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9" d="100"/>
          <a:sy n="89" d="100"/>
        </p:scale>
        <p:origin x="466" y="77"/>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914400" y="2130426"/>
            <a:ext cx="103632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3D8757C9-F51B-4C51-B5BD-2379F61F8740}" type="datetimeFigureOut">
              <a:rPr lang="it-IT" smtClean="0"/>
              <a:pPr/>
              <a:t>20/04/2018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6B9A24C-6547-4AB3-88F1-BBEA01814F7B}" type="slidenum">
              <a:rPr lang="it-IT" smtClean="0"/>
              <a:pPr/>
              <a:t>‹N›</a:t>
            </a:fld>
            <a:endParaRPr lang="it-IT"/>
          </a:p>
        </p:txBody>
      </p:sp>
    </p:spTree>
    <p:extLst>
      <p:ext uri="{BB962C8B-B14F-4D97-AF65-F5344CB8AC3E}">
        <p14:creationId xmlns:p14="http://schemas.microsoft.com/office/powerpoint/2010/main" val="42537722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3D8757C9-F51B-4C51-B5BD-2379F61F8740}" type="datetimeFigureOut">
              <a:rPr lang="it-IT" smtClean="0"/>
              <a:pPr/>
              <a:t>20/04/2018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6B9A24C-6547-4AB3-88F1-BBEA01814F7B}" type="slidenum">
              <a:rPr lang="it-IT" smtClean="0"/>
              <a:pPr/>
              <a:t>‹N›</a:t>
            </a:fld>
            <a:endParaRPr lang="it-IT"/>
          </a:p>
        </p:txBody>
      </p:sp>
    </p:spTree>
    <p:extLst>
      <p:ext uri="{BB962C8B-B14F-4D97-AF65-F5344CB8AC3E}">
        <p14:creationId xmlns:p14="http://schemas.microsoft.com/office/powerpoint/2010/main" val="13181077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839200" y="274639"/>
            <a:ext cx="27432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609600" y="274639"/>
            <a:ext cx="80264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3D8757C9-F51B-4C51-B5BD-2379F61F8740}" type="datetimeFigureOut">
              <a:rPr lang="it-IT" smtClean="0"/>
              <a:pPr/>
              <a:t>20/04/2018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6B9A24C-6547-4AB3-88F1-BBEA01814F7B}" type="slidenum">
              <a:rPr lang="it-IT" smtClean="0"/>
              <a:pPr/>
              <a:t>‹N›</a:t>
            </a:fld>
            <a:endParaRPr lang="it-IT"/>
          </a:p>
        </p:txBody>
      </p:sp>
    </p:spTree>
    <p:extLst>
      <p:ext uri="{BB962C8B-B14F-4D97-AF65-F5344CB8AC3E}">
        <p14:creationId xmlns:p14="http://schemas.microsoft.com/office/powerpoint/2010/main" val="8645607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3D8757C9-F51B-4C51-B5BD-2379F61F8740}" type="datetimeFigureOut">
              <a:rPr lang="it-IT" smtClean="0"/>
              <a:pPr/>
              <a:t>20/04/2018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6B9A24C-6547-4AB3-88F1-BBEA01814F7B}" type="slidenum">
              <a:rPr lang="it-IT" smtClean="0"/>
              <a:pPr/>
              <a:t>‹N›</a:t>
            </a:fld>
            <a:endParaRPr lang="it-IT"/>
          </a:p>
        </p:txBody>
      </p:sp>
    </p:spTree>
    <p:extLst>
      <p:ext uri="{BB962C8B-B14F-4D97-AF65-F5344CB8AC3E}">
        <p14:creationId xmlns:p14="http://schemas.microsoft.com/office/powerpoint/2010/main" val="445221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963084" y="4406901"/>
            <a:ext cx="103632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3D8757C9-F51B-4C51-B5BD-2379F61F8740}" type="datetimeFigureOut">
              <a:rPr lang="it-IT" smtClean="0"/>
              <a:pPr/>
              <a:t>20/04/2018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6B9A24C-6547-4AB3-88F1-BBEA01814F7B}" type="slidenum">
              <a:rPr lang="it-IT" smtClean="0"/>
              <a:pPr/>
              <a:t>‹N›</a:t>
            </a:fld>
            <a:endParaRPr lang="it-IT"/>
          </a:p>
        </p:txBody>
      </p:sp>
    </p:spTree>
    <p:extLst>
      <p:ext uri="{BB962C8B-B14F-4D97-AF65-F5344CB8AC3E}">
        <p14:creationId xmlns:p14="http://schemas.microsoft.com/office/powerpoint/2010/main" val="852657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3D8757C9-F51B-4C51-B5BD-2379F61F8740}" type="datetimeFigureOut">
              <a:rPr lang="it-IT" smtClean="0"/>
              <a:pPr/>
              <a:t>20/04/2018</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6B9A24C-6547-4AB3-88F1-BBEA01814F7B}" type="slidenum">
              <a:rPr lang="it-IT" smtClean="0"/>
              <a:pPr/>
              <a:t>‹N›</a:t>
            </a:fld>
            <a:endParaRPr lang="it-IT"/>
          </a:p>
        </p:txBody>
      </p:sp>
    </p:spTree>
    <p:extLst>
      <p:ext uri="{BB962C8B-B14F-4D97-AF65-F5344CB8AC3E}">
        <p14:creationId xmlns:p14="http://schemas.microsoft.com/office/powerpoint/2010/main" val="4141319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3D8757C9-F51B-4C51-B5BD-2379F61F8740}" type="datetimeFigureOut">
              <a:rPr lang="it-IT" smtClean="0"/>
              <a:pPr/>
              <a:t>20/04/2018</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26B9A24C-6547-4AB3-88F1-BBEA01814F7B}" type="slidenum">
              <a:rPr lang="it-IT" smtClean="0"/>
              <a:pPr/>
              <a:t>‹N›</a:t>
            </a:fld>
            <a:endParaRPr lang="it-IT"/>
          </a:p>
        </p:txBody>
      </p:sp>
    </p:spTree>
    <p:extLst>
      <p:ext uri="{BB962C8B-B14F-4D97-AF65-F5344CB8AC3E}">
        <p14:creationId xmlns:p14="http://schemas.microsoft.com/office/powerpoint/2010/main" val="10099698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3D8757C9-F51B-4C51-B5BD-2379F61F8740}" type="datetimeFigureOut">
              <a:rPr lang="it-IT" smtClean="0"/>
              <a:pPr/>
              <a:t>20/04/2018</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26B9A24C-6547-4AB3-88F1-BBEA01814F7B}" type="slidenum">
              <a:rPr lang="it-IT" smtClean="0"/>
              <a:pPr/>
              <a:t>‹N›</a:t>
            </a:fld>
            <a:endParaRPr lang="it-IT"/>
          </a:p>
        </p:txBody>
      </p:sp>
    </p:spTree>
    <p:extLst>
      <p:ext uri="{BB962C8B-B14F-4D97-AF65-F5344CB8AC3E}">
        <p14:creationId xmlns:p14="http://schemas.microsoft.com/office/powerpoint/2010/main" val="28925327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3D8757C9-F51B-4C51-B5BD-2379F61F8740}" type="datetimeFigureOut">
              <a:rPr lang="it-IT" smtClean="0"/>
              <a:pPr/>
              <a:t>20/04/2018</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26B9A24C-6547-4AB3-88F1-BBEA01814F7B}" type="slidenum">
              <a:rPr lang="it-IT" smtClean="0"/>
              <a:pPr/>
              <a:t>‹N›</a:t>
            </a:fld>
            <a:endParaRPr lang="it-IT"/>
          </a:p>
        </p:txBody>
      </p:sp>
    </p:spTree>
    <p:extLst>
      <p:ext uri="{BB962C8B-B14F-4D97-AF65-F5344CB8AC3E}">
        <p14:creationId xmlns:p14="http://schemas.microsoft.com/office/powerpoint/2010/main" val="7231674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09601" y="273050"/>
            <a:ext cx="4011084"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3D8757C9-F51B-4C51-B5BD-2379F61F8740}" type="datetimeFigureOut">
              <a:rPr lang="it-IT" smtClean="0"/>
              <a:pPr/>
              <a:t>20/04/2018</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6B9A24C-6547-4AB3-88F1-BBEA01814F7B}" type="slidenum">
              <a:rPr lang="it-IT" smtClean="0"/>
              <a:pPr/>
              <a:t>‹N›</a:t>
            </a:fld>
            <a:endParaRPr lang="it-IT"/>
          </a:p>
        </p:txBody>
      </p:sp>
    </p:spTree>
    <p:extLst>
      <p:ext uri="{BB962C8B-B14F-4D97-AF65-F5344CB8AC3E}">
        <p14:creationId xmlns:p14="http://schemas.microsoft.com/office/powerpoint/2010/main" val="34709704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2389717" y="4800600"/>
            <a:ext cx="73152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3D8757C9-F51B-4C51-B5BD-2379F61F8740}" type="datetimeFigureOut">
              <a:rPr lang="it-IT" smtClean="0"/>
              <a:pPr/>
              <a:t>20/04/2018</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6B9A24C-6547-4AB3-88F1-BBEA01814F7B}" type="slidenum">
              <a:rPr lang="it-IT" smtClean="0"/>
              <a:pPr/>
              <a:t>‹N›</a:t>
            </a:fld>
            <a:endParaRPr lang="it-IT"/>
          </a:p>
        </p:txBody>
      </p:sp>
    </p:spTree>
    <p:extLst>
      <p:ext uri="{BB962C8B-B14F-4D97-AF65-F5344CB8AC3E}">
        <p14:creationId xmlns:p14="http://schemas.microsoft.com/office/powerpoint/2010/main" val="4714168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8757C9-F51B-4C51-B5BD-2379F61F8740}" type="datetimeFigureOut">
              <a:rPr lang="it-IT" smtClean="0"/>
              <a:pPr/>
              <a:t>20/04/2018</a:t>
            </a:fld>
            <a:endParaRPr lang="it-IT"/>
          </a:p>
        </p:txBody>
      </p:sp>
      <p:sp>
        <p:nvSpPr>
          <p:cNvPr id="5" name="Segnaposto piè di pagina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B9A24C-6547-4AB3-88F1-BBEA01814F7B}" type="slidenum">
              <a:rPr lang="it-IT" smtClean="0"/>
              <a:pPr/>
              <a:t>‹N›</a:t>
            </a:fld>
            <a:endParaRPr lang="it-IT"/>
          </a:p>
        </p:txBody>
      </p:sp>
    </p:spTree>
    <p:extLst>
      <p:ext uri="{BB962C8B-B14F-4D97-AF65-F5344CB8AC3E}">
        <p14:creationId xmlns:p14="http://schemas.microsoft.com/office/powerpoint/2010/main" val="28195142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ctrTitle"/>
          </p:nvPr>
        </p:nvSpPr>
        <p:spPr>
          <a:xfrm>
            <a:off x="1029903" y="1848051"/>
            <a:ext cx="9846644" cy="4562374"/>
          </a:xfrm>
          <a:gradFill>
            <a:gsLst>
              <a:gs pos="0">
                <a:srgbClr val="FBEAC7"/>
              </a:gs>
              <a:gs pos="17999">
                <a:srgbClr val="FEE7F2"/>
              </a:gs>
              <a:gs pos="36000">
                <a:srgbClr val="FAC77D"/>
              </a:gs>
              <a:gs pos="61000">
                <a:srgbClr val="FBA97D"/>
              </a:gs>
              <a:gs pos="82001">
                <a:srgbClr val="FBD49C"/>
              </a:gs>
              <a:gs pos="100000">
                <a:srgbClr val="FEE7F2"/>
              </a:gs>
            </a:gsLst>
            <a:lin ang="5400000" scaled="0"/>
          </a:gradFill>
          <a:ln w="25400">
            <a:solidFill>
              <a:srgbClr val="C00000"/>
            </a:solidFill>
          </a:ln>
        </p:spPr>
        <p:style>
          <a:lnRef idx="0">
            <a:schemeClr val="accent6"/>
          </a:lnRef>
          <a:fillRef idx="1003">
            <a:schemeClr val="lt2"/>
          </a:fillRef>
          <a:effectRef idx="3">
            <a:schemeClr val="accent6"/>
          </a:effectRef>
          <a:fontRef idx="minor">
            <a:schemeClr val="lt1"/>
          </a:fontRef>
        </p:style>
        <p:txBody>
          <a:bodyPr>
            <a:normAutofit fontScale="90000"/>
          </a:bodyPr>
          <a:lstStyle/>
          <a:p>
            <a:pPr>
              <a:tabLst>
                <a:tab pos="2332038" algn="l"/>
              </a:tabLst>
            </a:pPr>
            <a:r>
              <a:rPr lang="it-IT" sz="3600" b="1" dirty="0">
                <a:solidFill>
                  <a:schemeClr val="tx1"/>
                </a:solidFill>
                <a:latin typeface="Berlin Sans FB" panose="020E0602020502020306" pitchFamily="34" charset="0"/>
              </a:rPr>
              <a:t>D.M 407 del 27.02.2018</a:t>
            </a:r>
            <a:br>
              <a:rPr lang="it-IT" sz="3600" b="1" dirty="0">
                <a:solidFill>
                  <a:schemeClr val="tx1"/>
                </a:solidFill>
                <a:latin typeface="Berlin Sans FB" panose="020E0602020502020306" pitchFamily="34" charset="0"/>
              </a:rPr>
            </a:br>
            <a:r>
              <a:rPr lang="it-IT" sz="3600" b="1" dirty="0">
                <a:solidFill>
                  <a:schemeClr val="tx1"/>
                </a:solidFill>
                <a:latin typeface="Berlin Sans FB" panose="020E0602020502020306" pitchFamily="34" charset="0"/>
              </a:rPr>
              <a:t/>
            </a:r>
            <a:br>
              <a:rPr lang="it-IT" sz="3600" b="1" dirty="0">
                <a:solidFill>
                  <a:schemeClr val="tx1"/>
                </a:solidFill>
                <a:latin typeface="Berlin Sans FB" panose="020E0602020502020306" pitchFamily="34" charset="0"/>
              </a:rPr>
            </a:br>
            <a:r>
              <a:rPr lang="it-IT" sz="9600" b="1" dirty="0" smtClean="0">
                <a:solidFill>
                  <a:schemeClr val="tx1"/>
                </a:solidFill>
                <a:latin typeface="Berlin Sans FB" panose="020E0602020502020306" pitchFamily="34" charset="0"/>
              </a:rPr>
              <a:t>FAQ</a:t>
            </a:r>
            <a:br>
              <a:rPr lang="it-IT" sz="9600" b="1" dirty="0" smtClean="0">
                <a:solidFill>
                  <a:schemeClr val="tx1"/>
                </a:solidFill>
                <a:latin typeface="Berlin Sans FB" panose="020E0602020502020306" pitchFamily="34" charset="0"/>
              </a:rPr>
            </a:br>
            <a:r>
              <a:rPr lang="it-IT" sz="3600" b="1" dirty="0" smtClean="0">
                <a:solidFill>
                  <a:schemeClr val="tx1"/>
                </a:solidFill>
                <a:latin typeface="Berlin Sans FB" panose="020E0602020502020306" pitchFamily="34" charset="0"/>
              </a:rPr>
              <a:t> </a:t>
            </a:r>
            <a:br>
              <a:rPr lang="it-IT" sz="3600" b="1" dirty="0" smtClean="0">
                <a:solidFill>
                  <a:schemeClr val="tx1"/>
                </a:solidFill>
                <a:latin typeface="Berlin Sans FB" panose="020E0602020502020306" pitchFamily="34" charset="0"/>
              </a:rPr>
            </a:br>
            <a:r>
              <a:rPr lang="it-IT" b="1" dirty="0" smtClean="0">
                <a:solidFill>
                  <a:schemeClr val="tx1"/>
                </a:solidFill>
                <a:latin typeface="Berlin Sans FB Demi" panose="020E0802020502020306" pitchFamily="34" charset="0"/>
              </a:rPr>
              <a:t>Caratteristiche </a:t>
            </a:r>
            <a:r>
              <a:rPr lang="it-IT" b="1" dirty="0">
                <a:solidFill>
                  <a:schemeClr val="tx1"/>
                </a:solidFill>
                <a:latin typeface="Berlin Sans FB Demi" panose="020E0802020502020306" pitchFamily="34" charset="0"/>
              </a:rPr>
              <a:t>delle </a:t>
            </a:r>
            <a:r>
              <a:rPr lang="it-IT" b="1" dirty="0" smtClean="0">
                <a:solidFill>
                  <a:schemeClr val="tx1"/>
                </a:solidFill>
                <a:latin typeface="Berlin Sans FB Demi" panose="020E0802020502020306" pitchFamily="34" charset="0"/>
              </a:rPr>
              <a:t>proposte</a:t>
            </a:r>
            <a:r>
              <a:rPr lang="it-IT" sz="4000" b="1" dirty="0">
                <a:solidFill>
                  <a:schemeClr val="tx1"/>
                </a:solidFill>
                <a:latin typeface="Berlin Sans FB" panose="020E0602020502020306" pitchFamily="34" charset="0"/>
              </a:rPr>
              <a:t/>
            </a:r>
            <a:br>
              <a:rPr lang="it-IT" sz="4000" b="1" dirty="0">
                <a:solidFill>
                  <a:schemeClr val="tx1"/>
                </a:solidFill>
                <a:latin typeface="Berlin Sans FB" panose="020E0602020502020306" pitchFamily="34" charset="0"/>
              </a:rPr>
            </a:br>
            <a:r>
              <a:rPr lang="it-IT" sz="2800" b="1" dirty="0">
                <a:solidFill>
                  <a:srgbClr val="FF0000"/>
                </a:solidFill>
                <a:latin typeface="Berlin Sans FB" panose="020E0602020502020306" pitchFamily="34" charset="0"/>
              </a:rPr>
              <a:t/>
            </a:r>
            <a:br>
              <a:rPr lang="it-IT" sz="2800" b="1" dirty="0">
                <a:solidFill>
                  <a:srgbClr val="FF0000"/>
                </a:solidFill>
                <a:latin typeface="Berlin Sans FB" panose="020E0602020502020306" pitchFamily="34" charset="0"/>
              </a:rPr>
            </a:br>
            <a:r>
              <a:rPr lang="it-IT" sz="2800" b="1" dirty="0">
                <a:solidFill>
                  <a:srgbClr val="FF0000"/>
                </a:solidFill>
              </a:rPr>
              <a:t>			</a:t>
            </a:r>
            <a:r>
              <a:rPr lang="it-IT" sz="2800" dirty="0">
                <a:solidFill>
                  <a:srgbClr val="FF0000"/>
                </a:solidFill>
              </a:rPr>
              <a:t>	</a:t>
            </a:r>
          </a:p>
        </p:txBody>
      </p:sp>
      <p:pic>
        <p:nvPicPr>
          <p:cNvPr id="1028" name="Picture 4" descr="http://www.ponricerca.gov.it/media/391169/blocco_loghi_pon_fs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19537" y="577854"/>
            <a:ext cx="8254295" cy="1030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27795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ctrTitle"/>
          </p:nvPr>
        </p:nvSpPr>
        <p:spPr>
          <a:xfrm>
            <a:off x="1421744" y="1953930"/>
            <a:ext cx="9846644" cy="4562374"/>
          </a:xfrm>
          <a:gradFill>
            <a:gsLst>
              <a:gs pos="0">
                <a:srgbClr val="FBEAC7"/>
              </a:gs>
              <a:gs pos="17999">
                <a:srgbClr val="FEE7F2"/>
              </a:gs>
              <a:gs pos="36000">
                <a:srgbClr val="FAC77D"/>
              </a:gs>
              <a:gs pos="61000">
                <a:srgbClr val="FBA97D"/>
              </a:gs>
              <a:gs pos="82001">
                <a:srgbClr val="FBD49C"/>
              </a:gs>
              <a:gs pos="100000">
                <a:srgbClr val="FEE7F2"/>
              </a:gs>
            </a:gsLst>
            <a:lin ang="5400000" scaled="0"/>
          </a:gradFill>
          <a:ln w="25400">
            <a:solidFill>
              <a:srgbClr val="C00000"/>
            </a:solidFill>
          </a:ln>
        </p:spPr>
        <p:style>
          <a:lnRef idx="0">
            <a:schemeClr val="accent6"/>
          </a:lnRef>
          <a:fillRef idx="1003">
            <a:schemeClr val="lt2"/>
          </a:fillRef>
          <a:effectRef idx="3">
            <a:schemeClr val="accent6"/>
          </a:effectRef>
          <a:fontRef idx="minor">
            <a:schemeClr val="lt1"/>
          </a:fontRef>
        </p:style>
        <p:txBody>
          <a:bodyPr>
            <a:normAutofit/>
          </a:bodyPr>
          <a:lstStyle/>
          <a:p>
            <a:pPr>
              <a:tabLst>
                <a:tab pos="2332038" algn="l"/>
              </a:tabLst>
            </a:pPr>
            <a:r>
              <a:rPr lang="it-IT" sz="3600" dirty="0" smtClean="0">
                <a:solidFill>
                  <a:schemeClr val="tx1"/>
                </a:solidFill>
                <a:latin typeface="Berlin Sans FB Demi" panose="020E0802020502020306" pitchFamily="34" charset="0"/>
              </a:rPr>
              <a:t>I </a:t>
            </a:r>
            <a:r>
              <a:rPr lang="it-IT" sz="3600" dirty="0">
                <a:solidFill>
                  <a:schemeClr val="tx1"/>
                </a:solidFill>
                <a:latin typeface="Berlin Sans FB Demi" panose="020E0802020502020306" pitchFamily="34" charset="0"/>
              </a:rPr>
              <a:t>Centri di Spesa possono presentare proposte anche sulla base di progetti già in essere</a:t>
            </a:r>
            <a:r>
              <a:rPr lang="it-IT" sz="3600" dirty="0" smtClean="0">
                <a:solidFill>
                  <a:schemeClr val="tx1"/>
                </a:solidFill>
                <a:latin typeface="Berlin Sans FB Demi" panose="020E0802020502020306" pitchFamily="34" charset="0"/>
              </a:rPr>
              <a:t>?</a:t>
            </a:r>
            <a:br>
              <a:rPr lang="it-IT" sz="3600" dirty="0" smtClean="0">
                <a:solidFill>
                  <a:schemeClr val="tx1"/>
                </a:solidFill>
                <a:latin typeface="Berlin Sans FB Demi" panose="020E0802020502020306" pitchFamily="34" charset="0"/>
              </a:rPr>
            </a:br>
            <a:r>
              <a:rPr lang="it-IT" sz="3600" b="1" dirty="0" smtClean="0">
                <a:solidFill>
                  <a:schemeClr val="tx1"/>
                </a:solidFill>
                <a:latin typeface="Berlin Sans FB" panose="020E0602020502020306" pitchFamily="34" charset="0"/>
              </a:rPr>
              <a:t> </a:t>
            </a:r>
            <a:br>
              <a:rPr lang="it-IT" sz="3600" b="1" dirty="0" smtClean="0">
                <a:solidFill>
                  <a:schemeClr val="tx1"/>
                </a:solidFill>
                <a:latin typeface="Berlin Sans FB" panose="020E0602020502020306" pitchFamily="34" charset="0"/>
              </a:rPr>
            </a:br>
            <a:r>
              <a:rPr lang="it-IT" sz="3600" dirty="0">
                <a:solidFill>
                  <a:srgbClr val="FF0000"/>
                </a:solidFill>
                <a:latin typeface="Berlin Sans FB Demi" panose="020E0802020502020306" pitchFamily="34" charset="0"/>
              </a:rPr>
              <a:t>Si, potranno essere incluse anche attività relative a progetti in corso di attuazione</a:t>
            </a:r>
            <a:r>
              <a:rPr lang="it-IT" sz="2800" b="1" dirty="0">
                <a:solidFill>
                  <a:srgbClr val="FF0000"/>
                </a:solidFill>
                <a:latin typeface="Berlin Sans FB" panose="020E0602020502020306" pitchFamily="34" charset="0"/>
              </a:rPr>
              <a:t/>
            </a:r>
            <a:br>
              <a:rPr lang="it-IT" sz="2800" b="1" dirty="0">
                <a:solidFill>
                  <a:srgbClr val="FF0000"/>
                </a:solidFill>
                <a:latin typeface="Berlin Sans FB" panose="020E0602020502020306" pitchFamily="34" charset="0"/>
              </a:rPr>
            </a:br>
            <a:r>
              <a:rPr lang="it-IT" sz="2800" b="1" dirty="0">
                <a:solidFill>
                  <a:srgbClr val="FF0000"/>
                </a:solidFill>
              </a:rPr>
              <a:t>			</a:t>
            </a:r>
            <a:r>
              <a:rPr lang="it-IT" sz="2800" dirty="0">
                <a:solidFill>
                  <a:srgbClr val="FF0000"/>
                </a:solidFill>
              </a:rPr>
              <a:t>	</a:t>
            </a:r>
          </a:p>
        </p:txBody>
      </p:sp>
      <p:pic>
        <p:nvPicPr>
          <p:cNvPr id="1028" name="Picture 4" descr="http://www.ponricerca.gov.it/media/391169/blocco_loghi_pon_fs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86914" y="606730"/>
            <a:ext cx="8254295" cy="1030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05756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ctrTitle"/>
          </p:nvPr>
        </p:nvSpPr>
        <p:spPr>
          <a:xfrm>
            <a:off x="1450621" y="1742173"/>
            <a:ext cx="9846644" cy="4716379"/>
          </a:xfrm>
          <a:gradFill>
            <a:gsLst>
              <a:gs pos="0">
                <a:srgbClr val="FBEAC7"/>
              </a:gs>
              <a:gs pos="17999">
                <a:srgbClr val="FEE7F2"/>
              </a:gs>
              <a:gs pos="36000">
                <a:srgbClr val="FAC77D"/>
              </a:gs>
              <a:gs pos="61000">
                <a:srgbClr val="FBA97D"/>
              </a:gs>
              <a:gs pos="82001">
                <a:srgbClr val="FBD49C"/>
              </a:gs>
              <a:gs pos="100000">
                <a:srgbClr val="FEE7F2"/>
              </a:gs>
            </a:gsLst>
            <a:lin ang="5400000" scaled="0"/>
          </a:gradFill>
          <a:ln w="25400">
            <a:solidFill>
              <a:srgbClr val="C00000"/>
            </a:solidFill>
          </a:ln>
        </p:spPr>
        <p:style>
          <a:lnRef idx="0">
            <a:schemeClr val="accent6"/>
          </a:lnRef>
          <a:fillRef idx="1003">
            <a:schemeClr val="lt2"/>
          </a:fillRef>
          <a:effectRef idx="3">
            <a:schemeClr val="accent6"/>
          </a:effectRef>
          <a:fontRef idx="minor">
            <a:schemeClr val="lt1"/>
          </a:fontRef>
        </p:style>
        <p:txBody>
          <a:bodyPr>
            <a:normAutofit/>
          </a:bodyPr>
          <a:lstStyle/>
          <a:p>
            <a:pPr>
              <a:tabLst>
                <a:tab pos="2332038" algn="l"/>
              </a:tabLst>
            </a:pPr>
            <a:r>
              <a:rPr lang="it-IT" sz="3100" dirty="0" smtClean="0">
                <a:solidFill>
                  <a:schemeClr val="tx1"/>
                </a:solidFill>
                <a:latin typeface="Berlin Sans FB Demi" panose="020E0802020502020306" pitchFamily="34" charset="0"/>
              </a:rPr>
              <a:t/>
            </a:r>
            <a:br>
              <a:rPr lang="it-IT" sz="3100" dirty="0" smtClean="0">
                <a:solidFill>
                  <a:schemeClr val="tx1"/>
                </a:solidFill>
                <a:latin typeface="Berlin Sans FB Demi" panose="020E0802020502020306" pitchFamily="34" charset="0"/>
              </a:rPr>
            </a:br>
            <a:r>
              <a:rPr lang="it-IT" sz="3100" dirty="0" smtClean="0">
                <a:solidFill>
                  <a:schemeClr val="tx1"/>
                </a:solidFill>
                <a:latin typeface="Berlin Sans FB Demi" panose="020E0802020502020306" pitchFamily="34" charset="0"/>
              </a:rPr>
              <a:t>Ove </a:t>
            </a:r>
            <a:r>
              <a:rPr lang="it-IT" sz="3100" dirty="0">
                <a:solidFill>
                  <a:schemeClr val="tx1"/>
                </a:solidFill>
                <a:latin typeface="Berlin Sans FB Demi" panose="020E0802020502020306" pitchFamily="34" charset="0"/>
              </a:rPr>
              <a:t>siano previste entrambe le  linee (Linea 1 e Linea 2) deve essere previsto lo stesso numero di ricercatori per entrambe? </a:t>
            </a:r>
            <a:r>
              <a:rPr lang="it-IT" sz="3100" dirty="0" smtClean="0">
                <a:solidFill>
                  <a:schemeClr val="tx1"/>
                </a:solidFill>
                <a:latin typeface="Berlin Sans FB Demi" panose="020E0802020502020306" pitchFamily="34" charset="0"/>
              </a:rPr>
              <a:t/>
            </a:r>
            <a:br>
              <a:rPr lang="it-IT" sz="3100" dirty="0" smtClean="0">
                <a:solidFill>
                  <a:schemeClr val="tx1"/>
                </a:solidFill>
                <a:latin typeface="Berlin Sans FB Demi" panose="020E0802020502020306" pitchFamily="34" charset="0"/>
              </a:rPr>
            </a:br>
            <a:r>
              <a:rPr lang="it-IT" sz="3100" dirty="0">
                <a:solidFill>
                  <a:schemeClr val="tx1"/>
                </a:solidFill>
                <a:latin typeface="Berlin Sans FB Demi" panose="020E0802020502020306" pitchFamily="34" charset="0"/>
              </a:rPr>
              <a:t/>
            </a:r>
            <a:br>
              <a:rPr lang="it-IT" sz="3100" dirty="0">
                <a:solidFill>
                  <a:schemeClr val="tx1"/>
                </a:solidFill>
                <a:latin typeface="Berlin Sans FB Demi" panose="020E0802020502020306" pitchFamily="34" charset="0"/>
              </a:rPr>
            </a:br>
            <a:r>
              <a:rPr lang="it-IT" sz="3100" dirty="0" smtClean="0">
                <a:solidFill>
                  <a:srgbClr val="FF0000"/>
                </a:solidFill>
                <a:latin typeface="Berlin Sans FB Demi" panose="020E0802020502020306" pitchFamily="34" charset="0"/>
              </a:rPr>
              <a:t>No</a:t>
            </a:r>
            <a:r>
              <a:rPr lang="it-IT" sz="3100" dirty="0">
                <a:solidFill>
                  <a:srgbClr val="FF0000"/>
                </a:solidFill>
                <a:latin typeface="Berlin Sans FB Demi" panose="020E0802020502020306" pitchFamily="34" charset="0"/>
              </a:rPr>
              <a:t>, deve essere solo dimostrata la coerenza tra il numero di ricercatori previsti su ciascuna linea e le attività proposte tenuto conto di quanto disposto all’art. 1 comma 3.</a:t>
            </a:r>
            <a:endParaRPr lang="it-IT" sz="2800" dirty="0">
              <a:solidFill>
                <a:srgbClr val="FF0000"/>
              </a:solidFill>
            </a:endParaRPr>
          </a:p>
        </p:txBody>
      </p:sp>
      <p:pic>
        <p:nvPicPr>
          <p:cNvPr id="1028" name="Picture 4" descr="http://www.ponricerca.gov.it/media/391169/blocco_loghi_pon_fs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86914" y="606730"/>
            <a:ext cx="8254295" cy="1030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24688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ctrTitle"/>
          </p:nvPr>
        </p:nvSpPr>
        <p:spPr>
          <a:xfrm>
            <a:off x="1450621" y="1742173"/>
            <a:ext cx="9846644" cy="4716379"/>
          </a:xfrm>
          <a:gradFill>
            <a:gsLst>
              <a:gs pos="0">
                <a:srgbClr val="FBEAC7"/>
              </a:gs>
              <a:gs pos="17999">
                <a:srgbClr val="FEE7F2"/>
              </a:gs>
              <a:gs pos="36000">
                <a:srgbClr val="FAC77D"/>
              </a:gs>
              <a:gs pos="61000">
                <a:srgbClr val="FBA97D"/>
              </a:gs>
              <a:gs pos="82001">
                <a:srgbClr val="FBD49C"/>
              </a:gs>
              <a:gs pos="100000">
                <a:srgbClr val="FEE7F2"/>
              </a:gs>
            </a:gsLst>
            <a:lin ang="5400000" scaled="0"/>
          </a:gradFill>
          <a:ln w="25400">
            <a:solidFill>
              <a:srgbClr val="C00000"/>
            </a:solidFill>
          </a:ln>
        </p:spPr>
        <p:style>
          <a:lnRef idx="0">
            <a:schemeClr val="accent6"/>
          </a:lnRef>
          <a:fillRef idx="1003">
            <a:schemeClr val="lt2"/>
          </a:fillRef>
          <a:effectRef idx="3">
            <a:schemeClr val="accent6"/>
          </a:effectRef>
          <a:fontRef idx="minor">
            <a:schemeClr val="lt1"/>
          </a:fontRef>
        </p:style>
        <p:txBody>
          <a:bodyPr>
            <a:normAutofit/>
          </a:bodyPr>
          <a:lstStyle/>
          <a:p>
            <a:pPr>
              <a:tabLst>
                <a:tab pos="2332038" algn="l"/>
              </a:tabLst>
            </a:pPr>
            <a:r>
              <a:rPr lang="it-IT" sz="3200" dirty="0" smtClean="0">
                <a:solidFill>
                  <a:schemeClr val="tx1"/>
                </a:solidFill>
                <a:latin typeface="Berlin Sans FB Demi" panose="020E0802020502020306" pitchFamily="34" charset="0"/>
              </a:rPr>
              <a:t>La </a:t>
            </a:r>
            <a:r>
              <a:rPr lang="it-IT" sz="3200" dirty="0">
                <a:solidFill>
                  <a:schemeClr val="tx1"/>
                </a:solidFill>
                <a:latin typeface="Berlin Sans FB Demi" panose="020E0802020502020306" pitchFamily="34" charset="0"/>
              </a:rPr>
              <a:t>proposta presentata dal singolo Centro di spesa può proporre una sola linea di intervento</a:t>
            </a:r>
            <a:r>
              <a:rPr lang="it-IT" sz="3200" dirty="0" smtClean="0">
                <a:solidFill>
                  <a:schemeClr val="tx1"/>
                </a:solidFill>
                <a:latin typeface="Berlin Sans FB Demi" panose="020E0802020502020306" pitchFamily="34" charset="0"/>
              </a:rPr>
              <a:t>?</a:t>
            </a:r>
            <a:br>
              <a:rPr lang="it-IT" sz="3200" dirty="0" smtClean="0">
                <a:solidFill>
                  <a:schemeClr val="tx1"/>
                </a:solidFill>
                <a:latin typeface="Berlin Sans FB Demi" panose="020E0802020502020306" pitchFamily="34" charset="0"/>
              </a:rPr>
            </a:br>
            <a:r>
              <a:rPr lang="it-IT" sz="3100" dirty="0">
                <a:solidFill>
                  <a:schemeClr val="tx1"/>
                </a:solidFill>
                <a:latin typeface="Berlin Sans FB Demi" panose="020E0802020502020306" pitchFamily="34" charset="0"/>
              </a:rPr>
              <a:t/>
            </a:r>
            <a:br>
              <a:rPr lang="it-IT" sz="3100" dirty="0">
                <a:solidFill>
                  <a:schemeClr val="tx1"/>
                </a:solidFill>
                <a:latin typeface="Berlin Sans FB Demi" panose="020E0802020502020306" pitchFamily="34" charset="0"/>
              </a:rPr>
            </a:br>
            <a:r>
              <a:rPr lang="it-IT" sz="3100" dirty="0" smtClean="0">
                <a:solidFill>
                  <a:schemeClr val="tx1"/>
                </a:solidFill>
                <a:latin typeface="Berlin Sans FB Demi" panose="020E0802020502020306" pitchFamily="34" charset="0"/>
              </a:rPr>
              <a:t/>
            </a:r>
            <a:br>
              <a:rPr lang="it-IT" sz="3100" dirty="0" smtClean="0">
                <a:solidFill>
                  <a:schemeClr val="tx1"/>
                </a:solidFill>
                <a:latin typeface="Berlin Sans FB Demi" panose="020E0802020502020306" pitchFamily="34" charset="0"/>
              </a:rPr>
            </a:br>
            <a:r>
              <a:rPr lang="it-IT" sz="3200" dirty="0">
                <a:solidFill>
                  <a:srgbClr val="FF0000"/>
                </a:solidFill>
                <a:latin typeface="Berlin Sans FB Demi" panose="020E0802020502020306" pitchFamily="34" charset="0"/>
              </a:rPr>
              <a:t>Si, è possibile prevedere una sola linea di intervento (attrazione/mobilità)</a:t>
            </a:r>
            <a:endParaRPr lang="it-IT" sz="3200" dirty="0">
              <a:solidFill>
                <a:srgbClr val="FF0000"/>
              </a:solidFill>
            </a:endParaRPr>
          </a:p>
        </p:txBody>
      </p:sp>
      <p:pic>
        <p:nvPicPr>
          <p:cNvPr id="1028" name="Picture 4" descr="http://www.ponricerca.gov.it/media/391169/blocco_loghi_pon_fs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86914" y="606730"/>
            <a:ext cx="8254295" cy="1030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16958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ctrTitle"/>
          </p:nvPr>
        </p:nvSpPr>
        <p:spPr>
          <a:xfrm>
            <a:off x="1450621" y="1742173"/>
            <a:ext cx="9846644" cy="4716379"/>
          </a:xfrm>
          <a:gradFill>
            <a:gsLst>
              <a:gs pos="0">
                <a:srgbClr val="FBEAC7"/>
              </a:gs>
              <a:gs pos="17999">
                <a:srgbClr val="FEE7F2"/>
              </a:gs>
              <a:gs pos="36000">
                <a:srgbClr val="FAC77D"/>
              </a:gs>
              <a:gs pos="61000">
                <a:srgbClr val="FBA97D"/>
              </a:gs>
              <a:gs pos="82001">
                <a:srgbClr val="FBD49C"/>
              </a:gs>
              <a:gs pos="100000">
                <a:srgbClr val="FEE7F2"/>
              </a:gs>
            </a:gsLst>
            <a:lin ang="5400000" scaled="0"/>
          </a:gradFill>
          <a:ln w="25400">
            <a:solidFill>
              <a:srgbClr val="C00000"/>
            </a:solidFill>
          </a:ln>
        </p:spPr>
        <p:style>
          <a:lnRef idx="0">
            <a:schemeClr val="accent6"/>
          </a:lnRef>
          <a:fillRef idx="1003">
            <a:schemeClr val="lt2"/>
          </a:fillRef>
          <a:effectRef idx="3">
            <a:schemeClr val="accent6"/>
          </a:effectRef>
          <a:fontRef idx="minor">
            <a:schemeClr val="lt1"/>
          </a:fontRef>
        </p:style>
        <p:txBody>
          <a:bodyPr>
            <a:normAutofit/>
          </a:bodyPr>
          <a:lstStyle/>
          <a:p>
            <a:pPr>
              <a:tabLst>
                <a:tab pos="2332038" algn="l"/>
              </a:tabLst>
            </a:pPr>
            <a:r>
              <a:rPr lang="it-IT" sz="3100" dirty="0" smtClean="0">
                <a:solidFill>
                  <a:schemeClr val="tx1"/>
                </a:solidFill>
                <a:latin typeface="Berlin Sans FB Demi" panose="020E0802020502020306" pitchFamily="34" charset="0"/>
              </a:rPr>
              <a:t>Per </a:t>
            </a:r>
            <a:r>
              <a:rPr lang="it-IT" sz="3100" dirty="0">
                <a:solidFill>
                  <a:schemeClr val="tx1"/>
                </a:solidFill>
                <a:latin typeface="Berlin Sans FB Demi" panose="020E0802020502020306" pitchFamily="34" charset="0"/>
              </a:rPr>
              <a:t>ogni Centro di spesa, esiste un numero mimino e massimo di mobilità dei ricercatori e/o di attrazione dei ricercatori per ciascuna linea nell’ambito della singola proposta?</a:t>
            </a:r>
            <a:br>
              <a:rPr lang="it-IT" sz="3100" dirty="0">
                <a:solidFill>
                  <a:schemeClr val="tx1"/>
                </a:solidFill>
                <a:latin typeface="Berlin Sans FB Demi" panose="020E0802020502020306" pitchFamily="34" charset="0"/>
              </a:rPr>
            </a:br>
            <a:r>
              <a:rPr lang="it-IT" sz="3100" dirty="0" smtClean="0">
                <a:solidFill>
                  <a:schemeClr val="tx1"/>
                </a:solidFill>
                <a:latin typeface="Berlin Sans FB Demi" panose="020E0802020502020306" pitchFamily="34" charset="0"/>
              </a:rPr>
              <a:t/>
            </a:r>
            <a:br>
              <a:rPr lang="it-IT" sz="3100" dirty="0" smtClean="0">
                <a:solidFill>
                  <a:schemeClr val="tx1"/>
                </a:solidFill>
                <a:latin typeface="Berlin Sans FB Demi" panose="020E0802020502020306" pitchFamily="34" charset="0"/>
              </a:rPr>
            </a:br>
            <a:r>
              <a:rPr lang="it-IT" sz="3100" dirty="0">
                <a:solidFill>
                  <a:srgbClr val="FF0000"/>
                </a:solidFill>
                <a:latin typeface="Berlin Sans FB Demi" panose="020E0802020502020306" pitchFamily="34" charset="0"/>
              </a:rPr>
              <a:t>No, non ci sono limitazioni nel numero di ricercatori, ma deve essere evidente la coerenza del numero di ricercatori con la proposta presentata.</a:t>
            </a:r>
            <a:endParaRPr lang="it-IT" sz="2800" dirty="0">
              <a:solidFill>
                <a:srgbClr val="FF0000"/>
              </a:solidFill>
            </a:endParaRPr>
          </a:p>
        </p:txBody>
      </p:sp>
      <p:pic>
        <p:nvPicPr>
          <p:cNvPr id="1028" name="Picture 4" descr="http://www.ponricerca.gov.it/media/391169/blocco_loghi_pon_fs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86914" y="606730"/>
            <a:ext cx="8254295" cy="1030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72978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ctrTitle"/>
          </p:nvPr>
        </p:nvSpPr>
        <p:spPr>
          <a:xfrm>
            <a:off x="1450621" y="1742173"/>
            <a:ext cx="9846644" cy="4716379"/>
          </a:xfrm>
          <a:gradFill>
            <a:gsLst>
              <a:gs pos="0">
                <a:srgbClr val="FBEAC7"/>
              </a:gs>
              <a:gs pos="17999">
                <a:srgbClr val="FEE7F2"/>
              </a:gs>
              <a:gs pos="36000">
                <a:srgbClr val="FAC77D"/>
              </a:gs>
              <a:gs pos="61000">
                <a:srgbClr val="FBA97D"/>
              </a:gs>
              <a:gs pos="82001">
                <a:srgbClr val="FBD49C"/>
              </a:gs>
              <a:gs pos="100000">
                <a:srgbClr val="FEE7F2"/>
              </a:gs>
            </a:gsLst>
            <a:lin ang="5400000" scaled="0"/>
          </a:gradFill>
          <a:ln w="25400">
            <a:solidFill>
              <a:srgbClr val="C00000"/>
            </a:solidFill>
          </a:ln>
        </p:spPr>
        <p:style>
          <a:lnRef idx="0">
            <a:schemeClr val="accent6"/>
          </a:lnRef>
          <a:fillRef idx="1003">
            <a:schemeClr val="lt2"/>
          </a:fillRef>
          <a:effectRef idx="3">
            <a:schemeClr val="accent6"/>
          </a:effectRef>
          <a:fontRef idx="minor">
            <a:schemeClr val="lt1"/>
          </a:fontRef>
        </p:style>
        <p:txBody>
          <a:bodyPr>
            <a:normAutofit fontScale="90000"/>
          </a:bodyPr>
          <a:lstStyle/>
          <a:p>
            <a:pPr>
              <a:tabLst>
                <a:tab pos="2332038" algn="l"/>
              </a:tabLst>
            </a:pPr>
            <a:r>
              <a:rPr lang="it-IT" sz="3100" dirty="0" smtClean="0">
                <a:solidFill>
                  <a:schemeClr val="tx1"/>
                </a:solidFill>
                <a:latin typeface="Berlin Sans FB Demi" panose="020E0802020502020306" pitchFamily="34" charset="0"/>
              </a:rPr>
              <a:t>I </a:t>
            </a:r>
            <a:r>
              <a:rPr lang="it-IT" sz="3100" dirty="0">
                <a:solidFill>
                  <a:schemeClr val="tx1"/>
                </a:solidFill>
                <a:latin typeface="Berlin Sans FB Demi" panose="020E0802020502020306" pitchFamily="34" charset="0"/>
              </a:rPr>
              <a:t>profili 2.1 e 2.2 di cui all’art. 1 comma 2 lettera b) sono entrambi necessari per l’Attrazione dei ricercatori oppure sono alternativi? </a:t>
            </a:r>
            <a:br>
              <a:rPr lang="it-IT" sz="3100" dirty="0">
                <a:solidFill>
                  <a:schemeClr val="tx1"/>
                </a:solidFill>
                <a:latin typeface="Berlin Sans FB Demi" panose="020E0802020502020306" pitchFamily="34" charset="0"/>
              </a:rPr>
            </a:br>
            <a:r>
              <a:rPr lang="it-IT" sz="3100" dirty="0" smtClean="0">
                <a:solidFill>
                  <a:schemeClr val="tx1"/>
                </a:solidFill>
                <a:latin typeface="Berlin Sans FB Demi" panose="020E0802020502020306" pitchFamily="34" charset="0"/>
              </a:rPr>
              <a:t/>
            </a:r>
            <a:br>
              <a:rPr lang="it-IT" sz="3100" dirty="0" smtClean="0">
                <a:solidFill>
                  <a:schemeClr val="tx1"/>
                </a:solidFill>
                <a:latin typeface="Berlin Sans FB Demi" panose="020E0802020502020306" pitchFamily="34" charset="0"/>
              </a:rPr>
            </a:br>
            <a:r>
              <a:rPr lang="it-IT" sz="3100" dirty="0">
                <a:solidFill>
                  <a:srgbClr val="FF0000"/>
                </a:solidFill>
                <a:latin typeface="Berlin Sans FB Demi" panose="020E0802020502020306" pitchFamily="34" charset="0"/>
              </a:rPr>
              <a:t>Se si attiva la linea di intervento 2, il profilo 2.1 è sempre necessario. </a:t>
            </a:r>
            <a:r>
              <a:rPr lang="it-IT" sz="3100" dirty="0" smtClean="0">
                <a:solidFill>
                  <a:srgbClr val="FF0000"/>
                </a:solidFill>
                <a:latin typeface="Berlin Sans FB Demi" panose="020E0802020502020306" pitchFamily="34" charset="0"/>
              </a:rPr>
              <a:t/>
            </a:r>
            <a:br>
              <a:rPr lang="it-IT" sz="3100" dirty="0" smtClean="0">
                <a:solidFill>
                  <a:srgbClr val="FF0000"/>
                </a:solidFill>
                <a:latin typeface="Berlin Sans FB Demi" panose="020E0802020502020306" pitchFamily="34" charset="0"/>
              </a:rPr>
            </a:br>
            <a:r>
              <a:rPr lang="it-IT" sz="3100" dirty="0" smtClean="0">
                <a:solidFill>
                  <a:srgbClr val="FF0000"/>
                </a:solidFill>
                <a:latin typeface="Berlin Sans FB Demi" panose="020E0802020502020306" pitchFamily="34" charset="0"/>
              </a:rPr>
              <a:t>Ove </a:t>
            </a:r>
            <a:r>
              <a:rPr lang="it-IT" sz="3100" dirty="0">
                <a:solidFill>
                  <a:srgbClr val="FF0000"/>
                </a:solidFill>
                <a:latin typeface="Berlin Sans FB Demi" panose="020E0802020502020306" pitchFamily="34" charset="0"/>
              </a:rPr>
              <a:t>presenti entrambi i profili, il profilo 2.2 non deve essere prevalente né numericamente né economicamente, sia rispetto al profilo 2.1 sia rispetto al profilo 1.</a:t>
            </a:r>
            <a:endParaRPr lang="it-IT" sz="2800" dirty="0">
              <a:solidFill>
                <a:srgbClr val="FF0000"/>
              </a:solidFill>
            </a:endParaRPr>
          </a:p>
        </p:txBody>
      </p:sp>
      <p:pic>
        <p:nvPicPr>
          <p:cNvPr id="1028" name="Picture 4" descr="http://www.ponricerca.gov.it/media/391169/blocco_loghi_pon_fs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86914" y="606730"/>
            <a:ext cx="8254295" cy="1030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2142150"/>
      </p:ext>
    </p:extLst>
  </p:cSld>
  <p:clrMapOvr>
    <a:masterClrMapping/>
  </p:clrMapOvr>
  <p:timing>
    <p:tnLst>
      <p:par>
        <p:cTn id="1" dur="indefinite" restart="never" nodeType="tmRoot"/>
      </p:par>
    </p:tnLst>
  </p:timing>
</p:sld>
</file>

<file path=ppt/theme/theme1.xml><?xml version="1.0" encoding="utf-8"?>
<a:theme xmlns:a="http://schemas.openxmlformats.org/drawingml/2006/main" name="1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TotalTime>
  <Words>91</Words>
  <Application>Microsoft Office PowerPoint</Application>
  <PresentationFormat>Widescreen</PresentationFormat>
  <Paragraphs>6</Paragraphs>
  <Slides>6</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6</vt:i4>
      </vt:variant>
    </vt:vector>
  </HeadingPairs>
  <TitlesOfParts>
    <vt:vector size="11" baseType="lpstr">
      <vt:lpstr>Arial</vt:lpstr>
      <vt:lpstr>Berlin Sans FB</vt:lpstr>
      <vt:lpstr>Berlin Sans FB Demi</vt:lpstr>
      <vt:lpstr>Calibri</vt:lpstr>
      <vt:lpstr>1_Tema di Office</vt:lpstr>
      <vt:lpstr>D.M 407 del 27.02.2018  FAQ   Caratteristiche delle proposte      </vt:lpstr>
      <vt:lpstr>I Centri di Spesa possono presentare proposte anche sulla base di progetti già in essere?   Si, potranno essere incluse anche attività relative a progetti in corso di attuazione     </vt:lpstr>
      <vt:lpstr> Ove siano previste entrambe le  linee (Linea 1 e Linea 2) deve essere previsto lo stesso numero di ricercatori per entrambe?   No, deve essere solo dimostrata la coerenza tra il numero di ricercatori previsti su ciascuna linea e le attività proposte tenuto conto di quanto disposto all’art. 1 comma 3.</vt:lpstr>
      <vt:lpstr>La proposta presentata dal singolo Centro di spesa può proporre una sola linea di intervento?   Si, è possibile prevedere una sola linea di intervento (attrazione/mobilità)</vt:lpstr>
      <vt:lpstr>Per ogni Centro di spesa, esiste un numero mimino e massimo di mobilità dei ricercatori e/o di attrazione dei ricercatori per ciascuna linea nell’ambito della singola proposta?  No, non ci sono limitazioni nel numero di ricercatori, ma deve essere evidente la coerenza del numero di ricercatori con la proposta presentata.</vt:lpstr>
      <vt:lpstr>I profili 2.1 e 2.2 di cui all’art. 1 comma 2 lettera b) sono entrambi necessari per l’Attrazione dei ricercatori oppure sono alternativi?   Se si attiva la linea di intervento 2, il profilo 2.1 è sempre necessario.  Ove presenti entrambi i profili, il profilo 2.2 non deve essere prevalente né numericamente né economicamente, sia rispetto al profilo 2.1 sia rispetto al profilo 1.</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D.M 407 del 27.02.2018  FAQ   Caratteristiche delle linee di intervento</dc:title>
  <dc:creator>Utente</dc:creator>
  <cp:lastModifiedBy>Nicola Flavio Ruju</cp:lastModifiedBy>
  <cp:revision>10</cp:revision>
  <dcterms:created xsi:type="dcterms:W3CDTF">2018-04-08T21:26:04Z</dcterms:created>
  <dcterms:modified xsi:type="dcterms:W3CDTF">2018-04-20T11:18:30Z</dcterms:modified>
</cp:coreProperties>
</file>