
<file path=[Content_Types].xml><?xml version="1.0" encoding="utf-8"?>
<Types xmlns="http://schemas.openxmlformats.org/package/2006/content-types">
  <Default Extension="emf" ContentType="image/x-emf"/>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 id="276" r:id="rId22"/>
    <p:sldId id="277" r:id="rId23"/>
    <p:sldId id="278" r:id="rId24"/>
    <p:sldId id="279" r:id="rId25"/>
    <p:sldId id="281" r:id="rId26"/>
    <p:sldId id="282" r:id="rId27"/>
    <p:sldId id="280" r:id="rId28"/>
    <p:sldId id="283" r:id="rId29"/>
    <p:sldId id="284" r:id="rId3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95423AC-2AFE-4AC9-8EC6-C438ED26CF81}"/>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GB"/>
          </a:p>
        </p:txBody>
      </p:sp>
      <p:sp>
        <p:nvSpPr>
          <p:cNvPr id="3" name="Sottotitolo 2">
            <a:extLst>
              <a:ext uri="{FF2B5EF4-FFF2-40B4-BE49-F238E27FC236}">
                <a16:creationId xmlns:a16="http://schemas.microsoft.com/office/drawing/2014/main" id="{ECA0DAD7-3D30-452A-B45D-7EF95C0BE4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GB"/>
          </a:p>
        </p:txBody>
      </p:sp>
      <p:sp>
        <p:nvSpPr>
          <p:cNvPr id="4" name="Segnaposto data 3">
            <a:extLst>
              <a:ext uri="{FF2B5EF4-FFF2-40B4-BE49-F238E27FC236}">
                <a16:creationId xmlns:a16="http://schemas.microsoft.com/office/drawing/2014/main" id="{A1087348-5CF2-42F6-B509-76B3664B856C}"/>
              </a:ext>
            </a:extLst>
          </p:cNvPr>
          <p:cNvSpPr>
            <a:spLocks noGrp="1"/>
          </p:cNvSpPr>
          <p:nvPr>
            <p:ph type="dt" sz="half" idx="10"/>
          </p:nvPr>
        </p:nvSpPr>
        <p:spPr/>
        <p:txBody>
          <a:bodyPr/>
          <a:lstStyle/>
          <a:p>
            <a:fld id="{3D1A85B6-AFBE-4E96-8308-518FA6CF0D09}" type="datetimeFigureOut">
              <a:rPr lang="en-GB" smtClean="0"/>
              <a:t>08/03/2020</a:t>
            </a:fld>
            <a:endParaRPr lang="en-GB"/>
          </a:p>
        </p:txBody>
      </p:sp>
      <p:sp>
        <p:nvSpPr>
          <p:cNvPr id="5" name="Segnaposto piè di pagina 4">
            <a:extLst>
              <a:ext uri="{FF2B5EF4-FFF2-40B4-BE49-F238E27FC236}">
                <a16:creationId xmlns:a16="http://schemas.microsoft.com/office/drawing/2014/main" id="{A858DA65-FD25-44AF-B729-D7DA0D0B5493}"/>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18F38F24-82C0-4D24-A6B9-430AF38FD878}"/>
              </a:ext>
            </a:extLst>
          </p:cNvPr>
          <p:cNvSpPr>
            <a:spLocks noGrp="1"/>
          </p:cNvSpPr>
          <p:nvPr>
            <p:ph type="sldNum" sz="quarter" idx="12"/>
          </p:nvPr>
        </p:nvSpPr>
        <p:spPr/>
        <p:txBody>
          <a:bodyPr/>
          <a:lstStyle/>
          <a:p>
            <a:fld id="{A9961EC2-9E75-4C9C-B45E-5A091A78452B}" type="slidenum">
              <a:rPr lang="en-GB" smtClean="0"/>
              <a:t>‹N›</a:t>
            </a:fld>
            <a:endParaRPr lang="en-GB"/>
          </a:p>
        </p:txBody>
      </p:sp>
    </p:spTree>
    <p:extLst>
      <p:ext uri="{BB962C8B-B14F-4D97-AF65-F5344CB8AC3E}">
        <p14:creationId xmlns:p14="http://schemas.microsoft.com/office/powerpoint/2010/main" val="3611050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5B7B77-4160-44B8-BF14-4C05AA1712FD}"/>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9946EAE8-8C2C-4044-880F-4751E7655E4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2DA440B6-05A5-480D-A258-EC435FBC0069}"/>
              </a:ext>
            </a:extLst>
          </p:cNvPr>
          <p:cNvSpPr>
            <a:spLocks noGrp="1"/>
          </p:cNvSpPr>
          <p:nvPr>
            <p:ph type="dt" sz="half" idx="10"/>
          </p:nvPr>
        </p:nvSpPr>
        <p:spPr/>
        <p:txBody>
          <a:bodyPr/>
          <a:lstStyle/>
          <a:p>
            <a:fld id="{3D1A85B6-AFBE-4E96-8308-518FA6CF0D09}" type="datetimeFigureOut">
              <a:rPr lang="en-GB" smtClean="0"/>
              <a:t>08/03/2020</a:t>
            </a:fld>
            <a:endParaRPr lang="en-GB"/>
          </a:p>
        </p:txBody>
      </p:sp>
      <p:sp>
        <p:nvSpPr>
          <p:cNvPr id="5" name="Segnaposto piè di pagina 4">
            <a:extLst>
              <a:ext uri="{FF2B5EF4-FFF2-40B4-BE49-F238E27FC236}">
                <a16:creationId xmlns:a16="http://schemas.microsoft.com/office/drawing/2014/main" id="{00A76A71-55A2-4F7A-B693-441FD03DF127}"/>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E2862A0A-7513-444D-854B-5B591511D8B7}"/>
              </a:ext>
            </a:extLst>
          </p:cNvPr>
          <p:cNvSpPr>
            <a:spLocks noGrp="1"/>
          </p:cNvSpPr>
          <p:nvPr>
            <p:ph type="sldNum" sz="quarter" idx="12"/>
          </p:nvPr>
        </p:nvSpPr>
        <p:spPr/>
        <p:txBody>
          <a:bodyPr/>
          <a:lstStyle/>
          <a:p>
            <a:fld id="{A9961EC2-9E75-4C9C-B45E-5A091A78452B}" type="slidenum">
              <a:rPr lang="en-GB" smtClean="0"/>
              <a:t>‹N›</a:t>
            </a:fld>
            <a:endParaRPr lang="en-GB"/>
          </a:p>
        </p:txBody>
      </p:sp>
    </p:spTree>
    <p:extLst>
      <p:ext uri="{BB962C8B-B14F-4D97-AF65-F5344CB8AC3E}">
        <p14:creationId xmlns:p14="http://schemas.microsoft.com/office/powerpoint/2010/main" val="218491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FA03078-8A7E-48DF-B6D8-9016EFF25D10}"/>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9D2EB5ED-A96E-48BF-99A8-35AE1AA8C27F}"/>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883E85BF-5D14-47D1-AA6A-1DC173B8E2C4}"/>
              </a:ext>
            </a:extLst>
          </p:cNvPr>
          <p:cNvSpPr>
            <a:spLocks noGrp="1"/>
          </p:cNvSpPr>
          <p:nvPr>
            <p:ph type="dt" sz="half" idx="10"/>
          </p:nvPr>
        </p:nvSpPr>
        <p:spPr/>
        <p:txBody>
          <a:bodyPr/>
          <a:lstStyle/>
          <a:p>
            <a:fld id="{3D1A85B6-AFBE-4E96-8308-518FA6CF0D09}" type="datetimeFigureOut">
              <a:rPr lang="en-GB" smtClean="0"/>
              <a:t>08/03/2020</a:t>
            </a:fld>
            <a:endParaRPr lang="en-GB"/>
          </a:p>
        </p:txBody>
      </p:sp>
      <p:sp>
        <p:nvSpPr>
          <p:cNvPr id="5" name="Segnaposto piè di pagina 4">
            <a:extLst>
              <a:ext uri="{FF2B5EF4-FFF2-40B4-BE49-F238E27FC236}">
                <a16:creationId xmlns:a16="http://schemas.microsoft.com/office/drawing/2014/main" id="{F4602DAE-DBD6-4403-8E9D-89B4B8A8E7AD}"/>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8EE3BB64-0CB3-4A43-A0CE-5286953330B4}"/>
              </a:ext>
            </a:extLst>
          </p:cNvPr>
          <p:cNvSpPr>
            <a:spLocks noGrp="1"/>
          </p:cNvSpPr>
          <p:nvPr>
            <p:ph type="sldNum" sz="quarter" idx="12"/>
          </p:nvPr>
        </p:nvSpPr>
        <p:spPr/>
        <p:txBody>
          <a:bodyPr/>
          <a:lstStyle/>
          <a:p>
            <a:fld id="{A9961EC2-9E75-4C9C-B45E-5A091A78452B}" type="slidenum">
              <a:rPr lang="en-GB" smtClean="0"/>
              <a:t>‹N›</a:t>
            </a:fld>
            <a:endParaRPr lang="en-GB"/>
          </a:p>
        </p:txBody>
      </p:sp>
    </p:spTree>
    <p:extLst>
      <p:ext uri="{BB962C8B-B14F-4D97-AF65-F5344CB8AC3E}">
        <p14:creationId xmlns:p14="http://schemas.microsoft.com/office/powerpoint/2010/main" val="4105546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4C2AAF-B1A8-471C-ADC3-B8B29A45DEC4}"/>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BBF71EEC-5D6B-4BA3-85B6-710AE9AF3A3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41685BC4-581E-4212-94B4-5FFFAB39F52A}"/>
              </a:ext>
            </a:extLst>
          </p:cNvPr>
          <p:cNvSpPr>
            <a:spLocks noGrp="1"/>
          </p:cNvSpPr>
          <p:nvPr>
            <p:ph type="dt" sz="half" idx="10"/>
          </p:nvPr>
        </p:nvSpPr>
        <p:spPr/>
        <p:txBody>
          <a:bodyPr/>
          <a:lstStyle/>
          <a:p>
            <a:fld id="{3D1A85B6-AFBE-4E96-8308-518FA6CF0D09}" type="datetimeFigureOut">
              <a:rPr lang="en-GB" smtClean="0"/>
              <a:t>08/03/2020</a:t>
            </a:fld>
            <a:endParaRPr lang="en-GB"/>
          </a:p>
        </p:txBody>
      </p:sp>
      <p:sp>
        <p:nvSpPr>
          <p:cNvPr id="5" name="Segnaposto piè di pagina 4">
            <a:extLst>
              <a:ext uri="{FF2B5EF4-FFF2-40B4-BE49-F238E27FC236}">
                <a16:creationId xmlns:a16="http://schemas.microsoft.com/office/drawing/2014/main" id="{F7286D2C-BDD8-4256-9F13-354570DE1710}"/>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95888F50-FD3F-4BA7-AADB-E4E35FAA58E4}"/>
              </a:ext>
            </a:extLst>
          </p:cNvPr>
          <p:cNvSpPr>
            <a:spLocks noGrp="1"/>
          </p:cNvSpPr>
          <p:nvPr>
            <p:ph type="sldNum" sz="quarter" idx="12"/>
          </p:nvPr>
        </p:nvSpPr>
        <p:spPr/>
        <p:txBody>
          <a:bodyPr/>
          <a:lstStyle/>
          <a:p>
            <a:fld id="{A9961EC2-9E75-4C9C-B45E-5A091A78452B}" type="slidenum">
              <a:rPr lang="en-GB" smtClean="0"/>
              <a:t>‹N›</a:t>
            </a:fld>
            <a:endParaRPr lang="en-GB"/>
          </a:p>
        </p:txBody>
      </p:sp>
    </p:spTree>
    <p:extLst>
      <p:ext uri="{BB962C8B-B14F-4D97-AF65-F5344CB8AC3E}">
        <p14:creationId xmlns:p14="http://schemas.microsoft.com/office/powerpoint/2010/main" val="4183145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9CC4F17-0D9B-4FE2-A69A-FD1359E6FB7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A332CAC1-AAA4-4ED6-BFE4-072B37B6AED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94C60C73-4B29-44C1-A71D-71DDB5656086}"/>
              </a:ext>
            </a:extLst>
          </p:cNvPr>
          <p:cNvSpPr>
            <a:spLocks noGrp="1"/>
          </p:cNvSpPr>
          <p:nvPr>
            <p:ph type="dt" sz="half" idx="10"/>
          </p:nvPr>
        </p:nvSpPr>
        <p:spPr/>
        <p:txBody>
          <a:bodyPr/>
          <a:lstStyle/>
          <a:p>
            <a:fld id="{3D1A85B6-AFBE-4E96-8308-518FA6CF0D09}" type="datetimeFigureOut">
              <a:rPr lang="en-GB" smtClean="0"/>
              <a:t>08/03/2020</a:t>
            </a:fld>
            <a:endParaRPr lang="en-GB"/>
          </a:p>
        </p:txBody>
      </p:sp>
      <p:sp>
        <p:nvSpPr>
          <p:cNvPr id="5" name="Segnaposto piè di pagina 4">
            <a:extLst>
              <a:ext uri="{FF2B5EF4-FFF2-40B4-BE49-F238E27FC236}">
                <a16:creationId xmlns:a16="http://schemas.microsoft.com/office/drawing/2014/main" id="{2E4B18A5-0A17-436C-AFC9-797BC39F279B}"/>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A66D12A8-F62C-4FE6-A246-74BB8BFFBAA2}"/>
              </a:ext>
            </a:extLst>
          </p:cNvPr>
          <p:cNvSpPr>
            <a:spLocks noGrp="1"/>
          </p:cNvSpPr>
          <p:nvPr>
            <p:ph type="sldNum" sz="quarter" idx="12"/>
          </p:nvPr>
        </p:nvSpPr>
        <p:spPr/>
        <p:txBody>
          <a:bodyPr/>
          <a:lstStyle/>
          <a:p>
            <a:fld id="{A9961EC2-9E75-4C9C-B45E-5A091A78452B}" type="slidenum">
              <a:rPr lang="en-GB" smtClean="0"/>
              <a:t>‹N›</a:t>
            </a:fld>
            <a:endParaRPr lang="en-GB"/>
          </a:p>
        </p:txBody>
      </p:sp>
    </p:spTree>
    <p:extLst>
      <p:ext uri="{BB962C8B-B14F-4D97-AF65-F5344CB8AC3E}">
        <p14:creationId xmlns:p14="http://schemas.microsoft.com/office/powerpoint/2010/main" val="3921517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DC722A-58D8-4DBB-A0EF-C42F11BF1BC4}"/>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2E06C2B1-276D-4ADF-A702-59CE443A2B3C}"/>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contenuto 3">
            <a:extLst>
              <a:ext uri="{FF2B5EF4-FFF2-40B4-BE49-F238E27FC236}">
                <a16:creationId xmlns:a16="http://schemas.microsoft.com/office/drawing/2014/main" id="{E0BBF605-34A5-4511-8646-ED643454205E}"/>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data 4">
            <a:extLst>
              <a:ext uri="{FF2B5EF4-FFF2-40B4-BE49-F238E27FC236}">
                <a16:creationId xmlns:a16="http://schemas.microsoft.com/office/drawing/2014/main" id="{86B273D3-7390-4F08-80C4-8B8AC356C0F1}"/>
              </a:ext>
            </a:extLst>
          </p:cNvPr>
          <p:cNvSpPr>
            <a:spLocks noGrp="1"/>
          </p:cNvSpPr>
          <p:nvPr>
            <p:ph type="dt" sz="half" idx="10"/>
          </p:nvPr>
        </p:nvSpPr>
        <p:spPr/>
        <p:txBody>
          <a:bodyPr/>
          <a:lstStyle/>
          <a:p>
            <a:fld id="{3D1A85B6-AFBE-4E96-8308-518FA6CF0D09}" type="datetimeFigureOut">
              <a:rPr lang="en-GB" smtClean="0"/>
              <a:t>08/03/2020</a:t>
            </a:fld>
            <a:endParaRPr lang="en-GB"/>
          </a:p>
        </p:txBody>
      </p:sp>
      <p:sp>
        <p:nvSpPr>
          <p:cNvPr id="6" name="Segnaposto piè di pagina 5">
            <a:extLst>
              <a:ext uri="{FF2B5EF4-FFF2-40B4-BE49-F238E27FC236}">
                <a16:creationId xmlns:a16="http://schemas.microsoft.com/office/drawing/2014/main" id="{C32C1F61-7EA9-48CB-85E2-0766DA946622}"/>
              </a:ext>
            </a:extLst>
          </p:cNvPr>
          <p:cNvSpPr>
            <a:spLocks noGrp="1"/>
          </p:cNvSpPr>
          <p:nvPr>
            <p:ph type="ftr" sz="quarter" idx="11"/>
          </p:nvPr>
        </p:nvSpPr>
        <p:spPr/>
        <p:txBody>
          <a:bodyPr/>
          <a:lstStyle/>
          <a:p>
            <a:endParaRPr lang="en-GB"/>
          </a:p>
        </p:txBody>
      </p:sp>
      <p:sp>
        <p:nvSpPr>
          <p:cNvPr id="7" name="Segnaposto numero diapositiva 6">
            <a:extLst>
              <a:ext uri="{FF2B5EF4-FFF2-40B4-BE49-F238E27FC236}">
                <a16:creationId xmlns:a16="http://schemas.microsoft.com/office/drawing/2014/main" id="{F8A8A515-61F4-4D26-98A1-7BBB60AA62B4}"/>
              </a:ext>
            </a:extLst>
          </p:cNvPr>
          <p:cNvSpPr>
            <a:spLocks noGrp="1"/>
          </p:cNvSpPr>
          <p:nvPr>
            <p:ph type="sldNum" sz="quarter" idx="12"/>
          </p:nvPr>
        </p:nvSpPr>
        <p:spPr/>
        <p:txBody>
          <a:bodyPr/>
          <a:lstStyle/>
          <a:p>
            <a:fld id="{A9961EC2-9E75-4C9C-B45E-5A091A78452B}" type="slidenum">
              <a:rPr lang="en-GB" smtClean="0"/>
              <a:t>‹N›</a:t>
            </a:fld>
            <a:endParaRPr lang="en-GB"/>
          </a:p>
        </p:txBody>
      </p:sp>
    </p:spTree>
    <p:extLst>
      <p:ext uri="{BB962C8B-B14F-4D97-AF65-F5344CB8AC3E}">
        <p14:creationId xmlns:p14="http://schemas.microsoft.com/office/powerpoint/2010/main" val="2474529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88B6A8-4DA3-4DB4-88F6-9CFBC1782084}"/>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F025BA21-2EF0-436C-AFB8-99BC21421C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0E1C0797-B1DC-4306-9E75-81F0824E0E7E}"/>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testo 4">
            <a:extLst>
              <a:ext uri="{FF2B5EF4-FFF2-40B4-BE49-F238E27FC236}">
                <a16:creationId xmlns:a16="http://schemas.microsoft.com/office/drawing/2014/main" id="{573398F6-39EA-483C-AB0D-B58DF9F4DC3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7443EB1D-5850-4066-92FA-4273F6094FCB}"/>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7" name="Segnaposto data 6">
            <a:extLst>
              <a:ext uri="{FF2B5EF4-FFF2-40B4-BE49-F238E27FC236}">
                <a16:creationId xmlns:a16="http://schemas.microsoft.com/office/drawing/2014/main" id="{A3624103-07F5-43AE-B4DF-1B6637FAB338}"/>
              </a:ext>
            </a:extLst>
          </p:cNvPr>
          <p:cNvSpPr>
            <a:spLocks noGrp="1"/>
          </p:cNvSpPr>
          <p:nvPr>
            <p:ph type="dt" sz="half" idx="10"/>
          </p:nvPr>
        </p:nvSpPr>
        <p:spPr/>
        <p:txBody>
          <a:bodyPr/>
          <a:lstStyle/>
          <a:p>
            <a:fld id="{3D1A85B6-AFBE-4E96-8308-518FA6CF0D09}" type="datetimeFigureOut">
              <a:rPr lang="en-GB" smtClean="0"/>
              <a:t>08/03/2020</a:t>
            </a:fld>
            <a:endParaRPr lang="en-GB"/>
          </a:p>
        </p:txBody>
      </p:sp>
      <p:sp>
        <p:nvSpPr>
          <p:cNvPr id="8" name="Segnaposto piè di pagina 7">
            <a:extLst>
              <a:ext uri="{FF2B5EF4-FFF2-40B4-BE49-F238E27FC236}">
                <a16:creationId xmlns:a16="http://schemas.microsoft.com/office/drawing/2014/main" id="{BB9BC8E6-10AD-444B-B144-99A7B29E96D2}"/>
              </a:ext>
            </a:extLst>
          </p:cNvPr>
          <p:cNvSpPr>
            <a:spLocks noGrp="1"/>
          </p:cNvSpPr>
          <p:nvPr>
            <p:ph type="ftr" sz="quarter" idx="11"/>
          </p:nvPr>
        </p:nvSpPr>
        <p:spPr/>
        <p:txBody>
          <a:bodyPr/>
          <a:lstStyle/>
          <a:p>
            <a:endParaRPr lang="en-GB"/>
          </a:p>
        </p:txBody>
      </p:sp>
      <p:sp>
        <p:nvSpPr>
          <p:cNvPr id="9" name="Segnaposto numero diapositiva 8">
            <a:extLst>
              <a:ext uri="{FF2B5EF4-FFF2-40B4-BE49-F238E27FC236}">
                <a16:creationId xmlns:a16="http://schemas.microsoft.com/office/drawing/2014/main" id="{9930E190-2684-4F60-9932-8971AF5F2AAE}"/>
              </a:ext>
            </a:extLst>
          </p:cNvPr>
          <p:cNvSpPr>
            <a:spLocks noGrp="1"/>
          </p:cNvSpPr>
          <p:nvPr>
            <p:ph type="sldNum" sz="quarter" idx="12"/>
          </p:nvPr>
        </p:nvSpPr>
        <p:spPr/>
        <p:txBody>
          <a:bodyPr/>
          <a:lstStyle/>
          <a:p>
            <a:fld id="{A9961EC2-9E75-4C9C-B45E-5A091A78452B}" type="slidenum">
              <a:rPr lang="en-GB" smtClean="0"/>
              <a:t>‹N›</a:t>
            </a:fld>
            <a:endParaRPr lang="en-GB"/>
          </a:p>
        </p:txBody>
      </p:sp>
    </p:spTree>
    <p:extLst>
      <p:ext uri="{BB962C8B-B14F-4D97-AF65-F5344CB8AC3E}">
        <p14:creationId xmlns:p14="http://schemas.microsoft.com/office/powerpoint/2010/main" val="2570765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C0D300-5826-41B6-BF38-7690B4527D00}"/>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data 2">
            <a:extLst>
              <a:ext uri="{FF2B5EF4-FFF2-40B4-BE49-F238E27FC236}">
                <a16:creationId xmlns:a16="http://schemas.microsoft.com/office/drawing/2014/main" id="{C0394A91-F03D-4EA4-A32C-E08EF033E2D1}"/>
              </a:ext>
            </a:extLst>
          </p:cNvPr>
          <p:cNvSpPr>
            <a:spLocks noGrp="1"/>
          </p:cNvSpPr>
          <p:nvPr>
            <p:ph type="dt" sz="half" idx="10"/>
          </p:nvPr>
        </p:nvSpPr>
        <p:spPr/>
        <p:txBody>
          <a:bodyPr/>
          <a:lstStyle/>
          <a:p>
            <a:fld id="{3D1A85B6-AFBE-4E96-8308-518FA6CF0D09}" type="datetimeFigureOut">
              <a:rPr lang="en-GB" smtClean="0"/>
              <a:t>08/03/2020</a:t>
            </a:fld>
            <a:endParaRPr lang="en-GB"/>
          </a:p>
        </p:txBody>
      </p:sp>
      <p:sp>
        <p:nvSpPr>
          <p:cNvPr id="4" name="Segnaposto piè di pagina 3">
            <a:extLst>
              <a:ext uri="{FF2B5EF4-FFF2-40B4-BE49-F238E27FC236}">
                <a16:creationId xmlns:a16="http://schemas.microsoft.com/office/drawing/2014/main" id="{C300144A-D7F6-4265-A877-60F3062CFAFD}"/>
              </a:ext>
            </a:extLst>
          </p:cNvPr>
          <p:cNvSpPr>
            <a:spLocks noGrp="1"/>
          </p:cNvSpPr>
          <p:nvPr>
            <p:ph type="ftr" sz="quarter" idx="11"/>
          </p:nvPr>
        </p:nvSpPr>
        <p:spPr/>
        <p:txBody>
          <a:bodyPr/>
          <a:lstStyle/>
          <a:p>
            <a:endParaRPr lang="en-GB"/>
          </a:p>
        </p:txBody>
      </p:sp>
      <p:sp>
        <p:nvSpPr>
          <p:cNvPr id="5" name="Segnaposto numero diapositiva 4">
            <a:extLst>
              <a:ext uri="{FF2B5EF4-FFF2-40B4-BE49-F238E27FC236}">
                <a16:creationId xmlns:a16="http://schemas.microsoft.com/office/drawing/2014/main" id="{9842D2AE-8CAD-4D1E-A4AB-1558FCCF6341}"/>
              </a:ext>
            </a:extLst>
          </p:cNvPr>
          <p:cNvSpPr>
            <a:spLocks noGrp="1"/>
          </p:cNvSpPr>
          <p:nvPr>
            <p:ph type="sldNum" sz="quarter" idx="12"/>
          </p:nvPr>
        </p:nvSpPr>
        <p:spPr/>
        <p:txBody>
          <a:bodyPr/>
          <a:lstStyle/>
          <a:p>
            <a:fld id="{A9961EC2-9E75-4C9C-B45E-5A091A78452B}" type="slidenum">
              <a:rPr lang="en-GB" smtClean="0"/>
              <a:t>‹N›</a:t>
            </a:fld>
            <a:endParaRPr lang="en-GB"/>
          </a:p>
        </p:txBody>
      </p:sp>
    </p:spTree>
    <p:extLst>
      <p:ext uri="{BB962C8B-B14F-4D97-AF65-F5344CB8AC3E}">
        <p14:creationId xmlns:p14="http://schemas.microsoft.com/office/powerpoint/2010/main" val="1659073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AEAEEE3-D16F-41E6-9860-A68AD2417725}"/>
              </a:ext>
            </a:extLst>
          </p:cNvPr>
          <p:cNvSpPr>
            <a:spLocks noGrp="1"/>
          </p:cNvSpPr>
          <p:nvPr>
            <p:ph type="dt" sz="half" idx="10"/>
          </p:nvPr>
        </p:nvSpPr>
        <p:spPr/>
        <p:txBody>
          <a:bodyPr/>
          <a:lstStyle/>
          <a:p>
            <a:fld id="{3D1A85B6-AFBE-4E96-8308-518FA6CF0D09}" type="datetimeFigureOut">
              <a:rPr lang="en-GB" smtClean="0"/>
              <a:t>08/03/2020</a:t>
            </a:fld>
            <a:endParaRPr lang="en-GB"/>
          </a:p>
        </p:txBody>
      </p:sp>
      <p:sp>
        <p:nvSpPr>
          <p:cNvPr id="3" name="Segnaposto piè di pagina 2">
            <a:extLst>
              <a:ext uri="{FF2B5EF4-FFF2-40B4-BE49-F238E27FC236}">
                <a16:creationId xmlns:a16="http://schemas.microsoft.com/office/drawing/2014/main" id="{6F676A7F-2C81-48B5-97A7-1C058B38860D}"/>
              </a:ext>
            </a:extLst>
          </p:cNvPr>
          <p:cNvSpPr>
            <a:spLocks noGrp="1"/>
          </p:cNvSpPr>
          <p:nvPr>
            <p:ph type="ftr" sz="quarter" idx="11"/>
          </p:nvPr>
        </p:nvSpPr>
        <p:spPr/>
        <p:txBody>
          <a:bodyPr/>
          <a:lstStyle/>
          <a:p>
            <a:endParaRPr lang="en-GB"/>
          </a:p>
        </p:txBody>
      </p:sp>
      <p:sp>
        <p:nvSpPr>
          <p:cNvPr id="4" name="Segnaposto numero diapositiva 3">
            <a:extLst>
              <a:ext uri="{FF2B5EF4-FFF2-40B4-BE49-F238E27FC236}">
                <a16:creationId xmlns:a16="http://schemas.microsoft.com/office/drawing/2014/main" id="{CCA370C9-0E07-4D9D-9C03-068BD08E1A89}"/>
              </a:ext>
            </a:extLst>
          </p:cNvPr>
          <p:cNvSpPr>
            <a:spLocks noGrp="1"/>
          </p:cNvSpPr>
          <p:nvPr>
            <p:ph type="sldNum" sz="quarter" idx="12"/>
          </p:nvPr>
        </p:nvSpPr>
        <p:spPr/>
        <p:txBody>
          <a:bodyPr/>
          <a:lstStyle/>
          <a:p>
            <a:fld id="{A9961EC2-9E75-4C9C-B45E-5A091A78452B}" type="slidenum">
              <a:rPr lang="en-GB" smtClean="0"/>
              <a:t>‹N›</a:t>
            </a:fld>
            <a:endParaRPr lang="en-GB"/>
          </a:p>
        </p:txBody>
      </p:sp>
    </p:spTree>
    <p:extLst>
      <p:ext uri="{BB962C8B-B14F-4D97-AF65-F5344CB8AC3E}">
        <p14:creationId xmlns:p14="http://schemas.microsoft.com/office/powerpoint/2010/main" val="2720305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B8CB1C-6407-4FE2-AF66-F789A1BD695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BB03CCD2-C05A-450E-AE07-9294E84438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testo 3">
            <a:extLst>
              <a:ext uri="{FF2B5EF4-FFF2-40B4-BE49-F238E27FC236}">
                <a16:creationId xmlns:a16="http://schemas.microsoft.com/office/drawing/2014/main" id="{DF22471D-C8E4-4B73-BBCE-8ED4713723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2F3FDA2-41B3-44A3-87DF-3CB9C66BE32F}"/>
              </a:ext>
            </a:extLst>
          </p:cNvPr>
          <p:cNvSpPr>
            <a:spLocks noGrp="1"/>
          </p:cNvSpPr>
          <p:nvPr>
            <p:ph type="dt" sz="half" idx="10"/>
          </p:nvPr>
        </p:nvSpPr>
        <p:spPr/>
        <p:txBody>
          <a:bodyPr/>
          <a:lstStyle/>
          <a:p>
            <a:fld id="{3D1A85B6-AFBE-4E96-8308-518FA6CF0D09}" type="datetimeFigureOut">
              <a:rPr lang="en-GB" smtClean="0"/>
              <a:t>08/03/2020</a:t>
            </a:fld>
            <a:endParaRPr lang="en-GB"/>
          </a:p>
        </p:txBody>
      </p:sp>
      <p:sp>
        <p:nvSpPr>
          <p:cNvPr id="6" name="Segnaposto piè di pagina 5">
            <a:extLst>
              <a:ext uri="{FF2B5EF4-FFF2-40B4-BE49-F238E27FC236}">
                <a16:creationId xmlns:a16="http://schemas.microsoft.com/office/drawing/2014/main" id="{5A031A93-23B7-4781-960E-7B8870AB56EF}"/>
              </a:ext>
            </a:extLst>
          </p:cNvPr>
          <p:cNvSpPr>
            <a:spLocks noGrp="1"/>
          </p:cNvSpPr>
          <p:nvPr>
            <p:ph type="ftr" sz="quarter" idx="11"/>
          </p:nvPr>
        </p:nvSpPr>
        <p:spPr/>
        <p:txBody>
          <a:bodyPr/>
          <a:lstStyle/>
          <a:p>
            <a:endParaRPr lang="en-GB"/>
          </a:p>
        </p:txBody>
      </p:sp>
      <p:sp>
        <p:nvSpPr>
          <p:cNvPr id="7" name="Segnaposto numero diapositiva 6">
            <a:extLst>
              <a:ext uri="{FF2B5EF4-FFF2-40B4-BE49-F238E27FC236}">
                <a16:creationId xmlns:a16="http://schemas.microsoft.com/office/drawing/2014/main" id="{834116D8-1651-44E7-BC85-1E022E3A3CEB}"/>
              </a:ext>
            </a:extLst>
          </p:cNvPr>
          <p:cNvSpPr>
            <a:spLocks noGrp="1"/>
          </p:cNvSpPr>
          <p:nvPr>
            <p:ph type="sldNum" sz="quarter" idx="12"/>
          </p:nvPr>
        </p:nvSpPr>
        <p:spPr/>
        <p:txBody>
          <a:bodyPr/>
          <a:lstStyle/>
          <a:p>
            <a:fld id="{A9961EC2-9E75-4C9C-B45E-5A091A78452B}" type="slidenum">
              <a:rPr lang="en-GB" smtClean="0"/>
              <a:t>‹N›</a:t>
            </a:fld>
            <a:endParaRPr lang="en-GB"/>
          </a:p>
        </p:txBody>
      </p:sp>
    </p:spTree>
    <p:extLst>
      <p:ext uri="{BB962C8B-B14F-4D97-AF65-F5344CB8AC3E}">
        <p14:creationId xmlns:p14="http://schemas.microsoft.com/office/powerpoint/2010/main" val="902625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46ABAD-6C36-4926-BD23-3D505145516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immagine 2">
            <a:extLst>
              <a:ext uri="{FF2B5EF4-FFF2-40B4-BE49-F238E27FC236}">
                <a16:creationId xmlns:a16="http://schemas.microsoft.com/office/drawing/2014/main" id="{7C8DCC54-43B7-435E-B761-34C3E38DFE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a:extLst>
              <a:ext uri="{FF2B5EF4-FFF2-40B4-BE49-F238E27FC236}">
                <a16:creationId xmlns:a16="http://schemas.microsoft.com/office/drawing/2014/main" id="{6FB490DF-9F55-4F17-88CE-0818FABF20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CEF979E-F6E5-4334-A45A-6E3CF0C1657F}"/>
              </a:ext>
            </a:extLst>
          </p:cNvPr>
          <p:cNvSpPr>
            <a:spLocks noGrp="1"/>
          </p:cNvSpPr>
          <p:nvPr>
            <p:ph type="dt" sz="half" idx="10"/>
          </p:nvPr>
        </p:nvSpPr>
        <p:spPr/>
        <p:txBody>
          <a:bodyPr/>
          <a:lstStyle/>
          <a:p>
            <a:fld id="{3D1A85B6-AFBE-4E96-8308-518FA6CF0D09}" type="datetimeFigureOut">
              <a:rPr lang="en-GB" smtClean="0"/>
              <a:t>08/03/2020</a:t>
            </a:fld>
            <a:endParaRPr lang="en-GB"/>
          </a:p>
        </p:txBody>
      </p:sp>
      <p:sp>
        <p:nvSpPr>
          <p:cNvPr id="6" name="Segnaposto piè di pagina 5">
            <a:extLst>
              <a:ext uri="{FF2B5EF4-FFF2-40B4-BE49-F238E27FC236}">
                <a16:creationId xmlns:a16="http://schemas.microsoft.com/office/drawing/2014/main" id="{71757773-F4B2-4D2E-AF6C-9FD10E643E8C}"/>
              </a:ext>
            </a:extLst>
          </p:cNvPr>
          <p:cNvSpPr>
            <a:spLocks noGrp="1"/>
          </p:cNvSpPr>
          <p:nvPr>
            <p:ph type="ftr" sz="quarter" idx="11"/>
          </p:nvPr>
        </p:nvSpPr>
        <p:spPr/>
        <p:txBody>
          <a:bodyPr/>
          <a:lstStyle/>
          <a:p>
            <a:endParaRPr lang="en-GB"/>
          </a:p>
        </p:txBody>
      </p:sp>
      <p:sp>
        <p:nvSpPr>
          <p:cNvPr id="7" name="Segnaposto numero diapositiva 6">
            <a:extLst>
              <a:ext uri="{FF2B5EF4-FFF2-40B4-BE49-F238E27FC236}">
                <a16:creationId xmlns:a16="http://schemas.microsoft.com/office/drawing/2014/main" id="{003A289E-3EB4-4D59-AD9B-34FF77BEAA8F}"/>
              </a:ext>
            </a:extLst>
          </p:cNvPr>
          <p:cNvSpPr>
            <a:spLocks noGrp="1"/>
          </p:cNvSpPr>
          <p:nvPr>
            <p:ph type="sldNum" sz="quarter" idx="12"/>
          </p:nvPr>
        </p:nvSpPr>
        <p:spPr/>
        <p:txBody>
          <a:bodyPr/>
          <a:lstStyle/>
          <a:p>
            <a:fld id="{A9961EC2-9E75-4C9C-B45E-5A091A78452B}" type="slidenum">
              <a:rPr lang="en-GB" smtClean="0"/>
              <a:t>‹N›</a:t>
            </a:fld>
            <a:endParaRPr lang="en-GB"/>
          </a:p>
        </p:txBody>
      </p:sp>
    </p:spTree>
    <p:extLst>
      <p:ext uri="{BB962C8B-B14F-4D97-AF65-F5344CB8AC3E}">
        <p14:creationId xmlns:p14="http://schemas.microsoft.com/office/powerpoint/2010/main" val="2895917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5000">
              <a:srgbClr val="92D050"/>
            </a:gs>
            <a:gs pos="100000">
              <a:schemeClr val="accent1">
                <a:lumMod val="45000"/>
                <a:lumOff val="55000"/>
              </a:schemeClr>
            </a:gs>
            <a:gs pos="91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A801672-68CE-44FB-8EB9-445409A0A3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039E38D1-D5F0-448B-9642-17D573826D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F6A321C7-2EDB-4825-9199-69CA43EEE0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1A85B6-AFBE-4E96-8308-518FA6CF0D09}" type="datetimeFigureOut">
              <a:rPr lang="en-GB" smtClean="0"/>
              <a:t>08/03/2020</a:t>
            </a:fld>
            <a:endParaRPr lang="en-GB"/>
          </a:p>
        </p:txBody>
      </p:sp>
      <p:sp>
        <p:nvSpPr>
          <p:cNvPr id="5" name="Segnaposto piè di pagina 4">
            <a:extLst>
              <a:ext uri="{FF2B5EF4-FFF2-40B4-BE49-F238E27FC236}">
                <a16:creationId xmlns:a16="http://schemas.microsoft.com/office/drawing/2014/main" id="{00CC4FDC-9AC8-4A41-B61A-939BDF19E8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egnaposto numero diapositiva 5">
            <a:extLst>
              <a:ext uri="{FF2B5EF4-FFF2-40B4-BE49-F238E27FC236}">
                <a16:creationId xmlns:a16="http://schemas.microsoft.com/office/drawing/2014/main" id="{58A14FC0-94D4-4AF3-8153-F715DABFF0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61EC2-9E75-4C9C-B45E-5A091A78452B}" type="slidenum">
              <a:rPr lang="en-GB" smtClean="0"/>
              <a:t>‹N›</a:t>
            </a:fld>
            <a:endParaRPr lang="en-GB"/>
          </a:p>
        </p:txBody>
      </p:sp>
    </p:spTree>
    <p:extLst>
      <p:ext uri="{BB962C8B-B14F-4D97-AF65-F5344CB8AC3E}">
        <p14:creationId xmlns:p14="http://schemas.microsoft.com/office/powerpoint/2010/main" val="95586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129915" y="704537"/>
            <a:ext cx="11932170" cy="5156617"/>
          </a:xfrm>
        </p:spPr>
        <p:txBody>
          <a:bodyPr>
            <a:normAutofit fontScale="77500" lnSpcReduction="20000"/>
          </a:bodyPr>
          <a:lstStyle/>
          <a:p>
            <a:r>
              <a:rPr lang="en-GB" sz="8800" dirty="0"/>
              <a:t>Lingua Inglese 2 – </a:t>
            </a:r>
          </a:p>
          <a:p>
            <a:r>
              <a:rPr lang="en-GB" sz="8800" dirty="0" err="1"/>
              <a:t>Scienze</a:t>
            </a:r>
            <a:r>
              <a:rPr lang="en-GB" sz="8800" dirty="0"/>
              <a:t> </a:t>
            </a:r>
            <a:r>
              <a:rPr lang="en-GB" sz="8800" dirty="0" err="1"/>
              <a:t>dell’Amministrazione</a:t>
            </a:r>
            <a:endParaRPr lang="en-GB" sz="8800" dirty="0"/>
          </a:p>
          <a:p>
            <a:r>
              <a:rPr lang="en-GB" sz="8800" dirty="0"/>
              <a:t>A.A. 2019/2020</a:t>
            </a:r>
          </a:p>
          <a:p>
            <a:endParaRPr lang="en-GB" sz="8800" dirty="0"/>
          </a:p>
          <a:p>
            <a:r>
              <a:rPr lang="en-GB" sz="8800" dirty="0"/>
              <a:t>Week 3</a:t>
            </a:r>
          </a:p>
          <a:p>
            <a:r>
              <a:rPr lang="en-GB" sz="8800" dirty="0"/>
              <a:t>Part 1</a:t>
            </a:r>
          </a:p>
        </p:txBody>
      </p:sp>
    </p:spTree>
    <p:extLst>
      <p:ext uri="{BB962C8B-B14F-4D97-AF65-F5344CB8AC3E}">
        <p14:creationId xmlns:p14="http://schemas.microsoft.com/office/powerpoint/2010/main" val="38555916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12309"/>
            <a:ext cx="12192000" cy="1655763"/>
          </a:xfrm>
        </p:spPr>
        <p:txBody>
          <a:bodyPr>
            <a:normAutofit/>
          </a:bodyPr>
          <a:lstStyle/>
          <a:p>
            <a:r>
              <a:rPr lang="en-GB" sz="4000" dirty="0"/>
              <a:t>A brief history of the Civil Service. Early Developments</a:t>
            </a:r>
            <a:br>
              <a:rPr lang="en-GB" dirty="0"/>
            </a:br>
            <a:r>
              <a:rPr lang="en-GB" dirty="0"/>
              <a:t>Before the Northcote-Trevelyan reform</a:t>
            </a:r>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2668250"/>
            <a:ext cx="11932170" cy="2683240"/>
          </a:xfrm>
        </p:spPr>
        <p:txBody>
          <a:bodyPr>
            <a:normAutofit/>
          </a:bodyPr>
          <a:lstStyle/>
          <a:p>
            <a:r>
              <a:rPr lang="en-GB" sz="8800" dirty="0"/>
              <a:t>Now check your answers</a:t>
            </a:r>
          </a:p>
        </p:txBody>
      </p:sp>
      <p:sp>
        <p:nvSpPr>
          <p:cNvPr id="5" name="Freccia in giù 4">
            <a:extLst>
              <a:ext uri="{FF2B5EF4-FFF2-40B4-BE49-F238E27FC236}">
                <a16:creationId xmlns:a16="http://schemas.microsoft.com/office/drawing/2014/main" id="{655561A8-5041-4AC7-8496-58BE7F26AFC0}"/>
              </a:ext>
            </a:extLst>
          </p:cNvPr>
          <p:cNvSpPr/>
          <p:nvPr/>
        </p:nvSpPr>
        <p:spPr>
          <a:xfrm>
            <a:off x="5801193" y="4092315"/>
            <a:ext cx="629587" cy="8694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940997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12310"/>
            <a:ext cx="12192000" cy="1156924"/>
          </a:xfrm>
        </p:spPr>
        <p:txBody>
          <a:bodyPr>
            <a:normAutofit/>
          </a:bodyPr>
          <a:lstStyle/>
          <a:p>
            <a:r>
              <a:rPr lang="en-GB" sz="2800" dirty="0"/>
              <a:t>A brief history of the Civil Service. Early Developments</a:t>
            </a:r>
            <a:br>
              <a:rPr lang="en-GB" sz="4400" dirty="0"/>
            </a:br>
            <a:r>
              <a:rPr lang="en-GB" sz="4400" dirty="0"/>
              <a:t>Before the Northcote-Trevelyan reform</a:t>
            </a:r>
          </a:p>
        </p:txBody>
      </p:sp>
      <p:graphicFrame>
        <p:nvGraphicFramePr>
          <p:cNvPr id="4" name="Tabella 5">
            <a:extLst>
              <a:ext uri="{FF2B5EF4-FFF2-40B4-BE49-F238E27FC236}">
                <a16:creationId xmlns:a16="http://schemas.microsoft.com/office/drawing/2014/main" id="{BF8065A2-B0A1-4755-B667-F0E38572406D}"/>
              </a:ext>
            </a:extLst>
          </p:cNvPr>
          <p:cNvGraphicFramePr>
            <a:graphicFrameLocks noGrp="1"/>
          </p:cNvGraphicFramePr>
          <p:nvPr>
            <p:extLst>
              <p:ext uri="{D42A27DB-BD31-4B8C-83A1-F6EECF244321}">
                <p14:modId xmlns:p14="http://schemas.microsoft.com/office/powerpoint/2010/main" val="2289944823"/>
              </p:ext>
            </p:extLst>
          </p:nvPr>
        </p:nvGraphicFramePr>
        <p:xfrm>
          <a:off x="689547" y="1319136"/>
          <a:ext cx="4811843" cy="457200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4253485454"/>
                    </a:ext>
                  </a:extLst>
                </a:gridCol>
                <a:gridCol w="1128149">
                  <a:extLst>
                    <a:ext uri="{9D8B030D-6E8A-4147-A177-3AD203B41FA5}">
                      <a16:colId xmlns:a16="http://schemas.microsoft.com/office/drawing/2014/main" val="3819617661"/>
                    </a:ext>
                  </a:extLst>
                </a:gridCol>
                <a:gridCol w="974361">
                  <a:extLst>
                    <a:ext uri="{9D8B030D-6E8A-4147-A177-3AD203B41FA5}">
                      <a16:colId xmlns:a16="http://schemas.microsoft.com/office/drawing/2014/main" val="443478200"/>
                    </a:ext>
                  </a:extLst>
                </a:gridCol>
              </a:tblGrid>
              <a:tr h="370840">
                <a:tc>
                  <a:txBody>
                    <a:bodyPr/>
                    <a:lstStyle/>
                    <a:p>
                      <a:r>
                        <a:rPr lang="en-GB" sz="2400" b="1" dirty="0">
                          <a:solidFill>
                            <a:schemeClr val="tx1"/>
                          </a:solidFill>
                        </a:rPr>
                        <a:t>Appointed</a:t>
                      </a:r>
                    </a:p>
                  </a:txBody>
                  <a:tcPr>
                    <a:solidFill>
                      <a:schemeClr val="accent5">
                        <a:lumMod val="20000"/>
                        <a:lumOff val="80000"/>
                      </a:schemeClr>
                    </a:solidFill>
                  </a:tcPr>
                </a:tc>
                <a:tc rowSpan="3">
                  <a:txBody>
                    <a:bodyPr/>
                    <a:lstStyle/>
                    <a:p>
                      <a:endParaRPr lang="en-GB" sz="2400" b="1" dirty="0">
                        <a:solidFill>
                          <a:schemeClr val="tx1"/>
                        </a:solidFill>
                      </a:endParaRPr>
                    </a:p>
                    <a:p>
                      <a:pPr algn="ctr"/>
                      <a:r>
                        <a:rPr lang="en-GB" sz="2400" b="1" dirty="0">
                          <a:solidFill>
                            <a:schemeClr val="tx1"/>
                          </a:solidFill>
                        </a:rPr>
                        <a:t>+</a:t>
                      </a:r>
                    </a:p>
                  </a:txBody>
                  <a:tcPr>
                    <a:solidFill>
                      <a:schemeClr val="accent5">
                        <a:lumMod val="20000"/>
                        <a:lumOff val="80000"/>
                      </a:schemeClr>
                    </a:solidFill>
                  </a:tcPr>
                </a:tc>
                <a:tc rowSpan="3">
                  <a:txBody>
                    <a:bodyPr/>
                    <a:lstStyle/>
                    <a:p>
                      <a:pPr algn="ctr"/>
                      <a:endParaRPr lang="en-GB" sz="2400" b="1" dirty="0">
                        <a:solidFill>
                          <a:schemeClr val="tx1"/>
                        </a:solidFill>
                      </a:endParaRPr>
                    </a:p>
                    <a:p>
                      <a:pPr algn="ctr"/>
                      <a:r>
                        <a:rPr lang="en-GB" sz="2400" b="1" dirty="0">
                          <a:solidFill>
                            <a:schemeClr val="tx1"/>
                          </a:solidFill>
                        </a:rPr>
                        <a:t>by</a:t>
                      </a:r>
                    </a:p>
                  </a:txBody>
                  <a:tcPr>
                    <a:solidFill>
                      <a:schemeClr val="accent5">
                        <a:lumMod val="20000"/>
                        <a:lumOff val="80000"/>
                      </a:schemeClr>
                    </a:solidFill>
                  </a:tcPr>
                </a:tc>
                <a:extLst>
                  <a:ext uri="{0D108BD9-81ED-4DB2-BD59-A6C34878D82A}">
                    <a16:rowId xmlns:a16="http://schemas.microsoft.com/office/drawing/2014/main" val="451490028"/>
                  </a:ext>
                </a:extLst>
              </a:tr>
              <a:tr h="370840">
                <a:tc>
                  <a:txBody>
                    <a:bodyPr/>
                    <a:lstStyle/>
                    <a:p>
                      <a:r>
                        <a:rPr lang="en-GB" sz="2400" b="1" dirty="0">
                          <a:solidFill>
                            <a:schemeClr val="tx1"/>
                          </a:solidFill>
                        </a:rPr>
                        <a:t>Abide</a:t>
                      </a:r>
                    </a:p>
                  </a:txBody>
                  <a:tcPr>
                    <a:solidFill>
                      <a:schemeClr val="accent5">
                        <a:lumMod val="20000"/>
                        <a:lumOff val="80000"/>
                      </a:schemeClr>
                    </a:solidFill>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78473700"/>
                  </a:ext>
                </a:extLst>
              </a:tr>
              <a:tr h="370840">
                <a:tc>
                  <a:txBody>
                    <a:bodyPr/>
                    <a:lstStyle/>
                    <a:p>
                      <a:r>
                        <a:rPr lang="en-GB" sz="2400" b="1" dirty="0">
                          <a:solidFill>
                            <a:schemeClr val="tx1"/>
                          </a:solidFill>
                        </a:rPr>
                        <a:t>Chosen</a:t>
                      </a:r>
                    </a:p>
                  </a:txBody>
                  <a:tcPr>
                    <a:solidFill>
                      <a:schemeClr val="accent5">
                        <a:lumMod val="20000"/>
                        <a:lumOff val="80000"/>
                      </a:schemeClr>
                    </a:solidFill>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1367011719"/>
                  </a:ext>
                </a:extLst>
              </a:tr>
              <a:tr h="370840">
                <a:tc>
                  <a:txBody>
                    <a:bodyPr/>
                    <a:lstStyle/>
                    <a:p>
                      <a:r>
                        <a:rPr lang="en-GB" sz="2400" b="1" dirty="0">
                          <a:solidFill>
                            <a:schemeClr val="tx1"/>
                          </a:solidFill>
                        </a:rPr>
                        <a:t>Able</a:t>
                      </a:r>
                    </a:p>
                  </a:txBody>
                  <a:tcPr/>
                </a:tc>
                <a:tc rowSpan="5">
                  <a:txBody>
                    <a:bodyPr/>
                    <a:lstStyle/>
                    <a:p>
                      <a:endParaRPr lang="en-GB" sz="2400" b="1" dirty="0">
                        <a:solidFill>
                          <a:schemeClr val="tx1"/>
                        </a:solidFill>
                      </a:endParaRPr>
                    </a:p>
                    <a:p>
                      <a:endParaRPr lang="en-GB" sz="2400" b="1" dirty="0">
                        <a:solidFill>
                          <a:schemeClr val="tx1"/>
                        </a:solidFill>
                      </a:endParaRPr>
                    </a:p>
                    <a:p>
                      <a:endParaRPr lang="en-GB" sz="2400" b="1" dirty="0">
                        <a:solidFill>
                          <a:schemeClr val="tx1"/>
                        </a:solidFill>
                      </a:endParaRPr>
                    </a:p>
                    <a:p>
                      <a:pPr algn="ctr"/>
                      <a:r>
                        <a:rPr lang="en-GB" sz="2400" b="1" dirty="0">
                          <a:solidFill>
                            <a:schemeClr val="tx1"/>
                          </a:solidFill>
                        </a:rPr>
                        <a:t>+</a:t>
                      </a:r>
                    </a:p>
                  </a:txBody>
                  <a:tcPr/>
                </a:tc>
                <a:tc rowSpan="5">
                  <a:txBody>
                    <a:bodyPr/>
                    <a:lstStyle/>
                    <a:p>
                      <a:endParaRPr lang="en-GB" sz="2400" b="1" dirty="0">
                        <a:solidFill>
                          <a:schemeClr val="tx1"/>
                        </a:solidFill>
                      </a:endParaRPr>
                    </a:p>
                    <a:p>
                      <a:endParaRPr lang="en-GB" sz="2400" b="1" dirty="0">
                        <a:solidFill>
                          <a:schemeClr val="tx1"/>
                        </a:solidFill>
                      </a:endParaRPr>
                    </a:p>
                    <a:p>
                      <a:endParaRPr lang="en-GB" sz="2400" b="1" dirty="0">
                        <a:solidFill>
                          <a:schemeClr val="tx1"/>
                        </a:solidFill>
                      </a:endParaRPr>
                    </a:p>
                    <a:p>
                      <a:pPr algn="ctr"/>
                      <a:r>
                        <a:rPr lang="en-GB" sz="2400" b="1" dirty="0">
                          <a:solidFill>
                            <a:schemeClr val="tx1"/>
                          </a:solidFill>
                        </a:rPr>
                        <a:t>to</a:t>
                      </a:r>
                    </a:p>
                  </a:txBody>
                  <a:tcPr/>
                </a:tc>
                <a:extLst>
                  <a:ext uri="{0D108BD9-81ED-4DB2-BD59-A6C34878D82A}">
                    <a16:rowId xmlns:a16="http://schemas.microsoft.com/office/drawing/2014/main" val="2943626768"/>
                  </a:ext>
                </a:extLst>
              </a:tr>
              <a:tr h="370840">
                <a:tc>
                  <a:txBody>
                    <a:bodyPr/>
                    <a:lstStyle/>
                    <a:p>
                      <a:r>
                        <a:rPr lang="en-GB" sz="2400" b="1" dirty="0">
                          <a:solidFill>
                            <a:schemeClr val="tx1"/>
                          </a:solidFill>
                        </a:rPr>
                        <a:t>In response </a:t>
                      </a:r>
                    </a:p>
                  </a:txBody>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916205968"/>
                  </a:ext>
                </a:extLst>
              </a:tr>
              <a:tr h="370840">
                <a:tc>
                  <a:txBody>
                    <a:bodyPr/>
                    <a:lstStyle/>
                    <a:p>
                      <a:r>
                        <a:rPr lang="en-GB" sz="2400" b="1" dirty="0">
                          <a:solidFill>
                            <a:schemeClr val="tx1"/>
                          </a:solidFill>
                        </a:rPr>
                        <a:t>According</a:t>
                      </a:r>
                    </a:p>
                  </a:txBody>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837823550"/>
                  </a:ext>
                </a:extLst>
              </a:tr>
              <a:tr h="370840">
                <a:tc>
                  <a:txBody>
                    <a:bodyPr/>
                    <a:lstStyle/>
                    <a:p>
                      <a:r>
                        <a:rPr lang="en-GB" sz="2400" b="1" dirty="0">
                          <a:solidFill>
                            <a:schemeClr val="tx1"/>
                          </a:solidFill>
                        </a:rPr>
                        <a:t>In order</a:t>
                      </a:r>
                    </a:p>
                  </a:txBody>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2667843240"/>
                  </a:ext>
                </a:extLst>
              </a:tr>
              <a:tr h="370840">
                <a:tc>
                  <a:txBody>
                    <a:bodyPr/>
                    <a:lstStyle/>
                    <a:p>
                      <a:r>
                        <a:rPr lang="en-GB" sz="2400" b="1" dirty="0">
                          <a:solidFill>
                            <a:schemeClr val="tx1"/>
                          </a:solidFill>
                        </a:rPr>
                        <a:t>Accountable</a:t>
                      </a:r>
                    </a:p>
                  </a:txBody>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2897788795"/>
                  </a:ext>
                </a:extLst>
              </a:tr>
              <a:tr h="370840">
                <a:tc>
                  <a:txBody>
                    <a:bodyPr/>
                    <a:lstStyle/>
                    <a:p>
                      <a:r>
                        <a:rPr lang="en-GB" sz="2400" b="1" dirty="0">
                          <a:solidFill>
                            <a:schemeClr val="tx1"/>
                          </a:solidFill>
                        </a:rPr>
                        <a:t>Responsible</a:t>
                      </a:r>
                    </a:p>
                  </a:txBody>
                  <a:tcPr>
                    <a:solidFill>
                      <a:schemeClr val="accent1"/>
                    </a:solidFill>
                  </a:tcPr>
                </a:tc>
                <a:tc rowSpan="2">
                  <a:txBody>
                    <a:bodyPr/>
                    <a:lstStyle/>
                    <a:p>
                      <a:pPr algn="ctr"/>
                      <a:r>
                        <a:rPr lang="en-GB" sz="2400" b="1" dirty="0">
                          <a:solidFill>
                            <a:schemeClr val="tx1"/>
                          </a:solidFill>
                        </a:rPr>
                        <a:t>+</a:t>
                      </a:r>
                    </a:p>
                  </a:txBody>
                  <a:tcPr>
                    <a:solidFill>
                      <a:schemeClr val="accent1"/>
                    </a:solidFill>
                  </a:tcPr>
                </a:tc>
                <a:tc rowSpan="2">
                  <a:txBody>
                    <a:bodyPr/>
                    <a:lstStyle/>
                    <a:p>
                      <a:pPr algn="ctr"/>
                      <a:r>
                        <a:rPr lang="en-GB" sz="2400" b="1" dirty="0">
                          <a:solidFill>
                            <a:schemeClr val="tx1"/>
                          </a:solidFill>
                        </a:rPr>
                        <a:t>for</a:t>
                      </a:r>
                    </a:p>
                  </a:txBody>
                  <a:tcPr>
                    <a:solidFill>
                      <a:schemeClr val="accent1"/>
                    </a:solidFill>
                  </a:tcPr>
                </a:tc>
                <a:extLst>
                  <a:ext uri="{0D108BD9-81ED-4DB2-BD59-A6C34878D82A}">
                    <a16:rowId xmlns:a16="http://schemas.microsoft.com/office/drawing/2014/main" val="2325461329"/>
                  </a:ext>
                </a:extLst>
              </a:tr>
              <a:tr h="370840">
                <a:tc>
                  <a:txBody>
                    <a:bodyPr/>
                    <a:lstStyle/>
                    <a:p>
                      <a:r>
                        <a:rPr lang="en-GB" sz="2400" b="1" dirty="0">
                          <a:solidFill>
                            <a:schemeClr val="tx1"/>
                          </a:solidFill>
                        </a:rPr>
                        <a:t>Accountable</a:t>
                      </a:r>
                    </a:p>
                  </a:txBody>
                  <a:tcPr>
                    <a:solidFill>
                      <a:schemeClr val="accent1"/>
                    </a:solidFill>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3772836892"/>
                  </a:ext>
                </a:extLst>
              </a:tr>
            </a:tbl>
          </a:graphicData>
        </a:graphic>
      </p:graphicFrame>
      <p:graphicFrame>
        <p:nvGraphicFramePr>
          <p:cNvPr id="7" name="Tabella 6">
            <a:extLst>
              <a:ext uri="{FF2B5EF4-FFF2-40B4-BE49-F238E27FC236}">
                <a16:creationId xmlns:a16="http://schemas.microsoft.com/office/drawing/2014/main" id="{83E0FDC4-2328-48B2-9EB6-93DF6F160123}"/>
              </a:ext>
            </a:extLst>
          </p:cNvPr>
          <p:cNvGraphicFramePr>
            <a:graphicFrameLocks noGrp="1"/>
          </p:cNvGraphicFramePr>
          <p:nvPr>
            <p:extLst>
              <p:ext uri="{D42A27DB-BD31-4B8C-83A1-F6EECF244321}">
                <p14:modId xmlns:p14="http://schemas.microsoft.com/office/powerpoint/2010/main" val="2999413336"/>
              </p:ext>
            </p:extLst>
          </p:nvPr>
        </p:nvGraphicFramePr>
        <p:xfrm>
          <a:off x="6425784" y="1319136"/>
          <a:ext cx="4698582" cy="2743200"/>
        </p:xfrm>
        <a:graphic>
          <a:graphicData uri="http://schemas.openxmlformats.org/drawingml/2006/table">
            <a:tbl>
              <a:tblPr firstRow="1" bandRow="1">
                <a:tableStyleId>{5C22544A-7EE6-4342-B048-85BDC9FD1C3A}</a:tableStyleId>
              </a:tblPr>
              <a:tblGrid>
                <a:gridCol w="2283502">
                  <a:extLst>
                    <a:ext uri="{9D8B030D-6E8A-4147-A177-3AD203B41FA5}">
                      <a16:colId xmlns:a16="http://schemas.microsoft.com/office/drawing/2014/main" val="784729807"/>
                    </a:ext>
                  </a:extLst>
                </a:gridCol>
                <a:gridCol w="929390">
                  <a:extLst>
                    <a:ext uri="{9D8B030D-6E8A-4147-A177-3AD203B41FA5}">
                      <a16:colId xmlns:a16="http://schemas.microsoft.com/office/drawing/2014/main" val="3377991870"/>
                    </a:ext>
                  </a:extLst>
                </a:gridCol>
                <a:gridCol w="1485690">
                  <a:extLst>
                    <a:ext uri="{9D8B030D-6E8A-4147-A177-3AD203B41FA5}">
                      <a16:colId xmlns:a16="http://schemas.microsoft.com/office/drawing/2014/main" val="818184605"/>
                    </a:ext>
                  </a:extLst>
                </a:gridCol>
              </a:tblGrid>
              <a:tr h="370840">
                <a:tc>
                  <a:txBody>
                    <a:bodyPr/>
                    <a:lstStyle/>
                    <a:p>
                      <a:r>
                        <a:rPr lang="en-GB" sz="2400" b="1" dirty="0">
                          <a:solidFill>
                            <a:schemeClr val="tx1"/>
                          </a:solidFill>
                        </a:rPr>
                        <a:t>Implementation</a:t>
                      </a:r>
                    </a:p>
                  </a:txBody>
                  <a:tcPr>
                    <a:solidFill>
                      <a:schemeClr val="accent1"/>
                    </a:solidFill>
                  </a:tcPr>
                </a:tc>
                <a:tc rowSpan="3">
                  <a:txBody>
                    <a:bodyPr/>
                    <a:lstStyle/>
                    <a:p>
                      <a:pPr algn="ctr"/>
                      <a:endParaRPr lang="en-GB" sz="2400" b="1" dirty="0">
                        <a:solidFill>
                          <a:schemeClr val="tx1"/>
                        </a:solidFill>
                      </a:endParaRPr>
                    </a:p>
                    <a:p>
                      <a:pPr algn="ctr"/>
                      <a:r>
                        <a:rPr lang="en-GB" sz="2400" b="1" dirty="0">
                          <a:solidFill>
                            <a:schemeClr val="tx1"/>
                          </a:solidFill>
                        </a:rPr>
                        <a:t>+</a:t>
                      </a:r>
                    </a:p>
                  </a:txBody>
                  <a:tcPr>
                    <a:solidFill>
                      <a:schemeClr val="accent1"/>
                    </a:solidFill>
                  </a:tcPr>
                </a:tc>
                <a:tc rowSpan="3">
                  <a:txBody>
                    <a:bodyPr/>
                    <a:lstStyle/>
                    <a:p>
                      <a:pPr algn="ctr"/>
                      <a:endParaRPr lang="en-GB" sz="2400" b="1" dirty="0">
                        <a:solidFill>
                          <a:schemeClr val="tx1"/>
                        </a:solidFill>
                      </a:endParaRPr>
                    </a:p>
                    <a:p>
                      <a:pPr algn="ctr"/>
                      <a:r>
                        <a:rPr lang="en-GB" sz="2400" b="1" dirty="0">
                          <a:solidFill>
                            <a:schemeClr val="tx1"/>
                          </a:solidFill>
                        </a:rPr>
                        <a:t>of</a:t>
                      </a:r>
                    </a:p>
                  </a:txBody>
                  <a:tcPr>
                    <a:solidFill>
                      <a:schemeClr val="accent1"/>
                    </a:solidFill>
                  </a:tcPr>
                </a:tc>
                <a:extLst>
                  <a:ext uri="{0D108BD9-81ED-4DB2-BD59-A6C34878D82A}">
                    <a16:rowId xmlns:a16="http://schemas.microsoft.com/office/drawing/2014/main" val="887440097"/>
                  </a:ext>
                </a:extLst>
              </a:tr>
              <a:tr h="370840">
                <a:tc>
                  <a:txBody>
                    <a:bodyPr/>
                    <a:lstStyle/>
                    <a:p>
                      <a:r>
                        <a:rPr lang="en-GB" sz="2400" b="1" dirty="0">
                          <a:solidFill>
                            <a:schemeClr val="tx1"/>
                          </a:solidFill>
                        </a:rPr>
                        <a:t>On the basis</a:t>
                      </a:r>
                    </a:p>
                  </a:txBody>
                  <a:tcPr>
                    <a:solidFill>
                      <a:schemeClr val="accent1"/>
                    </a:solidFill>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3418029629"/>
                  </a:ext>
                </a:extLst>
              </a:tr>
              <a:tr h="370840">
                <a:tc>
                  <a:txBody>
                    <a:bodyPr/>
                    <a:lstStyle/>
                    <a:p>
                      <a:r>
                        <a:rPr lang="en-GB" sz="2400" b="1" dirty="0">
                          <a:solidFill>
                            <a:schemeClr val="tx1"/>
                          </a:solidFill>
                        </a:rPr>
                        <a:t>Composed</a:t>
                      </a:r>
                    </a:p>
                  </a:txBody>
                  <a:tcPr>
                    <a:solidFill>
                      <a:schemeClr val="accent1"/>
                    </a:solidFill>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585026355"/>
                  </a:ext>
                </a:extLst>
              </a:tr>
              <a:tr h="370840">
                <a:tc>
                  <a:txBody>
                    <a:bodyPr/>
                    <a:lstStyle/>
                    <a:p>
                      <a:r>
                        <a:rPr lang="en-GB" sz="2400" dirty="0"/>
                        <a:t>Known</a:t>
                      </a:r>
                    </a:p>
                  </a:txBody>
                  <a:tcPr/>
                </a:tc>
                <a:tc>
                  <a:txBody>
                    <a:bodyPr/>
                    <a:lstStyle/>
                    <a:p>
                      <a:pPr algn="ctr"/>
                      <a:r>
                        <a:rPr lang="en-GB" sz="2400" dirty="0"/>
                        <a:t>+</a:t>
                      </a:r>
                    </a:p>
                  </a:txBody>
                  <a:tcPr/>
                </a:tc>
                <a:tc>
                  <a:txBody>
                    <a:bodyPr/>
                    <a:lstStyle/>
                    <a:p>
                      <a:pPr algn="ctr"/>
                      <a:r>
                        <a:rPr lang="en-GB" sz="2400" dirty="0"/>
                        <a:t>as</a:t>
                      </a:r>
                    </a:p>
                  </a:txBody>
                  <a:tcPr/>
                </a:tc>
                <a:extLst>
                  <a:ext uri="{0D108BD9-81ED-4DB2-BD59-A6C34878D82A}">
                    <a16:rowId xmlns:a16="http://schemas.microsoft.com/office/drawing/2014/main" val="2779994602"/>
                  </a:ext>
                </a:extLst>
              </a:tr>
              <a:tr h="370840">
                <a:tc>
                  <a:txBody>
                    <a:bodyPr/>
                    <a:lstStyle/>
                    <a:p>
                      <a:r>
                        <a:rPr lang="en-GB" sz="2400" dirty="0"/>
                        <a:t>Carried</a:t>
                      </a:r>
                    </a:p>
                  </a:txBody>
                  <a:tcPr/>
                </a:tc>
                <a:tc>
                  <a:txBody>
                    <a:bodyPr/>
                    <a:lstStyle/>
                    <a:p>
                      <a:pPr algn="ctr"/>
                      <a:r>
                        <a:rPr lang="en-GB" sz="2400" dirty="0"/>
                        <a:t>+</a:t>
                      </a:r>
                    </a:p>
                  </a:txBody>
                  <a:tcPr/>
                </a:tc>
                <a:tc>
                  <a:txBody>
                    <a:bodyPr/>
                    <a:lstStyle/>
                    <a:p>
                      <a:pPr algn="ctr"/>
                      <a:r>
                        <a:rPr lang="en-GB" sz="2400" dirty="0"/>
                        <a:t>out</a:t>
                      </a:r>
                    </a:p>
                  </a:txBody>
                  <a:tcPr/>
                </a:tc>
                <a:extLst>
                  <a:ext uri="{0D108BD9-81ED-4DB2-BD59-A6C34878D82A}">
                    <a16:rowId xmlns:a16="http://schemas.microsoft.com/office/drawing/2014/main" val="1037029765"/>
                  </a:ext>
                </a:extLst>
              </a:tr>
              <a:tr h="370840">
                <a:tc>
                  <a:txBody>
                    <a:bodyPr/>
                    <a:lstStyle/>
                    <a:p>
                      <a:r>
                        <a:rPr lang="en-GB" sz="2400" dirty="0"/>
                        <a:t>Based</a:t>
                      </a:r>
                    </a:p>
                  </a:txBody>
                  <a:tcPr/>
                </a:tc>
                <a:tc>
                  <a:txBody>
                    <a:bodyPr/>
                    <a:lstStyle/>
                    <a:p>
                      <a:pPr algn="ctr"/>
                      <a:r>
                        <a:rPr lang="en-GB" sz="2400" dirty="0"/>
                        <a:t>+</a:t>
                      </a:r>
                    </a:p>
                  </a:txBody>
                  <a:tcPr/>
                </a:tc>
                <a:tc>
                  <a:txBody>
                    <a:bodyPr/>
                    <a:lstStyle/>
                    <a:p>
                      <a:pPr algn="ctr"/>
                      <a:r>
                        <a:rPr lang="en-GB" sz="2400" dirty="0"/>
                        <a:t>on</a:t>
                      </a:r>
                    </a:p>
                  </a:txBody>
                  <a:tcPr/>
                </a:tc>
                <a:extLst>
                  <a:ext uri="{0D108BD9-81ED-4DB2-BD59-A6C34878D82A}">
                    <a16:rowId xmlns:a16="http://schemas.microsoft.com/office/drawing/2014/main" val="241133024"/>
                  </a:ext>
                </a:extLst>
              </a:tr>
            </a:tbl>
          </a:graphicData>
        </a:graphic>
      </p:graphicFrame>
    </p:spTree>
    <p:extLst>
      <p:ext uri="{BB962C8B-B14F-4D97-AF65-F5344CB8AC3E}">
        <p14:creationId xmlns:p14="http://schemas.microsoft.com/office/powerpoint/2010/main" val="4276198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12309"/>
            <a:ext cx="12192000" cy="737199"/>
          </a:xfrm>
        </p:spPr>
        <p:txBody>
          <a:bodyPr>
            <a:normAutofit/>
          </a:bodyPr>
          <a:lstStyle/>
          <a:p>
            <a:r>
              <a:rPr lang="en-GB" sz="4000" dirty="0"/>
              <a:t>GRAMMAR CONTENT</a:t>
            </a:r>
            <a:endParaRPr lang="en-GB" dirty="0"/>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469036"/>
            <a:ext cx="11932170" cy="3087973"/>
          </a:xfrm>
        </p:spPr>
        <p:txBody>
          <a:bodyPr>
            <a:normAutofit fontScale="85000" lnSpcReduction="20000"/>
          </a:bodyPr>
          <a:lstStyle/>
          <a:p>
            <a:r>
              <a:rPr lang="en-GB" sz="8800" dirty="0"/>
              <a:t>Present Perfect Simple</a:t>
            </a:r>
          </a:p>
          <a:p>
            <a:r>
              <a:rPr lang="en-GB" sz="8800" dirty="0"/>
              <a:t>and</a:t>
            </a:r>
          </a:p>
          <a:p>
            <a:r>
              <a:rPr lang="en-GB" sz="8800" dirty="0"/>
              <a:t>Present Perfect Continuous</a:t>
            </a:r>
          </a:p>
        </p:txBody>
      </p:sp>
    </p:spTree>
    <p:extLst>
      <p:ext uri="{BB962C8B-B14F-4D97-AF65-F5344CB8AC3E}">
        <p14:creationId xmlns:p14="http://schemas.microsoft.com/office/powerpoint/2010/main" val="1025865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252151"/>
            <a:ext cx="12192000" cy="737199"/>
          </a:xfrm>
        </p:spPr>
        <p:txBody>
          <a:bodyPr>
            <a:noAutofit/>
          </a:bodyPr>
          <a:lstStyle/>
          <a:p>
            <a:r>
              <a:rPr lang="en-GB" sz="3200" dirty="0"/>
              <a:t>GRAMMAR CONTENT – PRESENT PERFECT SIMPLE &amp; CONTINUOUS</a:t>
            </a:r>
            <a:endParaRPr lang="en-GB" sz="4800" dirty="0"/>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469036"/>
            <a:ext cx="11932170" cy="3597639"/>
          </a:xfrm>
        </p:spPr>
        <p:txBody>
          <a:bodyPr>
            <a:normAutofit fontScale="85000" lnSpcReduction="20000"/>
          </a:bodyPr>
          <a:lstStyle/>
          <a:p>
            <a:r>
              <a:rPr lang="en-GB" sz="8800" dirty="0"/>
              <a:t>1</a:t>
            </a:r>
          </a:p>
          <a:p>
            <a:r>
              <a:rPr lang="en-GB" sz="8800" dirty="0"/>
              <a:t>Go and check unit 1.3 of ‘New Total English SB’ to revise the use of Present Perfect Simple</a:t>
            </a:r>
          </a:p>
        </p:txBody>
      </p:sp>
    </p:spTree>
    <p:extLst>
      <p:ext uri="{BB962C8B-B14F-4D97-AF65-F5344CB8AC3E}">
        <p14:creationId xmlns:p14="http://schemas.microsoft.com/office/powerpoint/2010/main" val="1083720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469036"/>
            <a:ext cx="11932170" cy="4197247"/>
          </a:xfrm>
        </p:spPr>
        <p:txBody>
          <a:bodyPr>
            <a:normAutofit fontScale="47500" lnSpcReduction="20000"/>
          </a:bodyPr>
          <a:lstStyle/>
          <a:p>
            <a:r>
              <a:rPr lang="en-GB" sz="8800" dirty="0"/>
              <a:t>2</a:t>
            </a:r>
          </a:p>
          <a:p>
            <a:r>
              <a:rPr lang="en-GB" sz="8800" dirty="0"/>
              <a:t>Go to page 65 (unit 5.1) and read the questions in exercises 5a and 5b.</a:t>
            </a:r>
          </a:p>
          <a:p>
            <a:pPr marL="1371600" indent="-1371600" algn="l">
              <a:buAutoNum type="alphaLcParenR"/>
            </a:pPr>
            <a:r>
              <a:rPr lang="en-GB" sz="8800" dirty="0"/>
              <a:t>If you have the book’s </a:t>
            </a:r>
            <a:r>
              <a:rPr lang="en-GB" sz="8800" dirty="0" err="1"/>
              <a:t>cd-rom</a:t>
            </a:r>
            <a:r>
              <a:rPr lang="en-GB" sz="8800" dirty="0"/>
              <a:t>, listen to the recording and answer the questions.</a:t>
            </a:r>
          </a:p>
          <a:p>
            <a:pPr marL="1371600" indent="-1371600" algn="l">
              <a:buAutoNum type="alphaLcParenR"/>
            </a:pPr>
            <a:r>
              <a:rPr lang="en-GB" sz="8800" dirty="0"/>
              <a:t>If you don’t have the book’s </a:t>
            </a:r>
            <a:r>
              <a:rPr lang="en-GB" sz="8800" dirty="0" err="1"/>
              <a:t>cd-rom</a:t>
            </a:r>
            <a:r>
              <a:rPr lang="en-GB" sz="8800" dirty="0"/>
              <a:t>, read the texts in the following slide and answer the questions</a:t>
            </a:r>
          </a:p>
          <a:p>
            <a:endParaRPr lang="en-GB" sz="8800" dirty="0"/>
          </a:p>
        </p:txBody>
      </p:sp>
      <p:sp>
        <p:nvSpPr>
          <p:cNvPr id="4" name="Freccia in giù 3">
            <a:extLst>
              <a:ext uri="{FF2B5EF4-FFF2-40B4-BE49-F238E27FC236}">
                <a16:creationId xmlns:a16="http://schemas.microsoft.com/office/drawing/2014/main" id="{8498AC3D-46E8-4CA0-9719-309B831D7784}"/>
              </a:ext>
            </a:extLst>
          </p:cNvPr>
          <p:cNvSpPr/>
          <p:nvPr/>
        </p:nvSpPr>
        <p:spPr>
          <a:xfrm>
            <a:off x="2543330" y="5516382"/>
            <a:ext cx="629587" cy="8694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olo 1">
            <a:extLst>
              <a:ext uri="{FF2B5EF4-FFF2-40B4-BE49-F238E27FC236}">
                <a16:creationId xmlns:a16="http://schemas.microsoft.com/office/drawing/2014/main" id="{2B0B2FDA-DFBC-4B46-821C-8855273A4A09}"/>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spTree>
    <p:extLst>
      <p:ext uri="{BB962C8B-B14F-4D97-AF65-F5344CB8AC3E}">
        <p14:creationId xmlns:p14="http://schemas.microsoft.com/office/powerpoint/2010/main" val="2145279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D4860FAF-F815-43AE-8677-076B8CE55BDC}"/>
              </a:ext>
            </a:extLst>
          </p:cNvPr>
          <p:cNvSpPr txBox="1"/>
          <p:nvPr/>
        </p:nvSpPr>
        <p:spPr>
          <a:xfrm>
            <a:off x="374754" y="1229193"/>
            <a:ext cx="3117954" cy="3970318"/>
          </a:xfrm>
          <a:prstGeom prst="rect">
            <a:avLst/>
          </a:prstGeom>
          <a:noFill/>
        </p:spPr>
        <p:txBody>
          <a:bodyPr wrap="square" rtlCol="0">
            <a:spAutoFit/>
          </a:bodyPr>
          <a:lstStyle/>
          <a:p>
            <a:r>
              <a:rPr lang="en-GB" dirty="0"/>
              <a:t>MIKE</a:t>
            </a:r>
          </a:p>
          <a:p>
            <a:r>
              <a:rPr lang="en-GB" dirty="0"/>
              <a:t>I’ve been taking classes in origami for three months. Basically, you learn how to make beautiful objects using paper. It’s an ancient Japanese art and I really love it. It’s very creative because you actually make very beautiful things, birds, animals… and you can keep them forever. I’ve given some away as birthday presents and people love them!</a:t>
            </a:r>
          </a:p>
        </p:txBody>
      </p:sp>
      <p:sp>
        <p:nvSpPr>
          <p:cNvPr id="7" name="CasellaDiTesto 6">
            <a:extLst>
              <a:ext uri="{FF2B5EF4-FFF2-40B4-BE49-F238E27FC236}">
                <a16:creationId xmlns:a16="http://schemas.microsoft.com/office/drawing/2014/main" id="{6F73803E-4A01-41E1-8A20-A8F228061F26}"/>
              </a:ext>
            </a:extLst>
          </p:cNvPr>
          <p:cNvSpPr txBox="1"/>
          <p:nvPr/>
        </p:nvSpPr>
        <p:spPr>
          <a:xfrm>
            <a:off x="3929920" y="1228393"/>
            <a:ext cx="3790013" cy="2862322"/>
          </a:xfrm>
          <a:prstGeom prst="rect">
            <a:avLst/>
          </a:prstGeom>
          <a:noFill/>
        </p:spPr>
        <p:txBody>
          <a:bodyPr wrap="square" rtlCol="0">
            <a:spAutoFit/>
          </a:bodyPr>
          <a:lstStyle/>
          <a:p>
            <a:r>
              <a:rPr lang="en-GB" dirty="0"/>
              <a:t>TOM</a:t>
            </a:r>
          </a:p>
          <a:p>
            <a:r>
              <a:rPr lang="en-GB" dirty="0"/>
              <a:t>Well, my hobby is cooking. I think it’s actually quite creative because I’ve made up lots of my own recipes. It isn’t really creative if you just follow a recipe book. People say I’m a good cook. I’ve been trying to open my own restaurant for ages but I don’t have the money yet. But it’s something I’ll definitely do in the future</a:t>
            </a:r>
          </a:p>
        </p:txBody>
      </p:sp>
      <p:sp>
        <p:nvSpPr>
          <p:cNvPr id="8" name="CasellaDiTesto 7">
            <a:extLst>
              <a:ext uri="{FF2B5EF4-FFF2-40B4-BE49-F238E27FC236}">
                <a16:creationId xmlns:a16="http://schemas.microsoft.com/office/drawing/2014/main" id="{D2609876-F83B-48F5-97E1-162418A13C38}"/>
              </a:ext>
            </a:extLst>
          </p:cNvPr>
          <p:cNvSpPr txBox="1"/>
          <p:nvPr/>
        </p:nvSpPr>
        <p:spPr>
          <a:xfrm>
            <a:off x="7899816" y="1229193"/>
            <a:ext cx="4407108" cy="2585323"/>
          </a:xfrm>
          <a:prstGeom prst="rect">
            <a:avLst/>
          </a:prstGeom>
          <a:noFill/>
        </p:spPr>
        <p:txBody>
          <a:bodyPr wrap="square" rtlCol="0">
            <a:spAutoFit/>
          </a:bodyPr>
          <a:lstStyle/>
          <a:p>
            <a:r>
              <a:rPr lang="en-GB" dirty="0"/>
              <a:t>RUTH</a:t>
            </a:r>
          </a:p>
          <a:p>
            <a:r>
              <a:rPr lang="en-GB" dirty="0"/>
              <a:t>I think you have to be creative to look after children. It’s important to really let them develop their own ideas and imagination. I’ve been playing with my three children this morning and the room is a complete mess because we’ve been pretending it’s a zoo. But letting them be creative is much more important than being tidy!</a:t>
            </a:r>
          </a:p>
        </p:txBody>
      </p:sp>
      <p:sp>
        <p:nvSpPr>
          <p:cNvPr id="11" name="Titolo 1">
            <a:extLst>
              <a:ext uri="{FF2B5EF4-FFF2-40B4-BE49-F238E27FC236}">
                <a16:creationId xmlns:a16="http://schemas.microsoft.com/office/drawing/2014/main" id="{3270C618-3C60-48CA-8D2F-00323EBD8FF4}"/>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spTree>
    <p:extLst>
      <p:ext uri="{BB962C8B-B14F-4D97-AF65-F5344CB8AC3E}">
        <p14:creationId xmlns:p14="http://schemas.microsoft.com/office/powerpoint/2010/main" val="3266377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ttotitolo 2">
            <a:extLst>
              <a:ext uri="{FF2B5EF4-FFF2-40B4-BE49-F238E27FC236}">
                <a16:creationId xmlns:a16="http://schemas.microsoft.com/office/drawing/2014/main" id="{B1476639-C09D-4842-AD27-8F564FC720F8}"/>
              </a:ext>
            </a:extLst>
          </p:cNvPr>
          <p:cNvSpPr txBox="1">
            <a:spLocks/>
          </p:cNvSpPr>
          <p:nvPr/>
        </p:nvSpPr>
        <p:spPr>
          <a:xfrm>
            <a:off x="259830" y="2668250"/>
            <a:ext cx="11932170" cy="268324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8800"/>
              <a:t>Now check your answers</a:t>
            </a:r>
            <a:endParaRPr lang="en-GB" sz="8800" dirty="0"/>
          </a:p>
        </p:txBody>
      </p:sp>
      <p:sp>
        <p:nvSpPr>
          <p:cNvPr id="7" name="Freccia in giù 6">
            <a:extLst>
              <a:ext uri="{FF2B5EF4-FFF2-40B4-BE49-F238E27FC236}">
                <a16:creationId xmlns:a16="http://schemas.microsoft.com/office/drawing/2014/main" id="{51F93BFF-5CAE-4217-9E86-3B9D54C60045}"/>
              </a:ext>
            </a:extLst>
          </p:cNvPr>
          <p:cNvSpPr/>
          <p:nvPr/>
        </p:nvSpPr>
        <p:spPr>
          <a:xfrm>
            <a:off x="5911121" y="4009870"/>
            <a:ext cx="629587" cy="8694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olo 1">
            <a:extLst>
              <a:ext uri="{FF2B5EF4-FFF2-40B4-BE49-F238E27FC236}">
                <a16:creationId xmlns:a16="http://schemas.microsoft.com/office/drawing/2014/main" id="{D76C07E4-E040-465D-8179-ABEB5E8C99E1}"/>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spTree>
    <p:extLst>
      <p:ext uri="{BB962C8B-B14F-4D97-AF65-F5344CB8AC3E}">
        <p14:creationId xmlns:p14="http://schemas.microsoft.com/office/powerpoint/2010/main" val="1801468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469036"/>
            <a:ext cx="11932170" cy="4856813"/>
          </a:xfrm>
        </p:spPr>
        <p:txBody>
          <a:bodyPr>
            <a:normAutofit fontScale="40000" lnSpcReduction="20000"/>
          </a:bodyPr>
          <a:lstStyle/>
          <a:p>
            <a:pPr algn="l"/>
            <a:r>
              <a:rPr lang="en-GB" sz="6500" u="sng" dirty="0"/>
              <a:t>Page 65 (unit 5.1) exercises 5a and 5b – answer keys</a:t>
            </a:r>
          </a:p>
          <a:p>
            <a:pPr algn="l"/>
            <a:endParaRPr lang="en-GB" sz="6500" u="sng" dirty="0"/>
          </a:p>
          <a:p>
            <a:pPr algn="l"/>
            <a:r>
              <a:rPr lang="en-GB" sz="8800" dirty="0"/>
              <a:t>5a. </a:t>
            </a:r>
          </a:p>
          <a:p>
            <a:pPr algn="l"/>
            <a:r>
              <a:rPr lang="en-GB" sz="8800" dirty="0"/>
              <a:t>1) Mike agrees with the first definition. Tom agrees with the third definition. Ruth agrees with the second definition.</a:t>
            </a:r>
          </a:p>
          <a:p>
            <a:pPr algn="l"/>
            <a:r>
              <a:rPr lang="en-GB" sz="8800" dirty="0"/>
              <a:t>2) Mike makes origami. Tom makes up his own recipes. Ruth looks after children and encourages their creativity.</a:t>
            </a:r>
          </a:p>
          <a:p>
            <a:pPr algn="l"/>
            <a:r>
              <a:rPr lang="en-GB" sz="8800" dirty="0"/>
              <a:t> </a:t>
            </a:r>
          </a:p>
          <a:p>
            <a:pPr algn="l"/>
            <a:r>
              <a:rPr lang="en-GB" sz="8800" dirty="0"/>
              <a:t>5b. </a:t>
            </a:r>
          </a:p>
          <a:p>
            <a:pPr algn="l"/>
            <a:r>
              <a:rPr lang="en-GB" sz="8800" dirty="0"/>
              <a:t>1. Tom 2. Mike 3. Ruth 4. Tom 5. Mike</a:t>
            </a:r>
          </a:p>
        </p:txBody>
      </p:sp>
      <p:sp>
        <p:nvSpPr>
          <p:cNvPr id="7" name="Titolo 1">
            <a:extLst>
              <a:ext uri="{FF2B5EF4-FFF2-40B4-BE49-F238E27FC236}">
                <a16:creationId xmlns:a16="http://schemas.microsoft.com/office/drawing/2014/main" id="{F336D688-D46D-4C60-8170-2CB959ACCA5A}"/>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spTree>
    <p:extLst>
      <p:ext uri="{BB962C8B-B14F-4D97-AF65-F5344CB8AC3E}">
        <p14:creationId xmlns:p14="http://schemas.microsoft.com/office/powerpoint/2010/main" val="31776017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252151"/>
            <a:ext cx="12192000" cy="737199"/>
          </a:xfrm>
        </p:spPr>
        <p:txBody>
          <a:bodyPr>
            <a:noAutofit/>
          </a:bodyPr>
          <a:lstStyle/>
          <a:p>
            <a:r>
              <a:rPr lang="en-GB" sz="3200" dirty="0"/>
              <a:t>GRAMMAR CONTENT – PRESENT PERFECT SIMPLE &amp; CONTINUOUS</a:t>
            </a:r>
            <a:endParaRPr lang="en-GB" sz="4800" dirty="0"/>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469036"/>
            <a:ext cx="11932170" cy="3597639"/>
          </a:xfrm>
        </p:spPr>
        <p:txBody>
          <a:bodyPr>
            <a:normAutofit fontScale="70000" lnSpcReduction="20000"/>
          </a:bodyPr>
          <a:lstStyle/>
          <a:p>
            <a:r>
              <a:rPr lang="en-GB" sz="8800" dirty="0"/>
              <a:t>3</a:t>
            </a:r>
          </a:p>
          <a:p>
            <a:r>
              <a:rPr lang="en-GB" sz="8800" dirty="0"/>
              <a:t>Do exercises 6a and 6b (page 65) and see Grammar Reference at page 75 (‘Present perfect simple and Present perfect continuous’)</a:t>
            </a:r>
          </a:p>
        </p:txBody>
      </p:sp>
    </p:spTree>
    <p:extLst>
      <p:ext uri="{BB962C8B-B14F-4D97-AF65-F5344CB8AC3E}">
        <p14:creationId xmlns:p14="http://schemas.microsoft.com/office/powerpoint/2010/main" val="36366151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ttotitolo 2">
            <a:extLst>
              <a:ext uri="{FF2B5EF4-FFF2-40B4-BE49-F238E27FC236}">
                <a16:creationId xmlns:a16="http://schemas.microsoft.com/office/drawing/2014/main" id="{B1476639-C09D-4842-AD27-8F564FC720F8}"/>
              </a:ext>
            </a:extLst>
          </p:cNvPr>
          <p:cNvSpPr txBox="1">
            <a:spLocks/>
          </p:cNvSpPr>
          <p:nvPr/>
        </p:nvSpPr>
        <p:spPr>
          <a:xfrm>
            <a:off x="259830" y="2668250"/>
            <a:ext cx="11932170" cy="268324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8800"/>
              <a:t>Now check your answers</a:t>
            </a:r>
            <a:endParaRPr lang="en-GB" sz="8800" dirty="0"/>
          </a:p>
        </p:txBody>
      </p:sp>
      <p:sp>
        <p:nvSpPr>
          <p:cNvPr id="7" name="Freccia in giù 6">
            <a:extLst>
              <a:ext uri="{FF2B5EF4-FFF2-40B4-BE49-F238E27FC236}">
                <a16:creationId xmlns:a16="http://schemas.microsoft.com/office/drawing/2014/main" id="{51F93BFF-5CAE-4217-9E86-3B9D54C60045}"/>
              </a:ext>
            </a:extLst>
          </p:cNvPr>
          <p:cNvSpPr/>
          <p:nvPr/>
        </p:nvSpPr>
        <p:spPr>
          <a:xfrm>
            <a:off x="5911121" y="4009870"/>
            <a:ext cx="629587" cy="8694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olo 1">
            <a:extLst>
              <a:ext uri="{FF2B5EF4-FFF2-40B4-BE49-F238E27FC236}">
                <a16:creationId xmlns:a16="http://schemas.microsoft.com/office/drawing/2014/main" id="{D76C07E4-E040-465D-8179-ABEB5E8C99E1}"/>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spTree>
    <p:extLst>
      <p:ext uri="{BB962C8B-B14F-4D97-AF65-F5344CB8AC3E}">
        <p14:creationId xmlns:p14="http://schemas.microsoft.com/office/powerpoint/2010/main" val="2139479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12309"/>
            <a:ext cx="12192000" cy="1655763"/>
          </a:xfrm>
        </p:spPr>
        <p:txBody>
          <a:bodyPr>
            <a:normAutofit/>
          </a:bodyPr>
          <a:lstStyle/>
          <a:p>
            <a:r>
              <a:rPr lang="en-GB" sz="4000" dirty="0"/>
              <a:t>A brief history of the Civil Service. Early Developments</a:t>
            </a:r>
            <a:br>
              <a:rPr lang="en-GB" dirty="0"/>
            </a:br>
            <a:r>
              <a:rPr lang="en-GB" dirty="0"/>
              <a:t>Before the Northcote-Trevelyan reform</a:t>
            </a:r>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2668250"/>
            <a:ext cx="11932170" cy="2683240"/>
          </a:xfrm>
        </p:spPr>
        <p:txBody>
          <a:bodyPr>
            <a:normAutofit fontScale="77500" lnSpcReduction="20000"/>
          </a:bodyPr>
          <a:lstStyle/>
          <a:p>
            <a:r>
              <a:rPr lang="en-GB" sz="8800" dirty="0"/>
              <a:t>Go to page 52 of the book ‘Public Administration in the UK’ </a:t>
            </a:r>
          </a:p>
          <a:p>
            <a:r>
              <a:rPr lang="en-GB" sz="8800" dirty="0"/>
              <a:t>(Paragraph 2.2)</a:t>
            </a:r>
          </a:p>
        </p:txBody>
      </p:sp>
    </p:spTree>
    <p:extLst>
      <p:ext uri="{BB962C8B-B14F-4D97-AF65-F5344CB8AC3E}">
        <p14:creationId xmlns:p14="http://schemas.microsoft.com/office/powerpoint/2010/main" val="815504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469036"/>
            <a:ext cx="11932170" cy="5136813"/>
          </a:xfrm>
        </p:spPr>
        <p:txBody>
          <a:bodyPr>
            <a:normAutofit fontScale="25000" lnSpcReduction="20000"/>
          </a:bodyPr>
          <a:lstStyle/>
          <a:p>
            <a:pPr algn="l"/>
            <a:r>
              <a:rPr lang="en-GB" sz="6500" u="sng" dirty="0"/>
              <a:t>Page 65 (unit 5.1) exercises 6a and 6b – answer keys</a:t>
            </a:r>
          </a:p>
          <a:p>
            <a:pPr algn="l"/>
            <a:endParaRPr lang="en-GB" sz="6500" u="sng" dirty="0"/>
          </a:p>
          <a:p>
            <a:pPr algn="l"/>
            <a:r>
              <a:rPr lang="en-GB" sz="8800" dirty="0"/>
              <a:t>6a. </a:t>
            </a:r>
          </a:p>
          <a:p>
            <a:pPr algn="l"/>
            <a:r>
              <a:rPr lang="en-GB" sz="8800" dirty="0"/>
              <a:t>1 PRESENT PERFECT CONTINUOUS</a:t>
            </a:r>
          </a:p>
          <a:p>
            <a:pPr algn="l"/>
            <a:r>
              <a:rPr lang="en-GB" sz="8800" dirty="0"/>
              <a:t>2 PRESENT PERFECT SIMPLE</a:t>
            </a:r>
          </a:p>
          <a:p>
            <a:pPr algn="l"/>
            <a:r>
              <a:rPr lang="en-GB" sz="8800" dirty="0"/>
              <a:t>3 PRESENT PERFECT CONTINUOUS</a:t>
            </a:r>
          </a:p>
          <a:p>
            <a:pPr algn="l"/>
            <a:r>
              <a:rPr lang="en-GB" sz="8800" dirty="0"/>
              <a:t>4 PRESENT PERFECT SIMPLE</a:t>
            </a:r>
          </a:p>
          <a:p>
            <a:pPr algn="l"/>
            <a:r>
              <a:rPr lang="en-GB" sz="8800" dirty="0"/>
              <a:t>5 PRESENT PERFECT CONTINUOUS</a:t>
            </a:r>
          </a:p>
          <a:p>
            <a:pPr algn="l"/>
            <a:endParaRPr lang="en-GB" sz="8800" dirty="0"/>
          </a:p>
          <a:p>
            <a:pPr algn="l"/>
            <a:r>
              <a:rPr lang="en-GB" sz="8800" dirty="0"/>
              <a:t> </a:t>
            </a:r>
          </a:p>
          <a:p>
            <a:pPr algn="l"/>
            <a:r>
              <a:rPr lang="en-GB" sz="8800" dirty="0"/>
              <a:t>6b. </a:t>
            </a:r>
          </a:p>
          <a:p>
            <a:pPr algn="l"/>
            <a:r>
              <a:rPr lang="en-GB" sz="8800" dirty="0"/>
              <a:t>A 2</a:t>
            </a:r>
          </a:p>
          <a:p>
            <a:pPr algn="l"/>
            <a:r>
              <a:rPr lang="en-GB" sz="8800" dirty="0"/>
              <a:t>B 3</a:t>
            </a:r>
          </a:p>
          <a:p>
            <a:pPr algn="l"/>
            <a:r>
              <a:rPr lang="en-GB" sz="8800" dirty="0"/>
              <a:t>C 1</a:t>
            </a:r>
          </a:p>
        </p:txBody>
      </p:sp>
      <p:sp>
        <p:nvSpPr>
          <p:cNvPr id="7" name="Titolo 1">
            <a:extLst>
              <a:ext uri="{FF2B5EF4-FFF2-40B4-BE49-F238E27FC236}">
                <a16:creationId xmlns:a16="http://schemas.microsoft.com/office/drawing/2014/main" id="{F336D688-D46D-4C60-8170-2CB959ACCA5A}"/>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spTree>
    <p:extLst>
      <p:ext uri="{BB962C8B-B14F-4D97-AF65-F5344CB8AC3E}">
        <p14:creationId xmlns:p14="http://schemas.microsoft.com/office/powerpoint/2010/main" val="34213031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252151"/>
            <a:ext cx="12192000" cy="737199"/>
          </a:xfrm>
        </p:spPr>
        <p:txBody>
          <a:bodyPr>
            <a:noAutofit/>
          </a:bodyPr>
          <a:lstStyle/>
          <a:p>
            <a:r>
              <a:rPr lang="en-GB" sz="3200" dirty="0"/>
              <a:t>GRAMMAR CONTENT – PRESENT PERFECT SIMPLE &amp; CONTINUOUS</a:t>
            </a:r>
            <a:endParaRPr lang="en-GB" sz="4800" dirty="0"/>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469036"/>
            <a:ext cx="11932170" cy="3597639"/>
          </a:xfrm>
        </p:spPr>
        <p:txBody>
          <a:bodyPr>
            <a:normAutofit lnSpcReduction="10000"/>
          </a:bodyPr>
          <a:lstStyle/>
          <a:p>
            <a:r>
              <a:rPr lang="en-GB" sz="8800" dirty="0"/>
              <a:t>4</a:t>
            </a:r>
          </a:p>
          <a:p>
            <a:r>
              <a:rPr lang="en-GB" sz="8800" dirty="0"/>
              <a:t>Do exercises 7 and 9a (page 65)</a:t>
            </a:r>
          </a:p>
        </p:txBody>
      </p:sp>
    </p:spTree>
    <p:extLst>
      <p:ext uri="{BB962C8B-B14F-4D97-AF65-F5344CB8AC3E}">
        <p14:creationId xmlns:p14="http://schemas.microsoft.com/office/powerpoint/2010/main" val="6789388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ttotitolo 2">
            <a:extLst>
              <a:ext uri="{FF2B5EF4-FFF2-40B4-BE49-F238E27FC236}">
                <a16:creationId xmlns:a16="http://schemas.microsoft.com/office/drawing/2014/main" id="{B1476639-C09D-4842-AD27-8F564FC720F8}"/>
              </a:ext>
            </a:extLst>
          </p:cNvPr>
          <p:cNvSpPr txBox="1">
            <a:spLocks/>
          </p:cNvSpPr>
          <p:nvPr/>
        </p:nvSpPr>
        <p:spPr>
          <a:xfrm>
            <a:off x="259830" y="2668250"/>
            <a:ext cx="11932170" cy="268324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8800"/>
              <a:t>Now check your answers</a:t>
            </a:r>
            <a:endParaRPr lang="en-GB" sz="8800" dirty="0"/>
          </a:p>
        </p:txBody>
      </p:sp>
      <p:sp>
        <p:nvSpPr>
          <p:cNvPr id="7" name="Freccia in giù 6">
            <a:extLst>
              <a:ext uri="{FF2B5EF4-FFF2-40B4-BE49-F238E27FC236}">
                <a16:creationId xmlns:a16="http://schemas.microsoft.com/office/drawing/2014/main" id="{51F93BFF-5CAE-4217-9E86-3B9D54C60045}"/>
              </a:ext>
            </a:extLst>
          </p:cNvPr>
          <p:cNvSpPr/>
          <p:nvPr/>
        </p:nvSpPr>
        <p:spPr>
          <a:xfrm>
            <a:off x="5911121" y="4009870"/>
            <a:ext cx="629587" cy="8694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olo 1">
            <a:extLst>
              <a:ext uri="{FF2B5EF4-FFF2-40B4-BE49-F238E27FC236}">
                <a16:creationId xmlns:a16="http://schemas.microsoft.com/office/drawing/2014/main" id="{D76C07E4-E040-465D-8179-ABEB5E8C99E1}"/>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spTree>
    <p:extLst>
      <p:ext uri="{BB962C8B-B14F-4D97-AF65-F5344CB8AC3E}">
        <p14:creationId xmlns:p14="http://schemas.microsoft.com/office/powerpoint/2010/main" val="1076220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469036"/>
            <a:ext cx="11932170" cy="5136813"/>
          </a:xfrm>
        </p:spPr>
        <p:txBody>
          <a:bodyPr>
            <a:normAutofit fontScale="47500" lnSpcReduction="20000"/>
          </a:bodyPr>
          <a:lstStyle/>
          <a:p>
            <a:pPr algn="l"/>
            <a:r>
              <a:rPr lang="en-GB" sz="6500" u="sng" dirty="0"/>
              <a:t>Page 65 (unit 5.1) exercise 7 - answer keys</a:t>
            </a:r>
          </a:p>
          <a:p>
            <a:pPr marL="1143000" indent="-1143000" algn="l">
              <a:buAutoNum type="arabicPeriod"/>
            </a:pPr>
            <a:r>
              <a:rPr lang="en-GB" sz="6500" dirty="0"/>
              <a:t>The question is about how long something has taken, so the Present Perfect Continuous is better.</a:t>
            </a:r>
          </a:p>
          <a:p>
            <a:pPr marL="1143000" indent="-1143000" algn="l">
              <a:buAutoNum type="arabicPeriod"/>
            </a:pPr>
            <a:r>
              <a:rPr lang="en-GB" sz="6500" dirty="0"/>
              <a:t>2. The Present Perfect Simple indicates that the cleaning has recently been finished. Use the Present Perfect Continuous to show that it is incomplete.</a:t>
            </a:r>
          </a:p>
          <a:p>
            <a:pPr marL="1143000" indent="-1143000" algn="l">
              <a:buAutoNum type="arabicPeriod"/>
            </a:pPr>
            <a:r>
              <a:rPr lang="en-GB" sz="6500" dirty="0"/>
              <a:t>3. The Present Perfect Continuous indicates that the attempt to give up is incomplete. Use the Present Perfect Simple to show that it is now complete.</a:t>
            </a:r>
          </a:p>
          <a:p>
            <a:pPr marL="1143000" indent="-1143000" algn="l">
              <a:buAutoNum type="arabicPeriod"/>
            </a:pPr>
            <a:r>
              <a:rPr lang="en-GB" sz="6500" dirty="0"/>
              <a:t>4. The continuous form can’t be used with state verbs.</a:t>
            </a:r>
          </a:p>
          <a:p>
            <a:pPr marL="1143000" indent="-1143000" algn="l">
              <a:buAutoNum type="arabicPeriod"/>
            </a:pPr>
            <a:r>
              <a:rPr lang="en-GB" sz="6500" dirty="0"/>
              <a:t>5. The Present Perfect Continuous is better to emphasise the repetition of the activity.</a:t>
            </a:r>
          </a:p>
        </p:txBody>
      </p:sp>
      <p:sp>
        <p:nvSpPr>
          <p:cNvPr id="7" name="Titolo 1">
            <a:extLst>
              <a:ext uri="{FF2B5EF4-FFF2-40B4-BE49-F238E27FC236}">
                <a16:creationId xmlns:a16="http://schemas.microsoft.com/office/drawing/2014/main" id="{F336D688-D46D-4C60-8170-2CB959ACCA5A}"/>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spTree>
    <p:extLst>
      <p:ext uri="{BB962C8B-B14F-4D97-AF65-F5344CB8AC3E}">
        <p14:creationId xmlns:p14="http://schemas.microsoft.com/office/powerpoint/2010/main" val="12358630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469036"/>
            <a:ext cx="11932170" cy="5136813"/>
          </a:xfrm>
        </p:spPr>
        <p:txBody>
          <a:bodyPr>
            <a:normAutofit fontScale="62500" lnSpcReduction="20000"/>
          </a:bodyPr>
          <a:lstStyle/>
          <a:p>
            <a:pPr algn="l"/>
            <a:r>
              <a:rPr lang="en-GB" sz="6500" u="sng" dirty="0"/>
              <a:t>Page 65 (unit 5.1) exercise 9a - answer keys</a:t>
            </a:r>
          </a:p>
          <a:p>
            <a:pPr marL="1143000" indent="-1143000" algn="l">
              <a:buAutoNum type="arabicPeriod"/>
            </a:pPr>
            <a:r>
              <a:rPr lang="en-GB" sz="6500" dirty="0"/>
              <a:t>have been</a:t>
            </a:r>
          </a:p>
          <a:p>
            <a:pPr marL="1143000" indent="-1143000" algn="l">
              <a:buAutoNum type="arabicPeriod"/>
            </a:pPr>
            <a:r>
              <a:rPr lang="en-GB" sz="6500" dirty="0"/>
              <a:t>have been working</a:t>
            </a:r>
          </a:p>
          <a:p>
            <a:pPr marL="1143000" indent="-1143000" algn="l">
              <a:buAutoNum type="arabicPeriod"/>
            </a:pPr>
            <a:r>
              <a:rPr lang="en-GB" sz="6500" dirty="0"/>
              <a:t>have never exhibited</a:t>
            </a:r>
          </a:p>
          <a:p>
            <a:pPr marL="1143000" indent="-1143000" algn="l">
              <a:buAutoNum type="arabicPeriod"/>
            </a:pPr>
            <a:r>
              <a:rPr lang="en-GB" sz="6500" dirty="0"/>
              <a:t>has started</a:t>
            </a:r>
          </a:p>
          <a:p>
            <a:pPr marL="1143000" indent="-1143000" algn="l">
              <a:buAutoNum type="arabicPeriod"/>
            </a:pPr>
            <a:r>
              <a:rPr lang="en-GB" sz="6500" dirty="0"/>
              <a:t>has made</a:t>
            </a:r>
          </a:p>
          <a:p>
            <a:pPr marL="1143000" indent="-1143000" algn="l">
              <a:buAutoNum type="arabicPeriod"/>
            </a:pPr>
            <a:r>
              <a:rPr lang="en-GB" sz="6500" dirty="0"/>
              <a:t>have been looking/have looked</a:t>
            </a:r>
          </a:p>
          <a:p>
            <a:pPr marL="1143000" indent="-1143000" algn="l">
              <a:buAutoNum type="arabicPeriod"/>
            </a:pPr>
            <a:r>
              <a:rPr lang="en-GB" sz="6500" dirty="0"/>
              <a:t>have been staying</a:t>
            </a:r>
          </a:p>
          <a:p>
            <a:pPr marL="1143000" indent="-1143000" algn="l">
              <a:buAutoNum type="arabicPeriod"/>
            </a:pPr>
            <a:r>
              <a:rPr lang="en-GB" sz="6500" dirty="0"/>
              <a:t>have seen</a:t>
            </a:r>
          </a:p>
        </p:txBody>
      </p:sp>
      <p:sp>
        <p:nvSpPr>
          <p:cNvPr id="7" name="Titolo 1">
            <a:extLst>
              <a:ext uri="{FF2B5EF4-FFF2-40B4-BE49-F238E27FC236}">
                <a16:creationId xmlns:a16="http://schemas.microsoft.com/office/drawing/2014/main" id="{F336D688-D46D-4C60-8170-2CB959ACCA5A}"/>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spTree>
    <p:extLst>
      <p:ext uri="{BB962C8B-B14F-4D97-AF65-F5344CB8AC3E}">
        <p14:creationId xmlns:p14="http://schemas.microsoft.com/office/powerpoint/2010/main" val="36514461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252151"/>
            <a:ext cx="12192000" cy="737199"/>
          </a:xfrm>
        </p:spPr>
        <p:txBody>
          <a:bodyPr>
            <a:noAutofit/>
          </a:bodyPr>
          <a:lstStyle/>
          <a:p>
            <a:r>
              <a:rPr lang="en-GB" sz="3200" dirty="0"/>
              <a:t>GRAMMAR CONTENT – PRESENT PERFECT SIMPLE &amp; CONTINUOUS</a:t>
            </a:r>
            <a:endParaRPr lang="en-GB" sz="4800" dirty="0"/>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469036"/>
            <a:ext cx="11932170" cy="3597639"/>
          </a:xfrm>
        </p:spPr>
        <p:txBody>
          <a:bodyPr>
            <a:normAutofit lnSpcReduction="10000"/>
          </a:bodyPr>
          <a:lstStyle/>
          <a:p>
            <a:r>
              <a:rPr lang="en-GB" sz="8800" dirty="0"/>
              <a:t>5</a:t>
            </a:r>
          </a:p>
          <a:p>
            <a:r>
              <a:rPr lang="en-GB" sz="8800" dirty="0"/>
              <a:t>Do exercises 1 and 2 </a:t>
            </a:r>
          </a:p>
          <a:p>
            <a:r>
              <a:rPr lang="en-GB" sz="8800" dirty="0"/>
              <a:t>at page 76</a:t>
            </a:r>
          </a:p>
        </p:txBody>
      </p:sp>
    </p:spTree>
    <p:extLst>
      <p:ext uri="{BB962C8B-B14F-4D97-AF65-F5344CB8AC3E}">
        <p14:creationId xmlns:p14="http://schemas.microsoft.com/office/powerpoint/2010/main" val="7990238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ttotitolo 2">
            <a:extLst>
              <a:ext uri="{FF2B5EF4-FFF2-40B4-BE49-F238E27FC236}">
                <a16:creationId xmlns:a16="http://schemas.microsoft.com/office/drawing/2014/main" id="{B1476639-C09D-4842-AD27-8F564FC720F8}"/>
              </a:ext>
            </a:extLst>
          </p:cNvPr>
          <p:cNvSpPr txBox="1">
            <a:spLocks/>
          </p:cNvSpPr>
          <p:nvPr/>
        </p:nvSpPr>
        <p:spPr>
          <a:xfrm>
            <a:off x="259830" y="2668250"/>
            <a:ext cx="11932170" cy="268324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8800"/>
              <a:t>Now check your answers</a:t>
            </a:r>
            <a:endParaRPr lang="en-GB" sz="8800" dirty="0"/>
          </a:p>
        </p:txBody>
      </p:sp>
      <p:sp>
        <p:nvSpPr>
          <p:cNvPr id="7" name="Freccia in giù 6">
            <a:extLst>
              <a:ext uri="{FF2B5EF4-FFF2-40B4-BE49-F238E27FC236}">
                <a16:creationId xmlns:a16="http://schemas.microsoft.com/office/drawing/2014/main" id="{51F93BFF-5CAE-4217-9E86-3B9D54C60045}"/>
              </a:ext>
            </a:extLst>
          </p:cNvPr>
          <p:cNvSpPr/>
          <p:nvPr/>
        </p:nvSpPr>
        <p:spPr>
          <a:xfrm>
            <a:off x="5911121" y="4009870"/>
            <a:ext cx="629587" cy="8694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olo 1">
            <a:extLst>
              <a:ext uri="{FF2B5EF4-FFF2-40B4-BE49-F238E27FC236}">
                <a16:creationId xmlns:a16="http://schemas.microsoft.com/office/drawing/2014/main" id="{D76C07E4-E040-465D-8179-ABEB5E8C99E1}"/>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spTree>
    <p:extLst>
      <p:ext uri="{BB962C8B-B14F-4D97-AF65-F5344CB8AC3E}">
        <p14:creationId xmlns:p14="http://schemas.microsoft.com/office/powerpoint/2010/main" val="36019494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469036"/>
            <a:ext cx="11932170" cy="5136813"/>
          </a:xfrm>
        </p:spPr>
        <p:txBody>
          <a:bodyPr>
            <a:normAutofit/>
          </a:bodyPr>
          <a:lstStyle/>
          <a:p>
            <a:pPr algn="l"/>
            <a:r>
              <a:rPr lang="en-GB" sz="5400" u="sng" dirty="0"/>
              <a:t>Page 76 (unit 5) exercise 1 - answer keys</a:t>
            </a:r>
          </a:p>
        </p:txBody>
      </p:sp>
      <p:sp>
        <p:nvSpPr>
          <p:cNvPr id="7" name="Titolo 1">
            <a:extLst>
              <a:ext uri="{FF2B5EF4-FFF2-40B4-BE49-F238E27FC236}">
                <a16:creationId xmlns:a16="http://schemas.microsoft.com/office/drawing/2014/main" id="{F336D688-D46D-4C60-8170-2CB959ACCA5A}"/>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pic>
        <p:nvPicPr>
          <p:cNvPr id="4" name="Immagine 3">
            <a:extLst>
              <a:ext uri="{FF2B5EF4-FFF2-40B4-BE49-F238E27FC236}">
                <a16:creationId xmlns:a16="http://schemas.microsoft.com/office/drawing/2014/main" id="{E145F9CB-BCE6-412F-AEEC-663DCAD9231E}"/>
              </a:ext>
            </a:extLst>
          </p:cNvPr>
          <p:cNvPicPr>
            <a:picLocks noChangeAspect="1"/>
          </p:cNvPicPr>
          <p:nvPr/>
        </p:nvPicPr>
        <p:blipFill>
          <a:blip r:embed="rId2"/>
          <a:stretch>
            <a:fillRect/>
          </a:stretch>
        </p:blipFill>
        <p:spPr>
          <a:xfrm>
            <a:off x="66964" y="2542711"/>
            <a:ext cx="12058071" cy="3768148"/>
          </a:xfrm>
          <a:prstGeom prst="rect">
            <a:avLst/>
          </a:prstGeom>
        </p:spPr>
      </p:pic>
    </p:spTree>
    <p:extLst>
      <p:ext uri="{BB962C8B-B14F-4D97-AF65-F5344CB8AC3E}">
        <p14:creationId xmlns:p14="http://schemas.microsoft.com/office/powerpoint/2010/main" val="32461712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109272"/>
            <a:ext cx="11932170" cy="5496577"/>
          </a:xfrm>
        </p:spPr>
        <p:txBody>
          <a:bodyPr>
            <a:normAutofit/>
          </a:bodyPr>
          <a:lstStyle/>
          <a:p>
            <a:pPr algn="l"/>
            <a:r>
              <a:rPr lang="en-GB" sz="3600" u="sng" dirty="0"/>
              <a:t>Page 76 (unit 5) exercise 2 - answer keys</a:t>
            </a:r>
          </a:p>
        </p:txBody>
      </p:sp>
      <p:sp>
        <p:nvSpPr>
          <p:cNvPr id="7" name="Titolo 1">
            <a:extLst>
              <a:ext uri="{FF2B5EF4-FFF2-40B4-BE49-F238E27FC236}">
                <a16:creationId xmlns:a16="http://schemas.microsoft.com/office/drawing/2014/main" id="{F336D688-D46D-4C60-8170-2CB959ACCA5A}"/>
              </a:ext>
            </a:extLst>
          </p:cNvPr>
          <p:cNvSpPr txBox="1">
            <a:spLocks/>
          </p:cNvSpPr>
          <p:nvPr/>
        </p:nvSpPr>
        <p:spPr>
          <a:xfrm>
            <a:off x="0" y="252151"/>
            <a:ext cx="12192000" cy="7371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a:t>GRAMMAR CONTENT – PRESENT PERFECT SIMPLE &amp; CONTINUOUS</a:t>
            </a:r>
            <a:endParaRPr lang="en-GB" sz="4800" dirty="0"/>
          </a:p>
        </p:txBody>
      </p:sp>
      <p:pic>
        <p:nvPicPr>
          <p:cNvPr id="4" name="Immagine 3">
            <a:extLst>
              <a:ext uri="{FF2B5EF4-FFF2-40B4-BE49-F238E27FC236}">
                <a16:creationId xmlns:a16="http://schemas.microsoft.com/office/drawing/2014/main" id="{9FF19060-8068-45AB-BF45-74D6C8FF40C6}"/>
              </a:ext>
            </a:extLst>
          </p:cNvPr>
          <p:cNvPicPr>
            <a:picLocks noChangeAspect="1"/>
          </p:cNvPicPr>
          <p:nvPr/>
        </p:nvPicPr>
        <p:blipFill>
          <a:blip r:embed="rId2"/>
          <a:stretch>
            <a:fillRect/>
          </a:stretch>
        </p:blipFill>
        <p:spPr>
          <a:xfrm>
            <a:off x="312902" y="1810579"/>
            <a:ext cx="5913013" cy="4915192"/>
          </a:xfrm>
          <a:prstGeom prst="rect">
            <a:avLst/>
          </a:prstGeom>
        </p:spPr>
      </p:pic>
    </p:spTree>
    <p:extLst>
      <p:ext uri="{BB962C8B-B14F-4D97-AF65-F5344CB8AC3E}">
        <p14:creationId xmlns:p14="http://schemas.microsoft.com/office/powerpoint/2010/main" val="28085253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268482"/>
            <a:ext cx="12192000" cy="737199"/>
          </a:xfrm>
        </p:spPr>
        <p:txBody>
          <a:bodyPr>
            <a:noAutofit/>
          </a:bodyPr>
          <a:lstStyle/>
          <a:p>
            <a:r>
              <a:rPr lang="en-GB" sz="3200" dirty="0"/>
              <a:t>GRAMMAR CONTENT – PRESENT PERFECT SIMPLE &amp; CONTINUOUS</a:t>
            </a:r>
            <a:endParaRPr lang="en-GB" sz="4800" dirty="0"/>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129915" y="1484026"/>
            <a:ext cx="11932170" cy="4751882"/>
          </a:xfrm>
        </p:spPr>
        <p:txBody>
          <a:bodyPr>
            <a:normAutofit fontScale="70000" lnSpcReduction="20000"/>
          </a:bodyPr>
          <a:lstStyle/>
          <a:p>
            <a:r>
              <a:rPr lang="en-GB" sz="8800" u="sng" dirty="0"/>
              <a:t>Composition (p. 65 ex. 9b)</a:t>
            </a:r>
          </a:p>
          <a:p>
            <a:endParaRPr lang="en-GB" sz="8800" dirty="0"/>
          </a:p>
          <a:p>
            <a:r>
              <a:rPr lang="en-GB" sz="8800" dirty="0"/>
              <a:t>Write your own blog about what you have been doing lately </a:t>
            </a:r>
          </a:p>
          <a:p>
            <a:endParaRPr lang="en-GB" sz="8800" dirty="0"/>
          </a:p>
          <a:p>
            <a:r>
              <a:rPr lang="en-GB" sz="8800" dirty="0"/>
              <a:t>120 words</a:t>
            </a:r>
          </a:p>
        </p:txBody>
      </p:sp>
    </p:spTree>
    <p:extLst>
      <p:ext uri="{BB962C8B-B14F-4D97-AF65-F5344CB8AC3E}">
        <p14:creationId xmlns:p14="http://schemas.microsoft.com/office/powerpoint/2010/main" val="3340476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12309"/>
            <a:ext cx="12192000" cy="1655763"/>
          </a:xfrm>
        </p:spPr>
        <p:txBody>
          <a:bodyPr>
            <a:normAutofit/>
          </a:bodyPr>
          <a:lstStyle/>
          <a:p>
            <a:r>
              <a:rPr lang="en-GB" sz="4000" dirty="0"/>
              <a:t>A brief history of the Civil Service. Early Developments</a:t>
            </a:r>
            <a:br>
              <a:rPr lang="en-GB" dirty="0"/>
            </a:br>
            <a:r>
              <a:rPr lang="en-GB" dirty="0"/>
              <a:t>Before the Northcote-Trevelyan reform</a:t>
            </a:r>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2668250"/>
            <a:ext cx="11932170" cy="2683240"/>
          </a:xfrm>
        </p:spPr>
        <p:txBody>
          <a:bodyPr>
            <a:normAutofit/>
          </a:bodyPr>
          <a:lstStyle/>
          <a:p>
            <a:r>
              <a:rPr lang="en-GB" sz="8800" dirty="0"/>
              <a:t>Listen to the audio and complete Task 1</a:t>
            </a:r>
          </a:p>
        </p:txBody>
      </p:sp>
      <p:pic>
        <p:nvPicPr>
          <p:cNvPr id="4" name="Audio registrato">
            <a:hlinkClick r:id="" action="ppaction://media"/>
            <a:extLst>
              <a:ext uri="{FF2B5EF4-FFF2-40B4-BE49-F238E27FC236}">
                <a16:creationId xmlns:a16="http://schemas.microsoft.com/office/drawing/2014/main" id="{A1E18CB1-924A-4769-84CF-06E546E2E5B0}"/>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0643016" y="1863361"/>
            <a:ext cx="609600" cy="609600"/>
          </a:xfrm>
          <a:prstGeom prst="rect">
            <a:avLst/>
          </a:prstGeom>
        </p:spPr>
      </p:pic>
    </p:spTree>
    <p:extLst>
      <p:ext uri="{BB962C8B-B14F-4D97-AF65-F5344CB8AC3E}">
        <p14:creationId xmlns:p14="http://schemas.microsoft.com/office/powerpoint/2010/main" val="3267686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672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12309"/>
            <a:ext cx="12192000" cy="1655763"/>
          </a:xfrm>
        </p:spPr>
        <p:txBody>
          <a:bodyPr>
            <a:normAutofit/>
          </a:bodyPr>
          <a:lstStyle/>
          <a:p>
            <a:r>
              <a:rPr lang="en-GB" sz="4000" dirty="0"/>
              <a:t>A brief history of the Civil Service. Early Developments</a:t>
            </a:r>
            <a:br>
              <a:rPr lang="en-GB" dirty="0"/>
            </a:br>
            <a:r>
              <a:rPr lang="en-GB" dirty="0"/>
              <a:t>Before the Northcote-Trevelyan reform</a:t>
            </a:r>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2668250"/>
            <a:ext cx="11932170" cy="2683240"/>
          </a:xfrm>
        </p:spPr>
        <p:txBody>
          <a:bodyPr>
            <a:normAutofit/>
          </a:bodyPr>
          <a:lstStyle/>
          <a:p>
            <a:r>
              <a:rPr lang="en-GB" sz="8800" dirty="0"/>
              <a:t>Now check your answers</a:t>
            </a:r>
          </a:p>
        </p:txBody>
      </p:sp>
      <p:sp>
        <p:nvSpPr>
          <p:cNvPr id="5" name="Freccia in giù 4">
            <a:extLst>
              <a:ext uri="{FF2B5EF4-FFF2-40B4-BE49-F238E27FC236}">
                <a16:creationId xmlns:a16="http://schemas.microsoft.com/office/drawing/2014/main" id="{655561A8-5041-4AC7-8496-58BE7F26AFC0}"/>
              </a:ext>
            </a:extLst>
          </p:cNvPr>
          <p:cNvSpPr/>
          <p:nvPr/>
        </p:nvSpPr>
        <p:spPr>
          <a:xfrm>
            <a:off x="5801193" y="4092315"/>
            <a:ext cx="629587" cy="8694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30938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12309"/>
            <a:ext cx="12192000" cy="1655763"/>
          </a:xfrm>
        </p:spPr>
        <p:txBody>
          <a:bodyPr>
            <a:normAutofit/>
          </a:bodyPr>
          <a:lstStyle/>
          <a:p>
            <a:r>
              <a:rPr lang="en-GB" sz="4000" dirty="0"/>
              <a:t>A brief history of the Civil Service. Early Developments</a:t>
            </a:r>
            <a:br>
              <a:rPr lang="en-GB" dirty="0"/>
            </a:br>
            <a:r>
              <a:rPr lang="en-GB" dirty="0"/>
              <a:t>Before the Northcote-Trevelyan reform</a:t>
            </a:r>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863361"/>
            <a:ext cx="11932170" cy="4702331"/>
          </a:xfrm>
        </p:spPr>
        <p:txBody>
          <a:bodyPr>
            <a:normAutofit fontScale="32500" lnSpcReduction="20000"/>
          </a:bodyPr>
          <a:lstStyle/>
          <a:p>
            <a:pPr algn="l"/>
            <a:r>
              <a:rPr lang="en-GB" sz="8800" u="sng" dirty="0"/>
              <a:t>Paragraph 2.2, task 1 (p.52)</a:t>
            </a:r>
          </a:p>
          <a:p>
            <a:pPr marL="1371600" indent="-1371600" algn="l">
              <a:buAutoNum type="arabicPeriod"/>
            </a:pPr>
            <a:r>
              <a:rPr lang="en-GB" sz="8800" dirty="0"/>
              <a:t>positions</a:t>
            </a:r>
          </a:p>
          <a:p>
            <a:pPr marL="1371600" indent="-1371600" algn="l">
              <a:buAutoNum type="arabicPeriod"/>
            </a:pPr>
            <a:r>
              <a:rPr lang="en-GB" sz="8800" dirty="0"/>
              <a:t>economic changes</a:t>
            </a:r>
          </a:p>
          <a:p>
            <a:pPr marL="1371600" indent="-1371600" algn="l">
              <a:buAutoNum type="arabicPeriod"/>
            </a:pPr>
            <a:r>
              <a:rPr lang="en-GB" sz="8800" dirty="0"/>
              <a:t>patronage</a:t>
            </a:r>
          </a:p>
          <a:p>
            <a:pPr marL="1371600" indent="-1371600" algn="l">
              <a:buAutoNum type="arabicPeriod"/>
            </a:pPr>
            <a:r>
              <a:rPr lang="en-GB" sz="8800" dirty="0"/>
              <a:t>selection</a:t>
            </a:r>
          </a:p>
          <a:p>
            <a:pPr marL="1371600" indent="-1371600" algn="l">
              <a:buAutoNum type="arabicPeriod"/>
            </a:pPr>
            <a:r>
              <a:rPr lang="en-GB" sz="8800" dirty="0"/>
              <a:t>college</a:t>
            </a:r>
          </a:p>
          <a:p>
            <a:pPr marL="1371600" indent="-1371600" algn="l">
              <a:buAutoNum type="arabicPeriod"/>
            </a:pPr>
            <a:r>
              <a:rPr lang="en-GB" sz="8800" dirty="0"/>
              <a:t>backgrounds</a:t>
            </a:r>
          </a:p>
          <a:p>
            <a:pPr marL="1371600" indent="-1371600" algn="l">
              <a:buAutoNum type="arabicPeriod"/>
            </a:pPr>
            <a:r>
              <a:rPr lang="en-GB" sz="8800" dirty="0"/>
              <a:t>reputation</a:t>
            </a:r>
          </a:p>
          <a:p>
            <a:pPr marL="1371600" indent="-1371600" algn="l">
              <a:buAutoNum type="arabicPeriod"/>
            </a:pPr>
            <a:r>
              <a:rPr lang="en-GB" sz="8800" dirty="0"/>
              <a:t>recruit</a:t>
            </a:r>
          </a:p>
          <a:p>
            <a:pPr marL="1371600" indent="-1371600" algn="l">
              <a:buAutoNum type="arabicPeriod"/>
            </a:pPr>
            <a:r>
              <a:rPr lang="en-GB" sz="8800" dirty="0"/>
              <a:t>unsuitable </a:t>
            </a:r>
          </a:p>
        </p:txBody>
      </p:sp>
    </p:spTree>
    <p:extLst>
      <p:ext uri="{BB962C8B-B14F-4D97-AF65-F5344CB8AC3E}">
        <p14:creationId xmlns:p14="http://schemas.microsoft.com/office/powerpoint/2010/main" val="3517517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12309"/>
            <a:ext cx="12192000" cy="1655763"/>
          </a:xfrm>
        </p:spPr>
        <p:txBody>
          <a:bodyPr>
            <a:normAutofit/>
          </a:bodyPr>
          <a:lstStyle/>
          <a:p>
            <a:r>
              <a:rPr lang="en-GB" sz="4000" dirty="0"/>
              <a:t>A brief history of the Civil Service. Early Developments</a:t>
            </a:r>
            <a:br>
              <a:rPr lang="en-GB" dirty="0"/>
            </a:br>
            <a:r>
              <a:rPr lang="en-GB" dirty="0"/>
              <a:t>Before the Northcote-Trevelyan reform</a:t>
            </a:r>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863361"/>
            <a:ext cx="11932170" cy="4702331"/>
          </a:xfrm>
        </p:spPr>
        <p:txBody>
          <a:bodyPr>
            <a:normAutofit/>
          </a:bodyPr>
          <a:lstStyle/>
          <a:p>
            <a:pPr algn="l"/>
            <a:r>
              <a:rPr lang="en-GB" sz="6000" u="sng" dirty="0"/>
              <a:t>Paragraph 2.2, task 2 (p.53)</a:t>
            </a:r>
          </a:p>
          <a:p>
            <a:pPr algn="l"/>
            <a:endParaRPr lang="en-GB" sz="6000" dirty="0"/>
          </a:p>
          <a:p>
            <a:pPr algn="l"/>
            <a:r>
              <a:rPr lang="en-GB" sz="6600" dirty="0"/>
              <a:t>Answer the questions</a:t>
            </a:r>
          </a:p>
        </p:txBody>
      </p:sp>
    </p:spTree>
    <p:extLst>
      <p:ext uri="{BB962C8B-B14F-4D97-AF65-F5344CB8AC3E}">
        <p14:creationId xmlns:p14="http://schemas.microsoft.com/office/powerpoint/2010/main" val="3316908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12309"/>
            <a:ext cx="12192000" cy="1655763"/>
          </a:xfrm>
        </p:spPr>
        <p:txBody>
          <a:bodyPr>
            <a:normAutofit/>
          </a:bodyPr>
          <a:lstStyle/>
          <a:p>
            <a:r>
              <a:rPr lang="en-GB" sz="4000" dirty="0"/>
              <a:t>A brief history of the Civil Service. Early Developments</a:t>
            </a:r>
            <a:br>
              <a:rPr lang="en-GB" dirty="0"/>
            </a:br>
            <a:r>
              <a:rPr lang="en-GB" dirty="0"/>
              <a:t>Before the Northcote-Trevelyan reform</a:t>
            </a:r>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2668250"/>
            <a:ext cx="11932170" cy="2683240"/>
          </a:xfrm>
        </p:spPr>
        <p:txBody>
          <a:bodyPr>
            <a:normAutofit/>
          </a:bodyPr>
          <a:lstStyle/>
          <a:p>
            <a:r>
              <a:rPr lang="en-GB" sz="8800" dirty="0"/>
              <a:t>Now see suggested answers</a:t>
            </a:r>
          </a:p>
        </p:txBody>
      </p:sp>
      <p:sp>
        <p:nvSpPr>
          <p:cNvPr id="5" name="Freccia in giù 4">
            <a:extLst>
              <a:ext uri="{FF2B5EF4-FFF2-40B4-BE49-F238E27FC236}">
                <a16:creationId xmlns:a16="http://schemas.microsoft.com/office/drawing/2014/main" id="{655561A8-5041-4AC7-8496-58BE7F26AFC0}"/>
              </a:ext>
            </a:extLst>
          </p:cNvPr>
          <p:cNvSpPr/>
          <p:nvPr/>
        </p:nvSpPr>
        <p:spPr>
          <a:xfrm>
            <a:off x="5911121" y="5591332"/>
            <a:ext cx="629587" cy="8694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92669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12309"/>
            <a:ext cx="12192000" cy="1655763"/>
          </a:xfrm>
        </p:spPr>
        <p:txBody>
          <a:bodyPr>
            <a:normAutofit/>
          </a:bodyPr>
          <a:lstStyle/>
          <a:p>
            <a:r>
              <a:rPr lang="en-GB" sz="4000" dirty="0"/>
              <a:t>A brief history of the Civil Service. Early Developments</a:t>
            </a:r>
            <a:br>
              <a:rPr lang="en-GB" dirty="0"/>
            </a:br>
            <a:r>
              <a:rPr lang="en-GB" dirty="0"/>
              <a:t>Before the Northcote-Trevelyan reform</a:t>
            </a:r>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2038662"/>
            <a:ext cx="11932170" cy="3957404"/>
          </a:xfrm>
        </p:spPr>
        <p:txBody>
          <a:bodyPr>
            <a:normAutofit/>
          </a:bodyPr>
          <a:lstStyle/>
          <a:p>
            <a:pPr algn="l"/>
            <a:r>
              <a:rPr lang="en-GB" sz="2800" u="sng" dirty="0"/>
              <a:t>Paragraph 2.2, task 2 (p.53)</a:t>
            </a:r>
            <a:endParaRPr lang="en-GB" sz="2800" dirty="0"/>
          </a:p>
          <a:p>
            <a:pPr marL="457200" indent="-457200" algn="l">
              <a:buAutoNum type="arabicPeriod"/>
            </a:pPr>
            <a:r>
              <a:rPr lang="en-GB" sz="2800" dirty="0"/>
              <a:t>They were secretariats for the leaders who held positions at court.</a:t>
            </a:r>
          </a:p>
          <a:p>
            <a:pPr marL="457200" indent="-457200" algn="l">
              <a:buAutoNum type="arabicPeriod"/>
            </a:pPr>
            <a:r>
              <a:rPr lang="en-GB" sz="2800" dirty="0"/>
              <a:t>They were recruited by purchase or patronage with no objective selection.</a:t>
            </a:r>
          </a:p>
          <a:p>
            <a:pPr marL="457200" indent="-457200" algn="l">
              <a:buAutoNum type="arabicPeriod"/>
            </a:pPr>
            <a:r>
              <a:rPr lang="en-GB" sz="2800" dirty="0"/>
              <a:t>To train administration and make the system more efficient.</a:t>
            </a:r>
          </a:p>
          <a:p>
            <a:pPr marL="457200" indent="-457200" algn="l">
              <a:buAutoNum type="arabicPeriod"/>
            </a:pPr>
            <a:r>
              <a:rPr lang="en-GB" sz="2800" dirty="0"/>
              <a:t>Because only wealthy people were admitted to the college.</a:t>
            </a:r>
          </a:p>
          <a:p>
            <a:pPr marL="457200" indent="-457200" algn="l">
              <a:buAutoNum type="arabicPeriod"/>
            </a:pPr>
            <a:r>
              <a:rPr lang="en-GB" sz="2800" dirty="0"/>
              <a:t>That many people who were recruited in the Civil Service were unsuitable and had no qualifications.  </a:t>
            </a:r>
          </a:p>
        </p:txBody>
      </p:sp>
    </p:spTree>
    <p:extLst>
      <p:ext uri="{BB962C8B-B14F-4D97-AF65-F5344CB8AC3E}">
        <p14:creationId xmlns:p14="http://schemas.microsoft.com/office/powerpoint/2010/main" val="1503093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6DF768-66E9-4766-98E1-0A3723FAFF23}"/>
              </a:ext>
            </a:extLst>
          </p:cNvPr>
          <p:cNvSpPr>
            <a:spLocks noGrp="1"/>
          </p:cNvSpPr>
          <p:nvPr>
            <p:ph type="ctrTitle"/>
          </p:nvPr>
        </p:nvSpPr>
        <p:spPr>
          <a:xfrm>
            <a:off x="0" y="12309"/>
            <a:ext cx="12192000" cy="1655763"/>
          </a:xfrm>
        </p:spPr>
        <p:txBody>
          <a:bodyPr>
            <a:normAutofit/>
          </a:bodyPr>
          <a:lstStyle/>
          <a:p>
            <a:r>
              <a:rPr lang="en-GB" sz="4000" dirty="0"/>
              <a:t>A brief history of the Civil Service. Early Developments</a:t>
            </a:r>
            <a:br>
              <a:rPr lang="en-GB" dirty="0"/>
            </a:br>
            <a:r>
              <a:rPr lang="en-GB" dirty="0"/>
              <a:t>Before the Northcote-Trevelyan reform</a:t>
            </a:r>
          </a:p>
        </p:txBody>
      </p:sp>
      <p:sp>
        <p:nvSpPr>
          <p:cNvPr id="3" name="Sottotitolo 2">
            <a:extLst>
              <a:ext uri="{FF2B5EF4-FFF2-40B4-BE49-F238E27FC236}">
                <a16:creationId xmlns:a16="http://schemas.microsoft.com/office/drawing/2014/main" id="{D221D1FC-7A54-4ADB-92B8-A828F4A01290}"/>
              </a:ext>
            </a:extLst>
          </p:cNvPr>
          <p:cNvSpPr>
            <a:spLocks noGrp="1"/>
          </p:cNvSpPr>
          <p:nvPr>
            <p:ph type="subTitle" idx="1"/>
          </p:nvPr>
        </p:nvSpPr>
        <p:spPr>
          <a:xfrm>
            <a:off x="259830" y="1863361"/>
            <a:ext cx="11932170" cy="4702331"/>
          </a:xfrm>
        </p:spPr>
        <p:txBody>
          <a:bodyPr>
            <a:normAutofit/>
          </a:bodyPr>
          <a:lstStyle/>
          <a:p>
            <a:pPr algn="l"/>
            <a:r>
              <a:rPr lang="en-GB" sz="6000" u="sng" dirty="0"/>
              <a:t>Paragraph 2.2, task 4 (p.54)</a:t>
            </a:r>
          </a:p>
          <a:p>
            <a:pPr algn="l"/>
            <a:endParaRPr lang="en-GB" sz="6000" dirty="0"/>
          </a:p>
          <a:p>
            <a:pPr algn="l"/>
            <a:r>
              <a:rPr lang="en-GB" sz="6600" dirty="0"/>
              <a:t>Complete the table and practice the use of prepositions</a:t>
            </a:r>
          </a:p>
        </p:txBody>
      </p:sp>
    </p:spTree>
    <p:extLst>
      <p:ext uri="{BB962C8B-B14F-4D97-AF65-F5344CB8AC3E}">
        <p14:creationId xmlns:p14="http://schemas.microsoft.com/office/powerpoint/2010/main" val="175196905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TotalTime>
  <Words>1155</Words>
  <Application>Microsoft Office PowerPoint</Application>
  <PresentationFormat>Widescreen</PresentationFormat>
  <Paragraphs>172</Paragraphs>
  <Slides>29</Slides>
  <Notes>0</Notes>
  <HiddenSlides>0</HiddenSlides>
  <MMClips>1</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29</vt:i4>
      </vt:variant>
    </vt:vector>
  </HeadingPairs>
  <TitlesOfParts>
    <vt:vector size="33" baseType="lpstr">
      <vt:lpstr>Arial</vt:lpstr>
      <vt:lpstr>Calibri</vt:lpstr>
      <vt:lpstr>Calibri Light</vt:lpstr>
      <vt:lpstr>Tema di Office</vt:lpstr>
      <vt:lpstr>Presentazione standard di PowerPoint</vt:lpstr>
      <vt:lpstr>A brief history of the Civil Service. Early Developments Before the Northcote-Trevelyan reform</vt:lpstr>
      <vt:lpstr>A brief history of the Civil Service. Early Developments Before the Northcote-Trevelyan reform</vt:lpstr>
      <vt:lpstr>A brief history of the Civil Service. Early Developments Before the Northcote-Trevelyan reform</vt:lpstr>
      <vt:lpstr>A brief history of the Civil Service. Early Developments Before the Northcote-Trevelyan reform</vt:lpstr>
      <vt:lpstr>A brief history of the Civil Service. Early Developments Before the Northcote-Trevelyan reform</vt:lpstr>
      <vt:lpstr>A brief history of the Civil Service. Early Developments Before the Northcote-Trevelyan reform</vt:lpstr>
      <vt:lpstr>A brief history of the Civil Service. Early Developments Before the Northcote-Trevelyan reform</vt:lpstr>
      <vt:lpstr>A brief history of the Civil Service. Early Developments Before the Northcote-Trevelyan reform</vt:lpstr>
      <vt:lpstr>A brief history of the Civil Service. Early Developments Before the Northcote-Trevelyan reform</vt:lpstr>
      <vt:lpstr>A brief history of the Civil Service. Early Developments Before the Northcote-Trevelyan reform</vt:lpstr>
      <vt:lpstr>GRAMMAR CONTENT</vt:lpstr>
      <vt:lpstr>GRAMMAR CONTENT – PRESENT PERFECT SIMPLE &amp; CONTINUOUS</vt:lpstr>
      <vt:lpstr>Presentazione standard di PowerPoint</vt:lpstr>
      <vt:lpstr>Presentazione standard di PowerPoint</vt:lpstr>
      <vt:lpstr>Presentazione standard di PowerPoint</vt:lpstr>
      <vt:lpstr>Presentazione standard di PowerPoint</vt:lpstr>
      <vt:lpstr>GRAMMAR CONTENT – PRESENT PERFECT SIMPLE &amp; CONTINUOUS</vt:lpstr>
      <vt:lpstr>Presentazione standard di PowerPoint</vt:lpstr>
      <vt:lpstr>Presentazione standard di PowerPoint</vt:lpstr>
      <vt:lpstr>GRAMMAR CONTENT – PRESENT PERFECT SIMPLE &amp; CONTINUOUS</vt:lpstr>
      <vt:lpstr>Presentazione standard di PowerPoint</vt:lpstr>
      <vt:lpstr>Presentazione standard di PowerPoint</vt:lpstr>
      <vt:lpstr>Presentazione standard di PowerPoint</vt:lpstr>
      <vt:lpstr>GRAMMAR CONTENT – PRESENT PERFECT SIMPLE &amp; CONTINUOUS</vt:lpstr>
      <vt:lpstr>Presentazione standard di PowerPoint</vt:lpstr>
      <vt:lpstr>Presentazione standard di PowerPoint</vt:lpstr>
      <vt:lpstr>Presentazione standard di PowerPoint</vt:lpstr>
      <vt:lpstr>GRAMMAR CONTENT – PRESENT PERFECT SIMPLE &amp; CONTINUOUS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Eleonora Mamusa</dc:creator>
  <cp:lastModifiedBy>Eleonora Mamusa</cp:lastModifiedBy>
  <cp:revision>16</cp:revision>
  <dcterms:created xsi:type="dcterms:W3CDTF">2020-03-08T10:34:59Z</dcterms:created>
  <dcterms:modified xsi:type="dcterms:W3CDTF">2020-03-08T18:07:00Z</dcterms:modified>
</cp:coreProperties>
</file>