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1CA177-4E77-4CFD-A1CC-0FB97831856C}" type="datetimeFigureOut">
              <a:rPr lang="it-IT" smtClean="0"/>
              <a:t>11/03/2020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1FD91-6A56-428E-B94A-B5015DE3A4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7721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41FD91-6A56-428E-B94A-B5015DE3A4C0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3919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E84C52-2774-413B-93DA-E54DF3ED0B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34C77C1-AF71-4FFE-8B5D-30B2183AD9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3A36376-DC04-40C2-BEE7-97A855A70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D49FD-E06C-4101-8DCF-5929A0FE0C91}" type="datetimeFigureOut">
              <a:rPr lang="it-IT" smtClean="0"/>
              <a:t>11/03/2020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2DEB6D0-162B-405A-BC00-E2A39DF19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76EB2E8-4B85-4B23-84A5-758F57E1C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AB68-D827-4443-B24A-66B4857D27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9598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C8D4F8-DFF0-48A1-A613-B56BBD47B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47E2869-98B7-43A8-B035-AE52F57065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2A0EB79-5478-455A-8CB9-7141ED57A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D49FD-E06C-4101-8DCF-5929A0FE0C91}" type="datetimeFigureOut">
              <a:rPr lang="it-IT" smtClean="0"/>
              <a:t>11/03/2020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255C715-23B2-4378-B5E8-26811737D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679610C-887D-4903-9210-F937AD998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AB68-D827-4443-B24A-66B4857D27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4045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9949D67-47B8-4B79-892B-EDB3A6AC6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53E3F4B-47C7-41A7-840E-5B8DF5AABC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5B1D83-3703-4DD4-AE1E-F0218D102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D49FD-E06C-4101-8DCF-5929A0FE0C91}" type="datetimeFigureOut">
              <a:rPr lang="it-IT" smtClean="0"/>
              <a:t>11/03/2020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FA63DA-C1EE-4946-A1D4-5E3DAFC2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DFA1B6-2056-4ECF-82DD-C792FF72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AB68-D827-4443-B24A-66B4857D27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9030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205927-8837-4441-9930-B1BEB01E8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E1EB77-D77C-4197-87CB-974999F75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273AC8-BC94-49E2-AA00-8C41BFC76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D49FD-E06C-4101-8DCF-5929A0FE0C91}" type="datetimeFigureOut">
              <a:rPr lang="it-IT" smtClean="0"/>
              <a:t>11/03/2020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C9A0DAD-4B0A-4862-B35F-F43A6A2DF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B9E2AB5-4BFD-45A0-9FFB-89C723961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AB68-D827-4443-B24A-66B4857D27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6924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C594B8-ADB1-42B6-96AE-F775C6C2A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81A3228-2435-4A01-8A80-612E3110F5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748929-84A9-4714-A8BB-60D2410F8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D49FD-E06C-4101-8DCF-5929A0FE0C91}" type="datetimeFigureOut">
              <a:rPr lang="it-IT" smtClean="0"/>
              <a:t>11/03/2020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70A004-1175-46F2-95E1-2C597C74C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FEA1936-D55B-464C-9CBE-2AEA62E28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AB68-D827-4443-B24A-66B4857D27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7589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021A3D-4AED-46C4-B5F7-C15422465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A53911C-1140-4B0F-B8D5-1068DFE36F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62F9E3D-7401-4D17-84E8-1ACC5C004D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C1F6289-4C36-499E-9D07-6963E6E5C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D49FD-E06C-4101-8DCF-5929A0FE0C91}" type="datetimeFigureOut">
              <a:rPr lang="it-IT" smtClean="0"/>
              <a:t>11/03/2020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935F403-CB5D-4C93-8D64-0393BC476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BB2AD65-6E94-4F0F-A9D6-87C149C26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AB68-D827-4443-B24A-66B4857D27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2999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58DE81-8454-433E-B964-3251EB997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76547AF-43FD-4319-9972-8022E3B31B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0DFFA5F-4D14-45AE-9A44-3D44586B31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5AA39BF-E382-4B33-A6CB-51BD59C421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AAEA2EE-072E-4B17-A8DB-EEBCDCD967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B3D1927-FF39-4C29-A521-C6F042DA4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D49FD-E06C-4101-8DCF-5929A0FE0C91}" type="datetimeFigureOut">
              <a:rPr lang="it-IT" smtClean="0"/>
              <a:t>11/03/2020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628B2F-24C6-45BF-8805-6B547870D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6FD114C-45E7-4759-855A-E3364BB62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AB68-D827-4443-B24A-66B4857D27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045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0E789A-4FB3-4B80-B522-4C0C0A849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480190E-5327-4966-BAE4-F84D38D6F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D49FD-E06C-4101-8DCF-5929A0FE0C91}" type="datetimeFigureOut">
              <a:rPr lang="it-IT" smtClean="0"/>
              <a:t>11/03/2020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0B0556E-F964-458F-B0FA-E01E993EE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EB3BFCE-0D3F-4872-80C9-55A966B77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AB68-D827-4443-B24A-66B4857D27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2553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6ACB7D1-1FB7-499F-ADBE-02F3853B1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D49FD-E06C-4101-8DCF-5929A0FE0C91}" type="datetimeFigureOut">
              <a:rPr lang="it-IT" smtClean="0"/>
              <a:t>11/03/2020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F919129-8FCA-49DE-9933-DF06CE2F6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3FF6F93-CCC5-42B0-9A4B-76F766E15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AB68-D827-4443-B24A-66B4857D27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1357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2199D0-8E55-4B71-9587-B1A478207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7790B4D-D049-472B-A523-C19D3F2F4E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1A5A70D-5674-4AAA-A7D9-F80169375D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F9A06DA-2952-4368-8F0C-9AFA7AC2D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D49FD-E06C-4101-8DCF-5929A0FE0C91}" type="datetimeFigureOut">
              <a:rPr lang="it-IT" smtClean="0"/>
              <a:t>11/03/2020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DEFB85F-6CA3-47CF-8F9D-EB1FA3E3C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A4BD9FB-73CE-46EB-B951-74DF541DB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AB68-D827-4443-B24A-66B4857D27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6194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BCD3E2-F3D8-486D-B692-E279B8EB3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D6E1667-C7C8-4376-BACF-F1027E5723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6177F73-CB63-4772-9A45-278BC29DBF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71B68A6-B163-4CFD-9B9E-E995CE6E0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D49FD-E06C-4101-8DCF-5929A0FE0C91}" type="datetimeFigureOut">
              <a:rPr lang="it-IT" smtClean="0"/>
              <a:t>11/03/2020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1DDFE5F-C3AA-497B-8D58-3487CCC49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420B5E6-C16E-4124-AC3D-C0352D04A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AB68-D827-4443-B24A-66B4857D27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2399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7D84D62-5C0F-4E86-92FF-A391D3FDE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158D323-3A4D-478D-86BF-44B8F3B25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61EF950-D447-40DC-AE2F-79076CB453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D49FD-E06C-4101-8DCF-5929A0FE0C91}" type="datetimeFigureOut">
              <a:rPr lang="it-IT" smtClean="0"/>
              <a:t>11/03/2020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DEDD5AB-EC62-4F1E-B777-F8B5D74418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A786907-745B-4C17-BAAC-BF7F24EE0F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CAB68-D827-4443-B24A-66B4857D27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972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5EA5CA-2135-4447-A47A-FDDD9B1D0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sz="3200" dirty="0" err="1">
                <a:latin typeface="+mn-lt"/>
              </a:rPr>
              <a:t>Lecture</a:t>
            </a:r>
            <a:r>
              <a:rPr lang="it-IT" sz="3200" dirty="0">
                <a:latin typeface="+mn-lt"/>
              </a:rPr>
              <a:t> </a:t>
            </a:r>
            <a:r>
              <a:rPr lang="it-IT" sz="3200" dirty="0" err="1">
                <a:latin typeface="+mn-lt"/>
              </a:rPr>
              <a:t>croisée</a:t>
            </a:r>
            <a:r>
              <a:rPr lang="it-IT" sz="3200" dirty="0">
                <a:latin typeface="+mn-lt"/>
              </a:rPr>
              <a:t> de : </a:t>
            </a:r>
            <a:br>
              <a:rPr lang="it-IT" sz="3200" dirty="0">
                <a:latin typeface="+mn-lt"/>
              </a:rPr>
            </a:br>
            <a:r>
              <a:rPr lang="it-IT" sz="3200" dirty="0" err="1">
                <a:latin typeface="+mn-lt"/>
              </a:rPr>
              <a:t>Lautréamont</a:t>
            </a:r>
            <a:r>
              <a:rPr lang="it-IT" sz="3200" dirty="0">
                <a:latin typeface="+mn-lt"/>
              </a:rPr>
              <a:t>, </a:t>
            </a:r>
            <a:r>
              <a:rPr lang="it-IT" sz="3200" i="1" dirty="0" err="1">
                <a:latin typeface="+mn-lt"/>
              </a:rPr>
              <a:t>Les</a:t>
            </a:r>
            <a:r>
              <a:rPr lang="it-IT" sz="3200" i="1" dirty="0">
                <a:latin typeface="+mn-lt"/>
              </a:rPr>
              <a:t> </a:t>
            </a:r>
            <a:r>
              <a:rPr lang="it-IT" sz="3200" i="1" dirty="0" err="1">
                <a:latin typeface="+mn-lt"/>
              </a:rPr>
              <a:t>chants</a:t>
            </a:r>
            <a:r>
              <a:rPr lang="it-IT" sz="3200" i="1" dirty="0">
                <a:latin typeface="+mn-lt"/>
              </a:rPr>
              <a:t> de </a:t>
            </a:r>
            <a:r>
              <a:rPr lang="it-IT" sz="3200" i="1" dirty="0" err="1">
                <a:latin typeface="+mn-lt"/>
              </a:rPr>
              <a:t>Maldoror</a:t>
            </a:r>
            <a:r>
              <a:rPr lang="it-IT" sz="3200" dirty="0">
                <a:latin typeface="+mn-lt"/>
              </a:rPr>
              <a:t>, I, 5</a:t>
            </a:r>
            <a:br>
              <a:rPr lang="it-IT" sz="3200" dirty="0">
                <a:latin typeface="+mn-lt"/>
              </a:rPr>
            </a:br>
            <a:r>
              <a:rPr lang="it-IT" sz="3200" dirty="0" err="1">
                <a:latin typeface="+mn-lt"/>
              </a:rPr>
              <a:t>Isidore</a:t>
            </a:r>
            <a:r>
              <a:rPr lang="it-IT" sz="3200" dirty="0">
                <a:latin typeface="+mn-lt"/>
              </a:rPr>
              <a:t> Ducasse, </a:t>
            </a:r>
            <a:r>
              <a:rPr lang="it-IT" sz="3200" i="1" dirty="0" err="1">
                <a:latin typeface="+mn-lt"/>
              </a:rPr>
              <a:t>Poésies</a:t>
            </a:r>
            <a:r>
              <a:rPr lang="it-IT" sz="3200" i="1" dirty="0">
                <a:latin typeface="+mn-lt"/>
              </a:rPr>
              <a:t> II</a:t>
            </a:r>
            <a:r>
              <a:rPr lang="it-IT" sz="3200" dirty="0">
                <a:latin typeface="+mn-lt"/>
              </a:rPr>
              <a:t> (“</a:t>
            </a:r>
            <a:r>
              <a:rPr lang="it-IT" sz="3200" dirty="0" err="1">
                <a:latin typeface="+mn-lt"/>
              </a:rPr>
              <a:t>J’ai</a:t>
            </a:r>
            <a:r>
              <a:rPr lang="it-IT" sz="3200" dirty="0">
                <a:latin typeface="+mn-lt"/>
              </a:rPr>
              <a:t> vu </a:t>
            </a:r>
            <a:r>
              <a:rPr lang="it-IT" sz="3200" dirty="0" err="1">
                <a:latin typeface="+mn-lt"/>
              </a:rPr>
              <a:t>les</a:t>
            </a:r>
            <a:r>
              <a:rPr lang="it-IT" sz="3200" dirty="0">
                <a:latin typeface="+mn-lt"/>
              </a:rPr>
              <a:t> </a:t>
            </a:r>
            <a:r>
              <a:rPr lang="it-IT" sz="3200" dirty="0" err="1">
                <a:latin typeface="+mn-lt"/>
              </a:rPr>
              <a:t>hommes</a:t>
            </a:r>
            <a:r>
              <a:rPr lang="it-IT" sz="3200" dirty="0">
                <a:latin typeface="+mn-lt"/>
              </a:rPr>
              <a:t>… de </a:t>
            </a:r>
            <a:r>
              <a:rPr lang="it-IT" sz="3200" dirty="0" err="1">
                <a:latin typeface="+mn-lt"/>
              </a:rPr>
              <a:t>commentaires</a:t>
            </a:r>
            <a:r>
              <a:rPr lang="it-IT" sz="3200" dirty="0">
                <a:latin typeface="+mn-lt"/>
              </a:rPr>
              <a:t>”) (</a:t>
            </a:r>
            <a:r>
              <a:rPr lang="it-IT" sz="3200" dirty="0" err="1">
                <a:latin typeface="+mn-lt"/>
              </a:rPr>
              <a:t>voir</a:t>
            </a:r>
            <a:r>
              <a:rPr lang="it-IT" sz="3200" dirty="0">
                <a:latin typeface="+mn-lt"/>
              </a:rPr>
              <a:t> </a:t>
            </a:r>
            <a:r>
              <a:rPr lang="it-IT" sz="3200" dirty="0" err="1">
                <a:latin typeface="+mn-lt"/>
              </a:rPr>
              <a:t>photocopie</a:t>
            </a:r>
            <a:r>
              <a:rPr lang="it-IT" sz="3200" dirty="0">
                <a:latin typeface="+mn-lt"/>
              </a:rPr>
              <a:t>)</a:t>
            </a:r>
            <a:br>
              <a:rPr lang="it-IT" sz="3200" dirty="0"/>
            </a:br>
            <a:r>
              <a:rPr lang="it-IT" sz="3200" dirty="0">
                <a:latin typeface="+mn-lt"/>
              </a:rPr>
              <a:t> </a:t>
            </a:r>
            <a:br>
              <a:rPr lang="it-IT" sz="3200" dirty="0">
                <a:latin typeface="+mn-lt"/>
              </a:rPr>
            </a:br>
            <a:endParaRPr lang="it-IT" sz="3200" dirty="0">
              <a:latin typeface="+mn-lt"/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1C7C05F-7997-4B31-B6D5-F48FB96022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3200" dirty="0"/>
              <a:t>NB: materiale didattico per il corso magistrale di Letteratura Francese </a:t>
            </a:r>
            <a:r>
              <a:rPr lang="it-IT" sz="3200" dirty="0" err="1"/>
              <a:t>a.a</a:t>
            </a:r>
            <a:r>
              <a:rPr lang="it-IT" sz="3200" dirty="0"/>
              <a:t>. 2019/20, prof. Fabio Vasarri</a:t>
            </a:r>
          </a:p>
        </p:txBody>
      </p:sp>
    </p:spTree>
    <p:extLst>
      <p:ext uri="{BB962C8B-B14F-4D97-AF65-F5344CB8AC3E}">
        <p14:creationId xmlns:p14="http://schemas.microsoft.com/office/powerpoint/2010/main" val="725640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3006A1-5379-4185-9F15-6150E96D1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Strophe</a:t>
            </a:r>
            <a:r>
              <a:rPr lang="it-IT" dirty="0"/>
              <a:t> 5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Chant</a:t>
            </a:r>
            <a:r>
              <a:rPr lang="it-IT" dirty="0"/>
              <a:t> 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0889337-C394-4AF8-BB56-28942CCFE2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dirty="0" err="1"/>
              <a:t>exemple</a:t>
            </a:r>
            <a:r>
              <a:rPr lang="it-IT" dirty="0"/>
              <a:t> </a:t>
            </a:r>
            <a:r>
              <a:rPr lang="it-IT" dirty="0" err="1"/>
              <a:t>assez</a:t>
            </a:r>
            <a:r>
              <a:rPr lang="it-IT" dirty="0"/>
              <a:t> </a:t>
            </a:r>
            <a:r>
              <a:rPr lang="it-IT" dirty="0" err="1"/>
              <a:t>typique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caractère</a:t>
            </a:r>
            <a:r>
              <a:rPr lang="it-IT" dirty="0"/>
              <a:t> “</a:t>
            </a:r>
            <a:r>
              <a:rPr lang="it-IT" dirty="0" err="1"/>
              <a:t>maudit</a:t>
            </a:r>
            <a:r>
              <a:rPr lang="it-IT" dirty="0"/>
              <a:t>” et </a:t>
            </a:r>
            <a:r>
              <a:rPr lang="it-IT" dirty="0" err="1"/>
              <a:t>provocant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texte. L’</a:t>
            </a:r>
            <a:r>
              <a:rPr lang="it-IT" dirty="0" err="1"/>
              <a:t>énonciateur</a:t>
            </a:r>
            <a:r>
              <a:rPr lang="it-IT" dirty="0"/>
              <a:t> (est-ce </a:t>
            </a:r>
            <a:r>
              <a:rPr lang="it-IT" dirty="0" err="1"/>
              <a:t>Lautréamont</a:t>
            </a:r>
            <a:r>
              <a:rPr lang="it-IT" dirty="0"/>
              <a:t> </a:t>
            </a:r>
            <a:r>
              <a:rPr lang="it-IT" dirty="0" err="1"/>
              <a:t>ou</a:t>
            </a:r>
            <a:r>
              <a:rPr lang="it-IT" dirty="0"/>
              <a:t> </a:t>
            </a:r>
            <a:r>
              <a:rPr lang="it-IT" dirty="0" err="1"/>
              <a:t>Maldoror</a:t>
            </a:r>
            <a:r>
              <a:rPr lang="it-IT" dirty="0"/>
              <a:t>? Ce n’est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clair</a:t>
            </a:r>
            <a:r>
              <a:rPr lang="it-IT" dirty="0"/>
              <a:t>) </a:t>
            </a:r>
            <a:r>
              <a:rPr lang="it-IT" dirty="0" err="1"/>
              <a:t>dit</a:t>
            </a:r>
            <a:r>
              <a:rPr lang="it-IT" dirty="0"/>
              <a:t> </a:t>
            </a:r>
            <a:r>
              <a:rPr lang="it-IT" dirty="0" err="1"/>
              <a:t>avoir</a:t>
            </a:r>
            <a:r>
              <a:rPr lang="it-IT" dirty="0"/>
              <a:t> assisté </a:t>
            </a:r>
            <a:r>
              <a:rPr lang="it-IT" dirty="0" err="1"/>
              <a:t>aux</a:t>
            </a:r>
            <a:r>
              <a:rPr lang="it-IT" dirty="0"/>
              <a:t> </a:t>
            </a:r>
            <a:r>
              <a:rPr lang="it-IT" dirty="0" err="1"/>
              <a:t>méfaits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hommes</a:t>
            </a:r>
            <a:r>
              <a:rPr lang="it-IT" dirty="0"/>
              <a:t> et </a:t>
            </a:r>
            <a:r>
              <a:rPr lang="it-IT" dirty="0" err="1"/>
              <a:t>au</a:t>
            </a:r>
            <a:r>
              <a:rPr lang="it-IT" dirty="0"/>
              <a:t> “</a:t>
            </a:r>
            <a:r>
              <a:rPr lang="it-IT" dirty="0" err="1"/>
              <a:t>spectacle</a:t>
            </a:r>
            <a:r>
              <a:rPr lang="it-IT" dirty="0"/>
              <a:t>” de la </a:t>
            </a:r>
            <a:r>
              <a:rPr lang="it-IT" dirty="0" err="1"/>
              <a:t>méchanceté</a:t>
            </a:r>
            <a:r>
              <a:rPr lang="it-IT" dirty="0"/>
              <a:t> </a:t>
            </a:r>
            <a:r>
              <a:rPr lang="it-IT" dirty="0" err="1"/>
              <a:t>humaine</a:t>
            </a:r>
            <a:r>
              <a:rPr lang="it-IT" dirty="0"/>
              <a:t>. Pour lui, le </a:t>
            </a:r>
            <a:r>
              <a:rPr lang="it-IT" dirty="0" err="1"/>
              <a:t>genre</a:t>
            </a:r>
            <a:r>
              <a:rPr lang="it-IT" dirty="0"/>
              <a:t> </a:t>
            </a:r>
            <a:r>
              <a:rPr lang="it-IT" dirty="0" err="1"/>
              <a:t>humain</a:t>
            </a:r>
            <a:r>
              <a:rPr lang="it-IT" dirty="0"/>
              <a:t> est en </a:t>
            </a:r>
            <a:r>
              <a:rPr lang="it-IT" dirty="0" err="1"/>
              <a:t>effet</a:t>
            </a:r>
            <a:r>
              <a:rPr lang="it-IT" dirty="0"/>
              <a:t> </a:t>
            </a:r>
            <a:r>
              <a:rPr lang="it-IT" dirty="0" err="1"/>
              <a:t>foncièrement</a:t>
            </a:r>
            <a:r>
              <a:rPr lang="it-IT" dirty="0"/>
              <a:t> </a:t>
            </a:r>
            <a:r>
              <a:rPr lang="it-IT" dirty="0" err="1"/>
              <a:t>méchant</a:t>
            </a:r>
            <a:r>
              <a:rPr lang="it-IT" dirty="0"/>
              <a:t>. Il s’</a:t>
            </a:r>
            <a:r>
              <a:rPr lang="it-IT" dirty="0" err="1"/>
              <a:t>agit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fond</a:t>
            </a:r>
            <a:r>
              <a:rPr lang="it-IT" dirty="0"/>
              <a:t> d’une </a:t>
            </a:r>
            <a:r>
              <a:rPr lang="it-IT" dirty="0" err="1"/>
              <a:t>vision</a:t>
            </a:r>
            <a:r>
              <a:rPr lang="it-IT" dirty="0"/>
              <a:t> </a:t>
            </a:r>
            <a:r>
              <a:rPr lang="it-IT" dirty="0" err="1"/>
              <a:t>chrétienne</a:t>
            </a:r>
            <a:r>
              <a:rPr lang="it-IT" dirty="0"/>
              <a:t> </a:t>
            </a:r>
            <a:r>
              <a:rPr lang="it-IT" dirty="0" err="1"/>
              <a:t>liée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péché</a:t>
            </a:r>
            <a:r>
              <a:rPr lang="it-IT" dirty="0"/>
              <a:t> </a:t>
            </a:r>
            <a:r>
              <a:rPr lang="it-IT" dirty="0" err="1"/>
              <a:t>originel</a:t>
            </a:r>
            <a:r>
              <a:rPr lang="it-IT" dirty="0"/>
              <a:t> et à la </a:t>
            </a:r>
            <a:r>
              <a:rPr lang="it-IT" dirty="0" err="1"/>
              <a:t>Chute</a:t>
            </a:r>
            <a:r>
              <a:rPr lang="it-IT" dirty="0"/>
              <a:t>, mais </a:t>
            </a:r>
            <a:r>
              <a:rPr lang="it-IT" dirty="0" err="1"/>
              <a:t>portée</a:t>
            </a:r>
            <a:r>
              <a:rPr lang="it-IT" dirty="0"/>
              <a:t> à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conséquences</a:t>
            </a:r>
            <a:r>
              <a:rPr lang="it-IT" dirty="0"/>
              <a:t> </a:t>
            </a:r>
            <a:r>
              <a:rPr lang="it-IT" dirty="0" err="1"/>
              <a:t>extrêmes</a:t>
            </a:r>
            <a:r>
              <a:rPr lang="it-IT" dirty="0"/>
              <a:t>: il </a:t>
            </a:r>
            <a:r>
              <a:rPr lang="it-IT" dirty="0" err="1"/>
              <a:t>n’y</a:t>
            </a:r>
            <a:r>
              <a:rPr lang="it-IT" dirty="0"/>
              <a:t> a </a:t>
            </a:r>
            <a:r>
              <a:rPr lang="it-IT" dirty="0" err="1"/>
              <a:t>pas</a:t>
            </a:r>
            <a:r>
              <a:rPr lang="it-IT" dirty="0"/>
              <a:t> de </a:t>
            </a:r>
            <a:r>
              <a:rPr lang="it-IT" dirty="0" err="1"/>
              <a:t>rédemption</a:t>
            </a:r>
            <a:r>
              <a:rPr lang="it-IT" dirty="0"/>
              <a:t> </a:t>
            </a:r>
            <a:r>
              <a:rPr lang="it-IT" dirty="0" err="1"/>
              <a:t>possible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43169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FB933D-D550-4039-82B8-A71AC41E8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Le </a:t>
            </a:r>
            <a:r>
              <a:rPr lang="it-IT" dirty="0" err="1"/>
              <a:t>rire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5744E3A-D241-437D-A90E-75162C3AAD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L’</a:t>
            </a:r>
            <a:r>
              <a:rPr lang="it-IT" dirty="0" err="1"/>
              <a:t>énonciateur</a:t>
            </a:r>
            <a:r>
              <a:rPr lang="it-IT" dirty="0"/>
              <a:t>  </a:t>
            </a:r>
            <a:r>
              <a:rPr lang="it-IT" dirty="0" err="1"/>
              <a:t>dit</a:t>
            </a:r>
            <a:r>
              <a:rPr lang="it-IT" dirty="0"/>
              <a:t> en </a:t>
            </a:r>
            <a:r>
              <a:rPr lang="it-IT" dirty="0" err="1"/>
              <a:t>outre</a:t>
            </a:r>
            <a:r>
              <a:rPr lang="it-IT" dirty="0"/>
              <a:t> </a:t>
            </a:r>
            <a:r>
              <a:rPr lang="it-IT" dirty="0" err="1"/>
              <a:t>qu’il</a:t>
            </a:r>
            <a:r>
              <a:rPr lang="it-IT" dirty="0"/>
              <a:t> a </a:t>
            </a:r>
            <a:r>
              <a:rPr lang="it-IT" dirty="0" err="1"/>
              <a:t>voulu</a:t>
            </a:r>
            <a:r>
              <a:rPr lang="it-IT" dirty="0"/>
              <a:t> </a:t>
            </a:r>
            <a:r>
              <a:rPr lang="it-IT" dirty="0" err="1"/>
              <a:t>rire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autres</a:t>
            </a:r>
            <a:r>
              <a:rPr lang="it-IT" dirty="0"/>
              <a:t> face </a:t>
            </a:r>
            <a:r>
              <a:rPr lang="it-IT" dirty="0" err="1"/>
              <a:t>aux</a:t>
            </a:r>
            <a:r>
              <a:rPr lang="it-IT" dirty="0"/>
              <a:t> crimes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hommes</a:t>
            </a:r>
            <a:r>
              <a:rPr lang="it-IT" dirty="0"/>
              <a:t>, mais </a:t>
            </a:r>
            <a:r>
              <a:rPr lang="it-IT" dirty="0" err="1"/>
              <a:t>qu’il</a:t>
            </a:r>
            <a:r>
              <a:rPr lang="it-IT" dirty="0"/>
              <a:t> </a:t>
            </a:r>
            <a:r>
              <a:rPr lang="it-IT" dirty="0" err="1"/>
              <a:t>n’y</a:t>
            </a:r>
            <a:r>
              <a:rPr lang="it-IT" dirty="0"/>
              <a:t>  est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arrivé</a:t>
            </a:r>
            <a:r>
              <a:rPr lang="it-IT" dirty="0"/>
              <a:t>. </a:t>
            </a:r>
            <a:r>
              <a:rPr lang="it-IT" dirty="0" err="1"/>
              <a:t>Alors</a:t>
            </a:r>
            <a:r>
              <a:rPr lang="it-IT" dirty="0"/>
              <a:t>, il s’est </a:t>
            </a:r>
            <a:r>
              <a:rPr lang="it-IT" dirty="0" err="1"/>
              <a:t>blessé</a:t>
            </a:r>
            <a:r>
              <a:rPr lang="it-IT" dirty="0"/>
              <a:t> </a:t>
            </a:r>
            <a:r>
              <a:rPr lang="it-IT" dirty="0" err="1"/>
              <a:t>aux</a:t>
            </a:r>
            <a:r>
              <a:rPr lang="it-IT" dirty="0"/>
              <a:t> </a:t>
            </a:r>
            <a:r>
              <a:rPr lang="it-IT" dirty="0" err="1"/>
              <a:t>coins</a:t>
            </a:r>
            <a:r>
              <a:rPr lang="it-IT" dirty="0"/>
              <a:t> de sa </a:t>
            </a:r>
            <a:r>
              <a:rPr lang="it-IT" dirty="0" err="1"/>
              <a:t>bouche</a:t>
            </a:r>
            <a:r>
              <a:rPr lang="it-IT" dirty="0"/>
              <a:t> pour </a:t>
            </a:r>
            <a:r>
              <a:rPr lang="it-IT" dirty="0" err="1"/>
              <a:t>simuler</a:t>
            </a:r>
            <a:r>
              <a:rPr lang="it-IT" dirty="0"/>
              <a:t> le </a:t>
            </a:r>
            <a:r>
              <a:rPr lang="it-IT" dirty="0" err="1"/>
              <a:t>rire</a:t>
            </a:r>
            <a:r>
              <a:rPr lang="it-IT" dirty="0"/>
              <a:t>. Ce </a:t>
            </a:r>
            <a:r>
              <a:rPr lang="it-IT" dirty="0" err="1"/>
              <a:t>détail</a:t>
            </a:r>
            <a:r>
              <a:rPr lang="it-IT" dirty="0"/>
              <a:t> </a:t>
            </a:r>
            <a:r>
              <a:rPr lang="it-IT" dirty="0" err="1"/>
              <a:t>horrible</a:t>
            </a:r>
            <a:r>
              <a:rPr lang="it-IT" dirty="0"/>
              <a:t> pose un </a:t>
            </a:r>
            <a:r>
              <a:rPr lang="it-IT" dirty="0" err="1"/>
              <a:t>problème</a:t>
            </a:r>
            <a:r>
              <a:rPr lang="it-IT" dirty="0"/>
              <a:t> : il </a:t>
            </a:r>
            <a:r>
              <a:rPr lang="it-IT" dirty="0" err="1"/>
              <a:t>renvoie</a:t>
            </a:r>
            <a:r>
              <a:rPr lang="it-IT" dirty="0"/>
              <a:t> à </a:t>
            </a:r>
            <a:r>
              <a:rPr lang="it-IT" dirty="0" err="1"/>
              <a:t>Gwynplaine</a:t>
            </a:r>
            <a:r>
              <a:rPr lang="it-IT" dirty="0"/>
              <a:t>, le </a:t>
            </a:r>
            <a:r>
              <a:rPr lang="it-IT" dirty="0" err="1"/>
              <a:t>héros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roman</a:t>
            </a:r>
            <a:r>
              <a:rPr lang="it-IT" dirty="0"/>
              <a:t> </a:t>
            </a:r>
            <a:r>
              <a:rPr lang="it-IT" i="1" dirty="0"/>
              <a:t>L’</a:t>
            </a:r>
            <a:r>
              <a:rPr lang="it-IT" i="1" dirty="0" err="1"/>
              <a:t>homme</a:t>
            </a:r>
            <a:r>
              <a:rPr lang="it-IT" i="1" dirty="0"/>
              <a:t> qui </a:t>
            </a:r>
            <a:r>
              <a:rPr lang="it-IT" i="1" dirty="0" err="1"/>
              <a:t>rit</a:t>
            </a:r>
            <a:r>
              <a:rPr lang="it-IT" dirty="0"/>
              <a:t> de Victor Hugo, qui </a:t>
            </a:r>
            <a:r>
              <a:rPr lang="it-IT" dirty="0" err="1"/>
              <a:t>paraît</a:t>
            </a:r>
            <a:r>
              <a:rPr lang="it-IT" dirty="0"/>
              <a:t> en 1869, </a:t>
            </a:r>
            <a:r>
              <a:rPr lang="it-IT" dirty="0" err="1"/>
              <a:t>donc</a:t>
            </a:r>
            <a:r>
              <a:rPr lang="it-IT" dirty="0"/>
              <a:t> </a:t>
            </a:r>
            <a:r>
              <a:rPr lang="it-IT" dirty="0" err="1"/>
              <a:t>après</a:t>
            </a:r>
            <a:r>
              <a:rPr lang="it-IT" dirty="0"/>
              <a:t> la </a:t>
            </a:r>
            <a:r>
              <a:rPr lang="it-IT" dirty="0" err="1"/>
              <a:t>publication</a:t>
            </a:r>
            <a:r>
              <a:rPr lang="it-IT" dirty="0"/>
              <a:t> </a:t>
            </a:r>
            <a:r>
              <a:rPr lang="it-IT" dirty="0" err="1"/>
              <a:t>séparée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premier </a:t>
            </a:r>
            <a:r>
              <a:rPr lang="it-IT" dirty="0" err="1"/>
              <a:t>Chant</a:t>
            </a:r>
            <a:r>
              <a:rPr lang="it-IT" dirty="0"/>
              <a:t>. </a:t>
            </a:r>
            <a:r>
              <a:rPr lang="it-IT" dirty="0" err="1"/>
              <a:t>Quoi</a:t>
            </a:r>
            <a:r>
              <a:rPr lang="it-IT" dirty="0"/>
              <a:t> </a:t>
            </a:r>
            <a:r>
              <a:rPr lang="it-IT" dirty="0" err="1"/>
              <a:t>qu’il</a:t>
            </a:r>
            <a:r>
              <a:rPr lang="it-IT" dirty="0"/>
              <a:t> en </a:t>
            </a:r>
            <a:r>
              <a:rPr lang="it-IT" dirty="0" err="1"/>
              <a:t>soit</a:t>
            </a:r>
            <a:r>
              <a:rPr lang="it-IT" dirty="0"/>
              <a:t>, nous </a:t>
            </a:r>
            <a:r>
              <a:rPr lang="it-IT" dirty="0" err="1"/>
              <a:t>avons</a:t>
            </a:r>
            <a:r>
              <a:rPr lang="it-IT" dirty="0"/>
              <a:t> </a:t>
            </a:r>
            <a:r>
              <a:rPr lang="it-IT" dirty="0" err="1"/>
              <a:t>ici</a:t>
            </a:r>
            <a:r>
              <a:rPr lang="it-IT" dirty="0"/>
              <a:t> l’</a:t>
            </a:r>
            <a:r>
              <a:rPr lang="it-IT" dirty="0" err="1"/>
              <a:t>annonce</a:t>
            </a:r>
            <a:r>
              <a:rPr lang="it-IT" dirty="0"/>
              <a:t> d’un </a:t>
            </a:r>
            <a:r>
              <a:rPr lang="it-IT" dirty="0" err="1"/>
              <a:t>thème</a:t>
            </a:r>
            <a:r>
              <a:rPr lang="it-IT" dirty="0"/>
              <a:t> </a:t>
            </a:r>
            <a:r>
              <a:rPr lang="it-IT" dirty="0" err="1"/>
              <a:t>important</a:t>
            </a:r>
            <a:r>
              <a:rPr lang="it-IT" dirty="0"/>
              <a:t>, le </a:t>
            </a:r>
            <a:r>
              <a:rPr lang="it-IT" dirty="0" err="1"/>
              <a:t>rire</a:t>
            </a:r>
            <a:r>
              <a:rPr lang="it-IT" dirty="0"/>
              <a:t>, </a:t>
            </a:r>
            <a:r>
              <a:rPr lang="it-IT" dirty="0" err="1"/>
              <a:t>que</a:t>
            </a:r>
            <a:r>
              <a:rPr lang="it-IT" dirty="0"/>
              <a:t> nous </a:t>
            </a:r>
            <a:r>
              <a:rPr lang="it-IT" dirty="0" err="1"/>
              <a:t>allons</a:t>
            </a:r>
            <a:r>
              <a:rPr lang="it-IT" dirty="0"/>
              <a:t> </a:t>
            </a:r>
            <a:r>
              <a:rPr lang="it-IT" dirty="0" err="1"/>
              <a:t>retrouver</a:t>
            </a:r>
            <a:r>
              <a:rPr lang="it-IT" dirty="0"/>
              <a:t>, </a:t>
            </a:r>
            <a:r>
              <a:rPr lang="it-IT" dirty="0" err="1"/>
              <a:t>surtout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chant</a:t>
            </a:r>
            <a:r>
              <a:rPr lang="it-IT" dirty="0"/>
              <a:t> IV. Ici, c’est un </a:t>
            </a:r>
            <a:r>
              <a:rPr lang="it-IT" dirty="0" err="1"/>
              <a:t>rire</a:t>
            </a:r>
            <a:r>
              <a:rPr lang="it-IT" dirty="0"/>
              <a:t> </a:t>
            </a:r>
            <a:r>
              <a:rPr lang="it-IT" dirty="0" err="1"/>
              <a:t>méprisant</a:t>
            </a:r>
            <a:r>
              <a:rPr lang="it-IT" dirty="0"/>
              <a:t>, qui </a:t>
            </a:r>
            <a:r>
              <a:rPr lang="it-IT" dirty="0" err="1"/>
              <a:t>exprime</a:t>
            </a:r>
            <a:r>
              <a:rPr lang="it-IT" dirty="0"/>
              <a:t> non </a:t>
            </a:r>
            <a:r>
              <a:rPr lang="it-IT" dirty="0" err="1"/>
              <a:t>pas</a:t>
            </a:r>
            <a:r>
              <a:rPr lang="it-IT" dirty="0"/>
              <a:t> la bonne </a:t>
            </a:r>
            <a:r>
              <a:rPr lang="it-IT" dirty="0" err="1"/>
              <a:t>humeur</a:t>
            </a:r>
            <a:r>
              <a:rPr lang="it-IT" dirty="0"/>
              <a:t> et la </a:t>
            </a:r>
            <a:r>
              <a:rPr lang="it-IT" dirty="0" err="1"/>
              <a:t>gaieté</a:t>
            </a:r>
            <a:r>
              <a:rPr lang="it-IT" dirty="0"/>
              <a:t>, mais la </a:t>
            </a:r>
            <a:r>
              <a:rPr lang="it-IT" dirty="0" err="1"/>
              <a:t>supériorité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rieur</a:t>
            </a:r>
            <a:r>
              <a:rPr lang="it-IT" dirty="0"/>
              <a:t>. D’</a:t>
            </a:r>
            <a:r>
              <a:rPr lang="it-IT" dirty="0" err="1"/>
              <a:t>ailleurs</a:t>
            </a:r>
            <a:r>
              <a:rPr lang="it-IT" dirty="0"/>
              <a:t>, l’</a:t>
            </a:r>
            <a:r>
              <a:rPr lang="it-IT" dirty="0" err="1"/>
              <a:t>énonciateur</a:t>
            </a:r>
            <a:r>
              <a:rPr lang="it-IT" dirty="0"/>
              <a:t> n’</a:t>
            </a:r>
            <a:r>
              <a:rPr lang="it-IT" dirty="0" err="1"/>
              <a:t>arrive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à </a:t>
            </a:r>
            <a:r>
              <a:rPr lang="it-IT" dirty="0" err="1"/>
              <a:t>pratiquer</a:t>
            </a:r>
            <a:r>
              <a:rPr lang="it-IT" dirty="0"/>
              <a:t> le </a:t>
            </a:r>
            <a:r>
              <a:rPr lang="it-IT" dirty="0" err="1"/>
              <a:t>rire</a:t>
            </a:r>
            <a:r>
              <a:rPr lang="it-IT" dirty="0"/>
              <a:t>: </a:t>
            </a:r>
            <a:r>
              <a:rPr lang="it-IT" dirty="0" err="1"/>
              <a:t>celui</a:t>
            </a:r>
            <a:r>
              <a:rPr lang="it-IT" dirty="0"/>
              <a:t>-ci n’est </a:t>
            </a:r>
            <a:r>
              <a:rPr lang="it-IT" dirty="0" err="1"/>
              <a:t>donc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spontané</a:t>
            </a:r>
            <a:r>
              <a:rPr lang="it-IT" dirty="0"/>
              <a:t>, mais </a:t>
            </a:r>
            <a:r>
              <a:rPr lang="it-IT" dirty="0" err="1"/>
              <a:t>forcé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52124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8E348D-5EEF-4BDF-851D-E72B1D566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Rhétorique</a:t>
            </a:r>
            <a:r>
              <a:rPr lang="it-IT" dirty="0"/>
              <a:t>, histoire </a:t>
            </a:r>
            <a:r>
              <a:rPr lang="it-IT" dirty="0" err="1"/>
              <a:t>littéraire</a:t>
            </a:r>
            <a:r>
              <a:rPr lang="it-IT" dirty="0"/>
              <a:t>…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2C493E-A8D7-4BBD-8348-E91715436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Du</a:t>
            </a:r>
            <a:r>
              <a:rPr lang="it-IT" dirty="0"/>
              <a:t> point de </a:t>
            </a:r>
            <a:r>
              <a:rPr lang="it-IT" dirty="0" err="1"/>
              <a:t>vue</a:t>
            </a:r>
            <a:r>
              <a:rPr lang="it-IT" dirty="0"/>
              <a:t> </a:t>
            </a:r>
            <a:r>
              <a:rPr lang="it-IT" dirty="0" err="1"/>
              <a:t>rhétorique</a:t>
            </a:r>
            <a:r>
              <a:rPr lang="it-IT" dirty="0"/>
              <a:t> et </a:t>
            </a:r>
            <a:r>
              <a:rPr lang="it-IT" dirty="0" err="1"/>
              <a:t>stylistique</a:t>
            </a:r>
            <a:r>
              <a:rPr lang="it-IT" dirty="0"/>
              <a:t>, on </a:t>
            </a:r>
            <a:r>
              <a:rPr lang="it-IT" dirty="0" err="1"/>
              <a:t>peut</a:t>
            </a:r>
            <a:r>
              <a:rPr lang="it-IT" dirty="0"/>
              <a:t> </a:t>
            </a:r>
            <a:r>
              <a:rPr lang="it-IT" dirty="0" err="1"/>
              <a:t>noter</a:t>
            </a:r>
            <a:r>
              <a:rPr lang="it-IT" dirty="0"/>
              <a:t> l’</a:t>
            </a:r>
            <a:r>
              <a:rPr lang="it-IT" dirty="0" err="1"/>
              <a:t>anaphore</a:t>
            </a:r>
            <a:r>
              <a:rPr lang="it-IT" dirty="0"/>
              <a:t> (reprise)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syntagme</a:t>
            </a:r>
            <a:r>
              <a:rPr lang="it-IT" dirty="0"/>
              <a:t> «</a:t>
            </a:r>
            <a:r>
              <a:rPr lang="it-IT" dirty="0" err="1"/>
              <a:t>j’ai</a:t>
            </a:r>
            <a:r>
              <a:rPr lang="it-IT" dirty="0"/>
              <a:t> vu» : </a:t>
            </a:r>
            <a:r>
              <a:rPr lang="it-IT" dirty="0" err="1"/>
              <a:t>dans</a:t>
            </a:r>
            <a:r>
              <a:rPr lang="it-IT" dirty="0"/>
              <a:t> l’incipit de la </a:t>
            </a:r>
            <a:r>
              <a:rPr lang="it-IT" dirty="0" err="1"/>
              <a:t>strophe</a:t>
            </a:r>
            <a:r>
              <a:rPr lang="it-IT" dirty="0"/>
              <a:t>, </a:t>
            </a:r>
            <a:r>
              <a:rPr lang="it-IT" dirty="0" err="1"/>
              <a:t>puis</a:t>
            </a:r>
            <a:r>
              <a:rPr lang="it-IT" dirty="0"/>
              <a:t> plus </a:t>
            </a:r>
            <a:r>
              <a:rPr lang="it-IT" dirty="0" err="1"/>
              <a:t>bas</a:t>
            </a:r>
            <a:r>
              <a:rPr lang="it-IT" dirty="0"/>
              <a:t>: «</a:t>
            </a:r>
            <a:r>
              <a:rPr lang="it-IT" dirty="0" err="1"/>
              <a:t>j’ai</a:t>
            </a:r>
            <a:r>
              <a:rPr lang="it-IT" dirty="0"/>
              <a:t> vu», «je </a:t>
            </a:r>
            <a:r>
              <a:rPr lang="it-IT" dirty="0" err="1"/>
              <a:t>les</a:t>
            </a:r>
            <a:r>
              <a:rPr lang="it-IT" dirty="0"/>
              <a:t> ai </a:t>
            </a:r>
            <a:r>
              <a:rPr lang="it-IT" dirty="0" err="1"/>
              <a:t>vus</a:t>
            </a:r>
            <a:r>
              <a:rPr lang="it-IT" dirty="0"/>
              <a:t>…» .</a:t>
            </a:r>
          </a:p>
          <a:p>
            <a:endParaRPr lang="it-IT" dirty="0"/>
          </a:p>
          <a:p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point de </a:t>
            </a:r>
            <a:r>
              <a:rPr lang="it-IT" dirty="0" err="1"/>
              <a:t>vue</a:t>
            </a:r>
            <a:r>
              <a:rPr lang="it-IT" dirty="0"/>
              <a:t> de l’histoire </a:t>
            </a:r>
            <a:r>
              <a:rPr lang="it-IT" dirty="0" err="1"/>
              <a:t>littéraire</a:t>
            </a:r>
            <a:r>
              <a:rPr lang="it-IT" dirty="0"/>
              <a:t>, on </a:t>
            </a:r>
            <a:r>
              <a:rPr lang="it-IT" dirty="0" err="1"/>
              <a:t>notera</a:t>
            </a:r>
            <a:r>
              <a:rPr lang="it-IT" dirty="0"/>
              <a:t> la </a:t>
            </a:r>
            <a:r>
              <a:rPr lang="it-IT" dirty="0" err="1"/>
              <a:t>référence</a:t>
            </a:r>
            <a:r>
              <a:rPr lang="it-IT" dirty="0"/>
              <a:t> </a:t>
            </a:r>
            <a:r>
              <a:rPr lang="it-IT" dirty="0" err="1"/>
              <a:t>aux</a:t>
            </a:r>
            <a:r>
              <a:rPr lang="it-IT" dirty="0"/>
              <a:t> </a:t>
            </a:r>
            <a:r>
              <a:rPr lang="it-IT" dirty="0" err="1"/>
              <a:t>moralistes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XVII</a:t>
            </a:r>
            <a:r>
              <a:rPr lang="it-IT" baseline="30000" dirty="0" err="1"/>
              <a:t>e</a:t>
            </a:r>
            <a:r>
              <a:rPr lang="it-IT" dirty="0"/>
              <a:t> et </a:t>
            </a:r>
            <a:r>
              <a:rPr lang="it-IT" dirty="0" err="1"/>
              <a:t>XVIII</a:t>
            </a:r>
            <a:r>
              <a:rPr lang="it-IT" baseline="30000" dirty="0" err="1"/>
              <a:t>e</a:t>
            </a:r>
            <a:r>
              <a:rPr lang="it-IT" dirty="0"/>
              <a:t> siècles (Pascal, La </a:t>
            </a:r>
            <a:r>
              <a:rPr lang="it-IT" dirty="0" err="1"/>
              <a:t>Rochefoucauld</a:t>
            </a:r>
            <a:r>
              <a:rPr lang="it-IT" dirty="0"/>
              <a:t>, La </a:t>
            </a:r>
            <a:r>
              <a:rPr lang="it-IT" dirty="0" err="1"/>
              <a:t>Bruyère</a:t>
            </a:r>
            <a:r>
              <a:rPr lang="it-IT" dirty="0"/>
              <a:t>, </a:t>
            </a:r>
            <a:r>
              <a:rPr lang="it-IT" dirty="0" err="1"/>
              <a:t>Vauvenargues</a:t>
            </a:r>
            <a:r>
              <a:rPr lang="it-IT" dirty="0"/>
              <a:t> etc.) , </a:t>
            </a:r>
            <a:r>
              <a:rPr lang="it-IT" dirty="0" err="1"/>
              <a:t>que</a:t>
            </a:r>
            <a:r>
              <a:rPr lang="it-IT" dirty="0"/>
              <a:t> nous </a:t>
            </a:r>
            <a:r>
              <a:rPr lang="it-IT" dirty="0" err="1"/>
              <a:t>retrouverons</a:t>
            </a:r>
            <a:r>
              <a:rPr lang="it-IT" dirty="0"/>
              <a:t> </a:t>
            </a:r>
            <a:r>
              <a:rPr lang="it-IT" dirty="0" err="1"/>
              <a:t>souvent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 </a:t>
            </a:r>
            <a:r>
              <a:rPr lang="it-IT" i="1" dirty="0" err="1"/>
              <a:t>Poésies</a:t>
            </a:r>
            <a:r>
              <a:rPr lang="it-IT" dirty="0"/>
              <a:t> de Ducasse.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52523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A6EE82-E3FD-4FD3-BDB8-294EE9326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moralistes</a:t>
            </a:r>
            <a:r>
              <a:rPr lang="it-IT" dirty="0"/>
              <a:t> </a:t>
            </a:r>
            <a:r>
              <a:rPr lang="it-IT" dirty="0" err="1"/>
              <a:t>français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474BFE-5634-4882-83E4-8D386A4C5C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pPr algn="just"/>
            <a:r>
              <a:rPr lang="it-IT" dirty="0"/>
              <a:t>L’</a:t>
            </a:r>
            <a:r>
              <a:rPr lang="it-IT" dirty="0" err="1"/>
              <a:t>œuvre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moralistes</a:t>
            </a:r>
            <a:r>
              <a:rPr lang="it-IT" dirty="0"/>
              <a:t> est une production </a:t>
            </a:r>
            <a:r>
              <a:rPr lang="it-IT" dirty="0" err="1"/>
              <a:t>classique</a:t>
            </a:r>
            <a:r>
              <a:rPr lang="it-IT" dirty="0"/>
              <a:t> et </a:t>
            </a:r>
            <a:r>
              <a:rPr lang="it-IT" dirty="0" err="1"/>
              <a:t>typiquement</a:t>
            </a:r>
            <a:r>
              <a:rPr lang="it-IT" dirty="0"/>
              <a:t> </a:t>
            </a:r>
            <a:r>
              <a:rPr lang="it-IT" dirty="0" err="1"/>
              <a:t>française</a:t>
            </a:r>
            <a:r>
              <a:rPr lang="it-IT" dirty="0"/>
              <a:t> qui s’</a:t>
            </a:r>
            <a:r>
              <a:rPr lang="it-IT" dirty="0" err="1"/>
              <a:t>exprime</a:t>
            </a:r>
            <a:r>
              <a:rPr lang="it-IT" dirty="0"/>
              <a:t> par la </a:t>
            </a:r>
            <a:r>
              <a:rPr lang="it-IT" dirty="0" err="1"/>
              <a:t>réflexion</a:t>
            </a:r>
            <a:r>
              <a:rPr lang="it-IT" dirty="0"/>
              <a:t> (par ex.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i="1" dirty="0"/>
              <a:t>Pensées</a:t>
            </a:r>
            <a:r>
              <a:rPr lang="it-IT" dirty="0"/>
              <a:t> de Pascal) </a:t>
            </a:r>
            <a:r>
              <a:rPr lang="it-IT" dirty="0" err="1"/>
              <a:t>ou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formes</a:t>
            </a:r>
            <a:r>
              <a:rPr lang="it-IT" dirty="0"/>
              <a:t> </a:t>
            </a:r>
            <a:r>
              <a:rPr lang="it-IT" dirty="0" err="1"/>
              <a:t>brèves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la </a:t>
            </a:r>
            <a:r>
              <a:rPr lang="it-IT" dirty="0" err="1"/>
              <a:t>maxime</a:t>
            </a:r>
            <a:r>
              <a:rPr lang="it-IT" dirty="0"/>
              <a:t>, la </a:t>
            </a:r>
            <a:r>
              <a:rPr lang="it-IT" dirty="0" err="1"/>
              <a:t>sentence</a:t>
            </a:r>
            <a:r>
              <a:rPr lang="it-IT" dirty="0"/>
              <a:t> et l’</a:t>
            </a:r>
            <a:r>
              <a:rPr lang="it-IT" dirty="0" err="1"/>
              <a:t>aphorisme</a:t>
            </a:r>
            <a:r>
              <a:rPr lang="it-IT" dirty="0"/>
              <a:t>.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moralistes</a:t>
            </a:r>
            <a:r>
              <a:rPr lang="it-IT" dirty="0"/>
              <a:t> </a:t>
            </a:r>
            <a:r>
              <a:rPr lang="it-IT" dirty="0" err="1"/>
              <a:t>analysent</a:t>
            </a:r>
            <a:r>
              <a:rPr lang="it-IT" dirty="0"/>
              <a:t> la </a:t>
            </a:r>
            <a:r>
              <a:rPr lang="it-IT" dirty="0" err="1"/>
              <a:t>psychologie</a:t>
            </a:r>
            <a:r>
              <a:rPr lang="it-IT" dirty="0"/>
              <a:t> et le </a:t>
            </a:r>
            <a:r>
              <a:rPr lang="it-IT" dirty="0" err="1"/>
              <a:t>comportement</a:t>
            </a:r>
            <a:r>
              <a:rPr lang="it-IT" dirty="0"/>
              <a:t> </a:t>
            </a:r>
            <a:r>
              <a:rPr lang="it-IT" dirty="0" err="1"/>
              <a:t>humains</a:t>
            </a:r>
            <a:r>
              <a:rPr lang="it-IT" dirty="0"/>
              <a:t>, se fondant </a:t>
            </a:r>
            <a:r>
              <a:rPr lang="it-IT" dirty="0" err="1"/>
              <a:t>sur</a:t>
            </a:r>
            <a:r>
              <a:rPr lang="it-IT" dirty="0"/>
              <a:t> l’</a:t>
            </a:r>
            <a:r>
              <a:rPr lang="it-IT" dirty="0" err="1"/>
              <a:t>idée</a:t>
            </a:r>
            <a:r>
              <a:rPr lang="it-IT" dirty="0"/>
              <a:t> </a:t>
            </a:r>
            <a:r>
              <a:rPr lang="it-IT" dirty="0" err="1"/>
              <a:t>classique</a:t>
            </a:r>
            <a:r>
              <a:rPr lang="it-IT" dirty="0"/>
              <a:t> d’une nature </a:t>
            </a:r>
            <a:r>
              <a:rPr lang="it-IT" dirty="0" err="1"/>
              <a:t>humaine</a:t>
            </a:r>
            <a:r>
              <a:rPr lang="it-IT" dirty="0"/>
              <a:t> </a:t>
            </a:r>
            <a:r>
              <a:rPr lang="it-IT" dirty="0" err="1"/>
              <a:t>impersonnelle</a:t>
            </a:r>
            <a:r>
              <a:rPr lang="it-IT" dirty="0"/>
              <a:t> et </a:t>
            </a:r>
            <a:r>
              <a:rPr lang="it-IT" dirty="0" err="1"/>
              <a:t>universelle</a:t>
            </a:r>
            <a:r>
              <a:rPr lang="it-IT" dirty="0"/>
              <a:t>. </a:t>
            </a:r>
          </a:p>
          <a:p>
            <a:pPr algn="just"/>
            <a:r>
              <a:rPr lang="it-IT" dirty="0"/>
              <a:t>La </a:t>
            </a:r>
            <a:r>
              <a:rPr lang="it-IT" dirty="0" err="1"/>
              <a:t>phrase</a:t>
            </a:r>
            <a:r>
              <a:rPr lang="it-IT" dirty="0"/>
              <a:t> “</a:t>
            </a:r>
            <a:r>
              <a:rPr lang="it-IT" dirty="0" err="1"/>
              <a:t>j’ai</a:t>
            </a:r>
            <a:r>
              <a:rPr lang="it-IT" dirty="0"/>
              <a:t> vu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hommes</a:t>
            </a:r>
            <a:r>
              <a:rPr lang="it-IT" dirty="0"/>
              <a:t> […] </a:t>
            </a:r>
            <a:r>
              <a:rPr lang="it-IT" dirty="0" err="1"/>
              <a:t>lasser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moralistes</a:t>
            </a:r>
            <a:r>
              <a:rPr lang="it-IT" dirty="0"/>
              <a:t> à </a:t>
            </a:r>
            <a:r>
              <a:rPr lang="it-IT" dirty="0" err="1"/>
              <a:t>découvrir</a:t>
            </a:r>
            <a:r>
              <a:rPr lang="it-IT" dirty="0"/>
              <a:t> </a:t>
            </a:r>
            <a:r>
              <a:rPr lang="it-IT" dirty="0" err="1"/>
              <a:t>leur</a:t>
            </a:r>
            <a:r>
              <a:rPr lang="it-IT" dirty="0"/>
              <a:t> </a:t>
            </a:r>
            <a:r>
              <a:rPr lang="it-IT" dirty="0" err="1"/>
              <a:t>cœur</a:t>
            </a:r>
            <a:r>
              <a:rPr lang="it-IT" dirty="0"/>
              <a:t>” </a:t>
            </a:r>
            <a:r>
              <a:rPr lang="it-IT" dirty="0" err="1"/>
              <a:t>signifie</a:t>
            </a:r>
            <a:r>
              <a:rPr lang="it-IT" dirty="0"/>
              <a:t> </a:t>
            </a:r>
            <a:r>
              <a:rPr lang="it-IT" dirty="0" err="1"/>
              <a:t>donc</a:t>
            </a:r>
            <a:r>
              <a:rPr lang="it-IT" dirty="0"/>
              <a:t> :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moralistes</a:t>
            </a:r>
            <a:r>
              <a:rPr lang="it-IT" dirty="0"/>
              <a:t> </a:t>
            </a:r>
            <a:r>
              <a:rPr lang="it-IT" dirty="0" err="1"/>
              <a:t>ont</a:t>
            </a:r>
            <a:r>
              <a:rPr lang="it-IT" dirty="0"/>
              <a:t> </a:t>
            </a:r>
            <a:r>
              <a:rPr lang="it-IT" dirty="0" err="1"/>
              <a:t>eu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mal à </a:t>
            </a:r>
            <a:r>
              <a:rPr lang="it-IT" dirty="0" err="1"/>
              <a:t>étudier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sentiments (et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vices</a:t>
            </a:r>
            <a:r>
              <a:rPr lang="it-IT" dirty="0"/>
              <a:t>) </a:t>
            </a:r>
            <a:r>
              <a:rPr lang="it-IT" dirty="0" err="1"/>
              <a:t>humains</a:t>
            </a:r>
            <a:r>
              <a:rPr lang="it-IT" dirty="0"/>
              <a:t>, </a:t>
            </a:r>
            <a:r>
              <a:rPr lang="it-IT" dirty="0" err="1"/>
              <a:t>tant</a:t>
            </a:r>
            <a:r>
              <a:rPr lang="it-IT" dirty="0"/>
              <a:t> </a:t>
            </a:r>
            <a:r>
              <a:rPr lang="it-IT" dirty="0" err="1"/>
              <a:t>ils</a:t>
            </a:r>
            <a:r>
              <a:rPr lang="it-IT" dirty="0"/>
              <a:t>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nombreux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0411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D07215-7704-40C3-80B6-51AFF0361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(Auto-)</a:t>
            </a:r>
            <a:r>
              <a:rPr lang="it-IT" dirty="0" err="1"/>
              <a:t>Réécriture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i="1" dirty="0" err="1"/>
              <a:t>Poésies</a:t>
            </a:r>
            <a:r>
              <a:rPr lang="it-IT" i="1" dirty="0"/>
              <a:t> II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BBD6D4C-890A-4B22-A0DE-E715B17D45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pPr algn="just"/>
            <a:r>
              <a:rPr lang="it-IT" dirty="0" err="1"/>
              <a:t>Dans</a:t>
            </a:r>
            <a:r>
              <a:rPr lang="it-IT" dirty="0"/>
              <a:t> un court </a:t>
            </a:r>
            <a:r>
              <a:rPr lang="it-IT" dirty="0" err="1"/>
              <a:t>passage</a:t>
            </a:r>
            <a:r>
              <a:rPr lang="it-IT" dirty="0"/>
              <a:t> de </a:t>
            </a:r>
            <a:r>
              <a:rPr lang="it-IT" i="1" dirty="0" err="1"/>
              <a:t>Poésies</a:t>
            </a:r>
            <a:r>
              <a:rPr lang="it-IT" i="1" dirty="0"/>
              <a:t> II</a:t>
            </a:r>
            <a:r>
              <a:rPr lang="it-IT" dirty="0"/>
              <a:t>, Ducasse </a:t>
            </a:r>
            <a:r>
              <a:rPr lang="it-IT" dirty="0" err="1"/>
              <a:t>reprend</a:t>
            </a:r>
            <a:r>
              <a:rPr lang="it-IT" dirty="0"/>
              <a:t> </a:t>
            </a:r>
            <a:r>
              <a:rPr lang="it-IT" dirty="0" err="1"/>
              <a:t>quelques</a:t>
            </a:r>
            <a:r>
              <a:rPr lang="it-IT" dirty="0"/>
              <a:t> </a:t>
            </a:r>
            <a:r>
              <a:rPr lang="it-IT" dirty="0" err="1"/>
              <a:t>syntagmes</a:t>
            </a:r>
            <a:r>
              <a:rPr lang="it-IT" dirty="0"/>
              <a:t> de </a:t>
            </a:r>
            <a:r>
              <a:rPr lang="it-IT" dirty="0" err="1"/>
              <a:t>cette</a:t>
            </a:r>
            <a:r>
              <a:rPr lang="it-IT" dirty="0"/>
              <a:t> </a:t>
            </a:r>
            <a:r>
              <a:rPr lang="it-IT" dirty="0" err="1"/>
              <a:t>strophe</a:t>
            </a:r>
            <a:r>
              <a:rPr lang="it-IT" dirty="0"/>
              <a:t> en </a:t>
            </a:r>
            <a:r>
              <a:rPr lang="it-IT" dirty="0" err="1"/>
              <a:t>inversant</a:t>
            </a:r>
            <a:r>
              <a:rPr lang="it-IT" dirty="0"/>
              <a:t> le </a:t>
            </a:r>
            <a:r>
              <a:rPr lang="it-IT" dirty="0" err="1"/>
              <a:t>sens</a:t>
            </a:r>
            <a:r>
              <a:rPr lang="it-IT" dirty="0"/>
              <a:t>. </a:t>
            </a:r>
          </a:p>
          <a:p>
            <a:pPr algn="just"/>
            <a:r>
              <a:rPr lang="it-IT" dirty="0" err="1"/>
              <a:t>Maintenant</a:t>
            </a:r>
            <a:r>
              <a:rPr lang="it-IT" dirty="0"/>
              <a:t>, l’</a:t>
            </a:r>
            <a:r>
              <a:rPr lang="it-IT" dirty="0" err="1"/>
              <a:t>homme</a:t>
            </a:r>
            <a:r>
              <a:rPr lang="it-IT" dirty="0"/>
              <a:t> </a:t>
            </a:r>
            <a:r>
              <a:rPr lang="it-IT" dirty="0" err="1"/>
              <a:t>apparaît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un </a:t>
            </a:r>
            <a:r>
              <a:rPr lang="it-IT" dirty="0" err="1"/>
              <a:t>être</a:t>
            </a:r>
            <a:r>
              <a:rPr lang="it-IT" dirty="0"/>
              <a:t> bon, pur et </a:t>
            </a:r>
            <a:r>
              <a:rPr lang="it-IT" dirty="0" err="1"/>
              <a:t>pieux</a:t>
            </a:r>
            <a:r>
              <a:rPr lang="it-IT" dirty="0"/>
              <a:t>. </a:t>
            </a:r>
          </a:p>
          <a:p>
            <a:pPr algn="just"/>
            <a:r>
              <a:rPr lang="it-IT" dirty="0"/>
              <a:t>C’est tout le </a:t>
            </a:r>
            <a:r>
              <a:rPr lang="it-IT" dirty="0" err="1"/>
              <a:t>problème</a:t>
            </a:r>
            <a:r>
              <a:rPr lang="it-IT" dirty="0"/>
              <a:t> de l’</a:t>
            </a:r>
            <a:r>
              <a:rPr lang="it-IT" dirty="0" err="1"/>
              <a:t>œuvre</a:t>
            </a:r>
            <a:r>
              <a:rPr lang="it-IT" dirty="0"/>
              <a:t> de </a:t>
            </a:r>
            <a:r>
              <a:rPr lang="it-IT" dirty="0" err="1"/>
              <a:t>cet</a:t>
            </a:r>
            <a:r>
              <a:rPr lang="it-IT" dirty="0"/>
              <a:t> </a:t>
            </a:r>
            <a:r>
              <a:rPr lang="it-IT" dirty="0" err="1"/>
              <a:t>auteur</a:t>
            </a:r>
            <a:r>
              <a:rPr lang="it-IT" dirty="0"/>
              <a:t>: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dirty="0" err="1"/>
              <a:t>ouvrages</a:t>
            </a:r>
            <a:r>
              <a:rPr lang="it-IT" dirty="0"/>
              <a:t> </a:t>
            </a:r>
            <a:r>
              <a:rPr lang="it-IT" dirty="0" err="1"/>
              <a:t>qu’il</a:t>
            </a:r>
            <a:r>
              <a:rPr lang="it-IT" dirty="0"/>
              <a:t> a </a:t>
            </a:r>
            <a:r>
              <a:rPr lang="it-IT" dirty="0" err="1"/>
              <a:t>publiés</a:t>
            </a:r>
            <a:r>
              <a:rPr lang="it-IT" dirty="0"/>
              <a:t>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antithétiques</a:t>
            </a:r>
            <a:r>
              <a:rPr lang="it-IT" dirty="0"/>
              <a:t>,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moins</a:t>
            </a:r>
            <a:r>
              <a:rPr lang="it-IT" dirty="0"/>
              <a:t> à première </a:t>
            </a:r>
            <a:r>
              <a:rPr lang="it-IT" dirty="0" err="1"/>
              <a:t>vue</a:t>
            </a:r>
            <a:r>
              <a:rPr lang="it-IT" dirty="0"/>
              <a:t>. Le premier </a:t>
            </a:r>
            <a:r>
              <a:rPr lang="it-IT" dirty="0" err="1"/>
              <a:t>chante</a:t>
            </a:r>
            <a:r>
              <a:rPr lang="it-IT" dirty="0"/>
              <a:t> le mal, le second le </a:t>
            </a:r>
            <a:r>
              <a:rPr lang="it-IT" dirty="0" err="1"/>
              <a:t>bien</a:t>
            </a:r>
            <a:r>
              <a:rPr lang="it-IT" dirty="0"/>
              <a:t>. </a:t>
            </a:r>
          </a:p>
          <a:p>
            <a:pPr algn="just"/>
            <a:r>
              <a:rPr lang="it-IT" dirty="0" err="1"/>
              <a:t>Examinons</a:t>
            </a:r>
            <a:r>
              <a:rPr lang="it-IT" dirty="0"/>
              <a:t> </a:t>
            </a:r>
            <a:r>
              <a:rPr lang="it-IT" dirty="0" err="1"/>
              <a:t>cet</a:t>
            </a:r>
            <a:r>
              <a:rPr lang="it-IT" dirty="0"/>
              <a:t> </a:t>
            </a:r>
            <a:r>
              <a:rPr lang="it-IT" dirty="0" err="1"/>
              <a:t>exemple</a:t>
            </a:r>
            <a:r>
              <a:rPr lang="it-IT" dirty="0"/>
              <a:t> </a:t>
            </a:r>
            <a:r>
              <a:rPr lang="it-IT" dirty="0" err="1"/>
              <a:t>précieux</a:t>
            </a:r>
            <a:r>
              <a:rPr lang="it-IT" dirty="0"/>
              <a:t> de </a:t>
            </a:r>
            <a:r>
              <a:rPr lang="it-IT" dirty="0" err="1"/>
              <a:t>correspondance</a:t>
            </a:r>
            <a:r>
              <a:rPr lang="it-IT" dirty="0"/>
              <a:t> </a:t>
            </a:r>
            <a:r>
              <a:rPr lang="it-IT" dirty="0" err="1"/>
              <a:t>textuelle</a:t>
            </a:r>
            <a:r>
              <a:rPr lang="it-IT" dirty="0"/>
              <a:t> et de </a:t>
            </a:r>
            <a:r>
              <a:rPr lang="it-IT" dirty="0" err="1"/>
              <a:t>réécriture</a:t>
            </a:r>
            <a:r>
              <a:rPr lang="it-IT" dirty="0"/>
              <a:t>:</a:t>
            </a:r>
          </a:p>
          <a:p>
            <a:pPr algn="just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95241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34348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936877B-3FC3-4431-939E-0F9F39CE5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073" y="46657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(Auto-)</a:t>
            </a:r>
            <a:r>
              <a:rPr lang="en-US" sz="5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Réécriture</a:t>
            </a:r>
            <a:r>
              <a:rPr lang="en-US" sz="5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dans </a:t>
            </a:r>
            <a:r>
              <a:rPr lang="en-US" sz="5400" i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Poésies</a:t>
            </a:r>
            <a:r>
              <a:rPr lang="en-US" sz="5400" i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II</a:t>
            </a:r>
            <a:endParaRPr lang="en-US" sz="54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144863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C7A6C6C9-538E-4F4D-B13D-C54C255CA0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2422687"/>
              </p:ext>
            </p:extLst>
          </p:nvPr>
        </p:nvGraphicFramePr>
        <p:xfrm>
          <a:off x="389410" y="2509911"/>
          <a:ext cx="11358082" cy="3997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52810">
                  <a:extLst>
                    <a:ext uri="{9D8B030D-6E8A-4147-A177-3AD203B41FA5}">
                      <a16:colId xmlns:a16="http://schemas.microsoft.com/office/drawing/2014/main" val="1710696412"/>
                    </a:ext>
                  </a:extLst>
                </a:gridCol>
                <a:gridCol w="5605272">
                  <a:extLst>
                    <a:ext uri="{9D8B030D-6E8A-4147-A177-3AD203B41FA5}">
                      <a16:colId xmlns:a16="http://schemas.microsoft.com/office/drawing/2014/main" val="1499420807"/>
                    </a:ext>
                  </a:extLst>
                </a:gridCol>
              </a:tblGrid>
              <a:tr h="3771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i="1" dirty="0" err="1">
                          <a:effectLst/>
                        </a:rPr>
                        <a:t>Chants</a:t>
                      </a:r>
                      <a:r>
                        <a:rPr lang="it-IT" sz="2000" i="1" dirty="0">
                          <a:effectLst/>
                        </a:rPr>
                        <a:t> de </a:t>
                      </a:r>
                      <a:r>
                        <a:rPr lang="it-IT" sz="2000" i="1" dirty="0" err="1">
                          <a:effectLst/>
                        </a:rPr>
                        <a:t>Maldoror</a:t>
                      </a:r>
                      <a:r>
                        <a:rPr lang="it-IT" sz="2000" dirty="0">
                          <a:effectLst/>
                        </a:rPr>
                        <a:t>, I, 5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4973" marR="1249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i="1" dirty="0" err="1">
                          <a:effectLst/>
                        </a:rPr>
                        <a:t>Poésies</a:t>
                      </a:r>
                      <a:r>
                        <a:rPr lang="it-IT" sz="2000" i="1" dirty="0">
                          <a:effectLst/>
                        </a:rPr>
                        <a:t> II</a:t>
                      </a:r>
                      <a:endParaRPr lang="it-IT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4973" marR="124973" marT="0" marB="0"/>
                </a:tc>
                <a:extLst>
                  <a:ext uri="{0D108BD9-81ED-4DB2-BD59-A6C34878D82A}">
                    <a16:rowId xmlns:a16="http://schemas.microsoft.com/office/drawing/2014/main" val="3532291667"/>
                  </a:ext>
                </a:extLst>
              </a:tr>
              <a:tr h="70401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…faire retomber sur eux la colère implacable d’en haut [= la colère de Dieu, du ciel]</a:t>
                      </a:r>
                      <a:endParaRPr lang="it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4973" marR="12497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…faire répandre sur eux la bénédiction d’en haut</a:t>
                      </a:r>
                      <a:endParaRPr lang="it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4973" marR="124973" marT="0" marB="0"/>
                </a:tc>
                <a:extLst>
                  <a:ext uri="{0D108BD9-81ED-4DB2-BD59-A6C34878D82A}">
                    <a16:rowId xmlns:a16="http://schemas.microsoft.com/office/drawing/2014/main" val="3439295032"/>
                  </a:ext>
                </a:extLst>
              </a:tr>
              <a:tr h="3771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…attrister … Dieu</a:t>
                      </a:r>
                      <a:endParaRPr lang="it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4973" marR="12497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…réjouissaient l’auteur de nos félicités [= Dieu]</a:t>
                      </a:r>
                      <a:endParaRPr lang="it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4973" marR="124973" marT="0" marB="0"/>
                </a:tc>
                <a:extLst>
                  <a:ext uri="{0D108BD9-81ED-4DB2-BD59-A6C34878D82A}">
                    <a16:rowId xmlns:a16="http://schemas.microsoft.com/office/drawing/2014/main" val="2733371347"/>
                  </a:ext>
                </a:extLst>
              </a:tr>
              <a:tr h="3771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Prostituer les femmes</a:t>
                      </a:r>
                      <a:endParaRPr lang="it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4973" marR="12497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Ils] rendaient hommage à la femme</a:t>
                      </a:r>
                      <a:endParaRPr lang="it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4973" marR="124973" marT="0" marB="0"/>
                </a:tc>
                <a:extLst>
                  <a:ext uri="{0D108BD9-81ED-4DB2-BD59-A6C34878D82A}">
                    <a16:rowId xmlns:a16="http://schemas.microsoft.com/office/drawing/2014/main" val="448036132"/>
                  </a:ext>
                </a:extLst>
              </a:tr>
              <a:tr h="70401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firmament bleuâtre, dont je n’admets pas la beauté</a:t>
                      </a:r>
                      <a:endParaRPr lang="it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4973" marR="12497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Le firmament dont j’admets la beauté</a:t>
                      </a:r>
                      <a:endParaRPr lang="it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4973" marR="124973" marT="0" marB="0"/>
                </a:tc>
                <a:extLst>
                  <a:ext uri="{0D108BD9-81ED-4DB2-BD59-A6C34878D82A}">
                    <a16:rowId xmlns:a16="http://schemas.microsoft.com/office/drawing/2014/main" val="811594159"/>
                  </a:ext>
                </a:extLst>
              </a:tr>
              <a:tr h="3771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terre, au sein mystérieux</a:t>
                      </a:r>
                      <a:endParaRPr lang="it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4973" marR="12497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terre, image de mon cœur</a:t>
                      </a:r>
                      <a:endParaRPr lang="it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4973" marR="124973" marT="0" marB="0"/>
                </a:tc>
                <a:extLst>
                  <a:ext uri="{0D108BD9-81ED-4DB2-BD59-A6C34878D82A}">
                    <a16:rowId xmlns:a16="http://schemas.microsoft.com/office/drawing/2014/main" val="4252820005"/>
                  </a:ext>
                </a:extLst>
              </a:tr>
              <a:tr h="3771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Un homme qui soit bon</a:t>
                      </a:r>
                      <a:endParaRPr lang="it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4973" marR="12497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Un homme qui ne se crût pas bon</a:t>
                      </a:r>
                      <a:endParaRPr lang="it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4973" marR="124973" marT="0" marB="0"/>
                </a:tc>
                <a:extLst>
                  <a:ext uri="{0D108BD9-81ED-4DB2-BD59-A6C34878D82A}">
                    <a16:rowId xmlns:a16="http://schemas.microsoft.com/office/drawing/2014/main" val="1604788413"/>
                  </a:ext>
                </a:extLst>
              </a:tr>
              <a:tr h="70401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On meurt à moins [= on peut en mourir]</a:t>
                      </a:r>
                      <a:endParaRPr lang="it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4973" marR="12497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On </a:t>
                      </a:r>
                      <a:r>
                        <a:rPr lang="it-IT" sz="2000" dirty="0" err="1">
                          <a:effectLst/>
                        </a:rPr>
                        <a:t>meurt</a:t>
                      </a:r>
                      <a:r>
                        <a:rPr lang="it-IT" sz="2000" dirty="0">
                          <a:effectLst/>
                        </a:rPr>
                        <a:t> à plus [= on ne </a:t>
                      </a:r>
                      <a:r>
                        <a:rPr lang="it-IT" sz="2000" dirty="0" err="1">
                          <a:effectLst/>
                        </a:rPr>
                        <a:t>meurt</a:t>
                      </a:r>
                      <a:r>
                        <a:rPr lang="it-IT" sz="2000" dirty="0">
                          <a:effectLst/>
                        </a:rPr>
                        <a:t> </a:t>
                      </a:r>
                      <a:r>
                        <a:rPr lang="it-IT" sz="2000" dirty="0" err="1">
                          <a:effectLst/>
                        </a:rPr>
                        <a:t>pas</a:t>
                      </a:r>
                      <a:r>
                        <a:rPr lang="it-IT" sz="2000" dirty="0">
                          <a:effectLst/>
                        </a:rPr>
                        <a:t> à cause de </a:t>
                      </a:r>
                      <a:r>
                        <a:rPr lang="it-IT" sz="2000" dirty="0" err="1">
                          <a:effectLst/>
                        </a:rPr>
                        <a:t>ça</a:t>
                      </a:r>
                      <a:r>
                        <a:rPr lang="it-IT" sz="2000" dirty="0">
                          <a:effectLst/>
                        </a:rPr>
                        <a:t>]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4973" marR="124973" marT="0" marB="0"/>
                </a:tc>
                <a:extLst>
                  <a:ext uri="{0D108BD9-81ED-4DB2-BD59-A6C34878D82A}">
                    <a16:rowId xmlns:a16="http://schemas.microsoft.com/office/drawing/2014/main" val="15630339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7697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0E90CC-B118-4FF4-8FD2-A2752F39C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Analyse</a:t>
            </a:r>
            <a:r>
              <a:rPr lang="it-IT" dirty="0"/>
              <a:t> et </a:t>
            </a:r>
            <a:r>
              <a:rPr lang="it-IT" dirty="0" err="1"/>
              <a:t>conclusion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705DC2-0F42-4081-BD4D-357DC0A884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it-IT" dirty="0"/>
              <a:t>La </a:t>
            </a:r>
            <a:r>
              <a:rPr lang="it-IT" dirty="0" err="1"/>
              <a:t>rétractation</a:t>
            </a:r>
            <a:r>
              <a:rPr lang="it-IT" dirty="0"/>
              <a:t> est </a:t>
            </a:r>
            <a:r>
              <a:rPr lang="it-IT" dirty="0" err="1"/>
              <a:t>donc</a:t>
            </a:r>
            <a:r>
              <a:rPr lang="it-IT" dirty="0"/>
              <a:t> </a:t>
            </a:r>
            <a:r>
              <a:rPr lang="it-IT" dirty="0" err="1"/>
              <a:t>évidente</a:t>
            </a:r>
            <a:r>
              <a:rPr lang="it-IT" dirty="0"/>
              <a:t>. Mais le </a:t>
            </a:r>
            <a:r>
              <a:rPr lang="it-IT" dirty="0" err="1"/>
              <a:t>deuxième</a:t>
            </a:r>
            <a:r>
              <a:rPr lang="it-IT" dirty="0"/>
              <a:t> texte n’</a:t>
            </a:r>
            <a:r>
              <a:rPr lang="it-IT" dirty="0" err="1"/>
              <a:t>affirme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toujours</a:t>
            </a:r>
            <a:r>
              <a:rPr lang="it-IT" dirty="0"/>
              <a:t> le </a:t>
            </a:r>
            <a:r>
              <a:rPr lang="it-IT" dirty="0" err="1"/>
              <a:t>contraire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premier. </a:t>
            </a:r>
          </a:p>
          <a:p>
            <a:pPr algn="just"/>
            <a:r>
              <a:rPr lang="it-IT" dirty="0"/>
              <a:t>Par </a:t>
            </a:r>
            <a:r>
              <a:rPr lang="it-IT" dirty="0" err="1"/>
              <a:t>exemple</a:t>
            </a:r>
            <a:r>
              <a:rPr lang="it-IT" dirty="0"/>
              <a:t>, “Un </a:t>
            </a:r>
            <a:r>
              <a:rPr lang="it-IT" dirty="0" err="1"/>
              <a:t>homme</a:t>
            </a:r>
            <a:r>
              <a:rPr lang="it-IT" dirty="0"/>
              <a:t> qui ne se </a:t>
            </a:r>
            <a:r>
              <a:rPr lang="it-IT" dirty="0" err="1"/>
              <a:t>crût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bon” </a:t>
            </a:r>
            <a:r>
              <a:rPr lang="it-IT" dirty="0" err="1"/>
              <a:t>met</a:t>
            </a:r>
            <a:r>
              <a:rPr lang="it-IT" dirty="0"/>
              <a:t> </a:t>
            </a:r>
            <a:r>
              <a:rPr lang="it-IT" dirty="0" err="1"/>
              <a:t>l’accent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l’opinion </a:t>
            </a:r>
            <a:r>
              <a:rPr lang="it-IT" dirty="0" err="1"/>
              <a:t>personnelle</a:t>
            </a:r>
            <a:r>
              <a:rPr lang="it-IT" dirty="0"/>
              <a:t>, et non </a:t>
            </a:r>
            <a:r>
              <a:rPr lang="it-IT" dirty="0" err="1"/>
              <a:t>sur</a:t>
            </a:r>
            <a:r>
              <a:rPr lang="it-IT" dirty="0"/>
              <a:t> la </a:t>
            </a:r>
            <a:r>
              <a:rPr lang="it-IT" dirty="0" err="1"/>
              <a:t>vérité</a:t>
            </a:r>
            <a:r>
              <a:rPr lang="it-IT" dirty="0"/>
              <a:t> </a:t>
            </a:r>
            <a:r>
              <a:rPr lang="it-IT" dirty="0" err="1"/>
              <a:t>objective</a:t>
            </a:r>
            <a:r>
              <a:rPr lang="it-IT" dirty="0"/>
              <a:t>. On </a:t>
            </a:r>
            <a:r>
              <a:rPr lang="it-IT" dirty="0" err="1"/>
              <a:t>peut</a:t>
            </a:r>
            <a:r>
              <a:rPr lang="it-IT" dirty="0"/>
              <a:t> se </a:t>
            </a:r>
            <a:r>
              <a:rPr lang="it-IT" dirty="0" err="1"/>
              <a:t>croire</a:t>
            </a:r>
            <a:r>
              <a:rPr lang="it-IT" dirty="0"/>
              <a:t> bon et ne </a:t>
            </a:r>
            <a:r>
              <a:rPr lang="it-IT" dirty="0" err="1"/>
              <a:t>pas</a:t>
            </a:r>
            <a:r>
              <a:rPr lang="it-IT" dirty="0"/>
              <a:t> l’</a:t>
            </a:r>
            <a:r>
              <a:rPr lang="it-IT" dirty="0" err="1"/>
              <a:t>être</a:t>
            </a:r>
            <a:r>
              <a:rPr lang="it-IT" dirty="0"/>
              <a:t>… </a:t>
            </a:r>
          </a:p>
          <a:p>
            <a:pPr algn="just"/>
            <a:r>
              <a:rPr lang="it-IT" dirty="0" err="1"/>
              <a:t>Cette</a:t>
            </a:r>
            <a:r>
              <a:rPr lang="it-IT" dirty="0"/>
              <a:t> aporie (</a:t>
            </a:r>
            <a:r>
              <a:rPr lang="it-IT" dirty="0" err="1"/>
              <a:t>contradiction</a:t>
            </a:r>
            <a:r>
              <a:rPr lang="it-IT" dirty="0"/>
              <a:t>) </a:t>
            </a:r>
            <a:r>
              <a:rPr lang="it-IT" dirty="0" err="1"/>
              <a:t>peut</a:t>
            </a:r>
            <a:r>
              <a:rPr lang="it-IT" dirty="0"/>
              <a:t> </a:t>
            </a:r>
            <a:r>
              <a:rPr lang="it-IT" dirty="0" err="1"/>
              <a:t>être</a:t>
            </a:r>
            <a:r>
              <a:rPr lang="it-IT" dirty="0"/>
              <a:t> </a:t>
            </a:r>
            <a:r>
              <a:rPr lang="it-IT" dirty="0" err="1"/>
              <a:t>expliquée</a:t>
            </a:r>
            <a:r>
              <a:rPr lang="it-IT" dirty="0"/>
              <a:t> et </a:t>
            </a:r>
            <a:r>
              <a:rPr lang="it-IT" dirty="0" err="1"/>
              <a:t>peut-être</a:t>
            </a:r>
            <a:r>
              <a:rPr lang="it-IT" dirty="0"/>
              <a:t> </a:t>
            </a:r>
            <a:r>
              <a:rPr lang="it-IT" dirty="0" err="1"/>
              <a:t>comprise</a:t>
            </a:r>
            <a:r>
              <a:rPr lang="it-IT" dirty="0"/>
              <a:t> si on </a:t>
            </a:r>
            <a:r>
              <a:rPr lang="it-IT" dirty="0" err="1"/>
              <a:t>considère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i="1" dirty="0" err="1"/>
              <a:t>Les</a:t>
            </a:r>
            <a:r>
              <a:rPr lang="it-IT" i="1" dirty="0"/>
              <a:t> </a:t>
            </a:r>
            <a:r>
              <a:rPr lang="it-IT" i="1" dirty="0" err="1"/>
              <a:t>chants</a:t>
            </a:r>
            <a:r>
              <a:rPr lang="it-IT" dirty="0"/>
              <a:t> </a:t>
            </a:r>
            <a:r>
              <a:rPr lang="it-IT" dirty="0" err="1"/>
              <a:t>pourraient</a:t>
            </a:r>
            <a:r>
              <a:rPr lang="it-IT" dirty="0"/>
              <a:t> </a:t>
            </a:r>
            <a:r>
              <a:rPr lang="it-IT" dirty="0" err="1"/>
              <a:t>constituer</a:t>
            </a:r>
            <a:r>
              <a:rPr lang="it-IT" dirty="0"/>
              <a:t> une parodie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romantisme</a:t>
            </a:r>
            <a:r>
              <a:rPr lang="it-IT" dirty="0"/>
              <a:t> noir et </a:t>
            </a:r>
            <a:r>
              <a:rPr lang="it-IT" dirty="0" err="1"/>
              <a:t>satanique</a:t>
            </a:r>
            <a:r>
              <a:rPr lang="it-IT" dirty="0"/>
              <a:t>; par </a:t>
            </a:r>
            <a:r>
              <a:rPr lang="it-IT" dirty="0" err="1"/>
              <a:t>conséquent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dirty="0" err="1"/>
              <a:t>ouvrages</a:t>
            </a:r>
            <a:r>
              <a:rPr lang="it-IT" dirty="0"/>
              <a:t> </a:t>
            </a:r>
            <a:r>
              <a:rPr lang="it-IT" dirty="0" err="1"/>
              <a:t>seraient</a:t>
            </a:r>
            <a:r>
              <a:rPr lang="it-IT" dirty="0"/>
              <a:t> </a:t>
            </a:r>
            <a:r>
              <a:rPr lang="it-IT" dirty="0" err="1"/>
              <a:t>cohérents</a:t>
            </a:r>
            <a:r>
              <a:rPr lang="it-IT" dirty="0"/>
              <a:t> et </a:t>
            </a:r>
            <a:r>
              <a:rPr lang="it-IT" dirty="0" err="1"/>
              <a:t>véhiculeraient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mêmes</a:t>
            </a:r>
            <a:r>
              <a:rPr lang="it-IT" dirty="0"/>
              <a:t> </a:t>
            </a:r>
            <a:r>
              <a:rPr lang="it-IT" dirty="0" err="1"/>
              <a:t>contenus</a:t>
            </a:r>
            <a:r>
              <a:rPr lang="it-IT" dirty="0"/>
              <a:t>, le premier d’une </a:t>
            </a:r>
            <a:r>
              <a:rPr lang="it-IT" dirty="0" err="1"/>
              <a:t>manière</a:t>
            </a:r>
            <a:r>
              <a:rPr lang="it-IT" dirty="0"/>
              <a:t> oblique et </a:t>
            </a:r>
            <a:r>
              <a:rPr lang="it-IT" dirty="0" err="1"/>
              <a:t>paradoxale</a:t>
            </a:r>
            <a:r>
              <a:rPr lang="it-IT" dirty="0"/>
              <a:t> (</a:t>
            </a:r>
            <a:r>
              <a:rPr lang="it-IT" dirty="0" err="1"/>
              <a:t>antiphrastique</a:t>
            </a:r>
            <a:r>
              <a:rPr lang="it-IT" dirty="0"/>
              <a:t>), le second d’une </a:t>
            </a:r>
            <a:r>
              <a:rPr lang="it-IT" dirty="0" err="1"/>
              <a:t>manière</a:t>
            </a:r>
            <a:r>
              <a:rPr lang="it-IT" dirty="0"/>
              <a:t> plus </a:t>
            </a:r>
            <a:r>
              <a:rPr lang="it-IT" dirty="0" err="1"/>
              <a:t>littérale</a:t>
            </a:r>
            <a:r>
              <a:rPr lang="it-IT" dirty="0"/>
              <a:t>. Mais ceci est un point </a:t>
            </a:r>
            <a:r>
              <a:rPr lang="it-IT" dirty="0" err="1"/>
              <a:t>essentiel</a:t>
            </a:r>
            <a:r>
              <a:rPr lang="it-IT" dirty="0"/>
              <a:t> </a:t>
            </a:r>
            <a:r>
              <a:rPr lang="it-IT" dirty="0" err="1"/>
              <a:t>qu’on</a:t>
            </a:r>
            <a:r>
              <a:rPr lang="it-IT" dirty="0"/>
              <a:t> </a:t>
            </a:r>
            <a:r>
              <a:rPr lang="it-IT" dirty="0" err="1"/>
              <a:t>reprendra</a:t>
            </a:r>
            <a:r>
              <a:rPr lang="it-IT" dirty="0"/>
              <a:t> plus </a:t>
            </a:r>
            <a:r>
              <a:rPr lang="it-IT" dirty="0" err="1"/>
              <a:t>tard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5594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C15E1B-ED08-40BE-B6C0-6E553ACF3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À </a:t>
            </a:r>
            <a:r>
              <a:rPr lang="it-IT" dirty="0" err="1"/>
              <a:t>suivre</a:t>
            </a:r>
            <a:r>
              <a:rPr lang="it-IT" dirty="0"/>
              <a:t>…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1B2636B-2AEA-418B-A059-4760B765C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it-IT" dirty="0" err="1"/>
              <a:t>Avez-vous</a:t>
            </a:r>
            <a:r>
              <a:rPr lang="it-IT" dirty="0"/>
              <a:t> </a:t>
            </a:r>
            <a:r>
              <a:rPr lang="it-IT" dirty="0" err="1"/>
              <a:t>remarqué</a:t>
            </a:r>
            <a:r>
              <a:rPr lang="it-IT" dirty="0"/>
              <a:t> d’</a:t>
            </a:r>
            <a:r>
              <a:rPr lang="it-IT" dirty="0" err="1"/>
              <a:t>autres</a:t>
            </a:r>
            <a:r>
              <a:rPr lang="it-IT" dirty="0"/>
              <a:t> </a:t>
            </a:r>
            <a:r>
              <a:rPr lang="it-IT" dirty="0" err="1"/>
              <a:t>différences</a:t>
            </a:r>
            <a:r>
              <a:rPr lang="it-IT" dirty="0"/>
              <a:t> de </a:t>
            </a:r>
            <a:r>
              <a:rPr lang="it-IT" dirty="0" err="1"/>
              <a:t>détail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dirty="0" err="1"/>
              <a:t>textes</a:t>
            </a:r>
            <a:r>
              <a:rPr lang="it-IT" dirty="0"/>
              <a:t>?</a:t>
            </a:r>
          </a:p>
          <a:p>
            <a:pPr algn="ctr"/>
            <a:r>
              <a:rPr lang="it-IT" dirty="0" err="1"/>
              <a:t>Arguments</a:t>
            </a:r>
            <a:r>
              <a:rPr lang="it-IT" dirty="0"/>
              <a:t> à </a:t>
            </a:r>
            <a:r>
              <a:rPr lang="it-IT" dirty="0" err="1"/>
              <a:t>traiter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cours</a:t>
            </a:r>
            <a:r>
              <a:rPr lang="it-IT" dirty="0"/>
              <a:t> </a:t>
            </a:r>
            <a:r>
              <a:rPr lang="it-IT" dirty="0" err="1"/>
              <a:t>prochains</a:t>
            </a:r>
            <a:r>
              <a:rPr lang="it-IT" dirty="0"/>
              <a:t>: </a:t>
            </a:r>
          </a:p>
          <a:p>
            <a:pPr algn="ctr"/>
            <a:r>
              <a:rPr lang="it-IT" dirty="0" err="1"/>
              <a:t>thèmes</a:t>
            </a:r>
            <a:r>
              <a:rPr lang="it-IT" dirty="0"/>
              <a:t> </a:t>
            </a:r>
            <a:r>
              <a:rPr lang="it-IT" dirty="0" err="1"/>
              <a:t>principaux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chant</a:t>
            </a:r>
            <a:r>
              <a:rPr lang="it-IT" dirty="0"/>
              <a:t> I et </a:t>
            </a:r>
            <a:r>
              <a:rPr lang="it-IT" dirty="0" err="1"/>
              <a:t>variantes</a:t>
            </a:r>
            <a:r>
              <a:rPr lang="it-IT" dirty="0"/>
              <a:t> par rapport à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pré-publications</a:t>
            </a:r>
            <a:r>
              <a:rPr lang="it-IT" dirty="0"/>
              <a:t> de 1868 et de 1869 ; </a:t>
            </a:r>
          </a:p>
          <a:p>
            <a:pPr algn="ctr"/>
            <a:r>
              <a:rPr lang="it-IT" dirty="0" err="1"/>
              <a:t>les</a:t>
            </a:r>
            <a:r>
              <a:rPr lang="it-IT" dirty="0"/>
              <a:t> “</a:t>
            </a:r>
            <a:r>
              <a:rPr lang="it-IT" dirty="0" err="1"/>
              <a:t>hymnes</a:t>
            </a:r>
            <a:r>
              <a:rPr lang="it-IT" dirty="0"/>
              <a:t>”: </a:t>
            </a:r>
          </a:p>
          <a:p>
            <a:r>
              <a:rPr lang="it-IT" dirty="0"/>
              <a:t>à l’</a:t>
            </a:r>
            <a:r>
              <a:rPr lang="it-IT" dirty="0" err="1"/>
              <a:t>océan</a:t>
            </a:r>
            <a:r>
              <a:rPr lang="it-IT" dirty="0"/>
              <a:t> (I, 9)</a:t>
            </a:r>
          </a:p>
          <a:p>
            <a:r>
              <a:rPr lang="it-IT" dirty="0"/>
              <a:t>à l’</a:t>
            </a:r>
            <a:r>
              <a:rPr lang="it-IT" dirty="0" err="1"/>
              <a:t>hermaphrodite</a:t>
            </a:r>
            <a:r>
              <a:rPr lang="it-IT" dirty="0"/>
              <a:t> (II, 7) </a:t>
            </a:r>
          </a:p>
          <a:p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pou</a:t>
            </a:r>
            <a:r>
              <a:rPr lang="it-IT" dirty="0"/>
              <a:t> (II, 9)</a:t>
            </a:r>
          </a:p>
          <a:p>
            <a:r>
              <a:rPr lang="it-IT" dirty="0" err="1"/>
              <a:t>aux</a:t>
            </a:r>
            <a:r>
              <a:rPr lang="it-IT" dirty="0"/>
              <a:t> </a:t>
            </a:r>
            <a:r>
              <a:rPr lang="it-IT" dirty="0" err="1"/>
              <a:t>mathématiques</a:t>
            </a:r>
            <a:r>
              <a:rPr lang="it-IT" dirty="0"/>
              <a:t> (II, 10)…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097557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904</Words>
  <Application>Microsoft Office PowerPoint</Application>
  <PresentationFormat>Widescreen</PresentationFormat>
  <Paragraphs>51</Paragraphs>
  <Slides>9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di Office</vt:lpstr>
      <vt:lpstr>Lecture croisée de :  Lautréamont, Les chants de Maldoror, I, 5 Isidore Ducasse, Poésies II (“J’ai vu les hommes… de commentaires”) (voir photocopie)   </vt:lpstr>
      <vt:lpstr>Strophe 5 du Chant I</vt:lpstr>
      <vt:lpstr>Le rire</vt:lpstr>
      <vt:lpstr>Rhétorique, histoire littéraire…</vt:lpstr>
      <vt:lpstr>Les moralistes français</vt:lpstr>
      <vt:lpstr>(Auto-)Réécriture dans Poésies II</vt:lpstr>
      <vt:lpstr>(Auto-)Réécriture dans Poésies II</vt:lpstr>
      <vt:lpstr>Analyse et conclusion</vt:lpstr>
      <vt:lpstr>À suivre…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croisée de :  Lautréamont, Les chants de Maldoror, I, 5 Isidore Ducasse, Poésies II (“J’ai vu les hommes… de commentaires”)  </dc:title>
  <dc:creator>Fabio Vasarri</dc:creator>
  <cp:lastModifiedBy>Fabio Vasarri</cp:lastModifiedBy>
  <cp:revision>4</cp:revision>
  <dcterms:created xsi:type="dcterms:W3CDTF">2020-03-11T15:26:35Z</dcterms:created>
  <dcterms:modified xsi:type="dcterms:W3CDTF">2020-03-11T15:49:57Z</dcterms:modified>
</cp:coreProperties>
</file>