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91D782-09AD-4625-94EF-6E239754C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573908F-AF1E-472B-9192-DF249BF4B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B51F7C-5937-49C2-9A30-AC9A8BEB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963811-6B23-466E-A921-E2286598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C8B5FC-8A33-4B17-8DC0-CF750289A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532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A36C5C-5211-4F08-9636-36BD67D0C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08EF54E-A34E-49FC-94E6-837DC8E1A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50D8356-8294-4147-94F4-352C103C7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68177D-ACA7-427E-A965-BE59D4DF6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CBB8CE-2EE1-4495-9095-AFFF471E7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2471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8D97FFB-4931-44A5-B22A-9DEB1C00EB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E83B0FA-C958-4B7D-A345-CAE66AD1A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38D146-1E8D-4404-AEFA-1C57AD197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4854EE-90E4-4E35-A0A1-6DB892B30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E72A00-2FA3-4D9D-9394-A2B548C8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17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A9C6D8-C5FB-4AFF-A050-2E4FFA43E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8793CA-F6BB-488F-887D-FA720411D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DC3128-B360-4E08-B804-03F97F251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C20572-8B1F-48CA-B2D2-77372E5B2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B622D9-B4E0-4A36-9579-8E3D218A4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644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1EDA87-096C-4047-BBA9-256853465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69F63BD-5092-4400-B607-0CF0828B5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8F66A6-2124-42D9-93B2-544B85EB4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DBE180-D6FA-4F4E-8479-E907A53BF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32496E-B956-4063-A2F3-9D35A98DF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1489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0A03D5-A3BF-4E2E-AD2F-20820BE07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50FD6AB-F88C-46F6-A7E4-EB1761308F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F00D4C9-4A1A-4EB5-94EC-47670816C7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B72EA2F-9C6E-4907-A604-9718BC31B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1E5B9D3-6749-4B0A-B224-E9071FEC8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69C569C-6984-417A-8B54-6BFE57B65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818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359FBF-1CEA-4EB0-A820-357F86D6D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A1C5A9-6512-4CE1-A70B-08F0B865F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F647181-380A-46BA-AFA0-B12A514C0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75F3784-665C-4AE0-B9C8-3AAA6D9FC6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B33B8CB-7CC6-4604-8BA2-2B3328969F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5B80167-C577-40B2-9E10-37375397D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61352A7-68DF-4FEE-A799-DF125EA08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84ACD85-8F6E-4A1D-8F99-CF08DFDE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539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F211E9-FDBD-4FAC-81A2-AFE788662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D0AD87F-4281-4375-9EB4-2828CD17C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4D7DB11-A87B-4C51-9898-0123B8BF8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4860BF1-D134-407A-AF84-488CD42C5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766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41D553E-5BD3-496A-912B-4ADEDD137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B274959-6226-4D4F-B958-99CB54927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0D77F2B-E6B8-41B3-8346-2E427C6E5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75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41642F-EDC9-42C1-864B-A82C83F1E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860A0B-A315-4449-8D2E-DD5C69B81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7EEFB26-80DE-4F68-A89B-B929BA40F8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A24ADB5-6647-45F9-B0FF-C1AEA77F7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3FB9157-C42A-4A54-AA2F-292478FE6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FA1AF2B-F606-42AF-9BC5-0FC0D5C14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457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1936B8-2D92-423D-9D26-5E6FEDFB1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8E1C1E5-562E-44B0-9FE2-D32A0F5CA4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2802C0E-E034-4D71-B470-E460C154D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E1F57A-43C5-49E4-919D-D051ABE61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BA614BB-8258-44CE-BE56-CC3886794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3FE915D-9D2E-4CE4-BE0F-5FE2BBBB1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8825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40D277A-E2DE-41AB-9CF7-615B5AAFD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0090EB-1216-4283-8836-521C97D90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A5062D3-87C7-49AD-915D-4CA64B13A1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CB6CD-E150-451E-8EE1-0ADEF5F4AA25}" type="datetimeFigureOut">
              <a:rPr lang="it-IT" smtClean="0"/>
              <a:t>16/03/2020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664C69-417F-4619-A86C-64E9AD4C5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D340D8-46A4-45D1-A645-64CC75EFC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BD06C-C365-4E00-BE00-2E4EDC636F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359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A59120-4FE9-4466-A8E0-C56CA44210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8A114DF-67DF-4A88-B7F2-6EAA2C59AC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0199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16DA028-17E7-43BE-8BBA-33EF98E72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it-IT" sz="2400" dirty="0">
                <a:latin typeface="+mn-lt"/>
              </a:rPr>
              <a:t>L’</a:t>
            </a:r>
            <a:r>
              <a:rPr lang="it-IT" sz="2400" dirty="0" err="1">
                <a:latin typeface="+mn-lt"/>
              </a:rPr>
              <a:t>Hermaphrodite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du</a:t>
            </a:r>
            <a:r>
              <a:rPr lang="it-IT" sz="2400" dirty="0">
                <a:latin typeface="+mn-lt"/>
              </a:rPr>
              <a:t> musée </a:t>
            </a:r>
            <a:r>
              <a:rPr lang="it-IT" sz="2400" dirty="0" err="1">
                <a:latin typeface="+mn-lt"/>
              </a:rPr>
              <a:t>du</a:t>
            </a:r>
            <a:r>
              <a:rPr lang="it-IT" sz="2400" dirty="0">
                <a:latin typeface="+mn-lt"/>
              </a:rPr>
              <a:t> Louvre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09E9405-1545-47FD-9DB4-8E355E022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it-IT" sz="2000" dirty="0"/>
              <a:t>Le </a:t>
            </a:r>
            <a:r>
              <a:rPr lang="it-IT" sz="2000" dirty="0" err="1"/>
              <a:t>sommeil</a:t>
            </a:r>
            <a:r>
              <a:rPr lang="it-IT" sz="2000" dirty="0"/>
              <a:t> de l’h.  </a:t>
            </a:r>
            <a:r>
              <a:rPr lang="it-IT" sz="2000" dirty="0" err="1"/>
              <a:t>renvoie</a:t>
            </a:r>
            <a:r>
              <a:rPr lang="it-IT" sz="2000" dirty="0"/>
              <a:t> </a:t>
            </a:r>
            <a:r>
              <a:rPr lang="it-IT" sz="2000" dirty="0" err="1"/>
              <a:t>aux</a:t>
            </a:r>
            <a:r>
              <a:rPr lang="it-IT" sz="2000" dirty="0"/>
              <a:t> </a:t>
            </a:r>
            <a:r>
              <a:rPr lang="it-IT" sz="2000" dirty="0" err="1"/>
              <a:t>arts</a:t>
            </a:r>
            <a:r>
              <a:rPr lang="it-IT" sz="2000" dirty="0"/>
              <a:t> </a:t>
            </a:r>
            <a:r>
              <a:rPr lang="it-IT" sz="2000" dirty="0" err="1"/>
              <a:t>figuratifs</a:t>
            </a:r>
            <a:r>
              <a:rPr lang="it-IT" sz="2000" dirty="0"/>
              <a:t>, en </a:t>
            </a:r>
            <a:r>
              <a:rPr lang="it-IT" sz="2000" dirty="0" err="1"/>
              <a:t>particulier</a:t>
            </a:r>
            <a:r>
              <a:rPr lang="it-IT" sz="2000" dirty="0"/>
              <a:t> </a:t>
            </a:r>
            <a:r>
              <a:rPr lang="it-IT" sz="2000" dirty="0" err="1"/>
              <a:t>aux</a:t>
            </a:r>
            <a:r>
              <a:rPr lang="it-IT" sz="2000" dirty="0"/>
              <a:t> </a:t>
            </a:r>
            <a:r>
              <a:rPr lang="it-IT" sz="2000" dirty="0" err="1"/>
              <a:t>statues</a:t>
            </a:r>
            <a:r>
              <a:rPr lang="it-IT" sz="2000" dirty="0"/>
              <a:t> </a:t>
            </a:r>
            <a:r>
              <a:rPr lang="it-IT" sz="2000" dirty="0" err="1"/>
              <a:t>antiques</a:t>
            </a:r>
            <a:r>
              <a:rPr lang="it-IT" sz="2000" dirty="0"/>
              <a:t> </a:t>
            </a:r>
            <a:r>
              <a:rPr lang="it-IT" sz="2000" dirty="0" err="1"/>
              <a:t>où</a:t>
            </a:r>
            <a:r>
              <a:rPr lang="it-IT" sz="2000" dirty="0"/>
              <a:t> </a:t>
            </a:r>
            <a:r>
              <a:rPr lang="it-IT" sz="2000" dirty="0" err="1"/>
              <a:t>Hermaphrodite</a:t>
            </a:r>
            <a:r>
              <a:rPr lang="it-IT" sz="2000" dirty="0"/>
              <a:t> est </a:t>
            </a:r>
            <a:r>
              <a:rPr lang="it-IT" sz="2000" dirty="0" err="1"/>
              <a:t>représenté</a:t>
            </a:r>
            <a:r>
              <a:rPr lang="it-IT" sz="2000" dirty="0"/>
              <a:t> </a:t>
            </a:r>
            <a:r>
              <a:rPr lang="it-IT" sz="2000" dirty="0" err="1"/>
              <a:t>endormi</a:t>
            </a:r>
            <a:r>
              <a:rPr lang="it-IT" sz="2000" dirty="0"/>
              <a:t>. </a:t>
            </a:r>
            <a:r>
              <a:rPr lang="it-IT" sz="2000" dirty="0" err="1"/>
              <a:t>Voir</a:t>
            </a:r>
            <a:r>
              <a:rPr lang="it-IT" sz="2000" dirty="0"/>
              <a:t> </a:t>
            </a:r>
            <a:r>
              <a:rPr lang="it-IT" sz="2000" dirty="0" err="1"/>
              <a:t>aussi</a:t>
            </a:r>
            <a:r>
              <a:rPr lang="it-IT" sz="2000" dirty="0"/>
              <a:t> le </a:t>
            </a:r>
            <a:r>
              <a:rPr lang="it-IT" sz="2000" i="1" dirty="0" err="1"/>
              <a:t>Sommeil</a:t>
            </a:r>
            <a:r>
              <a:rPr lang="it-IT" sz="2000" i="1" dirty="0"/>
              <a:t> d’</a:t>
            </a:r>
            <a:r>
              <a:rPr lang="it-IT" sz="2000" i="1" dirty="0" err="1"/>
              <a:t>Endymion</a:t>
            </a:r>
            <a:r>
              <a:rPr lang="it-IT" sz="2000" dirty="0"/>
              <a:t> de </a:t>
            </a:r>
            <a:r>
              <a:rPr lang="it-IT" sz="2000" dirty="0" err="1"/>
              <a:t>Girodet</a:t>
            </a:r>
            <a:r>
              <a:rPr lang="it-IT" sz="2000" dirty="0"/>
              <a:t>, </a:t>
            </a:r>
            <a:r>
              <a:rPr lang="it-IT" sz="2000" dirty="0" err="1"/>
              <a:t>peintre</a:t>
            </a:r>
            <a:r>
              <a:rPr lang="it-IT" sz="2000" dirty="0"/>
              <a:t> </a:t>
            </a:r>
            <a:r>
              <a:rPr lang="it-IT" sz="2000" dirty="0" err="1"/>
              <a:t>néoclassique</a:t>
            </a:r>
            <a:r>
              <a:rPr lang="it-IT" sz="2000" dirty="0"/>
              <a:t>. </a:t>
            </a:r>
          </a:p>
          <a:p>
            <a:r>
              <a:rPr lang="it-IT" sz="2000" dirty="0"/>
              <a:t>Mais le </a:t>
            </a:r>
            <a:r>
              <a:rPr lang="it-IT" sz="2000" dirty="0" err="1"/>
              <a:t>sommeil</a:t>
            </a:r>
            <a:r>
              <a:rPr lang="it-IT" sz="2000" dirty="0"/>
              <a:t> est </a:t>
            </a:r>
            <a:r>
              <a:rPr lang="it-IT" sz="2000" dirty="0" err="1"/>
              <a:t>négatif</a:t>
            </a:r>
            <a:r>
              <a:rPr lang="it-IT" sz="2000" dirty="0"/>
              <a:t> </a:t>
            </a:r>
            <a:r>
              <a:rPr lang="it-IT" sz="2000" dirty="0" err="1"/>
              <a:t>chez</a:t>
            </a:r>
            <a:r>
              <a:rPr lang="it-IT" sz="2000" dirty="0"/>
              <a:t> L.; </a:t>
            </a:r>
            <a:r>
              <a:rPr lang="it-IT" sz="2000" dirty="0" err="1"/>
              <a:t>voir</a:t>
            </a:r>
            <a:r>
              <a:rPr lang="it-IT" sz="2000" dirty="0"/>
              <a:t> V, 3 (“je ne dormirai point”), </a:t>
            </a:r>
            <a:r>
              <a:rPr lang="it-IT" sz="2000" dirty="0" err="1"/>
              <a:t>où</a:t>
            </a:r>
            <a:r>
              <a:rPr lang="it-IT" sz="2000" dirty="0"/>
              <a:t> l’</a:t>
            </a:r>
            <a:r>
              <a:rPr lang="it-IT" sz="2000" dirty="0" err="1"/>
              <a:t>énonciateur</a:t>
            </a:r>
            <a:r>
              <a:rPr lang="it-IT" sz="2000" dirty="0"/>
              <a:t> s’</a:t>
            </a:r>
            <a:r>
              <a:rPr lang="it-IT" sz="2000" dirty="0" err="1"/>
              <a:t>insurge</a:t>
            </a:r>
            <a:r>
              <a:rPr lang="it-IT" sz="2000" dirty="0"/>
              <a:t> </a:t>
            </a:r>
            <a:r>
              <a:rPr lang="it-IT" sz="2000" dirty="0" err="1"/>
              <a:t>contre</a:t>
            </a:r>
            <a:r>
              <a:rPr lang="it-IT" sz="2000" dirty="0"/>
              <a:t> le </a:t>
            </a:r>
            <a:r>
              <a:rPr lang="it-IT" sz="2000" dirty="0" err="1"/>
              <a:t>sommeil</a:t>
            </a:r>
            <a:r>
              <a:rPr lang="it-IT" sz="2000" dirty="0"/>
              <a:t> et </a:t>
            </a:r>
            <a:r>
              <a:rPr lang="it-IT" sz="2000" dirty="0" err="1"/>
              <a:t>contre</a:t>
            </a:r>
            <a:r>
              <a:rPr lang="it-IT" sz="2000" dirty="0"/>
              <a:t> le </a:t>
            </a:r>
            <a:r>
              <a:rPr lang="it-IT" sz="2000" dirty="0" err="1"/>
              <a:t>rêve</a:t>
            </a:r>
            <a:r>
              <a:rPr lang="it-IT" sz="2000" dirty="0"/>
              <a:t> </a:t>
            </a:r>
            <a:r>
              <a:rPr lang="it-IT" sz="2000" dirty="0" err="1"/>
              <a:t>exalté</a:t>
            </a:r>
            <a:r>
              <a:rPr lang="it-IT" sz="2000" dirty="0"/>
              <a:t> par </a:t>
            </a:r>
            <a:r>
              <a:rPr lang="it-IT" sz="2000" dirty="0" err="1"/>
              <a:t>les</a:t>
            </a:r>
            <a:r>
              <a:rPr lang="it-IT" sz="2000" dirty="0"/>
              <a:t> </a:t>
            </a:r>
            <a:r>
              <a:rPr lang="it-IT" sz="2000" dirty="0" err="1"/>
              <a:t>romantiques</a:t>
            </a:r>
            <a:r>
              <a:rPr lang="it-IT" sz="2000" dirty="0"/>
              <a:t>, et </a:t>
            </a:r>
            <a:r>
              <a:rPr lang="it-IT" sz="2000" dirty="0" err="1"/>
              <a:t>recommande</a:t>
            </a:r>
            <a:r>
              <a:rPr lang="it-IT" sz="2000" dirty="0"/>
              <a:t> le </a:t>
            </a:r>
            <a:r>
              <a:rPr lang="it-IT" sz="2000" dirty="0" err="1"/>
              <a:t>contrôle</a:t>
            </a:r>
            <a:r>
              <a:rPr lang="it-IT" sz="2000" dirty="0"/>
              <a:t> </a:t>
            </a:r>
            <a:r>
              <a:rPr lang="it-IT" sz="2000" dirty="0" err="1"/>
              <a:t>rationnel</a:t>
            </a:r>
            <a:r>
              <a:rPr lang="it-IT" sz="2000" dirty="0"/>
              <a:t> de </a:t>
            </a:r>
            <a:r>
              <a:rPr lang="it-IT" sz="2000" dirty="0" err="1"/>
              <a:t>soi-même</a:t>
            </a:r>
            <a:r>
              <a:rPr lang="it-IT" sz="2000" dirty="0"/>
              <a:t>. </a:t>
            </a:r>
          </a:p>
          <a:p>
            <a:endParaRPr lang="en-US" sz="2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egnaposto contenuto 4" descr="Immagine che contiene interni, tavolo, sedendo, bianco&#10;&#10;Descrizione generata automaticamente">
            <a:extLst>
              <a:ext uri="{FF2B5EF4-FFF2-40B4-BE49-F238E27FC236}">
                <a16:creationId xmlns:a16="http://schemas.microsoft.com/office/drawing/2014/main" id="{27957488-9076-4042-8BED-6E84006C52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4" r="6938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901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C9A9DA9-7DC8-488B-A882-123947B0F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06AE18B-C419-46B4-AF9F-A6DB4834B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800" dirty="0" err="1"/>
              <a:t>Lautréamont</a:t>
            </a:r>
            <a:r>
              <a:rPr lang="it-IT" sz="2800" dirty="0"/>
              <a:t> </a:t>
            </a:r>
            <a:br>
              <a:rPr lang="it-IT" sz="2800" dirty="0"/>
            </a:br>
            <a:r>
              <a:rPr lang="it-IT" sz="2800" dirty="0"/>
              <a:t>vs </a:t>
            </a:r>
            <a:br>
              <a:rPr lang="it-IT" sz="2800" dirty="0"/>
            </a:br>
            <a:r>
              <a:rPr lang="it-IT" sz="2800" dirty="0"/>
              <a:t>Rimbaud</a:t>
            </a:r>
          </a:p>
        </p:txBody>
      </p:sp>
      <p:sp>
        <p:nvSpPr>
          <p:cNvPr id="44" name="Rectangle 15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1300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ectangle 17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093976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E2349322-8C8A-44B2-8B42-F1EBCF70E8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0248669"/>
              </p:ext>
            </p:extLst>
          </p:nvPr>
        </p:nvGraphicFramePr>
        <p:xfrm>
          <a:off x="5120640" y="1614613"/>
          <a:ext cx="6656833" cy="4081022"/>
        </p:xfrm>
        <a:graphic>
          <a:graphicData uri="http://schemas.openxmlformats.org/drawingml/2006/table">
            <a:tbl>
              <a:tblPr firstRow="1" firstCol="1" bandRow="1"/>
              <a:tblGrid>
                <a:gridCol w="3277454">
                  <a:extLst>
                    <a:ext uri="{9D8B030D-6E8A-4147-A177-3AD203B41FA5}">
                      <a16:colId xmlns:a16="http://schemas.microsoft.com/office/drawing/2014/main" val="2398221220"/>
                    </a:ext>
                  </a:extLst>
                </a:gridCol>
                <a:gridCol w="3379379">
                  <a:extLst>
                    <a:ext uri="{9D8B030D-6E8A-4147-A177-3AD203B41FA5}">
                      <a16:colId xmlns:a16="http://schemas.microsoft.com/office/drawing/2014/main" val="1720658357"/>
                    </a:ext>
                  </a:extLst>
                </a:gridCol>
              </a:tblGrid>
              <a:tr h="72208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Lautréamont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2000" b="0" i="1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Chants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II, 7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Rimbaud, </a:t>
                      </a:r>
                      <a:r>
                        <a:rPr lang="it-IT" sz="2000" b="0" i="1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Antique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it-IT" sz="2000" b="0" i="1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Illuminations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3424654"/>
                  </a:ext>
                </a:extLst>
              </a:tr>
              <a:tr h="136194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Dors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dors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toujours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 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n’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ouvre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yeux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…. ce ventre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où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dort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le double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sexe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Promène-toi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la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nuit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en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mouvant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doucement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cette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cuisse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cette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seconde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cuisse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et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cette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jambe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 gauche.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4298753"/>
                  </a:ext>
                </a:extLst>
              </a:tr>
              <a:tr h="402152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Sommeil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passivité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Activité, mouvement, sexualité</a:t>
                      </a:r>
                      <a:endParaRPr lang="it-IT" sz="3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42012"/>
                  </a:ext>
                </a:extLst>
              </a:tr>
              <a:tr h="1042014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Critique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l’h. en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tant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cliché </a:t>
                      </a:r>
                      <a:r>
                        <a:rPr lang="it-IT" sz="20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romantique</a:t>
                      </a: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Réactivation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cliché?</a:t>
                      </a:r>
                      <a:endParaRPr lang="it-IT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122310" marR="122310" marT="169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3845"/>
                  </a:ext>
                </a:extLst>
              </a:tr>
            </a:tbl>
          </a:graphicData>
        </a:graphic>
      </p:graphicFrame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9DE8A37-E53D-49C1-B873-F9DCFA1A5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252870"/>
            <a:ext cx="3412219" cy="3560251"/>
          </a:xfrm>
        </p:spPr>
        <p:txBody>
          <a:bodyPr>
            <a:normAutofit/>
          </a:bodyPr>
          <a:lstStyle/>
          <a:p>
            <a:endParaRPr lang="en-US" sz="1700" dirty="0"/>
          </a:p>
          <a:p>
            <a:endParaRPr lang="en-US" sz="1700" dirty="0"/>
          </a:p>
          <a:p>
            <a:pPr algn="ctr"/>
            <a:r>
              <a:rPr lang="en-US" sz="2000" dirty="0" err="1"/>
              <a:t>Correspondance</a:t>
            </a:r>
            <a:r>
              <a:rPr lang="en-US" sz="2000" dirty="0"/>
              <a:t> et opposition  </a:t>
            </a:r>
            <a:r>
              <a:rPr lang="en-US" sz="2000" dirty="0" err="1"/>
              <a:t>frappantes</a:t>
            </a:r>
            <a:r>
              <a:rPr lang="en-US" sz="2000" dirty="0"/>
              <a:t> entre les deux </a:t>
            </a:r>
            <a:r>
              <a:rPr lang="en-US" sz="2000" dirty="0" err="1"/>
              <a:t>textes</a:t>
            </a:r>
            <a:r>
              <a:rPr lang="en-US" sz="2000" dirty="0"/>
              <a:t>, m</a:t>
            </a:r>
            <a:r>
              <a:rPr lang="it-IT" sz="2000" dirty="0"/>
              <a:t>ê</a:t>
            </a:r>
            <a:r>
              <a:rPr lang="en-US" sz="2000" dirty="0"/>
              <a:t>me </a:t>
            </a:r>
            <a:r>
              <a:rPr lang="en-US" sz="2000" dirty="0" err="1"/>
              <a:t>si</a:t>
            </a:r>
            <a:r>
              <a:rPr lang="en-US" sz="2000" dirty="0"/>
              <a:t> on </a:t>
            </a:r>
            <a:r>
              <a:rPr lang="en-US" sz="2000" dirty="0" err="1"/>
              <a:t>sait</a:t>
            </a:r>
            <a:r>
              <a:rPr lang="en-US" sz="2000" dirty="0"/>
              <a:t> que les deux auteurs </a:t>
            </a:r>
            <a:r>
              <a:rPr lang="en-US" sz="2000" dirty="0" err="1"/>
              <a:t>n’ont</a:t>
            </a:r>
            <a:r>
              <a:rPr lang="en-US" sz="2000" dirty="0"/>
              <a:t> pas </a:t>
            </a:r>
            <a:r>
              <a:rPr lang="en-US" sz="2000" dirty="0" err="1"/>
              <a:t>pu</a:t>
            </a:r>
            <a:r>
              <a:rPr lang="en-US" sz="2000" dirty="0"/>
              <a:t> se lire : Ducasse </a:t>
            </a:r>
            <a:r>
              <a:rPr lang="en-US" sz="2000" dirty="0" err="1"/>
              <a:t>meurt</a:t>
            </a:r>
            <a:r>
              <a:rPr lang="en-US" sz="2000" dirty="0"/>
              <a:t> </a:t>
            </a:r>
            <a:r>
              <a:rPr lang="en-US" sz="2000" dirty="0" err="1"/>
              <a:t>avant</a:t>
            </a:r>
            <a:r>
              <a:rPr lang="en-US" sz="2000" dirty="0"/>
              <a:t> la redaction des </a:t>
            </a:r>
            <a:r>
              <a:rPr lang="en-US" sz="2000" i="1" dirty="0"/>
              <a:t>Illuminations</a:t>
            </a:r>
            <a:r>
              <a:rPr lang="en-US" sz="2000" dirty="0"/>
              <a:t>, et les </a:t>
            </a:r>
            <a:r>
              <a:rPr lang="en-US" sz="2000" i="1" dirty="0"/>
              <a:t>Chants</a:t>
            </a:r>
            <a:r>
              <a:rPr lang="en-US" sz="2000" dirty="0"/>
              <a:t> </a:t>
            </a:r>
            <a:r>
              <a:rPr lang="en-US" sz="2000" dirty="0" err="1"/>
              <a:t>étaient</a:t>
            </a:r>
            <a:r>
              <a:rPr lang="en-US" sz="2000" dirty="0"/>
              <a:t> ignores à </a:t>
            </a:r>
            <a:r>
              <a:rPr lang="en-US" sz="2000" dirty="0" err="1"/>
              <a:t>l’époque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8680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97663B-D518-4BD2-A31D-2BCB41069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II, 9 : le </a:t>
            </a:r>
            <a:r>
              <a:rPr lang="it-IT" dirty="0" err="1"/>
              <a:t>pou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22136C-A12D-418F-B382-571C72709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err="1"/>
              <a:t>Registre</a:t>
            </a:r>
            <a:r>
              <a:rPr lang="it-IT" dirty="0"/>
              <a:t> </a:t>
            </a:r>
            <a:r>
              <a:rPr lang="it-IT" dirty="0" err="1"/>
              <a:t>héroï</a:t>
            </a:r>
            <a:r>
              <a:rPr lang="it-IT" dirty="0"/>
              <a:t>-comique, qui consiste à </a:t>
            </a:r>
            <a:r>
              <a:rPr lang="it-IT" dirty="0" err="1"/>
              <a:t>exalter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sujets</a:t>
            </a:r>
            <a:r>
              <a:rPr lang="it-IT" dirty="0"/>
              <a:t> </a:t>
            </a:r>
            <a:r>
              <a:rPr lang="it-IT" dirty="0" err="1"/>
              <a:t>vulgaires</a:t>
            </a:r>
            <a:r>
              <a:rPr lang="it-IT" dirty="0"/>
              <a:t> (le </a:t>
            </a:r>
            <a:r>
              <a:rPr lang="it-IT" dirty="0" err="1"/>
              <a:t>pou</a:t>
            </a:r>
            <a:r>
              <a:rPr lang="it-IT" dirty="0"/>
              <a:t>). </a:t>
            </a:r>
            <a:r>
              <a:rPr lang="it-IT" dirty="0" err="1"/>
              <a:t>Anaphore</a:t>
            </a:r>
            <a:r>
              <a:rPr lang="it-IT" dirty="0"/>
              <a:t> de “</a:t>
            </a:r>
            <a:r>
              <a:rPr lang="it-IT" dirty="0" err="1"/>
              <a:t>tant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”. </a:t>
            </a:r>
            <a:r>
              <a:rPr lang="it-IT" dirty="0" err="1"/>
              <a:t>Formules</a:t>
            </a:r>
            <a:r>
              <a:rPr lang="it-IT" dirty="0"/>
              <a:t> (“je te </a:t>
            </a:r>
            <a:r>
              <a:rPr lang="it-IT" dirty="0" err="1"/>
              <a:t>salue</a:t>
            </a:r>
            <a:r>
              <a:rPr lang="it-IT" dirty="0"/>
              <a:t>”, </a:t>
            </a:r>
            <a:r>
              <a:rPr lang="it-IT" dirty="0" err="1"/>
              <a:t>cf</a:t>
            </a:r>
            <a:r>
              <a:rPr lang="it-IT" dirty="0"/>
              <a:t>. </a:t>
            </a:r>
            <a:r>
              <a:rPr lang="it-IT" dirty="0" err="1"/>
              <a:t>str</a:t>
            </a:r>
            <a:r>
              <a:rPr lang="it-IT" dirty="0"/>
              <a:t>. de l’</a:t>
            </a:r>
            <a:r>
              <a:rPr lang="it-IT" dirty="0" err="1"/>
              <a:t>Océan</a:t>
            </a:r>
            <a:r>
              <a:rPr lang="it-IT" dirty="0"/>
              <a:t>). </a:t>
            </a:r>
          </a:p>
          <a:p>
            <a:r>
              <a:rPr lang="it-IT" dirty="0"/>
              <a:t>Le </a:t>
            </a:r>
            <a:r>
              <a:rPr lang="it-IT" dirty="0" err="1"/>
              <a:t>pou</a:t>
            </a:r>
            <a:r>
              <a:rPr lang="it-IT" dirty="0"/>
              <a:t> est </a:t>
            </a:r>
            <a:r>
              <a:rPr lang="it-IT" dirty="0" err="1"/>
              <a:t>défini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“soleil </a:t>
            </a:r>
            <a:r>
              <a:rPr lang="it-IT" dirty="0" err="1"/>
              <a:t>levant</a:t>
            </a:r>
            <a:r>
              <a:rPr lang="it-IT" dirty="0"/>
              <a:t>, </a:t>
            </a:r>
            <a:r>
              <a:rPr lang="it-IT" dirty="0" err="1"/>
              <a:t>libérateur</a:t>
            </a:r>
            <a:r>
              <a:rPr lang="it-IT" dirty="0"/>
              <a:t> </a:t>
            </a:r>
            <a:r>
              <a:rPr lang="it-IT" dirty="0" err="1"/>
              <a:t>céleste</a:t>
            </a:r>
            <a:r>
              <a:rPr lang="it-IT" dirty="0"/>
              <a:t>” : style </a:t>
            </a:r>
            <a:r>
              <a:rPr lang="it-IT" dirty="0" err="1"/>
              <a:t>baroque</a:t>
            </a:r>
            <a:r>
              <a:rPr lang="it-IT" dirty="0"/>
              <a:t> (</a:t>
            </a:r>
            <a:r>
              <a:rPr lang="it-IT" dirty="0" err="1"/>
              <a:t>hispanique</a:t>
            </a:r>
            <a:r>
              <a:rPr lang="it-IT" dirty="0"/>
              <a:t>?), </a:t>
            </a:r>
            <a:r>
              <a:rPr lang="it-IT" dirty="0" err="1"/>
              <a:t>hyperbole</a:t>
            </a:r>
            <a:r>
              <a:rPr lang="it-IT" dirty="0"/>
              <a:t>. </a:t>
            </a:r>
            <a:r>
              <a:rPr lang="it-IT" dirty="0" err="1"/>
              <a:t>Cf</a:t>
            </a:r>
            <a:r>
              <a:rPr lang="it-IT" dirty="0"/>
              <a:t>. I, 12: </a:t>
            </a:r>
            <a:r>
              <a:rPr lang="it-IT" dirty="0" err="1"/>
              <a:t>Dazet</a:t>
            </a:r>
            <a:r>
              <a:rPr lang="it-IT" dirty="0"/>
              <a:t> = </a:t>
            </a:r>
            <a:r>
              <a:rPr lang="it-IT" dirty="0" err="1"/>
              <a:t>pou</a:t>
            </a:r>
            <a:r>
              <a:rPr lang="it-IT" dirty="0"/>
              <a:t>.</a:t>
            </a:r>
          </a:p>
          <a:p>
            <a:r>
              <a:rPr lang="it-IT" dirty="0"/>
              <a:t>Le </a:t>
            </a:r>
            <a:r>
              <a:rPr lang="it-IT" dirty="0" err="1"/>
              <a:t>pou</a:t>
            </a:r>
            <a:r>
              <a:rPr lang="it-IT" dirty="0"/>
              <a:t> est le </a:t>
            </a:r>
            <a:r>
              <a:rPr lang="it-IT" dirty="0" err="1"/>
              <a:t>produit</a:t>
            </a:r>
            <a:r>
              <a:rPr lang="it-IT" dirty="0"/>
              <a:t> de l’union de l’</a:t>
            </a:r>
            <a:r>
              <a:rPr lang="it-IT" dirty="0" err="1"/>
              <a:t>homme</a:t>
            </a:r>
            <a:r>
              <a:rPr lang="it-IT" dirty="0"/>
              <a:t> et de la </a:t>
            </a:r>
            <a:r>
              <a:rPr lang="it-IT" dirty="0" err="1"/>
              <a:t>saleté</a:t>
            </a:r>
            <a:r>
              <a:rPr lang="it-IT" dirty="0"/>
              <a:t>, </a:t>
            </a:r>
            <a:r>
              <a:rPr lang="it-IT" dirty="0" err="1"/>
              <a:t>ici</a:t>
            </a:r>
            <a:r>
              <a:rPr lang="it-IT" dirty="0"/>
              <a:t> </a:t>
            </a:r>
            <a:r>
              <a:rPr lang="it-IT" dirty="0" err="1"/>
              <a:t>personnifiée</a:t>
            </a:r>
            <a:r>
              <a:rPr lang="it-IT" dirty="0"/>
              <a:t> (</a:t>
            </a:r>
            <a:r>
              <a:rPr lang="it-IT" dirty="0" err="1"/>
              <a:t>prosopopée</a:t>
            </a:r>
            <a:r>
              <a:rPr lang="it-IT" dirty="0"/>
              <a:t>). </a:t>
            </a:r>
          </a:p>
          <a:p>
            <a:r>
              <a:rPr lang="it-IT" dirty="0" err="1"/>
              <a:t>Amplification</a:t>
            </a:r>
            <a:r>
              <a:rPr lang="it-IT" dirty="0"/>
              <a:t> : l’</a:t>
            </a:r>
            <a:r>
              <a:rPr lang="it-IT" dirty="0" err="1"/>
              <a:t>énonciateur</a:t>
            </a:r>
            <a:r>
              <a:rPr lang="it-IT" dirty="0"/>
              <a:t> </a:t>
            </a:r>
            <a:r>
              <a:rPr lang="it-IT" dirty="0" err="1"/>
              <a:t>cultive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poux</a:t>
            </a:r>
            <a:r>
              <a:rPr lang="it-IT" dirty="0"/>
              <a:t> pour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répandre</a:t>
            </a:r>
            <a:r>
              <a:rPr lang="it-IT" dirty="0"/>
              <a:t> </a:t>
            </a:r>
            <a:r>
              <a:rPr lang="it-IT" dirty="0" err="1"/>
              <a:t>chez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hommes</a:t>
            </a:r>
            <a:r>
              <a:rPr lang="it-IT" dirty="0"/>
              <a:t>.</a:t>
            </a:r>
          </a:p>
          <a:p>
            <a:r>
              <a:rPr lang="it-IT" dirty="0"/>
              <a:t>Texte tout à </a:t>
            </a:r>
            <a:r>
              <a:rPr lang="it-IT" dirty="0" err="1"/>
              <a:t>fait</a:t>
            </a:r>
            <a:r>
              <a:rPr lang="it-IT" dirty="0"/>
              <a:t> </a:t>
            </a:r>
            <a:r>
              <a:rPr lang="it-IT" dirty="0" err="1"/>
              <a:t>provocant</a:t>
            </a:r>
            <a:r>
              <a:rPr lang="it-IT" dirty="0"/>
              <a:t> et </a:t>
            </a:r>
            <a:r>
              <a:rPr lang="it-IT" dirty="0" err="1"/>
              <a:t>paradoxal</a:t>
            </a:r>
            <a:r>
              <a:rPr lang="it-IT" dirty="0"/>
              <a:t>. </a:t>
            </a:r>
            <a:r>
              <a:rPr lang="it-IT" dirty="0" err="1"/>
              <a:t>Trop</a:t>
            </a:r>
            <a:r>
              <a:rPr lang="it-IT" dirty="0"/>
              <a:t>, pour </a:t>
            </a:r>
            <a:r>
              <a:rPr lang="it-IT" dirty="0" err="1"/>
              <a:t>qu’on</a:t>
            </a:r>
            <a:r>
              <a:rPr lang="it-IT" dirty="0"/>
              <a:t> le </a:t>
            </a:r>
            <a:r>
              <a:rPr lang="it-IT" dirty="0" err="1"/>
              <a:t>prenne</a:t>
            </a:r>
            <a:r>
              <a:rPr lang="it-IT" dirty="0"/>
              <a:t> à la lettre?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7846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E8F962-874C-44B1-9350-B81EB2F46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point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«</a:t>
            </a:r>
            <a:r>
              <a:rPr lang="it-IT" dirty="0" err="1"/>
              <a:t>hymnes</a:t>
            </a:r>
            <a:r>
              <a:rPr lang="it-IT" dirty="0"/>
              <a:t>»…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F51797-6786-4C06-A668-9C37AA5CF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tous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«</a:t>
            </a:r>
            <a:r>
              <a:rPr lang="it-IT" dirty="0" err="1"/>
              <a:t>hymnes</a:t>
            </a:r>
            <a:r>
              <a:rPr lang="it-IT" dirty="0"/>
              <a:t>»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, il y a un </a:t>
            </a:r>
            <a:r>
              <a:rPr lang="it-IT" dirty="0" err="1"/>
              <a:t>élément</a:t>
            </a:r>
            <a:r>
              <a:rPr lang="it-IT" dirty="0"/>
              <a:t> </a:t>
            </a:r>
            <a:r>
              <a:rPr lang="it-IT" dirty="0" err="1"/>
              <a:t>variable</a:t>
            </a:r>
            <a:r>
              <a:rPr lang="it-IT" dirty="0"/>
              <a:t> d’</a:t>
            </a:r>
            <a:r>
              <a:rPr lang="it-IT" dirty="0" err="1"/>
              <a:t>ambiguïté</a:t>
            </a:r>
            <a:r>
              <a:rPr lang="it-IT" dirty="0"/>
              <a:t>. </a:t>
            </a:r>
            <a:r>
              <a:rPr lang="it-IT" dirty="0" err="1"/>
              <a:t>Chez</a:t>
            </a:r>
            <a:r>
              <a:rPr lang="it-IT" dirty="0"/>
              <a:t> L., on n’est </a:t>
            </a:r>
            <a:r>
              <a:rPr lang="it-IT" dirty="0" err="1"/>
              <a:t>jamais</a:t>
            </a:r>
            <a:r>
              <a:rPr lang="it-IT" dirty="0"/>
              <a:t> </a:t>
            </a:r>
            <a:r>
              <a:rPr lang="it-IT" dirty="0" err="1"/>
              <a:t>sûr</a:t>
            </a:r>
            <a:r>
              <a:rPr lang="it-IT" dirty="0"/>
              <a:t> de </a:t>
            </a:r>
            <a:r>
              <a:rPr lang="it-IT" dirty="0" err="1"/>
              <a:t>rien</a:t>
            </a:r>
            <a:r>
              <a:rPr lang="it-IT" dirty="0"/>
              <a:t>. D’</a:t>
            </a:r>
            <a:r>
              <a:rPr lang="it-IT" dirty="0" err="1"/>
              <a:t>ailleurs</a:t>
            </a:r>
            <a:r>
              <a:rPr lang="it-IT" dirty="0"/>
              <a:t>, la </a:t>
            </a:r>
            <a:r>
              <a:rPr lang="it-IT" dirty="0" err="1"/>
              <a:t>strophe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pou</a:t>
            </a:r>
            <a:r>
              <a:rPr lang="it-IT" dirty="0"/>
              <a:t> est </a:t>
            </a:r>
            <a:r>
              <a:rPr lang="it-IT" dirty="0" err="1"/>
              <a:t>immédiatement</a:t>
            </a:r>
            <a:r>
              <a:rPr lang="it-IT" dirty="0"/>
              <a:t> </a:t>
            </a:r>
            <a:r>
              <a:rPr lang="it-IT" dirty="0" err="1"/>
              <a:t>suivie</a:t>
            </a:r>
            <a:r>
              <a:rPr lang="it-IT" dirty="0"/>
              <a:t> de la </a:t>
            </a:r>
            <a:r>
              <a:rPr lang="it-IT" dirty="0" err="1"/>
              <a:t>célébration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mathématiques</a:t>
            </a:r>
            <a:r>
              <a:rPr lang="it-IT" dirty="0"/>
              <a:t>, qui est l’</a:t>
            </a:r>
            <a:r>
              <a:rPr lang="it-IT" dirty="0" err="1"/>
              <a:t>hymne</a:t>
            </a:r>
            <a:r>
              <a:rPr lang="it-IT" dirty="0"/>
              <a:t> le plus </a:t>
            </a:r>
            <a:r>
              <a:rPr lang="it-IT" dirty="0" err="1"/>
              <a:t>sérieux</a:t>
            </a:r>
            <a:r>
              <a:rPr lang="it-IT" dirty="0"/>
              <a:t>. 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N’</a:t>
            </a:r>
            <a:r>
              <a:rPr lang="it-IT" dirty="0" err="1"/>
              <a:t>oublions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, en tout </a:t>
            </a:r>
            <a:r>
              <a:rPr lang="it-IT" dirty="0" err="1"/>
              <a:t>cas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 la parodie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romantisme</a:t>
            </a:r>
            <a:r>
              <a:rPr lang="it-IT" dirty="0"/>
              <a:t> noir est un </a:t>
            </a:r>
            <a:r>
              <a:rPr lang="it-IT" dirty="0" err="1"/>
              <a:t>élément</a:t>
            </a:r>
            <a:r>
              <a:rPr lang="it-IT" dirty="0"/>
              <a:t> </a:t>
            </a:r>
            <a:r>
              <a:rPr lang="it-IT" dirty="0" err="1"/>
              <a:t>essentiel</a:t>
            </a:r>
            <a:r>
              <a:rPr lang="it-IT" dirty="0"/>
              <a:t> pour </a:t>
            </a:r>
            <a:r>
              <a:rPr lang="it-IT" dirty="0" err="1"/>
              <a:t>bien</a:t>
            </a:r>
            <a:r>
              <a:rPr lang="it-IT" dirty="0"/>
              <a:t> lire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passages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plus </a:t>
            </a:r>
            <a:r>
              <a:rPr lang="it-IT" dirty="0" err="1"/>
              <a:t>crus</a:t>
            </a:r>
            <a:r>
              <a:rPr lang="it-IT" dirty="0"/>
              <a:t>. Une </a:t>
            </a:r>
            <a:r>
              <a:rPr lang="it-IT" dirty="0" err="1"/>
              <a:t>difficulté</a:t>
            </a:r>
            <a:r>
              <a:rPr lang="it-IT" dirty="0"/>
              <a:t> </a:t>
            </a:r>
            <a:r>
              <a:rPr lang="it-IT" dirty="0" err="1"/>
              <a:t>majeure</a:t>
            </a:r>
            <a:r>
              <a:rPr lang="it-IT" dirty="0"/>
              <a:t> consiste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défi</a:t>
            </a:r>
            <a:r>
              <a:rPr lang="it-IT" dirty="0"/>
              <a:t> de L. </a:t>
            </a:r>
            <a:r>
              <a:rPr lang="it-IT" dirty="0" err="1"/>
              <a:t>au</a:t>
            </a:r>
            <a:r>
              <a:rPr lang="it-IT" dirty="0"/>
              <a:t> principe de non-</a:t>
            </a:r>
            <a:r>
              <a:rPr lang="it-IT" dirty="0" err="1"/>
              <a:t>contradiction</a:t>
            </a:r>
            <a:r>
              <a:rPr lang="it-IT" dirty="0"/>
              <a:t>. </a:t>
            </a:r>
            <a:r>
              <a:rPr lang="it-IT" dirty="0" err="1"/>
              <a:t>Chez</a:t>
            </a:r>
            <a:r>
              <a:rPr lang="it-IT" dirty="0"/>
              <a:t> lui, l’</a:t>
            </a:r>
            <a:r>
              <a:rPr lang="it-IT" dirty="0" err="1"/>
              <a:t>affirmation</a:t>
            </a:r>
            <a:r>
              <a:rPr lang="it-IT" dirty="0"/>
              <a:t> et la </a:t>
            </a:r>
            <a:r>
              <a:rPr lang="it-IT" dirty="0" err="1"/>
              <a:t>négation</a:t>
            </a:r>
            <a:r>
              <a:rPr lang="it-IT" dirty="0"/>
              <a:t> </a:t>
            </a:r>
            <a:r>
              <a:rPr lang="it-IT" dirty="0" err="1"/>
              <a:t>coexistent</a:t>
            </a:r>
            <a:r>
              <a:rPr lang="it-IT" dirty="0"/>
              <a:t> </a:t>
            </a:r>
            <a:r>
              <a:rPr lang="it-IT" dirty="0" err="1"/>
              <a:t>souvent</a:t>
            </a:r>
            <a:r>
              <a:rPr lang="it-IT" dirty="0"/>
              <a:t>, et s’</a:t>
            </a:r>
            <a:r>
              <a:rPr lang="it-IT" dirty="0" err="1"/>
              <a:t>annulent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8077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EFB97C-207A-41CC-B4EE-7C624899D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Chant</a:t>
            </a:r>
            <a:r>
              <a:rPr lang="it-IT" dirty="0"/>
              <a:t> I : histoire </a:t>
            </a:r>
            <a:r>
              <a:rPr lang="it-IT" dirty="0" err="1"/>
              <a:t>du</a:t>
            </a:r>
            <a:r>
              <a:rPr lang="it-IT" dirty="0"/>
              <a:t> texte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3B90C4-572C-40E2-98F6-7D33BE596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 Il </a:t>
            </a:r>
            <a:r>
              <a:rPr lang="it-IT" dirty="0" err="1"/>
              <a:t>existe</a:t>
            </a:r>
            <a:r>
              <a:rPr lang="it-IT" dirty="0"/>
              <a:t> </a:t>
            </a:r>
            <a:r>
              <a:rPr lang="it-IT" dirty="0" err="1"/>
              <a:t>trois</a:t>
            </a:r>
            <a:r>
              <a:rPr lang="it-IT" dirty="0"/>
              <a:t> </a:t>
            </a:r>
            <a:r>
              <a:rPr lang="it-IT" dirty="0" err="1"/>
              <a:t>versions</a:t>
            </a:r>
            <a:r>
              <a:rPr lang="it-IT" dirty="0"/>
              <a:t> </a:t>
            </a:r>
            <a:r>
              <a:rPr lang="it-IT" dirty="0" err="1"/>
              <a:t>différentes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Chant</a:t>
            </a:r>
            <a:r>
              <a:rPr lang="it-IT" dirty="0"/>
              <a:t> I :</a:t>
            </a:r>
          </a:p>
          <a:p>
            <a:endParaRPr lang="it-IT" dirty="0"/>
          </a:p>
          <a:p>
            <a:pPr marL="514350" indent="-514350">
              <a:buFont typeface="+mj-lt"/>
              <a:buAutoNum type="arabicPeriod"/>
            </a:pPr>
            <a:r>
              <a:rPr lang="it-IT" dirty="0" err="1"/>
              <a:t>Anonyme</a:t>
            </a:r>
            <a:r>
              <a:rPr lang="it-IT" dirty="0"/>
              <a:t>, 1868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err="1"/>
              <a:t>Anonyme</a:t>
            </a:r>
            <a:r>
              <a:rPr lang="it-IT" dirty="0"/>
              <a:t>, 1869 (</a:t>
            </a:r>
            <a:r>
              <a:rPr lang="it-IT" dirty="0" err="1"/>
              <a:t>recueil</a:t>
            </a:r>
            <a:r>
              <a:rPr lang="it-IT" dirty="0"/>
              <a:t> </a:t>
            </a:r>
            <a:r>
              <a:rPr lang="it-IT" dirty="0" err="1"/>
              <a:t>collectif</a:t>
            </a:r>
            <a:r>
              <a:rPr lang="it-IT" dirty="0"/>
              <a:t> </a:t>
            </a:r>
            <a:r>
              <a:rPr lang="it-IT" i="1" dirty="0" err="1"/>
              <a:t>Parfums</a:t>
            </a:r>
            <a:r>
              <a:rPr lang="it-IT" i="1" dirty="0"/>
              <a:t> de l’</a:t>
            </a:r>
            <a:r>
              <a:rPr lang="it-IT" i="1" dirty="0" err="1"/>
              <a:t>âme</a:t>
            </a:r>
            <a:r>
              <a:rPr lang="it-IT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r>
              <a:rPr lang="it-IT" i="1" dirty="0"/>
              <a:t>, par le </a:t>
            </a:r>
            <a:r>
              <a:rPr lang="it-IT" i="1" dirty="0" err="1"/>
              <a:t>comte</a:t>
            </a:r>
            <a:r>
              <a:rPr lang="it-IT" i="1" dirty="0"/>
              <a:t> de </a:t>
            </a:r>
            <a:r>
              <a:rPr lang="it-IT" i="1" dirty="0" err="1"/>
              <a:t>Lautréamont</a:t>
            </a:r>
            <a:r>
              <a:rPr lang="it-IT" dirty="0"/>
              <a:t>, Lacroix, 1869 [première </a:t>
            </a:r>
            <a:r>
              <a:rPr lang="it-IT" dirty="0" err="1"/>
              <a:t>édition</a:t>
            </a:r>
            <a:r>
              <a:rPr lang="it-IT" dirty="0"/>
              <a:t> </a:t>
            </a:r>
            <a:r>
              <a:rPr lang="it-IT" dirty="0" err="1"/>
              <a:t>intégrale</a:t>
            </a:r>
            <a:r>
              <a:rPr lang="it-IT" dirty="0"/>
              <a:t>]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8811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B4C891C5-F378-4F4E-9D1F-7EAF86E96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858105"/>
              </p:ext>
            </p:extLst>
          </p:nvPr>
        </p:nvGraphicFramePr>
        <p:xfrm>
          <a:off x="1000581" y="1863801"/>
          <a:ext cx="10190840" cy="4440750"/>
        </p:xfrm>
        <a:graphic>
          <a:graphicData uri="http://schemas.openxmlformats.org/drawingml/2006/table">
            <a:tbl>
              <a:tblPr firstRow="1" firstCol="1" bandRow="1"/>
              <a:tblGrid>
                <a:gridCol w="1794023">
                  <a:extLst>
                    <a:ext uri="{9D8B030D-6E8A-4147-A177-3AD203B41FA5}">
                      <a16:colId xmlns:a16="http://schemas.microsoft.com/office/drawing/2014/main" val="2626853757"/>
                    </a:ext>
                  </a:extLst>
                </a:gridCol>
                <a:gridCol w="2716569">
                  <a:extLst>
                    <a:ext uri="{9D8B030D-6E8A-4147-A177-3AD203B41FA5}">
                      <a16:colId xmlns:a16="http://schemas.microsoft.com/office/drawing/2014/main" val="2006139125"/>
                    </a:ext>
                  </a:extLst>
                </a:gridCol>
                <a:gridCol w="2716569">
                  <a:extLst>
                    <a:ext uri="{9D8B030D-6E8A-4147-A177-3AD203B41FA5}">
                      <a16:colId xmlns:a16="http://schemas.microsoft.com/office/drawing/2014/main" val="3580555172"/>
                    </a:ext>
                  </a:extLst>
                </a:gridCol>
                <a:gridCol w="2963679">
                  <a:extLst>
                    <a:ext uri="{9D8B030D-6E8A-4147-A177-3AD203B41FA5}">
                      <a16:colId xmlns:a16="http://schemas.microsoft.com/office/drawing/2014/main" val="2530545688"/>
                    </a:ext>
                  </a:extLst>
                </a:gridCol>
              </a:tblGrid>
              <a:tr h="1050385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Strophe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Chant I</a:t>
                      </a: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(1868)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Chant I</a:t>
                      </a: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(1869)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1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</a:t>
                      </a:r>
                      <a:r>
                        <a:rPr lang="it-IT" sz="2900" b="0" i="1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900" b="0" i="1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chants</a:t>
                      </a:r>
                      <a:r>
                        <a:rPr lang="it-IT" sz="2900" b="0" i="1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M.</a:t>
                      </a:r>
                      <a:r>
                        <a:rPr lang="it-IT" sz="29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(1869)</a:t>
                      </a:r>
                      <a:endParaRPr lang="it-IT" sz="4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405680"/>
                  </a:ext>
                </a:extLst>
              </a:tr>
              <a:tr h="584995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I, 9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Dazet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7226" marR="237226" marT="118613" marB="118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4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4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 …</a:t>
                      </a:r>
                      <a:endParaRPr lang="it-IT" sz="4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7226" marR="237226" marT="118613" marB="118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poulpe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689972"/>
                  </a:ext>
                </a:extLst>
              </a:tr>
              <a:tr h="584995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I, 10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rhinolophe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784057"/>
                  </a:ext>
                </a:extLst>
              </a:tr>
              <a:tr h="584995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I, 12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116768"/>
                  </a:ext>
                </a:extLst>
              </a:tr>
              <a:tr h="1050385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I, 13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ours marin, crapaud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303844"/>
                  </a:ext>
                </a:extLst>
              </a:tr>
              <a:tr h="584995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I, 14</a:t>
                      </a:r>
                      <a:endParaRPr lang="it-IT" sz="4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900" b="0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acarus</a:t>
                      </a:r>
                      <a:r>
                        <a:rPr lang="it-IT" sz="29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4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7920" marR="177920" marT="247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640716"/>
                  </a:ext>
                </a:extLst>
              </a:tr>
            </a:tbl>
          </a:graphicData>
        </a:graphic>
      </p:graphicFrame>
      <p:sp>
        <p:nvSpPr>
          <p:cNvPr id="7" name="Titolo 6">
            <a:extLst>
              <a:ext uri="{FF2B5EF4-FFF2-40B4-BE49-F238E27FC236}">
                <a16:creationId xmlns:a16="http://schemas.microsoft.com/office/drawing/2014/main" id="{7DB01596-7E17-4C95-A8A6-917CB3DEA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dirty="0" err="1">
                <a:latin typeface="+mn-lt"/>
              </a:rPr>
              <a:t>Choix</a:t>
            </a:r>
            <a:r>
              <a:rPr lang="it-IT" sz="3200" dirty="0">
                <a:latin typeface="+mn-lt"/>
              </a:rPr>
              <a:t> de </a:t>
            </a:r>
            <a:r>
              <a:rPr lang="it-IT" sz="3200" dirty="0" err="1">
                <a:latin typeface="+mn-lt"/>
              </a:rPr>
              <a:t>variantes</a:t>
            </a:r>
            <a:endParaRPr lang="it-IT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252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D3C36B-762D-49A5-BDAC-47D55736B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Georges </a:t>
            </a:r>
            <a:r>
              <a:rPr lang="it-IT" dirty="0" err="1"/>
              <a:t>Dazet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B5CB01-B7A5-4FBE-B46B-E313D5D0C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Georges </a:t>
            </a:r>
            <a:r>
              <a:rPr lang="it-IT" dirty="0" err="1"/>
              <a:t>Dazet</a:t>
            </a:r>
            <a:r>
              <a:rPr lang="it-IT" dirty="0"/>
              <a:t>, </a:t>
            </a:r>
            <a:r>
              <a:rPr lang="it-IT" dirty="0" err="1"/>
              <a:t>camarade</a:t>
            </a:r>
            <a:r>
              <a:rPr lang="it-IT" dirty="0"/>
              <a:t> de Ducasse à </a:t>
            </a:r>
            <a:r>
              <a:rPr lang="it-IT" dirty="0" err="1"/>
              <a:t>Tarbes</a:t>
            </a:r>
            <a:r>
              <a:rPr lang="it-IT" dirty="0"/>
              <a:t>, plus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lui. C’est un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dédicataires</a:t>
            </a:r>
            <a:r>
              <a:rPr lang="it-IT" dirty="0"/>
              <a:t> de </a:t>
            </a:r>
            <a:r>
              <a:rPr lang="it-IT" i="1" dirty="0" err="1"/>
              <a:t>Poésies</a:t>
            </a:r>
            <a:r>
              <a:rPr lang="it-IT" i="1" dirty="0"/>
              <a:t> I</a:t>
            </a:r>
            <a:r>
              <a:rPr lang="it-IT" dirty="0"/>
              <a:t>.  </a:t>
            </a:r>
          </a:p>
          <a:p>
            <a:pPr algn="just"/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version</a:t>
            </a:r>
            <a:r>
              <a:rPr lang="it-IT" dirty="0"/>
              <a:t> de 1868, il est </a:t>
            </a:r>
            <a:r>
              <a:rPr lang="it-IT" dirty="0" err="1"/>
              <a:t>nommé</a:t>
            </a:r>
            <a:r>
              <a:rPr lang="it-IT" dirty="0"/>
              <a:t> </a:t>
            </a:r>
            <a:r>
              <a:rPr lang="it-IT" dirty="0" err="1"/>
              <a:t>explicitement</a:t>
            </a:r>
            <a:r>
              <a:rPr lang="it-IT" dirty="0"/>
              <a:t>;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i="1" dirty="0" err="1"/>
              <a:t>Parfums</a:t>
            </a:r>
            <a:r>
              <a:rPr lang="it-IT" i="1" dirty="0"/>
              <a:t> de l’</a:t>
            </a:r>
            <a:r>
              <a:rPr lang="it-IT" i="1" dirty="0" err="1"/>
              <a:t>âme</a:t>
            </a:r>
            <a:r>
              <a:rPr lang="it-IT" dirty="0"/>
              <a:t>, son </a:t>
            </a:r>
            <a:r>
              <a:rPr lang="it-IT" dirty="0" err="1"/>
              <a:t>nom</a:t>
            </a:r>
            <a:r>
              <a:rPr lang="it-IT" dirty="0"/>
              <a:t> est </a:t>
            </a:r>
            <a:r>
              <a:rPr lang="it-IT" dirty="0" err="1"/>
              <a:t>réduit</a:t>
            </a:r>
            <a:r>
              <a:rPr lang="it-IT" dirty="0"/>
              <a:t> à son </a:t>
            </a:r>
            <a:r>
              <a:rPr lang="it-IT" dirty="0" err="1"/>
              <a:t>initiale</a:t>
            </a:r>
            <a:r>
              <a:rPr lang="it-IT" dirty="0"/>
              <a:t>; </a:t>
            </a:r>
            <a:r>
              <a:rPr lang="it-IT" dirty="0" err="1"/>
              <a:t>dans</a:t>
            </a:r>
            <a:r>
              <a:rPr lang="it-IT" dirty="0"/>
              <a:t> l’</a:t>
            </a:r>
            <a:r>
              <a:rPr lang="it-IT" dirty="0" err="1"/>
              <a:t>édition</a:t>
            </a:r>
            <a:r>
              <a:rPr lang="it-IT" dirty="0"/>
              <a:t> </a:t>
            </a:r>
            <a:r>
              <a:rPr lang="it-IT" dirty="0" err="1"/>
              <a:t>intégrale</a:t>
            </a:r>
            <a:r>
              <a:rPr lang="it-IT" dirty="0"/>
              <a:t>, il est </a:t>
            </a:r>
            <a:r>
              <a:rPr lang="it-IT" dirty="0" err="1"/>
              <a:t>transformé</a:t>
            </a:r>
            <a:r>
              <a:rPr lang="it-IT" dirty="0"/>
              <a:t> en </a:t>
            </a:r>
            <a:r>
              <a:rPr lang="it-IT" dirty="0" err="1"/>
              <a:t>plusieurs</a:t>
            </a:r>
            <a:r>
              <a:rPr lang="it-IT" dirty="0"/>
              <a:t> </a:t>
            </a:r>
            <a:r>
              <a:rPr lang="it-IT" dirty="0" err="1"/>
              <a:t>animaux</a:t>
            </a:r>
            <a:r>
              <a:rPr lang="it-IT" dirty="0"/>
              <a:t> </a:t>
            </a:r>
            <a:r>
              <a:rPr lang="it-IT" dirty="0" err="1"/>
              <a:t>répugnants</a:t>
            </a:r>
            <a:r>
              <a:rPr lang="it-IT" dirty="0"/>
              <a:t>. Cela </a:t>
            </a:r>
            <a:r>
              <a:rPr lang="it-IT" dirty="0" err="1"/>
              <a:t>prouve</a:t>
            </a:r>
            <a:r>
              <a:rPr lang="it-IT" dirty="0"/>
              <a:t> l’origine </a:t>
            </a:r>
            <a:r>
              <a:rPr lang="it-IT" dirty="0" err="1"/>
              <a:t>biographique</a:t>
            </a:r>
            <a:r>
              <a:rPr lang="it-IT" dirty="0"/>
              <a:t> de la faune et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bestiaire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 :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animaux</a:t>
            </a:r>
            <a:r>
              <a:rPr lang="it-IT" dirty="0"/>
              <a:t> </a:t>
            </a:r>
            <a:r>
              <a:rPr lang="it-IT" dirty="0" err="1"/>
              <a:t>pourraient</a:t>
            </a:r>
            <a:r>
              <a:rPr lang="it-IT" dirty="0"/>
              <a:t> </a:t>
            </a:r>
            <a:r>
              <a:rPr lang="it-IT" dirty="0" err="1"/>
              <a:t>renvoyer</a:t>
            </a:r>
            <a:r>
              <a:rPr lang="it-IT" dirty="0"/>
              <a:t> à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personnes</a:t>
            </a:r>
            <a:r>
              <a:rPr lang="it-IT" dirty="0"/>
              <a:t> </a:t>
            </a:r>
            <a:r>
              <a:rPr lang="it-IT" dirty="0" err="1"/>
              <a:t>réelles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milieu </a:t>
            </a:r>
            <a:r>
              <a:rPr lang="it-IT" dirty="0" err="1"/>
              <a:t>scolaire</a:t>
            </a:r>
            <a:r>
              <a:rPr lang="it-IT" dirty="0"/>
              <a:t> de Ducasse. Ce </a:t>
            </a:r>
            <a:r>
              <a:rPr lang="it-IT" dirty="0" err="1"/>
              <a:t>bestiaire</a:t>
            </a:r>
            <a:r>
              <a:rPr lang="it-IT" dirty="0"/>
              <a:t> est </a:t>
            </a:r>
            <a:r>
              <a:rPr lang="it-IT" dirty="0" err="1"/>
              <a:t>très</a:t>
            </a:r>
            <a:r>
              <a:rPr lang="it-IT" dirty="0"/>
              <a:t> </a:t>
            </a:r>
            <a:r>
              <a:rPr lang="it-IT" dirty="0" err="1"/>
              <a:t>riche</a:t>
            </a:r>
            <a:r>
              <a:rPr lang="it-IT" dirty="0"/>
              <a:t> et il a </a:t>
            </a:r>
            <a:r>
              <a:rPr lang="it-IT" dirty="0" err="1"/>
              <a:t>été</a:t>
            </a:r>
            <a:r>
              <a:rPr lang="it-IT" dirty="0"/>
              <a:t> </a:t>
            </a:r>
            <a:r>
              <a:rPr lang="it-IT" dirty="0" err="1"/>
              <a:t>étudié</a:t>
            </a:r>
            <a:r>
              <a:rPr lang="it-IT" dirty="0"/>
              <a:t> </a:t>
            </a:r>
            <a:r>
              <a:rPr lang="it-IT" dirty="0" err="1"/>
              <a:t>notamment</a:t>
            </a:r>
            <a:r>
              <a:rPr lang="it-IT" dirty="0"/>
              <a:t> par </a:t>
            </a:r>
            <a:r>
              <a:rPr lang="it-IT" dirty="0" err="1"/>
              <a:t>Bachelard</a:t>
            </a:r>
            <a:r>
              <a:rPr lang="it-IT" dirty="0"/>
              <a:t> (</a:t>
            </a:r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bibliographie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module</a:t>
            </a:r>
            <a:r>
              <a:rPr lang="it-IT" dirty="0"/>
              <a:t>). Il est </a:t>
            </a:r>
            <a:r>
              <a:rPr lang="it-IT" dirty="0" err="1"/>
              <a:t>souvent</a:t>
            </a:r>
            <a:r>
              <a:rPr lang="it-IT" dirty="0"/>
              <a:t> </a:t>
            </a:r>
            <a:r>
              <a:rPr lang="it-IT" dirty="0" err="1"/>
              <a:t>horrible</a:t>
            </a:r>
            <a:r>
              <a:rPr lang="it-IT" dirty="0"/>
              <a:t> et </a:t>
            </a:r>
            <a:r>
              <a:rPr lang="it-IT" dirty="0" err="1"/>
              <a:t>menaçant</a:t>
            </a:r>
            <a:r>
              <a:rPr lang="it-IT" dirty="0"/>
              <a:t>, et </a:t>
            </a:r>
            <a:r>
              <a:rPr lang="it-IT" dirty="0" err="1"/>
              <a:t>renvoie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thèmes</a:t>
            </a:r>
            <a:r>
              <a:rPr lang="it-IT" dirty="0"/>
              <a:t> de l’</a:t>
            </a:r>
            <a:r>
              <a:rPr lang="it-IT" dirty="0" err="1"/>
              <a:t>agression</a:t>
            </a:r>
            <a:r>
              <a:rPr lang="it-IT" dirty="0"/>
              <a:t> et de la </a:t>
            </a:r>
            <a:r>
              <a:rPr lang="it-IT" dirty="0" err="1"/>
              <a:t>violence</a:t>
            </a:r>
            <a:r>
              <a:rPr lang="it-IT" dirty="0"/>
              <a:t>. Pour le </a:t>
            </a:r>
            <a:r>
              <a:rPr lang="it-IT" dirty="0" err="1"/>
              <a:t>bestiaire</a:t>
            </a:r>
            <a:r>
              <a:rPr lang="it-IT" dirty="0"/>
              <a:t>, </a:t>
            </a:r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en </a:t>
            </a:r>
            <a:r>
              <a:rPr lang="it-IT" dirty="0" err="1"/>
              <a:t>particulier</a:t>
            </a:r>
            <a:r>
              <a:rPr lang="it-IT" dirty="0"/>
              <a:t> le </a:t>
            </a:r>
            <a:r>
              <a:rPr lang="it-IT" dirty="0" err="1"/>
              <a:t>chant</a:t>
            </a:r>
            <a:r>
              <a:rPr lang="it-IT" dirty="0"/>
              <a:t> V (</a:t>
            </a:r>
            <a:r>
              <a:rPr lang="it-IT" dirty="0" err="1"/>
              <a:t>nombreux</a:t>
            </a:r>
            <a:r>
              <a:rPr lang="it-IT" dirty="0"/>
              <a:t> </a:t>
            </a:r>
            <a:r>
              <a:rPr lang="it-IT" dirty="0" err="1"/>
              <a:t>exemples</a:t>
            </a:r>
            <a:r>
              <a:rPr lang="it-IT" dirty="0"/>
              <a:t>).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2732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49F9FD-FA14-4029-A5B1-76E070805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Chant</a:t>
            </a:r>
            <a:r>
              <a:rPr lang="it-IT" dirty="0"/>
              <a:t> I: 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remarques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CC90FF-88B5-4F46-A07D-01BFEAF64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Chant</a:t>
            </a:r>
            <a:r>
              <a:rPr lang="it-IT" dirty="0"/>
              <a:t> I, on </a:t>
            </a:r>
            <a:r>
              <a:rPr lang="it-IT" dirty="0" err="1"/>
              <a:t>trouve</a:t>
            </a:r>
            <a:r>
              <a:rPr lang="it-IT" dirty="0"/>
              <a:t> </a:t>
            </a:r>
            <a:r>
              <a:rPr lang="it-IT" dirty="0" err="1"/>
              <a:t>donc</a:t>
            </a:r>
            <a:r>
              <a:rPr lang="it-IT" dirty="0"/>
              <a:t> </a:t>
            </a:r>
            <a:r>
              <a:rPr lang="it-IT" dirty="0" err="1"/>
              <a:t>déjà</a:t>
            </a:r>
            <a:r>
              <a:rPr lang="it-IT" dirty="0"/>
              <a:t> </a:t>
            </a:r>
            <a:r>
              <a:rPr lang="it-IT" dirty="0" err="1"/>
              <a:t>bien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thèmes</a:t>
            </a:r>
            <a:r>
              <a:rPr lang="it-IT" dirty="0"/>
              <a:t> “</a:t>
            </a:r>
            <a:r>
              <a:rPr lang="it-IT" dirty="0" err="1"/>
              <a:t>maudits</a:t>
            </a:r>
            <a:r>
              <a:rPr lang="it-IT" dirty="0"/>
              <a:t>” de L : </a:t>
            </a:r>
          </a:p>
          <a:p>
            <a:r>
              <a:rPr lang="it-IT" dirty="0"/>
              <a:t>l’</a:t>
            </a:r>
            <a:r>
              <a:rPr lang="it-IT" dirty="0" err="1"/>
              <a:t>enfance</a:t>
            </a:r>
            <a:r>
              <a:rPr lang="it-IT" dirty="0"/>
              <a:t> et le </a:t>
            </a:r>
            <a:r>
              <a:rPr lang="it-IT" dirty="0" err="1"/>
              <a:t>sadisme</a:t>
            </a:r>
            <a:r>
              <a:rPr lang="it-IT" dirty="0"/>
              <a:t> (</a:t>
            </a:r>
            <a:r>
              <a:rPr lang="it-IT" dirty="0" err="1"/>
              <a:t>str</a:t>
            </a:r>
            <a:r>
              <a:rPr lang="it-IT" dirty="0"/>
              <a:t>. 6); </a:t>
            </a:r>
          </a:p>
          <a:p>
            <a:r>
              <a:rPr lang="it-IT" dirty="0"/>
              <a:t>la </a:t>
            </a:r>
            <a:r>
              <a:rPr lang="it-IT" dirty="0" err="1"/>
              <a:t>prostitution</a:t>
            </a:r>
            <a:r>
              <a:rPr lang="it-IT" dirty="0"/>
              <a:t> (7);  </a:t>
            </a:r>
          </a:p>
          <a:p>
            <a:r>
              <a:rPr lang="it-IT" dirty="0"/>
              <a:t>la </a:t>
            </a:r>
            <a:r>
              <a:rPr lang="it-IT" dirty="0" err="1"/>
              <a:t>famille</a:t>
            </a:r>
            <a:r>
              <a:rPr lang="it-IT" dirty="0"/>
              <a:t> (11; </a:t>
            </a:r>
            <a:r>
              <a:rPr lang="it-IT" dirty="0" err="1"/>
              <a:t>cf</a:t>
            </a:r>
            <a:r>
              <a:rPr lang="it-IT" dirty="0"/>
              <a:t>. </a:t>
            </a:r>
            <a:r>
              <a:rPr lang="it-IT" dirty="0" err="1"/>
              <a:t>Chant</a:t>
            </a:r>
            <a:r>
              <a:rPr lang="it-IT" dirty="0"/>
              <a:t> VI): il y </a:t>
            </a:r>
            <a:r>
              <a:rPr lang="it-IT" dirty="0" err="1"/>
              <a:t>aurait</a:t>
            </a:r>
            <a:r>
              <a:rPr lang="it-IT" dirty="0"/>
              <a:t> </a:t>
            </a:r>
            <a:r>
              <a:rPr lang="it-IT" dirty="0" err="1"/>
              <a:t>ici</a:t>
            </a:r>
            <a:r>
              <a:rPr lang="it-IT" dirty="0"/>
              <a:t> l’</a:t>
            </a:r>
            <a:r>
              <a:rPr lang="it-IT" dirty="0" err="1"/>
              <a:t>influence</a:t>
            </a:r>
            <a:r>
              <a:rPr lang="it-IT" dirty="0"/>
              <a:t> de Goethe (</a:t>
            </a:r>
            <a:r>
              <a:rPr lang="it-IT" i="1" dirty="0"/>
              <a:t>Le </a:t>
            </a:r>
            <a:r>
              <a:rPr lang="it-IT" i="1" dirty="0" err="1"/>
              <a:t>roi</a:t>
            </a:r>
            <a:r>
              <a:rPr lang="it-IT" i="1" dirty="0"/>
              <a:t> </a:t>
            </a:r>
            <a:r>
              <a:rPr lang="it-IT" i="1" dirty="0" err="1"/>
              <a:t>des</a:t>
            </a:r>
            <a:r>
              <a:rPr lang="it-IT" i="1" dirty="0"/>
              <a:t> </a:t>
            </a:r>
            <a:r>
              <a:rPr lang="it-IT" i="1" dirty="0" err="1"/>
              <a:t>aulnes</a:t>
            </a:r>
            <a:r>
              <a:rPr lang="it-IT" dirty="0"/>
              <a:t>) ; </a:t>
            </a:r>
          </a:p>
          <a:p>
            <a:r>
              <a:rPr lang="it-IT" dirty="0"/>
              <a:t>la </a:t>
            </a:r>
            <a:r>
              <a:rPr lang="it-IT" dirty="0" err="1"/>
              <a:t>mort</a:t>
            </a:r>
            <a:r>
              <a:rPr lang="it-IT" dirty="0"/>
              <a:t> (12, le </a:t>
            </a:r>
            <a:r>
              <a:rPr lang="it-IT" dirty="0" err="1"/>
              <a:t>fossoyeur</a:t>
            </a:r>
            <a:r>
              <a:rPr lang="it-IT" dirty="0"/>
              <a:t>; </a:t>
            </a:r>
            <a:r>
              <a:rPr lang="it-IT" dirty="0" err="1"/>
              <a:t>cf</a:t>
            </a:r>
            <a:r>
              <a:rPr lang="it-IT" dirty="0"/>
              <a:t>. Shakespeare, </a:t>
            </a:r>
            <a:r>
              <a:rPr lang="it-IT" i="1" dirty="0" err="1"/>
              <a:t>Hamlet</a:t>
            </a:r>
            <a:r>
              <a:rPr lang="it-IT" dirty="0"/>
              <a:t>, </a:t>
            </a:r>
            <a:r>
              <a:rPr lang="it-IT" dirty="0" err="1"/>
              <a:t>scène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fossoyeurs</a:t>
            </a:r>
            <a:r>
              <a:rPr lang="it-IT" dirty="0"/>
              <a:t>); </a:t>
            </a:r>
          </a:p>
          <a:p>
            <a:r>
              <a:rPr lang="it-IT" dirty="0" err="1"/>
              <a:t>enfin</a:t>
            </a:r>
            <a:r>
              <a:rPr lang="it-IT" dirty="0"/>
              <a:t>, la </a:t>
            </a:r>
            <a:r>
              <a:rPr lang="it-IT" dirty="0" err="1"/>
              <a:t>dernière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 (14) </a:t>
            </a:r>
            <a:r>
              <a:rPr lang="it-IT" dirty="0" err="1"/>
              <a:t>contient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informations</a:t>
            </a:r>
            <a:r>
              <a:rPr lang="it-IT" dirty="0"/>
              <a:t> </a:t>
            </a:r>
            <a:r>
              <a:rPr lang="it-IT" dirty="0" err="1"/>
              <a:t>biographiques</a:t>
            </a:r>
            <a:r>
              <a:rPr lang="it-IT" dirty="0"/>
              <a:t> (origine sud-</a:t>
            </a:r>
            <a:r>
              <a:rPr lang="it-IT" dirty="0" err="1"/>
              <a:t>américaine</a:t>
            </a:r>
            <a:r>
              <a:rPr lang="it-IT" dirty="0"/>
              <a:t> de Ducasse).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9472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91DC6-E5AB-4E0F-A2E9-74232AC3F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I, 9 : l’ </a:t>
            </a:r>
            <a:r>
              <a:rPr lang="it-IT" dirty="0" err="1"/>
              <a:t>Océan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41F710-C533-49AC-9E70-25185B2E2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/>
          </a:p>
          <a:p>
            <a:r>
              <a:rPr lang="it-IT" dirty="0" err="1"/>
              <a:t>Rédaction</a:t>
            </a:r>
            <a:r>
              <a:rPr lang="it-IT" dirty="0"/>
              <a:t>: 1867? (Ducasse traverse l’Atlantique pour se </a:t>
            </a:r>
            <a:r>
              <a:rPr lang="it-IT" dirty="0" err="1"/>
              <a:t>rendre</a:t>
            </a:r>
            <a:r>
              <a:rPr lang="it-IT" dirty="0"/>
              <a:t> en Uruguay). </a:t>
            </a:r>
          </a:p>
          <a:p>
            <a:r>
              <a:rPr lang="it-IT" dirty="0" err="1"/>
              <a:t>Structure</a:t>
            </a:r>
            <a:r>
              <a:rPr lang="it-IT" dirty="0"/>
              <a:t> </a:t>
            </a:r>
            <a:r>
              <a:rPr lang="it-IT" dirty="0" err="1"/>
              <a:t>proche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poème</a:t>
            </a:r>
            <a:r>
              <a:rPr lang="it-IT" dirty="0"/>
              <a:t> en prose </a:t>
            </a:r>
            <a:r>
              <a:rPr lang="it-IT" dirty="0" err="1"/>
              <a:t>épique</a:t>
            </a:r>
            <a:r>
              <a:rPr lang="it-IT" dirty="0"/>
              <a:t> et/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lyrique</a:t>
            </a:r>
            <a:r>
              <a:rPr lang="it-IT" dirty="0"/>
              <a:t>. </a:t>
            </a:r>
            <a:r>
              <a:rPr lang="it-IT" dirty="0" err="1"/>
              <a:t>Anaphore</a:t>
            </a:r>
            <a:r>
              <a:rPr lang="it-IT" dirty="0"/>
              <a:t> de “</a:t>
            </a:r>
            <a:r>
              <a:rPr lang="it-IT" dirty="0" err="1"/>
              <a:t>vieil</a:t>
            </a:r>
            <a:r>
              <a:rPr lang="it-IT" dirty="0"/>
              <a:t> </a:t>
            </a:r>
            <a:r>
              <a:rPr lang="it-IT" dirty="0" err="1"/>
              <a:t>océan</a:t>
            </a:r>
            <a:r>
              <a:rPr lang="it-IT" dirty="0"/>
              <a:t>” en </a:t>
            </a:r>
            <a:r>
              <a:rPr lang="it-IT" dirty="0" err="1"/>
              <a:t>début</a:t>
            </a:r>
            <a:r>
              <a:rPr lang="it-IT" dirty="0"/>
              <a:t> de </a:t>
            </a:r>
            <a:r>
              <a:rPr lang="it-IT" dirty="0" err="1"/>
              <a:t>paragraphe</a:t>
            </a:r>
            <a:r>
              <a:rPr lang="it-IT" dirty="0"/>
              <a:t>, et de “Je te </a:t>
            </a:r>
            <a:r>
              <a:rPr lang="it-IT" dirty="0" err="1"/>
              <a:t>salue</a:t>
            </a:r>
            <a:r>
              <a:rPr lang="it-IT" dirty="0"/>
              <a:t> etc.” à la fin.  “Je te </a:t>
            </a:r>
            <a:r>
              <a:rPr lang="it-IT" dirty="0" err="1"/>
              <a:t>salue</a:t>
            </a:r>
            <a:r>
              <a:rPr lang="it-IT" dirty="0"/>
              <a:t> etc.” </a:t>
            </a:r>
            <a:r>
              <a:rPr lang="it-IT" dirty="0" err="1"/>
              <a:t>devient</a:t>
            </a:r>
            <a:r>
              <a:rPr lang="it-IT" dirty="0"/>
              <a:t> une sorte de refrain </a:t>
            </a:r>
            <a:r>
              <a:rPr lang="it-IT" dirty="0" err="1"/>
              <a:t>poétique</a:t>
            </a:r>
            <a:r>
              <a:rPr lang="it-IT" dirty="0"/>
              <a:t>. L’</a:t>
            </a:r>
            <a:r>
              <a:rPr lang="it-IT" dirty="0" err="1"/>
              <a:t>océan</a:t>
            </a:r>
            <a:r>
              <a:rPr lang="it-IT" dirty="0"/>
              <a:t>, </a:t>
            </a:r>
            <a:r>
              <a:rPr lang="it-IT" dirty="0" err="1"/>
              <a:t>contrairement</a:t>
            </a:r>
            <a:r>
              <a:rPr lang="it-IT" dirty="0"/>
              <a:t> à l’</a:t>
            </a:r>
            <a:r>
              <a:rPr lang="it-IT" dirty="0" err="1"/>
              <a:t>homme</a:t>
            </a:r>
            <a:r>
              <a:rPr lang="it-IT" dirty="0"/>
              <a:t>, </a:t>
            </a:r>
            <a:r>
              <a:rPr lang="it-IT" dirty="0" err="1"/>
              <a:t>représente</a:t>
            </a:r>
            <a:r>
              <a:rPr lang="it-IT" dirty="0"/>
              <a:t> </a:t>
            </a:r>
            <a:r>
              <a:rPr lang="it-IT" dirty="0" err="1"/>
              <a:t>quelque</a:t>
            </a:r>
            <a:r>
              <a:rPr lang="it-IT" dirty="0"/>
              <a:t> </a:t>
            </a:r>
            <a:r>
              <a:rPr lang="it-IT" dirty="0" err="1"/>
              <a:t>chose</a:t>
            </a:r>
            <a:r>
              <a:rPr lang="it-IT" dirty="0"/>
              <a:t> de </a:t>
            </a:r>
            <a:r>
              <a:rPr lang="it-IT" dirty="0" err="1"/>
              <a:t>puissant</a:t>
            </a:r>
            <a:r>
              <a:rPr lang="it-IT" dirty="0"/>
              <a:t>, de </a:t>
            </a:r>
            <a:r>
              <a:rPr lang="it-IT" dirty="0" err="1"/>
              <a:t>stable</a:t>
            </a:r>
            <a:r>
              <a:rPr lang="it-IT" dirty="0"/>
              <a:t>, en </a:t>
            </a:r>
            <a:r>
              <a:rPr lang="it-IT" dirty="0" err="1"/>
              <a:t>fait</a:t>
            </a:r>
            <a:r>
              <a:rPr lang="it-IT" dirty="0"/>
              <a:t> une </a:t>
            </a:r>
            <a:r>
              <a:rPr lang="it-IT" dirty="0" err="1"/>
              <a:t>divinité</a:t>
            </a:r>
            <a:r>
              <a:rPr lang="it-IT" dirty="0"/>
              <a:t>. L’</a:t>
            </a:r>
            <a:r>
              <a:rPr lang="it-IT" dirty="0" err="1"/>
              <a:t>explicit</a:t>
            </a:r>
            <a:r>
              <a:rPr lang="it-IT" dirty="0"/>
              <a:t> (</a:t>
            </a:r>
            <a:r>
              <a:rPr lang="it-IT" dirty="0" err="1"/>
              <a:t>dénouement</a:t>
            </a:r>
            <a:r>
              <a:rPr lang="it-IT" dirty="0"/>
              <a:t>) est plus </a:t>
            </a:r>
            <a:r>
              <a:rPr lang="it-IT" dirty="0" err="1"/>
              <a:t>ambigu</a:t>
            </a:r>
            <a:r>
              <a:rPr lang="it-IT" dirty="0"/>
              <a:t> et </a:t>
            </a:r>
            <a:r>
              <a:rPr lang="it-IT" dirty="0" err="1"/>
              <a:t>montre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aspects</a:t>
            </a:r>
            <a:r>
              <a:rPr lang="it-IT" dirty="0"/>
              <a:t> </a:t>
            </a:r>
            <a:r>
              <a:rPr lang="it-IT" dirty="0" err="1"/>
              <a:t>terribles</a:t>
            </a:r>
            <a:r>
              <a:rPr lang="it-IT" dirty="0"/>
              <a:t> et </a:t>
            </a:r>
            <a:r>
              <a:rPr lang="it-IT" dirty="0" err="1"/>
              <a:t>sataniques</a:t>
            </a:r>
            <a:r>
              <a:rPr lang="it-IT" dirty="0"/>
              <a:t>. </a:t>
            </a:r>
          </a:p>
          <a:p>
            <a:r>
              <a:rPr lang="it-IT" dirty="0" err="1"/>
              <a:t>Intertexte</a:t>
            </a:r>
            <a:r>
              <a:rPr lang="it-IT" dirty="0"/>
              <a:t>: Baudelaire, </a:t>
            </a:r>
            <a:r>
              <a:rPr lang="it-IT" i="1" dirty="0"/>
              <a:t>L’</a:t>
            </a:r>
            <a:r>
              <a:rPr lang="it-IT" i="1" dirty="0" err="1"/>
              <a:t>homme</a:t>
            </a:r>
            <a:r>
              <a:rPr lang="it-IT" i="1" dirty="0"/>
              <a:t> et la </a:t>
            </a:r>
            <a:r>
              <a:rPr lang="it-IT" i="1" dirty="0" err="1"/>
              <a:t>mer</a:t>
            </a:r>
            <a:r>
              <a:rPr lang="it-IT" dirty="0"/>
              <a:t> (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fleurs</a:t>
            </a:r>
            <a:r>
              <a:rPr lang="it-IT" i="1" dirty="0"/>
              <a:t> </a:t>
            </a:r>
            <a:r>
              <a:rPr lang="it-IT" i="1" dirty="0" err="1"/>
              <a:t>du</a:t>
            </a:r>
            <a:r>
              <a:rPr lang="it-IT" i="1" dirty="0"/>
              <a:t> mal</a:t>
            </a:r>
            <a:r>
              <a:rPr lang="it-IT" dirty="0"/>
              <a:t>), qui insiste </a:t>
            </a:r>
            <a:r>
              <a:rPr lang="it-IT" dirty="0" err="1"/>
              <a:t>cependant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l’analogie</a:t>
            </a:r>
            <a:r>
              <a:rPr lang="it-IT" dirty="0"/>
              <a:t> de l’</a:t>
            </a:r>
            <a:r>
              <a:rPr lang="it-IT" dirty="0" err="1"/>
              <a:t>homme</a:t>
            </a:r>
            <a:r>
              <a:rPr lang="it-IT" dirty="0"/>
              <a:t> et de la mer.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5752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B0C49-556F-43F2-BA92-02470D8FE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I, 9 : l’ </a:t>
            </a:r>
            <a:r>
              <a:rPr lang="it-IT" dirty="0" err="1"/>
              <a:t>Océan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EB6D61-E9E0-4D4F-8C2C-5C228FF84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/>
          </a:p>
          <a:p>
            <a:r>
              <a:rPr lang="it-IT" dirty="0"/>
              <a:t>Ce texte est </a:t>
            </a:r>
            <a:r>
              <a:rPr lang="it-IT" dirty="0" err="1"/>
              <a:t>défini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une “</a:t>
            </a:r>
            <a:r>
              <a:rPr lang="it-IT" dirty="0" err="1"/>
              <a:t>strophe</a:t>
            </a:r>
            <a:r>
              <a:rPr lang="it-IT" dirty="0"/>
              <a:t> </a:t>
            </a:r>
            <a:r>
              <a:rPr lang="it-IT" dirty="0" err="1"/>
              <a:t>sérieuse</a:t>
            </a:r>
            <a:r>
              <a:rPr lang="it-IT" dirty="0"/>
              <a:t> et </a:t>
            </a:r>
            <a:r>
              <a:rPr lang="it-IT" dirty="0" err="1"/>
              <a:t>froide</a:t>
            </a:r>
            <a:r>
              <a:rPr lang="it-IT" dirty="0"/>
              <a:t>” </a:t>
            </a:r>
            <a:r>
              <a:rPr lang="it-IT" dirty="0" err="1"/>
              <a:t>dans</a:t>
            </a:r>
            <a:r>
              <a:rPr lang="it-IT" dirty="0"/>
              <a:t> l’incipit: en </a:t>
            </a:r>
            <a:r>
              <a:rPr lang="it-IT" dirty="0" err="1"/>
              <a:t>effet</a:t>
            </a:r>
            <a:r>
              <a:rPr lang="it-IT" dirty="0"/>
              <a:t>, elle </a:t>
            </a:r>
            <a:r>
              <a:rPr lang="it-IT" dirty="0" err="1"/>
              <a:t>semble</a:t>
            </a:r>
            <a:r>
              <a:rPr lang="it-IT" dirty="0"/>
              <a:t> plus </a:t>
            </a:r>
            <a:r>
              <a:rPr lang="it-IT" dirty="0" err="1"/>
              <a:t>littérale</a:t>
            </a:r>
            <a:r>
              <a:rPr lang="it-IT" dirty="0"/>
              <a:t> et </a:t>
            </a:r>
            <a:r>
              <a:rPr lang="it-IT" dirty="0" err="1"/>
              <a:t>moins</a:t>
            </a:r>
            <a:r>
              <a:rPr lang="it-IT" dirty="0"/>
              <a:t> </a:t>
            </a:r>
            <a:r>
              <a:rPr lang="it-IT" dirty="0" err="1"/>
              <a:t>ironique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d’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strophes</a:t>
            </a:r>
            <a:r>
              <a:rPr lang="it-IT" dirty="0"/>
              <a:t>; “</a:t>
            </a:r>
            <a:r>
              <a:rPr lang="it-IT" dirty="0" err="1"/>
              <a:t>froide</a:t>
            </a:r>
            <a:r>
              <a:rPr lang="it-IT" dirty="0"/>
              <a:t>” = </a:t>
            </a:r>
            <a:r>
              <a:rPr lang="it-IT" dirty="0" err="1"/>
              <a:t>classique</a:t>
            </a:r>
            <a:r>
              <a:rPr lang="it-IT" dirty="0"/>
              <a:t>, </a:t>
            </a:r>
            <a:r>
              <a:rPr lang="it-IT" dirty="0" err="1"/>
              <a:t>montrant</a:t>
            </a:r>
            <a:r>
              <a:rPr lang="it-IT" dirty="0"/>
              <a:t> une </a:t>
            </a:r>
            <a:r>
              <a:rPr lang="it-IT" dirty="0" err="1"/>
              <a:t>attitude</a:t>
            </a:r>
            <a:r>
              <a:rPr lang="it-IT" dirty="0"/>
              <a:t> </a:t>
            </a:r>
            <a:r>
              <a:rPr lang="it-IT" dirty="0" err="1"/>
              <a:t>détachée</a:t>
            </a:r>
            <a:r>
              <a:rPr lang="it-IT" dirty="0"/>
              <a:t> vis-à-vis </a:t>
            </a:r>
            <a:r>
              <a:rPr lang="it-IT" dirty="0" err="1"/>
              <a:t>des</a:t>
            </a:r>
            <a:r>
              <a:rPr lang="it-IT" dirty="0"/>
              <a:t> sentiments, </a:t>
            </a:r>
            <a:r>
              <a:rPr lang="it-IT" dirty="0" err="1"/>
              <a:t>bref</a:t>
            </a:r>
            <a:r>
              <a:rPr lang="it-IT" dirty="0"/>
              <a:t> “anti-</a:t>
            </a:r>
            <a:r>
              <a:rPr lang="it-IT" dirty="0" err="1"/>
              <a:t>romantique</a:t>
            </a:r>
            <a:r>
              <a:rPr lang="it-IT" dirty="0"/>
              <a:t>”. </a:t>
            </a:r>
          </a:p>
          <a:p>
            <a:endParaRPr lang="it-IT" dirty="0"/>
          </a:p>
          <a:p>
            <a:r>
              <a:rPr lang="it-IT" dirty="0"/>
              <a:t>C’est une sorte d’</a:t>
            </a:r>
            <a:r>
              <a:rPr lang="it-IT" dirty="0" err="1"/>
              <a:t>hymne</a:t>
            </a:r>
            <a:r>
              <a:rPr lang="it-IT" dirty="0"/>
              <a:t>, </a:t>
            </a:r>
            <a:r>
              <a:rPr lang="it-IT" dirty="0" err="1"/>
              <a:t>marqué</a:t>
            </a:r>
            <a:r>
              <a:rPr lang="it-IT" dirty="0"/>
              <a:t> par l’</a:t>
            </a:r>
            <a:r>
              <a:rPr lang="it-IT" dirty="0" err="1"/>
              <a:t>invocation</a:t>
            </a:r>
            <a:r>
              <a:rPr lang="it-IT" dirty="0"/>
              <a:t> d’une </a:t>
            </a:r>
            <a:r>
              <a:rPr lang="it-IT" dirty="0" err="1"/>
              <a:t>entité</a:t>
            </a:r>
            <a:r>
              <a:rPr lang="it-IT" dirty="0"/>
              <a:t> </a:t>
            </a:r>
            <a:r>
              <a:rPr lang="it-IT" dirty="0" err="1"/>
              <a:t>supérieure</a:t>
            </a:r>
            <a:r>
              <a:rPr lang="it-IT" dirty="0"/>
              <a:t> et, </a:t>
            </a:r>
            <a:r>
              <a:rPr lang="it-IT" dirty="0" err="1"/>
              <a:t>sur</a:t>
            </a:r>
            <a:r>
              <a:rPr lang="it-IT" dirty="0"/>
              <a:t> le plan </a:t>
            </a:r>
            <a:r>
              <a:rPr lang="it-IT" dirty="0" err="1"/>
              <a:t>morphologique</a:t>
            </a:r>
            <a:r>
              <a:rPr lang="it-IT" dirty="0"/>
              <a:t>, par le </a:t>
            </a:r>
            <a:r>
              <a:rPr lang="it-IT" dirty="0" err="1"/>
              <a:t>vocatif</a:t>
            </a:r>
            <a:r>
              <a:rPr lang="it-IT" dirty="0"/>
              <a:t> ; l’</a:t>
            </a:r>
            <a:r>
              <a:rPr lang="it-IT" dirty="0" err="1"/>
              <a:t>hymne</a:t>
            </a:r>
            <a:r>
              <a:rPr lang="it-IT" dirty="0"/>
              <a:t> suppose </a:t>
            </a:r>
            <a:r>
              <a:rPr lang="it-IT" dirty="0" err="1"/>
              <a:t>donc</a:t>
            </a:r>
            <a:r>
              <a:rPr lang="it-IT" dirty="0"/>
              <a:t> la </a:t>
            </a:r>
            <a:r>
              <a:rPr lang="it-IT" dirty="0" err="1"/>
              <a:t>célébration</a:t>
            </a:r>
            <a:r>
              <a:rPr lang="it-IT" dirty="0"/>
              <a:t> (d’</a:t>
            </a:r>
            <a:r>
              <a:rPr lang="it-IT" dirty="0" err="1"/>
              <a:t>abord</a:t>
            </a:r>
            <a:r>
              <a:rPr lang="it-IT" dirty="0"/>
              <a:t> </a:t>
            </a:r>
            <a:r>
              <a:rPr lang="it-IT" dirty="0" err="1"/>
              <a:t>religieuse</a:t>
            </a:r>
            <a:r>
              <a:rPr lang="it-IT" dirty="0"/>
              <a:t>) d’un </a:t>
            </a:r>
            <a:r>
              <a:rPr lang="it-IT" dirty="0" err="1"/>
              <a:t>idéal</a:t>
            </a:r>
            <a:r>
              <a:rPr lang="it-IT" dirty="0"/>
              <a:t> </a:t>
            </a:r>
            <a:r>
              <a:rPr lang="it-IT" dirty="0" err="1"/>
              <a:t>positif</a:t>
            </a:r>
            <a:r>
              <a:rPr lang="it-IT" dirty="0"/>
              <a:t>.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se </a:t>
            </a:r>
            <a:r>
              <a:rPr lang="it-IT" dirty="0" err="1"/>
              <a:t>retrouve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d’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strophes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l’on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considérer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hymnes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7640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E6FF1-2433-4162-98BA-3842D9BCC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II, 10 :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mathématiques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3D5EF2-E405-40AB-8CBF-9E8A125FD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dirty="0"/>
              <a:t>D. se </a:t>
            </a:r>
            <a:r>
              <a:rPr lang="it-IT" dirty="0" err="1"/>
              <a:t>souvient</a:t>
            </a:r>
            <a:r>
              <a:rPr lang="it-IT" dirty="0"/>
              <a:t> </a:t>
            </a:r>
            <a:r>
              <a:rPr lang="it-IT" dirty="0" err="1"/>
              <a:t>vraisemblablement</a:t>
            </a:r>
            <a:r>
              <a:rPr lang="it-IT" dirty="0"/>
              <a:t> de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années</a:t>
            </a:r>
            <a:r>
              <a:rPr lang="it-IT" dirty="0"/>
              <a:t> de </a:t>
            </a:r>
            <a:r>
              <a:rPr lang="it-IT" dirty="0" err="1"/>
              <a:t>lycée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maths</a:t>
            </a:r>
            <a:r>
              <a:rPr lang="it-IT" dirty="0"/>
              <a:t> </a:t>
            </a:r>
            <a:r>
              <a:rPr lang="it-IT" dirty="0" err="1"/>
              <a:t>deviennent</a:t>
            </a:r>
            <a:r>
              <a:rPr lang="it-IT" dirty="0"/>
              <a:t> une </a:t>
            </a:r>
            <a:r>
              <a:rPr lang="it-IT" dirty="0" err="1"/>
              <a:t>divinité</a:t>
            </a:r>
            <a:r>
              <a:rPr lang="it-IT" dirty="0"/>
              <a:t>, et </a:t>
            </a:r>
            <a:r>
              <a:rPr lang="it-IT" dirty="0" err="1"/>
              <a:t>même</a:t>
            </a:r>
            <a:r>
              <a:rPr lang="it-IT" dirty="0"/>
              <a:t> une </a:t>
            </a:r>
            <a:r>
              <a:rPr lang="it-IT" dirty="0" err="1"/>
              <a:t>trinité</a:t>
            </a:r>
            <a:r>
              <a:rPr lang="it-IT" dirty="0"/>
              <a:t> (</a:t>
            </a:r>
            <a:r>
              <a:rPr lang="it-IT" dirty="0" err="1"/>
              <a:t>arithmétique</a:t>
            </a:r>
            <a:r>
              <a:rPr lang="it-IT" dirty="0"/>
              <a:t>, </a:t>
            </a:r>
            <a:r>
              <a:rPr lang="it-IT" dirty="0" err="1"/>
              <a:t>algèbre</a:t>
            </a:r>
            <a:r>
              <a:rPr lang="it-IT" dirty="0"/>
              <a:t>, </a:t>
            </a:r>
            <a:r>
              <a:rPr lang="it-IT" dirty="0" err="1"/>
              <a:t>géométrie</a:t>
            </a:r>
            <a:r>
              <a:rPr lang="it-IT" dirty="0"/>
              <a:t>). </a:t>
            </a:r>
            <a:r>
              <a:rPr lang="it-IT" dirty="0" err="1"/>
              <a:t>Lexique</a:t>
            </a:r>
            <a:r>
              <a:rPr lang="it-IT" dirty="0"/>
              <a:t> </a:t>
            </a:r>
            <a:r>
              <a:rPr lang="it-IT" dirty="0" err="1"/>
              <a:t>religieux</a:t>
            </a:r>
            <a:r>
              <a:rPr lang="it-IT" dirty="0"/>
              <a:t> (catholique) </a:t>
            </a:r>
            <a:r>
              <a:rPr lang="it-IT" dirty="0" err="1"/>
              <a:t>appliqué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sciences </a:t>
            </a:r>
            <a:r>
              <a:rPr lang="it-IT" dirty="0" err="1"/>
              <a:t>exactes</a:t>
            </a:r>
            <a:r>
              <a:rPr lang="it-IT" dirty="0"/>
              <a:t>. </a:t>
            </a:r>
            <a:r>
              <a:rPr lang="it-IT" dirty="0" err="1"/>
              <a:t>Opposition</a:t>
            </a:r>
            <a:r>
              <a:rPr lang="it-IT" dirty="0"/>
              <a:t> science/</a:t>
            </a:r>
            <a:r>
              <a:rPr lang="it-IT" dirty="0" err="1"/>
              <a:t>poésie</a:t>
            </a:r>
            <a:r>
              <a:rPr lang="it-IT" dirty="0"/>
              <a:t>,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raison</a:t>
            </a:r>
            <a:r>
              <a:rPr lang="it-IT" dirty="0"/>
              <a:t>/</a:t>
            </a:r>
            <a:r>
              <a:rPr lang="it-IT" dirty="0" err="1"/>
              <a:t>littérature</a:t>
            </a:r>
            <a:r>
              <a:rPr lang="it-IT" dirty="0"/>
              <a:t> (</a:t>
            </a:r>
            <a:r>
              <a:rPr lang="it-IT" dirty="0" err="1"/>
              <a:t>romantique</a:t>
            </a:r>
            <a:r>
              <a:rPr lang="it-IT" dirty="0"/>
              <a:t>). </a:t>
            </a:r>
          </a:p>
          <a:p>
            <a:pPr algn="just"/>
            <a:r>
              <a:rPr lang="it-IT" dirty="0" err="1"/>
              <a:t>L’ironie</a:t>
            </a:r>
            <a:r>
              <a:rPr lang="it-IT" dirty="0"/>
              <a:t> n’est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absente</a:t>
            </a:r>
            <a:r>
              <a:rPr lang="it-IT" dirty="0"/>
              <a:t>, mais l’</a:t>
            </a:r>
            <a:r>
              <a:rPr lang="it-IT" dirty="0" err="1"/>
              <a:t>idéal</a:t>
            </a:r>
            <a:r>
              <a:rPr lang="it-IT" dirty="0"/>
              <a:t> d’une </a:t>
            </a:r>
            <a:r>
              <a:rPr lang="it-IT" dirty="0" err="1"/>
              <a:t>poésie</a:t>
            </a:r>
            <a:r>
              <a:rPr lang="it-IT" dirty="0"/>
              <a:t> </a:t>
            </a:r>
            <a:r>
              <a:rPr lang="it-IT" dirty="0" err="1"/>
              <a:t>objective</a:t>
            </a:r>
            <a:r>
              <a:rPr lang="it-IT" dirty="0"/>
              <a:t>, </a:t>
            </a:r>
            <a:r>
              <a:rPr lang="it-IT" dirty="0" err="1"/>
              <a:t>scientifique</a:t>
            </a:r>
            <a:r>
              <a:rPr lang="it-IT" dirty="0"/>
              <a:t>, qui </a:t>
            </a:r>
            <a:r>
              <a:rPr lang="it-IT" dirty="0" err="1"/>
              <a:t>dépasse</a:t>
            </a:r>
            <a:r>
              <a:rPr lang="it-IT" dirty="0"/>
              <a:t> le </a:t>
            </a:r>
            <a:r>
              <a:rPr lang="it-IT" dirty="0" err="1"/>
              <a:t>romantisme</a:t>
            </a:r>
            <a:r>
              <a:rPr lang="it-IT" dirty="0"/>
              <a:t> est </a:t>
            </a:r>
            <a:r>
              <a:rPr lang="it-IT" dirty="0" err="1"/>
              <a:t>plausible</a:t>
            </a:r>
            <a:r>
              <a:rPr lang="it-IT" dirty="0"/>
              <a:t>. D. </a:t>
            </a:r>
            <a:r>
              <a:rPr lang="it-IT" dirty="0" err="1"/>
              <a:t>vit</a:t>
            </a:r>
            <a:r>
              <a:rPr lang="it-IT" dirty="0"/>
              <a:t> à l’époque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positivisme</a:t>
            </a:r>
            <a:r>
              <a:rPr lang="it-IT" dirty="0"/>
              <a:t>, </a:t>
            </a:r>
            <a:r>
              <a:rPr lang="it-IT" dirty="0" err="1"/>
              <a:t>courant</a:t>
            </a:r>
            <a:r>
              <a:rPr lang="it-IT" dirty="0"/>
              <a:t> </a:t>
            </a:r>
            <a:r>
              <a:rPr lang="it-IT" dirty="0" err="1"/>
              <a:t>philosophique</a:t>
            </a:r>
            <a:r>
              <a:rPr lang="it-IT" dirty="0"/>
              <a:t> </a:t>
            </a:r>
            <a:r>
              <a:rPr lang="it-IT" dirty="0" err="1"/>
              <a:t>fondé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données</a:t>
            </a:r>
            <a:r>
              <a:rPr lang="it-IT" dirty="0"/>
              <a:t> </a:t>
            </a:r>
            <a:r>
              <a:rPr lang="it-IT" dirty="0" err="1"/>
              <a:t>concrètes</a:t>
            </a:r>
            <a:r>
              <a:rPr lang="it-IT" dirty="0"/>
              <a:t> et </a:t>
            </a:r>
            <a:r>
              <a:rPr lang="it-IT" dirty="0" err="1"/>
              <a:t>sur</a:t>
            </a:r>
            <a:r>
              <a:rPr lang="it-IT" dirty="0"/>
              <a:t> l’</a:t>
            </a:r>
            <a:r>
              <a:rPr lang="it-IT" dirty="0" err="1"/>
              <a:t>expérience</a:t>
            </a:r>
            <a:r>
              <a:rPr lang="it-IT" dirty="0"/>
              <a:t> (“</a:t>
            </a:r>
            <a:r>
              <a:rPr lang="it-IT" dirty="0" err="1"/>
              <a:t>positif</a:t>
            </a:r>
            <a:r>
              <a:rPr lang="it-IT" dirty="0"/>
              <a:t>”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sens</a:t>
            </a:r>
            <a:r>
              <a:rPr lang="it-IT" dirty="0"/>
              <a:t> de “</a:t>
            </a:r>
            <a:r>
              <a:rPr lang="it-IT" dirty="0" err="1"/>
              <a:t>concret</a:t>
            </a:r>
            <a:r>
              <a:rPr lang="it-IT" dirty="0"/>
              <a:t>”, “</a:t>
            </a:r>
            <a:r>
              <a:rPr lang="it-IT" dirty="0" err="1"/>
              <a:t>réel</a:t>
            </a:r>
            <a:r>
              <a:rPr lang="it-IT" dirty="0"/>
              <a:t>”). </a:t>
            </a:r>
            <a:r>
              <a:rPr lang="it-IT" dirty="0" err="1"/>
              <a:t>Quoi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en </a:t>
            </a:r>
            <a:r>
              <a:rPr lang="it-IT" dirty="0" err="1"/>
              <a:t>soit</a:t>
            </a:r>
            <a:r>
              <a:rPr lang="it-IT" dirty="0"/>
              <a:t>, la culture </a:t>
            </a:r>
            <a:r>
              <a:rPr lang="it-IT" dirty="0" err="1"/>
              <a:t>française</a:t>
            </a:r>
            <a:r>
              <a:rPr lang="it-IT" dirty="0"/>
              <a:t> </a:t>
            </a:r>
            <a:r>
              <a:rPr lang="it-IT" dirty="0" err="1"/>
              <a:t>classique</a:t>
            </a:r>
            <a:r>
              <a:rPr lang="it-IT" dirty="0"/>
              <a:t> est </a:t>
            </a:r>
            <a:r>
              <a:rPr lang="it-IT" dirty="0" err="1"/>
              <a:t>profondément</a:t>
            </a:r>
            <a:r>
              <a:rPr lang="it-IT" dirty="0"/>
              <a:t> </a:t>
            </a:r>
            <a:r>
              <a:rPr lang="it-IT" dirty="0" err="1"/>
              <a:t>rationaliste</a:t>
            </a:r>
            <a:r>
              <a:rPr lang="it-IT" dirty="0"/>
              <a:t> et </a:t>
            </a:r>
            <a:r>
              <a:rPr lang="it-IT" dirty="0" err="1"/>
              <a:t>cartésienne</a:t>
            </a:r>
            <a:r>
              <a:rPr lang="it-IT" dirty="0"/>
              <a:t> (Descartes est d’</a:t>
            </a:r>
            <a:r>
              <a:rPr lang="it-IT" dirty="0" err="1"/>
              <a:t>ailleurs</a:t>
            </a:r>
            <a:r>
              <a:rPr lang="it-IT" dirty="0"/>
              <a:t> </a:t>
            </a:r>
            <a:r>
              <a:rPr lang="it-IT" dirty="0" err="1"/>
              <a:t>mentionné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stophe</a:t>
            </a:r>
            <a:r>
              <a:rPr lang="it-IT" dirty="0"/>
              <a:t>). </a:t>
            </a:r>
            <a:r>
              <a:rPr lang="it-IT" dirty="0" err="1"/>
              <a:t>Évidemment</a:t>
            </a:r>
            <a:r>
              <a:rPr lang="it-IT" dirty="0"/>
              <a:t>, on songe </a:t>
            </a:r>
            <a:r>
              <a:rPr lang="it-IT" dirty="0" err="1"/>
              <a:t>aussi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aspirations</a:t>
            </a:r>
            <a:r>
              <a:rPr lang="it-IT" dirty="0"/>
              <a:t> </a:t>
            </a:r>
            <a:r>
              <a:rPr lang="it-IT" dirty="0" err="1"/>
              <a:t>scientifiques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romanciers</a:t>
            </a:r>
            <a:r>
              <a:rPr lang="it-IT" dirty="0"/>
              <a:t> </a:t>
            </a:r>
            <a:r>
              <a:rPr lang="it-IT" dirty="0" err="1"/>
              <a:t>réalistes</a:t>
            </a:r>
            <a:r>
              <a:rPr lang="it-IT" dirty="0"/>
              <a:t> et </a:t>
            </a:r>
            <a:r>
              <a:rPr lang="it-IT" dirty="0" err="1"/>
              <a:t>naturalistes</a:t>
            </a:r>
            <a:r>
              <a:rPr lang="it-IT" dirty="0"/>
              <a:t>, de Balzac à Zola, et </a:t>
            </a:r>
            <a:r>
              <a:rPr lang="it-IT" dirty="0" err="1"/>
              <a:t>même</a:t>
            </a:r>
            <a:r>
              <a:rPr lang="it-IT" dirty="0"/>
              <a:t> de </a:t>
            </a:r>
            <a:r>
              <a:rPr lang="it-IT" dirty="0" err="1"/>
              <a:t>poètes</a:t>
            </a:r>
            <a:r>
              <a:rPr lang="it-IT" dirty="0"/>
              <a:t> </a:t>
            </a:r>
            <a:r>
              <a:rPr lang="it-IT" dirty="0" err="1"/>
              <a:t>tels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Baudelaire et Rimbaud.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501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DD0CE2-5159-40CC-A92B-B3802DAD4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II, 7 : l’</a:t>
            </a:r>
            <a:r>
              <a:rPr lang="it-IT" dirty="0" err="1"/>
              <a:t>hermaphrodite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DBC48A-0C06-4A8C-A88E-F34297870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bisexué</a:t>
            </a:r>
            <a:r>
              <a:rPr lang="it-IT" dirty="0"/>
              <a:t>; </a:t>
            </a:r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mythes</a:t>
            </a:r>
            <a:r>
              <a:rPr lang="it-IT" dirty="0"/>
              <a:t> de l’</a:t>
            </a:r>
            <a:r>
              <a:rPr lang="it-IT" dirty="0" err="1"/>
              <a:t>androgyne</a:t>
            </a:r>
            <a:r>
              <a:rPr lang="it-IT" dirty="0"/>
              <a:t> (</a:t>
            </a:r>
            <a:r>
              <a:rPr lang="it-IT" dirty="0" err="1"/>
              <a:t>Platon</a:t>
            </a:r>
            <a:r>
              <a:rPr lang="it-IT" dirty="0"/>
              <a:t>, </a:t>
            </a:r>
            <a:r>
              <a:rPr lang="it-IT" i="1" dirty="0"/>
              <a:t>Le </a:t>
            </a:r>
            <a:r>
              <a:rPr lang="it-IT" i="1" dirty="0" err="1"/>
              <a:t>Banquet</a:t>
            </a:r>
            <a:r>
              <a:rPr lang="it-IT" dirty="0"/>
              <a:t> = </a:t>
            </a:r>
            <a:r>
              <a:rPr lang="it-IT" i="1" dirty="0"/>
              <a:t>Il simposio</a:t>
            </a:r>
            <a:r>
              <a:rPr lang="it-IT" dirty="0"/>
              <a:t>) et d’</a:t>
            </a:r>
            <a:r>
              <a:rPr lang="it-IT" dirty="0" err="1"/>
              <a:t>Hermaphrodite</a:t>
            </a:r>
            <a:r>
              <a:rPr lang="it-IT" dirty="0"/>
              <a:t> (</a:t>
            </a:r>
            <a:r>
              <a:rPr lang="it-IT" dirty="0" err="1"/>
              <a:t>Ovide</a:t>
            </a:r>
            <a:r>
              <a:rPr lang="it-IT" dirty="0"/>
              <a:t>, </a:t>
            </a:r>
            <a:r>
              <a:rPr lang="it-IT" i="1" dirty="0" err="1"/>
              <a:t>Métamorphoses</a:t>
            </a:r>
            <a:r>
              <a:rPr lang="it-IT" dirty="0"/>
              <a:t>, IV, </a:t>
            </a:r>
            <a:r>
              <a:rPr lang="it-IT" dirty="0" err="1"/>
              <a:t>vv</a:t>
            </a:r>
            <a:r>
              <a:rPr lang="it-IT" dirty="0"/>
              <a:t>. 285-388). Il </a:t>
            </a:r>
            <a:r>
              <a:rPr lang="it-IT" dirty="0" err="1"/>
              <a:t>représente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contenus</a:t>
            </a:r>
            <a:r>
              <a:rPr lang="it-IT" dirty="0"/>
              <a:t> </a:t>
            </a:r>
            <a:r>
              <a:rPr lang="it-IT" dirty="0" err="1"/>
              <a:t>opposés</a:t>
            </a:r>
            <a:r>
              <a:rPr lang="it-IT" dirty="0"/>
              <a:t>: a) l’</a:t>
            </a:r>
            <a:r>
              <a:rPr lang="it-IT" dirty="0" err="1"/>
              <a:t>unité</a:t>
            </a:r>
            <a:r>
              <a:rPr lang="it-IT" dirty="0"/>
              <a:t> </a:t>
            </a:r>
            <a:r>
              <a:rPr lang="it-IT" dirty="0" err="1"/>
              <a:t>supérieure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contraires</a:t>
            </a:r>
            <a:r>
              <a:rPr lang="it-IT" dirty="0"/>
              <a:t>, la fusion </a:t>
            </a:r>
            <a:r>
              <a:rPr lang="it-IT" dirty="0" err="1"/>
              <a:t>amoureuse</a:t>
            </a:r>
            <a:r>
              <a:rPr lang="it-IT" dirty="0"/>
              <a:t> de l’</a:t>
            </a:r>
            <a:r>
              <a:rPr lang="it-IT" dirty="0" err="1"/>
              <a:t>homme</a:t>
            </a:r>
            <a:r>
              <a:rPr lang="it-IT" dirty="0"/>
              <a:t> et de la femme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couple</a:t>
            </a:r>
            <a:r>
              <a:rPr lang="it-IT" dirty="0"/>
              <a:t>; b) la </a:t>
            </a:r>
            <a:r>
              <a:rPr lang="it-IT" dirty="0" err="1"/>
              <a:t>division</a:t>
            </a:r>
            <a:r>
              <a:rPr lang="it-IT" dirty="0"/>
              <a:t>, l’</a:t>
            </a:r>
            <a:r>
              <a:rPr lang="it-IT" dirty="0" err="1"/>
              <a:t>ambiguïté</a:t>
            </a:r>
            <a:r>
              <a:rPr lang="it-IT" dirty="0"/>
              <a:t>, l’</a:t>
            </a:r>
            <a:r>
              <a:rPr lang="it-IT" dirty="0" err="1"/>
              <a:t>exclusion</a:t>
            </a:r>
            <a:r>
              <a:rPr lang="it-IT" dirty="0"/>
              <a:t>. C’est un </a:t>
            </a:r>
            <a:r>
              <a:rPr lang="it-IT" dirty="0" err="1"/>
              <a:t>grand</a:t>
            </a:r>
            <a:r>
              <a:rPr lang="it-IT" dirty="0"/>
              <a:t>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acceptions</a:t>
            </a:r>
            <a:r>
              <a:rPr lang="it-IT" dirty="0"/>
              <a:t>.</a:t>
            </a:r>
          </a:p>
          <a:p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 est un </a:t>
            </a:r>
            <a:r>
              <a:rPr lang="it-IT" dirty="0" err="1"/>
              <a:t>poème</a:t>
            </a:r>
            <a:r>
              <a:rPr lang="it-IT" dirty="0"/>
              <a:t> en prose </a:t>
            </a:r>
            <a:r>
              <a:rPr lang="it-IT" dirty="0" err="1"/>
              <a:t>chaste</a:t>
            </a:r>
            <a:r>
              <a:rPr lang="it-IT" dirty="0"/>
              <a:t> et </a:t>
            </a:r>
            <a:r>
              <a:rPr lang="it-IT" dirty="0" err="1"/>
              <a:t>lyrique</a:t>
            </a:r>
            <a:r>
              <a:rPr lang="it-IT" dirty="0"/>
              <a:t>. L’h. </a:t>
            </a:r>
            <a:r>
              <a:rPr lang="it-IT" dirty="0" err="1"/>
              <a:t>apparaît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une </a:t>
            </a:r>
            <a:r>
              <a:rPr lang="it-IT" dirty="0" err="1"/>
              <a:t>victime</a:t>
            </a:r>
            <a:r>
              <a:rPr lang="it-IT" dirty="0"/>
              <a:t> de la </a:t>
            </a:r>
            <a:r>
              <a:rPr lang="it-IT" dirty="0" err="1"/>
              <a:t>société</a:t>
            </a:r>
            <a:r>
              <a:rPr lang="it-IT" dirty="0"/>
              <a:t>; il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</a:t>
            </a:r>
            <a:r>
              <a:rPr lang="it-IT" dirty="0" err="1"/>
              <a:t>évoquer</a:t>
            </a:r>
            <a:r>
              <a:rPr lang="it-IT" dirty="0"/>
              <a:t> un </a:t>
            </a:r>
            <a:r>
              <a:rPr lang="it-IT" dirty="0" err="1"/>
              <a:t>martyr</a:t>
            </a:r>
            <a:r>
              <a:rPr lang="it-IT" dirty="0"/>
              <a:t> </a:t>
            </a:r>
            <a:r>
              <a:rPr lang="it-IT" dirty="0" err="1"/>
              <a:t>chrétien</a:t>
            </a:r>
            <a:r>
              <a:rPr lang="it-IT" dirty="0"/>
              <a:t> </a:t>
            </a:r>
            <a:r>
              <a:rPr lang="it-IT" dirty="0" err="1"/>
              <a:t>persécuté</a:t>
            </a:r>
            <a:r>
              <a:rPr lang="it-IT" dirty="0"/>
              <a:t>, </a:t>
            </a:r>
            <a:r>
              <a:rPr lang="it-IT" dirty="0" err="1"/>
              <a:t>ou</a:t>
            </a:r>
            <a:r>
              <a:rPr lang="it-IT" dirty="0"/>
              <a:t> le </a:t>
            </a:r>
            <a:r>
              <a:rPr lang="it-IT" dirty="0" err="1"/>
              <a:t>poète</a:t>
            </a:r>
            <a:r>
              <a:rPr lang="it-IT" dirty="0"/>
              <a:t> </a:t>
            </a:r>
            <a:r>
              <a:rPr lang="it-IT" dirty="0" err="1"/>
              <a:t>marginalisé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société</a:t>
            </a:r>
            <a:r>
              <a:rPr lang="it-IT" dirty="0"/>
              <a:t> </a:t>
            </a:r>
            <a:r>
              <a:rPr lang="it-IT" dirty="0" err="1"/>
              <a:t>bourgeoise</a:t>
            </a:r>
            <a:r>
              <a:rPr lang="it-IT" dirty="0"/>
              <a:t> utilitariste.</a:t>
            </a:r>
          </a:p>
          <a:p>
            <a:r>
              <a:rPr lang="it-IT" dirty="0"/>
              <a:t>“Là, </a:t>
            </a:r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bosquet</a:t>
            </a:r>
            <a:r>
              <a:rPr lang="it-IT" dirty="0"/>
              <a:t>…” L’incipit est </a:t>
            </a:r>
            <a:r>
              <a:rPr lang="it-IT" dirty="0" err="1"/>
              <a:t>répété</a:t>
            </a:r>
            <a:r>
              <a:rPr lang="it-IT" dirty="0"/>
              <a:t> à l’</a:t>
            </a:r>
            <a:r>
              <a:rPr lang="it-IT" dirty="0" err="1"/>
              <a:t>intérieur</a:t>
            </a:r>
            <a:r>
              <a:rPr lang="it-IT" dirty="0"/>
              <a:t> de la </a:t>
            </a:r>
            <a:r>
              <a:rPr lang="it-IT" dirty="0" err="1"/>
              <a:t>strophe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une sorte de refrain. Le </a:t>
            </a:r>
            <a:r>
              <a:rPr lang="it-IT" dirty="0" err="1"/>
              <a:t>décor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bosquet</a:t>
            </a:r>
            <a:r>
              <a:rPr lang="it-IT" dirty="0"/>
              <a:t> </a:t>
            </a:r>
            <a:r>
              <a:rPr lang="it-IT" dirty="0" err="1"/>
              <a:t>renvoie</a:t>
            </a:r>
            <a:r>
              <a:rPr lang="it-IT" dirty="0"/>
              <a:t> à la </a:t>
            </a:r>
            <a:r>
              <a:rPr lang="it-IT" dirty="0" err="1"/>
              <a:t>poésie</a:t>
            </a:r>
            <a:r>
              <a:rPr lang="it-IT" dirty="0"/>
              <a:t> pastorale </a:t>
            </a:r>
            <a:r>
              <a:rPr lang="it-IT" dirty="0" err="1"/>
              <a:t>classique</a:t>
            </a:r>
            <a:r>
              <a:rPr lang="it-IT" dirty="0"/>
              <a:t>.</a:t>
            </a:r>
          </a:p>
          <a:p>
            <a:r>
              <a:rPr lang="it-IT" b="1" dirty="0" err="1"/>
              <a:t>Bicêtre</a:t>
            </a:r>
            <a:r>
              <a:rPr lang="it-IT" dirty="0"/>
              <a:t>, </a:t>
            </a:r>
            <a:r>
              <a:rPr lang="it-IT" dirty="0" err="1"/>
              <a:t>asile</a:t>
            </a:r>
            <a:r>
              <a:rPr lang="it-IT" dirty="0"/>
              <a:t> d’</a:t>
            </a:r>
            <a:r>
              <a:rPr lang="it-IT" dirty="0" err="1"/>
              <a:t>aliénés</a:t>
            </a:r>
            <a:r>
              <a:rPr lang="it-IT" dirty="0"/>
              <a:t> </a:t>
            </a:r>
            <a:r>
              <a:rPr lang="it-IT" dirty="0" err="1"/>
              <a:t>près</a:t>
            </a:r>
            <a:r>
              <a:rPr lang="it-IT" dirty="0"/>
              <a:t> de Paris. Jeu </a:t>
            </a:r>
            <a:r>
              <a:rPr lang="it-IT" dirty="0" err="1"/>
              <a:t>possible</a:t>
            </a:r>
            <a:r>
              <a:rPr lang="it-IT" dirty="0"/>
              <a:t>: </a:t>
            </a:r>
            <a:r>
              <a:rPr lang="it-IT" b="1" dirty="0"/>
              <a:t>bis-</a:t>
            </a:r>
            <a:r>
              <a:rPr lang="it-IT" b="1" dirty="0" err="1"/>
              <a:t>être</a:t>
            </a:r>
            <a:r>
              <a:rPr lang="it-IT" dirty="0"/>
              <a:t> (la nature double de l’h.); </a:t>
            </a:r>
            <a:r>
              <a:rPr lang="it-IT" dirty="0" err="1"/>
              <a:t>cf</a:t>
            </a:r>
            <a:r>
              <a:rPr lang="it-IT" dirty="0"/>
              <a:t>. </a:t>
            </a:r>
            <a:r>
              <a:rPr lang="it-IT" dirty="0" err="1"/>
              <a:t>aussi</a:t>
            </a:r>
            <a:r>
              <a:rPr lang="it-IT" dirty="0"/>
              <a:t> la </a:t>
            </a:r>
            <a:r>
              <a:rPr lang="it-IT" dirty="0" err="1"/>
              <a:t>notion</a:t>
            </a:r>
            <a:r>
              <a:rPr lang="it-IT" dirty="0"/>
              <a:t> </a:t>
            </a:r>
            <a:r>
              <a:rPr lang="it-IT" dirty="0" err="1"/>
              <a:t>alchimique</a:t>
            </a:r>
            <a:r>
              <a:rPr lang="it-IT" dirty="0"/>
              <a:t> de </a:t>
            </a:r>
            <a:r>
              <a:rPr lang="it-IT" b="1" dirty="0" err="1"/>
              <a:t>Rebis</a:t>
            </a:r>
            <a:r>
              <a:rPr lang="it-IT" dirty="0"/>
              <a:t>, qui </a:t>
            </a:r>
            <a:r>
              <a:rPr lang="it-IT" dirty="0" err="1"/>
              <a:t>signifie</a:t>
            </a:r>
            <a:r>
              <a:rPr lang="it-IT" dirty="0"/>
              <a:t> l’union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contraires</a:t>
            </a:r>
            <a:r>
              <a:rPr lang="it-IT" dirty="0"/>
              <a:t> (“res bina” en latin= </a:t>
            </a:r>
            <a:r>
              <a:rPr lang="it-IT" dirty="0" err="1"/>
              <a:t>chose</a:t>
            </a:r>
            <a:r>
              <a:rPr lang="it-IT" dirty="0"/>
              <a:t> double).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24712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1382</Words>
  <Application>Microsoft Office PowerPoint</Application>
  <PresentationFormat>Widescreen</PresentationFormat>
  <Paragraphs>86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di Office</vt:lpstr>
      <vt:lpstr>Lautréamont, Les chants de Maldoror</vt:lpstr>
      <vt:lpstr>Chant I : histoire du texte</vt:lpstr>
      <vt:lpstr>Choix de variantes</vt:lpstr>
      <vt:lpstr>Georges Dazet</vt:lpstr>
      <vt:lpstr>Chant I: autres remarques</vt:lpstr>
      <vt:lpstr>I, 9 : l’ Océan</vt:lpstr>
      <vt:lpstr>I, 9 : l’ Océan</vt:lpstr>
      <vt:lpstr>II, 10 : Les mathématiques </vt:lpstr>
      <vt:lpstr>II, 7 : l’hermaphrodite </vt:lpstr>
      <vt:lpstr>L’Hermaphrodite du musée du Louvre</vt:lpstr>
      <vt:lpstr>Lautréamont  vs  Rimbaud</vt:lpstr>
      <vt:lpstr>II, 9 : le pou</vt:lpstr>
      <vt:lpstr>Le point sur les «hymnes»…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Lautréamont, Les chants de Maldoror</dc:title>
  <dc:creator>Fabio Vasarri</dc:creator>
  <cp:lastModifiedBy>Fabio Vasarri</cp:lastModifiedBy>
  <cp:revision>12</cp:revision>
  <dcterms:created xsi:type="dcterms:W3CDTF">2020-03-13T16:16:26Z</dcterms:created>
  <dcterms:modified xsi:type="dcterms:W3CDTF">2020-03-16T11:25:05Z</dcterms:modified>
</cp:coreProperties>
</file>