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59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Stile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390DCFD-4B05-448C-B759-9BBB63C89E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489C1CC-3100-45EB-B500-AC9FAEF926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B1C67C8-C629-4259-A606-13C067155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47B0-598F-4D5B-A888-88216EF31FFD}" type="datetimeFigureOut">
              <a:rPr lang="it-IT" smtClean="0"/>
              <a:t>20/03/2020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3E18BB2-B8E2-4786-A903-974C9A0AF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4BF0293-7303-4F65-847A-6FF06B5D0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DDA5-77BA-48EC-9A84-FE6420EB529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5229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549B405-94A3-4CC8-A217-B8680CF0F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DB8265E-30FE-444D-B421-215B571EAA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1673097-FFBE-4CA2-BAC6-970A68BE0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47B0-598F-4D5B-A888-88216EF31FFD}" type="datetimeFigureOut">
              <a:rPr lang="it-IT" smtClean="0"/>
              <a:t>20/03/2020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CBAB24F-AA5C-42A4-85FE-C626DBBFE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4A7FA54-2085-4905-9263-6970934B2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DDA5-77BA-48EC-9A84-FE6420EB529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0155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CC70BF2-0E31-451C-AF43-AB428AB876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462A2ED-4F12-45AB-AE3C-D83FA9E24A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1270D94-1C3C-4E8B-ABCA-A7C0962B8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47B0-598F-4D5B-A888-88216EF31FFD}" type="datetimeFigureOut">
              <a:rPr lang="it-IT" smtClean="0"/>
              <a:t>20/03/2020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9898312-A652-462E-88D5-2144B8662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33D590E-2CAC-44CB-96BC-0B19ACFD2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DDA5-77BA-48EC-9A84-FE6420EB529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954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192B975-7D4D-45A5-8626-76CD42AC1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9533DFB-CC24-459C-A8CD-6857F47625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613F5FA-4789-4145-A65B-E0B6A9CE4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47B0-598F-4D5B-A888-88216EF31FFD}" type="datetimeFigureOut">
              <a:rPr lang="it-IT" smtClean="0"/>
              <a:t>20/03/2020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88C6E68-0660-4A7F-93C0-3731B8362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DD92909-7341-4257-9B96-FCC21B71B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DDA5-77BA-48EC-9A84-FE6420EB529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2352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8BCD2C4-EA00-430E-BDF0-81E7B57B7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7517DFF-51B7-417E-9236-9B756C45FA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F219F04-E24F-4CE9-A40F-1B2B6B46C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47B0-598F-4D5B-A888-88216EF31FFD}" type="datetimeFigureOut">
              <a:rPr lang="it-IT" smtClean="0"/>
              <a:t>20/03/2020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5ECDE91-A344-4027-8844-4F7B9B7E2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2745485-9D98-48EA-B99B-84400EC5F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DDA5-77BA-48EC-9A84-FE6420EB529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7340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24346A4-EA36-4500-A2C1-F5D343887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9F6776F-2712-43AA-80F8-15BB84AB14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AC5E218-DB6C-4C47-818E-B23670A82A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F517A09-30CB-4281-8B42-B311F3320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47B0-598F-4D5B-A888-88216EF31FFD}" type="datetimeFigureOut">
              <a:rPr lang="it-IT" smtClean="0"/>
              <a:t>20/03/2020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DFD4355-48D9-4D12-9F1B-E012E05E7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6E863D9-8585-44E7-9612-E9A100019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DDA5-77BA-48EC-9A84-FE6420EB529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2584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4EC44F3-D3CC-4254-B090-0E83DAC50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ECEE74B-F3A4-4EE9-B44C-961BFEDA88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447F7F0-2DB5-420D-9071-DAA7C86337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302C2B7F-06A3-454D-86FF-B0C464D5D5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AB7F559-71C1-4A19-98C0-A74F97E57E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88616AB2-5679-43AB-895A-D5DE32AB3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47B0-598F-4D5B-A888-88216EF31FFD}" type="datetimeFigureOut">
              <a:rPr lang="it-IT" smtClean="0"/>
              <a:t>20/03/2020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906112D-B37B-43C7-8CD1-5F6493B94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1A53FFC4-B5C5-4454-A2EF-ECAF308A7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DDA5-77BA-48EC-9A84-FE6420EB529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4574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1555D0-0FB4-443F-8AC0-1B8BED36A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428C0F1-4103-4143-94BB-B2110843E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47B0-598F-4D5B-A888-88216EF31FFD}" type="datetimeFigureOut">
              <a:rPr lang="it-IT" smtClean="0"/>
              <a:t>20/03/2020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404A1BA-3D8C-4B66-B196-92A5F5C07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2811FA1-6493-4BBC-BBC9-E4392BE0C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DDA5-77BA-48EC-9A84-FE6420EB529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2558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FD9E077A-0FA1-4B75-B3E1-4A15DDD74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47B0-598F-4D5B-A888-88216EF31FFD}" type="datetimeFigureOut">
              <a:rPr lang="it-IT" smtClean="0"/>
              <a:t>20/03/2020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538DF3B-9876-4F4C-876F-F1487F3F7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744A040-9940-4F3F-8709-59048CD21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DDA5-77BA-48EC-9A84-FE6420EB529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8977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0FEB010-7821-42F8-B510-B238E9B5F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E089B7A-F09D-4421-AF7A-51FAB4E714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5754AE0-C121-4E03-B301-7926230DE0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D8FE3D4-F618-4BB2-A3A2-DA28DE085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47B0-598F-4D5B-A888-88216EF31FFD}" type="datetimeFigureOut">
              <a:rPr lang="it-IT" smtClean="0"/>
              <a:t>20/03/2020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60CBF36-5E8E-4AEF-A61F-328532FDE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7870397-E7CC-43E6-BC92-875418CD2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DDA5-77BA-48EC-9A84-FE6420EB529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3808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AE96EF9-97D6-4A29-A924-B0BBE2B587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6E9E534-5BD3-4A60-8407-0DBADD9FA7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CFD244F-089F-4EAA-A205-DD323DC532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B4CE4A8-ECAA-4F5F-8D81-2B7577127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47B0-598F-4D5B-A888-88216EF31FFD}" type="datetimeFigureOut">
              <a:rPr lang="it-IT" smtClean="0"/>
              <a:t>20/03/2020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2E27109-3506-4EBE-9C13-BA02E569E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753FDE0-2190-4E0F-8F03-E8D59D28E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DDA5-77BA-48EC-9A84-FE6420EB529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4381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7EE92C4-982C-4F54-8CE8-2E767079E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96AED8D-3CBC-4385-847B-089167CAC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D9EE8F2-4A3A-406D-A4EB-F6F3CA52E5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047B0-598F-4D5B-A888-88216EF31FFD}" type="datetimeFigureOut">
              <a:rPr lang="it-IT" smtClean="0"/>
              <a:t>20/03/2020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8002AB-F844-4F36-9C55-355041489F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7FED042-3578-4A09-9950-FBDD7E227E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CDDA5-77BA-48EC-9A84-FE6420EB529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6222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9CDEEA1-C049-4100-8016-86EC195013D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/>
              <a:t>Lautréamont</a:t>
            </a:r>
            <a:r>
              <a:rPr lang="it-IT" dirty="0"/>
              <a:t>, </a:t>
            </a:r>
            <a:r>
              <a:rPr lang="it-IT" i="1" dirty="0" err="1"/>
              <a:t>Les</a:t>
            </a:r>
            <a:r>
              <a:rPr lang="it-IT" i="1" dirty="0"/>
              <a:t> </a:t>
            </a:r>
            <a:r>
              <a:rPr lang="it-IT" i="1" dirty="0" err="1"/>
              <a:t>chants</a:t>
            </a:r>
            <a:r>
              <a:rPr lang="it-IT" i="1" dirty="0"/>
              <a:t> de </a:t>
            </a:r>
            <a:r>
              <a:rPr lang="it-IT" i="1" dirty="0" err="1"/>
              <a:t>Maldoror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0792161-A535-4A26-8A28-FA4A91C399B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/>
              <a:t>NB: materiale didattico per il secondo modulo del corso magistrale di Letteratura Francese a.a. 2019/20, prof. Fabio Vasarri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343232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E9BB01E-DD99-4410-A7EF-E0F666D62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Le </a:t>
            </a:r>
            <a:r>
              <a:rPr lang="it-IT" dirty="0" err="1"/>
              <a:t>bien</a:t>
            </a:r>
            <a:r>
              <a:rPr lang="it-IT" dirty="0"/>
              <a:t> et le mal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513C3B4-1ADD-4A20-B1D6-9F6690C08D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it-IT" dirty="0" err="1"/>
              <a:t>Dans</a:t>
            </a:r>
            <a:r>
              <a:rPr lang="it-IT" dirty="0"/>
              <a:t> la </a:t>
            </a:r>
            <a:r>
              <a:rPr lang="it-IT" dirty="0" err="1"/>
              <a:t>strophe</a:t>
            </a:r>
            <a:r>
              <a:rPr lang="it-IT" dirty="0"/>
              <a:t> qui </a:t>
            </a:r>
            <a:r>
              <a:rPr lang="it-IT" dirty="0" err="1"/>
              <a:t>précède</a:t>
            </a:r>
            <a:r>
              <a:rPr lang="it-IT" dirty="0"/>
              <a:t> (II, 13) , </a:t>
            </a:r>
            <a:r>
              <a:rPr lang="it-IT" dirty="0" err="1"/>
              <a:t>comme</a:t>
            </a:r>
            <a:r>
              <a:rPr lang="it-IT" dirty="0"/>
              <a:t> on l’a vu, M. tue le </a:t>
            </a:r>
            <a:r>
              <a:rPr lang="it-IT" dirty="0" err="1"/>
              <a:t>jeune</a:t>
            </a:r>
            <a:r>
              <a:rPr lang="it-IT" dirty="0"/>
              <a:t> </a:t>
            </a:r>
            <a:r>
              <a:rPr lang="it-IT" dirty="0" err="1"/>
              <a:t>naufragé</a:t>
            </a:r>
            <a:r>
              <a:rPr lang="it-IT" dirty="0"/>
              <a:t> </a:t>
            </a:r>
            <a:r>
              <a:rPr lang="it-IT" dirty="0" err="1"/>
              <a:t>alors</a:t>
            </a:r>
            <a:r>
              <a:rPr lang="it-IT" dirty="0"/>
              <a:t> </a:t>
            </a:r>
            <a:r>
              <a:rPr lang="it-IT" dirty="0" err="1"/>
              <a:t>qu’ici</a:t>
            </a:r>
            <a:r>
              <a:rPr lang="it-IT" dirty="0"/>
              <a:t> (II, 14) il </a:t>
            </a:r>
            <a:r>
              <a:rPr lang="it-IT" dirty="0" err="1"/>
              <a:t>redonne</a:t>
            </a:r>
            <a:r>
              <a:rPr lang="it-IT" dirty="0"/>
              <a:t> la vie à </a:t>
            </a:r>
            <a:r>
              <a:rPr lang="it-IT" dirty="0" err="1"/>
              <a:t>Holzer</a:t>
            </a:r>
            <a:r>
              <a:rPr lang="it-IT" dirty="0"/>
              <a:t> (</a:t>
            </a:r>
            <a:r>
              <a:rPr lang="it-IT" dirty="0" err="1"/>
              <a:t>nom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noyé</a:t>
            </a:r>
            <a:r>
              <a:rPr lang="it-IT" dirty="0"/>
              <a:t> : M. </a:t>
            </a:r>
            <a:r>
              <a:rPr lang="it-IT" dirty="0" err="1"/>
              <a:t>finit</a:t>
            </a:r>
            <a:r>
              <a:rPr lang="it-IT" dirty="0"/>
              <a:t> par le </a:t>
            </a:r>
            <a:r>
              <a:rPr lang="it-IT" dirty="0" err="1"/>
              <a:t>reconnaître</a:t>
            </a:r>
            <a:r>
              <a:rPr lang="it-IT" dirty="0"/>
              <a:t>, ce qui est </a:t>
            </a:r>
            <a:r>
              <a:rPr lang="it-IT" dirty="0" err="1"/>
              <a:t>étrange</a:t>
            </a:r>
            <a:r>
              <a:rPr lang="it-IT" dirty="0"/>
              <a:t> et qui le </a:t>
            </a:r>
            <a:r>
              <a:rPr lang="it-IT" dirty="0" err="1"/>
              <a:t>situe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la </a:t>
            </a:r>
            <a:r>
              <a:rPr lang="it-IT" dirty="0" err="1"/>
              <a:t>série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adolescents</a:t>
            </a:r>
            <a:r>
              <a:rPr lang="it-IT" dirty="0"/>
              <a:t>). </a:t>
            </a:r>
          </a:p>
          <a:p>
            <a:pPr algn="just"/>
            <a:r>
              <a:rPr lang="it-IT" dirty="0"/>
              <a:t>On a </a:t>
            </a:r>
            <a:r>
              <a:rPr lang="it-IT" dirty="0" err="1"/>
              <a:t>l’impression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le </a:t>
            </a:r>
            <a:r>
              <a:rPr lang="it-IT" dirty="0" err="1"/>
              <a:t>bien</a:t>
            </a:r>
            <a:r>
              <a:rPr lang="it-IT" dirty="0"/>
              <a:t> et le mal </a:t>
            </a:r>
            <a:r>
              <a:rPr lang="it-IT" dirty="0" err="1"/>
              <a:t>sont</a:t>
            </a:r>
            <a:r>
              <a:rPr lang="it-IT" dirty="0"/>
              <a:t> </a:t>
            </a:r>
            <a:r>
              <a:rPr lang="it-IT" dirty="0" err="1"/>
              <a:t>interchangeables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i="1" dirty="0" err="1"/>
              <a:t>Chants</a:t>
            </a:r>
            <a:r>
              <a:rPr lang="it-IT" dirty="0"/>
              <a:t>, </a:t>
            </a:r>
            <a:r>
              <a:rPr lang="it-IT" dirty="0" err="1"/>
              <a:t>dans</a:t>
            </a:r>
            <a:r>
              <a:rPr lang="it-IT" dirty="0"/>
              <a:t> la </a:t>
            </a:r>
            <a:r>
              <a:rPr lang="it-IT" dirty="0" err="1"/>
              <a:t>mesure</a:t>
            </a:r>
            <a:r>
              <a:rPr lang="it-IT" dirty="0"/>
              <a:t> </a:t>
            </a:r>
            <a:r>
              <a:rPr lang="it-IT" dirty="0" err="1"/>
              <a:t>où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deux</a:t>
            </a:r>
            <a:r>
              <a:rPr lang="it-IT" dirty="0"/>
              <a:t> </a:t>
            </a:r>
            <a:r>
              <a:rPr lang="it-IT" dirty="0" err="1"/>
              <a:t>cas</a:t>
            </a:r>
            <a:r>
              <a:rPr lang="it-IT" dirty="0"/>
              <a:t> il </a:t>
            </a:r>
            <a:r>
              <a:rPr lang="it-IT" dirty="0" err="1"/>
              <a:t>faut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courage</a:t>
            </a:r>
            <a:r>
              <a:rPr lang="it-IT" dirty="0"/>
              <a:t> et de l’audace. </a:t>
            </a:r>
            <a:r>
              <a:rPr lang="it-IT" dirty="0" err="1"/>
              <a:t>Ainsi</a:t>
            </a:r>
            <a:r>
              <a:rPr lang="it-IT" dirty="0"/>
              <a:t>, le </a:t>
            </a:r>
            <a:r>
              <a:rPr lang="it-IT" dirty="0" err="1"/>
              <a:t>sadisme</a:t>
            </a:r>
            <a:r>
              <a:rPr lang="it-IT" dirty="0"/>
              <a:t> de M. ne va </a:t>
            </a:r>
            <a:r>
              <a:rPr lang="it-IT" dirty="0" err="1"/>
              <a:t>pas</a:t>
            </a:r>
            <a:r>
              <a:rPr lang="it-IT" dirty="0"/>
              <a:t> sans son </a:t>
            </a:r>
            <a:r>
              <a:rPr lang="it-IT" dirty="0" err="1"/>
              <a:t>contraire</a:t>
            </a:r>
            <a:r>
              <a:rPr lang="it-IT" dirty="0"/>
              <a:t>, le </a:t>
            </a:r>
            <a:r>
              <a:rPr lang="it-IT" dirty="0" err="1"/>
              <a:t>masochisme</a:t>
            </a:r>
            <a:r>
              <a:rPr lang="it-IT" dirty="0"/>
              <a:t>. </a:t>
            </a:r>
            <a:r>
              <a:rPr lang="it-IT" dirty="0" err="1"/>
              <a:t>Dans</a:t>
            </a:r>
            <a:r>
              <a:rPr lang="it-IT" dirty="0"/>
              <a:t> II, 3, le “je” </a:t>
            </a:r>
            <a:r>
              <a:rPr lang="it-IT" dirty="0" err="1"/>
              <a:t>imagine</a:t>
            </a:r>
            <a:r>
              <a:rPr lang="it-IT" dirty="0"/>
              <a:t> de </a:t>
            </a:r>
            <a:r>
              <a:rPr lang="it-IT" dirty="0" err="1"/>
              <a:t>persécuter</a:t>
            </a:r>
            <a:r>
              <a:rPr lang="it-IT" dirty="0"/>
              <a:t> son ami Lohengrin, mais </a:t>
            </a:r>
            <a:r>
              <a:rPr lang="it-IT" dirty="0" err="1"/>
              <a:t>ensuite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rôles</a:t>
            </a:r>
            <a:r>
              <a:rPr lang="it-IT" dirty="0"/>
              <a:t> s’</a:t>
            </a:r>
            <a:r>
              <a:rPr lang="it-IT" dirty="0" err="1"/>
              <a:t>inversent</a:t>
            </a:r>
            <a:r>
              <a:rPr lang="it-IT" dirty="0"/>
              <a:t> et il s’</a:t>
            </a:r>
            <a:r>
              <a:rPr lang="it-IT" dirty="0" err="1"/>
              <a:t>imagine</a:t>
            </a:r>
            <a:r>
              <a:rPr lang="it-IT" dirty="0"/>
              <a:t> </a:t>
            </a:r>
            <a:r>
              <a:rPr lang="it-IT" dirty="0" err="1"/>
              <a:t>persécuté</a:t>
            </a:r>
            <a:r>
              <a:rPr lang="it-IT" dirty="0"/>
              <a:t> par lui. </a:t>
            </a:r>
          </a:p>
          <a:p>
            <a:pPr algn="just"/>
            <a:r>
              <a:rPr lang="it-IT" dirty="0"/>
              <a:t>“</a:t>
            </a:r>
            <a:r>
              <a:rPr lang="it-IT" dirty="0" err="1"/>
              <a:t>Oui</a:t>
            </a:r>
            <a:r>
              <a:rPr lang="it-IT" dirty="0"/>
              <a:t>, c’est encore </a:t>
            </a:r>
            <a:r>
              <a:rPr lang="it-IT" dirty="0" err="1"/>
              <a:t>beau</a:t>
            </a:r>
            <a:r>
              <a:rPr lang="it-IT" dirty="0"/>
              <a:t> de </a:t>
            </a:r>
            <a:r>
              <a:rPr lang="it-IT" dirty="0" err="1"/>
              <a:t>donner</a:t>
            </a:r>
            <a:r>
              <a:rPr lang="it-IT" dirty="0"/>
              <a:t> sa vie pour un </a:t>
            </a:r>
            <a:r>
              <a:rPr lang="it-IT" dirty="0" err="1"/>
              <a:t>être</a:t>
            </a:r>
            <a:r>
              <a:rPr lang="it-IT" dirty="0"/>
              <a:t> </a:t>
            </a:r>
            <a:r>
              <a:rPr lang="it-IT" dirty="0" err="1"/>
              <a:t>humain</a:t>
            </a:r>
            <a:r>
              <a:rPr lang="it-IT" dirty="0"/>
              <a:t>, et de </a:t>
            </a:r>
            <a:r>
              <a:rPr lang="it-IT" dirty="0" err="1"/>
              <a:t>conserver</a:t>
            </a:r>
            <a:r>
              <a:rPr lang="it-IT" dirty="0"/>
              <a:t> </a:t>
            </a:r>
            <a:r>
              <a:rPr lang="it-IT" dirty="0" err="1"/>
              <a:t>ainsi</a:t>
            </a:r>
            <a:r>
              <a:rPr lang="it-IT" dirty="0"/>
              <a:t> l’</a:t>
            </a:r>
            <a:r>
              <a:rPr lang="it-IT" dirty="0" err="1"/>
              <a:t>espérance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dirty="0" err="1"/>
              <a:t>tous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hommes</a:t>
            </a:r>
            <a:r>
              <a:rPr lang="it-IT" dirty="0"/>
              <a:t> ne </a:t>
            </a:r>
            <a:r>
              <a:rPr lang="it-IT" dirty="0" err="1"/>
              <a:t>sont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</a:t>
            </a:r>
            <a:r>
              <a:rPr lang="it-IT" dirty="0" err="1"/>
              <a:t>méchants</a:t>
            </a:r>
            <a:r>
              <a:rPr lang="it-IT" dirty="0"/>
              <a:t>, </a:t>
            </a:r>
            <a:r>
              <a:rPr lang="it-IT" dirty="0" err="1"/>
              <a:t>puisqu’il</a:t>
            </a:r>
            <a:r>
              <a:rPr lang="it-IT" dirty="0"/>
              <a:t> y en a </a:t>
            </a:r>
            <a:r>
              <a:rPr lang="it-IT" dirty="0" err="1"/>
              <a:t>eu</a:t>
            </a:r>
            <a:r>
              <a:rPr lang="it-IT" dirty="0"/>
              <a:t> un, </a:t>
            </a:r>
            <a:r>
              <a:rPr lang="it-IT" dirty="0" err="1"/>
              <a:t>enfin</a:t>
            </a:r>
            <a:r>
              <a:rPr lang="it-IT" dirty="0"/>
              <a:t>, qui a su </a:t>
            </a:r>
            <a:r>
              <a:rPr lang="it-IT" dirty="0" err="1"/>
              <a:t>attirer</a:t>
            </a:r>
            <a:r>
              <a:rPr lang="it-IT" dirty="0"/>
              <a:t>, de force, </a:t>
            </a:r>
            <a:r>
              <a:rPr lang="it-IT" dirty="0" err="1"/>
              <a:t>vers</a:t>
            </a:r>
            <a:r>
              <a:rPr lang="it-IT" dirty="0"/>
              <a:t> </a:t>
            </a:r>
            <a:r>
              <a:rPr lang="it-IT" dirty="0" err="1"/>
              <a:t>soi</a:t>
            </a:r>
            <a:r>
              <a:rPr lang="it-IT" dirty="0"/>
              <a:t>,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répugnances</a:t>
            </a:r>
            <a:r>
              <a:rPr lang="it-IT" dirty="0"/>
              <a:t> </a:t>
            </a:r>
            <a:r>
              <a:rPr lang="it-IT" dirty="0" err="1"/>
              <a:t>défiantes</a:t>
            </a:r>
            <a:r>
              <a:rPr lang="it-IT" dirty="0"/>
              <a:t> de ma </a:t>
            </a:r>
            <a:r>
              <a:rPr lang="it-IT" dirty="0" err="1"/>
              <a:t>sympathie</a:t>
            </a:r>
            <a:r>
              <a:rPr lang="it-IT" dirty="0"/>
              <a:t> </a:t>
            </a:r>
            <a:r>
              <a:rPr lang="it-IT" dirty="0" err="1"/>
              <a:t>amère</a:t>
            </a:r>
            <a:r>
              <a:rPr lang="it-IT" dirty="0"/>
              <a:t> !…” (</a:t>
            </a:r>
            <a:r>
              <a:rPr lang="it-IT" dirty="0" err="1"/>
              <a:t>explicit</a:t>
            </a:r>
            <a:r>
              <a:rPr lang="it-IT" dirty="0"/>
              <a:t> de II, 3).</a:t>
            </a:r>
          </a:p>
          <a:p>
            <a:pPr algn="just"/>
            <a:r>
              <a:rPr lang="it-IT" dirty="0"/>
              <a:t>Il s’</a:t>
            </a:r>
            <a:r>
              <a:rPr lang="it-IT" dirty="0" err="1"/>
              <a:t>ensuit</a:t>
            </a:r>
            <a:r>
              <a:rPr lang="it-IT" dirty="0"/>
              <a:t> de tout cela </a:t>
            </a:r>
            <a:r>
              <a:rPr lang="it-IT" dirty="0" err="1"/>
              <a:t>que</a:t>
            </a:r>
            <a:r>
              <a:rPr lang="it-IT" dirty="0"/>
              <a:t> la </a:t>
            </a:r>
            <a:r>
              <a:rPr lang="it-IT" dirty="0" err="1"/>
              <a:t>méchanceté</a:t>
            </a:r>
            <a:r>
              <a:rPr lang="it-IT" dirty="0"/>
              <a:t> de </a:t>
            </a:r>
            <a:r>
              <a:rPr lang="it-IT" dirty="0" err="1"/>
              <a:t>Luatréamont</a:t>
            </a:r>
            <a:r>
              <a:rPr lang="it-IT" dirty="0"/>
              <a:t>/</a:t>
            </a:r>
            <a:r>
              <a:rPr lang="it-IT" dirty="0" err="1"/>
              <a:t>Maldoror</a:t>
            </a:r>
            <a:r>
              <a:rPr lang="it-IT" dirty="0"/>
              <a:t> est plus </a:t>
            </a:r>
            <a:r>
              <a:rPr lang="it-IT" dirty="0" err="1"/>
              <a:t>ambiguë</a:t>
            </a:r>
            <a:r>
              <a:rPr lang="it-IT" dirty="0"/>
              <a:t> </a:t>
            </a:r>
            <a:r>
              <a:rPr lang="it-IT" dirty="0" err="1"/>
              <a:t>qu’il</a:t>
            </a:r>
            <a:r>
              <a:rPr lang="it-IT" dirty="0"/>
              <a:t> ne </a:t>
            </a:r>
            <a:r>
              <a:rPr lang="it-IT" dirty="0" err="1"/>
              <a:t>paraît</a:t>
            </a:r>
            <a:r>
              <a:rPr lang="it-IT" dirty="0"/>
              <a:t> à première </a:t>
            </a:r>
            <a:r>
              <a:rPr lang="it-IT" dirty="0" err="1"/>
              <a:t>vue</a:t>
            </a:r>
            <a:r>
              <a:rPr lang="it-IT" dirty="0"/>
              <a:t>…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04583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B58F668-E4D7-47F8-85BD-3B9FAB30B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II, 13 : </a:t>
            </a:r>
            <a:r>
              <a:rPr lang="it-IT" dirty="0" err="1"/>
              <a:t>Lautréamont</a:t>
            </a:r>
            <a:r>
              <a:rPr lang="it-IT" dirty="0"/>
              <a:t>/</a:t>
            </a:r>
            <a:r>
              <a:rPr lang="it-IT" dirty="0" err="1"/>
              <a:t>Maldoror</a:t>
            </a:r>
            <a:r>
              <a:rPr lang="it-IT" dirty="0"/>
              <a:t> et l’</a:t>
            </a:r>
            <a:r>
              <a:rPr lang="it-IT" dirty="0" err="1"/>
              <a:t>amour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671624D-0C48-497C-9830-DB6400BCD6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Le “je” (</a:t>
            </a:r>
            <a:r>
              <a:rPr lang="it-IT" dirty="0" err="1"/>
              <a:t>disons</a:t>
            </a:r>
            <a:r>
              <a:rPr lang="it-IT" dirty="0"/>
              <a:t> </a:t>
            </a:r>
            <a:r>
              <a:rPr lang="it-IT" dirty="0" err="1"/>
              <a:t>Maldoror</a:t>
            </a:r>
            <a:r>
              <a:rPr lang="it-IT" dirty="0"/>
              <a:t>, par </a:t>
            </a:r>
            <a:r>
              <a:rPr lang="it-IT" dirty="0" err="1"/>
              <a:t>commodité</a:t>
            </a:r>
            <a:r>
              <a:rPr lang="it-IT" dirty="0"/>
              <a:t>) </a:t>
            </a:r>
            <a:r>
              <a:rPr lang="it-IT" dirty="0" err="1"/>
              <a:t>recherche</a:t>
            </a:r>
            <a:r>
              <a:rPr lang="it-IT" dirty="0"/>
              <a:t> sa </a:t>
            </a:r>
            <a:r>
              <a:rPr lang="it-IT" dirty="0" err="1"/>
              <a:t>moitié</a:t>
            </a:r>
            <a:r>
              <a:rPr lang="it-IT" dirty="0"/>
              <a:t> </a:t>
            </a:r>
            <a:r>
              <a:rPr lang="it-IT" dirty="0" err="1"/>
              <a:t>ou</a:t>
            </a:r>
            <a:r>
              <a:rPr lang="it-IT" dirty="0"/>
              <a:t> son </a:t>
            </a:r>
            <a:r>
              <a:rPr lang="it-IT" dirty="0" err="1"/>
              <a:t>âme</a:t>
            </a:r>
            <a:r>
              <a:rPr lang="it-IT" dirty="0"/>
              <a:t> </a:t>
            </a:r>
            <a:r>
              <a:rPr lang="it-IT" dirty="0" err="1"/>
              <a:t>sœur</a:t>
            </a:r>
            <a:r>
              <a:rPr lang="it-IT" dirty="0"/>
              <a:t>. </a:t>
            </a:r>
          </a:p>
          <a:p>
            <a:r>
              <a:rPr lang="it-IT" dirty="0"/>
              <a:t>Il </a:t>
            </a:r>
            <a:r>
              <a:rPr lang="it-IT" dirty="0" err="1"/>
              <a:t>refuse</a:t>
            </a:r>
            <a:r>
              <a:rPr lang="it-IT" dirty="0"/>
              <a:t> l’</a:t>
            </a:r>
            <a:r>
              <a:rPr lang="it-IT" dirty="0" err="1"/>
              <a:t>amitié</a:t>
            </a:r>
            <a:r>
              <a:rPr lang="it-IT" dirty="0"/>
              <a:t> d’un </a:t>
            </a:r>
            <a:r>
              <a:rPr lang="it-IT" dirty="0" err="1"/>
              <a:t>jeune</a:t>
            </a:r>
            <a:r>
              <a:rPr lang="it-IT" dirty="0"/>
              <a:t> </a:t>
            </a:r>
            <a:r>
              <a:rPr lang="it-IT" dirty="0" err="1"/>
              <a:t>homme</a:t>
            </a:r>
            <a:r>
              <a:rPr lang="it-IT" dirty="0"/>
              <a:t> et l’</a:t>
            </a:r>
            <a:r>
              <a:rPr lang="it-IT" dirty="0" err="1"/>
              <a:t>amour</a:t>
            </a:r>
            <a:r>
              <a:rPr lang="it-IT" dirty="0"/>
              <a:t> d’une femme. </a:t>
            </a:r>
          </a:p>
          <a:p>
            <a:r>
              <a:rPr lang="it-IT" dirty="0"/>
              <a:t>Il s’</a:t>
            </a:r>
            <a:r>
              <a:rPr lang="it-IT" dirty="0" err="1"/>
              <a:t>assied</a:t>
            </a:r>
            <a:r>
              <a:rPr lang="it-IT" dirty="0"/>
              <a:t> </a:t>
            </a:r>
            <a:r>
              <a:rPr lang="it-IT" dirty="0" err="1"/>
              <a:t>sur</a:t>
            </a:r>
            <a:r>
              <a:rPr lang="it-IT" dirty="0"/>
              <a:t> un </a:t>
            </a:r>
            <a:r>
              <a:rPr lang="it-IT" dirty="0" err="1"/>
              <a:t>roc</a:t>
            </a:r>
            <a:r>
              <a:rPr lang="it-IT" dirty="0"/>
              <a:t>, </a:t>
            </a:r>
            <a:r>
              <a:rPr lang="it-IT" dirty="0" err="1"/>
              <a:t>près</a:t>
            </a:r>
            <a:r>
              <a:rPr lang="it-IT" dirty="0"/>
              <a:t> de la mer. </a:t>
            </a:r>
          </a:p>
          <a:p>
            <a:r>
              <a:rPr lang="it-IT" dirty="0"/>
              <a:t>Il assiste à une </a:t>
            </a:r>
            <a:r>
              <a:rPr lang="it-IT" dirty="0" err="1"/>
              <a:t>tempête</a:t>
            </a:r>
            <a:r>
              <a:rPr lang="it-IT" dirty="0"/>
              <a:t> </a:t>
            </a:r>
            <a:r>
              <a:rPr lang="it-IT" dirty="0" err="1"/>
              <a:t>suivie</a:t>
            </a:r>
            <a:r>
              <a:rPr lang="it-IT" dirty="0"/>
              <a:t> d’un </a:t>
            </a:r>
            <a:r>
              <a:rPr lang="it-IT" dirty="0" err="1"/>
              <a:t>naufrage</a:t>
            </a:r>
            <a:r>
              <a:rPr lang="it-IT" dirty="0"/>
              <a:t> </a:t>
            </a:r>
            <a:r>
              <a:rPr lang="it-IT" dirty="0" err="1"/>
              <a:t>épouvantable</a:t>
            </a:r>
            <a:r>
              <a:rPr lang="it-IT" dirty="0"/>
              <a:t>. </a:t>
            </a:r>
            <a:r>
              <a:rPr lang="it-IT" dirty="0" err="1"/>
              <a:t>Sadisme</a:t>
            </a:r>
            <a:r>
              <a:rPr lang="it-IT" dirty="0"/>
              <a:t> de </a:t>
            </a:r>
            <a:r>
              <a:rPr lang="it-IT" dirty="0" err="1"/>
              <a:t>Maldoror</a:t>
            </a:r>
            <a:r>
              <a:rPr lang="it-IT" dirty="0"/>
              <a:t>, qui </a:t>
            </a:r>
            <a:r>
              <a:rPr lang="it-IT" dirty="0" err="1"/>
              <a:t>observe</a:t>
            </a:r>
            <a:r>
              <a:rPr lang="it-IT" dirty="0"/>
              <a:t> à la </a:t>
            </a:r>
            <a:r>
              <a:rPr lang="it-IT" dirty="0" err="1"/>
              <a:t>scène</a:t>
            </a:r>
            <a:r>
              <a:rPr lang="it-IT" dirty="0"/>
              <a:t> sans </a:t>
            </a:r>
            <a:r>
              <a:rPr lang="it-IT" dirty="0" err="1"/>
              <a:t>secourir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naufragés</a:t>
            </a:r>
            <a:r>
              <a:rPr lang="it-IT" dirty="0"/>
              <a:t> et </a:t>
            </a:r>
            <a:r>
              <a:rPr lang="it-IT" dirty="0" err="1"/>
              <a:t>même</a:t>
            </a:r>
            <a:r>
              <a:rPr lang="it-IT" dirty="0"/>
              <a:t> tue un </a:t>
            </a:r>
            <a:r>
              <a:rPr lang="it-IT" dirty="0" err="1"/>
              <a:t>adolescent</a:t>
            </a:r>
            <a:r>
              <a:rPr lang="it-IT" dirty="0"/>
              <a:t>. </a:t>
            </a:r>
          </a:p>
          <a:p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requins</a:t>
            </a:r>
            <a:r>
              <a:rPr lang="it-IT" dirty="0"/>
              <a:t> </a:t>
            </a:r>
            <a:r>
              <a:rPr lang="it-IT" dirty="0" err="1"/>
              <a:t>arrivent</a:t>
            </a:r>
            <a:r>
              <a:rPr lang="it-IT" dirty="0"/>
              <a:t> qui </a:t>
            </a:r>
            <a:r>
              <a:rPr lang="it-IT" dirty="0" err="1"/>
              <a:t>dévorent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naufragés</a:t>
            </a:r>
            <a:r>
              <a:rPr lang="it-IT" dirty="0"/>
              <a:t>. </a:t>
            </a:r>
            <a:r>
              <a:rPr lang="it-IT" dirty="0" err="1"/>
              <a:t>Parmi</a:t>
            </a:r>
            <a:r>
              <a:rPr lang="it-IT" dirty="0"/>
              <a:t> </a:t>
            </a:r>
            <a:r>
              <a:rPr lang="it-IT" dirty="0" err="1"/>
              <a:t>eux</a:t>
            </a:r>
            <a:r>
              <a:rPr lang="it-IT" dirty="0"/>
              <a:t>, un </a:t>
            </a:r>
            <a:r>
              <a:rPr lang="it-IT" dirty="0" err="1"/>
              <a:t>requin</a:t>
            </a:r>
            <a:r>
              <a:rPr lang="it-IT" dirty="0"/>
              <a:t> </a:t>
            </a:r>
            <a:r>
              <a:rPr lang="it-IT" dirty="0" err="1"/>
              <a:t>femelle</a:t>
            </a:r>
            <a:r>
              <a:rPr lang="it-IT" dirty="0"/>
              <a:t> (= squalo femmina) dont </a:t>
            </a:r>
            <a:r>
              <a:rPr lang="it-IT" dirty="0" err="1"/>
              <a:t>Maldoror</a:t>
            </a:r>
            <a:r>
              <a:rPr lang="it-IT" dirty="0"/>
              <a:t> s’</a:t>
            </a:r>
            <a:r>
              <a:rPr lang="it-IT" dirty="0" err="1"/>
              <a:t>éprend</a:t>
            </a:r>
            <a:r>
              <a:rPr lang="it-IT" dirty="0"/>
              <a:t> à l’instant !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52761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D808ADF-77D1-497F-BE8C-BD2313AC0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II, 13 : </a:t>
            </a:r>
            <a:r>
              <a:rPr lang="it-IT" dirty="0" err="1"/>
              <a:t>Lautréamont</a:t>
            </a:r>
            <a:r>
              <a:rPr lang="it-IT" dirty="0"/>
              <a:t>/</a:t>
            </a:r>
            <a:r>
              <a:rPr lang="it-IT" dirty="0" err="1"/>
              <a:t>Maldoror</a:t>
            </a:r>
            <a:r>
              <a:rPr lang="it-IT" dirty="0"/>
              <a:t> et l’</a:t>
            </a:r>
            <a:r>
              <a:rPr lang="it-IT" dirty="0" err="1"/>
              <a:t>amour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87C46CD-5891-45B2-B602-AD55E0BAA3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it-IT" dirty="0" err="1"/>
              <a:t>Maldoror</a:t>
            </a:r>
            <a:r>
              <a:rPr lang="it-IT" dirty="0"/>
              <a:t> se </a:t>
            </a:r>
            <a:r>
              <a:rPr lang="it-IT" dirty="0" err="1"/>
              <a:t>jette</a:t>
            </a:r>
            <a:r>
              <a:rPr lang="it-IT" dirty="0"/>
              <a:t> à la mer. Le </a:t>
            </a:r>
            <a:r>
              <a:rPr lang="it-IT" dirty="0" err="1"/>
              <a:t>requin</a:t>
            </a:r>
            <a:r>
              <a:rPr lang="it-IT" dirty="0"/>
              <a:t> et lui se </a:t>
            </a:r>
            <a:r>
              <a:rPr lang="it-IT" dirty="0" err="1"/>
              <a:t>regardent</a:t>
            </a:r>
            <a:r>
              <a:rPr lang="it-IT" dirty="0"/>
              <a:t> et se </a:t>
            </a:r>
            <a:r>
              <a:rPr lang="it-IT" dirty="0" err="1"/>
              <a:t>reconnaissent</a:t>
            </a:r>
            <a:r>
              <a:rPr lang="it-IT" dirty="0"/>
              <a:t> </a:t>
            </a:r>
            <a:r>
              <a:rPr lang="it-IT" dirty="0" err="1"/>
              <a:t>comme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êtres</a:t>
            </a:r>
            <a:r>
              <a:rPr lang="it-IT" dirty="0"/>
              <a:t> </a:t>
            </a:r>
            <a:r>
              <a:rPr lang="it-IT" dirty="0" err="1"/>
              <a:t>semblables</a:t>
            </a:r>
            <a:r>
              <a:rPr lang="it-IT" dirty="0"/>
              <a:t> et </a:t>
            </a:r>
            <a:r>
              <a:rPr lang="it-IT" dirty="0" err="1"/>
              <a:t>égaux</a:t>
            </a:r>
            <a:r>
              <a:rPr lang="it-IT" dirty="0"/>
              <a:t>, </a:t>
            </a:r>
            <a:r>
              <a:rPr lang="it-IT" dirty="0" err="1"/>
              <a:t>unis</a:t>
            </a:r>
            <a:r>
              <a:rPr lang="it-IT" dirty="0"/>
              <a:t> par la </a:t>
            </a:r>
            <a:r>
              <a:rPr lang="it-IT" dirty="0" err="1"/>
              <a:t>méchanceté</a:t>
            </a:r>
            <a:r>
              <a:rPr lang="it-IT" dirty="0"/>
              <a:t>.  L’un est le “</a:t>
            </a:r>
            <a:r>
              <a:rPr lang="it-IT" dirty="0" err="1"/>
              <a:t>portrait</a:t>
            </a:r>
            <a:r>
              <a:rPr lang="it-IT" dirty="0"/>
              <a:t> vivant” de l’</a:t>
            </a:r>
            <a:r>
              <a:rPr lang="it-IT" dirty="0" err="1"/>
              <a:t>autre</a:t>
            </a:r>
            <a:r>
              <a:rPr lang="it-IT" dirty="0"/>
              <a:t>, une sorte de </a:t>
            </a:r>
            <a:r>
              <a:rPr lang="it-IT" dirty="0" err="1"/>
              <a:t>miroir</a:t>
            </a:r>
            <a:r>
              <a:rPr lang="it-IT" dirty="0"/>
              <a:t> </a:t>
            </a:r>
            <a:r>
              <a:rPr lang="it-IT" dirty="0" err="1"/>
              <a:t>narcissique</a:t>
            </a:r>
            <a:r>
              <a:rPr lang="it-IT" dirty="0"/>
              <a:t>. </a:t>
            </a:r>
            <a:r>
              <a:rPr lang="it-IT" dirty="0" err="1"/>
              <a:t>Ils</a:t>
            </a:r>
            <a:r>
              <a:rPr lang="it-IT" dirty="0"/>
              <a:t> s’</a:t>
            </a:r>
            <a:r>
              <a:rPr lang="it-IT" dirty="0" err="1"/>
              <a:t>étreignent</a:t>
            </a:r>
            <a:r>
              <a:rPr lang="it-IT" dirty="0"/>
              <a:t> </a:t>
            </a:r>
            <a:r>
              <a:rPr lang="it-IT" dirty="0" err="1"/>
              <a:t>fort</a:t>
            </a:r>
            <a:r>
              <a:rPr lang="it-IT" dirty="0"/>
              <a:t> </a:t>
            </a:r>
            <a:r>
              <a:rPr lang="it-IT" dirty="0" err="1"/>
              <a:t>juqu’à</a:t>
            </a:r>
            <a:r>
              <a:rPr lang="it-IT" dirty="0"/>
              <a:t> ne plus </a:t>
            </a:r>
            <a:r>
              <a:rPr lang="it-IT" dirty="0" err="1"/>
              <a:t>former</a:t>
            </a:r>
            <a:r>
              <a:rPr lang="it-IT" dirty="0"/>
              <a:t> </a:t>
            </a:r>
            <a:r>
              <a:rPr lang="it-IT" dirty="0" err="1"/>
              <a:t>qu’un</a:t>
            </a:r>
            <a:r>
              <a:rPr lang="it-IT" dirty="0"/>
              <a:t> </a:t>
            </a:r>
            <a:r>
              <a:rPr lang="it-IT" dirty="0" err="1"/>
              <a:t>seul</a:t>
            </a:r>
            <a:r>
              <a:rPr lang="it-IT" dirty="0"/>
              <a:t> </a:t>
            </a:r>
            <a:r>
              <a:rPr lang="it-IT" dirty="0" err="1"/>
              <a:t>être</a:t>
            </a:r>
            <a:r>
              <a:rPr lang="it-IT" dirty="0"/>
              <a:t> (</a:t>
            </a:r>
            <a:r>
              <a:rPr lang="it-IT" dirty="0" err="1"/>
              <a:t>cf</a:t>
            </a:r>
            <a:r>
              <a:rPr lang="it-IT" dirty="0"/>
              <a:t>. </a:t>
            </a:r>
            <a:r>
              <a:rPr lang="it-IT" dirty="0" err="1"/>
              <a:t>mythes</a:t>
            </a:r>
            <a:r>
              <a:rPr lang="it-IT" dirty="0"/>
              <a:t> de l’</a:t>
            </a:r>
            <a:r>
              <a:rPr lang="it-IT" dirty="0" err="1"/>
              <a:t>androgyne</a:t>
            </a:r>
            <a:r>
              <a:rPr lang="it-IT" dirty="0"/>
              <a:t> et de l’</a:t>
            </a:r>
            <a:r>
              <a:rPr lang="it-IT" dirty="0" err="1"/>
              <a:t>hermaphrodite</a:t>
            </a:r>
            <a:r>
              <a:rPr lang="it-IT" dirty="0"/>
              <a:t>). Il y a </a:t>
            </a:r>
            <a:r>
              <a:rPr lang="it-IT" dirty="0" err="1"/>
              <a:t>aussi</a:t>
            </a:r>
            <a:r>
              <a:rPr lang="it-IT" dirty="0"/>
              <a:t> le </a:t>
            </a:r>
            <a:r>
              <a:rPr lang="it-IT" dirty="0" err="1"/>
              <a:t>côté</a:t>
            </a:r>
            <a:r>
              <a:rPr lang="it-IT" dirty="0"/>
              <a:t> </a:t>
            </a:r>
            <a:r>
              <a:rPr lang="it-IT" dirty="0" err="1"/>
              <a:t>incestueux</a:t>
            </a:r>
            <a:r>
              <a:rPr lang="it-IT" dirty="0"/>
              <a:t>, car M. et le </a:t>
            </a:r>
            <a:r>
              <a:rPr lang="it-IT" dirty="0" err="1"/>
              <a:t>requin</a:t>
            </a:r>
            <a:r>
              <a:rPr lang="it-IT" dirty="0"/>
              <a:t> </a:t>
            </a:r>
            <a:r>
              <a:rPr lang="it-IT" dirty="0" err="1"/>
              <a:t>femelle</a:t>
            </a:r>
            <a:r>
              <a:rPr lang="it-IT" dirty="0"/>
              <a:t> </a:t>
            </a:r>
            <a:r>
              <a:rPr lang="it-IT" dirty="0" err="1"/>
              <a:t>sont</a:t>
            </a:r>
            <a:r>
              <a:rPr lang="it-IT" dirty="0"/>
              <a:t> pour </a:t>
            </a:r>
            <a:r>
              <a:rPr lang="it-IT" dirty="0" err="1"/>
              <a:t>ainsi</a:t>
            </a:r>
            <a:r>
              <a:rPr lang="it-IT" dirty="0"/>
              <a:t> dire </a:t>
            </a:r>
            <a:r>
              <a:rPr lang="it-IT" dirty="0" err="1"/>
              <a:t>frère</a:t>
            </a:r>
            <a:r>
              <a:rPr lang="it-IT" dirty="0"/>
              <a:t> et </a:t>
            </a:r>
            <a:r>
              <a:rPr lang="it-IT" dirty="0" err="1"/>
              <a:t>sœur</a:t>
            </a:r>
            <a:r>
              <a:rPr lang="it-IT" dirty="0"/>
              <a:t>. M. a </a:t>
            </a:r>
            <a:r>
              <a:rPr lang="it-IT" dirty="0" err="1"/>
              <a:t>enfin</a:t>
            </a:r>
            <a:r>
              <a:rPr lang="it-IT" dirty="0"/>
              <a:t> </a:t>
            </a:r>
            <a:r>
              <a:rPr lang="it-IT" dirty="0" err="1"/>
              <a:t>trouvé</a:t>
            </a:r>
            <a:r>
              <a:rPr lang="it-IT" dirty="0"/>
              <a:t> son </a:t>
            </a:r>
            <a:r>
              <a:rPr lang="it-IT" dirty="0" err="1"/>
              <a:t>âme</a:t>
            </a:r>
            <a:r>
              <a:rPr lang="it-IT" dirty="0"/>
              <a:t> </a:t>
            </a:r>
            <a:r>
              <a:rPr lang="it-IT" dirty="0" err="1"/>
              <a:t>sœur</a:t>
            </a:r>
            <a:r>
              <a:rPr lang="it-IT" dirty="0"/>
              <a:t>…</a:t>
            </a:r>
          </a:p>
          <a:p>
            <a:pPr algn="just"/>
            <a:r>
              <a:rPr lang="it-IT" dirty="0" err="1"/>
              <a:t>Hypertrophie</a:t>
            </a:r>
            <a:r>
              <a:rPr lang="it-IT" dirty="0"/>
              <a:t>, </a:t>
            </a:r>
            <a:r>
              <a:rPr lang="it-IT" dirty="0" err="1"/>
              <a:t>excès</a:t>
            </a:r>
            <a:r>
              <a:rPr lang="it-IT" dirty="0"/>
              <a:t>, </a:t>
            </a:r>
            <a:r>
              <a:rPr lang="it-IT" dirty="0" err="1"/>
              <a:t>cumul</a:t>
            </a:r>
            <a:r>
              <a:rPr lang="it-IT" dirty="0"/>
              <a:t> de </a:t>
            </a:r>
            <a:r>
              <a:rPr lang="it-IT" dirty="0" err="1"/>
              <a:t>malheurs</a:t>
            </a:r>
            <a:r>
              <a:rPr lang="it-IT" dirty="0"/>
              <a:t> et de </a:t>
            </a:r>
            <a:r>
              <a:rPr lang="it-IT" dirty="0" err="1"/>
              <a:t>cruauté</a:t>
            </a:r>
            <a:r>
              <a:rPr lang="it-IT" dirty="0"/>
              <a:t> qui </a:t>
            </a:r>
            <a:r>
              <a:rPr lang="it-IT" dirty="0" err="1"/>
              <a:t>fait</a:t>
            </a:r>
            <a:r>
              <a:rPr lang="it-IT" dirty="0"/>
              <a:t> </a:t>
            </a:r>
            <a:r>
              <a:rPr lang="it-IT" dirty="0" err="1"/>
              <a:t>basculer</a:t>
            </a:r>
            <a:r>
              <a:rPr lang="it-IT" dirty="0"/>
              <a:t> le texte de l’</a:t>
            </a:r>
            <a:r>
              <a:rPr lang="it-IT" dirty="0" err="1"/>
              <a:t>horreur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l’humour noir.</a:t>
            </a:r>
          </a:p>
          <a:p>
            <a:pPr algn="just"/>
            <a:r>
              <a:rPr lang="it-IT" dirty="0"/>
              <a:t>Satire de l’</a:t>
            </a:r>
            <a:r>
              <a:rPr lang="it-IT" dirty="0" err="1"/>
              <a:t>amour</a:t>
            </a:r>
            <a:r>
              <a:rPr lang="it-IT" dirty="0"/>
              <a:t> </a:t>
            </a:r>
            <a:r>
              <a:rPr lang="it-IT" dirty="0" err="1"/>
              <a:t>idéal</a:t>
            </a:r>
            <a:r>
              <a:rPr lang="it-IT" dirty="0"/>
              <a:t> </a:t>
            </a:r>
            <a:r>
              <a:rPr lang="it-IT" dirty="0" err="1"/>
              <a:t>romantique</a:t>
            </a:r>
            <a:r>
              <a:rPr lang="it-IT" dirty="0"/>
              <a:t> : </a:t>
            </a:r>
            <a:r>
              <a:rPr lang="it-IT" dirty="0" err="1"/>
              <a:t>ici</a:t>
            </a:r>
            <a:r>
              <a:rPr lang="it-IT" dirty="0"/>
              <a:t>, le </a:t>
            </a:r>
            <a:r>
              <a:rPr lang="it-IT" dirty="0" err="1"/>
              <a:t>couple</a:t>
            </a:r>
            <a:r>
              <a:rPr lang="it-IT" dirty="0"/>
              <a:t> est </a:t>
            </a:r>
            <a:r>
              <a:rPr lang="it-IT" dirty="0" err="1"/>
              <a:t>monstrueux</a:t>
            </a:r>
            <a:r>
              <a:rPr lang="it-IT" dirty="0"/>
              <a:t> et uni par le mal.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66047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5316D-ED2F-4F89-B4B4-8D9240B1A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6BA466D-7779-464C-B09F-C4D844643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510" y="1487272"/>
            <a:ext cx="2743200" cy="2743200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sz="2600">
                <a:solidFill>
                  <a:srgbClr val="FFFFFF"/>
                </a:solidFill>
              </a:rPr>
              <a:t>II, 13 : sources et intertexte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4BD6DAB-F9B6-4A63-9E4E-8E47BDB85B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8600" y="4884873"/>
            <a:ext cx="7188199" cy="1292090"/>
          </a:xfrm>
        </p:spPr>
        <p:txBody>
          <a:bodyPr>
            <a:normAutofit/>
          </a:bodyPr>
          <a:lstStyle/>
          <a:p>
            <a:endParaRPr lang="it-IT" sz="1800"/>
          </a:p>
          <a:p>
            <a:endParaRPr lang="it-IT" sz="1800"/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E83D19E0-1AD7-4E9D-B745-519FFE39CF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942492"/>
              </p:ext>
            </p:extLst>
          </p:nvPr>
        </p:nvGraphicFramePr>
        <p:xfrm>
          <a:off x="4038600" y="1456579"/>
          <a:ext cx="7188200" cy="3387561"/>
        </p:xfrm>
        <a:graphic>
          <a:graphicData uri="http://schemas.openxmlformats.org/drawingml/2006/table">
            <a:tbl>
              <a:tblPr firstRow="1" firstCol="1" bandRow="1"/>
              <a:tblGrid>
                <a:gridCol w="3594100">
                  <a:extLst>
                    <a:ext uri="{9D8B030D-6E8A-4147-A177-3AD203B41FA5}">
                      <a16:colId xmlns:a16="http://schemas.microsoft.com/office/drawing/2014/main" val="2492610253"/>
                    </a:ext>
                  </a:extLst>
                </a:gridCol>
                <a:gridCol w="3594100">
                  <a:extLst>
                    <a:ext uri="{9D8B030D-6E8A-4147-A177-3AD203B41FA5}">
                      <a16:colId xmlns:a16="http://schemas.microsoft.com/office/drawing/2014/main" val="2868357787"/>
                    </a:ext>
                  </a:extLst>
                </a:gridCol>
              </a:tblGrid>
              <a:tr h="776021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800" b="1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Lucrèce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it-IT" sz="1800" b="0" i="1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 rerum natura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(1er siècle </a:t>
                      </a:r>
                      <a:r>
                        <a:rPr lang="it-IT" sz="18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J.-C.), </a:t>
                      </a:r>
                      <a:r>
                        <a:rPr lang="it-IT" sz="18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livre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II, incipit</a:t>
                      </a:r>
                      <a:endParaRPr lang="it-IT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100197" marR="100197" marT="12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800" b="0" i="0" u="none" strike="noStrike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“Suave, mari magno etc.” : il est doux de voir de loin une tempête quand on est à l’abri et en sûreté</a:t>
                      </a:r>
                      <a:endParaRPr lang="it-IT" sz="1800" b="0" i="0" u="none" strike="noStrike">
                        <a:effectLst/>
                        <a:latin typeface="+mn-lt"/>
                      </a:endParaRPr>
                    </a:p>
                  </a:txBody>
                  <a:tcPr marL="100197" marR="100197" marT="12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382862"/>
                  </a:ext>
                </a:extLst>
              </a:tr>
              <a:tr h="1014283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F.-R. de </a:t>
                      </a:r>
                      <a:r>
                        <a:rPr lang="it-IT" sz="1800" b="1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Chateaubriand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it-IT" sz="1800" b="0" i="1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René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(1802) : le </a:t>
                      </a:r>
                      <a:r>
                        <a:rPr lang="it-IT" sz="18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protoype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8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français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8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du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8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héros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8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romantique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8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frappé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par le mal </a:t>
                      </a:r>
                      <a:r>
                        <a:rPr lang="it-IT" sz="18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du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siècle</a:t>
                      </a:r>
                      <a:endParaRPr lang="it-IT" sz="1800" b="0" i="0" u="none" strike="noStrike" dirty="0">
                        <a:effectLst/>
                        <a:latin typeface="+mn-lt"/>
                      </a:endParaRPr>
                    </a:p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100197" marR="100197" marT="12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À la fin </a:t>
                      </a:r>
                      <a:r>
                        <a:rPr lang="it-IT" sz="18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du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8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récit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René </a:t>
                      </a:r>
                      <a:r>
                        <a:rPr lang="it-IT" sz="18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regarde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la </a:t>
                      </a:r>
                      <a:r>
                        <a:rPr lang="it-IT" sz="18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mer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8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assis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8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sur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un </a:t>
                      </a:r>
                      <a:r>
                        <a:rPr lang="it-IT" sz="18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rocher</a:t>
                      </a:r>
                      <a:endParaRPr lang="it-IT" sz="1800" b="0" i="0" u="none" strike="noStrike" dirty="0">
                        <a:effectLst/>
                        <a:latin typeface="+mn-lt"/>
                      </a:endParaRPr>
                    </a:p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it-IT" sz="18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Thème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 l’</a:t>
                      </a:r>
                      <a:r>
                        <a:rPr lang="it-IT" sz="18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inceste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(René et sa </a:t>
                      </a:r>
                      <a:r>
                        <a:rPr lang="it-IT" sz="18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sœur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8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Amélie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it-IT" sz="1800" b="0" i="0" u="none" strike="noStrike" dirty="0">
                        <a:effectLst/>
                        <a:latin typeface="+mn-lt"/>
                      </a:endParaRPr>
                    </a:p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100197" marR="100197" marT="12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0195128"/>
                  </a:ext>
                </a:extLst>
              </a:tr>
              <a:tr h="1014283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Charles </a:t>
                      </a:r>
                      <a:r>
                        <a:rPr lang="it-IT" sz="1800" b="1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Maturin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it-IT" sz="1800" b="0" i="1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Melmoth</a:t>
                      </a:r>
                      <a:r>
                        <a:rPr lang="it-IT" sz="1800" b="0" i="1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the </a:t>
                      </a:r>
                      <a:r>
                        <a:rPr lang="it-IT" sz="1800" b="0" i="1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Wanderer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(1820), </a:t>
                      </a:r>
                      <a:r>
                        <a:rPr lang="it-IT" sz="18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chapitre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4 (</a:t>
                      </a:r>
                      <a:r>
                        <a:rPr lang="it-IT" sz="18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Gothic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8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Novel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= </a:t>
                      </a:r>
                      <a:r>
                        <a:rPr lang="it-IT" sz="18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roman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noir </a:t>
                      </a:r>
                      <a:r>
                        <a:rPr lang="it-IT" sz="18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anglais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it-IT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100197" marR="100197" marT="12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8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Melmoth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assiste à un </a:t>
                      </a:r>
                      <a:r>
                        <a:rPr lang="it-IT" sz="18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naufrage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en </a:t>
                      </a:r>
                      <a:r>
                        <a:rPr lang="it-IT" sz="18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riant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it-IT" sz="18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rire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800" b="0" i="0" u="none" strike="noStrike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satanique</a:t>
                      </a:r>
                      <a:r>
                        <a:rPr lang="it-IT" sz="1800" b="0" i="0" u="none" strike="noStrike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 et sans intervenir</a:t>
                      </a:r>
                      <a:endParaRPr lang="it-IT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100197" marR="100197" marT="1265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50204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0843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98476E3-D6D8-4BF8-A3D0-D7483473E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L’</a:t>
            </a:r>
            <a:r>
              <a:rPr lang="it-IT" dirty="0" err="1"/>
              <a:t>obsession</a:t>
            </a:r>
            <a:r>
              <a:rPr lang="it-IT" dirty="0"/>
              <a:t> de l’</a:t>
            </a:r>
            <a:r>
              <a:rPr lang="it-IT" dirty="0" err="1"/>
              <a:t>adolescence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1A13162-EA58-4058-84F4-3B87B006B2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it-IT" dirty="0"/>
              <a:t>Il y a </a:t>
            </a:r>
            <a:r>
              <a:rPr lang="it-IT" dirty="0" err="1"/>
              <a:t>beaucoup</a:t>
            </a:r>
            <a:r>
              <a:rPr lang="it-IT" dirty="0"/>
              <a:t> d’</a:t>
            </a:r>
            <a:r>
              <a:rPr lang="it-IT" dirty="0" err="1"/>
              <a:t>adolescents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i="1" dirty="0" err="1"/>
              <a:t>Chants</a:t>
            </a:r>
            <a:r>
              <a:rPr lang="it-IT" dirty="0"/>
              <a:t>, qui </a:t>
            </a:r>
            <a:r>
              <a:rPr lang="it-IT" dirty="0" err="1"/>
              <a:t>renvoient</a:t>
            </a:r>
            <a:r>
              <a:rPr lang="it-IT" dirty="0"/>
              <a:t> à l’</a:t>
            </a:r>
            <a:r>
              <a:rPr lang="it-IT" dirty="0" err="1"/>
              <a:t>univers</a:t>
            </a:r>
            <a:r>
              <a:rPr lang="it-IT" dirty="0"/>
              <a:t> </a:t>
            </a:r>
            <a:r>
              <a:rPr lang="it-IT" dirty="0" err="1"/>
              <a:t>scolaire</a:t>
            </a:r>
            <a:r>
              <a:rPr lang="it-IT" dirty="0"/>
              <a:t>, </a:t>
            </a:r>
            <a:r>
              <a:rPr lang="it-IT" dirty="0" err="1"/>
              <a:t>masculin</a:t>
            </a:r>
            <a:r>
              <a:rPr lang="it-IT" dirty="0"/>
              <a:t> de Ducasse. Un </a:t>
            </a:r>
            <a:r>
              <a:rPr lang="it-IT" dirty="0" err="1"/>
              <a:t>univers</a:t>
            </a:r>
            <a:r>
              <a:rPr lang="it-IT" dirty="0"/>
              <a:t> </a:t>
            </a:r>
            <a:r>
              <a:rPr lang="it-IT" dirty="0" err="1"/>
              <a:t>presque</a:t>
            </a:r>
            <a:r>
              <a:rPr lang="it-IT" dirty="0"/>
              <a:t> </a:t>
            </a:r>
            <a:r>
              <a:rPr lang="it-IT" dirty="0" err="1"/>
              <a:t>militaire</a:t>
            </a:r>
            <a:r>
              <a:rPr lang="it-IT" dirty="0"/>
              <a:t>, </a:t>
            </a:r>
            <a:r>
              <a:rPr lang="it-IT" dirty="0" err="1"/>
              <a:t>fondé</a:t>
            </a:r>
            <a:r>
              <a:rPr lang="it-IT" dirty="0"/>
              <a:t> </a:t>
            </a:r>
            <a:r>
              <a:rPr lang="it-IT" dirty="0" err="1"/>
              <a:t>sur</a:t>
            </a:r>
            <a:r>
              <a:rPr lang="it-IT" dirty="0"/>
              <a:t> la discipline et </a:t>
            </a:r>
            <a:r>
              <a:rPr lang="it-IT" dirty="0" err="1"/>
              <a:t>les</a:t>
            </a:r>
            <a:r>
              <a:rPr lang="it-IT" dirty="0"/>
              <a:t> rapports de force. </a:t>
            </a:r>
            <a:r>
              <a:rPr lang="it-IT" dirty="0" err="1"/>
              <a:t>Ces</a:t>
            </a:r>
            <a:r>
              <a:rPr lang="it-IT" dirty="0"/>
              <a:t> </a:t>
            </a:r>
            <a:r>
              <a:rPr lang="it-IT" dirty="0" err="1"/>
              <a:t>adolescents</a:t>
            </a:r>
            <a:r>
              <a:rPr lang="it-IT" dirty="0"/>
              <a:t> </a:t>
            </a:r>
            <a:r>
              <a:rPr lang="it-IT" dirty="0" err="1"/>
              <a:t>sont</a:t>
            </a:r>
            <a:r>
              <a:rPr lang="it-IT" dirty="0"/>
              <a:t> l’</a:t>
            </a:r>
            <a:r>
              <a:rPr lang="it-IT" dirty="0" err="1"/>
              <a:t>objet</a:t>
            </a:r>
            <a:r>
              <a:rPr lang="it-IT" dirty="0"/>
              <a:t> de sentiments </a:t>
            </a:r>
            <a:r>
              <a:rPr lang="it-IT" dirty="0" err="1"/>
              <a:t>variés</a:t>
            </a:r>
            <a:r>
              <a:rPr lang="it-IT" dirty="0"/>
              <a:t>: </a:t>
            </a:r>
            <a:r>
              <a:rPr lang="it-IT" dirty="0" err="1"/>
              <a:t>cruauté</a:t>
            </a:r>
            <a:r>
              <a:rPr lang="it-IT" dirty="0"/>
              <a:t>, </a:t>
            </a:r>
            <a:r>
              <a:rPr lang="it-IT" dirty="0" err="1"/>
              <a:t>sadisme</a:t>
            </a:r>
            <a:r>
              <a:rPr lang="it-IT" dirty="0"/>
              <a:t>, </a:t>
            </a:r>
            <a:r>
              <a:rPr lang="it-IT" dirty="0" err="1"/>
              <a:t>désir</a:t>
            </a:r>
            <a:r>
              <a:rPr lang="it-IT" dirty="0"/>
              <a:t> et </a:t>
            </a:r>
            <a:r>
              <a:rPr lang="it-IT" dirty="0" err="1"/>
              <a:t>affection</a:t>
            </a:r>
            <a:r>
              <a:rPr lang="it-IT" dirty="0"/>
              <a:t> </a:t>
            </a:r>
            <a:r>
              <a:rPr lang="it-IT" dirty="0" err="1"/>
              <a:t>aussi</a:t>
            </a:r>
            <a:r>
              <a:rPr lang="it-IT" dirty="0"/>
              <a:t>.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i="1" dirty="0" err="1"/>
              <a:t>Chants</a:t>
            </a:r>
            <a:r>
              <a:rPr lang="it-IT" dirty="0"/>
              <a:t> </a:t>
            </a:r>
            <a:r>
              <a:rPr lang="it-IT" dirty="0" err="1"/>
              <a:t>affichent</a:t>
            </a:r>
            <a:r>
              <a:rPr lang="it-IT" dirty="0"/>
              <a:t> l’</a:t>
            </a:r>
            <a:r>
              <a:rPr lang="it-IT" dirty="0" err="1"/>
              <a:t>homosexualité</a:t>
            </a:r>
            <a:r>
              <a:rPr lang="it-IT" dirty="0"/>
              <a:t>, qui est </a:t>
            </a:r>
            <a:r>
              <a:rPr lang="it-IT" dirty="0" err="1"/>
              <a:t>probablement</a:t>
            </a:r>
            <a:r>
              <a:rPr lang="it-IT" dirty="0"/>
              <a:t> un </a:t>
            </a:r>
            <a:r>
              <a:rPr lang="it-IT" dirty="0" err="1"/>
              <a:t>élément</a:t>
            </a:r>
            <a:r>
              <a:rPr lang="it-IT" dirty="0"/>
              <a:t> </a:t>
            </a:r>
            <a:r>
              <a:rPr lang="it-IT" dirty="0" err="1"/>
              <a:t>biographique</a:t>
            </a:r>
            <a:r>
              <a:rPr lang="it-IT" dirty="0"/>
              <a:t> (</a:t>
            </a:r>
            <a:r>
              <a:rPr lang="it-IT" dirty="0" err="1"/>
              <a:t>voir</a:t>
            </a:r>
            <a:r>
              <a:rPr lang="it-IT" dirty="0"/>
              <a:t> </a:t>
            </a:r>
            <a:r>
              <a:rPr lang="it-IT" dirty="0" err="1"/>
              <a:t>entre</a:t>
            </a:r>
            <a:r>
              <a:rPr lang="it-IT" dirty="0"/>
              <a:t> </a:t>
            </a:r>
            <a:r>
              <a:rPr lang="it-IT" dirty="0" err="1"/>
              <a:t>autres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strophes</a:t>
            </a:r>
            <a:r>
              <a:rPr lang="it-IT" dirty="0"/>
              <a:t> I, 6, II, 6 et V, 5). Ce qui est plus </a:t>
            </a:r>
            <a:r>
              <a:rPr lang="it-IT" dirty="0" err="1"/>
              <a:t>sûr</a:t>
            </a:r>
            <a:r>
              <a:rPr lang="it-IT" dirty="0"/>
              <a:t>, c’est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le texte l’</a:t>
            </a:r>
            <a:r>
              <a:rPr lang="it-IT" dirty="0" err="1"/>
              <a:t>homosexualité</a:t>
            </a:r>
            <a:r>
              <a:rPr lang="it-IT" dirty="0"/>
              <a:t> </a:t>
            </a:r>
            <a:r>
              <a:rPr lang="it-IT" dirty="0" err="1"/>
              <a:t>représente</a:t>
            </a:r>
            <a:r>
              <a:rPr lang="it-IT" dirty="0"/>
              <a:t> une </a:t>
            </a:r>
            <a:r>
              <a:rPr lang="it-IT" dirty="0" err="1"/>
              <a:t>autre</a:t>
            </a:r>
            <a:r>
              <a:rPr lang="it-IT" dirty="0"/>
              <a:t> </a:t>
            </a:r>
            <a:r>
              <a:rPr lang="it-IT" dirty="0" err="1"/>
              <a:t>provocation</a:t>
            </a:r>
            <a:r>
              <a:rPr lang="it-IT" dirty="0"/>
              <a:t>, un </a:t>
            </a:r>
            <a:r>
              <a:rPr lang="it-IT" dirty="0" err="1"/>
              <a:t>défi</a:t>
            </a:r>
            <a:r>
              <a:rPr lang="it-IT" dirty="0"/>
              <a:t> </a:t>
            </a:r>
            <a:r>
              <a:rPr lang="it-IT" dirty="0" err="1"/>
              <a:t>contre</a:t>
            </a:r>
            <a:r>
              <a:rPr lang="it-IT" dirty="0"/>
              <a:t> la </a:t>
            </a:r>
            <a:r>
              <a:rPr lang="it-IT" dirty="0" err="1"/>
              <a:t>société</a:t>
            </a:r>
            <a:r>
              <a:rPr lang="it-IT" dirty="0"/>
              <a:t> et la culture (</a:t>
            </a:r>
            <a:r>
              <a:rPr lang="it-IT" dirty="0" err="1"/>
              <a:t>mythe</a:t>
            </a:r>
            <a:r>
              <a:rPr lang="it-IT" dirty="0"/>
              <a:t> </a:t>
            </a:r>
            <a:r>
              <a:rPr lang="it-IT" dirty="0" err="1"/>
              <a:t>romantique</a:t>
            </a:r>
            <a:r>
              <a:rPr lang="it-IT" dirty="0"/>
              <a:t> de l’</a:t>
            </a:r>
            <a:r>
              <a:rPr lang="it-IT" dirty="0" err="1"/>
              <a:t>amour</a:t>
            </a:r>
            <a:r>
              <a:rPr lang="it-IT" dirty="0"/>
              <a:t>).  </a:t>
            </a:r>
          </a:p>
          <a:p>
            <a:pPr algn="just"/>
            <a:r>
              <a:rPr lang="it-IT" dirty="0"/>
              <a:t>On </a:t>
            </a:r>
            <a:r>
              <a:rPr lang="it-IT" dirty="0" err="1"/>
              <a:t>peut</a:t>
            </a:r>
            <a:r>
              <a:rPr lang="it-IT" dirty="0"/>
              <a:t> </a:t>
            </a:r>
            <a:r>
              <a:rPr lang="it-IT" dirty="0" err="1"/>
              <a:t>synthétiser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un tableau </a:t>
            </a:r>
            <a:r>
              <a:rPr lang="it-IT" dirty="0" err="1"/>
              <a:t>cette</a:t>
            </a:r>
            <a:r>
              <a:rPr lang="it-IT" dirty="0"/>
              <a:t> </a:t>
            </a:r>
            <a:r>
              <a:rPr lang="it-IT" dirty="0" err="1"/>
              <a:t>typologie</a:t>
            </a:r>
            <a:r>
              <a:rPr lang="it-IT" dirty="0"/>
              <a:t> </a:t>
            </a:r>
            <a:r>
              <a:rPr lang="it-IT" dirty="0" err="1"/>
              <a:t>obsédante</a:t>
            </a:r>
            <a:r>
              <a:rPr lang="it-IT" dirty="0"/>
              <a:t> de l’</a:t>
            </a:r>
            <a:r>
              <a:rPr lang="it-IT" dirty="0" err="1"/>
              <a:t>adolescent</a:t>
            </a:r>
            <a:r>
              <a:rPr lang="it-IT" dirty="0"/>
              <a:t>, en </a:t>
            </a:r>
            <a:r>
              <a:rPr lang="it-IT" dirty="0" err="1"/>
              <a:t>général</a:t>
            </a:r>
            <a:r>
              <a:rPr lang="it-IT" dirty="0"/>
              <a:t> </a:t>
            </a:r>
            <a:r>
              <a:rPr lang="it-IT" dirty="0" err="1"/>
              <a:t>blond</a:t>
            </a:r>
            <a:r>
              <a:rPr lang="it-IT" dirty="0"/>
              <a:t> et plus </a:t>
            </a:r>
            <a:r>
              <a:rPr lang="it-IT" dirty="0" err="1"/>
              <a:t>jeune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dirty="0" err="1"/>
              <a:t>Lautréamont</a:t>
            </a:r>
            <a:r>
              <a:rPr lang="it-IT" dirty="0"/>
              <a:t>/</a:t>
            </a:r>
            <a:r>
              <a:rPr lang="it-IT" dirty="0" err="1"/>
              <a:t>Maldoror</a:t>
            </a:r>
            <a:r>
              <a:rPr lang="it-IT" dirty="0"/>
              <a:t>, </a:t>
            </a:r>
            <a:r>
              <a:rPr lang="it-IT" dirty="0" err="1"/>
              <a:t>comme</a:t>
            </a:r>
            <a:r>
              <a:rPr lang="it-IT" dirty="0"/>
              <a:t> Georges </a:t>
            </a:r>
            <a:r>
              <a:rPr lang="it-IT" dirty="0" err="1"/>
              <a:t>Dazet</a:t>
            </a:r>
            <a:r>
              <a:rPr lang="it-IT" dirty="0"/>
              <a:t>. Il y a </a:t>
            </a:r>
            <a:r>
              <a:rPr lang="it-IT" dirty="0" err="1"/>
              <a:t>aussi</a:t>
            </a:r>
            <a:r>
              <a:rPr lang="it-IT" dirty="0"/>
              <a:t> une liste </a:t>
            </a:r>
            <a:r>
              <a:rPr lang="it-IT" dirty="0" err="1"/>
              <a:t>partielle</a:t>
            </a:r>
            <a:r>
              <a:rPr lang="it-IT" dirty="0"/>
              <a:t> </a:t>
            </a:r>
            <a:r>
              <a:rPr lang="it-IT" dirty="0" err="1"/>
              <a:t>au</a:t>
            </a:r>
            <a:r>
              <a:rPr lang="it-IT" dirty="0"/>
              <a:t> </a:t>
            </a:r>
            <a:r>
              <a:rPr lang="it-IT" dirty="0" err="1"/>
              <a:t>début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chant</a:t>
            </a:r>
            <a:r>
              <a:rPr lang="it-IT" dirty="0"/>
              <a:t> III. 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24462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Segnaposto contenuto 3">
            <a:extLst>
              <a:ext uri="{FF2B5EF4-FFF2-40B4-BE49-F238E27FC236}">
                <a16:creationId xmlns:a16="http://schemas.microsoft.com/office/drawing/2014/main" id="{EE4C942F-781D-4EEB-BB14-D952355F3ED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551611"/>
              </p:ext>
            </p:extLst>
          </p:nvPr>
        </p:nvGraphicFramePr>
        <p:xfrm>
          <a:off x="1376033" y="643466"/>
          <a:ext cx="9439933" cy="5571069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2084233">
                  <a:extLst>
                    <a:ext uri="{9D8B030D-6E8A-4147-A177-3AD203B41FA5}">
                      <a16:colId xmlns:a16="http://schemas.microsoft.com/office/drawing/2014/main" val="3966412401"/>
                    </a:ext>
                  </a:extLst>
                </a:gridCol>
                <a:gridCol w="7355700">
                  <a:extLst>
                    <a:ext uri="{9D8B030D-6E8A-4147-A177-3AD203B41FA5}">
                      <a16:colId xmlns:a16="http://schemas.microsoft.com/office/drawing/2014/main" val="3059712071"/>
                    </a:ext>
                  </a:extLst>
                </a:gridCol>
              </a:tblGrid>
              <a:tr h="51777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800">
                          <a:effectLst/>
                        </a:rPr>
                        <a:t>I, 11</a:t>
                      </a:r>
                      <a:endParaRPr lang="it-IT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633" marR="15963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800" b="0" dirty="0" err="1">
                          <a:effectLst/>
                        </a:rPr>
                        <a:t>Édouard</a:t>
                      </a:r>
                      <a:endParaRPr lang="it-IT" sz="2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633" marR="159633" marT="0" marB="0"/>
                </a:tc>
                <a:extLst>
                  <a:ext uri="{0D108BD9-81ED-4DB2-BD59-A6C34878D82A}">
                    <a16:rowId xmlns:a16="http://schemas.microsoft.com/office/drawing/2014/main" val="185908377"/>
                  </a:ext>
                </a:extLst>
              </a:tr>
              <a:tr h="51777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800">
                          <a:effectLst/>
                        </a:rPr>
                        <a:t>II, 2</a:t>
                      </a:r>
                      <a:endParaRPr lang="it-IT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633" marR="15963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800" dirty="0" err="1">
                          <a:effectLst/>
                        </a:rPr>
                        <a:t>Léman</a:t>
                      </a:r>
                      <a:r>
                        <a:rPr lang="it-IT" sz="2800" dirty="0">
                          <a:effectLst/>
                        </a:rPr>
                        <a:t> (</a:t>
                      </a:r>
                      <a:r>
                        <a:rPr lang="it-IT" sz="2800" dirty="0" err="1">
                          <a:effectLst/>
                        </a:rPr>
                        <a:t>nom</a:t>
                      </a:r>
                      <a:r>
                        <a:rPr lang="it-IT" sz="2800" dirty="0">
                          <a:effectLst/>
                        </a:rPr>
                        <a:t> </a:t>
                      </a:r>
                      <a:r>
                        <a:rPr lang="it-IT" sz="2800" dirty="0" err="1">
                          <a:effectLst/>
                        </a:rPr>
                        <a:t>du</a:t>
                      </a:r>
                      <a:r>
                        <a:rPr lang="it-IT" sz="2800" dirty="0">
                          <a:effectLst/>
                        </a:rPr>
                        <a:t> </a:t>
                      </a:r>
                      <a:r>
                        <a:rPr lang="it-IT" sz="2800" dirty="0" err="1">
                          <a:effectLst/>
                        </a:rPr>
                        <a:t>lac</a:t>
                      </a:r>
                      <a:r>
                        <a:rPr lang="it-IT" sz="2800" dirty="0">
                          <a:effectLst/>
                        </a:rPr>
                        <a:t> de </a:t>
                      </a:r>
                      <a:r>
                        <a:rPr lang="it-IT" sz="2800" dirty="0" err="1">
                          <a:effectLst/>
                        </a:rPr>
                        <a:t>Genève</a:t>
                      </a:r>
                      <a:r>
                        <a:rPr lang="it-IT" sz="2800" dirty="0">
                          <a:effectLst/>
                        </a:rPr>
                        <a:t>)</a:t>
                      </a:r>
                      <a:endParaRPr lang="it-IT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633" marR="159633" marT="0" marB="0"/>
                </a:tc>
                <a:extLst>
                  <a:ext uri="{0D108BD9-81ED-4DB2-BD59-A6C34878D82A}">
                    <a16:rowId xmlns:a16="http://schemas.microsoft.com/office/drawing/2014/main" val="3865382596"/>
                  </a:ext>
                </a:extLst>
              </a:tr>
              <a:tr h="51777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800">
                          <a:effectLst/>
                        </a:rPr>
                        <a:t>II, 3</a:t>
                      </a:r>
                      <a:endParaRPr lang="it-IT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633" marR="15963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800" dirty="0">
                          <a:effectLst/>
                        </a:rPr>
                        <a:t>Lohengrin (</a:t>
                      </a:r>
                      <a:r>
                        <a:rPr lang="it-IT" sz="2800" dirty="0" err="1">
                          <a:effectLst/>
                        </a:rPr>
                        <a:t>héros</a:t>
                      </a:r>
                      <a:r>
                        <a:rPr lang="it-IT" sz="2800" dirty="0">
                          <a:effectLst/>
                        </a:rPr>
                        <a:t> </a:t>
                      </a:r>
                      <a:r>
                        <a:rPr lang="it-IT" sz="2800" dirty="0" err="1">
                          <a:effectLst/>
                        </a:rPr>
                        <a:t>germanique</a:t>
                      </a:r>
                      <a:r>
                        <a:rPr lang="it-IT" sz="2800" dirty="0">
                          <a:effectLst/>
                        </a:rPr>
                        <a:t>); </a:t>
                      </a:r>
                      <a:r>
                        <a:rPr lang="it-IT" sz="2800" dirty="0" err="1">
                          <a:effectLst/>
                        </a:rPr>
                        <a:t>cf</a:t>
                      </a:r>
                      <a:r>
                        <a:rPr lang="it-IT" sz="2800" dirty="0">
                          <a:effectLst/>
                        </a:rPr>
                        <a:t>. Wagner</a:t>
                      </a:r>
                      <a:endParaRPr lang="it-IT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633" marR="159633" marT="0" marB="0"/>
                </a:tc>
                <a:extLst>
                  <a:ext uri="{0D108BD9-81ED-4DB2-BD59-A6C34878D82A}">
                    <a16:rowId xmlns:a16="http://schemas.microsoft.com/office/drawing/2014/main" val="294821395"/>
                  </a:ext>
                </a:extLst>
              </a:tr>
              <a:tr h="51777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800">
                          <a:effectLst/>
                        </a:rPr>
                        <a:t>II, 4</a:t>
                      </a:r>
                      <a:endParaRPr lang="it-IT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633" marR="15963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800" dirty="0" err="1">
                          <a:effectLst/>
                        </a:rPr>
                        <a:t>Lombano</a:t>
                      </a:r>
                      <a:r>
                        <a:rPr lang="it-IT" sz="2800" dirty="0">
                          <a:effectLst/>
                        </a:rPr>
                        <a:t> </a:t>
                      </a:r>
                      <a:endParaRPr lang="it-IT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633" marR="159633" marT="0" marB="0"/>
                </a:tc>
                <a:extLst>
                  <a:ext uri="{0D108BD9-81ED-4DB2-BD59-A6C34878D82A}">
                    <a16:rowId xmlns:a16="http://schemas.microsoft.com/office/drawing/2014/main" val="4229693938"/>
                  </a:ext>
                </a:extLst>
              </a:tr>
              <a:tr h="51777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800">
                          <a:effectLst/>
                        </a:rPr>
                        <a:t>II, 14</a:t>
                      </a:r>
                      <a:endParaRPr lang="it-IT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633" marR="15963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800">
                          <a:effectLst/>
                        </a:rPr>
                        <a:t>Holzer</a:t>
                      </a:r>
                      <a:endParaRPr lang="it-IT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633" marR="159633" marT="0" marB="0"/>
                </a:tc>
                <a:extLst>
                  <a:ext uri="{0D108BD9-81ED-4DB2-BD59-A6C34878D82A}">
                    <a16:rowId xmlns:a16="http://schemas.microsoft.com/office/drawing/2014/main" val="3355311868"/>
                  </a:ext>
                </a:extLst>
              </a:tr>
              <a:tr h="51777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800">
                          <a:effectLst/>
                        </a:rPr>
                        <a:t>III, 1</a:t>
                      </a:r>
                      <a:endParaRPr lang="it-IT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633" marR="15963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800">
                          <a:effectLst/>
                        </a:rPr>
                        <a:t>Mario </a:t>
                      </a:r>
                      <a:endParaRPr lang="it-IT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633" marR="159633" marT="0" marB="0"/>
                </a:tc>
                <a:extLst>
                  <a:ext uri="{0D108BD9-81ED-4DB2-BD59-A6C34878D82A}">
                    <a16:rowId xmlns:a16="http://schemas.microsoft.com/office/drawing/2014/main" val="4147988878"/>
                  </a:ext>
                </a:extLst>
              </a:tr>
              <a:tr h="51777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800">
                          <a:effectLst/>
                        </a:rPr>
                        <a:t>IV, 8</a:t>
                      </a:r>
                      <a:endParaRPr lang="it-IT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633" marR="15963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800" dirty="0" err="1">
                          <a:effectLst/>
                        </a:rPr>
                        <a:t>Falmer</a:t>
                      </a:r>
                      <a:r>
                        <a:rPr lang="it-IT" sz="2800" dirty="0">
                          <a:effectLst/>
                        </a:rPr>
                        <a:t> (</a:t>
                      </a:r>
                      <a:r>
                        <a:rPr lang="it-IT" sz="2800" dirty="0" err="1">
                          <a:effectLst/>
                        </a:rPr>
                        <a:t>faire</a:t>
                      </a:r>
                      <a:r>
                        <a:rPr lang="it-IT" sz="2800" dirty="0">
                          <a:effectLst/>
                        </a:rPr>
                        <a:t> mal? </a:t>
                      </a:r>
                      <a:r>
                        <a:rPr lang="it-IT" sz="2800" dirty="0" err="1">
                          <a:effectLst/>
                        </a:rPr>
                        <a:t>phallus-mère</a:t>
                      </a:r>
                      <a:r>
                        <a:rPr lang="it-IT" sz="2800" dirty="0">
                          <a:effectLst/>
                        </a:rPr>
                        <a:t>?)</a:t>
                      </a:r>
                      <a:endParaRPr lang="it-IT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633" marR="159633" marT="0" marB="0"/>
                </a:tc>
                <a:extLst>
                  <a:ext uri="{0D108BD9-81ED-4DB2-BD59-A6C34878D82A}">
                    <a16:rowId xmlns:a16="http://schemas.microsoft.com/office/drawing/2014/main" val="3411127597"/>
                  </a:ext>
                </a:extLst>
              </a:tr>
              <a:tr h="97332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800" dirty="0">
                          <a:effectLst/>
                        </a:rPr>
                        <a:t>V, 7</a:t>
                      </a:r>
                      <a:endParaRPr lang="it-IT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633" marR="15963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800" dirty="0" err="1">
                          <a:effectLst/>
                        </a:rPr>
                        <a:t>Réginald</a:t>
                      </a:r>
                      <a:r>
                        <a:rPr lang="it-IT" sz="2800" dirty="0">
                          <a:effectLst/>
                        </a:rPr>
                        <a:t> et </a:t>
                      </a:r>
                      <a:r>
                        <a:rPr lang="it-IT" sz="2800" dirty="0" err="1">
                          <a:effectLst/>
                        </a:rPr>
                        <a:t>Elsseneur</a:t>
                      </a:r>
                      <a:r>
                        <a:rPr lang="it-IT" sz="2800" dirty="0">
                          <a:effectLst/>
                        </a:rPr>
                        <a:t> (</a:t>
                      </a:r>
                      <a:r>
                        <a:rPr lang="it-IT" sz="2800" dirty="0" err="1">
                          <a:effectLst/>
                        </a:rPr>
                        <a:t>Elsinore</a:t>
                      </a:r>
                      <a:r>
                        <a:rPr lang="it-IT" sz="2800" dirty="0">
                          <a:effectLst/>
                        </a:rPr>
                        <a:t>, </a:t>
                      </a:r>
                      <a:r>
                        <a:rPr lang="it-IT" sz="2800" dirty="0" err="1">
                          <a:effectLst/>
                        </a:rPr>
                        <a:t>au</a:t>
                      </a:r>
                      <a:r>
                        <a:rPr lang="it-IT" sz="2800" dirty="0">
                          <a:effectLst/>
                        </a:rPr>
                        <a:t> </a:t>
                      </a:r>
                      <a:r>
                        <a:rPr lang="it-IT" sz="2800" dirty="0" err="1">
                          <a:effectLst/>
                        </a:rPr>
                        <a:t>Danemark</a:t>
                      </a:r>
                      <a:r>
                        <a:rPr lang="it-IT" sz="2800" dirty="0">
                          <a:effectLst/>
                        </a:rPr>
                        <a:t>, </a:t>
                      </a:r>
                      <a:r>
                        <a:rPr lang="it-IT" sz="2800" dirty="0" err="1">
                          <a:effectLst/>
                        </a:rPr>
                        <a:t>décor</a:t>
                      </a:r>
                      <a:r>
                        <a:rPr lang="it-IT" sz="2800" dirty="0">
                          <a:effectLst/>
                        </a:rPr>
                        <a:t> d’</a:t>
                      </a:r>
                      <a:r>
                        <a:rPr lang="it-IT" sz="2800" i="1" dirty="0" err="1">
                          <a:effectLst/>
                        </a:rPr>
                        <a:t>Hamlet</a:t>
                      </a:r>
                      <a:r>
                        <a:rPr lang="it-IT" sz="2800" dirty="0">
                          <a:effectLst/>
                        </a:rPr>
                        <a:t>)</a:t>
                      </a:r>
                      <a:endParaRPr lang="it-IT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633" marR="159633" marT="0" marB="0"/>
                </a:tc>
                <a:extLst>
                  <a:ext uri="{0D108BD9-81ED-4DB2-BD59-A6C34878D82A}">
                    <a16:rowId xmlns:a16="http://schemas.microsoft.com/office/drawing/2014/main" val="4010178317"/>
                  </a:ext>
                </a:extLst>
              </a:tr>
              <a:tr h="97332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800">
                          <a:effectLst/>
                        </a:rPr>
                        <a:t>VI</a:t>
                      </a:r>
                      <a:endParaRPr lang="it-IT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633" marR="15963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800" dirty="0" err="1">
                          <a:effectLst/>
                        </a:rPr>
                        <a:t>Mervyn</a:t>
                      </a:r>
                      <a:r>
                        <a:rPr lang="it-IT" sz="2800" dirty="0">
                          <a:effectLst/>
                        </a:rPr>
                        <a:t> (vermine [=parassiti] ? ; </a:t>
                      </a:r>
                      <a:r>
                        <a:rPr lang="it-IT" sz="2800" dirty="0" err="1">
                          <a:effectLst/>
                        </a:rPr>
                        <a:t>personnage</a:t>
                      </a:r>
                      <a:r>
                        <a:rPr lang="it-IT" sz="2800" dirty="0">
                          <a:effectLst/>
                        </a:rPr>
                        <a:t> de Walter Scott, </a:t>
                      </a:r>
                      <a:r>
                        <a:rPr lang="it-IT" sz="2800" i="1" dirty="0" err="1">
                          <a:effectLst/>
                        </a:rPr>
                        <a:t>Guy</a:t>
                      </a:r>
                      <a:r>
                        <a:rPr lang="it-IT" sz="2800" i="1" dirty="0">
                          <a:effectLst/>
                        </a:rPr>
                        <a:t> </a:t>
                      </a:r>
                      <a:r>
                        <a:rPr lang="it-IT" sz="2800" i="1" dirty="0" err="1">
                          <a:effectLst/>
                        </a:rPr>
                        <a:t>Mannering</a:t>
                      </a:r>
                      <a:r>
                        <a:rPr lang="it-IT" sz="2800" dirty="0">
                          <a:effectLst/>
                        </a:rPr>
                        <a:t>, 1815)</a:t>
                      </a:r>
                      <a:endParaRPr lang="it-IT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9633" marR="159633" marT="0" marB="0"/>
                </a:tc>
                <a:extLst>
                  <a:ext uri="{0D108BD9-81ED-4DB2-BD59-A6C34878D82A}">
                    <a16:rowId xmlns:a16="http://schemas.microsoft.com/office/drawing/2014/main" val="25389911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6272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EAA967-1462-4330-9626-822F3F21E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r>
              <a:rPr lang="it-IT" dirty="0"/>
              <a:t>II, 4 : </a:t>
            </a:r>
            <a:r>
              <a:rPr lang="it-IT" dirty="0" err="1"/>
              <a:t>Lautréamont</a:t>
            </a:r>
            <a:r>
              <a:rPr lang="it-IT" dirty="0"/>
              <a:t> et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pauvres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C269A8A-D1D9-416D-BFCA-C363D0BAB9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it-IT" dirty="0"/>
              <a:t>Un enfant </a:t>
            </a:r>
            <a:r>
              <a:rPr lang="it-IT" dirty="0" err="1"/>
              <a:t>pauvre</a:t>
            </a:r>
            <a:r>
              <a:rPr lang="it-IT" dirty="0"/>
              <a:t> </a:t>
            </a:r>
            <a:r>
              <a:rPr lang="it-IT" dirty="0" err="1"/>
              <a:t>poursuit</a:t>
            </a:r>
            <a:r>
              <a:rPr lang="it-IT" dirty="0"/>
              <a:t> un omnibus (= </a:t>
            </a:r>
            <a:r>
              <a:rPr lang="it-IT" dirty="0" err="1"/>
              <a:t>voiture</a:t>
            </a:r>
            <a:r>
              <a:rPr lang="it-IT" dirty="0"/>
              <a:t> </a:t>
            </a:r>
            <a:r>
              <a:rPr lang="it-IT" dirty="0" err="1"/>
              <a:t>publique</a:t>
            </a:r>
            <a:r>
              <a:rPr lang="it-IT" dirty="0"/>
              <a:t> à </a:t>
            </a:r>
            <a:r>
              <a:rPr lang="it-IT" dirty="0" err="1"/>
              <a:t>cheval</a:t>
            </a:r>
            <a:r>
              <a:rPr lang="it-IT" dirty="0"/>
              <a:t>).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passagers</a:t>
            </a:r>
            <a:r>
              <a:rPr lang="it-IT" dirty="0"/>
              <a:t> de l’omnibus </a:t>
            </a:r>
            <a:r>
              <a:rPr lang="it-IT" dirty="0" err="1"/>
              <a:t>sont</a:t>
            </a:r>
            <a:r>
              <a:rPr lang="it-IT" dirty="0"/>
              <a:t> tout à </a:t>
            </a:r>
            <a:r>
              <a:rPr lang="it-IT" dirty="0" err="1"/>
              <a:t>fait</a:t>
            </a:r>
            <a:r>
              <a:rPr lang="it-IT" dirty="0"/>
              <a:t> </a:t>
            </a:r>
            <a:r>
              <a:rPr lang="it-IT" dirty="0" err="1"/>
              <a:t>indifférents</a:t>
            </a:r>
            <a:r>
              <a:rPr lang="it-IT" dirty="0"/>
              <a:t> à </a:t>
            </a:r>
            <a:r>
              <a:rPr lang="it-IT" dirty="0" err="1"/>
              <a:t>ses</a:t>
            </a:r>
            <a:r>
              <a:rPr lang="it-IT" dirty="0"/>
              <a:t> </a:t>
            </a:r>
            <a:r>
              <a:rPr lang="it-IT" dirty="0" err="1"/>
              <a:t>demandes</a:t>
            </a:r>
            <a:r>
              <a:rPr lang="it-IT" dirty="0"/>
              <a:t> de </a:t>
            </a:r>
            <a:r>
              <a:rPr lang="it-IT" dirty="0" err="1"/>
              <a:t>secours</a:t>
            </a:r>
            <a:r>
              <a:rPr lang="it-IT" dirty="0"/>
              <a:t>, </a:t>
            </a:r>
            <a:r>
              <a:rPr lang="it-IT" dirty="0" err="1"/>
              <a:t>sauf</a:t>
            </a:r>
            <a:r>
              <a:rPr lang="it-IT" dirty="0"/>
              <a:t> un </a:t>
            </a:r>
            <a:r>
              <a:rPr lang="it-IT" dirty="0" err="1"/>
              <a:t>jeune</a:t>
            </a:r>
            <a:r>
              <a:rPr lang="it-IT" dirty="0"/>
              <a:t> </a:t>
            </a:r>
            <a:r>
              <a:rPr lang="it-IT" dirty="0" err="1"/>
              <a:t>homme</a:t>
            </a:r>
            <a:r>
              <a:rPr lang="it-IT" dirty="0"/>
              <a:t>, </a:t>
            </a:r>
            <a:r>
              <a:rPr lang="it-IT" dirty="0" err="1"/>
              <a:t>Lombano</a:t>
            </a:r>
            <a:r>
              <a:rPr lang="it-IT" dirty="0"/>
              <a:t>, qui </a:t>
            </a:r>
            <a:r>
              <a:rPr lang="it-IT" dirty="0" err="1"/>
              <a:t>voudrait</a:t>
            </a:r>
            <a:r>
              <a:rPr lang="it-IT" dirty="0"/>
              <a:t> l’</a:t>
            </a:r>
            <a:r>
              <a:rPr lang="it-IT" dirty="0" err="1"/>
              <a:t>aider</a:t>
            </a:r>
            <a:r>
              <a:rPr lang="it-IT" dirty="0"/>
              <a:t>. Mais il n’ose </a:t>
            </a:r>
            <a:r>
              <a:rPr lang="it-IT" dirty="0" err="1"/>
              <a:t>pas</a:t>
            </a:r>
            <a:r>
              <a:rPr lang="it-IT" dirty="0"/>
              <a:t> à cause de la </a:t>
            </a:r>
            <a:r>
              <a:rPr lang="it-IT" dirty="0" err="1"/>
              <a:t>présence</a:t>
            </a:r>
            <a:r>
              <a:rPr lang="it-IT" dirty="0"/>
              <a:t> de l’</a:t>
            </a:r>
            <a:r>
              <a:rPr lang="it-IT" dirty="0" err="1"/>
              <a:t>énonciateur</a:t>
            </a:r>
            <a:r>
              <a:rPr lang="it-IT" dirty="0"/>
              <a:t> et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autres</a:t>
            </a:r>
            <a:r>
              <a:rPr lang="it-IT" dirty="0"/>
              <a:t>. </a:t>
            </a:r>
            <a:r>
              <a:rPr lang="it-IT" dirty="0" err="1"/>
              <a:t>Finalement</a:t>
            </a:r>
            <a:r>
              <a:rPr lang="it-IT" dirty="0"/>
              <a:t>, un chiffonnier </a:t>
            </a:r>
            <a:r>
              <a:rPr lang="it-IT" dirty="0" err="1"/>
              <a:t>dans</a:t>
            </a:r>
            <a:r>
              <a:rPr lang="it-IT" dirty="0"/>
              <a:t> la rue </a:t>
            </a:r>
            <a:r>
              <a:rPr lang="it-IT" dirty="0" err="1"/>
              <a:t>aide</a:t>
            </a:r>
            <a:r>
              <a:rPr lang="it-IT" dirty="0"/>
              <a:t> l’enfant.</a:t>
            </a:r>
          </a:p>
          <a:p>
            <a:pPr algn="just"/>
            <a:r>
              <a:rPr lang="it-IT" dirty="0"/>
              <a:t>Refrain (</a:t>
            </a:r>
            <a:r>
              <a:rPr lang="it-IT" dirty="0" err="1"/>
              <a:t>effet</a:t>
            </a:r>
            <a:r>
              <a:rPr lang="it-IT" dirty="0"/>
              <a:t> </a:t>
            </a:r>
            <a:r>
              <a:rPr lang="it-IT" dirty="0" err="1"/>
              <a:t>rythmique</a:t>
            </a:r>
            <a:r>
              <a:rPr lang="it-IT" dirty="0"/>
              <a:t>) : «Il [l’omnibus] s’</a:t>
            </a:r>
            <a:r>
              <a:rPr lang="it-IT" dirty="0" err="1"/>
              <a:t>enfuit</a:t>
            </a:r>
            <a:r>
              <a:rPr lang="it-IT" dirty="0"/>
              <a:t> !…»</a:t>
            </a:r>
          </a:p>
          <a:p>
            <a:pPr marL="0" indent="0" algn="just">
              <a:buNone/>
            </a:pPr>
            <a:r>
              <a:rPr lang="it-IT" dirty="0"/>
              <a:t>    « Mais, une masse informe [l’enfant] le </a:t>
            </a:r>
            <a:r>
              <a:rPr lang="it-IT" dirty="0" err="1"/>
              <a:t>poursuit</a:t>
            </a:r>
            <a:r>
              <a:rPr lang="it-IT" dirty="0"/>
              <a:t> </a:t>
            </a:r>
            <a:r>
              <a:rPr lang="it-IT" dirty="0" err="1"/>
              <a:t>avec</a:t>
            </a:r>
            <a:r>
              <a:rPr lang="it-IT" dirty="0"/>
              <a:t> </a:t>
            </a:r>
            <a:r>
              <a:rPr lang="it-IT" dirty="0" err="1"/>
              <a:t>acharnement</a:t>
            </a:r>
            <a:r>
              <a:rPr lang="it-IT" dirty="0"/>
              <a:t>, </a:t>
            </a:r>
            <a:r>
              <a:rPr lang="it-IT" dirty="0" err="1"/>
              <a:t>sur</a:t>
            </a:r>
            <a:r>
              <a:rPr lang="it-IT" dirty="0"/>
              <a:t> </a:t>
            </a:r>
            <a:r>
              <a:rPr lang="it-IT" dirty="0" err="1"/>
              <a:t>ses</a:t>
            </a:r>
            <a:r>
              <a:rPr lang="it-IT" dirty="0"/>
              <a:t> </a:t>
            </a:r>
            <a:r>
              <a:rPr lang="it-IT" dirty="0" err="1"/>
              <a:t>traces</a:t>
            </a:r>
            <a:r>
              <a:rPr lang="it-IT" dirty="0"/>
              <a:t>, </a:t>
            </a:r>
            <a:r>
              <a:rPr lang="it-IT" dirty="0" err="1"/>
              <a:t>au</a:t>
            </a:r>
            <a:r>
              <a:rPr lang="it-IT" dirty="0"/>
              <a:t> milieu de la </a:t>
            </a:r>
            <a:r>
              <a:rPr lang="it-IT" dirty="0" err="1"/>
              <a:t>poussière</a:t>
            </a:r>
            <a:r>
              <a:rPr lang="it-IT" dirty="0"/>
              <a:t>».</a:t>
            </a:r>
          </a:p>
          <a:p>
            <a:pPr algn="just"/>
            <a:r>
              <a:rPr lang="it-IT" dirty="0" err="1"/>
              <a:t>Strophe</a:t>
            </a:r>
            <a:r>
              <a:rPr lang="it-IT" dirty="0"/>
              <a:t> tout à </a:t>
            </a:r>
            <a:r>
              <a:rPr lang="it-IT" dirty="0" err="1"/>
              <a:t>fait</a:t>
            </a:r>
            <a:r>
              <a:rPr lang="it-IT" dirty="0"/>
              <a:t> narrative (</a:t>
            </a:r>
            <a:r>
              <a:rPr lang="it-IT" dirty="0" err="1"/>
              <a:t>récit</a:t>
            </a:r>
            <a:r>
              <a:rPr lang="it-IT" dirty="0"/>
              <a:t> d’une </a:t>
            </a:r>
            <a:r>
              <a:rPr lang="it-IT" dirty="0" err="1"/>
              <a:t>anecdote</a:t>
            </a:r>
            <a:r>
              <a:rPr lang="it-IT" dirty="0"/>
              <a:t> morale et </a:t>
            </a:r>
            <a:r>
              <a:rPr lang="it-IT" dirty="0" err="1"/>
              <a:t>même</a:t>
            </a:r>
            <a:r>
              <a:rPr lang="it-IT" dirty="0"/>
              <a:t> </a:t>
            </a:r>
            <a:r>
              <a:rPr lang="it-IT" dirty="0" err="1"/>
              <a:t>politique</a:t>
            </a:r>
            <a:r>
              <a:rPr lang="it-IT" dirty="0"/>
              <a:t>).</a:t>
            </a:r>
          </a:p>
          <a:p>
            <a:pPr algn="just"/>
            <a:r>
              <a:rPr lang="it-IT" dirty="0"/>
              <a:t>L’</a:t>
            </a:r>
            <a:r>
              <a:rPr lang="it-IT" dirty="0" err="1"/>
              <a:t>indifférence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passagers</a:t>
            </a:r>
            <a:r>
              <a:rPr lang="it-IT" dirty="0"/>
              <a:t> </a:t>
            </a:r>
            <a:r>
              <a:rPr lang="it-IT" dirty="0" err="1"/>
              <a:t>exprime</a:t>
            </a:r>
            <a:r>
              <a:rPr lang="it-IT" dirty="0"/>
              <a:t> une </a:t>
            </a:r>
            <a:r>
              <a:rPr lang="it-IT" dirty="0" err="1"/>
              <a:t>critique</a:t>
            </a:r>
            <a:r>
              <a:rPr lang="it-IT" dirty="0"/>
              <a:t> de la </a:t>
            </a:r>
            <a:r>
              <a:rPr lang="it-IT" dirty="0" err="1"/>
              <a:t>bourgeoisie</a:t>
            </a:r>
            <a:r>
              <a:rPr lang="it-IT" dirty="0"/>
              <a:t> </a:t>
            </a:r>
            <a:r>
              <a:rPr lang="it-IT" dirty="0" err="1"/>
              <a:t>bien</a:t>
            </a:r>
            <a:r>
              <a:rPr lang="it-IT" dirty="0"/>
              <a:t>-pensante, qui s’</a:t>
            </a:r>
            <a:r>
              <a:rPr lang="it-IT" dirty="0" err="1"/>
              <a:t>ajoute</a:t>
            </a:r>
            <a:r>
              <a:rPr lang="it-IT" dirty="0"/>
              <a:t> </a:t>
            </a:r>
            <a:r>
              <a:rPr lang="it-IT" dirty="0" err="1"/>
              <a:t>au</a:t>
            </a:r>
            <a:r>
              <a:rPr lang="it-IT" dirty="0"/>
              <a:t> </a:t>
            </a:r>
            <a:r>
              <a:rPr lang="it-IT" dirty="0" err="1"/>
              <a:t>thème</a:t>
            </a:r>
            <a:r>
              <a:rPr lang="it-IT" dirty="0"/>
              <a:t> </a:t>
            </a:r>
            <a:r>
              <a:rPr lang="it-IT" dirty="0" err="1"/>
              <a:t>récurrent</a:t>
            </a:r>
            <a:r>
              <a:rPr lang="it-IT" dirty="0"/>
              <a:t> de la </a:t>
            </a:r>
            <a:r>
              <a:rPr lang="it-IT" dirty="0" err="1"/>
              <a:t>méchanceté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genre</a:t>
            </a:r>
            <a:r>
              <a:rPr lang="it-IT" dirty="0"/>
              <a:t> </a:t>
            </a:r>
            <a:r>
              <a:rPr lang="it-IT" dirty="0" err="1"/>
              <a:t>humain</a:t>
            </a:r>
            <a:r>
              <a:rPr lang="it-IT" dirty="0"/>
              <a:t>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92738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B5C4A3-8225-4F1C-A364-B5F492188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r>
              <a:rPr lang="it-IT" dirty="0"/>
              <a:t>II, 4 : </a:t>
            </a:r>
            <a:r>
              <a:rPr lang="it-IT" dirty="0" err="1"/>
              <a:t>Lautréamont</a:t>
            </a:r>
            <a:r>
              <a:rPr lang="it-IT" dirty="0"/>
              <a:t> et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pauvres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D1F9470-D4B4-4FAD-ABC7-18CBEEB4E2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it-IT" dirty="0"/>
              <a:t>L’</a:t>
            </a:r>
            <a:r>
              <a:rPr lang="it-IT" dirty="0" err="1"/>
              <a:t>attitude</a:t>
            </a:r>
            <a:r>
              <a:rPr lang="it-IT" dirty="0"/>
              <a:t> de </a:t>
            </a:r>
            <a:r>
              <a:rPr lang="it-IT" dirty="0" err="1"/>
              <a:t>Lautréamont</a:t>
            </a:r>
            <a:r>
              <a:rPr lang="it-IT" dirty="0"/>
              <a:t> face </a:t>
            </a:r>
            <a:r>
              <a:rPr lang="it-IT" dirty="0" err="1"/>
              <a:t>aux</a:t>
            </a:r>
            <a:r>
              <a:rPr lang="it-IT" dirty="0"/>
              <a:t> </a:t>
            </a:r>
            <a:r>
              <a:rPr lang="it-IT" dirty="0" err="1"/>
              <a:t>prolétaires</a:t>
            </a:r>
            <a:r>
              <a:rPr lang="it-IT" dirty="0"/>
              <a:t> </a:t>
            </a:r>
            <a:r>
              <a:rPr lang="it-IT" dirty="0" err="1"/>
              <a:t>évoque</a:t>
            </a:r>
            <a:r>
              <a:rPr lang="it-IT" dirty="0"/>
              <a:t>, </a:t>
            </a:r>
            <a:r>
              <a:rPr lang="it-IT" dirty="0" err="1"/>
              <a:t>avec</a:t>
            </a:r>
            <a:r>
              <a:rPr lang="it-IT" dirty="0"/>
              <a:t> </a:t>
            </a:r>
            <a:r>
              <a:rPr lang="it-IT" dirty="0" err="1"/>
              <a:t>quelques</a:t>
            </a:r>
            <a:r>
              <a:rPr lang="it-IT" dirty="0"/>
              <a:t> nuances, celle de Baudelaire </a:t>
            </a:r>
            <a:r>
              <a:rPr lang="it-IT" dirty="0" err="1"/>
              <a:t>dans</a:t>
            </a:r>
            <a:r>
              <a:rPr lang="it-IT" dirty="0"/>
              <a:t> </a:t>
            </a:r>
            <a:r>
              <a:rPr lang="it-IT" i="1" dirty="0"/>
              <a:t>Le Spleen de Paris</a:t>
            </a:r>
            <a:r>
              <a:rPr lang="it-IT" dirty="0"/>
              <a:t>.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deux</a:t>
            </a:r>
            <a:r>
              <a:rPr lang="it-IT" dirty="0"/>
              <a:t> </a:t>
            </a:r>
            <a:r>
              <a:rPr lang="it-IT" dirty="0" err="1"/>
              <a:t>auteurs</a:t>
            </a:r>
            <a:r>
              <a:rPr lang="it-IT" dirty="0"/>
              <a:t> </a:t>
            </a:r>
            <a:r>
              <a:rPr lang="it-IT" dirty="0" err="1"/>
              <a:t>montrent</a:t>
            </a:r>
            <a:r>
              <a:rPr lang="it-IT" dirty="0"/>
              <a:t> </a:t>
            </a:r>
            <a:r>
              <a:rPr lang="it-IT" dirty="0" err="1"/>
              <a:t>toute</a:t>
            </a:r>
            <a:r>
              <a:rPr lang="it-IT" dirty="0"/>
              <a:t> la </a:t>
            </a:r>
            <a:r>
              <a:rPr lang="it-IT" dirty="0" err="1"/>
              <a:t>rudesse</a:t>
            </a:r>
            <a:r>
              <a:rPr lang="it-IT" dirty="0"/>
              <a:t> de la vie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pauvres</a:t>
            </a:r>
            <a:r>
              <a:rPr lang="it-IT" dirty="0"/>
              <a:t>, et l’</a:t>
            </a:r>
            <a:r>
              <a:rPr lang="it-IT" dirty="0" err="1"/>
              <a:t>hypocrisie</a:t>
            </a:r>
            <a:r>
              <a:rPr lang="it-IT" dirty="0"/>
              <a:t> de la </a:t>
            </a:r>
            <a:r>
              <a:rPr lang="it-IT" dirty="0" err="1"/>
              <a:t>philanthropie</a:t>
            </a:r>
            <a:r>
              <a:rPr lang="it-IT" dirty="0"/>
              <a:t> </a:t>
            </a:r>
            <a:r>
              <a:rPr lang="it-IT" dirty="0" err="1"/>
              <a:t>bourgeoise</a:t>
            </a:r>
            <a:r>
              <a:rPr lang="it-IT" dirty="0"/>
              <a:t>. Ici, c’est un </a:t>
            </a:r>
            <a:r>
              <a:rPr lang="it-IT" dirty="0" err="1"/>
              <a:t>pauvre</a:t>
            </a:r>
            <a:r>
              <a:rPr lang="it-IT" dirty="0"/>
              <a:t> (le chiffonnier) qui </a:t>
            </a:r>
            <a:r>
              <a:rPr lang="it-IT" dirty="0" err="1"/>
              <a:t>aide</a:t>
            </a:r>
            <a:r>
              <a:rPr lang="it-IT" dirty="0"/>
              <a:t> l’enfant. Mais Baudelaire est plus </a:t>
            </a:r>
            <a:r>
              <a:rPr lang="it-IT" dirty="0" err="1"/>
              <a:t>provocant</a:t>
            </a:r>
            <a:r>
              <a:rPr lang="it-IT" dirty="0"/>
              <a:t> à ce </a:t>
            </a:r>
            <a:r>
              <a:rPr lang="it-IT" dirty="0" err="1"/>
              <a:t>sujet</a:t>
            </a:r>
            <a:r>
              <a:rPr lang="it-IT" dirty="0"/>
              <a:t> (</a:t>
            </a:r>
            <a:r>
              <a:rPr lang="it-IT" dirty="0" err="1"/>
              <a:t>voir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poèmes</a:t>
            </a:r>
            <a:r>
              <a:rPr lang="it-IT" dirty="0"/>
              <a:t> en prose </a:t>
            </a:r>
            <a:r>
              <a:rPr lang="it-IT" i="1" dirty="0"/>
              <a:t>La corde</a:t>
            </a:r>
            <a:r>
              <a:rPr lang="it-IT" dirty="0"/>
              <a:t> </a:t>
            </a:r>
            <a:r>
              <a:rPr lang="it-IT" dirty="0" err="1"/>
              <a:t>ou</a:t>
            </a:r>
            <a:r>
              <a:rPr lang="it-IT" dirty="0"/>
              <a:t> </a:t>
            </a:r>
            <a:r>
              <a:rPr lang="it-IT" i="1" dirty="0" err="1"/>
              <a:t>Assommons</a:t>
            </a:r>
            <a:r>
              <a:rPr lang="it-IT" i="1" dirty="0"/>
              <a:t> </a:t>
            </a:r>
            <a:r>
              <a:rPr lang="it-IT" i="1" dirty="0" err="1"/>
              <a:t>les</a:t>
            </a:r>
            <a:r>
              <a:rPr lang="it-IT" i="1" dirty="0"/>
              <a:t> </a:t>
            </a:r>
            <a:r>
              <a:rPr lang="it-IT" i="1" dirty="0" err="1"/>
              <a:t>pauvres</a:t>
            </a:r>
            <a:r>
              <a:rPr lang="it-IT" i="1" dirty="0"/>
              <a:t>!</a:t>
            </a:r>
            <a:r>
              <a:rPr lang="it-IT" dirty="0"/>
              <a:t>). </a:t>
            </a:r>
          </a:p>
          <a:p>
            <a:pPr algn="just"/>
            <a:r>
              <a:rPr lang="it-IT" dirty="0" err="1"/>
              <a:t>Explicit</a:t>
            </a:r>
            <a:r>
              <a:rPr lang="it-IT" dirty="0"/>
              <a:t> de la </a:t>
            </a:r>
            <a:r>
              <a:rPr lang="it-IT" dirty="0" err="1"/>
              <a:t>strophe</a:t>
            </a:r>
            <a:r>
              <a:rPr lang="it-IT" dirty="0"/>
              <a:t>: “Ma </a:t>
            </a:r>
            <a:r>
              <a:rPr lang="it-IT" dirty="0" err="1"/>
              <a:t>poésie</a:t>
            </a:r>
            <a:r>
              <a:rPr lang="it-IT" dirty="0"/>
              <a:t> ne </a:t>
            </a:r>
            <a:r>
              <a:rPr lang="it-IT" dirty="0" err="1"/>
              <a:t>consistera</a:t>
            </a:r>
            <a:r>
              <a:rPr lang="it-IT" dirty="0"/>
              <a:t> </a:t>
            </a:r>
            <a:r>
              <a:rPr lang="it-IT" dirty="0" err="1"/>
              <a:t>qu’à</a:t>
            </a:r>
            <a:r>
              <a:rPr lang="it-IT" dirty="0"/>
              <a:t> </a:t>
            </a:r>
            <a:r>
              <a:rPr lang="it-IT" dirty="0" err="1"/>
              <a:t>attaquer</a:t>
            </a:r>
            <a:r>
              <a:rPr lang="it-IT" dirty="0"/>
              <a:t>, par </a:t>
            </a:r>
            <a:r>
              <a:rPr lang="it-IT" dirty="0" err="1"/>
              <a:t>tous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moyens</a:t>
            </a:r>
            <a:r>
              <a:rPr lang="it-IT" dirty="0"/>
              <a:t>, l’</a:t>
            </a:r>
            <a:r>
              <a:rPr lang="it-IT" dirty="0" err="1"/>
              <a:t>homme</a:t>
            </a:r>
            <a:r>
              <a:rPr lang="it-IT" dirty="0"/>
              <a:t>, </a:t>
            </a:r>
            <a:r>
              <a:rPr lang="it-IT" dirty="0" err="1"/>
              <a:t>cette</a:t>
            </a:r>
            <a:r>
              <a:rPr lang="it-IT" dirty="0"/>
              <a:t> </a:t>
            </a:r>
            <a:r>
              <a:rPr lang="it-IT" dirty="0" err="1"/>
              <a:t>bête</a:t>
            </a:r>
            <a:r>
              <a:rPr lang="it-IT" dirty="0"/>
              <a:t> fauve, et le </a:t>
            </a:r>
            <a:r>
              <a:rPr lang="it-IT" dirty="0" err="1"/>
              <a:t>Créateur</a:t>
            </a:r>
            <a:r>
              <a:rPr lang="it-IT" dirty="0"/>
              <a:t>, qui n’</a:t>
            </a:r>
            <a:r>
              <a:rPr lang="it-IT" dirty="0" err="1"/>
              <a:t>aurait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</a:t>
            </a:r>
            <a:r>
              <a:rPr lang="it-IT" dirty="0" err="1"/>
              <a:t>dû</a:t>
            </a:r>
            <a:r>
              <a:rPr lang="it-IT" dirty="0"/>
              <a:t> </a:t>
            </a:r>
            <a:r>
              <a:rPr lang="it-IT" dirty="0" err="1"/>
              <a:t>engendrer</a:t>
            </a:r>
            <a:r>
              <a:rPr lang="it-IT" dirty="0"/>
              <a:t> une </a:t>
            </a:r>
            <a:r>
              <a:rPr lang="it-IT" dirty="0" err="1"/>
              <a:t>pareille</a:t>
            </a:r>
            <a:r>
              <a:rPr lang="it-IT" dirty="0"/>
              <a:t> vermine”. Indice </a:t>
            </a:r>
            <a:r>
              <a:rPr lang="it-IT" dirty="0" err="1"/>
              <a:t>important</a:t>
            </a:r>
            <a:r>
              <a:rPr lang="it-IT" dirty="0"/>
              <a:t>, </a:t>
            </a:r>
            <a:r>
              <a:rPr lang="it-IT" dirty="0" err="1"/>
              <a:t>parmi</a:t>
            </a:r>
            <a:r>
              <a:rPr lang="it-IT" dirty="0"/>
              <a:t> d’</a:t>
            </a:r>
            <a:r>
              <a:rPr lang="it-IT" dirty="0" err="1"/>
              <a:t>autres</a:t>
            </a:r>
            <a:r>
              <a:rPr lang="it-IT" dirty="0"/>
              <a:t> (par ex. II, 1)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dirty="0" err="1"/>
              <a:t>Lautréamont</a:t>
            </a:r>
            <a:r>
              <a:rPr lang="it-IT" dirty="0"/>
              <a:t>, </a:t>
            </a:r>
            <a:r>
              <a:rPr lang="it-IT" dirty="0" err="1"/>
              <a:t>malgré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apparences</a:t>
            </a:r>
            <a:r>
              <a:rPr lang="it-IT" dirty="0"/>
              <a:t>, n’insiste </a:t>
            </a:r>
            <a:r>
              <a:rPr lang="it-IT" dirty="0" err="1"/>
              <a:t>sur</a:t>
            </a:r>
            <a:r>
              <a:rPr lang="it-IT" dirty="0"/>
              <a:t> le mal </a:t>
            </a:r>
            <a:r>
              <a:rPr lang="it-IT" dirty="0" err="1"/>
              <a:t>que</a:t>
            </a:r>
            <a:r>
              <a:rPr lang="it-IT" dirty="0"/>
              <a:t> pour </a:t>
            </a:r>
            <a:r>
              <a:rPr lang="it-IT" dirty="0" err="1"/>
              <a:t>mieux</a:t>
            </a:r>
            <a:r>
              <a:rPr lang="it-IT" dirty="0"/>
              <a:t> le </a:t>
            </a:r>
            <a:r>
              <a:rPr lang="it-IT" dirty="0" err="1"/>
              <a:t>condamner</a:t>
            </a:r>
            <a:r>
              <a:rPr lang="it-IT" dirty="0"/>
              <a:t>. Le mal est </a:t>
            </a:r>
            <a:r>
              <a:rPr lang="it-IT" dirty="0" err="1"/>
              <a:t>partout</a:t>
            </a:r>
            <a:r>
              <a:rPr lang="it-IT" dirty="0"/>
              <a:t>, non </a:t>
            </a:r>
            <a:r>
              <a:rPr lang="it-IT" dirty="0" err="1"/>
              <a:t>seulement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</a:t>
            </a:r>
            <a:r>
              <a:rPr lang="it-IT" dirty="0" err="1"/>
              <a:t>Maldoror</a:t>
            </a:r>
            <a:r>
              <a:rPr lang="it-IT" dirty="0"/>
              <a:t>. Mais il y a </a:t>
            </a:r>
            <a:r>
              <a:rPr lang="it-IT" dirty="0" err="1"/>
              <a:t>aussi</a:t>
            </a:r>
            <a:r>
              <a:rPr lang="it-IT" dirty="0"/>
              <a:t> la </a:t>
            </a:r>
            <a:r>
              <a:rPr lang="it-IT" dirty="0" err="1"/>
              <a:t>révolte</a:t>
            </a:r>
            <a:r>
              <a:rPr lang="it-IT" dirty="0"/>
              <a:t> </a:t>
            </a:r>
            <a:r>
              <a:rPr lang="it-IT" dirty="0" err="1"/>
              <a:t>contre</a:t>
            </a:r>
            <a:r>
              <a:rPr lang="it-IT" dirty="0"/>
              <a:t> </a:t>
            </a:r>
            <a:r>
              <a:rPr lang="it-IT" dirty="0" err="1"/>
              <a:t>Dieu</a:t>
            </a:r>
            <a:r>
              <a:rPr lang="it-IT" dirty="0"/>
              <a:t>, </a:t>
            </a:r>
            <a:r>
              <a:rPr lang="it-IT" dirty="0" err="1"/>
              <a:t>thème</a:t>
            </a:r>
            <a:r>
              <a:rPr lang="it-IT" dirty="0"/>
              <a:t> </a:t>
            </a:r>
            <a:r>
              <a:rPr lang="it-IT" dirty="0" err="1"/>
              <a:t>satanique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romantisme</a:t>
            </a:r>
            <a:r>
              <a:rPr lang="it-IT" dirty="0"/>
              <a:t> noir.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45301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79FD9FA-1A68-4091-8112-D11C53212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r>
              <a:rPr lang="it-IT" dirty="0"/>
              <a:t>II, 14 : la «</a:t>
            </a:r>
            <a:r>
              <a:rPr lang="it-IT" dirty="0" err="1"/>
              <a:t>bonté</a:t>
            </a:r>
            <a:r>
              <a:rPr lang="it-IT" dirty="0"/>
              <a:t>» de </a:t>
            </a:r>
            <a:r>
              <a:rPr lang="it-IT" dirty="0" err="1"/>
              <a:t>Maldoror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3BEEF1E-722E-4A66-BAD2-AB06891DCD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it-IT" dirty="0" err="1"/>
              <a:t>Maldoror</a:t>
            </a:r>
            <a:r>
              <a:rPr lang="it-IT" dirty="0"/>
              <a:t> </a:t>
            </a:r>
            <a:r>
              <a:rPr lang="it-IT" dirty="0" err="1"/>
              <a:t>sauve</a:t>
            </a:r>
            <a:r>
              <a:rPr lang="it-IT" dirty="0"/>
              <a:t> un </a:t>
            </a:r>
            <a:r>
              <a:rPr lang="it-IT" dirty="0" err="1"/>
              <a:t>jeune</a:t>
            </a:r>
            <a:r>
              <a:rPr lang="it-IT" dirty="0"/>
              <a:t> </a:t>
            </a:r>
            <a:r>
              <a:rPr lang="it-IT" dirty="0" err="1"/>
              <a:t>homme</a:t>
            </a:r>
            <a:r>
              <a:rPr lang="it-IT" dirty="0"/>
              <a:t> qui s’est </a:t>
            </a:r>
            <a:r>
              <a:rPr lang="it-IT" dirty="0" err="1"/>
              <a:t>noyé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la Seine : “</a:t>
            </a:r>
            <a:r>
              <a:rPr lang="it-IT" dirty="0" err="1"/>
              <a:t>Sauver</a:t>
            </a:r>
            <a:r>
              <a:rPr lang="it-IT" dirty="0"/>
              <a:t> la vie à </a:t>
            </a:r>
            <a:r>
              <a:rPr lang="it-IT" dirty="0" err="1"/>
              <a:t>quelqu’un</a:t>
            </a:r>
            <a:r>
              <a:rPr lang="it-IT" dirty="0"/>
              <a:t>, </a:t>
            </a:r>
            <a:r>
              <a:rPr lang="it-IT" dirty="0" err="1"/>
              <a:t>que</a:t>
            </a:r>
            <a:r>
              <a:rPr lang="it-IT" dirty="0"/>
              <a:t> c’est </a:t>
            </a:r>
            <a:r>
              <a:rPr lang="it-IT" dirty="0" err="1"/>
              <a:t>beau</a:t>
            </a:r>
            <a:r>
              <a:rPr lang="it-IT" dirty="0"/>
              <a:t> ! Et </a:t>
            </a:r>
            <a:r>
              <a:rPr lang="it-IT" dirty="0" err="1"/>
              <a:t>comme</a:t>
            </a:r>
            <a:r>
              <a:rPr lang="it-IT" dirty="0"/>
              <a:t> </a:t>
            </a:r>
            <a:r>
              <a:rPr lang="it-IT" dirty="0" err="1"/>
              <a:t>cette</a:t>
            </a:r>
            <a:r>
              <a:rPr lang="it-IT" dirty="0"/>
              <a:t> action </a:t>
            </a:r>
            <a:r>
              <a:rPr lang="it-IT" dirty="0" err="1"/>
              <a:t>rachète</a:t>
            </a:r>
            <a:r>
              <a:rPr lang="it-IT" dirty="0"/>
              <a:t> de </a:t>
            </a:r>
            <a:r>
              <a:rPr lang="it-IT" dirty="0" err="1"/>
              <a:t>fautes</a:t>
            </a:r>
            <a:r>
              <a:rPr lang="it-IT" dirty="0"/>
              <a:t> !”. </a:t>
            </a:r>
            <a:r>
              <a:rPr lang="it-IT" dirty="0" err="1"/>
              <a:t>Dans</a:t>
            </a:r>
            <a:r>
              <a:rPr lang="it-IT" dirty="0"/>
              <a:t> </a:t>
            </a:r>
            <a:r>
              <a:rPr lang="it-IT" dirty="0" err="1"/>
              <a:t>cette</a:t>
            </a:r>
            <a:r>
              <a:rPr lang="it-IT" dirty="0"/>
              <a:t> </a:t>
            </a:r>
            <a:r>
              <a:rPr lang="it-IT" dirty="0" err="1"/>
              <a:t>scène</a:t>
            </a:r>
            <a:r>
              <a:rPr lang="it-IT" dirty="0"/>
              <a:t>, </a:t>
            </a:r>
            <a:r>
              <a:rPr lang="it-IT" dirty="0" err="1"/>
              <a:t>comme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II, 4, </a:t>
            </a:r>
            <a:r>
              <a:rPr lang="it-IT" dirty="0" err="1"/>
              <a:t>les</a:t>
            </a:r>
            <a:r>
              <a:rPr lang="it-IT" dirty="0"/>
              <a:t> gens </a:t>
            </a:r>
            <a:r>
              <a:rPr lang="it-IT" dirty="0" err="1"/>
              <a:t>sont</a:t>
            </a:r>
            <a:r>
              <a:rPr lang="it-IT" dirty="0"/>
              <a:t> </a:t>
            </a:r>
            <a:r>
              <a:rPr lang="it-IT" dirty="0" err="1"/>
              <a:t>indifférents</a:t>
            </a:r>
            <a:r>
              <a:rPr lang="it-IT" dirty="0"/>
              <a:t> et n’</a:t>
            </a:r>
            <a:r>
              <a:rPr lang="it-IT" dirty="0" err="1"/>
              <a:t>aident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le </a:t>
            </a:r>
            <a:r>
              <a:rPr lang="it-IT" dirty="0" err="1"/>
              <a:t>noyé</a:t>
            </a:r>
            <a:r>
              <a:rPr lang="it-IT" dirty="0"/>
              <a:t> (</a:t>
            </a:r>
            <a:r>
              <a:rPr lang="it-IT" dirty="0" err="1"/>
              <a:t>bien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dirty="0" err="1"/>
              <a:t>cette</a:t>
            </a:r>
            <a:r>
              <a:rPr lang="it-IT" dirty="0"/>
              <a:t> fois il s’agisse d’un </a:t>
            </a:r>
            <a:r>
              <a:rPr lang="it-IT" dirty="0" err="1"/>
              <a:t>jeune</a:t>
            </a:r>
            <a:r>
              <a:rPr lang="it-IT" dirty="0"/>
              <a:t> </a:t>
            </a:r>
            <a:r>
              <a:rPr lang="it-IT" dirty="0" err="1"/>
              <a:t>riche</a:t>
            </a:r>
            <a:r>
              <a:rPr lang="it-IT" dirty="0"/>
              <a:t>). </a:t>
            </a:r>
          </a:p>
          <a:p>
            <a:pPr algn="just"/>
            <a:r>
              <a:rPr lang="it-IT" dirty="0" err="1"/>
              <a:t>Thème</a:t>
            </a:r>
            <a:r>
              <a:rPr lang="it-IT" dirty="0"/>
              <a:t> </a:t>
            </a:r>
            <a:r>
              <a:rPr lang="it-IT" dirty="0" err="1"/>
              <a:t>romantique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suicide (Goethe, </a:t>
            </a:r>
            <a:r>
              <a:rPr lang="it-IT" i="1" dirty="0"/>
              <a:t>Werther</a:t>
            </a:r>
            <a:r>
              <a:rPr lang="it-IT" dirty="0"/>
              <a:t>). </a:t>
            </a:r>
            <a:r>
              <a:rPr lang="it-IT" dirty="0" err="1"/>
              <a:t>Maldoror</a:t>
            </a:r>
            <a:r>
              <a:rPr lang="it-IT" dirty="0"/>
              <a:t> le </a:t>
            </a:r>
            <a:r>
              <a:rPr lang="it-IT" dirty="0" err="1"/>
              <a:t>condamne</a:t>
            </a:r>
            <a:r>
              <a:rPr lang="it-IT" dirty="0"/>
              <a:t> </a:t>
            </a:r>
            <a:r>
              <a:rPr lang="it-IT" dirty="0" err="1"/>
              <a:t>comme</a:t>
            </a:r>
            <a:r>
              <a:rPr lang="it-IT" dirty="0"/>
              <a:t> une </a:t>
            </a:r>
            <a:r>
              <a:rPr lang="it-IT" dirty="0" err="1"/>
              <a:t>preuve</a:t>
            </a:r>
            <a:r>
              <a:rPr lang="it-IT" dirty="0"/>
              <a:t> de </a:t>
            </a:r>
            <a:r>
              <a:rPr lang="it-IT" dirty="0" err="1"/>
              <a:t>faiblesse</a:t>
            </a:r>
            <a:r>
              <a:rPr lang="it-IT" dirty="0"/>
              <a:t> (et </a:t>
            </a:r>
            <a:r>
              <a:rPr lang="it-IT" dirty="0" err="1"/>
              <a:t>comme</a:t>
            </a:r>
            <a:r>
              <a:rPr lang="it-IT" dirty="0"/>
              <a:t> un cliché </a:t>
            </a:r>
            <a:r>
              <a:rPr lang="it-IT" dirty="0" err="1"/>
              <a:t>littéraire</a:t>
            </a:r>
            <a:r>
              <a:rPr lang="it-IT" dirty="0"/>
              <a:t>).</a:t>
            </a:r>
          </a:p>
          <a:p>
            <a:pPr algn="just"/>
            <a:r>
              <a:rPr lang="it-IT" dirty="0"/>
              <a:t>À </a:t>
            </a:r>
            <a:r>
              <a:rPr lang="it-IT" dirty="0" err="1"/>
              <a:t>comparer</a:t>
            </a:r>
            <a:r>
              <a:rPr lang="it-IT" dirty="0"/>
              <a:t> </a:t>
            </a:r>
            <a:r>
              <a:rPr lang="it-IT" dirty="0" err="1"/>
              <a:t>avec</a:t>
            </a:r>
            <a:r>
              <a:rPr lang="it-IT" dirty="0"/>
              <a:t> IV, 3, </a:t>
            </a:r>
            <a:r>
              <a:rPr lang="it-IT" dirty="0" err="1"/>
              <a:t>où</a:t>
            </a:r>
            <a:r>
              <a:rPr lang="it-IT" dirty="0"/>
              <a:t> l’</a:t>
            </a:r>
            <a:r>
              <a:rPr lang="it-IT" dirty="0" err="1"/>
              <a:t>énonciateur</a:t>
            </a:r>
            <a:r>
              <a:rPr lang="it-IT" dirty="0"/>
              <a:t> </a:t>
            </a:r>
            <a:r>
              <a:rPr lang="it-IT" dirty="0" err="1"/>
              <a:t>sauve</a:t>
            </a:r>
            <a:r>
              <a:rPr lang="it-IT" dirty="0"/>
              <a:t> un </a:t>
            </a:r>
            <a:r>
              <a:rPr lang="it-IT" dirty="0" err="1"/>
              <a:t>homme</a:t>
            </a:r>
            <a:r>
              <a:rPr lang="it-IT" dirty="0"/>
              <a:t> </a:t>
            </a:r>
            <a:r>
              <a:rPr lang="it-IT" dirty="0" err="1"/>
              <a:t>supplicié</a:t>
            </a:r>
            <a:r>
              <a:rPr lang="it-IT" dirty="0"/>
              <a:t> et </a:t>
            </a:r>
            <a:r>
              <a:rPr lang="it-IT" dirty="0" err="1"/>
              <a:t>pendu</a:t>
            </a:r>
            <a:r>
              <a:rPr lang="it-IT" dirty="0"/>
              <a:t> par sa </a:t>
            </a:r>
            <a:r>
              <a:rPr lang="it-IT" dirty="0" err="1"/>
              <a:t>mère</a:t>
            </a:r>
            <a:r>
              <a:rPr lang="it-IT" dirty="0"/>
              <a:t> et sa femme. Il le </a:t>
            </a:r>
            <a:r>
              <a:rPr lang="it-IT" dirty="0" err="1"/>
              <a:t>laisse</a:t>
            </a:r>
            <a:r>
              <a:rPr lang="it-IT" dirty="0"/>
              <a:t> </a:t>
            </a:r>
            <a:r>
              <a:rPr lang="it-IT" dirty="0" err="1"/>
              <a:t>chez</a:t>
            </a:r>
            <a:r>
              <a:rPr lang="it-IT" dirty="0"/>
              <a:t> de </a:t>
            </a:r>
            <a:r>
              <a:rPr lang="it-IT" dirty="0" err="1"/>
              <a:t>bons</a:t>
            </a:r>
            <a:r>
              <a:rPr lang="it-IT" dirty="0"/>
              <a:t> </a:t>
            </a:r>
            <a:r>
              <a:rPr lang="it-IT" dirty="0" err="1"/>
              <a:t>paysans</a:t>
            </a:r>
            <a:r>
              <a:rPr lang="it-IT" dirty="0"/>
              <a:t>, à qui il donne de </a:t>
            </a:r>
            <a:r>
              <a:rPr lang="it-IT" dirty="0" err="1"/>
              <a:t>l’argent</a:t>
            </a:r>
            <a:r>
              <a:rPr lang="it-IT" dirty="0"/>
              <a:t> pour </a:t>
            </a:r>
            <a:r>
              <a:rPr lang="it-IT" dirty="0" err="1"/>
              <a:t>soigner</a:t>
            </a:r>
            <a:r>
              <a:rPr lang="it-IT" dirty="0"/>
              <a:t> l’</a:t>
            </a:r>
            <a:r>
              <a:rPr lang="it-IT" dirty="0" err="1"/>
              <a:t>homme</a:t>
            </a:r>
            <a:r>
              <a:rPr lang="it-IT" dirty="0"/>
              <a:t>. Il s’</a:t>
            </a:r>
            <a:r>
              <a:rPr lang="it-IT" dirty="0" err="1"/>
              <a:t>agit</a:t>
            </a:r>
            <a:r>
              <a:rPr lang="it-IT" dirty="0"/>
              <a:t> </a:t>
            </a:r>
            <a:r>
              <a:rPr lang="it-IT" dirty="0" err="1"/>
              <a:t>donc</a:t>
            </a:r>
            <a:r>
              <a:rPr lang="it-IT" dirty="0"/>
              <a:t> d’une bonne action. Il y a </a:t>
            </a:r>
            <a:r>
              <a:rPr lang="it-IT" dirty="0" err="1"/>
              <a:t>beaucoup</a:t>
            </a:r>
            <a:r>
              <a:rPr lang="it-IT" dirty="0"/>
              <a:t> de </a:t>
            </a:r>
            <a:r>
              <a:rPr lang="it-IT" dirty="0" err="1"/>
              <a:t>digressions</a:t>
            </a:r>
            <a:r>
              <a:rPr lang="it-IT" dirty="0"/>
              <a:t> </a:t>
            </a:r>
            <a:r>
              <a:rPr lang="it-IT" dirty="0" err="1"/>
              <a:t>déroutantes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IV, 3. On </a:t>
            </a:r>
            <a:r>
              <a:rPr lang="it-IT" dirty="0" err="1"/>
              <a:t>remarque</a:t>
            </a:r>
            <a:r>
              <a:rPr lang="it-IT" dirty="0"/>
              <a:t> </a:t>
            </a:r>
            <a:r>
              <a:rPr lang="it-IT" dirty="0" err="1"/>
              <a:t>aussi</a:t>
            </a:r>
            <a:r>
              <a:rPr lang="it-IT" dirty="0"/>
              <a:t> la </a:t>
            </a:r>
            <a:r>
              <a:rPr lang="it-IT" dirty="0" err="1"/>
              <a:t>misogynie</a:t>
            </a:r>
            <a:r>
              <a:rPr lang="it-IT" dirty="0"/>
              <a:t> (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bourreaux</a:t>
            </a:r>
            <a:r>
              <a:rPr lang="it-IT" dirty="0"/>
              <a:t> </a:t>
            </a:r>
            <a:r>
              <a:rPr lang="it-IT" dirty="0" err="1"/>
              <a:t>sont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femmes) et le </a:t>
            </a:r>
            <a:r>
              <a:rPr lang="it-IT" dirty="0" err="1"/>
              <a:t>thème</a:t>
            </a:r>
            <a:r>
              <a:rPr lang="it-IT" dirty="0"/>
              <a:t> </a:t>
            </a:r>
            <a:r>
              <a:rPr lang="it-IT" dirty="0" err="1"/>
              <a:t>œdipien</a:t>
            </a:r>
            <a:r>
              <a:rPr lang="it-IT" dirty="0"/>
              <a:t> (</a:t>
            </a:r>
            <a:r>
              <a:rPr lang="it-IT" dirty="0" err="1"/>
              <a:t>mère-fils</a:t>
            </a:r>
            <a:r>
              <a:rPr lang="it-IT" dirty="0"/>
              <a:t>).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7403220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1377</Words>
  <Application>Microsoft Office PowerPoint</Application>
  <PresentationFormat>Widescreen</PresentationFormat>
  <Paragraphs>61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Tema di Office</vt:lpstr>
      <vt:lpstr>Lautréamont, Les chants de Maldoror</vt:lpstr>
      <vt:lpstr>II, 13 : Lautréamont/Maldoror et l’amour</vt:lpstr>
      <vt:lpstr>II, 13 : Lautréamont/Maldoror et l’amour</vt:lpstr>
      <vt:lpstr>II, 13 : sources et intertexte</vt:lpstr>
      <vt:lpstr>L’obsession de l’adolescence</vt:lpstr>
      <vt:lpstr>Presentazione standard di PowerPoint</vt:lpstr>
      <vt:lpstr> II, 4 : Lautréamont et les pauvres </vt:lpstr>
      <vt:lpstr> II, 4 : Lautréamont et les pauvres </vt:lpstr>
      <vt:lpstr> II, 14 : la «bonté» de Maldoror </vt:lpstr>
      <vt:lpstr>Le bien et le mal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Lautréamont, Les chants de Maldoror</dc:title>
  <dc:creator>Fabio Vasarri</dc:creator>
  <cp:lastModifiedBy>Fabio Vasarri</cp:lastModifiedBy>
  <cp:revision>8</cp:revision>
  <dcterms:created xsi:type="dcterms:W3CDTF">2020-03-20T09:44:50Z</dcterms:created>
  <dcterms:modified xsi:type="dcterms:W3CDTF">2020-03-20T10:36:07Z</dcterms:modified>
</cp:coreProperties>
</file>