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700760-8D07-4FC7-B9AC-26E6FFC3FA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CD95298-AE7F-47AD-A0F3-C805C026AA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8C9AA53-4EBC-443C-8FFC-1FB858CAB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2491-9F7A-4DAE-91F0-F8DFC48C5519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8BF0835-8535-4DA5-A83A-1C90A6B39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13C0389-93B6-4864-ADF7-7E1141C34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C83E-455D-43C1-BF95-E265499188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9584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633347-AE93-40C7-9920-77217D92D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F38F0DB-0295-4E1A-8E52-E36BF90641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D9F7511-145F-4816-90EC-0C863F002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2491-9F7A-4DAE-91F0-F8DFC48C5519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362188-14C8-48AB-9E86-46F0BE0AC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952E815-1796-4BAF-94C3-E5922C6DB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C83E-455D-43C1-BF95-E265499188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3201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CC728DAB-DB6A-48CD-B194-E5A44BC54E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59C44B1-DDBB-4395-9F03-480794BE89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BCC4419-B206-47FD-84C0-2641F4D9D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2491-9F7A-4DAE-91F0-F8DFC48C5519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D9A74E9-4649-459B-9C00-CD292E7D7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DAB393-71F2-401E-B00C-F0C582677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C83E-455D-43C1-BF95-E265499188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0100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FD6FA0-C790-4239-84C8-982DC33C5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41CF6FD-321B-4358-949A-8F565F0376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6B8651D-28DA-4A7C-80C0-4172C963B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2491-9F7A-4DAE-91F0-F8DFC48C5519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52D9522-8F7B-4E64-B2E7-D570917F6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6EA9BA-B1FF-4B51-A39A-F03C6F4D8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C83E-455D-43C1-BF95-E265499188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1812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49CACA-21A3-4374-A049-CD8F7CC83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1E0A433-4EF0-4B5D-AD17-CFEB537BA8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3C74FC4-F53B-4865-9FF6-1649A07E2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2491-9F7A-4DAE-91F0-F8DFC48C5519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7946DAF-B097-4FFE-A657-BDA09DA24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2E69C3-503F-4890-93E0-A7D2A56DA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C83E-455D-43C1-BF95-E265499188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242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37F768-E3DD-454E-A348-3D2A5BE7A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AEE9F6F-4027-4E78-8883-0A1C86191C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1A968F2-2E20-42A8-B277-388DCB2EE7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49C0334-D38F-4F62-A00F-75FA75D63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2491-9F7A-4DAE-91F0-F8DFC48C5519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8601948-52DD-471F-97F3-680BFBA3F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41EEAFE-6474-48C3-B3BA-DAA833CE4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C83E-455D-43C1-BF95-E265499188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5978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222919-44BA-4534-A14E-F34B8BED9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14BB653-2D09-4555-8E12-9EBADFAEA3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71D001C-C28C-4B3F-960C-B889163201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E26D1B7-5850-4FDF-BE59-8E5327A17C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26C7C88F-C452-4DF4-BBFD-E4F4EC3A5F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AD1A97D-B970-4204-A87F-44202D72D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2491-9F7A-4DAE-91F0-F8DFC48C5519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1ABEDDB-6D57-4D73-BB73-3E416FEBF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57A49A5-CEC3-4869-93AF-2308EE531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C83E-455D-43C1-BF95-E265499188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9919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390E40-3E79-4639-91A8-5DE7A82F2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4C87660-4027-40B2-9606-A51C2F347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2491-9F7A-4DAE-91F0-F8DFC48C5519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0066016-929C-464A-9E76-8CF5510DF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F2D7D6C-0905-49F0-B106-E65FEED10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C83E-455D-43C1-BF95-E265499188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9649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E678D50-60E3-40EC-96D5-FB32D796B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2491-9F7A-4DAE-91F0-F8DFC48C5519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A9BFDE3-1782-4229-BEED-7D83BBAC8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4BCDC54-F8D9-4184-B815-27B1B58C5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C83E-455D-43C1-BF95-E265499188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0862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96527A-B6E0-4C8F-9379-7683B2FE3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1C07318-21E4-48F8-BAE1-1579A8212B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A621F66-8ABC-4260-BA54-56527232B7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31836C3-8DA3-4EA1-A1CB-19946FF4C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2491-9F7A-4DAE-91F0-F8DFC48C5519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76EDF80-1059-49DC-BBA2-49552C649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B3B2E99-C9F8-4A8F-ADF1-3FE1440C8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C83E-455D-43C1-BF95-E265499188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6135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060A4D-82CA-4BDF-8AC2-DD25A4D4F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AEA2E407-D482-4AF9-B81B-1E5FA8C67B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72F993D-D653-4CAE-8B58-583D56FEDC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C6A086E-44A5-4056-AA26-757105589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2491-9F7A-4DAE-91F0-F8DFC48C5519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C868560-362A-4952-94BA-CD643882A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D4FFA78-CB7D-47AF-B9D3-2B96EA19E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C83E-455D-43C1-BF95-E265499188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6206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CACD8B8-0BC1-4372-B36E-37D648250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ECF4131-3C54-484A-8887-02430F5710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D5494A6-44D5-40E6-9FC3-69A8EEF92D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62491-9F7A-4DAE-91F0-F8DFC48C5519}" type="datetimeFigureOut">
              <a:rPr lang="it-IT" smtClean="0"/>
              <a:t>23/03/2020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E42D570-7962-423A-9A87-128E3765B0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81484AC-5AF5-4082-B965-87ADB9FE72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BC83E-455D-43C1-BF95-E265499188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917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5A59120-4FE9-4466-A8E0-C56CA44210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/>
              <a:t>Lautréamont</a:t>
            </a:r>
            <a:r>
              <a:rPr lang="it-IT" dirty="0"/>
              <a:t>, </a:t>
            </a:r>
            <a:r>
              <a:rPr lang="it-IT" i="1" dirty="0" err="1"/>
              <a:t>Les</a:t>
            </a:r>
            <a:r>
              <a:rPr lang="it-IT" i="1" dirty="0"/>
              <a:t> </a:t>
            </a:r>
            <a:r>
              <a:rPr lang="it-IT" i="1" dirty="0" err="1"/>
              <a:t>chants</a:t>
            </a:r>
            <a:r>
              <a:rPr lang="it-IT" i="1" dirty="0"/>
              <a:t> de </a:t>
            </a:r>
            <a:r>
              <a:rPr lang="it-IT" i="1" dirty="0" err="1"/>
              <a:t>Maldoror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8A114DF-67DF-4A88-B7F2-6EAA2C59ACE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NB: materiale didattico per il corso magistrale di Letteratura Francese </a:t>
            </a:r>
            <a:r>
              <a:rPr lang="it-IT" dirty="0" err="1"/>
              <a:t>a.a</a:t>
            </a:r>
            <a:r>
              <a:rPr lang="it-IT" dirty="0"/>
              <a:t>. 2019/20, prof. Fabio Vasarri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90199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0D6BE3-49CC-4993-B293-5AC485196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Le </a:t>
            </a:r>
            <a:r>
              <a:rPr lang="it-IT" dirty="0" err="1"/>
              <a:t>Chant</a:t>
            </a:r>
            <a:r>
              <a:rPr lang="it-IT" dirty="0"/>
              <a:t> III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60EC3D5-086D-4541-95EA-5839295DA7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Le </a:t>
            </a:r>
            <a:r>
              <a:rPr lang="it-IT" dirty="0" err="1"/>
              <a:t>Chant</a:t>
            </a:r>
            <a:r>
              <a:rPr lang="it-IT" dirty="0"/>
              <a:t> III ne </a:t>
            </a:r>
            <a:r>
              <a:rPr lang="it-IT" dirty="0" err="1"/>
              <a:t>comprend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cinq</a:t>
            </a:r>
            <a:r>
              <a:rPr lang="it-IT" dirty="0"/>
              <a:t> </a:t>
            </a:r>
            <a:r>
              <a:rPr lang="it-IT" dirty="0" err="1"/>
              <a:t>strophes</a:t>
            </a:r>
            <a:r>
              <a:rPr lang="it-IT" dirty="0"/>
              <a:t>, dont </a:t>
            </a:r>
            <a:r>
              <a:rPr lang="it-IT" dirty="0" err="1"/>
              <a:t>certaines</a:t>
            </a:r>
            <a:r>
              <a:rPr lang="it-IT" dirty="0"/>
              <a:t> </a:t>
            </a:r>
            <a:r>
              <a:rPr lang="it-IT" dirty="0" err="1"/>
              <a:t>assez</a:t>
            </a:r>
            <a:r>
              <a:rPr lang="it-IT" dirty="0"/>
              <a:t> </a:t>
            </a:r>
            <a:r>
              <a:rPr lang="it-IT" dirty="0" err="1"/>
              <a:t>longues</a:t>
            </a:r>
            <a:r>
              <a:rPr lang="it-IT" dirty="0"/>
              <a:t>. </a:t>
            </a:r>
          </a:p>
          <a:p>
            <a:endParaRPr lang="it-IT" dirty="0"/>
          </a:p>
          <a:p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contenus</a:t>
            </a:r>
            <a:r>
              <a:rPr lang="it-IT" dirty="0"/>
              <a:t> </a:t>
            </a:r>
            <a:r>
              <a:rPr lang="it-IT" dirty="0" err="1"/>
              <a:t>sont</a:t>
            </a:r>
            <a:r>
              <a:rPr lang="it-IT" dirty="0"/>
              <a:t> </a:t>
            </a:r>
            <a:r>
              <a:rPr lang="it-IT" dirty="0" err="1"/>
              <a:t>très</a:t>
            </a:r>
            <a:r>
              <a:rPr lang="it-IT" dirty="0"/>
              <a:t> </a:t>
            </a:r>
            <a:r>
              <a:rPr lang="it-IT" dirty="0" err="1"/>
              <a:t>violents</a:t>
            </a:r>
            <a:r>
              <a:rPr lang="it-IT" dirty="0"/>
              <a:t> et </a:t>
            </a:r>
            <a:r>
              <a:rPr lang="it-IT" dirty="0" err="1"/>
              <a:t>transgressifs</a:t>
            </a:r>
            <a:r>
              <a:rPr lang="it-IT" dirty="0"/>
              <a:t>: </a:t>
            </a:r>
            <a:r>
              <a:rPr lang="it-IT" dirty="0" err="1"/>
              <a:t>viol</a:t>
            </a:r>
            <a:r>
              <a:rPr lang="it-IT" dirty="0"/>
              <a:t>, </a:t>
            </a:r>
            <a:r>
              <a:rPr lang="it-IT" dirty="0" err="1"/>
              <a:t>prostitution</a:t>
            </a:r>
            <a:r>
              <a:rPr lang="it-IT" dirty="0"/>
              <a:t>, </a:t>
            </a:r>
            <a:r>
              <a:rPr lang="it-IT" dirty="0" err="1"/>
              <a:t>blasphème</a:t>
            </a:r>
            <a:r>
              <a:rPr lang="it-IT" dirty="0"/>
              <a:t>, </a:t>
            </a:r>
            <a:r>
              <a:rPr lang="it-IT" dirty="0" err="1"/>
              <a:t>meurtre</a:t>
            </a:r>
            <a:r>
              <a:rPr lang="it-IT" dirty="0"/>
              <a:t>. Mais, </a:t>
            </a:r>
            <a:r>
              <a:rPr lang="it-IT" dirty="0" err="1"/>
              <a:t>comme</a:t>
            </a:r>
            <a:r>
              <a:rPr lang="it-IT" dirty="0"/>
              <a:t> on l’a </a:t>
            </a:r>
            <a:r>
              <a:rPr lang="it-IT" dirty="0" err="1"/>
              <a:t>déjà</a:t>
            </a:r>
            <a:r>
              <a:rPr lang="it-IT" dirty="0"/>
              <a:t> vu, un </a:t>
            </a:r>
            <a:r>
              <a:rPr lang="it-IT" dirty="0" err="1"/>
              <a:t>certain</a:t>
            </a:r>
            <a:r>
              <a:rPr lang="it-IT" dirty="0"/>
              <a:t> humour (noir) </a:t>
            </a:r>
            <a:r>
              <a:rPr lang="it-IT" dirty="0" err="1"/>
              <a:t>dilue</a:t>
            </a:r>
            <a:r>
              <a:rPr lang="it-IT" dirty="0"/>
              <a:t> la </a:t>
            </a:r>
            <a:r>
              <a:rPr lang="it-IT" dirty="0" err="1"/>
              <a:t>tension</a:t>
            </a:r>
            <a:r>
              <a:rPr lang="it-IT" dirty="0"/>
              <a:t>, en </a:t>
            </a:r>
            <a:r>
              <a:rPr lang="it-IT" dirty="0" err="1"/>
              <a:t>mettant</a:t>
            </a:r>
            <a:r>
              <a:rPr lang="it-IT" dirty="0"/>
              <a:t> en </a:t>
            </a:r>
            <a:r>
              <a:rPr lang="it-IT" dirty="0" err="1"/>
              <a:t>doute</a:t>
            </a:r>
            <a:r>
              <a:rPr lang="it-IT" dirty="0"/>
              <a:t> le </a:t>
            </a:r>
            <a:r>
              <a:rPr lang="it-IT" dirty="0" err="1"/>
              <a:t>sérieux</a:t>
            </a:r>
            <a:r>
              <a:rPr lang="it-IT" dirty="0"/>
              <a:t> de </a:t>
            </a:r>
            <a:r>
              <a:rPr lang="it-IT" dirty="0" err="1"/>
              <a:t>ces</a:t>
            </a:r>
            <a:r>
              <a:rPr lang="it-IT" dirty="0"/>
              <a:t> </a:t>
            </a:r>
            <a:r>
              <a:rPr lang="it-IT" dirty="0" err="1"/>
              <a:t>scènes</a:t>
            </a:r>
            <a:r>
              <a:rPr lang="it-IT" dirty="0"/>
              <a:t> </a:t>
            </a:r>
            <a:r>
              <a:rPr lang="it-IT" dirty="0" err="1"/>
              <a:t>horribles</a:t>
            </a:r>
            <a:r>
              <a:rPr lang="it-IT" dirty="0"/>
              <a:t>.</a:t>
            </a:r>
          </a:p>
          <a:p>
            <a:endParaRPr lang="it-IT" dirty="0"/>
          </a:p>
          <a:p>
            <a:r>
              <a:rPr lang="it-IT" dirty="0"/>
              <a:t>Par </a:t>
            </a:r>
            <a:r>
              <a:rPr lang="it-IT" dirty="0" err="1"/>
              <a:t>exemple</a:t>
            </a:r>
            <a:r>
              <a:rPr lang="it-IT" dirty="0"/>
              <a:t>,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strophes</a:t>
            </a:r>
            <a:r>
              <a:rPr lang="it-IT" dirty="0"/>
              <a:t> III, 2 et III,5 ne </a:t>
            </a:r>
            <a:r>
              <a:rPr lang="it-IT" dirty="0" err="1"/>
              <a:t>sont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dépourvues</a:t>
            </a:r>
            <a:r>
              <a:rPr lang="it-IT" dirty="0"/>
              <a:t> d’ironie.</a:t>
            </a:r>
          </a:p>
        </p:txBody>
      </p:sp>
    </p:spTree>
    <p:extLst>
      <p:ext uri="{BB962C8B-B14F-4D97-AF65-F5344CB8AC3E}">
        <p14:creationId xmlns:p14="http://schemas.microsoft.com/office/powerpoint/2010/main" val="3078107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9DD0A47-1BB4-4861-B7DF-B520A13A8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III, 3 : le dragon et l’</a:t>
            </a:r>
            <a:r>
              <a:rPr lang="it-IT" dirty="0" err="1"/>
              <a:t>aigle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7EB808F-B75C-4B0F-B11C-5EB79BA72A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err="1"/>
              <a:t>Tremdall</a:t>
            </a:r>
            <a:r>
              <a:rPr lang="it-IT" dirty="0"/>
              <a:t>, le </a:t>
            </a:r>
            <a:r>
              <a:rPr lang="it-IT" dirty="0" err="1"/>
              <a:t>narrateur</a:t>
            </a:r>
            <a:r>
              <a:rPr lang="it-IT" dirty="0"/>
              <a:t>. En </a:t>
            </a:r>
            <a:r>
              <a:rPr lang="it-IT" dirty="0" err="1"/>
              <a:t>espagnol</a:t>
            </a:r>
            <a:r>
              <a:rPr lang="it-IT" dirty="0"/>
              <a:t>, </a:t>
            </a:r>
            <a:r>
              <a:rPr lang="it-IT" i="1" dirty="0" err="1"/>
              <a:t>tremedal</a:t>
            </a:r>
            <a:r>
              <a:rPr lang="it-IT" dirty="0"/>
              <a:t> = </a:t>
            </a:r>
            <a:r>
              <a:rPr lang="it-IT" dirty="0" err="1"/>
              <a:t>marais</a:t>
            </a:r>
            <a:r>
              <a:rPr lang="it-IT" dirty="0"/>
              <a:t> (pantano, palude).</a:t>
            </a:r>
          </a:p>
          <a:p>
            <a:r>
              <a:rPr lang="it-IT" dirty="0" err="1"/>
              <a:t>Référence</a:t>
            </a:r>
            <a:r>
              <a:rPr lang="it-IT" dirty="0"/>
              <a:t> à la </a:t>
            </a:r>
            <a:r>
              <a:rPr lang="it-IT" dirty="0" err="1"/>
              <a:t>légende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b="1" dirty="0" err="1"/>
              <a:t>juif</a:t>
            </a:r>
            <a:r>
              <a:rPr lang="it-IT" b="1" dirty="0"/>
              <a:t> </a:t>
            </a:r>
            <a:r>
              <a:rPr lang="it-IT" b="1" dirty="0" err="1"/>
              <a:t>errant</a:t>
            </a:r>
            <a:r>
              <a:rPr lang="it-IT" b="1" dirty="0"/>
              <a:t> </a:t>
            </a:r>
            <a:r>
              <a:rPr lang="it-IT" dirty="0"/>
              <a:t>: </a:t>
            </a:r>
            <a:r>
              <a:rPr lang="it-IT" dirty="0" err="1"/>
              <a:t>condamné</a:t>
            </a:r>
            <a:r>
              <a:rPr lang="it-IT" dirty="0"/>
              <a:t> à </a:t>
            </a:r>
            <a:r>
              <a:rPr lang="it-IT" dirty="0" err="1"/>
              <a:t>vagabonder</a:t>
            </a:r>
            <a:r>
              <a:rPr lang="it-IT" dirty="0"/>
              <a:t> pour </a:t>
            </a:r>
            <a:r>
              <a:rPr lang="it-IT" dirty="0" err="1"/>
              <a:t>toujours</a:t>
            </a:r>
            <a:r>
              <a:rPr lang="it-IT" dirty="0"/>
              <a:t> pour </a:t>
            </a:r>
            <a:r>
              <a:rPr lang="it-IT" dirty="0" err="1"/>
              <a:t>avoir</a:t>
            </a:r>
            <a:r>
              <a:rPr lang="it-IT" dirty="0"/>
              <a:t> </a:t>
            </a:r>
            <a:r>
              <a:rPr lang="it-IT" dirty="0" err="1"/>
              <a:t>trahi</a:t>
            </a:r>
            <a:r>
              <a:rPr lang="it-IT" dirty="0"/>
              <a:t> le Christ, il </a:t>
            </a:r>
            <a:r>
              <a:rPr lang="it-IT" dirty="0" err="1"/>
              <a:t>représente</a:t>
            </a:r>
            <a:r>
              <a:rPr lang="it-IT" dirty="0"/>
              <a:t> la </a:t>
            </a:r>
            <a:r>
              <a:rPr lang="it-IT" dirty="0" err="1"/>
              <a:t>dispersion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juifs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le monde.</a:t>
            </a:r>
          </a:p>
          <a:p>
            <a:r>
              <a:rPr lang="it-IT" dirty="0" err="1"/>
              <a:t>Cf</a:t>
            </a:r>
            <a:r>
              <a:rPr lang="it-IT" dirty="0"/>
              <a:t>. </a:t>
            </a:r>
            <a:r>
              <a:rPr lang="it-IT" dirty="0" err="1"/>
              <a:t>entre</a:t>
            </a:r>
            <a:r>
              <a:rPr lang="it-IT" dirty="0"/>
              <a:t> </a:t>
            </a:r>
            <a:r>
              <a:rPr lang="it-IT" dirty="0" err="1"/>
              <a:t>autres</a:t>
            </a:r>
            <a:r>
              <a:rPr lang="it-IT" dirty="0"/>
              <a:t> le </a:t>
            </a:r>
            <a:r>
              <a:rPr lang="it-IT" dirty="0" err="1"/>
              <a:t>roman</a:t>
            </a:r>
            <a:r>
              <a:rPr lang="it-IT" dirty="0"/>
              <a:t> noir </a:t>
            </a:r>
            <a:r>
              <a:rPr lang="it-IT" i="1" dirty="0"/>
              <a:t>The Monk </a:t>
            </a:r>
            <a:r>
              <a:rPr lang="it-IT" dirty="0"/>
              <a:t>(</a:t>
            </a:r>
            <a:r>
              <a:rPr lang="it-IT" i="1" dirty="0"/>
              <a:t>Le moine</a:t>
            </a:r>
            <a:r>
              <a:rPr lang="it-IT" dirty="0"/>
              <a:t>, 1796) de M.G. Lewis et </a:t>
            </a:r>
            <a:r>
              <a:rPr lang="it-IT" i="1" dirty="0"/>
              <a:t>Le </a:t>
            </a:r>
            <a:r>
              <a:rPr lang="it-IT" i="1" dirty="0" err="1"/>
              <a:t>juif</a:t>
            </a:r>
            <a:r>
              <a:rPr lang="it-IT" i="1" dirty="0"/>
              <a:t> </a:t>
            </a:r>
            <a:r>
              <a:rPr lang="it-IT" i="1" dirty="0" err="1"/>
              <a:t>errant</a:t>
            </a:r>
            <a:r>
              <a:rPr lang="it-IT" dirty="0"/>
              <a:t> d’Eugène Sue (1844).</a:t>
            </a:r>
          </a:p>
          <a:p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cette</a:t>
            </a:r>
            <a:r>
              <a:rPr lang="it-IT" dirty="0"/>
              <a:t> </a:t>
            </a:r>
            <a:r>
              <a:rPr lang="it-IT" dirty="0" err="1"/>
              <a:t>strophe</a:t>
            </a:r>
            <a:r>
              <a:rPr lang="it-IT" dirty="0"/>
              <a:t>, </a:t>
            </a:r>
            <a:r>
              <a:rPr lang="it-IT" dirty="0" err="1"/>
              <a:t>juif</a:t>
            </a:r>
            <a:r>
              <a:rPr lang="it-IT" dirty="0"/>
              <a:t> </a:t>
            </a:r>
            <a:r>
              <a:rPr lang="it-IT" dirty="0" err="1"/>
              <a:t>errant</a:t>
            </a:r>
            <a:r>
              <a:rPr lang="it-IT" dirty="0"/>
              <a:t> = </a:t>
            </a:r>
            <a:r>
              <a:rPr lang="it-IT" dirty="0" err="1"/>
              <a:t>Maldoror</a:t>
            </a:r>
            <a:r>
              <a:rPr lang="it-IT" dirty="0"/>
              <a:t>.</a:t>
            </a:r>
          </a:p>
          <a:p>
            <a:r>
              <a:rPr lang="it-IT" dirty="0" err="1"/>
              <a:t>Tremdall</a:t>
            </a:r>
            <a:r>
              <a:rPr lang="it-IT" dirty="0"/>
              <a:t> </a:t>
            </a:r>
            <a:r>
              <a:rPr lang="it-IT" dirty="0" err="1"/>
              <a:t>voit</a:t>
            </a:r>
            <a:r>
              <a:rPr lang="it-IT" dirty="0"/>
              <a:t> et </a:t>
            </a:r>
            <a:r>
              <a:rPr lang="it-IT" dirty="0" err="1"/>
              <a:t>raconte</a:t>
            </a:r>
            <a:r>
              <a:rPr lang="it-IT" dirty="0"/>
              <a:t> le </a:t>
            </a:r>
            <a:r>
              <a:rPr lang="it-IT" dirty="0" err="1"/>
              <a:t>combat</a:t>
            </a:r>
            <a:r>
              <a:rPr lang="it-IT" dirty="0"/>
              <a:t> </a:t>
            </a:r>
            <a:r>
              <a:rPr lang="it-IT" dirty="0" err="1"/>
              <a:t>fantastique</a:t>
            </a:r>
            <a:r>
              <a:rPr lang="it-IT" dirty="0"/>
              <a:t> </a:t>
            </a:r>
            <a:r>
              <a:rPr lang="it-IT" dirty="0" err="1"/>
              <a:t>entre</a:t>
            </a:r>
            <a:r>
              <a:rPr lang="it-IT" dirty="0"/>
              <a:t> :</a:t>
            </a:r>
          </a:p>
          <a:p>
            <a:r>
              <a:rPr lang="it-IT" dirty="0"/>
              <a:t>un dragon </a:t>
            </a:r>
            <a:r>
              <a:rPr lang="it-IT" dirty="0" err="1"/>
              <a:t>hybride</a:t>
            </a:r>
            <a:r>
              <a:rPr lang="it-IT" dirty="0"/>
              <a:t> (tigre-</a:t>
            </a:r>
            <a:r>
              <a:rPr lang="it-IT" dirty="0" err="1"/>
              <a:t>serpent</a:t>
            </a:r>
            <a:r>
              <a:rPr lang="it-IT" dirty="0"/>
              <a:t>)</a:t>
            </a:r>
          </a:p>
          <a:p>
            <a:r>
              <a:rPr lang="it-IT" dirty="0"/>
              <a:t>un </a:t>
            </a:r>
            <a:r>
              <a:rPr lang="it-IT" dirty="0" err="1"/>
              <a:t>aigle</a:t>
            </a:r>
            <a:r>
              <a:rPr lang="it-IT" dirty="0"/>
              <a:t> (</a:t>
            </a:r>
            <a:r>
              <a:rPr lang="it-IT" dirty="0" err="1"/>
              <a:t>Maldoror</a:t>
            </a:r>
            <a:r>
              <a:rPr lang="it-IT" dirty="0"/>
              <a:t> </a:t>
            </a:r>
            <a:r>
              <a:rPr lang="it-IT" dirty="0" err="1"/>
              <a:t>métamorphosé</a:t>
            </a:r>
            <a:r>
              <a:rPr lang="it-IT" dirty="0"/>
              <a:t> en </a:t>
            </a:r>
            <a:r>
              <a:rPr lang="it-IT" dirty="0" err="1"/>
              <a:t>aigle</a:t>
            </a:r>
            <a:r>
              <a:rPr lang="it-IT" dirty="0"/>
              <a:t>)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5216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7A57295-2710-4920-B99A-4D1FA03A62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067929-4D33-4306-9E2F-67C49CDDB5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3400" y="465745"/>
            <a:ext cx="11125200" cy="5639435"/>
          </a:xfrm>
          <a:prstGeom prst="rect">
            <a:avLst/>
          </a:prstGeom>
          <a:solidFill>
            <a:schemeClr val="tx1">
              <a:alpha val="9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41E683E-B45D-4F5C-9663-C6537D156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94027"/>
            <a:ext cx="3494362" cy="4782873"/>
          </a:xfrm>
        </p:spPr>
        <p:txBody>
          <a:bodyPr>
            <a:normAutofit/>
          </a:bodyPr>
          <a:lstStyle/>
          <a:p>
            <a:pPr algn="ctr"/>
            <a:br>
              <a:rPr lang="it-IT" dirty="0">
                <a:solidFill>
                  <a:schemeClr val="bg1"/>
                </a:solidFill>
              </a:rPr>
            </a:br>
            <a:r>
              <a:rPr lang="it-IT" dirty="0">
                <a:solidFill>
                  <a:schemeClr val="bg1"/>
                </a:solidFill>
              </a:rPr>
              <a:t>III, 3 : le dragon et l’</a:t>
            </a:r>
            <a:r>
              <a:rPr lang="it-IT" dirty="0" err="1">
                <a:solidFill>
                  <a:schemeClr val="bg1"/>
                </a:solidFill>
              </a:rPr>
              <a:t>aigle</a:t>
            </a:r>
            <a:br>
              <a:rPr lang="it-IT" dirty="0">
                <a:solidFill>
                  <a:schemeClr val="bg1"/>
                </a:solidFill>
              </a:rPr>
            </a:br>
            <a:endParaRPr lang="it-IT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0FEBFA6-6658-4F95-8BA8-504FBDE85C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2" y="894027"/>
            <a:ext cx="6377768" cy="478287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it-IT" sz="2400" dirty="0">
                <a:solidFill>
                  <a:schemeClr val="bg1"/>
                </a:solidFill>
              </a:rPr>
              <a:t> </a:t>
            </a:r>
          </a:p>
          <a:p>
            <a:r>
              <a:rPr lang="it-IT" sz="2400" b="1" dirty="0">
                <a:solidFill>
                  <a:schemeClr val="bg1"/>
                </a:solidFill>
              </a:rPr>
              <a:t>Pastiche</a:t>
            </a:r>
            <a:r>
              <a:rPr lang="it-IT" sz="2400" dirty="0">
                <a:solidFill>
                  <a:schemeClr val="bg1"/>
                </a:solidFill>
              </a:rPr>
              <a:t> = </a:t>
            </a:r>
            <a:r>
              <a:rPr lang="it-IT" sz="2400" dirty="0" err="1">
                <a:solidFill>
                  <a:schemeClr val="bg1"/>
                </a:solidFill>
              </a:rPr>
              <a:t>imitation</a:t>
            </a:r>
            <a:r>
              <a:rPr lang="it-IT" sz="2400" dirty="0">
                <a:solidFill>
                  <a:schemeClr val="bg1"/>
                </a:solidFill>
              </a:rPr>
              <a:t> d’un style, d’une </a:t>
            </a:r>
            <a:r>
              <a:rPr lang="it-IT" sz="2400" dirty="0" err="1">
                <a:solidFill>
                  <a:schemeClr val="bg1"/>
                </a:solidFill>
              </a:rPr>
              <a:t>manière</a:t>
            </a:r>
            <a:r>
              <a:rPr lang="it-IT" sz="2400" dirty="0">
                <a:solidFill>
                  <a:schemeClr val="bg1"/>
                </a:solidFill>
              </a:rPr>
              <a:t>, d’une école </a:t>
            </a:r>
            <a:r>
              <a:rPr lang="it-IT" sz="2400" dirty="0" err="1">
                <a:solidFill>
                  <a:schemeClr val="bg1"/>
                </a:solidFill>
              </a:rPr>
              <a:t>littéraire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dans</a:t>
            </a:r>
            <a:r>
              <a:rPr lang="it-IT" sz="2400" dirty="0">
                <a:solidFill>
                  <a:schemeClr val="bg1"/>
                </a:solidFill>
              </a:rPr>
              <a:t> son ensemble.</a:t>
            </a:r>
          </a:p>
          <a:p>
            <a:r>
              <a:rPr lang="it-IT" sz="2400" b="1" dirty="0">
                <a:solidFill>
                  <a:schemeClr val="bg1"/>
                </a:solidFill>
              </a:rPr>
              <a:t>Parodie</a:t>
            </a:r>
            <a:r>
              <a:rPr lang="it-IT" sz="2400" dirty="0">
                <a:solidFill>
                  <a:schemeClr val="bg1"/>
                </a:solidFill>
              </a:rPr>
              <a:t> = </a:t>
            </a:r>
            <a:r>
              <a:rPr lang="it-IT" sz="2400" dirty="0" err="1">
                <a:solidFill>
                  <a:schemeClr val="bg1"/>
                </a:solidFill>
              </a:rPr>
              <a:t>réécriture</a:t>
            </a:r>
            <a:r>
              <a:rPr lang="it-IT" sz="2400" dirty="0">
                <a:solidFill>
                  <a:schemeClr val="bg1"/>
                </a:solidFill>
              </a:rPr>
              <a:t>, le plus </a:t>
            </a:r>
            <a:r>
              <a:rPr lang="it-IT" sz="2400" dirty="0" err="1">
                <a:solidFill>
                  <a:schemeClr val="bg1"/>
                </a:solidFill>
              </a:rPr>
              <a:t>souvent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satirique</a:t>
            </a:r>
            <a:r>
              <a:rPr lang="it-IT" sz="2400" dirty="0">
                <a:solidFill>
                  <a:schemeClr val="bg1"/>
                </a:solidFill>
              </a:rPr>
              <a:t>, d’un </a:t>
            </a:r>
            <a:r>
              <a:rPr lang="it-IT" sz="2400" dirty="0" err="1">
                <a:solidFill>
                  <a:schemeClr val="bg1"/>
                </a:solidFill>
              </a:rPr>
              <a:t>ouvrage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précis</a:t>
            </a:r>
            <a:r>
              <a:rPr lang="it-IT" sz="2400" dirty="0">
                <a:solidFill>
                  <a:schemeClr val="bg1"/>
                </a:solidFill>
              </a:rPr>
              <a:t> (par ex. </a:t>
            </a:r>
            <a:r>
              <a:rPr lang="it-IT" sz="2400" i="1" dirty="0" err="1">
                <a:solidFill>
                  <a:schemeClr val="bg1"/>
                </a:solidFill>
              </a:rPr>
              <a:t>Shamela</a:t>
            </a:r>
            <a:r>
              <a:rPr lang="it-IT" sz="2400" dirty="0">
                <a:solidFill>
                  <a:schemeClr val="bg1"/>
                </a:solidFill>
              </a:rPr>
              <a:t> de Fielding est la parodie de </a:t>
            </a:r>
            <a:r>
              <a:rPr lang="it-IT" sz="2400" i="1" dirty="0">
                <a:solidFill>
                  <a:schemeClr val="bg1"/>
                </a:solidFill>
              </a:rPr>
              <a:t>Pamela</a:t>
            </a:r>
            <a:r>
              <a:rPr lang="it-IT" sz="2400" dirty="0">
                <a:solidFill>
                  <a:schemeClr val="bg1"/>
                </a:solidFill>
              </a:rPr>
              <a:t> de Richardson).</a:t>
            </a:r>
          </a:p>
          <a:p>
            <a:r>
              <a:rPr lang="it-IT" sz="2400" dirty="0">
                <a:solidFill>
                  <a:schemeClr val="bg1"/>
                </a:solidFill>
              </a:rPr>
              <a:t>Ici, </a:t>
            </a:r>
            <a:r>
              <a:rPr lang="it-IT" sz="2400" dirty="0" err="1">
                <a:solidFill>
                  <a:schemeClr val="bg1"/>
                </a:solidFill>
              </a:rPr>
              <a:t>comme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souvent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dans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les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i="1" dirty="0" err="1">
                <a:solidFill>
                  <a:schemeClr val="bg1"/>
                </a:solidFill>
              </a:rPr>
              <a:t>Chants</a:t>
            </a:r>
            <a:r>
              <a:rPr lang="it-IT" sz="2400" dirty="0">
                <a:solidFill>
                  <a:schemeClr val="bg1"/>
                </a:solidFill>
              </a:rPr>
              <a:t>, il y a un pastiche (= </a:t>
            </a:r>
            <a:r>
              <a:rPr lang="it-IT" sz="2400" dirty="0" err="1">
                <a:solidFill>
                  <a:schemeClr val="bg1"/>
                </a:solidFill>
              </a:rPr>
              <a:t>imitation</a:t>
            </a:r>
            <a:r>
              <a:rPr lang="it-IT" sz="2400" dirty="0">
                <a:solidFill>
                  <a:schemeClr val="bg1"/>
                </a:solidFill>
              </a:rPr>
              <a:t>) </a:t>
            </a:r>
            <a:r>
              <a:rPr lang="it-IT" sz="2400" dirty="0" err="1">
                <a:solidFill>
                  <a:schemeClr val="bg1"/>
                </a:solidFill>
              </a:rPr>
              <a:t>du</a:t>
            </a:r>
            <a:r>
              <a:rPr lang="it-IT" sz="2400" dirty="0">
                <a:solidFill>
                  <a:schemeClr val="bg1"/>
                </a:solidFill>
              </a:rPr>
              <a:t> style </a:t>
            </a:r>
            <a:r>
              <a:rPr lang="it-IT" sz="2400" dirty="0" err="1">
                <a:solidFill>
                  <a:schemeClr val="bg1"/>
                </a:solidFill>
              </a:rPr>
              <a:t>épique</a:t>
            </a:r>
            <a:r>
              <a:rPr lang="it-IT" sz="2400" dirty="0">
                <a:solidFill>
                  <a:schemeClr val="bg1"/>
                </a:solidFill>
              </a:rPr>
              <a:t> : </a:t>
            </a:r>
            <a:r>
              <a:rPr lang="it-IT" sz="2400" dirty="0" err="1">
                <a:solidFill>
                  <a:schemeClr val="bg1"/>
                </a:solidFill>
              </a:rPr>
              <a:t>narration</a:t>
            </a:r>
            <a:r>
              <a:rPr lang="it-IT" sz="2400" dirty="0">
                <a:solidFill>
                  <a:schemeClr val="bg1"/>
                </a:solidFill>
              </a:rPr>
              <a:t> rapide </a:t>
            </a:r>
            <a:r>
              <a:rPr lang="it-IT" sz="2400" dirty="0" err="1">
                <a:solidFill>
                  <a:schemeClr val="bg1"/>
                </a:solidFill>
              </a:rPr>
              <a:t>au</a:t>
            </a:r>
            <a:r>
              <a:rPr lang="it-IT" sz="2400" dirty="0">
                <a:solidFill>
                  <a:schemeClr val="bg1"/>
                </a:solidFill>
              </a:rPr>
              <a:t> </a:t>
            </a:r>
            <a:r>
              <a:rPr lang="it-IT" sz="2400" dirty="0" err="1">
                <a:solidFill>
                  <a:schemeClr val="bg1"/>
                </a:solidFill>
              </a:rPr>
              <a:t>présent</a:t>
            </a:r>
            <a:r>
              <a:rPr lang="it-IT" sz="2400" dirty="0">
                <a:solidFill>
                  <a:schemeClr val="bg1"/>
                </a:solidFill>
              </a:rPr>
              <a:t>, </a:t>
            </a:r>
            <a:r>
              <a:rPr lang="it-IT" sz="2400" dirty="0" err="1">
                <a:solidFill>
                  <a:schemeClr val="bg1"/>
                </a:solidFill>
              </a:rPr>
              <a:t>beaucoup</a:t>
            </a:r>
            <a:r>
              <a:rPr lang="it-IT" sz="2400" dirty="0">
                <a:solidFill>
                  <a:schemeClr val="bg1"/>
                </a:solidFill>
              </a:rPr>
              <a:t> d’actions, </a:t>
            </a:r>
            <a:r>
              <a:rPr lang="it-IT" sz="2400" dirty="0" err="1">
                <a:solidFill>
                  <a:schemeClr val="bg1"/>
                </a:solidFill>
              </a:rPr>
              <a:t>emploi</a:t>
            </a:r>
            <a:r>
              <a:rPr lang="it-IT" sz="2400" dirty="0">
                <a:solidFill>
                  <a:schemeClr val="bg1"/>
                </a:solidFill>
              </a:rPr>
              <a:t> de “</a:t>
            </a:r>
            <a:r>
              <a:rPr lang="it-IT" sz="2400" dirty="0" err="1">
                <a:solidFill>
                  <a:schemeClr val="bg1"/>
                </a:solidFill>
              </a:rPr>
              <a:t>tantôt</a:t>
            </a:r>
            <a:r>
              <a:rPr lang="it-IT" sz="2400" dirty="0">
                <a:solidFill>
                  <a:schemeClr val="bg1"/>
                </a:solidFill>
              </a:rPr>
              <a:t>… </a:t>
            </a:r>
            <a:r>
              <a:rPr lang="it-IT" sz="2400" dirty="0" err="1">
                <a:solidFill>
                  <a:schemeClr val="bg1"/>
                </a:solidFill>
              </a:rPr>
              <a:t>tantôt</a:t>
            </a:r>
            <a:r>
              <a:rPr lang="it-IT" sz="2400" dirty="0">
                <a:solidFill>
                  <a:schemeClr val="bg1"/>
                </a:solidFill>
              </a:rPr>
              <a:t>”… ; </a:t>
            </a:r>
            <a:r>
              <a:rPr lang="it-IT" sz="2400" dirty="0" err="1">
                <a:solidFill>
                  <a:schemeClr val="bg1"/>
                </a:solidFill>
              </a:rPr>
              <a:t>présence</a:t>
            </a:r>
            <a:r>
              <a:rPr lang="it-IT" sz="2400" dirty="0">
                <a:solidFill>
                  <a:schemeClr val="bg1"/>
                </a:solidFill>
              </a:rPr>
              <a:t>, en </a:t>
            </a:r>
            <a:r>
              <a:rPr lang="it-IT" sz="2400" dirty="0" err="1">
                <a:solidFill>
                  <a:schemeClr val="bg1"/>
                </a:solidFill>
              </a:rPr>
              <a:t>outre</a:t>
            </a:r>
            <a:r>
              <a:rPr lang="it-IT" sz="2400" dirty="0">
                <a:solidFill>
                  <a:schemeClr val="bg1"/>
                </a:solidFill>
              </a:rPr>
              <a:t>, </a:t>
            </a:r>
            <a:r>
              <a:rPr lang="it-IT" sz="2400" dirty="0" err="1">
                <a:solidFill>
                  <a:schemeClr val="bg1"/>
                </a:solidFill>
              </a:rPr>
              <a:t>des</a:t>
            </a:r>
            <a:r>
              <a:rPr lang="it-IT" sz="2400" dirty="0">
                <a:solidFill>
                  <a:schemeClr val="bg1"/>
                </a:solidFill>
              </a:rPr>
              <a:t> refrains </a:t>
            </a:r>
            <a:r>
              <a:rPr lang="it-IT" sz="2400" dirty="0" err="1">
                <a:solidFill>
                  <a:schemeClr val="bg1"/>
                </a:solidFill>
              </a:rPr>
              <a:t>habituels</a:t>
            </a:r>
            <a:r>
              <a:rPr lang="it-IT" sz="2400" dirty="0">
                <a:solidFill>
                  <a:schemeClr val="bg1"/>
                </a:solidFill>
              </a:rPr>
              <a:t>.</a:t>
            </a:r>
          </a:p>
          <a:p>
            <a:r>
              <a:rPr lang="it-IT" sz="2400" dirty="0">
                <a:solidFill>
                  <a:schemeClr val="bg1"/>
                </a:solidFill>
              </a:rPr>
              <a:t>À la fin, c’est l’</a:t>
            </a:r>
            <a:r>
              <a:rPr lang="it-IT" sz="2400" dirty="0" err="1">
                <a:solidFill>
                  <a:schemeClr val="bg1"/>
                </a:solidFill>
              </a:rPr>
              <a:t>aigle</a:t>
            </a:r>
            <a:r>
              <a:rPr lang="it-IT" sz="2400" dirty="0">
                <a:solidFill>
                  <a:schemeClr val="bg1"/>
                </a:solidFill>
              </a:rPr>
              <a:t> qui </a:t>
            </a:r>
            <a:r>
              <a:rPr lang="it-IT" sz="2400" dirty="0" err="1">
                <a:solidFill>
                  <a:schemeClr val="bg1"/>
                </a:solidFill>
              </a:rPr>
              <a:t>gagne</a:t>
            </a:r>
            <a:r>
              <a:rPr lang="it-IT" sz="2400" dirty="0">
                <a:solidFill>
                  <a:schemeClr val="bg1"/>
                </a:solidFill>
              </a:rPr>
              <a:t> le </a:t>
            </a:r>
            <a:r>
              <a:rPr lang="it-IT" sz="2400" dirty="0" err="1">
                <a:solidFill>
                  <a:schemeClr val="bg1"/>
                </a:solidFill>
              </a:rPr>
              <a:t>combat</a:t>
            </a:r>
            <a:r>
              <a:rPr lang="it-IT" sz="2400" dirty="0">
                <a:solidFill>
                  <a:schemeClr val="bg1"/>
                </a:solidFill>
              </a:rPr>
              <a:t>.</a:t>
            </a:r>
          </a:p>
          <a:p>
            <a:endParaRPr lang="it-IT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2092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288521" y="381403"/>
            <a:ext cx="2200313" cy="3342508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99BF35C-F3DC-453D-9860-81E44070A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952" y="1204108"/>
            <a:ext cx="2669406" cy="1781175"/>
          </a:xfrm>
        </p:spPr>
        <p:txBody>
          <a:bodyPr>
            <a:normAutofit/>
          </a:bodyPr>
          <a:lstStyle/>
          <a:p>
            <a:br>
              <a:rPr lang="it-IT" sz="3000">
                <a:solidFill>
                  <a:srgbClr val="FFFFFF"/>
                </a:solidFill>
              </a:rPr>
            </a:br>
            <a:r>
              <a:rPr lang="it-IT" sz="3000">
                <a:solidFill>
                  <a:srgbClr val="FFFFFF"/>
                </a:solidFill>
              </a:rPr>
              <a:t>III, 3 : le dragon et l’aigle</a:t>
            </a:r>
            <a:br>
              <a:rPr lang="it-IT" sz="3000">
                <a:solidFill>
                  <a:srgbClr val="FFFFFF"/>
                </a:solidFill>
              </a:rPr>
            </a:br>
            <a:endParaRPr lang="it-IT" sz="3000">
              <a:solidFill>
                <a:srgbClr val="FFFFFF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1E5746D-63B3-4861-8293-D512B48E5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951" y="3355130"/>
            <a:ext cx="2669407" cy="2427333"/>
          </a:xfrm>
        </p:spPr>
        <p:txBody>
          <a:bodyPr>
            <a:normAutofit/>
          </a:bodyPr>
          <a:lstStyle/>
          <a:p>
            <a:endParaRPr lang="it-IT" sz="1600" dirty="0"/>
          </a:p>
          <a:p>
            <a:pPr marL="0" indent="0" algn="ctr">
              <a:buNone/>
            </a:pPr>
            <a:r>
              <a:rPr lang="it-IT" sz="2000" dirty="0"/>
              <a:t>« </a:t>
            </a:r>
            <a:r>
              <a:rPr lang="it-IT" sz="2000" dirty="0" err="1"/>
              <a:t>Ainsi</a:t>
            </a:r>
            <a:r>
              <a:rPr lang="it-IT" sz="2000" dirty="0"/>
              <a:t> </a:t>
            </a:r>
            <a:r>
              <a:rPr lang="it-IT" sz="2000" dirty="0" err="1"/>
              <a:t>donc</a:t>
            </a:r>
            <a:r>
              <a:rPr lang="it-IT" sz="2000" dirty="0"/>
              <a:t>, </a:t>
            </a:r>
            <a:r>
              <a:rPr lang="it-IT" sz="2000" dirty="0" err="1"/>
              <a:t>Maldoror</a:t>
            </a:r>
            <a:r>
              <a:rPr lang="it-IT" sz="2000" dirty="0"/>
              <a:t>, tu </a:t>
            </a:r>
            <a:r>
              <a:rPr lang="it-IT" sz="2000" dirty="0" err="1"/>
              <a:t>as</a:t>
            </a:r>
            <a:r>
              <a:rPr lang="it-IT" sz="2000" dirty="0"/>
              <a:t> </a:t>
            </a:r>
            <a:r>
              <a:rPr lang="it-IT" sz="2000" dirty="0" err="1"/>
              <a:t>vaincu</a:t>
            </a:r>
            <a:r>
              <a:rPr lang="it-IT" sz="2000" dirty="0"/>
              <a:t> l’</a:t>
            </a:r>
            <a:r>
              <a:rPr lang="it-IT" sz="2000" i="1" dirty="0" err="1"/>
              <a:t>Espérance</a:t>
            </a:r>
            <a:r>
              <a:rPr lang="it-IT" sz="2000" dirty="0"/>
              <a:t> ! </a:t>
            </a:r>
            <a:r>
              <a:rPr lang="it-IT" sz="2000" dirty="0" err="1"/>
              <a:t>Désormais</a:t>
            </a:r>
            <a:r>
              <a:rPr lang="it-IT" sz="2000" dirty="0"/>
              <a:t>, le </a:t>
            </a:r>
            <a:r>
              <a:rPr lang="it-IT" sz="2000" dirty="0" err="1"/>
              <a:t>désespoir</a:t>
            </a:r>
            <a:r>
              <a:rPr lang="it-IT" sz="2000" dirty="0"/>
              <a:t> se </a:t>
            </a:r>
            <a:r>
              <a:rPr lang="it-IT" sz="2000" dirty="0" err="1"/>
              <a:t>nourrira</a:t>
            </a:r>
            <a:r>
              <a:rPr lang="it-IT" sz="2000" dirty="0"/>
              <a:t> de </a:t>
            </a:r>
            <a:r>
              <a:rPr lang="it-IT" sz="2000" dirty="0" err="1"/>
              <a:t>ta</a:t>
            </a:r>
            <a:r>
              <a:rPr lang="it-IT" sz="2000" dirty="0"/>
              <a:t> </a:t>
            </a:r>
            <a:r>
              <a:rPr lang="it-IT" sz="2000" dirty="0" err="1"/>
              <a:t>substance</a:t>
            </a:r>
            <a:r>
              <a:rPr lang="it-IT" sz="2000" dirty="0"/>
              <a:t> la plus pure !» </a:t>
            </a:r>
          </a:p>
          <a:p>
            <a:endParaRPr lang="it-IT" sz="1600" dirty="0"/>
          </a:p>
          <a:p>
            <a:endParaRPr lang="it-IT" sz="1600" dirty="0"/>
          </a:p>
          <a:p>
            <a:endParaRPr lang="it-IT" sz="1600" dirty="0"/>
          </a:p>
          <a:p>
            <a:endParaRPr lang="it-IT" sz="1600" dirty="0"/>
          </a:p>
        </p:txBody>
      </p: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9FA3603D-94ED-4D33-8752-0A58771DF9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256209"/>
              </p:ext>
            </p:extLst>
          </p:nvPr>
        </p:nvGraphicFramePr>
        <p:xfrm>
          <a:off x="4662102" y="2146097"/>
          <a:ext cx="6903725" cy="2442771"/>
        </p:xfrm>
        <a:graphic>
          <a:graphicData uri="http://schemas.openxmlformats.org/drawingml/2006/table">
            <a:tbl>
              <a:tblPr firstRow="1" firstCol="1" bandRow="1"/>
              <a:tblGrid>
                <a:gridCol w="1876283">
                  <a:extLst>
                    <a:ext uri="{9D8B030D-6E8A-4147-A177-3AD203B41FA5}">
                      <a16:colId xmlns:a16="http://schemas.microsoft.com/office/drawing/2014/main" val="2891174494"/>
                    </a:ext>
                  </a:extLst>
                </a:gridCol>
                <a:gridCol w="1796604">
                  <a:extLst>
                    <a:ext uri="{9D8B030D-6E8A-4147-A177-3AD203B41FA5}">
                      <a16:colId xmlns:a16="http://schemas.microsoft.com/office/drawing/2014/main" val="1100644667"/>
                    </a:ext>
                  </a:extLst>
                </a:gridCol>
                <a:gridCol w="3230838">
                  <a:extLst>
                    <a:ext uri="{9D8B030D-6E8A-4147-A177-3AD203B41FA5}">
                      <a16:colId xmlns:a16="http://schemas.microsoft.com/office/drawing/2014/main" val="770226312"/>
                    </a:ext>
                  </a:extLst>
                </a:gridCol>
              </a:tblGrid>
              <a:tr h="847792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dragon </a:t>
                      </a:r>
                      <a:endParaRPr lang="it-IT" sz="3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9659" marR="149659" marT="2078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espoir</a:t>
                      </a:r>
                      <a:endParaRPr lang="it-IT" sz="3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9659" marR="149659" marT="2078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raison</a:t>
                      </a:r>
                      <a:r>
                        <a:rPr lang="it-IT" sz="2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it-IT" sz="2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conscience</a:t>
                      </a:r>
                      <a:r>
                        <a:rPr lang="it-IT" sz="2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it-IT" sz="2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bien</a:t>
                      </a:r>
                      <a:endParaRPr lang="it-IT" sz="3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9659" marR="149659" marT="2078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3676031"/>
                  </a:ext>
                </a:extLst>
              </a:tr>
              <a:tr h="1594979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it-IT" sz="3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aigle</a:t>
                      </a:r>
                      <a:r>
                        <a:rPr lang="it-IT" sz="2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it-IT" sz="2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Maldoror</a:t>
                      </a:r>
                      <a:r>
                        <a:rPr lang="it-IT" sz="2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it-IT" sz="3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9659" marR="149659" marT="2078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t-IT" sz="2300" b="0" i="0" u="none" strike="noStrike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désespoir</a:t>
                      </a:r>
                      <a:endParaRPr lang="it-IT" sz="3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9659" marR="149659" marT="2078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mal </a:t>
                      </a:r>
                      <a:r>
                        <a:rPr lang="it-IT" sz="2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du</a:t>
                      </a:r>
                      <a:r>
                        <a:rPr lang="it-IT" sz="2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siècle (</a:t>
                      </a:r>
                      <a:r>
                        <a:rPr lang="it-IT" sz="2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romantisme</a:t>
                      </a:r>
                      <a:r>
                        <a:rPr lang="it-IT" sz="2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t-IT" sz="2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français</a:t>
                      </a:r>
                      <a:r>
                        <a:rPr lang="it-IT" sz="2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it-IT" sz="2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mélancolie</a:t>
                      </a:r>
                      <a:r>
                        <a:rPr lang="it-IT" sz="2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= spleen)</a:t>
                      </a: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3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(auto)</a:t>
                      </a:r>
                      <a:r>
                        <a:rPr lang="it-IT" sz="2300" b="0" i="0" u="none" strike="noStrike" dirty="0" err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destruction</a:t>
                      </a:r>
                      <a:endParaRPr lang="it-IT" sz="3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49659" marR="149659" marT="2078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27073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547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EBC47A-0792-41BE-8DD2-4D66950DA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III, 3 : le dragon et l’</a:t>
            </a:r>
            <a:r>
              <a:rPr lang="it-IT" dirty="0" err="1"/>
              <a:t>aigle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0B9411F-E416-4F34-A23B-3EBAFBE9C2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début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combat</a:t>
            </a:r>
            <a:r>
              <a:rPr lang="it-IT" dirty="0"/>
              <a:t>, </a:t>
            </a:r>
            <a:r>
              <a:rPr lang="it-IT" dirty="0" err="1"/>
              <a:t>Tremdall</a:t>
            </a:r>
            <a:r>
              <a:rPr lang="it-IT" dirty="0"/>
              <a:t> </a:t>
            </a:r>
            <a:r>
              <a:rPr lang="it-IT" dirty="0" err="1"/>
              <a:t>affirme</a:t>
            </a:r>
            <a:r>
              <a:rPr lang="it-IT" dirty="0"/>
              <a:t>: </a:t>
            </a:r>
          </a:p>
          <a:p>
            <a:pPr algn="just"/>
            <a:r>
              <a:rPr lang="it-IT" dirty="0"/>
              <a:t>“je </a:t>
            </a:r>
            <a:r>
              <a:rPr lang="it-IT" dirty="0" err="1"/>
              <a:t>voudrais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[le dragon] </a:t>
            </a:r>
            <a:r>
              <a:rPr lang="it-IT" dirty="0" err="1"/>
              <a:t>remportât</a:t>
            </a:r>
            <a:r>
              <a:rPr lang="it-IT" dirty="0"/>
              <a:t> la </a:t>
            </a:r>
            <a:r>
              <a:rPr lang="it-IT" dirty="0" err="1"/>
              <a:t>victoire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l’</a:t>
            </a:r>
            <a:r>
              <a:rPr lang="it-IT" dirty="0" err="1"/>
              <a:t>aigle</a:t>
            </a:r>
            <a:r>
              <a:rPr lang="it-IT" dirty="0"/>
              <a:t>. </a:t>
            </a:r>
            <a:r>
              <a:rPr lang="fr-FR" dirty="0"/>
              <a:t>Je vais éprouver de grandes émotions, à ce spectacle où </a:t>
            </a:r>
            <a:r>
              <a:rPr lang="fr-FR" b="1" dirty="0"/>
              <a:t>une partie de mon être</a:t>
            </a:r>
            <a:r>
              <a:rPr lang="fr-FR" dirty="0"/>
              <a:t> est engagée. </a:t>
            </a:r>
            <a:r>
              <a:rPr lang="it-IT" dirty="0" err="1"/>
              <a:t>Puissant</a:t>
            </a:r>
            <a:r>
              <a:rPr lang="it-IT" dirty="0"/>
              <a:t> dragon, je t’</a:t>
            </a:r>
            <a:r>
              <a:rPr lang="it-IT" dirty="0" err="1"/>
              <a:t>exciterai</a:t>
            </a:r>
            <a:r>
              <a:rPr lang="it-IT" dirty="0"/>
              <a:t> de </a:t>
            </a:r>
            <a:r>
              <a:rPr lang="it-IT" dirty="0" err="1"/>
              <a:t>mes</a:t>
            </a:r>
            <a:r>
              <a:rPr lang="it-IT" dirty="0"/>
              <a:t> </a:t>
            </a:r>
            <a:r>
              <a:rPr lang="it-IT" dirty="0" err="1"/>
              <a:t>cris</a:t>
            </a:r>
            <a:r>
              <a:rPr lang="it-IT" dirty="0"/>
              <a:t>, </a:t>
            </a:r>
            <a:r>
              <a:rPr lang="it-IT" dirty="0" err="1"/>
              <a:t>s’il</a:t>
            </a:r>
            <a:r>
              <a:rPr lang="it-IT" dirty="0"/>
              <a:t> est nécessaire ; car, </a:t>
            </a:r>
            <a:r>
              <a:rPr lang="it-IT" b="1" dirty="0"/>
              <a:t>il est de l’</a:t>
            </a:r>
            <a:r>
              <a:rPr lang="it-IT" b="1" dirty="0" err="1"/>
              <a:t>intérêt</a:t>
            </a:r>
            <a:r>
              <a:rPr lang="it-IT" b="1" dirty="0"/>
              <a:t> de l’</a:t>
            </a:r>
            <a:r>
              <a:rPr lang="it-IT" b="1" dirty="0" err="1"/>
              <a:t>aigle</a:t>
            </a:r>
            <a:r>
              <a:rPr lang="it-IT" dirty="0"/>
              <a:t> </a:t>
            </a:r>
            <a:r>
              <a:rPr lang="it-IT" dirty="0" err="1"/>
              <a:t>qu’il</a:t>
            </a:r>
            <a:r>
              <a:rPr lang="it-IT" dirty="0"/>
              <a:t> </a:t>
            </a:r>
            <a:r>
              <a:rPr lang="it-IT" dirty="0" err="1"/>
              <a:t>soit</a:t>
            </a:r>
            <a:r>
              <a:rPr lang="it-IT" dirty="0"/>
              <a:t> </a:t>
            </a:r>
            <a:r>
              <a:rPr lang="it-IT" dirty="0" err="1"/>
              <a:t>vaincu</a:t>
            </a:r>
            <a:r>
              <a:rPr lang="it-IT" dirty="0"/>
              <a:t>”. </a:t>
            </a:r>
          </a:p>
          <a:p>
            <a:pPr algn="just"/>
            <a:r>
              <a:rPr lang="it-IT" dirty="0" err="1"/>
              <a:t>Tremdall</a:t>
            </a:r>
            <a:r>
              <a:rPr lang="it-IT" dirty="0"/>
              <a:t> </a:t>
            </a:r>
            <a:r>
              <a:rPr lang="it-IT" dirty="0" err="1"/>
              <a:t>soutient</a:t>
            </a:r>
            <a:r>
              <a:rPr lang="it-IT" dirty="0"/>
              <a:t> </a:t>
            </a:r>
            <a:r>
              <a:rPr lang="it-IT" dirty="0" err="1"/>
              <a:t>donc</a:t>
            </a:r>
            <a:r>
              <a:rPr lang="it-IT" dirty="0"/>
              <a:t> le </a:t>
            </a:r>
            <a:r>
              <a:rPr lang="it-IT" dirty="0" err="1"/>
              <a:t>bien</a:t>
            </a:r>
            <a:r>
              <a:rPr lang="it-IT" dirty="0"/>
              <a:t>, </a:t>
            </a:r>
            <a:r>
              <a:rPr lang="it-IT" dirty="0" err="1"/>
              <a:t>représenté</a:t>
            </a:r>
            <a:r>
              <a:rPr lang="it-IT" dirty="0"/>
              <a:t> par le dragon. Mais il est à </a:t>
            </a:r>
            <a:r>
              <a:rPr lang="it-IT" dirty="0" err="1"/>
              <a:t>noter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, </a:t>
            </a:r>
            <a:r>
              <a:rPr lang="it-IT" dirty="0" err="1"/>
              <a:t>selon</a:t>
            </a:r>
            <a:r>
              <a:rPr lang="it-IT" dirty="0"/>
              <a:t> lui, </a:t>
            </a:r>
            <a:r>
              <a:rPr lang="it-IT" dirty="0" err="1"/>
              <a:t>Maldoror</a:t>
            </a:r>
            <a:r>
              <a:rPr lang="it-IT" dirty="0"/>
              <a:t> (</a:t>
            </a:r>
            <a:r>
              <a:rPr lang="it-IT" dirty="0" err="1"/>
              <a:t>aigle</a:t>
            </a:r>
            <a:r>
              <a:rPr lang="it-IT" dirty="0"/>
              <a:t>) </a:t>
            </a:r>
            <a:r>
              <a:rPr lang="it-IT" dirty="0" err="1"/>
              <a:t>aurait</a:t>
            </a:r>
            <a:r>
              <a:rPr lang="it-IT" dirty="0"/>
              <a:t> </a:t>
            </a:r>
            <a:r>
              <a:rPr lang="it-IT" dirty="0" err="1"/>
              <a:t>intérêt</a:t>
            </a:r>
            <a:r>
              <a:rPr lang="it-IT" dirty="0"/>
              <a:t> à </a:t>
            </a:r>
            <a:r>
              <a:rPr lang="it-IT" dirty="0" err="1"/>
              <a:t>être</a:t>
            </a:r>
            <a:r>
              <a:rPr lang="it-IT" dirty="0"/>
              <a:t> </a:t>
            </a:r>
            <a:r>
              <a:rPr lang="it-IT" dirty="0" err="1"/>
              <a:t>vaincu</a:t>
            </a:r>
            <a:r>
              <a:rPr lang="it-IT" dirty="0"/>
              <a:t>. Cela </a:t>
            </a:r>
            <a:r>
              <a:rPr lang="it-IT" dirty="0" err="1"/>
              <a:t>suggère</a:t>
            </a:r>
            <a:r>
              <a:rPr lang="it-IT" dirty="0"/>
              <a:t> sans </a:t>
            </a:r>
            <a:r>
              <a:rPr lang="it-IT" dirty="0" err="1"/>
              <a:t>doute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M. n’est </a:t>
            </a:r>
            <a:r>
              <a:rPr lang="it-IT" dirty="0" err="1"/>
              <a:t>pas</a:t>
            </a:r>
            <a:r>
              <a:rPr lang="it-IT" dirty="0"/>
              <a:t> tout à </a:t>
            </a:r>
            <a:r>
              <a:rPr lang="it-IT" dirty="0" err="1"/>
              <a:t>fait</a:t>
            </a:r>
            <a:r>
              <a:rPr lang="it-IT" dirty="0"/>
              <a:t> </a:t>
            </a:r>
            <a:r>
              <a:rPr lang="it-IT" dirty="0" err="1"/>
              <a:t>perdu</a:t>
            </a:r>
            <a:r>
              <a:rPr lang="it-IT" dirty="0"/>
              <a:t>, et </a:t>
            </a:r>
            <a:r>
              <a:rPr lang="it-IT" dirty="0" err="1"/>
              <a:t>que</a:t>
            </a:r>
            <a:r>
              <a:rPr lang="it-IT" dirty="0"/>
              <a:t> </a:t>
            </a:r>
            <a:r>
              <a:rPr lang="it-IT" dirty="0" err="1"/>
              <a:t>s’il</a:t>
            </a:r>
            <a:r>
              <a:rPr lang="it-IT" dirty="0"/>
              <a:t> </a:t>
            </a:r>
            <a:r>
              <a:rPr lang="it-IT" dirty="0" err="1"/>
              <a:t>était</a:t>
            </a:r>
            <a:r>
              <a:rPr lang="it-IT" dirty="0"/>
              <a:t> </a:t>
            </a:r>
            <a:r>
              <a:rPr lang="it-IT" dirty="0" err="1"/>
              <a:t>vaincu</a:t>
            </a:r>
            <a:r>
              <a:rPr lang="it-IT" dirty="0"/>
              <a:t> il se </a:t>
            </a:r>
            <a:r>
              <a:rPr lang="it-IT" dirty="0" err="1"/>
              <a:t>délivrerait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mal </a:t>
            </a:r>
            <a:r>
              <a:rPr lang="it-IT" dirty="0" err="1"/>
              <a:t>qu’il</a:t>
            </a:r>
            <a:r>
              <a:rPr lang="it-IT" dirty="0"/>
              <a:t> a en lui. D’une </a:t>
            </a:r>
            <a:r>
              <a:rPr lang="it-IT" dirty="0" err="1"/>
              <a:t>manière</a:t>
            </a:r>
            <a:r>
              <a:rPr lang="it-IT" dirty="0"/>
              <a:t> </a:t>
            </a:r>
            <a:r>
              <a:rPr lang="it-IT" dirty="0" err="1"/>
              <a:t>semblable</a:t>
            </a:r>
            <a:r>
              <a:rPr lang="it-IT" dirty="0"/>
              <a:t>, T. n’est bon </a:t>
            </a:r>
            <a:r>
              <a:rPr lang="it-IT" dirty="0" err="1"/>
              <a:t>qu’en</a:t>
            </a:r>
            <a:r>
              <a:rPr lang="it-IT" dirty="0"/>
              <a:t> </a:t>
            </a:r>
            <a:r>
              <a:rPr lang="it-IT" dirty="0" err="1"/>
              <a:t>partie</a:t>
            </a:r>
            <a:r>
              <a:rPr lang="it-IT" dirty="0"/>
              <a:t> (“</a:t>
            </a:r>
            <a:r>
              <a:rPr lang="fr-FR" dirty="0"/>
              <a:t>une partie de mon être »).</a:t>
            </a:r>
            <a:endParaRPr lang="it-IT" dirty="0"/>
          </a:p>
          <a:p>
            <a:pPr algn="just"/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58001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A717C8-39C4-4077-AD2C-CFD3241F5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III, 5 : le </a:t>
            </a:r>
            <a:r>
              <a:rPr lang="it-IT" dirty="0" err="1"/>
              <a:t>lupanar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7726771-8E71-46C7-9E49-18E249061A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/>
              <a:t>Strophe</a:t>
            </a:r>
            <a:r>
              <a:rPr lang="it-IT" dirty="0"/>
              <a:t> </a:t>
            </a:r>
            <a:r>
              <a:rPr lang="it-IT" dirty="0" err="1"/>
              <a:t>sacrilège</a:t>
            </a:r>
            <a:r>
              <a:rPr lang="it-IT" dirty="0"/>
              <a:t>, </a:t>
            </a:r>
            <a:r>
              <a:rPr lang="it-IT" dirty="0" err="1"/>
              <a:t>thème</a:t>
            </a:r>
            <a:r>
              <a:rPr lang="it-IT" dirty="0"/>
              <a:t> </a:t>
            </a:r>
            <a:r>
              <a:rPr lang="it-IT" dirty="0" err="1"/>
              <a:t>romantique</a:t>
            </a:r>
            <a:r>
              <a:rPr lang="it-IT" dirty="0"/>
              <a:t> de la </a:t>
            </a:r>
            <a:r>
              <a:rPr lang="it-IT" dirty="0" err="1"/>
              <a:t>révolte</a:t>
            </a:r>
            <a:r>
              <a:rPr lang="it-IT" dirty="0"/>
              <a:t> </a:t>
            </a:r>
            <a:r>
              <a:rPr lang="it-IT" dirty="0" err="1"/>
              <a:t>contre</a:t>
            </a:r>
            <a:r>
              <a:rPr lang="it-IT" dirty="0"/>
              <a:t> </a:t>
            </a:r>
            <a:r>
              <a:rPr lang="it-IT" dirty="0" err="1"/>
              <a:t>Dieu</a:t>
            </a:r>
            <a:r>
              <a:rPr lang="it-IT" dirty="0"/>
              <a:t>.</a:t>
            </a:r>
          </a:p>
          <a:p>
            <a:pPr algn="just"/>
            <a:r>
              <a:rPr lang="it-IT" dirty="0" err="1"/>
              <a:t>Dieu</a:t>
            </a:r>
            <a:r>
              <a:rPr lang="it-IT" dirty="0"/>
              <a:t> = « le </a:t>
            </a:r>
            <a:r>
              <a:rPr lang="it-IT" dirty="0" err="1"/>
              <a:t>Grand</a:t>
            </a:r>
            <a:r>
              <a:rPr lang="it-IT" dirty="0"/>
              <a:t>-Tout » (</a:t>
            </a:r>
            <a:r>
              <a:rPr lang="it-IT" dirty="0" err="1"/>
              <a:t>cf</a:t>
            </a:r>
            <a:r>
              <a:rPr lang="it-IT" dirty="0"/>
              <a:t>. II, 10; II, 11, </a:t>
            </a:r>
            <a:r>
              <a:rPr lang="it-IT" dirty="0" err="1"/>
              <a:t>où</a:t>
            </a:r>
            <a:r>
              <a:rPr lang="it-IT" dirty="0"/>
              <a:t> on </a:t>
            </a:r>
            <a:r>
              <a:rPr lang="it-IT" dirty="0" err="1"/>
              <a:t>retrouve</a:t>
            </a:r>
            <a:r>
              <a:rPr lang="it-IT" dirty="0"/>
              <a:t> </a:t>
            </a:r>
            <a:r>
              <a:rPr lang="it-IT" dirty="0" err="1"/>
              <a:t>cette</a:t>
            </a:r>
            <a:r>
              <a:rPr lang="it-IT" dirty="0"/>
              <a:t> </a:t>
            </a:r>
            <a:r>
              <a:rPr lang="it-IT" dirty="0" err="1"/>
              <a:t>expression</a:t>
            </a:r>
            <a:r>
              <a:rPr lang="it-IT" dirty="0"/>
              <a:t>).</a:t>
            </a:r>
          </a:p>
          <a:p>
            <a:r>
              <a:rPr lang="it-IT" dirty="0"/>
              <a:t> </a:t>
            </a:r>
            <a:r>
              <a:rPr lang="it-IT" dirty="0" err="1"/>
              <a:t>décor</a:t>
            </a:r>
            <a:r>
              <a:rPr lang="it-IT" dirty="0"/>
              <a:t>: un </a:t>
            </a:r>
            <a:r>
              <a:rPr lang="it-IT" dirty="0" err="1"/>
              <a:t>couvent</a:t>
            </a:r>
            <a:r>
              <a:rPr lang="it-IT" dirty="0"/>
              <a:t> </a:t>
            </a:r>
            <a:r>
              <a:rPr lang="it-IT" dirty="0" err="1"/>
              <a:t>transformé</a:t>
            </a:r>
            <a:r>
              <a:rPr lang="it-IT" dirty="0"/>
              <a:t> en </a:t>
            </a:r>
            <a:r>
              <a:rPr lang="it-IT" dirty="0" err="1"/>
              <a:t>lupanar</a:t>
            </a:r>
            <a:r>
              <a:rPr lang="it-IT" dirty="0"/>
              <a:t> (</a:t>
            </a:r>
            <a:r>
              <a:rPr lang="it-IT" dirty="0" err="1"/>
              <a:t>bordel</a:t>
            </a:r>
            <a:r>
              <a:rPr lang="it-IT" dirty="0"/>
              <a:t>). </a:t>
            </a:r>
          </a:p>
          <a:p>
            <a:pPr algn="just"/>
            <a:r>
              <a:rPr lang="it-IT" dirty="0" err="1"/>
              <a:t>inscription</a:t>
            </a:r>
            <a:r>
              <a:rPr lang="it-IT" dirty="0"/>
              <a:t>: « </a:t>
            </a:r>
            <a:r>
              <a:rPr lang="it-IT" dirty="0" err="1"/>
              <a:t>Vous</a:t>
            </a:r>
            <a:r>
              <a:rPr lang="it-IT" dirty="0"/>
              <a:t>, qui </a:t>
            </a:r>
            <a:r>
              <a:rPr lang="it-IT" dirty="0" err="1"/>
              <a:t>passez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ce </a:t>
            </a:r>
            <a:r>
              <a:rPr lang="it-IT" dirty="0" err="1"/>
              <a:t>pont</a:t>
            </a:r>
            <a:r>
              <a:rPr lang="it-IT" dirty="0"/>
              <a:t>, </a:t>
            </a:r>
            <a:r>
              <a:rPr lang="it-IT" dirty="0" err="1"/>
              <a:t>n’y</a:t>
            </a:r>
            <a:r>
              <a:rPr lang="it-IT" dirty="0"/>
              <a:t> </a:t>
            </a:r>
            <a:r>
              <a:rPr lang="it-IT" dirty="0" err="1"/>
              <a:t>allez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. Le crime y </a:t>
            </a:r>
            <a:r>
              <a:rPr lang="it-IT" dirty="0" err="1"/>
              <a:t>séjourne</a:t>
            </a:r>
            <a:r>
              <a:rPr lang="it-IT" dirty="0"/>
              <a:t> </a:t>
            </a:r>
            <a:r>
              <a:rPr lang="it-IT" dirty="0" err="1"/>
              <a:t>avec</a:t>
            </a:r>
            <a:r>
              <a:rPr lang="it-IT" dirty="0"/>
              <a:t> le vice ; un jour,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dirty="0" err="1"/>
              <a:t>amis</a:t>
            </a:r>
            <a:r>
              <a:rPr lang="it-IT" dirty="0"/>
              <a:t> </a:t>
            </a:r>
            <a:r>
              <a:rPr lang="it-IT" dirty="0" err="1"/>
              <a:t>attendirent</a:t>
            </a:r>
            <a:r>
              <a:rPr lang="it-IT" dirty="0"/>
              <a:t> en </a:t>
            </a:r>
            <a:r>
              <a:rPr lang="it-IT" dirty="0" err="1"/>
              <a:t>vain</a:t>
            </a:r>
            <a:r>
              <a:rPr lang="it-IT" dirty="0"/>
              <a:t> un </a:t>
            </a:r>
            <a:r>
              <a:rPr lang="it-IT" dirty="0" err="1"/>
              <a:t>jeune</a:t>
            </a:r>
            <a:r>
              <a:rPr lang="it-IT" dirty="0"/>
              <a:t> </a:t>
            </a:r>
            <a:r>
              <a:rPr lang="it-IT" dirty="0" err="1"/>
              <a:t>homme</a:t>
            </a:r>
            <a:r>
              <a:rPr lang="it-IT" dirty="0"/>
              <a:t> qui </a:t>
            </a:r>
            <a:r>
              <a:rPr lang="it-IT" dirty="0" err="1"/>
              <a:t>avait</a:t>
            </a:r>
            <a:r>
              <a:rPr lang="it-IT" dirty="0"/>
              <a:t> franchi la porte fatale » (= c’est l’</a:t>
            </a:r>
            <a:r>
              <a:rPr lang="it-IT" dirty="0" err="1"/>
              <a:t>adolescent</a:t>
            </a:r>
            <a:r>
              <a:rPr lang="it-IT" dirty="0"/>
              <a:t> qui a </a:t>
            </a:r>
            <a:r>
              <a:rPr lang="it-IT" dirty="0" err="1"/>
              <a:t>été</a:t>
            </a:r>
            <a:r>
              <a:rPr lang="it-IT" dirty="0"/>
              <a:t> </a:t>
            </a:r>
            <a:r>
              <a:rPr lang="it-IT" dirty="0" err="1"/>
              <a:t>tué</a:t>
            </a:r>
            <a:r>
              <a:rPr lang="it-IT" dirty="0"/>
              <a:t> à l’</a:t>
            </a:r>
            <a:r>
              <a:rPr lang="it-IT" dirty="0" err="1"/>
              <a:t>intérieur</a:t>
            </a:r>
            <a:r>
              <a:rPr lang="it-IT" dirty="0"/>
              <a:t>). Pour l’</a:t>
            </a:r>
            <a:r>
              <a:rPr lang="it-IT" dirty="0" err="1"/>
              <a:t>inscription</a:t>
            </a:r>
            <a:r>
              <a:rPr lang="it-IT" dirty="0"/>
              <a:t>, cfr. l’</a:t>
            </a:r>
            <a:r>
              <a:rPr lang="it-IT" dirty="0" err="1"/>
              <a:t>Enfer</a:t>
            </a:r>
            <a:r>
              <a:rPr lang="it-IT" dirty="0"/>
              <a:t> de Dante: « </a:t>
            </a:r>
            <a:r>
              <a:rPr lang="it-IT" i="1" dirty="0"/>
              <a:t>Lasciate ogni speranza, o voi che entrate</a:t>
            </a:r>
            <a:r>
              <a:rPr lang="it-IT" dirty="0"/>
              <a:t>…».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19636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E65BBD-DF00-4808-AD07-D363B5220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III, 5 : le </a:t>
            </a:r>
            <a:r>
              <a:rPr lang="it-IT" dirty="0" err="1"/>
              <a:t>lupanar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DF6E5AD-98BC-4C2D-A0E4-E122BD4294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it-IT" dirty="0"/>
              <a:t>Le </a:t>
            </a:r>
            <a:r>
              <a:rPr lang="it-IT" dirty="0" err="1"/>
              <a:t>narrateur</a:t>
            </a:r>
            <a:r>
              <a:rPr lang="it-IT" dirty="0"/>
              <a:t> </a:t>
            </a:r>
            <a:r>
              <a:rPr lang="it-IT" dirty="0" err="1"/>
              <a:t>voit</a:t>
            </a:r>
            <a:r>
              <a:rPr lang="it-IT" dirty="0"/>
              <a:t> un </a:t>
            </a:r>
            <a:r>
              <a:rPr lang="it-IT" dirty="0" err="1"/>
              <a:t>objet</a:t>
            </a:r>
            <a:r>
              <a:rPr lang="it-IT" dirty="0"/>
              <a:t> </a:t>
            </a:r>
            <a:r>
              <a:rPr lang="it-IT" dirty="0" err="1"/>
              <a:t>mystérieux</a:t>
            </a:r>
            <a:r>
              <a:rPr lang="it-IT" dirty="0"/>
              <a:t> :</a:t>
            </a:r>
          </a:p>
          <a:p>
            <a:endParaRPr lang="it-IT" dirty="0"/>
          </a:p>
          <a:p>
            <a:pPr algn="just"/>
            <a:r>
              <a:rPr lang="it-IT" dirty="0"/>
              <a:t>« La première et la </a:t>
            </a:r>
            <a:r>
              <a:rPr lang="it-IT" dirty="0" err="1"/>
              <a:t>seule</a:t>
            </a:r>
            <a:r>
              <a:rPr lang="it-IT" dirty="0"/>
              <a:t> </a:t>
            </a:r>
            <a:r>
              <a:rPr lang="it-IT" dirty="0" err="1"/>
              <a:t>chose</a:t>
            </a:r>
            <a:r>
              <a:rPr lang="it-IT" dirty="0"/>
              <a:t> qui frappa ma </a:t>
            </a:r>
            <a:r>
              <a:rPr lang="it-IT" dirty="0" err="1"/>
              <a:t>vue</a:t>
            </a:r>
            <a:r>
              <a:rPr lang="it-IT" dirty="0"/>
              <a:t> </a:t>
            </a:r>
            <a:r>
              <a:rPr lang="it-IT" dirty="0" err="1"/>
              <a:t>fut</a:t>
            </a:r>
            <a:r>
              <a:rPr lang="it-IT" dirty="0"/>
              <a:t> un </a:t>
            </a:r>
            <a:r>
              <a:rPr lang="it-IT" dirty="0" err="1"/>
              <a:t>bâton</a:t>
            </a:r>
            <a:r>
              <a:rPr lang="it-IT" dirty="0"/>
              <a:t> </a:t>
            </a:r>
            <a:r>
              <a:rPr lang="it-IT" dirty="0" err="1"/>
              <a:t>blond</a:t>
            </a:r>
            <a:r>
              <a:rPr lang="it-IT" dirty="0"/>
              <a:t>, </a:t>
            </a:r>
            <a:r>
              <a:rPr lang="it-IT" dirty="0" err="1"/>
              <a:t>composé</a:t>
            </a:r>
            <a:r>
              <a:rPr lang="it-IT" dirty="0"/>
              <a:t> de </a:t>
            </a:r>
            <a:r>
              <a:rPr lang="it-IT" dirty="0" err="1"/>
              <a:t>cornets</a:t>
            </a:r>
            <a:r>
              <a:rPr lang="it-IT" dirty="0"/>
              <a:t>, s’</a:t>
            </a:r>
            <a:r>
              <a:rPr lang="it-IT" dirty="0" err="1"/>
              <a:t>enfonçant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uns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autres</a:t>
            </a:r>
            <a:r>
              <a:rPr lang="it-IT" dirty="0"/>
              <a:t>. Ce </a:t>
            </a:r>
            <a:r>
              <a:rPr lang="it-IT" dirty="0" err="1"/>
              <a:t>bâton</a:t>
            </a:r>
            <a:r>
              <a:rPr lang="it-IT" dirty="0"/>
              <a:t> se </a:t>
            </a:r>
            <a:r>
              <a:rPr lang="it-IT" dirty="0" err="1"/>
              <a:t>mouvait</a:t>
            </a:r>
            <a:r>
              <a:rPr lang="it-IT" dirty="0"/>
              <a:t> ! Il </a:t>
            </a:r>
            <a:r>
              <a:rPr lang="it-IT" dirty="0" err="1"/>
              <a:t>marchait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la </a:t>
            </a:r>
            <a:r>
              <a:rPr lang="it-IT" dirty="0" err="1"/>
              <a:t>chambre</a:t>
            </a:r>
            <a:r>
              <a:rPr lang="it-IT" dirty="0"/>
              <a:t> ! […] Je </a:t>
            </a:r>
            <a:r>
              <a:rPr lang="it-IT" dirty="0" err="1"/>
              <a:t>remarquai</a:t>
            </a:r>
            <a:r>
              <a:rPr lang="it-IT" dirty="0"/>
              <a:t>, </a:t>
            </a:r>
            <a:r>
              <a:rPr lang="it-IT" dirty="0" err="1"/>
              <a:t>ensuite</a:t>
            </a:r>
            <a:r>
              <a:rPr lang="it-IT" dirty="0"/>
              <a:t>, </a:t>
            </a:r>
            <a:r>
              <a:rPr lang="it-IT" dirty="0" err="1"/>
              <a:t>qu’il</a:t>
            </a:r>
            <a:r>
              <a:rPr lang="it-IT" dirty="0"/>
              <a:t> se </a:t>
            </a:r>
            <a:r>
              <a:rPr lang="it-IT" dirty="0" err="1"/>
              <a:t>roulait</a:t>
            </a:r>
            <a:r>
              <a:rPr lang="it-IT" dirty="0"/>
              <a:t> et se </a:t>
            </a:r>
            <a:r>
              <a:rPr lang="it-IT" dirty="0" err="1"/>
              <a:t>déroulait</a:t>
            </a:r>
            <a:r>
              <a:rPr lang="it-IT" dirty="0"/>
              <a:t> </a:t>
            </a:r>
            <a:r>
              <a:rPr lang="it-IT" dirty="0" err="1"/>
              <a:t>avec</a:t>
            </a:r>
            <a:r>
              <a:rPr lang="it-IT" dirty="0"/>
              <a:t> </a:t>
            </a:r>
            <a:r>
              <a:rPr lang="it-IT" dirty="0" err="1"/>
              <a:t>facilité</a:t>
            </a:r>
            <a:r>
              <a:rPr lang="it-IT" dirty="0"/>
              <a:t> </a:t>
            </a:r>
            <a:r>
              <a:rPr lang="it-IT" dirty="0" err="1"/>
              <a:t>comme</a:t>
            </a:r>
            <a:r>
              <a:rPr lang="it-IT" dirty="0"/>
              <a:t> une anguille. </a:t>
            </a:r>
            <a:r>
              <a:rPr lang="it-IT" dirty="0" err="1"/>
              <a:t>Quoique</a:t>
            </a:r>
            <a:r>
              <a:rPr lang="it-IT" dirty="0"/>
              <a:t> </a:t>
            </a:r>
            <a:r>
              <a:rPr lang="it-IT" dirty="0" err="1"/>
              <a:t>haut</a:t>
            </a:r>
            <a:r>
              <a:rPr lang="it-IT" dirty="0"/>
              <a:t> </a:t>
            </a:r>
            <a:r>
              <a:rPr lang="it-IT" dirty="0" err="1"/>
              <a:t>comme</a:t>
            </a:r>
            <a:r>
              <a:rPr lang="it-IT" dirty="0"/>
              <a:t> un </a:t>
            </a:r>
            <a:r>
              <a:rPr lang="it-IT" dirty="0" err="1"/>
              <a:t>homme</a:t>
            </a:r>
            <a:r>
              <a:rPr lang="it-IT" dirty="0"/>
              <a:t>, il ne se </a:t>
            </a:r>
            <a:r>
              <a:rPr lang="it-IT" dirty="0" err="1"/>
              <a:t>tenait</a:t>
            </a:r>
            <a:r>
              <a:rPr lang="it-IT" dirty="0"/>
              <a:t> </a:t>
            </a:r>
            <a:r>
              <a:rPr lang="it-IT" dirty="0" err="1"/>
              <a:t>pas</a:t>
            </a:r>
            <a:r>
              <a:rPr lang="it-IT" dirty="0"/>
              <a:t> </a:t>
            </a:r>
            <a:r>
              <a:rPr lang="it-IT" dirty="0" err="1"/>
              <a:t>droit</a:t>
            </a:r>
            <a:r>
              <a:rPr lang="it-IT" dirty="0"/>
              <a:t>. </a:t>
            </a:r>
            <a:r>
              <a:rPr lang="it-IT" dirty="0" err="1"/>
              <a:t>Quelquefois</a:t>
            </a:r>
            <a:r>
              <a:rPr lang="it-IT" dirty="0"/>
              <a:t>, il l’</a:t>
            </a:r>
            <a:r>
              <a:rPr lang="it-IT" dirty="0" err="1"/>
              <a:t>essayait</a:t>
            </a:r>
            <a:r>
              <a:rPr lang="it-IT" dirty="0"/>
              <a:t>, et </a:t>
            </a:r>
            <a:r>
              <a:rPr lang="it-IT" dirty="0" err="1"/>
              <a:t>montrait</a:t>
            </a:r>
            <a:r>
              <a:rPr lang="it-IT" dirty="0"/>
              <a:t> un de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dirty="0" err="1"/>
              <a:t>bouts</a:t>
            </a:r>
            <a:r>
              <a:rPr lang="it-IT" dirty="0"/>
              <a:t>, </a:t>
            </a:r>
            <a:r>
              <a:rPr lang="it-IT" dirty="0" err="1"/>
              <a:t>devant</a:t>
            </a:r>
            <a:r>
              <a:rPr lang="it-IT" dirty="0"/>
              <a:t> le </a:t>
            </a:r>
            <a:r>
              <a:rPr lang="it-IT" dirty="0" err="1"/>
              <a:t>grillage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guichet</a:t>
            </a:r>
            <a:r>
              <a:rPr lang="it-IT" dirty="0"/>
              <a:t>. Il </a:t>
            </a:r>
            <a:r>
              <a:rPr lang="it-IT" dirty="0" err="1"/>
              <a:t>faisait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bonds </a:t>
            </a:r>
            <a:r>
              <a:rPr lang="it-IT" dirty="0" err="1"/>
              <a:t>impétueux</a:t>
            </a:r>
            <a:r>
              <a:rPr lang="it-IT" dirty="0"/>
              <a:t>, </a:t>
            </a:r>
            <a:r>
              <a:rPr lang="it-IT" dirty="0" err="1"/>
              <a:t>retombait</a:t>
            </a:r>
            <a:r>
              <a:rPr lang="it-IT" dirty="0"/>
              <a:t> à terre et ne </a:t>
            </a:r>
            <a:r>
              <a:rPr lang="it-IT" dirty="0" err="1"/>
              <a:t>pouvait</a:t>
            </a:r>
            <a:r>
              <a:rPr lang="it-IT" dirty="0"/>
              <a:t> </a:t>
            </a:r>
            <a:r>
              <a:rPr lang="it-IT" dirty="0" err="1"/>
              <a:t>défoncer</a:t>
            </a:r>
            <a:r>
              <a:rPr lang="it-IT" dirty="0"/>
              <a:t> l’</a:t>
            </a:r>
            <a:r>
              <a:rPr lang="it-IT" dirty="0" err="1"/>
              <a:t>obstacle</a:t>
            </a:r>
            <a:r>
              <a:rPr lang="it-IT" dirty="0"/>
              <a:t>. Je me </a:t>
            </a:r>
            <a:r>
              <a:rPr lang="it-IT" dirty="0" err="1"/>
              <a:t>mis</a:t>
            </a:r>
            <a:r>
              <a:rPr lang="it-IT" dirty="0"/>
              <a:t> à le </a:t>
            </a:r>
            <a:r>
              <a:rPr lang="it-IT" dirty="0" err="1"/>
              <a:t>regarder</a:t>
            </a:r>
            <a:r>
              <a:rPr lang="it-IT" dirty="0"/>
              <a:t> de plus en plus </a:t>
            </a:r>
            <a:r>
              <a:rPr lang="it-IT" dirty="0" err="1"/>
              <a:t>attentivement</a:t>
            </a:r>
            <a:r>
              <a:rPr lang="it-IT" dirty="0"/>
              <a:t> et je vis </a:t>
            </a:r>
            <a:r>
              <a:rPr lang="it-IT" dirty="0" err="1"/>
              <a:t>que</a:t>
            </a:r>
            <a:r>
              <a:rPr lang="it-IT" dirty="0"/>
              <a:t> c’</a:t>
            </a:r>
            <a:r>
              <a:rPr lang="it-IT" dirty="0" err="1"/>
              <a:t>était</a:t>
            </a:r>
            <a:r>
              <a:rPr lang="it-IT" dirty="0"/>
              <a:t> un </a:t>
            </a:r>
            <a:r>
              <a:rPr lang="it-IT" dirty="0" err="1"/>
              <a:t>cheveu</a:t>
            </a:r>
            <a:r>
              <a:rPr lang="it-IT" dirty="0"/>
              <a:t> ! »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64930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88B878-E39F-4956-AD67-FEB72381E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dirty="0"/>
              <a:t>III, 5 : le </a:t>
            </a:r>
            <a:r>
              <a:rPr lang="it-IT" dirty="0" err="1"/>
              <a:t>lupanar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56DDAF3-B47B-4019-8DC6-183C39B7EE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pPr algn="just"/>
            <a:r>
              <a:rPr lang="it-IT" dirty="0"/>
              <a:t>Ce </a:t>
            </a:r>
            <a:r>
              <a:rPr lang="it-IT" dirty="0" err="1"/>
              <a:t>cheveu</a:t>
            </a:r>
            <a:r>
              <a:rPr lang="it-IT" dirty="0"/>
              <a:t> </a:t>
            </a:r>
            <a:r>
              <a:rPr lang="it-IT" dirty="0" err="1"/>
              <a:t>humanisé</a:t>
            </a:r>
            <a:r>
              <a:rPr lang="it-IT" dirty="0"/>
              <a:t> et </a:t>
            </a:r>
            <a:r>
              <a:rPr lang="it-IT" dirty="0" err="1"/>
              <a:t>parlant</a:t>
            </a:r>
            <a:r>
              <a:rPr lang="it-IT" dirty="0"/>
              <a:t> est un </a:t>
            </a:r>
            <a:r>
              <a:rPr lang="it-IT" dirty="0" err="1"/>
              <a:t>exemple</a:t>
            </a:r>
            <a:r>
              <a:rPr lang="it-IT" dirty="0"/>
              <a:t> </a:t>
            </a:r>
            <a:r>
              <a:rPr lang="it-IT" dirty="0" err="1"/>
              <a:t>célèbre</a:t>
            </a:r>
            <a:r>
              <a:rPr lang="it-IT" dirty="0"/>
              <a:t> d’image </a:t>
            </a:r>
            <a:r>
              <a:rPr lang="it-IT" dirty="0" err="1"/>
              <a:t>surréaliste</a:t>
            </a:r>
            <a:r>
              <a:rPr lang="it-IT" dirty="0"/>
              <a:t> </a:t>
            </a:r>
            <a:r>
              <a:rPr lang="it-IT" dirty="0" err="1"/>
              <a:t>avant</a:t>
            </a:r>
            <a:r>
              <a:rPr lang="it-IT" dirty="0"/>
              <a:t> la lettre (</a:t>
            </a:r>
            <a:r>
              <a:rPr lang="it-IT" dirty="0" err="1"/>
              <a:t>naissance</a:t>
            </a:r>
            <a:r>
              <a:rPr lang="it-IT" dirty="0"/>
              <a:t> </a:t>
            </a:r>
            <a:r>
              <a:rPr lang="it-IT" dirty="0" err="1"/>
              <a:t>officielle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mouvement</a:t>
            </a:r>
            <a:r>
              <a:rPr lang="it-IT" dirty="0"/>
              <a:t> </a:t>
            </a:r>
            <a:r>
              <a:rPr lang="it-IT" dirty="0" err="1"/>
              <a:t>surréaliste</a:t>
            </a:r>
            <a:r>
              <a:rPr lang="it-IT" dirty="0"/>
              <a:t>: 1924).</a:t>
            </a:r>
          </a:p>
          <a:p>
            <a:endParaRPr lang="it-IT" dirty="0"/>
          </a:p>
          <a:p>
            <a:r>
              <a:rPr lang="it-IT" dirty="0" err="1"/>
              <a:t>Quant</a:t>
            </a:r>
            <a:r>
              <a:rPr lang="it-IT" dirty="0"/>
              <a:t> à l’</a:t>
            </a:r>
            <a:r>
              <a:rPr lang="it-IT" dirty="0" err="1"/>
              <a:t>énonciateur</a:t>
            </a:r>
            <a:r>
              <a:rPr lang="it-IT" dirty="0"/>
              <a:t>, c’est </a:t>
            </a:r>
            <a:r>
              <a:rPr lang="it-IT" dirty="0" err="1"/>
              <a:t>peut-etre</a:t>
            </a:r>
            <a:r>
              <a:rPr lang="it-IT" dirty="0"/>
              <a:t> </a:t>
            </a:r>
            <a:r>
              <a:rPr lang="it-IT" dirty="0" err="1"/>
              <a:t>Maldoror</a:t>
            </a:r>
            <a:r>
              <a:rPr lang="it-IT" dirty="0"/>
              <a:t>, </a:t>
            </a:r>
            <a:r>
              <a:rPr lang="it-IT" dirty="0" err="1"/>
              <a:t>puisqu’à</a:t>
            </a:r>
            <a:r>
              <a:rPr lang="it-IT" dirty="0"/>
              <a:t> la fin de la </a:t>
            </a:r>
            <a:r>
              <a:rPr lang="it-IT" dirty="0" err="1"/>
              <a:t>strophe</a:t>
            </a:r>
            <a:r>
              <a:rPr lang="it-IT" dirty="0"/>
              <a:t> il se </a:t>
            </a:r>
            <a:r>
              <a:rPr lang="it-IT" dirty="0" err="1"/>
              <a:t>considère</a:t>
            </a:r>
            <a:r>
              <a:rPr lang="it-IT" dirty="0"/>
              <a:t> </a:t>
            </a:r>
            <a:r>
              <a:rPr lang="it-IT" dirty="0" err="1"/>
              <a:t>comme</a:t>
            </a:r>
            <a:r>
              <a:rPr lang="it-IT" dirty="0"/>
              <a:t> l’</a:t>
            </a:r>
            <a:r>
              <a:rPr lang="it-IT" dirty="0" err="1"/>
              <a:t>ennemi</a:t>
            </a:r>
            <a:r>
              <a:rPr lang="it-IT" dirty="0"/>
              <a:t> de </a:t>
            </a:r>
            <a:r>
              <a:rPr lang="it-IT" dirty="0" err="1"/>
              <a:t>Dieu</a:t>
            </a:r>
            <a:r>
              <a:rPr lang="it-IT" dirty="0"/>
              <a:t>, ce qui est </a:t>
            </a:r>
            <a:r>
              <a:rPr lang="it-IT" dirty="0" err="1"/>
              <a:t>confirmé</a:t>
            </a:r>
            <a:r>
              <a:rPr lang="it-IT" dirty="0"/>
              <a:t> par son </a:t>
            </a:r>
            <a:r>
              <a:rPr lang="it-IT" dirty="0" err="1"/>
              <a:t>rôle</a:t>
            </a:r>
            <a:r>
              <a:rPr lang="it-IT" dirty="0"/>
              <a:t> </a:t>
            </a:r>
            <a:r>
              <a:rPr lang="it-IT" dirty="0" err="1"/>
              <a:t>maudit</a:t>
            </a:r>
            <a:r>
              <a:rPr lang="it-IT" dirty="0"/>
              <a:t> et par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dirty="0" err="1"/>
              <a:t>méfaits</a:t>
            </a:r>
            <a:r>
              <a:rPr lang="it-IT" dirty="0"/>
              <a:t> tout </a:t>
            </a:r>
            <a:r>
              <a:rPr lang="it-IT" dirty="0" err="1"/>
              <a:t>au</a:t>
            </a:r>
            <a:r>
              <a:rPr lang="it-IT" dirty="0"/>
              <a:t> long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i="1" dirty="0" err="1"/>
              <a:t>Chants</a:t>
            </a:r>
            <a:r>
              <a:rPr lang="it-I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33055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880</Words>
  <Application>Microsoft Office PowerPoint</Application>
  <PresentationFormat>Widescreen</PresentationFormat>
  <Paragraphs>54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di Office</vt:lpstr>
      <vt:lpstr>Lautréamont, Les chants de Maldoror</vt:lpstr>
      <vt:lpstr>Le Chant III</vt:lpstr>
      <vt:lpstr> III, 3 : le dragon et l’aigle </vt:lpstr>
      <vt:lpstr> III, 3 : le dragon et l’aigle </vt:lpstr>
      <vt:lpstr> III, 3 : le dragon et l’aigle </vt:lpstr>
      <vt:lpstr> III, 3 : le dragon et l’aigle </vt:lpstr>
      <vt:lpstr> III, 5 : le lupanar </vt:lpstr>
      <vt:lpstr> III, 5 : le lupanar </vt:lpstr>
      <vt:lpstr> III, 5 : le lupanar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Lautréamont, Les chants de Maldoror</dc:title>
  <dc:creator>Fabio Vasarri</dc:creator>
  <cp:lastModifiedBy>Fabio Vasarri</cp:lastModifiedBy>
  <cp:revision>7</cp:revision>
  <dcterms:created xsi:type="dcterms:W3CDTF">2020-03-23T15:36:07Z</dcterms:created>
  <dcterms:modified xsi:type="dcterms:W3CDTF">2020-03-23T16:34:13Z</dcterms:modified>
</cp:coreProperties>
</file>