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5" r:id="rId2"/>
    <p:sldId id="286" r:id="rId3"/>
    <p:sldId id="256" r:id="rId4"/>
    <p:sldId id="287" r:id="rId5"/>
    <p:sldId id="288" r:id="rId6"/>
    <p:sldId id="290" r:id="rId7"/>
    <p:sldId id="291" r:id="rId8"/>
    <p:sldId id="289" r:id="rId9"/>
    <p:sldId id="292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301" r:id="rId18"/>
    <p:sldId id="308" r:id="rId19"/>
    <p:sldId id="309" r:id="rId20"/>
    <p:sldId id="310" r:id="rId21"/>
    <p:sldId id="324" r:id="rId22"/>
    <p:sldId id="312" r:id="rId23"/>
    <p:sldId id="313" r:id="rId24"/>
    <p:sldId id="302" r:id="rId25"/>
    <p:sldId id="305" r:id="rId26"/>
    <p:sldId id="304" r:id="rId27"/>
    <p:sldId id="306" r:id="rId28"/>
    <p:sldId id="307" r:id="rId29"/>
    <p:sldId id="314" r:id="rId30"/>
    <p:sldId id="315" r:id="rId31"/>
    <p:sldId id="316" r:id="rId32"/>
    <p:sldId id="317" r:id="rId33"/>
    <p:sldId id="318" r:id="rId34"/>
    <p:sldId id="319" r:id="rId35"/>
    <p:sldId id="320" r:id="rId36"/>
    <p:sldId id="329" r:id="rId37"/>
    <p:sldId id="332" r:id="rId38"/>
    <p:sldId id="331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14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A85B6-AFBE-4E96-8308-518FA6CF0D09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1EC2-9E75-4C9C-B45E-5A091A78452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02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A85B6-AFBE-4E96-8308-518FA6CF0D09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1EC2-9E75-4C9C-B45E-5A091A78452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72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A85B6-AFBE-4E96-8308-518FA6CF0D09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1EC2-9E75-4C9C-B45E-5A091A78452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774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A85B6-AFBE-4E96-8308-518FA6CF0D09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1EC2-9E75-4C9C-B45E-5A091A78452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490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A85B6-AFBE-4E96-8308-518FA6CF0D09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1EC2-9E75-4C9C-B45E-5A091A78452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167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A85B6-AFBE-4E96-8308-518FA6CF0D09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1EC2-9E75-4C9C-B45E-5A091A78452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759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A85B6-AFBE-4E96-8308-518FA6CF0D09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1EC2-9E75-4C9C-B45E-5A091A78452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990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A85B6-AFBE-4E96-8308-518FA6CF0D09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1EC2-9E75-4C9C-B45E-5A091A78452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770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A85B6-AFBE-4E96-8308-518FA6CF0D09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1EC2-9E75-4C9C-B45E-5A091A78452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681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A85B6-AFBE-4E96-8308-518FA6CF0D09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1EC2-9E75-4C9C-B45E-5A091A78452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523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A85B6-AFBE-4E96-8308-518FA6CF0D09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1EC2-9E75-4C9C-B45E-5A091A78452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740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A85B6-AFBE-4E96-8308-518FA6CF0D09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61EC2-9E75-4C9C-B45E-5A091A78452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628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D221D1FC-7A54-4ADB-92B8-A828F4A012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436" y="1385653"/>
            <a:ext cx="8949128" cy="4294682"/>
          </a:xfrm>
        </p:spPr>
        <p:txBody>
          <a:bodyPr>
            <a:normAutofit fontScale="70000" lnSpcReduction="20000"/>
          </a:bodyPr>
          <a:lstStyle/>
          <a:p>
            <a:endParaRPr lang="en-GB" sz="6600" dirty="0"/>
          </a:p>
          <a:p>
            <a:r>
              <a:rPr lang="en-GB" sz="6600" dirty="0" err="1"/>
              <a:t>Università</a:t>
            </a:r>
            <a:r>
              <a:rPr lang="en-GB" sz="6600" dirty="0"/>
              <a:t> </a:t>
            </a:r>
            <a:r>
              <a:rPr lang="en-GB" sz="6600" dirty="0" err="1"/>
              <a:t>degli</a:t>
            </a:r>
            <a:r>
              <a:rPr lang="en-GB" sz="6600" dirty="0"/>
              <a:t> </a:t>
            </a:r>
            <a:r>
              <a:rPr lang="en-GB" sz="6600" dirty="0" err="1"/>
              <a:t>Studi</a:t>
            </a:r>
            <a:r>
              <a:rPr lang="en-GB" sz="6600" dirty="0"/>
              <a:t> di Cagliari</a:t>
            </a:r>
          </a:p>
          <a:p>
            <a:r>
              <a:rPr lang="en-GB" sz="6600" dirty="0"/>
              <a:t>Corso di </a:t>
            </a:r>
            <a:r>
              <a:rPr lang="en-GB" sz="6600" dirty="0" err="1"/>
              <a:t>Laurea</a:t>
            </a:r>
            <a:r>
              <a:rPr lang="en-GB" sz="6600" dirty="0"/>
              <a:t> </a:t>
            </a:r>
            <a:r>
              <a:rPr lang="en-GB" sz="6600" dirty="0" err="1"/>
              <a:t>Magistrale</a:t>
            </a:r>
            <a:r>
              <a:rPr lang="en-GB" sz="6600" dirty="0"/>
              <a:t> in </a:t>
            </a:r>
            <a:r>
              <a:rPr lang="en-GB" sz="6600" dirty="0" err="1"/>
              <a:t>Scienze</a:t>
            </a:r>
            <a:r>
              <a:rPr lang="en-GB" sz="6600" dirty="0"/>
              <a:t> </a:t>
            </a:r>
            <a:r>
              <a:rPr lang="en-GB" sz="6600" dirty="0" err="1"/>
              <a:t>dell’Amministrazione</a:t>
            </a:r>
            <a:endParaRPr lang="en-GB" sz="6600" dirty="0"/>
          </a:p>
          <a:p>
            <a:endParaRPr lang="en-GB" sz="6600" dirty="0"/>
          </a:p>
          <a:p>
            <a:r>
              <a:rPr lang="en-GB" sz="6600" dirty="0"/>
              <a:t>Lingua Inglese 2 </a:t>
            </a:r>
          </a:p>
          <a:p>
            <a:r>
              <a:rPr lang="en-GB" sz="6600" dirty="0"/>
              <a:t>A.A. 2019/2020</a:t>
            </a:r>
          </a:p>
          <a:p>
            <a:endParaRPr lang="en-GB" sz="6600" dirty="0"/>
          </a:p>
        </p:txBody>
      </p:sp>
      <p:pic>
        <p:nvPicPr>
          <p:cNvPr id="1026" name="Picture 2" descr="Università di Cagliari. Dipartimento Scienze Sociali e delle Istituzioni">
            <a:extLst>
              <a:ext uri="{FF2B5EF4-FFF2-40B4-BE49-F238E27FC236}">
                <a16:creationId xmlns:a16="http://schemas.microsoft.com/office/drawing/2014/main" id="{3610C24D-8A4B-43E7-9B10-0FC9504039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664" y="296993"/>
            <a:ext cx="880672" cy="880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55916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3A37026-2DC4-4654-9D34-53BFBC117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708" y="0"/>
            <a:ext cx="9016583" cy="1370352"/>
          </a:xfrm>
        </p:spPr>
        <p:txBody>
          <a:bodyPr>
            <a:normAutofit fontScale="90000"/>
          </a:bodyPr>
          <a:lstStyle/>
          <a:p>
            <a:r>
              <a:rPr lang="en-GB" sz="5300" dirty="0"/>
              <a:t>Restructuring of the Civil Service – </a:t>
            </a:r>
            <a:br>
              <a:rPr lang="en-GB" dirty="0"/>
            </a:br>
            <a:r>
              <a:rPr lang="en-GB" dirty="0"/>
              <a:t>1970s to modern day times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1814435"/>
            <a:ext cx="9143999" cy="4620093"/>
          </a:xfrm>
        </p:spPr>
        <p:txBody>
          <a:bodyPr>
            <a:normAutofit/>
          </a:bodyPr>
          <a:lstStyle/>
          <a:p>
            <a:r>
              <a:rPr lang="en-GB" sz="5400" dirty="0"/>
              <a:t>Mr. Major and the break-up of the unified Civil Service: 1990s (p. 80)</a:t>
            </a:r>
          </a:p>
          <a:p>
            <a:r>
              <a:rPr lang="en-GB" sz="5400" dirty="0"/>
              <a:t>Listen to the recording and complete Task 7</a:t>
            </a:r>
          </a:p>
        </p:txBody>
      </p:sp>
      <p:pic>
        <p:nvPicPr>
          <p:cNvPr id="4" name="Audio registrato">
            <a:hlinkClick r:id="" action="ppaction://media"/>
            <a:extLst>
              <a:ext uri="{FF2B5EF4-FFF2-40B4-BE49-F238E27FC236}">
                <a16:creationId xmlns:a16="http://schemas.microsoft.com/office/drawing/2014/main" id="{DE4A1C76-02C7-4030-AAF9-9D8DA0CA6DF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094688" y="5987322"/>
            <a:ext cx="757003" cy="672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549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73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2824710"/>
            <a:ext cx="9143999" cy="2675744"/>
          </a:xfrm>
        </p:spPr>
        <p:txBody>
          <a:bodyPr>
            <a:normAutofit/>
          </a:bodyPr>
          <a:lstStyle/>
          <a:p>
            <a:r>
              <a:rPr lang="en-GB" sz="5400" dirty="0"/>
              <a:t>Now check your answers</a:t>
            </a:r>
          </a:p>
        </p:txBody>
      </p:sp>
      <p:sp>
        <p:nvSpPr>
          <p:cNvPr id="4" name="Freccia in giù 3">
            <a:extLst>
              <a:ext uri="{FF2B5EF4-FFF2-40B4-BE49-F238E27FC236}">
                <a16:creationId xmlns:a16="http://schemas.microsoft.com/office/drawing/2014/main" id="{6DEA1164-C809-4617-BC98-C3BC60F5DE74}"/>
              </a:ext>
            </a:extLst>
          </p:cNvPr>
          <p:cNvSpPr/>
          <p:nvPr/>
        </p:nvSpPr>
        <p:spPr>
          <a:xfrm>
            <a:off x="4077324" y="3780332"/>
            <a:ext cx="989351" cy="13703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3EA3E493-5D97-4CFB-8242-AE0F0A32EA21}"/>
              </a:ext>
            </a:extLst>
          </p:cNvPr>
          <p:cNvSpPr txBox="1">
            <a:spLocks/>
          </p:cNvSpPr>
          <p:nvPr/>
        </p:nvSpPr>
        <p:spPr>
          <a:xfrm>
            <a:off x="0" y="157709"/>
            <a:ext cx="9016583" cy="931889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500" dirty="0"/>
              <a:t>Mr. Major and the break-up of the unified Civil Service: 1990s</a:t>
            </a:r>
          </a:p>
        </p:txBody>
      </p:sp>
    </p:spTree>
    <p:extLst>
      <p:ext uri="{BB962C8B-B14F-4D97-AF65-F5344CB8AC3E}">
        <p14:creationId xmlns:p14="http://schemas.microsoft.com/office/powerpoint/2010/main" val="3982646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1094282"/>
            <a:ext cx="9143999" cy="5763718"/>
          </a:xfrm>
        </p:spPr>
        <p:txBody>
          <a:bodyPr>
            <a:normAutofit fontScale="47500" lnSpcReduction="20000"/>
          </a:bodyPr>
          <a:lstStyle/>
          <a:p>
            <a:pPr algn="l"/>
            <a:r>
              <a:rPr lang="en-GB" sz="5400" u="sng" dirty="0"/>
              <a:t>Task 7 p. 80 – Answer Keys</a:t>
            </a:r>
          </a:p>
          <a:p>
            <a:pPr marL="857250" indent="-857250" algn="l">
              <a:buAutoNum type="arabicPeriod"/>
            </a:pPr>
            <a:r>
              <a:rPr lang="en-GB" sz="5400" dirty="0"/>
              <a:t>election</a:t>
            </a:r>
          </a:p>
          <a:p>
            <a:pPr marL="857250" indent="-857250" algn="l">
              <a:buAutoNum type="arabicPeriod"/>
            </a:pPr>
            <a:r>
              <a:rPr lang="en-GB" sz="5400" dirty="0"/>
              <a:t>breaking-up</a:t>
            </a:r>
          </a:p>
          <a:p>
            <a:pPr marL="857250" indent="-857250" algn="l">
              <a:buAutoNum type="arabicPeriod"/>
            </a:pPr>
            <a:r>
              <a:rPr lang="en-GB" sz="5400" dirty="0"/>
              <a:t>hastened</a:t>
            </a:r>
          </a:p>
          <a:p>
            <a:pPr marL="857250" indent="-857250" algn="l">
              <a:buAutoNum type="arabicPeriod"/>
            </a:pPr>
            <a:r>
              <a:rPr lang="en-GB" sz="5400" dirty="0"/>
              <a:t>devolved</a:t>
            </a:r>
          </a:p>
          <a:p>
            <a:pPr marL="857250" indent="-857250" algn="l">
              <a:buAutoNum type="arabicPeriod"/>
            </a:pPr>
            <a:r>
              <a:rPr lang="en-GB" sz="5400" dirty="0"/>
              <a:t>accountable</a:t>
            </a:r>
          </a:p>
          <a:p>
            <a:pPr marL="857250" indent="-857250" algn="l">
              <a:buAutoNum type="arabicPeriod"/>
            </a:pPr>
            <a:r>
              <a:rPr lang="en-GB" sz="5400" dirty="0"/>
              <a:t>market</a:t>
            </a:r>
          </a:p>
          <a:p>
            <a:pPr marL="857250" indent="-857250" algn="l">
              <a:buAutoNum type="arabicPeriod"/>
            </a:pPr>
            <a:r>
              <a:rPr lang="en-GB" sz="5400" dirty="0"/>
              <a:t>abolished</a:t>
            </a:r>
          </a:p>
          <a:p>
            <a:pPr marL="857250" indent="-857250" algn="l">
              <a:buAutoNum type="arabicPeriod"/>
            </a:pPr>
            <a:r>
              <a:rPr lang="en-GB" sz="5400" dirty="0"/>
              <a:t>tackle</a:t>
            </a:r>
          </a:p>
          <a:p>
            <a:pPr marL="857250" indent="-857250" algn="l">
              <a:buAutoNum type="arabicPeriod"/>
            </a:pPr>
            <a:r>
              <a:rPr lang="en-GB" sz="5400" dirty="0"/>
              <a:t>empower</a:t>
            </a:r>
          </a:p>
          <a:p>
            <a:pPr marL="857250" indent="-857250" algn="l">
              <a:buAutoNum type="arabicPeriod"/>
            </a:pPr>
            <a:r>
              <a:rPr lang="en-GB" sz="5400" dirty="0"/>
              <a:t>charters</a:t>
            </a:r>
          </a:p>
          <a:p>
            <a:pPr marL="857250" indent="-857250" algn="l">
              <a:buAutoNum type="arabicPeriod"/>
            </a:pPr>
            <a:r>
              <a:rPr lang="en-GB" sz="5400" dirty="0"/>
              <a:t>local</a:t>
            </a:r>
          </a:p>
          <a:p>
            <a:pPr marL="857250" indent="-857250" algn="l">
              <a:buAutoNum type="arabicPeriod"/>
            </a:pPr>
            <a:r>
              <a:rPr lang="en-GB" sz="5400" dirty="0"/>
              <a:t>positions 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2DF56D9D-D25A-4234-B56F-1E27FCCEEF08}"/>
              </a:ext>
            </a:extLst>
          </p:cNvPr>
          <p:cNvSpPr txBox="1">
            <a:spLocks/>
          </p:cNvSpPr>
          <p:nvPr/>
        </p:nvSpPr>
        <p:spPr>
          <a:xfrm>
            <a:off x="63708" y="0"/>
            <a:ext cx="9016583" cy="931889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500" dirty="0"/>
              <a:t>Mr. Major and the break-up of the unified Civil Service: 1990s</a:t>
            </a:r>
          </a:p>
        </p:txBody>
      </p:sp>
    </p:spTree>
    <p:extLst>
      <p:ext uri="{BB962C8B-B14F-4D97-AF65-F5344CB8AC3E}">
        <p14:creationId xmlns:p14="http://schemas.microsoft.com/office/powerpoint/2010/main" val="104657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1454045"/>
            <a:ext cx="9143999" cy="4886793"/>
          </a:xfrm>
        </p:spPr>
        <p:txBody>
          <a:bodyPr>
            <a:normAutofit/>
          </a:bodyPr>
          <a:lstStyle/>
          <a:p>
            <a:r>
              <a:rPr lang="en-GB" sz="5400" dirty="0"/>
              <a:t>1990 </a:t>
            </a:r>
          </a:p>
          <a:p>
            <a:r>
              <a:rPr lang="en-GB" sz="5400" dirty="0"/>
              <a:t>John Major became prime minister and continued the breaking up of the Civil Service.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2DF56D9D-D25A-4234-B56F-1E27FCCEEF08}"/>
              </a:ext>
            </a:extLst>
          </p:cNvPr>
          <p:cNvSpPr txBox="1">
            <a:spLocks/>
          </p:cNvSpPr>
          <p:nvPr/>
        </p:nvSpPr>
        <p:spPr>
          <a:xfrm>
            <a:off x="0" y="142718"/>
            <a:ext cx="9016583" cy="931889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500" dirty="0"/>
              <a:t>Mr. Major and the break-up of the unified Civil Service: 1990s</a:t>
            </a:r>
          </a:p>
        </p:txBody>
      </p:sp>
    </p:spTree>
    <p:extLst>
      <p:ext uri="{BB962C8B-B14F-4D97-AF65-F5344CB8AC3E}">
        <p14:creationId xmlns:p14="http://schemas.microsoft.com/office/powerpoint/2010/main" val="6393954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1454046"/>
            <a:ext cx="9143999" cy="4546704"/>
          </a:xfrm>
        </p:spPr>
        <p:txBody>
          <a:bodyPr>
            <a:normAutofit/>
          </a:bodyPr>
          <a:lstStyle/>
          <a:p>
            <a:r>
              <a:rPr lang="en-GB" sz="5400" dirty="0"/>
              <a:t>After 1994, a lot of work was devolved from departments to smaller agencies, more accountable units similar to those found in the private sector.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2DF56D9D-D25A-4234-B56F-1E27FCCEEF08}"/>
              </a:ext>
            </a:extLst>
          </p:cNvPr>
          <p:cNvSpPr txBox="1">
            <a:spLocks/>
          </p:cNvSpPr>
          <p:nvPr/>
        </p:nvSpPr>
        <p:spPr>
          <a:xfrm>
            <a:off x="127417" y="0"/>
            <a:ext cx="9016583" cy="931889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500" dirty="0"/>
              <a:t>Mr. Major and the break-up of the unified Civil Service: 1990s</a:t>
            </a:r>
          </a:p>
        </p:txBody>
      </p:sp>
    </p:spTree>
    <p:extLst>
      <p:ext uri="{BB962C8B-B14F-4D97-AF65-F5344CB8AC3E}">
        <p14:creationId xmlns:p14="http://schemas.microsoft.com/office/powerpoint/2010/main" val="24379861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1783830"/>
            <a:ext cx="9143999" cy="4216920"/>
          </a:xfrm>
        </p:spPr>
        <p:txBody>
          <a:bodyPr>
            <a:normAutofit/>
          </a:bodyPr>
          <a:lstStyle/>
          <a:p>
            <a:r>
              <a:rPr lang="en-GB" sz="5400" dirty="0"/>
              <a:t>Government services were </a:t>
            </a:r>
            <a:r>
              <a:rPr lang="en-GB" sz="5400" b="1" dirty="0"/>
              <a:t>market tested </a:t>
            </a:r>
            <a:r>
              <a:rPr lang="en-GB" sz="5400" dirty="0"/>
              <a:t>to see if they were necessary and if they could be privatized 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2DF56D9D-D25A-4234-B56F-1E27FCCEEF0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016583" cy="931889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500" dirty="0"/>
              <a:t>Mr. Major and the break-up of the unified Civil Service: 1990s</a:t>
            </a:r>
          </a:p>
        </p:txBody>
      </p:sp>
    </p:spTree>
    <p:extLst>
      <p:ext uri="{BB962C8B-B14F-4D97-AF65-F5344CB8AC3E}">
        <p14:creationId xmlns:p14="http://schemas.microsoft.com/office/powerpoint/2010/main" val="41955180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1379095"/>
            <a:ext cx="9143999" cy="5096656"/>
          </a:xfrm>
        </p:spPr>
        <p:txBody>
          <a:bodyPr>
            <a:normAutofit/>
          </a:bodyPr>
          <a:lstStyle/>
          <a:p>
            <a:r>
              <a:rPr lang="en-GB" sz="5400" u="sng" dirty="0"/>
              <a:t>Citizen’s Charter programme</a:t>
            </a:r>
          </a:p>
          <a:p>
            <a:r>
              <a:rPr lang="en-GB" sz="5400" dirty="0"/>
              <a:t>It gave more power to the service user, by setting out standards to improve the delivery of services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2DF56D9D-D25A-4234-B56F-1E27FCCEEF0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016583" cy="931889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500" dirty="0"/>
              <a:t>Mr. Major and the break-up of the unified Civil Service: 1990s</a:t>
            </a:r>
          </a:p>
        </p:txBody>
      </p:sp>
    </p:spTree>
    <p:extLst>
      <p:ext uri="{BB962C8B-B14F-4D97-AF65-F5344CB8AC3E}">
        <p14:creationId xmlns:p14="http://schemas.microsoft.com/office/powerpoint/2010/main" val="15253393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1319134"/>
            <a:ext cx="9143999" cy="4681616"/>
          </a:xfrm>
        </p:spPr>
        <p:txBody>
          <a:bodyPr>
            <a:normAutofit fontScale="92500"/>
          </a:bodyPr>
          <a:lstStyle/>
          <a:p>
            <a:r>
              <a:rPr lang="en-GB" sz="6500" u="sng" dirty="0"/>
              <a:t>Citizen’s Charter programme</a:t>
            </a:r>
          </a:p>
          <a:p>
            <a:r>
              <a:rPr lang="en-GB" sz="7200" dirty="0"/>
              <a:t>There was the possibility of a compensation if the standards weren’t met.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2DF56D9D-D25A-4234-B56F-1E27FCCEEF08}"/>
              </a:ext>
            </a:extLst>
          </p:cNvPr>
          <p:cNvSpPr txBox="1">
            <a:spLocks/>
          </p:cNvSpPr>
          <p:nvPr/>
        </p:nvSpPr>
        <p:spPr>
          <a:xfrm>
            <a:off x="63708" y="0"/>
            <a:ext cx="9016583" cy="931889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500" dirty="0"/>
              <a:t>Mr. Major and the break-up of the unified Civil Service: 1990s</a:t>
            </a:r>
          </a:p>
        </p:txBody>
      </p:sp>
    </p:spTree>
    <p:extLst>
      <p:ext uri="{BB962C8B-B14F-4D97-AF65-F5344CB8AC3E}">
        <p14:creationId xmlns:p14="http://schemas.microsoft.com/office/powerpoint/2010/main" val="13748882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1543987"/>
            <a:ext cx="9143999" cy="4721902"/>
          </a:xfrm>
        </p:spPr>
        <p:txBody>
          <a:bodyPr>
            <a:normAutofit/>
          </a:bodyPr>
          <a:lstStyle/>
          <a:p>
            <a:r>
              <a:rPr lang="en-GB" sz="5400" dirty="0"/>
              <a:t>Key vocabulary - SYNONYMS</a:t>
            </a:r>
          </a:p>
          <a:p>
            <a:endParaRPr lang="en-GB" sz="5400" dirty="0"/>
          </a:p>
          <a:p>
            <a:r>
              <a:rPr lang="en-GB" sz="5400" dirty="0"/>
              <a:t>Go to page 82 </a:t>
            </a:r>
          </a:p>
          <a:p>
            <a:r>
              <a:rPr lang="en-GB" sz="5400" dirty="0"/>
              <a:t>and complete Task 9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A417F434-54CE-432A-9E21-24FC7964277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016583" cy="931889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500" dirty="0"/>
              <a:t>Mr. Major and the break-up of the unified Civil Service: 1990s</a:t>
            </a:r>
          </a:p>
        </p:txBody>
      </p:sp>
    </p:spTree>
    <p:extLst>
      <p:ext uri="{BB962C8B-B14F-4D97-AF65-F5344CB8AC3E}">
        <p14:creationId xmlns:p14="http://schemas.microsoft.com/office/powerpoint/2010/main" val="9579858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2023672"/>
            <a:ext cx="9143999" cy="3476782"/>
          </a:xfrm>
        </p:spPr>
        <p:txBody>
          <a:bodyPr>
            <a:normAutofit/>
          </a:bodyPr>
          <a:lstStyle/>
          <a:p>
            <a:r>
              <a:rPr lang="en-GB" sz="5400" dirty="0"/>
              <a:t>Now check your answers</a:t>
            </a:r>
          </a:p>
        </p:txBody>
      </p:sp>
      <p:sp>
        <p:nvSpPr>
          <p:cNvPr id="4" name="Freccia in giù 3">
            <a:extLst>
              <a:ext uri="{FF2B5EF4-FFF2-40B4-BE49-F238E27FC236}">
                <a16:creationId xmlns:a16="http://schemas.microsoft.com/office/drawing/2014/main" id="{6DEA1164-C809-4617-BC98-C3BC60F5DE74}"/>
              </a:ext>
            </a:extLst>
          </p:cNvPr>
          <p:cNvSpPr/>
          <p:nvPr/>
        </p:nvSpPr>
        <p:spPr>
          <a:xfrm>
            <a:off x="4077324" y="3780332"/>
            <a:ext cx="989351" cy="13703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3EA3E493-5D97-4CFB-8242-AE0F0A32EA2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016583" cy="931889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500" dirty="0"/>
              <a:t>Mr. Major and the break-up of the unified Civil Service: 1990s</a:t>
            </a:r>
          </a:p>
        </p:txBody>
      </p:sp>
    </p:spTree>
    <p:extLst>
      <p:ext uri="{BB962C8B-B14F-4D97-AF65-F5344CB8AC3E}">
        <p14:creationId xmlns:p14="http://schemas.microsoft.com/office/powerpoint/2010/main" val="3379966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D221D1FC-7A54-4ADB-92B8-A828F4A012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436" y="0"/>
            <a:ext cx="8949128" cy="6858000"/>
          </a:xfrm>
        </p:spPr>
        <p:txBody>
          <a:bodyPr>
            <a:normAutofit/>
          </a:bodyPr>
          <a:lstStyle/>
          <a:p>
            <a:r>
              <a:rPr lang="en-GB" sz="4500" dirty="0"/>
              <a:t>Giordano M., </a:t>
            </a:r>
            <a:r>
              <a:rPr lang="en-GB" sz="4500" dirty="0" err="1"/>
              <a:t>Wolley</a:t>
            </a:r>
            <a:r>
              <a:rPr lang="en-GB" sz="4500" dirty="0"/>
              <a:t> C. M. (2012)</a:t>
            </a:r>
          </a:p>
          <a:p>
            <a:endParaRPr lang="en-GB" sz="6600" dirty="0"/>
          </a:p>
          <a:p>
            <a:endParaRPr lang="en-GB" sz="6600" i="1" dirty="0"/>
          </a:p>
          <a:p>
            <a:r>
              <a:rPr lang="en-GB" sz="6600" i="1" dirty="0"/>
              <a:t>Public Administration </a:t>
            </a:r>
          </a:p>
          <a:p>
            <a:r>
              <a:rPr lang="en-GB" sz="6600" i="1" dirty="0"/>
              <a:t>in the UK</a:t>
            </a:r>
          </a:p>
          <a:p>
            <a:endParaRPr lang="en-GB" sz="6600" dirty="0"/>
          </a:p>
        </p:txBody>
      </p:sp>
    </p:spTree>
    <p:extLst>
      <p:ext uri="{BB962C8B-B14F-4D97-AF65-F5344CB8AC3E}">
        <p14:creationId xmlns:p14="http://schemas.microsoft.com/office/powerpoint/2010/main" val="3358332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1364105"/>
            <a:ext cx="9143999" cy="5096655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GB" sz="5400" u="sng" dirty="0"/>
              <a:t>Task 9 p. 82 – Answer Keys</a:t>
            </a:r>
          </a:p>
          <a:p>
            <a:pPr marL="857250" indent="-857250" algn="l">
              <a:buAutoNum type="arabicPeriod"/>
            </a:pPr>
            <a:r>
              <a:rPr lang="en-GB" sz="5400" dirty="0"/>
              <a:t>tackle</a:t>
            </a:r>
          </a:p>
          <a:p>
            <a:pPr marL="857250" indent="-857250" algn="l">
              <a:buAutoNum type="arabicPeriod"/>
            </a:pPr>
            <a:r>
              <a:rPr lang="en-GB" sz="5400" dirty="0"/>
              <a:t>break-up</a:t>
            </a:r>
          </a:p>
          <a:p>
            <a:pPr marL="857250" indent="-857250" algn="l">
              <a:buAutoNum type="arabicPeriod"/>
            </a:pPr>
            <a:r>
              <a:rPr lang="en-GB" sz="5400" dirty="0"/>
              <a:t>empower</a:t>
            </a:r>
          </a:p>
          <a:p>
            <a:pPr marL="857250" indent="-857250" algn="l">
              <a:buAutoNum type="arabicPeriod"/>
            </a:pPr>
            <a:r>
              <a:rPr lang="en-GB" sz="5400" dirty="0"/>
              <a:t>reviewed</a:t>
            </a:r>
          </a:p>
          <a:p>
            <a:pPr marL="857250" indent="-857250" algn="l">
              <a:buAutoNum type="arabicPeriod"/>
            </a:pPr>
            <a:r>
              <a:rPr lang="en-GB" sz="5400" dirty="0"/>
              <a:t>set out</a:t>
            </a:r>
          </a:p>
          <a:p>
            <a:pPr marL="857250" indent="-857250" algn="l">
              <a:buAutoNum type="arabicPeriod"/>
            </a:pPr>
            <a:r>
              <a:rPr lang="en-GB" sz="5400" dirty="0"/>
              <a:t>encouraged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2DF56D9D-D25A-4234-B56F-1E27FCCEEF08}"/>
              </a:ext>
            </a:extLst>
          </p:cNvPr>
          <p:cNvSpPr txBox="1">
            <a:spLocks/>
          </p:cNvSpPr>
          <p:nvPr/>
        </p:nvSpPr>
        <p:spPr>
          <a:xfrm>
            <a:off x="63708" y="157708"/>
            <a:ext cx="9016583" cy="931889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500" dirty="0"/>
              <a:t>Mr. Major and the break-up of the unified Civil Service: 1990s</a:t>
            </a:r>
          </a:p>
        </p:txBody>
      </p:sp>
    </p:spTree>
    <p:extLst>
      <p:ext uri="{BB962C8B-B14F-4D97-AF65-F5344CB8AC3E}">
        <p14:creationId xmlns:p14="http://schemas.microsoft.com/office/powerpoint/2010/main" val="34002226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1514007"/>
            <a:ext cx="9143999" cy="5006714"/>
          </a:xfrm>
        </p:spPr>
        <p:txBody>
          <a:bodyPr>
            <a:normAutofit/>
          </a:bodyPr>
          <a:lstStyle/>
          <a:p>
            <a:r>
              <a:rPr lang="en-GB" sz="5400" dirty="0"/>
              <a:t>Comprehension – </a:t>
            </a:r>
          </a:p>
          <a:p>
            <a:r>
              <a:rPr lang="en-GB" sz="5400" dirty="0"/>
              <a:t>MULTIPLE CHOICE</a:t>
            </a:r>
          </a:p>
          <a:p>
            <a:endParaRPr lang="en-GB" sz="5400" dirty="0"/>
          </a:p>
          <a:p>
            <a:r>
              <a:rPr lang="en-GB" sz="5400" dirty="0"/>
              <a:t>Go to page 83 </a:t>
            </a:r>
          </a:p>
          <a:p>
            <a:r>
              <a:rPr lang="en-GB" sz="5400" dirty="0"/>
              <a:t>and complete Task 10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A417F434-54CE-432A-9E21-24FC7964277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016583" cy="931889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500" dirty="0"/>
              <a:t>Mr. Major and the break-up of the unified Civil Service: 1990s</a:t>
            </a:r>
          </a:p>
        </p:txBody>
      </p:sp>
    </p:spTree>
    <p:extLst>
      <p:ext uri="{BB962C8B-B14F-4D97-AF65-F5344CB8AC3E}">
        <p14:creationId xmlns:p14="http://schemas.microsoft.com/office/powerpoint/2010/main" val="22031983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1573967"/>
            <a:ext cx="9143999" cy="3926487"/>
          </a:xfrm>
        </p:spPr>
        <p:txBody>
          <a:bodyPr>
            <a:normAutofit/>
          </a:bodyPr>
          <a:lstStyle/>
          <a:p>
            <a:r>
              <a:rPr lang="en-GB" sz="5400" dirty="0"/>
              <a:t>Now check your answers</a:t>
            </a:r>
          </a:p>
        </p:txBody>
      </p:sp>
      <p:sp>
        <p:nvSpPr>
          <p:cNvPr id="4" name="Freccia in giù 3">
            <a:extLst>
              <a:ext uri="{FF2B5EF4-FFF2-40B4-BE49-F238E27FC236}">
                <a16:creationId xmlns:a16="http://schemas.microsoft.com/office/drawing/2014/main" id="{6DEA1164-C809-4617-BC98-C3BC60F5DE74}"/>
              </a:ext>
            </a:extLst>
          </p:cNvPr>
          <p:cNvSpPr/>
          <p:nvPr/>
        </p:nvSpPr>
        <p:spPr>
          <a:xfrm>
            <a:off x="4077324" y="3780332"/>
            <a:ext cx="989351" cy="13703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3EA3E493-5D97-4CFB-8242-AE0F0A32EA2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016583" cy="931889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500" dirty="0"/>
              <a:t>Mr. Major and the break-up of the unified Civil Service: 1990s</a:t>
            </a:r>
          </a:p>
        </p:txBody>
      </p:sp>
    </p:spTree>
    <p:extLst>
      <p:ext uri="{BB962C8B-B14F-4D97-AF65-F5344CB8AC3E}">
        <p14:creationId xmlns:p14="http://schemas.microsoft.com/office/powerpoint/2010/main" val="39808426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1199213"/>
            <a:ext cx="9143999" cy="54864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GB" sz="5400" u="sng" dirty="0"/>
              <a:t>Task 10 p. 83 – Answer Keys</a:t>
            </a:r>
          </a:p>
          <a:p>
            <a:pPr marL="857250" indent="-857250" algn="l">
              <a:buAutoNum type="arabicPeriod"/>
            </a:pPr>
            <a:r>
              <a:rPr lang="en-GB" sz="5400" dirty="0"/>
              <a:t>B</a:t>
            </a:r>
          </a:p>
          <a:p>
            <a:pPr marL="857250" indent="-857250" algn="l">
              <a:buAutoNum type="arabicPeriod"/>
            </a:pPr>
            <a:r>
              <a:rPr lang="en-GB" sz="5400" dirty="0"/>
              <a:t>A</a:t>
            </a:r>
          </a:p>
          <a:p>
            <a:pPr marL="857250" indent="-857250" algn="l">
              <a:buAutoNum type="arabicPeriod"/>
            </a:pPr>
            <a:r>
              <a:rPr lang="en-GB" sz="5400" dirty="0"/>
              <a:t>C</a:t>
            </a:r>
          </a:p>
          <a:p>
            <a:pPr marL="857250" indent="-857250" algn="l">
              <a:buAutoNum type="arabicPeriod"/>
            </a:pPr>
            <a:r>
              <a:rPr lang="en-GB" sz="5400" dirty="0"/>
              <a:t>C</a:t>
            </a:r>
          </a:p>
          <a:p>
            <a:pPr marL="857250" indent="-857250" algn="l">
              <a:buAutoNum type="arabicPeriod"/>
            </a:pPr>
            <a:r>
              <a:rPr lang="en-GB" sz="5400" dirty="0"/>
              <a:t>B</a:t>
            </a:r>
          </a:p>
          <a:p>
            <a:pPr marL="857250" indent="-857250" algn="l">
              <a:buAutoNum type="arabicPeriod"/>
            </a:pPr>
            <a:r>
              <a:rPr lang="en-GB" sz="5400" dirty="0"/>
              <a:t>A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2DF56D9D-D25A-4234-B56F-1E27FCCEEF0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016583" cy="931889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500" dirty="0"/>
              <a:t>Mr. Major and the break-up of the unified Civil Service: 1990s</a:t>
            </a:r>
          </a:p>
        </p:txBody>
      </p:sp>
    </p:spTree>
    <p:extLst>
      <p:ext uri="{BB962C8B-B14F-4D97-AF65-F5344CB8AC3E}">
        <p14:creationId xmlns:p14="http://schemas.microsoft.com/office/powerpoint/2010/main" val="20332728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1454046"/>
            <a:ext cx="9143999" cy="4546704"/>
          </a:xfrm>
        </p:spPr>
        <p:txBody>
          <a:bodyPr>
            <a:normAutofit/>
          </a:bodyPr>
          <a:lstStyle/>
          <a:p>
            <a:r>
              <a:rPr lang="en-GB" sz="5400" dirty="0"/>
              <a:t>Tony Blair was prime minister from 1997 to 2007. He wanted a Civil Service that could adapt, deliver and innovate while maintaining its original core values.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2DF56D9D-D25A-4234-B56F-1E27FCCEEF08}"/>
              </a:ext>
            </a:extLst>
          </p:cNvPr>
          <p:cNvSpPr txBox="1">
            <a:spLocks/>
          </p:cNvSpPr>
          <p:nvPr/>
        </p:nvSpPr>
        <p:spPr>
          <a:xfrm>
            <a:off x="63708" y="0"/>
            <a:ext cx="9016583" cy="931889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500" dirty="0"/>
              <a:t>Tony Blair and David Cameron: </a:t>
            </a:r>
          </a:p>
          <a:p>
            <a:r>
              <a:rPr lang="en-GB" sz="4500" dirty="0"/>
              <a:t>late 1990s – modern times</a:t>
            </a:r>
          </a:p>
        </p:txBody>
      </p:sp>
    </p:spTree>
    <p:extLst>
      <p:ext uri="{BB962C8B-B14F-4D97-AF65-F5344CB8AC3E}">
        <p14:creationId xmlns:p14="http://schemas.microsoft.com/office/powerpoint/2010/main" val="13224864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678898"/>
            <a:ext cx="9143999" cy="4441773"/>
          </a:xfrm>
        </p:spPr>
        <p:txBody>
          <a:bodyPr>
            <a:normAutofit/>
          </a:bodyPr>
          <a:lstStyle/>
          <a:p>
            <a:r>
              <a:rPr lang="en-GB" sz="6000" dirty="0"/>
              <a:t>He appointed 20 special advisers and gave large bonuses to productive and efficient civil servants.</a:t>
            </a:r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553FDB15-7D8E-4053-997B-8C816251A748}"/>
              </a:ext>
            </a:extLst>
          </p:cNvPr>
          <p:cNvSpPr txBox="1">
            <a:spLocks/>
          </p:cNvSpPr>
          <p:nvPr/>
        </p:nvSpPr>
        <p:spPr>
          <a:xfrm>
            <a:off x="63708" y="0"/>
            <a:ext cx="9016583" cy="931889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500" dirty="0"/>
              <a:t>Tony Blair and David Cameron: </a:t>
            </a:r>
          </a:p>
          <a:p>
            <a:r>
              <a:rPr lang="en-GB" sz="4500" dirty="0"/>
              <a:t>late 1990s – modern times</a:t>
            </a:r>
          </a:p>
        </p:txBody>
      </p:sp>
    </p:spTree>
    <p:extLst>
      <p:ext uri="{BB962C8B-B14F-4D97-AF65-F5344CB8AC3E}">
        <p14:creationId xmlns:p14="http://schemas.microsoft.com/office/powerpoint/2010/main" val="19365135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1439056"/>
            <a:ext cx="9143999" cy="4561694"/>
          </a:xfrm>
        </p:spPr>
        <p:txBody>
          <a:bodyPr>
            <a:normAutofit lnSpcReduction="10000"/>
          </a:bodyPr>
          <a:lstStyle/>
          <a:p>
            <a:r>
              <a:rPr lang="en-GB" sz="5400" dirty="0"/>
              <a:t>2010 </a:t>
            </a:r>
          </a:p>
          <a:p>
            <a:r>
              <a:rPr lang="en-GB" sz="5400" dirty="0"/>
              <a:t>David Cameron was nominated prime minister and immediately cut down the civil servants’ large bonuses, considered reckless. </a:t>
            </a:r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D69B6B61-3853-476C-8323-4765FE940345}"/>
              </a:ext>
            </a:extLst>
          </p:cNvPr>
          <p:cNvSpPr txBox="1">
            <a:spLocks/>
          </p:cNvSpPr>
          <p:nvPr/>
        </p:nvSpPr>
        <p:spPr>
          <a:xfrm>
            <a:off x="63708" y="0"/>
            <a:ext cx="9016583" cy="931889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500" dirty="0"/>
              <a:t>Tony Blair and David Cameron: </a:t>
            </a:r>
          </a:p>
          <a:p>
            <a:r>
              <a:rPr lang="en-GB" sz="4500" dirty="0"/>
              <a:t>late 1990s – modern times</a:t>
            </a:r>
          </a:p>
        </p:txBody>
      </p:sp>
    </p:spTree>
    <p:extLst>
      <p:ext uri="{BB962C8B-B14F-4D97-AF65-F5344CB8AC3E}">
        <p14:creationId xmlns:p14="http://schemas.microsoft.com/office/powerpoint/2010/main" val="820780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1379095"/>
            <a:ext cx="9143999" cy="4621655"/>
          </a:xfrm>
        </p:spPr>
        <p:txBody>
          <a:bodyPr>
            <a:normAutofit/>
          </a:bodyPr>
          <a:lstStyle/>
          <a:p>
            <a:r>
              <a:rPr lang="en-GB" sz="5400" dirty="0"/>
              <a:t>To improve transparency and accountability, a Public Bodies Reform Bill was published to cut non-departmental public bodies that were deemed unnecessary…</a:t>
            </a:r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30142AF0-23A9-42D8-B0BC-77BA01FB29BC}"/>
              </a:ext>
            </a:extLst>
          </p:cNvPr>
          <p:cNvSpPr txBox="1">
            <a:spLocks/>
          </p:cNvSpPr>
          <p:nvPr/>
        </p:nvSpPr>
        <p:spPr>
          <a:xfrm>
            <a:off x="63708" y="0"/>
            <a:ext cx="9016583" cy="931889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500" dirty="0"/>
              <a:t>Tony Blair and David Cameron: </a:t>
            </a:r>
          </a:p>
          <a:p>
            <a:r>
              <a:rPr lang="en-GB" sz="4500" dirty="0"/>
              <a:t>late 1990s – modern times</a:t>
            </a:r>
          </a:p>
        </p:txBody>
      </p:sp>
    </p:spTree>
    <p:extLst>
      <p:ext uri="{BB962C8B-B14F-4D97-AF65-F5344CB8AC3E}">
        <p14:creationId xmlns:p14="http://schemas.microsoft.com/office/powerpoint/2010/main" val="35302171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2218543"/>
            <a:ext cx="9143999" cy="4231911"/>
          </a:xfrm>
        </p:spPr>
        <p:txBody>
          <a:bodyPr>
            <a:normAutofit/>
          </a:bodyPr>
          <a:lstStyle/>
          <a:p>
            <a:r>
              <a:rPr lang="en-GB" sz="5400" dirty="0"/>
              <a:t>…and details of employees earning more than 150,000£ a year were published.</a:t>
            </a:r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57F7BCA8-78F5-4545-BDDD-AD6883943484}"/>
              </a:ext>
            </a:extLst>
          </p:cNvPr>
          <p:cNvSpPr txBox="1">
            <a:spLocks/>
          </p:cNvSpPr>
          <p:nvPr/>
        </p:nvSpPr>
        <p:spPr>
          <a:xfrm>
            <a:off x="63708" y="0"/>
            <a:ext cx="9016583" cy="931889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500" dirty="0"/>
              <a:t>Tony Blair and David Cameron: </a:t>
            </a:r>
          </a:p>
          <a:p>
            <a:r>
              <a:rPr lang="en-GB" sz="4500" dirty="0"/>
              <a:t>late 1990s – modern times</a:t>
            </a:r>
          </a:p>
        </p:txBody>
      </p:sp>
    </p:spTree>
    <p:extLst>
      <p:ext uri="{BB962C8B-B14F-4D97-AF65-F5344CB8AC3E}">
        <p14:creationId xmlns:p14="http://schemas.microsoft.com/office/powerpoint/2010/main" val="42136367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1659224"/>
            <a:ext cx="9143999" cy="3771900"/>
          </a:xfrm>
        </p:spPr>
        <p:txBody>
          <a:bodyPr>
            <a:normAutofit/>
          </a:bodyPr>
          <a:lstStyle/>
          <a:p>
            <a:r>
              <a:rPr lang="en-GB" sz="4800" dirty="0"/>
              <a:t>VOCABULARY – WORD FORMATION</a:t>
            </a:r>
          </a:p>
          <a:p>
            <a:r>
              <a:rPr lang="en-GB" sz="5400" dirty="0"/>
              <a:t>Go to pages 86 and 87 and complete Tasks 15 and 16</a:t>
            </a:r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939CC5F2-A68C-4317-BBB5-6ED3BCC6CD1C}"/>
              </a:ext>
            </a:extLst>
          </p:cNvPr>
          <p:cNvSpPr txBox="1">
            <a:spLocks/>
          </p:cNvSpPr>
          <p:nvPr/>
        </p:nvSpPr>
        <p:spPr>
          <a:xfrm>
            <a:off x="63708" y="0"/>
            <a:ext cx="9016583" cy="931889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500" dirty="0"/>
              <a:t>Tony Blair and David Cameron: </a:t>
            </a:r>
          </a:p>
          <a:p>
            <a:r>
              <a:rPr lang="en-GB" sz="4500" dirty="0"/>
              <a:t>late 1990s – modern times</a:t>
            </a:r>
          </a:p>
        </p:txBody>
      </p:sp>
    </p:spTree>
    <p:extLst>
      <p:ext uri="{BB962C8B-B14F-4D97-AF65-F5344CB8AC3E}">
        <p14:creationId xmlns:p14="http://schemas.microsoft.com/office/powerpoint/2010/main" val="1807762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3A37026-2DC4-4654-9D34-53BFBC117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016583" cy="1576779"/>
          </a:xfrm>
        </p:spPr>
        <p:txBody>
          <a:bodyPr>
            <a:normAutofit fontScale="90000"/>
          </a:bodyPr>
          <a:lstStyle/>
          <a:p>
            <a:r>
              <a:rPr lang="en-GB" sz="5300" dirty="0"/>
              <a:t>Restructuring of the Civil Service – </a:t>
            </a:r>
            <a:br>
              <a:rPr lang="en-GB" dirty="0"/>
            </a:br>
            <a:r>
              <a:rPr lang="en-GB" dirty="0"/>
              <a:t>1970s to modern day times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2483684"/>
            <a:ext cx="9143999" cy="2683239"/>
          </a:xfrm>
        </p:spPr>
        <p:txBody>
          <a:bodyPr>
            <a:normAutofit/>
          </a:bodyPr>
          <a:lstStyle/>
          <a:p>
            <a:r>
              <a:rPr lang="en-GB" sz="5400" dirty="0"/>
              <a:t>Mrs. Thatcher’s cuts: </a:t>
            </a:r>
          </a:p>
          <a:p>
            <a:r>
              <a:rPr lang="en-GB" sz="5400" dirty="0"/>
              <a:t>late 1970s - 1990</a:t>
            </a:r>
          </a:p>
          <a:p>
            <a:r>
              <a:rPr lang="en-GB" sz="5400" dirty="0"/>
              <a:t>(p. 77)</a:t>
            </a:r>
          </a:p>
        </p:txBody>
      </p:sp>
    </p:spTree>
    <p:extLst>
      <p:ext uri="{BB962C8B-B14F-4D97-AF65-F5344CB8AC3E}">
        <p14:creationId xmlns:p14="http://schemas.microsoft.com/office/powerpoint/2010/main" val="3723443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1707316"/>
            <a:ext cx="9143999" cy="3793138"/>
          </a:xfrm>
        </p:spPr>
        <p:txBody>
          <a:bodyPr>
            <a:normAutofit/>
          </a:bodyPr>
          <a:lstStyle/>
          <a:p>
            <a:r>
              <a:rPr lang="en-GB" sz="5400" dirty="0"/>
              <a:t>Now check your answers</a:t>
            </a:r>
          </a:p>
        </p:txBody>
      </p:sp>
      <p:sp>
        <p:nvSpPr>
          <p:cNvPr id="4" name="Freccia in giù 3">
            <a:extLst>
              <a:ext uri="{FF2B5EF4-FFF2-40B4-BE49-F238E27FC236}">
                <a16:creationId xmlns:a16="http://schemas.microsoft.com/office/drawing/2014/main" id="{6DEA1164-C809-4617-BC98-C3BC60F5DE74}"/>
              </a:ext>
            </a:extLst>
          </p:cNvPr>
          <p:cNvSpPr/>
          <p:nvPr/>
        </p:nvSpPr>
        <p:spPr>
          <a:xfrm>
            <a:off x="4077324" y="3780332"/>
            <a:ext cx="989351" cy="13703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E4BEA973-0510-4BB0-AC39-9B98D3A288D9}"/>
              </a:ext>
            </a:extLst>
          </p:cNvPr>
          <p:cNvSpPr txBox="1">
            <a:spLocks/>
          </p:cNvSpPr>
          <p:nvPr/>
        </p:nvSpPr>
        <p:spPr>
          <a:xfrm>
            <a:off x="63708" y="0"/>
            <a:ext cx="9016583" cy="931889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500" dirty="0"/>
              <a:t>Tony Blair and David Cameron: </a:t>
            </a:r>
          </a:p>
          <a:p>
            <a:r>
              <a:rPr lang="en-GB" sz="4500" dirty="0"/>
              <a:t>late 1990s – modern times</a:t>
            </a:r>
          </a:p>
        </p:txBody>
      </p:sp>
    </p:spTree>
    <p:extLst>
      <p:ext uri="{BB962C8B-B14F-4D97-AF65-F5344CB8AC3E}">
        <p14:creationId xmlns:p14="http://schemas.microsoft.com/office/powerpoint/2010/main" val="35672967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1074420"/>
            <a:ext cx="9143999" cy="4926330"/>
          </a:xfrm>
        </p:spPr>
        <p:txBody>
          <a:bodyPr>
            <a:normAutofit/>
          </a:bodyPr>
          <a:lstStyle/>
          <a:p>
            <a:pPr algn="l"/>
            <a:r>
              <a:rPr lang="en-GB" sz="2400" u="sng" dirty="0"/>
              <a:t>Tasks 15 page 86 – Answer keys</a:t>
            </a:r>
          </a:p>
          <a:p>
            <a:pPr algn="l"/>
            <a:endParaRPr lang="en-GB" sz="5400" dirty="0"/>
          </a:p>
        </p:txBody>
      </p:sp>
      <p:graphicFrame>
        <p:nvGraphicFramePr>
          <p:cNvPr id="2" name="Tabella 3">
            <a:extLst>
              <a:ext uri="{FF2B5EF4-FFF2-40B4-BE49-F238E27FC236}">
                <a16:creationId xmlns:a16="http://schemas.microsoft.com/office/drawing/2014/main" id="{56C4F0DE-CB16-4A9A-8516-9B24848172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1678719"/>
              </p:ext>
            </p:extLst>
          </p:nvPr>
        </p:nvGraphicFramePr>
        <p:xfrm>
          <a:off x="48718" y="1845102"/>
          <a:ext cx="9046564" cy="4777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3282">
                  <a:extLst>
                    <a:ext uri="{9D8B030D-6E8A-4147-A177-3AD203B41FA5}">
                      <a16:colId xmlns:a16="http://schemas.microsoft.com/office/drawing/2014/main" val="3100521332"/>
                    </a:ext>
                  </a:extLst>
                </a:gridCol>
                <a:gridCol w="4523282">
                  <a:extLst>
                    <a:ext uri="{9D8B030D-6E8A-4147-A177-3AD203B41FA5}">
                      <a16:colId xmlns:a16="http://schemas.microsoft.com/office/drawing/2014/main" val="2253460640"/>
                    </a:ext>
                  </a:extLst>
                </a:gridCol>
              </a:tblGrid>
              <a:tr h="344535">
                <a:tc>
                  <a:txBody>
                    <a:bodyPr/>
                    <a:lstStyle/>
                    <a:p>
                      <a:r>
                        <a:rPr lang="en-GB" sz="2400" dirty="0"/>
                        <a:t>VERB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NOUN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81595313"/>
                  </a:ext>
                </a:extLst>
              </a:tr>
              <a:tr h="344535">
                <a:tc>
                  <a:txBody>
                    <a:bodyPr/>
                    <a:lstStyle/>
                    <a:p>
                      <a:r>
                        <a:rPr lang="en-GB" sz="2400" dirty="0"/>
                        <a:t>Allow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Allowance 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081528471"/>
                  </a:ext>
                </a:extLst>
              </a:tr>
              <a:tr h="344535">
                <a:tc>
                  <a:txBody>
                    <a:bodyPr/>
                    <a:lstStyle/>
                    <a:p>
                      <a:r>
                        <a:rPr lang="en-GB" sz="2400" dirty="0"/>
                        <a:t>Commit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Commitment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626685516"/>
                  </a:ext>
                </a:extLst>
              </a:tr>
              <a:tr h="344535">
                <a:tc>
                  <a:txBody>
                    <a:bodyPr/>
                    <a:lstStyle/>
                    <a:p>
                      <a:r>
                        <a:rPr lang="en-GB" sz="2400" dirty="0"/>
                        <a:t>Deliver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Delivery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52864848"/>
                  </a:ext>
                </a:extLst>
              </a:tr>
              <a:tr h="344535">
                <a:tc>
                  <a:txBody>
                    <a:bodyPr/>
                    <a:lstStyle/>
                    <a:p>
                      <a:r>
                        <a:rPr lang="en-GB" sz="2400" dirty="0"/>
                        <a:t>Designate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Designation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934877178"/>
                  </a:ext>
                </a:extLst>
              </a:tr>
              <a:tr h="344535">
                <a:tc>
                  <a:txBody>
                    <a:bodyPr/>
                    <a:lstStyle/>
                    <a:p>
                      <a:r>
                        <a:rPr lang="en-GB" sz="2400" dirty="0"/>
                        <a:t>Earn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Earning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572859832"/>
                  </a:ext>
                </a:extLst>
              </a:tr>
              <a:tr h="344535">
                <a:tc>
                  <a:txBody>
                    <a:bodyPr/>
                    <a:lstStyle/>
                    <a:p>
                      <a:r>
                        <a:rPr lang="en-GB" sz="2400" dirty="0"/>
                        <a:t>Employ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Employment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923509104"/>
                  </a:ext>
                </a:extLst>
              </a:tr>
              <a:tr h="344535">
                <a:tc>
                  <a:txBody>
                    <a:bodyPr/>
                    <a:lstStyle/>
                    <a:p>
                      <a:r>
                        <a:rPr lang="en-GB" sz="2400" dirty="0"/>
                        <a:t>Propose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Proposal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969426186"/>
                  </a:ext>
                </a:extLst>
              </a:tr>
              <a:tr h="344535">
                <a:tc>
                  <a:txBody>
                    <a:bodyPr/>
                    <a:lstStyle/>
                    <a:p>
                      <a:r>
                        <a:rPr lang="en-GB" sz="2400" dirty="0"/>
                        <a:t>Recommend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Recommendation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055922065"/>
                  </a:ext>
                </a:extLst>
              </a:tr>
              <a:tr h="344535">
                <a:tc>
                  <a:txBody>
                    <a:bodyPr/>
                    <a:lstStyle/>
                    <a:p>
                      <a:r>
                        <a:rPr lang="en-GB" sz="2400" dirty="0"/>
                        <a:t>Recruit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Recruitment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106908999"/>
                  </a:ext>
                </a:extLst>
              </a:tr>
              <a:tr h="344535">
                <a:tc>
                  <a:txBody>
                    <a:bodyPr/>
                    <a:lstStyle/>
                    <a:p>
                      <a:r>
                        <a:rPr lang="en-GB" sz="2400" dirty="0"/>
                        <a:t>Rectify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Rectification 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95541262"/>
                  </a:ext>
                </a:extLst>
              </a:tr>
            </a:tbl>
          </a:graphicData>
        </a:graphic>
      </p:graphicFrame>
      <p:sp>
        <p:nvSpPr>
          <p:cNvPr id="5" name="Titolo 1">
            <a:extLst>
              <a:ext uri="{FF2B5EF4-FFF2-40B4-BE49-F238E27FC236}">
                <a16:creationId xmlns:a16="http://schemas.microsoft.com/office/drawing/2014/main" id="{E9C17C08-1878-4474-A683-41778C3EE27D}"/>
              </a:ext>
            </a:extLst>
          </p:cNvPr>
          <p:cNvSpPr txBox="1">
            <a:spLocks/>
          </p:cNvSpPr>
          <p:nvPr/>
        </p:nvSpPr>
        <p:spPr>
          <a:xfrm>
            <a:off x="63708" y="0"/>
            <a:ext cx="9016583" cy="931889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500" dirty="0"/>
              <a:t>Tony Blair and David Cameron: </a:t>
            </a:r>
          </a:p>
          <a:p>
            <a:r>
              <a:rPr lang="en-GB" sz="4500" dirty="0"/>
              <a:t>late 1990s – modern times</a:t>
            </a:r>
          </a:p>
        </p:txBody>
      </p:sp>
    </p:spTree>
    <p:extLst>
      <p:ext uri="{BB962C8B-B14F-4D97-AF65-F5344CB8AC3E}">
        <p14:creationId xmlns:p14="http://schemas.microsoft.com/office/powerpoint/2010/main" val="26633157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1543050"/>
            <a:ext cx="9143999" cy="3771900"/>
          </a:xfrm>
        </p:spPr>
        <p:txBody>
          <a:bodyPr>
            <a:normAutofit/>
          </a:bodyPr>
          <a:lstStyle/>
          <a:p>
            <a:pPr algn="l"/>
            <a:r>
              <a:rPr lang="en-GB" sz="2400" u="sng" dirty="0"/>
              <a:t>Tasks 16 page 87 – Answer keys</a:t>
            </a:r>
          </a:p>
          <a:p>
            <a:pPr algn="l"/>
            <a:endParaRPr lang="en-GB" sz="5400" dirty="0"/>
          </a:p>
        </p:txBody>
      </p:sp>
      <p:graphicFrame>
        <p:nvGraphicFramePr>
          <p:cNvPr id="2" name="Tabella 3">
            <a:extLst>
              <a:ext uri="{FF2B5EF4-FFF2-40B4-BE49-F238E27FC236}">
                <a16:creationId xmlns:a16="http://schemas.microsoft.com/office/drawing/2014/main" id="{56C4F0DE-CB16-4A9A-8516-9B24848172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0905763"/>
              </p:ext>
            </p:extLst>
          </p:nvPr>
        </p:nvGraphicFramePr>
        <p:xfrm>
          <a:off x="0" y="2363760"/>
          <a:ext cx="9110272" cy="40448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55136">
                  <a:extLst>
                    <a:ext uri="{9D8B030D-6E8A-4147-A177-3AD203B41FA5}">
                      <a16:colId xmlns:a16="http://schemas.microsoft.com/office/drawing/2014/main" val="3100521332"/>
                    </a:ext>
                  </a:extLst>
                </a:gridCol>
                <a:gridCol w="4555136">
                  <a:extLst>
                    <a:ext uri="{9D8B030D-6E8A-4147-A177-3AD203B41FA5}">
                      <a16:colId xmlns:a16="http://schemas.microsoft.com/office/drawing/2014/main" val="2253460640"/>
                    </a:ext>
                  </a:extLst>
                </a:gridCol>
              </a:tblGrid>
              <a:tr h="449424">
                <a:tc>
                  <a:txBody>
                    <a:bodyPr/>
                    <a:lstStyle/>
                    <a:p>
                      <a:r>
                        <a:rPr lang="en-GB" sz="2000" dirty="0"/>
                        <a:t>VERB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NOUN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81595313"/>
                  </a:ext>
                </a:extLst>
              </a:tr>
              <a:tr h="449424">
                <a:tc>
                  <a:txBody>
                    <a:bodyPr/>
                    <a:lstStyle/>
                    <a:p>
                      <a:r>
                        <a:rPr lang="en-GB" sz="2000" dirty="0"/>
                        <a:t>Produce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Product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626685516"/>
                  </a:ext>
                </a:extLst>
              </a:tr>
              <a:tr h="449424">
                <a:tc>
                  <a:txBody>
                    <a:bodyPr/>
                    <a:lstStyle/>
                    <a:p>
                      <a:r>
                        <a:rPr lang="en-GB" sz="2000" dirty="0"/>
                        <a:t>Continue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Continuation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52864848"/>
                  </a:ext>
                </a:extLst>
              </a:tr>
              <a:tr h="449424">
                <a:tc>
                  <a:txBody>
                    <a:bodyPr/>
                    <a:lstStyle/>
                    <a:p>
                      <a:r>
                        <a:rPr lang="en-GB" sz="2000" dirty="0"/>
                        <a:t>Abolish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Abolition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934877178"/>
                  </a:ext>
                </a:extLst>
              </a:tr>
              <a:tr h="449424">
                <a:tc>
                  <a:txBody>
                    <a:bodyPr/>
                    <a:lstStyle/>
                    <a:p>
                      <a:r>
                        <a:rPr lang="en-GB" sz="2000" dirty="0"/>
                        <a:t>Publish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Publication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572859832"/>
                  </a:ext>
                </a:extLst>
              </a:tr>
              <a:tr h="449424">
                <a:tc>
                  <a:txBody>
                    <a:bodyPr/>
                    <a:lstStyle/>
                    <a:p>
                      <a:r>
                        <a:rPr lang="en-GB" sz="2000" dirty="0"/>
                        <a:t>Perform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Performance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923509104"/>
                  </a:ext>
                </a:extLst>
              </a:tr>
              <a:tr h="449424">
                <a:tc>
                  <a:txBody>
                    <a:bodyPr/>
                    <a:lstStyle/>
                    <a:p>
                      <a:r>
                        <a:rPr lang="en-GB" sz="2000" dirty="0"/>
                        <a:t>Apply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Application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969426186"/>
                  </a:ext>
                </a:extLst>
              </a:tr>
              <a:tr h="449424">
                <a:tc>
                  <a:txBody>
                    <a:bodyPr/>
                    <a:lstStyle/>
                    <a:p>
                      <a:r>
                        <a:rPr lang="en-GB" sz="2000" dirty="0"/>
                        <a:t>Compensate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Compensation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055922065"/>
                  </a:ext>
                </a:extLst>
              </a:tr>
              <a:tr h="449424">
                <a:tc>
                  <a:txBody>
                    <a:bodyPr/>
                    <a:lstStyle/>
                    <a:p>
                      <a:r>
                        <a:rPr lang="en-GB" sz="2000" dirty="0"/>
                        <a:t>Improve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Improvement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106908999"/>
                  </a:ext>
                </a:extLst>
              </a:tr>
            </a:tbl>
          </a:graphicData>
        </a:graphic>
      </p:graphicFrame>
      <p:sp>
        <p:nvSpPr>
          <p:cNvPr id="5" name="Titolo 1">
            <a:extLst>
              <a:ext uri="{FF2B5EF4-FFF2-40B4-BE49-F238E27FC236}">
                <a16:creationId xmlns:a16="http://schemas.microsoft.com/office/drawing/2014/main" id="{230A6DCA-C38D-4070-ABFE-C64CFA14628E}"/>
              </a:ext>
            </a:extLst>
          </p:cNvPr>
          <p:cNvSpPr txBox="1">
            <a:spLocks/>
          </p:cNvSpPr>
          <p:nvPr/>
        </p:nvSpPr>
        <p:spPr>
          <a:xfrm>
            <a:off x="63708" y="0"/>
            <a:ext cx="9016583" cy="931889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500" dirty="0"/>
              <a:t>Tony Blair and David Cameron: </a:t>
            </a:r>
          </a:p>
          <a:p>
            <a:r>
              <a:rPr lang="en-GB" sz="4500" dirty="0"/>
              <a:t>late 1990s – modern times</a:t>
            </a:r>
          </a:p>
        </p:txBody>
      </p:sp>
    </p:spTree>
    <p:extLst>
      <p:ext uri="{BB962C8B-B14F-4D97-AF65-F5344CB8AC3E}">
        <p14:creationId xmlns:p14="http://schemas.microsoft.com/office/powerpoint/2010/main" val="28069028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1723869"/>
            <a:ext cx="9143999" cy="4276881"/>
          </a:xfrm>
        </p:spPr>
        <p:txBody>
          <a:bodyPr>
            <a:normAutofit/>
          </a:bodyPr>
          <a:lstStyle/>
          <a:p>
            <a:r>
              <a:rPr lang="en-GB" sz="5400" dirty="0"/>
              <a:t>VOCABULARY – DEFINITIONS</a:t>
            </a:r>
          </a:p>
          <a:p>
            <a:r>
              <a:rPr lang="en-GB" sz="5400" dirty="0"/>
              <a:t>Go to page 87 </a:t>
            </a:r>
          </a:p>
          <a:p>
            <a:r>
              <a:rPr lang="en-GB" sz="5400" dirty="0"/>
              <a:t>and complete Task 17</a:t>
            </a:r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3AA11B18-44DE-4FF1-B54A-395A0E4062BD}"/>
              </a:ext>
            </a:extLst>
          </p:cNvPr>
          <p:cNvSpPr txBox="1">
            <a:spLocks/>
          </p:cNvSpPr>
          <p:nvPr/>
        </p:nvSpPr>
        <p:spPr>
          <a:xfrm>
            <a:off x="63708" y="0"/>
            <a:ext cx="9016583" cy="931889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500" dirty="0"/>
              <a:t>Tony Blair and David Cameron: </a:t>
            </a:r>
          </a:p>
          <a:p>
            <a:r>
              <a:rPr lang="en-GB" sz="4500" dirty="0"/>
              <a:t>late 1990s – modern times</a:t>
            </a:r>
          </a:p>
        </p:txBody>
      </p:sp>
    </p:spTree>
    <p:extLst>
      <p:ext uri="{BB962C8B-B14F-4D97-AF65-F5344CB8AC3E}">
        <p14:creationId xmlns:p14="http://schemas.microsoft.com/office/powerpoint/2010/main" val="27276058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2824710"/>
            <a:ext cx="9143999" cy="2675744"/>
          </a:xfrm>
        </p:spPr>
        <p:txBody>
          <a:bodyPr>
            <a:normAutofit/>
          </a:bodyPr>
          <a:lstStyle/>
          <a:p>
            <a:r>
              <a:rPr lang="en-GB" sz="5400" dirty="0"/>
              <a:t>Now check your answers</a:t>
            </a:r>
          </a:p>
        </p:txBody>
      </p:sp>
      <p:sp>
        <p:nvSpPr>
          <p:cNvPr id="4" name="Freccia in giù 3">
            <a:extLst>
              <a:ext uri="{FF2B5EF4-FFF2-40B4-BE49-F238E27FC236}">
                <a16:creationId xmlns:a16="http://schemas.microsoft.com/office/drawing/2014/main" id="{6DEA1164-C809-4617-BC98-C3BC60F5DE74}"/>
              </a:ext>
            </a:extLst>
          </p:cNvPr>
          <p:cNvSpPr/>
          <p:nvPr/>
        </p:nvSpPr>
        <p:spPr>
          <a:xfrm>
            <a:off x="4077324" y="3780332"/>
            <a:ext cx="989351" cy="13703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BA2E4E27-0AC9-40AF-A809-72B915EAE7E5}"/>
              </a:ext>
            </a:extLst>
          </p:cNvPr>
          <p:cNvSpPr txBox="1">
            <a:spLocks/>
          </p:cNvSpPr>
          <p:nvPr/>
        </p:nvSpPr>
        <p:spPr>
          <a:xfrm>
            <a:off x="63708" y="0"/>
            <a:ext cx="9016583" cy="931889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500" dirty="0"/>
              <a:t>Tony Blair and David Cameron: </a:t>
            </a:r>
          </a:p>
          <a:p>
            <a:r>
              <a:rPr lang="en-GB" sz="4500" dirty="0"/>
              <a:t>late 1990s – modern times</a:t>
            </a:r>
          </a:p>
        </p:txBody>
      </p:sp>
    </p:spTree>
    <p:extLst>
      <p:ext uri="{BB962C8B-B14F-4D97-AF65-F5344CB8AC3E}">
        <p14:creationId xmlns:p14="http://schemas.microsoft.com/office/powerpoint/2010/main" val="7942059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1349115"/>
            <a:ext cx="9143999" cy="5246557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GB" sz="5025" u="sng" dirty="0"/>
              <a:t>Tasks 17 page 87 – Answer keys</a:t>
            </a:r>
          </a:p>
          <a:p>
            <a:pPr algn="l"/>
            <a:r>
              <a:rPr lang="en-GB" sz="5400" dirty="0"/>
              <a:t>1 f</a:t>
            </a:r>
          </a:p>
          <a:p>
            <a:pPr algn="l"/>
            <a:r>
              <a:rPr lang="en-GB" sz="5400" dirty="0"/>
              <a:t>2 e	</a:t>
            </a:r>
          </a:p>
          <a:p>
            <a:pPr algn="l"/>
            <a:r>
              <a:rPr lang="en-GB" sz="5400" dirty="0"/>
              <a:t>3 </a:t>
            </a:r>
            <a:r>
              <a:rPr lang="en-GB" sz="5400" dirty="0" err="1"/>
              <a:t>i</a:t>
            </a:r>
            <a:endParaRPr lang="en-GB" sz="5400" dirty="0"/>
          </a:p>
          <a:p>
            <a:pPr algn="l"/>
            <a:r>
              <a:rPr lang="en-GB" sz="5400" dirty="0"/>
              <a:t>4 b</a:t>
            </a:r>
          </a:p>
          <a:p>
            <a:pPr algn="l"/>
            <a:r>
              <a:rPr lang="en-GB" sz="5400" dirty="0"/>
              <a:t>5 h</a:t>
            </a:r>
          </a:p>
          <a:p>
            <a:pPr algn="l"/>
            <a:r>
              <a:rPr lang="en-GB" sz="5400" dirty="0"/>
              <a:t>6 g</a:t>
            </a:r>
          </a:p>
          <a:p>
            <a:pPr algn="l"/>
            <a:r>
              <a:rPr lang="en-GB" sz="5400" dirty="0"/>
              <a:t>7 c</a:t>
            </a:r>
          </a:p>
          <a:p>
            <a:pPr algn="l"/>
            <a:r>
              <a:rPr lang="en-GB" sz="5400" dirty="0"/>
              <a:t>8 d</a:t>
            </a:r>
          </a:p>
          <a:p>
            <a:pPr algn="l"/>
            <a:r>
              <a:rPr lang="en-GB" sz="5400" dirty="0"/>
              <a:t>9 a</a:t>
            </a:r>
          </a:p>
          <a:p>
            <a:pPr algn="l"/>
            <a:endParaRPr lang="en-GB" sz="5400" dirty="0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920A0D11-DB47-4098-AE48-84F76950C8FE}"/>
              </a:ext>
            </a:extLst>
          </p:cNvPr>
          <p:cNvSpPr txBox="1">
            <a:spLocks/>
          </p:cNvSpPr>
          <p:nvPr/>
        </p:nvSpPr>
        <p:spPr>
          <a:xfrm>
            <a:off x="63708" y="0"/>
            <a:ext cx="9016583" cy="931889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500" dirty="0"/>
              <a:t>Tony Blair and David Cameron: </a:t>
            </a:r>
          </a:p>
          <a:p>
            <a:r>
              <a:rPr lang="en-GB" sz="4500" dirty="0"/>
              <a:t>late 1990s – modern times</a:t>
            </a:r>
          </a:p>
        </p:txBody>
      </p:sp>
    </p:spTree>
    <p:extLst>
      <p:ext uri="{BB962C8B-B14F-4D97-AF65-F5344CB8AC3E}">
        <p14:creationId xmlns:p14="http://schemas.microsoft.com/office/powerpoint/2010/main" val="8245946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948721"/>
            <a:ext cx="9143999" cy="4171950"/>
          </a:xfrm>
        </p:spPr>
        <p:txBody>
          <a:bodyPr>
            <a:normAutofit/>
          </a:bodyPr>
          <a:lstStyle/>
          <a:p>
            <a:r>
              <a:rPr lang="en-GB" sz="5400" dirty="0"/>
              <a:t>VOCABULARY – SYNONYMS</a:t>
            </a:r>
          </a:p>
          <a:p>
            <a:r>
              <a:rPr lang="en-GB" sz="5400" dirty="0"/>
              <a:t>Go to page 88 </a:t>
            </a:r>
          </a:p>
          <a:p>
            <a:r>
              <a:rPr lang="en-GB" sz="5400" dirty="0"/>
              <a:t>and complete Task 18</a:t>
            </a:r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36D455FE-2578-430B-9729-C422FAE9EC29}"/>
              </a:ext>
            </a:extLst>
          </p:cNvPr>
          <p:cNvSpPr txBox="1">
            <a:spLocks/>
          </p:cNvSpPr>
          <p:nvPr/>
        </p:nvSpPr>
        <p:spPr>
          <a:xfrm>
            <a:off x="63708" y="0"/>
            <a:ext cx="9016583" cy="931889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500" dirty="0"/>
              <a:t>Tony Blair and David Cameron: </a:t>
            </a:r>
          </a:p>
          <a:p>
            <a:r>
              <a:rPr lang="en-GB" sz="4500" dirty="0"/>
              <a:t>late 1990s – modern times</a:t>
            </a:r>
          </a:p>
        </p:txBody>
      </p:sp>
    </p:spTree>
    <p:extLst>
      <p:ext uri="{BB962C8B-B14F-4D97-AF65-F5344CB8AC3E}">
        <p14:creationId xmlns:p14="http://schemas.microsoft.com/office/powerpoint/2010/main" val="93034012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1573967"/>
            <a:ext cx="9143999" cy="3926487"/>
          </a:xfrm>
        </p:spPr>
        <p:txBody>
          <a:bodyPr>
            <a:normAutofit/>
          </a:bodyPr>
          <a:lstStyle/>
          <a:p>
            <a:r>
              <a:rPr lang="en-GB" sz="5400" dirty="0"/>
              <a:t>Now check your answers</a:t>
            </a:r>
          </a:p>
        </p:txBody>
      </p:sp>
      <p:sp>
        <p:nvSpPr>
          <p:cNvPr id="4" name="Freccia in giù 3">
            <a:extLst>
              <a:ext uri="{FF2B5EF4-FFF2-40B4-BE49-F238E27FC236}">
                <a16:creationId xmlns:a16="http://schemas.microsoft.com/office/drawing/2014/main" id="{6DEA1164-C809-4617-BC98-C3BC60F5DE74}"/>
              </a:ext>
            </a:extLst>
          </p:cNvPr>
          <p:cNvSpPr/>
          <p:nvPr/>
        </p:nvSpPr>
        <p:spPr>
          <a:xfrm>
            <a:off x="4077324" y="3780332"/>
            <a:ext cx="989351" cy="13703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ABE7D3F7-0F2B-4520-801F-E25F1546F8D7}"/>
              </a:ext>
            </a:extLst>
          </p:cNvPr>
          <p:cNvSpPr txBox="1">
            <a:spLocks/>
          </p:cNvSpPr>
          <p:nvPr/>
        </p:nvSpPr>
        <p:spPr>
          <a:xfrm>
            <a:off x="63708" y="0"/>
            <a:ext cx="9016583" cy="931889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500" dirty="0"/>
              <a:t>Tony Blair and David Cameron: </a:t>
            </a:r>
          </a:p>
          <a:p>
            <a:r>
              <a:rPr lang="en-GB" sz="4500" dirty="0"/>
              <a:t>late 1990s – modern times</a:t>
            </a:r>
          </a:p>
        </p:txBody>
      </p:sp>
    </p:spTree>
    <p:extLst>
      <p:ext uri="{BB962C8B-B14F-4D97-AF65-F5344CB8AC3E}">
        <p14:creationId xmlns:p14="http://schemas.microsoft.com/office/powerpoint/2010/main" val="29206464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1274163"/>
            <a:ext cx="9143999" cy="5396459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GB" sz="5025" u="sng" dirty="0"/>
              <a:t>Tasks 18 page 88 – Answer keys</a:t>
            </a:r>
          </a:p>
          <a:p>
            <a:pPr algn="l"/>
            <a:r>
              <a:rPr lang="en-GB" sz="5400" dirty="0"/>
              <a:t>1 enhance</a:t>
            </a:r>
          </a:p>
          <a:p>
            <a:pPr algn="l"/>
            <a:r>
              <a:rPr lang="en-GB" sz="5400" dirty="0"/>
              <a:t>2 cut</a:t>
            </a:r>
          </a:p>
          <a:p>
            <a:pPr algn="l"/>
            <a:r>
              <a:rPr lang="en-GB" sz="5400" dirty="0"/>
              <a:t>3 urge for</a:t>
            </a:r>
          </a:p>
          <a:p>
            <a:pPr algn="l"/>
            <a:r>
              <a:rPr lang="en-GB" sz="5400" dirty="0"/>
              <a:t>4 vowed</a:t>
            </a:r>
          </a:p>
          <a:p>
            <a:pPr algn="l"/>
            <a:r>
              <a:rPr lang="en-GB" sz="5400" dirty="0"/>
              <a:t>5 in a drive</a:t>
            </a:r>
          </a:p>
          <a:p>
            <a:pPr algn="l"/>
            <a:r>
              <a:rPr lang="en-GB" sz="5400" dirty="0"/>
              <a:t>6 core</a:t>
            </a:r>
          </a:p>
          <a:p>
            <a:pPr algn="l"/>
            <a:endParaRPr lang="en-GB" sz="5400" dirty="0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94B7D1CA-3ADD-4A7D-B053-490CB283BF0C}"/>
              </a:ext>
            </a:extLst>
          </p:cNvPr>
          <p:cNvSpPr txBox="1">
            <a:spLocks/>
          </p:cNvSpPr>
          <p:nvPr/>
        </p:nvSpPr>
        <p:spPr>
          <a:xfrm>
            <a:off x="63708" y="0"/>
            <a:ext cx="9016583" cy="931889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500" dirty="0"/>
              <a:t>Tony Blair and David Cameron: </a:t>
            </a:r>
          </a:p>
          <a:p>
            <a:r>
              <a:rPr lang="en-GB" sz="4500" dirty="0"/>
              <a:t>late 1990s – modern times</a:t>
            </a:r>
          </a:p>
        </p:txBody>
      </p:sp>
    </p:spTree>
    <p:extLst>
      <p:ext uri="{BB962C8B-B14F-4D97-AF65-F5344CB8AC3E}">
        <p14:creationId xmlns:p14="http://schemas.microsoft.com/office/powerpoint/2010/main" val="781174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3A37026-2DC4-4654-9D34-53BFBC117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016583" cy="785735"/>
          </a:xfrm>
        </p:spPr>
        <p:txBody>
          <a:bodyPr>
            <a:noAutofit/>
          </a:bodyPr>
          <a:lstStyle/>
          <a:p>
            <a:r>
              <a:rPr lang="en-GB" sz="4400" dirty="0"/>
              <a:t>Mrs. Thatcher’s cuts: late 1970s - 1990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1348177"/>
            <a:ext cx="9143999" cy="4767809"/>
          </a:xfrm>
        </p:spPr>
        <p:txBody>
          <a:bodyPr>
            <a:normAutofit fontScale="92500"/>
          </a:bodyPr>
          <a:lstStyle/>
          <a:p>
            <a:r>
              <a:rPr lang="en-GB" sz="5400" dirty="0"/>
              <a:t>1979 </a:t>
            </a:r>
          </a:p>
          <a:p>
            <a:r>
              <a:rPr lang="en-GB" sz="5400" dirty="0"/>
              <a:t>Margaret Thatcher came to office, and she immediately reduced the size of the Civil Service: from 732,000 to 594,000 civil servants in seven years.</a:t>
            </a:r>
          </a:p>
        </p:txBody>
      </p:sp>
    </p:spTree>
    <p:extLst>
      <p:ext uri="{BB962C8B-B14F-4D97-AF65-F5344CB8AC3E}">
        <p14:creationId xmlns:p14="http://schemas.microsoft.com/office/powerpoint/2010/main" val="3710455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1169233"/>
            <a:ext cx="9143999" cy="5306517"/>
          </a:xfrm>
        </p:spPr>
        <p:txBody>
          <a:bodyPr>
            <a:normAutofit/>
          </a:bodyPr>
          <a:lstStyle/>
          <a:p>
            <a:r>
              <a:rPr lang="en-GB" sz="6600" dirty="0"/>
              <a:t>She considered </a:t>
            </a:r>
          </a:p>
          <a:p>
            <a:r>
              <a:rPr lang="en-GB" sz="6600" b="1" dirty="0"/>
              <a:t>efficiency</a:t>
            </a:r>
            <a:r>
              <a:rPr lang="en-GB" sz="6600" dirty="0"/>
              <a:t> and </a:t>
            </a:r>
            <a:r>
              <a:rPr lang="en-GB" sz="6600" b="1" dirty="0"/>
              <a:t>management</a:t>
            </a:r>
            <a:r>
              <a:rPr lang="en-GB" sz="6600" dirty="0"/>
              <a:t> </a:t>
            </a:r>
          </a:p>
          <a:p>
            <a:r>
              <a:rPr lang="en-GB" sz="6600" dirty="0"/>
              <a:t>to be more important than policy advice…  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8FC15438-C705-46A7-A85F-12A8DDDAA8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016583" cy="785735"/>
          </a:xfrm>
        </p:spPr>
        <p:txBody>
          <a:bodyPr>
            <a:noAutofit/>
          </a:bodyPr>
          <a:lstStyle/>
          <a:p>
            <a:r>
              <a:rPr lang="en-GB" sz="4400" dirty="0"/>
              <a:t>Mrs. Thatcher’s cuts: late 1970s - 1990</a:t>
            </a:r>
          </a:p>
        </p:txBody>
      </p:sp>
    </p:spTree>
    <p:extLst>
      <p:ext uri="{BB962C8B-B14F-4D97-AF65-F5344CB8AC3E}">
        <p14:creationId xmlns:p14="http://schemas.microsoft.com/office/powerpoint/2010/main" val="164710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1708879"/>
            <a:ext cx="9143999" cy="3791575"/>
          </a:xfrm>
        </p:spPr>
        <p:txBody>
          <a:bodyPr>
            <a:normAutofit/>
          </a:bodyPr>
          <a:lstStyle/>
          <a:p>
            <a:r>
              <a:rPr lang="en-GB" sz="6600" dirty="0"/>
              <a:t>…and she highlighted the importance of personal </a:t>
            </a:r>
            <a:r>
              <a:rPr lang="en-GB" sz="6600" b="1" dirty="0"/>
              <a:t>responsibility</a:t>
            </a:r>
            <a:r>
              <a:rPr lang="en-GB" sz="6600" dirty="0"/>
              <a:t> and </a:t>
            </a:r>
            <a:r>
              <a:rPr lang="en-GB" sz="6600" b="1" dirty="0"/>
              <a:t>accountability</a:t>
            </a:r>
            <a:r>
              <a:rPr lang="en-GB" sz="6600" dirty="0"/>
              <a:t> 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8A6210E-5234-404F-82A2-3BBE34B41D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016583" cy="785735"/>
          </a:xfrm>
        </p:spPr>
        <p:txBody>
          <a:bodyPr>
            <a:noAutofit/>
          </a:bodyPr>
          <a:lstStyle/>
          <a:p>
            <a:r>
              <a:rPr lang="en-GB" sz="4400" dirty="0"/>
              <a:t>Mrs. Thatcher’s cuts: late 1970s - 1990</a:t>
            </a:r>
          </a:p>
        </p:txBody>
      </p:sp>
    </p:spTree>
    <p:extLst>
      <p:ext uri="{BB962C8B-B14F-4D97-AF65-F5344CB8AC3E}">
        <p14:creationId xmlns:p14="http://schemas.microsoft.com/office/powerpoint/2010/main" val="1410250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1289155"/>
            <a:ext cx="9143999" cy="5246556"/>
          </a:xfrm>
        </p:spPr>
        <p:txBody>
          <a:bodyPr>
            <a:normAutofit/>
          </a:bodyPr>
          <a:lstStyle/>
          <a:p>
            <a:r>
              <a:rPr lang="en-GB" sz="5400" dirty="0"/>
              <a:t>1981</a:t>
            </a:r>
          </a:p>
          <a:p>
            <a:r>
              <a:rPr lang="en-GB" sz="5400" dirty="0"/>
              <a:t>The Civil Service Department was abolished, and its functions were absorbed by the </a:t>
            </a:r>
          </a:p>
          <a:p>
            <a:r>
              <a:rPr lang="en-GB" sz="5400" dirty="0"/>
              <a:t>Cabinet Office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BEC8568C-C717-4A9F-AAD3-F414755987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016583" cy="785735"/>
          </a:xfrm>
        </p:spPr>
        <p:txBody>
          <a:bodyPr>
            <a:noAutofit/>
          </a:bodyPr>
          <a:lstStyle/>
          <a:p>
            <a:r>
              <a:rPr lang="en-GB" sz="4400" dirty="0"/>
              <a:t>Mrs. Thatcher’s cuts: late 1970s - 1990</a:t>
            </a:r>
          </a:p>
        </p:txBody>
      </p:sp>
    </p:spTree>
    <p:extLst>
      <p:ext uri="{BB962C8B-B14F-4D97-AF65-F5344CB8AC3E}">
        <p14:creationId xmlns:p14="http://schemas.microsoft.com/office/powerpoint/2010/main" val="2399799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1630180"/>
            <a:ext cx="9143999" cy="3597640"/>
          </a:xfrm>
        </p:spPr>
        <p:txBody>
          <a:bodyPr>
            <a:normAutofit lnSpcReduction="10000"/>
          </a:bodyPr>
          <a:lstStyle/>
          <a:p>
            <a:endParaRPr lang="en-GB" sz="5400" dirty="0"/>
          </a:p>
          <a:p>
            <a:r>
              <a:rPr lang="en-GB" sz="7200" dirty="0"/>
              <a:t>Smaller agencies with a stronger commercial approach were created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DB6040C7-3CB1-4E12-BEDD-A4CB977749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016583" cy="785735"/>
          </a:xfrm>
        </p:spPr>
        <p:txBody>
          <a:bodyPr>
            <a:noAutofit/>
          </a:bodyPr>
          <a:lstStyle/>
          <a:p>
            <a:r>
              <a:rPr lang="en-GB" sz="4400" dirty="0"/>
              <a:t>Mrs. Thatcher’s cuts: late 1970s - 1990</a:t>
            </a:r>
          </a:p>
        </p:txBody>
      </p:sp>
    </p:spTree>
    <p:extLst>
      <p:ext uri="{BB962C8B-B14F-4D97-AF65-F5344CB8AC3E}">
        <p14:creationId xmlns:p14="http://schemas.microsoft.com/office/powerpoint/2010/main" val="2172522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7D03AC9-5627-4561-B853-1A4A88824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1334125"/>
            <a:ext cx="9143999" cy="5066675"/>
          </a:xfrm>
        </p:spPr>
        <p:txBody>
          <a:bodyPr>
            <a:normAutofit/>
          </a:bodyPr>
          <a:lstStyle/>
          <a:p>
            <a:endParaRPr lang="en-GB" sz="5400" dirty="0"/>
          </a:p>
          <a:p>
            <a:r>
              <a:rPr lang="en-GB" sz="5400" dirty="0"/>
              <a:t>Civil servants started to be paid on the basis of their </a:t>
            </a:r>
            <a:r>
              <a:rPr lang="en-GB" sz="5400" b="1" dirty="0"/>
              <a:t>performance</a:t>
            </a:r>
            <a:r>
              <a:rPr lang="en-GB" sz="5400" dirty="0"/>
              <a:t>:</a:t>
            </a:r>
          </a:p>
          <a:p>
            <a:r>
              <a:rPr lang="en-GB" sz="5400" dirty="0"/>
              <a:t>a </a:t>
            </a:r>
            <a:r>
              <a:rPr lang="en-GB" sz="5400" u="sng" dirty="0"/>
              <a:t>performance-related pay scheme</a:t>
            </a:r>
            <a:r>
              <a:rPr lang="en-GB" sz="5400" dirty="0"/>
              <a:t> was adopted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6E9C925F-B428-435D-903A-5CEEA91187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016583" cy="785735"/>
          </a:xfrm>
        </p:spPr>
        <p:txBody>
          <a:bodyPr>
            <a:noAutofit/>
          </a:bodyPr>
          <a:lstStyle/>
          <a:p>
            <a:r>
              <a:rPr lang="en-GB" sz="4400" dirty="0"/>
              <a:t>Mrs. Thatcher’s cuts: late 1970s - 1990</a:t>
            </a:r>
          </a:p>
        </p:txBody>
      </p:sp>
    </p:spTree>
    <p:extLst>
      <p:ext uri="{BB962C8B-B14F-4D97-AF65-F5344CB8AC3E}">
        <p14:creationId xmlns:p14="http://schemas.microsoft.com/office/powerpoint/2010/main" val="3620784858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476</TotalTime>
  <Words>1024</Words>
  <Application>Microsoft Office PowerPoint</Application>
  <PresentationFormat>Presentazione su schermo (4:3)</PresentationFormat>
  <Paragraphs>204</Paragraphs>
  <Slides>38</Slides>
  <Notes>0</Notes>
  <HiddenSlides>0</HiddenSlides>
  <MMClips>1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38</vt:i4>
      </vt:variant>
    </vt:vector>
  </HeadingPairs>
  <TitlesOfParts>
    <vt:vector size="42" baseType="lpstr">
      <vt:lpstr>Arial</vt:lpstr>
      <vt:lpstr>Calibri</vt:lpstr>
      <vt:lpstr>Calibri Light</vt:lpstr>
      <vt:lpstr>1_Tema di Office</vt:lpstr>
      <vt:lpstr>Presentazione standard di PowerPoint</vt:lpstr>
      <vt:lpstr>Presentazione standard di PowerPoint</vt:lpstr>
      <vt:lpstr>Restructuring of the Civil Service –  1970s to modern day times</vt:lpstr>
      <vt:lpstr>Mrs. Thatcher’s cuts: late 1970s - 1990</vt:lpstr>
      <vt:lpstr>Mrs. Thatcher’s cuts: late 1970s - 1990</vt:lpstr>
      <vt:lpstr>Mrs. Thatcher’s cuts: late 1970s - 1990</vt:lpstr>
      <vt:lpstr>Mrs. Thatcher’s cuts: late 1970s - 1990</vt:lpstr>
      <vt:lpstr>Mrs. Thatcher’s cuts: late 1970s - 1990</vt:lpstr>
      <vt:lpstr>Mrs. Thatcher’s cuts: late 1970s - 1990</vt:lpstr>
      <vt:lpstr>Restructuring of the Civil Service –  1970s to modern day times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Eleonora Mamusa</dc:creator>
  <cp:lastModifiedBy>Eleonora Mamusa</cp:lastModifiedBy>
  <cp:revision>30</cp:revision>
  <dcterms:created xsi:type="dcterms:W3CDTF">2020-03-19T10:15:08Z</dcterms:created>
  <dcterms:modified xsi:type="dcterms:W3CDTF">2020-03-30T15:48:51Z</dcterms:modified>
</cp:coreProperties>
</file>