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55B254-2625-4DE5-B27B-17584018D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EA6AF4E-2A3B-4E73-ABE1-E25507018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19127E-A347-4C79-AE96-186F2AC2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02849F-208A-40DD-86A5-1C27EA336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67DE53-D138-433D-BD9E-57454D6A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789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B27AD1-41A1-464A-9D5E-9478D029C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A05EB45-BD5F-4036-80A3-B025B41D9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37E05E-7410-4EF2-BDEA-5D1432DEB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27B316-070F-4B06-A0BC-77CE5F5FA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481CB2-C7D0-4388-9198-B53E41CBD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58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A9380D-19C7-4554-86F5-0A6F2E860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1BCE631-E5FA-499A-8F02-E8B071632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B0F3D9-7A7A-44DD-9DF9-78DCC3B9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080411-D6DF-489F-87BF-6DD53920A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84DB5B-F24F-45E5-812B-CFC4DF2C8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777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36876C-DD4E-439B-B5A4-4B7C552DF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2449CC-9A72-4D08-821B-146C25038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920B78-4160-46F7-A1B1-62C25F842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042A70-C986-4C19-A180-F11C0BB98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CACFF4-2DF4-4D5B-B9E3-41891582A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8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ACC670-4F34-4539-A83D-D0DE2629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4D5F50-6B0C-4011-9E5D-43FDBF3BB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A43425-CCAC-4EAA-A356-0B33E1631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84ACB-4195-408E-AB97-0A2258899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9D7015-41CF-4751-AD1B-5A142912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384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751647-3217-4DC0-B095-ACAEE8EDB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CEFAB2-3518-48C2-A091-E0D689BE0B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94E5BB-BC23-4521-896D-84E405FF1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1FB43E-BD85-43D7-802A-294AD6E7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31DB80-64FC-4C48-AC40-58CEC743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EF815C-5A62-4505-980E-1B23AF8C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2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2D7928-17C9-41B5-8AD0-509566B9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A12143-1E12-4924-A947-C7E782F4F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6BAD68-D105-4E7E-8FFB-10AF6BE99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56A89FB-727C-425E-A89A-436B778C0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AA05CF2-E222-4E99-8CC4-0EFFA9AEAB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FE4EC79-31B1-401E-9597-BFD897FDE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7207B48-4D80-4B8D-971E-016935384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7F1BE53-C098-4E1B-9EB8-4989AB41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194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D93B53-42DC-474C-BDE0-7CB10C54E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69ED9D7-114E-4008-B2D9-47491F82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0B7CD7-C9F6-445B-8F49-39E8847FA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D750951-9ADC-40AA-89B2-EFF8A13F9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8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AC0F367-1DF1-4153-BBB8-75E3D3EFE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5A7808-C8C4-4553-A035-0666EB7E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415CC47-212B-4F19-9DD8-06B3F58F4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7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2EE9B8-CE7B-4553-8B3A-DEE8A3BE4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114548-54E5-4906-AB44-1F892C6C8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7B46AE-F807-4A4D-B394-8B2D2A286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75335EE-3965-4534-B271-6C619B484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67D5792-9178-4F76-B978-5BF58EC99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3B15257-EFA3-4386-8C84-9C2224F32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01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A45B5C-1E37-4251-AE10-0AE4B88E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2E7F96-0A0F-4810-9AD8-3D354380A4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D593AA-4ACA-4827-9FFF-0CE39571D1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58718-E321-4E2F-93F7-0CAADA3B8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6A206B3-7111-4307-BDBD-B76F17E97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85467A6-5B94-4762-B0C8-AAC36DA6F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502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DE36D03-8F39-482B-BFF3-F8E0EEAF7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6E7474-746C-41A2-86AC-D3E3D562B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8F5D75-56B4-4453-BBB5-9624E17DD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B80FA-88EB-4EB5-9F99-F373EAE25DB2}" type="datetimeFigureOut">
              <a:rPr lang="it-IT" smtClean="0"/>
              <a:t>17/04/2020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62AA9C-7FF6-4658-8062-CE727A789A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529BD0-11E0-42E7-87E3-F7672A1E8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A6007-7FE1-4EC7-B4F6-7D2C497F1B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68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C4DDB8-1258-45F9-A631-0DA0EF7496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321CB1F-83C0-4552-8D54-5F4B860AAC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839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1C1564-F02E-4638-BEA0-CF9CC680D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V,1 : le </a:t>
            </a:r>
            <a:r>
              <a:rPr lang="it-IT" dirty="0" err="1"/>
              <a:t>vol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étourneaux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1BB210-8C28-4374-A7B1-A41C591A8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“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bandes</a:t>
            </a:r>
            <a:r>
              <a:rPr lang="it-IT" dirty="0"/>
              <a:t> d’</a:t>
            </a:r>
            <a:r>
              <a:rPr lang="it-IT" dirty="0" err="1"/>
              <a:t>étourneaux</a:t>
            </a:r>
            <a:r>
              <a:rPr lang="it-IT" dirty="0"/>
              <a:t> </a:t>
            </a:r>
            <a:r>
              <a:rPr lang="it-IT" dirty="0" err="1"/>
              <a:t>ont</a:t>
            </a:r>
            <a:r>
              <a:rPr lang="it-IT" dirty="0"/>
              <a:t> une </a:t>
            </a:r>
            <a:r>
              <a:rPr lang="it-IT" dirty="0" err="1"/>
              <a:t>manière</a:t>
            </a:r>
            <a:r>
              <a:rPr lang="it-IT" dirty="0"/>
              <a:t> de voler qui </a:t>
            </a:r>
            <a:r>
              <a:rPr lang="it-IT" dirty="0" err="1"/>
              <a:t>leur</a:t>
            </a:r>
            <a:r>
              <a:rPr lang="it-IT" dirty="0"/>
              <a:t> est </a:t>
            </a:r>
            <a:r>
              <a:rPr lang="it-IT" dirty="0" err="1"/>
              <a:t>propre</a:t>
            </a:r>
            <a:r>
              <a:rPr lang="it-IT" dirty="0"/>
              <a:t> etc.”.</a:t>
            </a:r>
          </a:p>
          <a:p>
            <a:r>
              <a:rPr lang="it-IT" dirty="0"/>
              <a:t>La </a:t>
            </a:r>
            <a:r>
              <a:rPr lang="it-IT" dirty="0" err="1"/>
              <a:t>description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vol</a:t>
            </a:r>
            <a:r>
              <a:rPr lang="it-IT" dirty="0"/>
              <a:t> de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oiseaux</a:t>
            </a:r>
            <a:r>
              <a:rPr lang="it-IT" dirty="0"/>
              <a:t> est </a:t>
            </a:r>
            <a:r>
              <a:rPr lang="it-IT" dirty="0" err="1"/>
              <a:t>copiée</a:t>
            </a:r>
            <a:r>
              <a:rPr lang="it-IT" dirty="0"/>
              <a:t> de l’</a:t>
            </a:r>
            <a:r>
              <a:rPr lang="it-IT" i="1" dirty="0" err="1"/>
              <a:t>Encyclopédie</a:t>
            </a:r>
            <a:r>
              <a:rPr lang="it-IT" i="1" dirty="0"/>
              <a:t> d’histoire </a:t>
            </a:r>
            <a:r>
              <a:rPr lang="it-IT" i="1" dirty="0" err="1"/>
              <a:t>naturelle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docteur</a:t>
            </a:r>
            <a:r>
              <a:rPr lang="it-IT" dirty="0"/>
              <a:t> </a:t>
            </a:r>
            <a:r>
              <a:rPr lang="it-IT" dirty="0" err="1"/>
              <a:t>Chenu</a:t>
            </a:r>
            <a:r>
              <a:rPr lang="it-IT" dirty="0"/>
              <a:t> (1850-1861). Il y a d‘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emprunts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chants</a:t>
            </a:r>
            <a:r>
              <a:rPr lang="it-IT" dirty="0"/>
              <a:t> V et VI. </a:t>
            </a:r>
            <a:r>
              <a:rPr lang="it-IT" dirty="0" err="1"/>
              <a:t>Problème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plagiat</a:t>
            </a:r>
            <a:r>
              <a:rPr lang="it-IT" dirty="0"/>
              <a:t> (</a:t>
            </a: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i="1" dirty="0" err="1"/>
              <a:t>Poésies</a:t>
            </a:r>
            <a:r>
              <a:rPr lang="it-IT" dirty="0"/>
              <a:t>).</a:t>
            </a:r>
          </a:p>
          <a:p>
            <a:r>
              <a:rPr lang="it-IT" dirty="0" err="1"/>
              <a:t>Mouvement</a:t>
            </a:r>
            <a:r>
              <a:rPr lang="it-IT" dirty="0"/>
              <a:t> </a:t>
            </a:r>
            <a:r>
              <a:rPr lang="it-IT" dirty="0" err="1"/>
              <a:t>circulaire</a:t>
            </a:r>
            <a:r>
              <a:rPr lang="it-IT" dirty="0"/>
              <a:t> et </a:t>
            </a:r>
            <a:r>
              <a:rPr lang="it-IT" dirty="0" err="1"/>
              <a:t>linéaire</a:t>
            </a:r>
            <a:r>
              <a:rPr lang="it-IT" dirty="0"/>
              <a:t> à la fois.</a:t>
            </a:r>
          </a:p>
          <a:p>
            <a:r>
              <a:rPr lang="it-IT" dirty="0"/>
              <a:t>Le «je» s’</a:t>
            </a:r>
            <a:r>
              <a:rPr lang="it-IT" dirty="0" err="1"/>
              <a:t>adresse</a:t>
            </a:r>
            <a:r>
              <a:rPr lang="it-IT" dirty="0"/>
              <a:t> à un «tu» qui est </a:t>
            </a:r>
            <a:r>
              <a:rPr lang="it-IT" dirty="0" err="1"/>
              <a:t>peut-être</a:t>
            </a:r>
            <a:r>
              <a:rPr lang="it-IT" dirty="0"/>
              <a:t> le </a:t>
            </a:r>
            <a:r>
              <a:rPr lang="it-IT" dirty="0" err="1"/>
              <a:t>lecteur</a:t>
            </a:r>
            <a:r>
              <a:rPr lang="it-IT" dirty="0"/>
              <a:t>.</a:t>
            </a:r>
          </a:p>
          <a:p>
            <a:r>
              <a:rPr lang="it-IT" dirty="0" err="1"/>
              <a:t>Cf</a:t>
            </a:r>
            <a:r>
              <a:rPr lang="it-IT" dirty="0"/>
              <a:t>. I, 1 (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grues</a:t>
            </a:r>
            <a:r>
              <a:rPr lang="it-IT" dirty="0"/>
              <a:t>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559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01AE5B-7EEC-4ABC-A4B0-469625D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V,1 : le </a:t>
            </a:r>
            <a:r>
              <a:rPr lang="it-IT" dirty="0" err="1"/>
              <a:t>vol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étourneaux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E7C8B6-1CCC-4E2F-8A8B-1FC29183D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/>
              <a:t>Le </a:t>
            </a:r>
            <a:r>
              <a:rPr lang="it-IT" dirty="0" err="1"/>
              <a:t>vol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oiseaux</a:t>
            </a:r>
            <a:r>
              <a:rPr lang="it-IT" dirty="0"/>
              <a:t> est une </a:t>
            </a:r>
            <a:r>
              <a:rPr lang="it-IT" dirty="0" err="1"/>
              <a:t>métaphore</a:t>
            </a:r>
            <a:r>
              <a:rPr lang="it-IT" dirty="0"/>
              <a:t> de l’</a:t>
            </a:r>
            <a:r>
              <a:rPr lang="it-IT" dirty="0" err="1"/>
              <a:t>écriture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 : elle </a:t>
            </a:r>
            <a:r>
              <a:rPr lang="it-IT" dirty="0" err="1"/>
              <a:t>tourne</a:t>
            </a:r>
            <a:r>
              <a:rPr lang="it-IT" dirty="0"/>
              <a:t> en </a:t>
            </a:r>
            <a:r>
              <a:rPr lang="it-IT" dirty="0" err="1"/>
              <a:t>rond</a:t>
            </a:r>
            <a:r>
              <a:rPr lang="it-IT" dirty="0"/>
              <a:t> (</a:t>
            </a:r>
            <a:r>
              <a:rPr lang="it-IT" dirty="0" err="1"/>
              <a:t>répétitions</a:t>
            </a:r>
            <a:r>
              <a:rPr lang="it-IT" dirty="0"/>
              <a:t>), mais en </a:t>
            </a:r>
            <a:r>
              <a:rPr lang="it-IT" dirty="0" err="1"/>
              <a:t>réalité</a:t>
            </a:r>
            <a:r>
              <a:rPr lang="it-IT" dirty="0"/>
              <a:t> elle </a:t>
            </a:r>
            <a:r>
              <a:rPr lang="it-IT" dirty="0" err="1"/>
              <a:t>progresse</a:t>
            </a:r>
            <a:r>
              <a:rPr lang="it-IT" dirty="0"/>
              <a:t>, elle </a:t>
            </a:r>
            <a:r>
              <a:rPr lang="it-IT" dirty="0" err="1"/>
              <a:t>suit</a:t>
            </a:r>
            <a:r>
              <a:rPr lang="it-IT" dirty="0"/>
              <a:t> une </a:t>
            </a:r>
            <a:r>
              <a:rPr lang="it-IT" dirty="0" err="1"/>
              <a:t>direction</a:t>
            </a:r>
            <a:r>
              <a:rPr lang="it-IT" dirty="0"/>
              <a:t>:</a:t>
            </a:r>
          </a:p>
          <a:p>
            <a:endParaRPr lang="it-IT" dirty="0"/>
          </a:p>
          <a:p>
            <a:pPr algn="just"/>
            <a:r>
              <a:rPr lang="it-IT" dirty="0"/>
              <a:t>« </a:t>
            </a:r>
            <a:r>
              <a:rPr lang="it-IT" dirty="0" err="1"/>
              <a:t>Malgré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singulière</a:t>
            </a:r>
            <a:r>
              <a:rPr lang="it-IT" dirty="0"/>
              <a:t> </a:t>
            </a:r>
            <a:r>
              <a:rPr lang="it-IT" dirty="0" err="1"/>
              <a:t>manière</a:t>
            </a:r>
            <a:r>
              <a:rPr lang="it-IT" dirty="0"/>
              <a:t> de </a:t>
            </a:r>
            <a:r>
              <a:rPr lang="it-IT" dirty="0" err="1"/>
              <a:t>tourbillonner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étourneaux</a:t>
            </a:r>
            <a:r>
              <a:rPr lang="it-IT" dirty="0"/>
              <a:t> n’en </a:t>
            </a:r>
            <a:r>
              <a:rPr lang="it-IT" dirty="0" err="1"/>
              <a:t>fendent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moins</a:t>
            </a:r>
            <a:r>
              <a:rPr lang="it-IT" dirty="0"/>
              <a:t>, </a:t>
            </a:r>
            <a:r>
              <a:rPr lang="it-IT" dirty="0" err="1"/>
              <a:t>avec</a:t>
            </a:r>
            <a:r>
              <a:rPr lang="it-IT" dirty="0"/>
              <a:t> une </a:t>
            </a:r>
            <a:r>
              <a:rPr lang="it-IT" dirty="0" err="1"/>
              <a:t>vitesse</a:t>
            </a:r>
            <a:r>
              <a:rPr lang="it-IT" dirty="0"/>
              <a:t> rare, l’air </a:t>
            </a:r>
            <a:r>
              <a:rPr lang="it-IT" dirty="0" err="1"/>
              <a:t>ambiant</a:t>
            </a:r>
            <a:r>
              <a:rPr lang="it-IT" dirty="0"/>
              <a:t>, et </a:t>
            </a:r>
            <a:r>
              <a:rPr lang="it-IT" dirty="0" err="1"/>
              <a:t>gagnent</a:t>
            </a:r>
            <a:r>
              <a:rPr lang="it-IT" dirty="0"/>
              <a:t> </a:t>
            </a:r>
            <a:r>
              <a:rPr lang="it-IT" dirty="0" err="1"/>
              <a:t>sensiblement</a:t>
            </a:r>
            <a:r>
              <a:rPr lang="it-IT" dirty="0"/>
              <a:t>, à </a:t>
            </a:r>
            <a:r>
              <a:rPr lang="it-IT" dirty="0" err="1"/>
              <a:t>chaque</a:t>
            </a:r>
            <a:r>
              <a:rPr lang="it-IT" dirty="0"/>
              <a:t> seconde, un </a:t>
            </a:r>
            <a:r>
              <a:rPr lang="it-IT" dirty="0" err="1"/>
              <a:t>terrain</a:t>
            </a:r>
            <a:r>
              <a:rPr lang="it-IT" dirty="0"/>
              <a:t> </a:t>
            </a:r>
            <a:r>
              <a:rPr lang="it-IT" dirty="0" err="1"/>
              <a:t>précieux</a:t>
            </a:r>
            <a:r>
              <a:rPr lang="it-IT" dirty="0"/>
              <a:t> pour le terme de </a:t>
            </a:r>
            <a:r>
              <a:rPr lang="it-IT" dirty="0" err="1"/>
              <a:t>leurs</a:t>
            </a:r>
            <a:r>
              <a:rPr lang="it-IT" dirty="0"/>
              <a:t> </a:t>
            </a:r>
            <a:r>
              <a:rPr lang="it-IT" dirty="0" err="1"/>
              <a:t>fatigues</a:t>
            </a:r>
            <a:r>
              <a:rPr lang="it-IT" dirty="0"/>
              <a:t> et le </a:t>
            </a:r>
            <a:r>
              <a:rPr lang="it-IT" dirty="0" err="1"/>
              <a:t>but</a:t>
            </a:r>
            <a:r>
              <a:rPr lang="it-IT" dirty="0"/>
              <a:t> de </a:t>
            </a:r>
            <a:r>
              <a:rPr lang="it-IT" dirty="0" err="1"/>
              <a:t>leur</a:t>
            </a:r>
            <a:r>
              <a:rPr lang="it-IT" dirty="0"/>
              <a:t> </a:t>
            </a:r>
            <a:r>
              <a:rPr lang="it-IT" dirty="0" err="1"/>
              <a:t>pèlerinage</a:t>
            </a:r>
            <a:r>
              <a:rPr lang="it-IT" dirty="0"/>
              <a:t>. </a:t>
            </a:r>
            <a:r>
              <a:rPr lang="it-IT" dirty="0" err="1"/>
              <a:t>Toi</a:t>
            </a:r>
            <a:r>
              <a:rPr lang="it-IT" dirty="0"/>
              <a:t>, de </a:t>
            </a:r>
            <a:r>
              <a:rPr lang="it-IT" dirty="0" err="1"/>
              <a:t>même</a:t>
            </a:r>
            <a:r>
              <a:rPr lang="it-IT" dirty="0"/>
              <a:t>, ne </a:t>
            </a:r>
            <a:r>
              <a:rPr lang="it-IT" dirty="0" err="1"/>
              <a:t>fais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 à la </a:t>
            </a:r>
            <a:r>
              <a:rPr lang="it-IT" dirty="0" err="1"/>
              <a:t>manière</a:t>
            </a:r>
            <a:r>
              <a:rPr lang="it-IT" dirty="0"/>
              <a:t> </a:t>
            </a:r>
            <a:r>
              <a:rPr lang="it-IT" dirty="0" err="1"/>
              <a:t>bizarre</a:t>
            </a:r>
            <a:r>
              <a:rPr lang="it-IT" dirty="0"/>
              <a:t> dont je </a:t>
            </a:r>
            <a:r>
              <a:rPr lang="it-IT" dirty="0" err="1"/>
              <a:t>chante</a:t>
            </a:r>
            <a:r>
              <a:rPr lang="it-IT" dirty="0"/>
              <a:t> </a:t>
            </a:r>
            <a:r>
              <a:rPr lang="it-IT" dirty="0" err="1"/>
              <a:t>chacune</a:t>
            </a:r>
            <a:r>
              <a:rPr lang="it-IT" dirty="0"/>
              <a:t> de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. Mais, </a:t>
            </a:r>
            <a:r>
              <a:rPr lang="it-IT" dirty="0" err="1"/>
              <a:t>sois</a:t>
            </a:r>
            <a:r>
              <a:rPr lang="it-IT" dirty="0"/>
              <a:t> </a:t>
            </a:r>
            <a:r>
              <a:rPr lang="it-IT" dirty="0" err="1"/>
              <a:t>persuadé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accents</a:t>
            </a:r>
            <a:r>
              <a:rPr lang="it-IT" dirty="0"/>
              <a:t> </a:t>
            </a:r>
            <a:r>
              <a:rPr lang="it-IT" dirty="0" err="1"/>
              <a:t>fondamentaux</a:t>
            </a:r>
            <a:r>
              <a:rPr lang="it-IT" dirty="0"/>
              <a:t> de la </a:t>
            </a:r>
            <a:r>
              <a:rPr lang="it-IT" dirty="0" err="1"/>
              <a:t>poésie</a:t>
            </a:r>
            <a:r>
              <a:rPr lang="it-IT" dirty="0"/>
              <a:t> n’en </a:t>
            </a:r>
            <a:r>
              <a:rPr lang="it-IT" dirty="0" err="1"/>
              <a:t>conservent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moins</a:t>
            </a:r>
            <a:r>
              <a:rPr lang="it-IT" dirty="0"/>
              <a:t> </a:t>
            </a:r>
            <a:r>
              <a:rPr lang="it-IT" dirty="0" err="1"/>
              <a:t>leur</a:t>
            </a:r>
            <a:r>
              <a:rPr lang="it-IT" dirty="0"/>
              <a:t> </a:t>
            </a:r>
            <a:r>
              <a:rPr lang="it-IT" dirty="0" err="1"/>
              <a:t>intrinsèque</a:t>
            </a:r>
            <a:r>
              <a:rPr lang="it-IT" dirty="0"/>
              <a:t> </a:t>
            </a:r>
            <a:r>
              <a:rPr lang="it-IT" dirty="0" err="1"/>
              <a:t>droit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mon</a:t>
            </a:r>
            <a:r>
              <a:rPr lang="it-IT" dirty="0"/>
              <a:t> intelligence ».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422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6906C5-B840-4B02-990B-96E291C5D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V,2 : le </a:t>
            </a:r>
            <a:r>
              <a:rPr lang="it-IT" dirty="0" err="1"/>
              <a:t>scarabée</a:t>
            </a:r>
            <a:r>
              <a:rPr lang="it-IT" dirty="0"/>
              <a:t> et le </a:t>
            </a:r>
            <a:r>
              <a:rPr lang="it-IT" dirty="0" err="1"/>
              <a:t>pélican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67A9BB-86E0-4863-96CD-FE031DFC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surréaliste</a:t>
            </a:r>
            <a:r>
              <a:rPr lang="it-IT" dirty="0"/>
              <a:t>: il y a un </a:t>
            </a:r>
            <a:r>
              <a:rPr lang="it-IT" dirty="0" err="1"/>
              <a:t>scarabée</a:t>
            </a:r>
            <a:r>
              <a:rPr lang="it-IT" dirty="0"/>
              <a:t> qui </a:t>
            </a:r>
            <a:r>
              <a:rPr lang="it-IT" dirty="0" err="1"/>
              <a:t>roule</a:t>
            </a:r>
            <a:r>
              <a:rPr lang="it-IT" dirty="0"/>
              <a:t> une boule, et un </a:t>
            </a:r>
            <a:r>
              <a:rPr lang="it-IT" dirty="0" err="1"/>
              <a:t>homme-pélican</a:t>
            </a:r>
            <a:r>
              <a:rPr lang="it-IT" dirty="0"/>
              <a:t>.</a:t>
            </a:r>
          </a:p>
          <a:p>
            <a:r>
              <a:rPr lang="it-IT" dirty="0"/>
              <a:t>À l’origine, la boule </a:t>
            </a:r>
            <a:r>
              <a:rPr lang="it-IT" dirty="0" err="1"/>
              <a:t>était</a:t>
            </a:r>
            <a:r>
              <a:rPr lang="it-IT" dirty="0"/>
              <a:t> une femme,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animaux</a:t>
            </a:r>
            <a:r>
              <a:rPr lang="it-IT" dirty="0"/>
              <a:t> </a:t>
            </a:r>
            <a:r>
              <a:rPr lang="it-IT" dirty="0" err="1"/>
              <a:t>étaient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frères</a:t>
            </a:r>
            <a:r>
              <a:rPr lang="it-IT" dirty="0"/>
              <a:t> qui l’</a:t>
            </a:r>
            <a:r>
              <a:rPr lang="it-IT" dirty="0" err="1"/>
              <a:t>aimaient</a:t>
            </a:r>
            <a:r>
              <a:rPr lang="it-IT" dirty="0"/>
              <a:t> et </a:t>
            </a:r>
            <a:r>
              <a:rPr lang="it-IT" dirty="0" err="1"/>
              <a:t>qu’elle</a:t>
            </a:r>
            <a:r>
              <a:rPr lang="it-IT" dirty="0"/>
              <a:t> </a:t>
            </a:r>
            <a:r>
              <a:rPr lang="it-IT" dirty="0" err="1"/>
              <a:t>avait</a:t>
            </a:r>
            <a:r>
              <a:rPr lang="it-IT" dirty="0"/>
              <a:t> </a:t>
            </a:r>
            <a:r>
              <a:rPr lang="it-IT" dirty="0" err="1"/>
              <a:t>trompés</a:t>
            </a:r>
            <a:r>
              <a:rPr lang="it-IT" dirty="0"/>
              <a:t>. Il y a </a:t>
            </a:r>
            <a:r>
              <a:rPr lang="it-IT" dirty="0" err="1"/>
              <a:t>aussi</a:t>
            </a:r>
            <a:r>
              <a:rPr lang="it-IT" dirty="0"/>
              <a:t> un </a:t>
            </a:r>
            <a:r>
              <a:rPr lang="it-IT" dirty="0" err="1"/>
              <a:t>vautour</a:t>
            </a:r>
            <a:r>
              <a:rPr lang="it-IT" dirty="0"/>
              <a:t> et un </a:t>
            </a:r>
            <a:r>
              <a:rPr lang="it-IT" dirty="0" err="1"/>
              <a:t>grand</a:t>
            </a:r>
            <a:r>
              <a:rPr lang="it-IT" dirty="0"/>
              <a:t>-duc [rapace </a:t>
            </a:r>
            <a:r>
              <a:rPr lang="it-IT" dirty="0" err="1"/>
              <a:t>proche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hibou</a:t>
            </a:r>
            <a:r>
              <a:rPr lang="it-IT" dirty="0"/>
              <a:t>], qui </a:t>
            </a:r>
            <a:r>
              <a:rPr lang="it-IT" dirty="0" err="1"/>
              <a:t>semblent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doubles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frères</a:t>
            </a:r>
            <a:r>
              <a:rPr lang="it-IT" dirty="0"/>
              <a:t>. </a:t>
            </a:r>
          </a:p>
          <a:p>
            <a:r>
              <a:rPr lang="it-IT" dirty="0"/>
              <a:t>On </a:t>
            </a:r>
            <a:r>
              <a:rPr lang="it-IT" dirty="0" err="1"/>
              <a:t>retrouve</a:t>
            </a:r>
            <a:r>
              <a:rPr lang="it-IT" dirty="0"/>
              <a:t> le </a:t>
            </a:r>
            <a:r>
              <a:rPr lang="it-IT" dirty="0" err="1"/>
              <a:t>bestiaire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métamorphoses</a:t>
            </a:r>
            <a:r>
              <a:rPr lang="it-IT" dirty="0"/>
              <a:t>.</a:t>
            </a:r>
          </a:p>
          <a:p>
            <a:r>
              <a:rPr lang="it-IT" dirty="0"/>
              <a:t>« l’</a:t>
            </a:r>
            <a:r>
              <a:rPr lang="it-IT" dirty="0" err="1"/>
              <a:t>amour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magiciennes</a:t>
            </a:r>
            <a:r>
              <a:rPr lang="it-IT" dirty="0"/>
              <a:t> </a:t>
            </a:r>
            <a:r>
              <a:rPr lang="it-IT" dirty="0" err="1"/>
              <a:t>sombres</a:t>
            </a:r>
            <a:r>
              <a:rPr lang="it-IT" dirty="0"/>
              <a:t> »: </a:t>
            </a:r>
            <a:r>
              <a:rPr lang="it-IT" dirty="0" err="1"/>
              <a:t>misogynie</a:t>
            </a:r>
            <a:r>
              <a:rPr lang="it-IT" dirty="0"/>
              <a:t>; femme = </a:t>
            </a:r>
            <a:r>
              <a:rPr lang="it-IT" dirty="0" err="1"/>
              <a:t>sorcière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4841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AECA8A-26C5-4CFA-A6A5-0744E562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V,2 : le </a:t>
            </a:r>
            <a:r>
              <a:rPr lang="it-IT" dirty="0" err="1"/>
              <a:t>scarabée</a:t>
            </a:r>
            <a:r>
              <a:rPr lang="it-IT" dirty="0"/>
              <a:t> et le </a:t>
            </a:r>
            <a:r>
              <a:rPr lang="it-IT" dirty="0" err="1"/>
              <a:t>pélican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50D2F7-5C57-4740-AF28-4C5939C3E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Pour le </a:t>
            </a:r>
            <a:r>
              <a:rPr lang="it-IT" dirty="0" err="1"/>
              <a:t>pélican</a:t>
            </a:r>
            <a:r>
              <a:rPr lang="it-IT" dirty="0"/>
              <a:t>, </a:t>
            </a:r>
            <a:r>
              <a:rPr lang="it-IT" dirty="0" err="1"/>
              <a:t>cf</a:t>
            </a:r>
            <a:r>
              <a:rPr lang="it-IT" dirty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/>
              <a:t>« </a:t>
            </a:r>
            <a:r>
              <a:rPr lang="it-IT" dirty="0" err="1"/>
              <a:t>Lorsque</a:t>
            </a:r>
            <a:r>
              <a:rPr lang="it-IT" dirty="0"/>
              <a:t> le sauvage </a:t>
            </a:r>
            <a:r>
              <a:rPr lang="it-IT" dirty="0" err="1"/>
              <a:t>pélican</a:t>
            </a:r>
            <a:r>
              <a:rPr lang="it-IT" dirty="0"/>
              <a:t> se </a:t>
            </a:r>
            <a:r>
              <a:rPr lang="it-IT" dirty="0" err="1"/>
              <a:t>résout</a:t>
            </a:r>
            <a:r>
              <a:rPr lang="it-IT" dirty="0"/>
              <a:t> à </a:t>
            </a:r>
            <a:r>
              <a:rPr lang="it-IT" dirty="0" err="1"/>
              <a:t>donner</a:t>
            </a:r>
            <a:r>
              <a:rPr lang="it-IT" dirty="0"/>
              <a:t> sa </a:t>
            </a:r>
            <a:r>
              <a:rPr lang="it-IT" dirty="0" err="1"/>
              <a:t>poitrine</a:t>
            </a:r>
            <a:r>
              <a:rPr lang="it-IT" dirty="0"/>
              <a:t> à </a:t>
            </a:r>
            <a:r>
              <a:rPr lang="it-IT" dirty="0" err="1"/>
              <a:t>dévorer</a:t>
            </a:r>
            <a:r>
              <a:rPr lang="it-IT" dirty="0"/>
              <a:t> à </a:t>
            </a:r>
            <a:r>
              <a:rPr lang="it-IT" dirty="0" err="1"/>
              <a:t>ses</a:t>
            </a:r>
            <a:r>
              <a:rPr lang="it-IT" dirty="0"/>
              <a:t> petits etc.» (I, 12).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/>
              <a:t>« la </a:t>
            </a:r>
            <a:r>
              <a:rPr lang="it-IT" dirty="0" err="1"/>
              <a:t>repoussante</a:t>
            </a:r>
            <a:r>
              <a:rPr lang="it-IT" dirty="0"/>
              <a:t> </a:t>
            </a:r>
            <a:r>
              <a:rPr lang="it-IT" dirty="0" err="1"/>
              <a:t>comparaison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pélican</a:t>
            </a:r>
            <a:r>
              <a:rPr lang="it-IT" dirty="0"/>
              <a:t> » (</a:t>
            </a:r>
            <a:r>
              <a:rPr lang="it-IT" i="1" dirty="0" err="1"/>
              <a:t>Poésies</a:t>
            </a:r>
            <a:r>
              <a:rPr lang="it-IT" i="1" dirty="0"/>
              <a:t> I</a:t>
            </a:r>
            <a:r>
              <a:rPr lang="it-IT" dirty="0"/>
              <a:t>).</a:t>
            </a:r>
          </a:p>
          <a:p>
            <a:r>
              <a:rPr lang="it-IT" dirty="0"/>
              <a:t>Alfred de </a:t>
            </a:r>
            <a:r>
              <a:rPr lang="it-IT" dirty="0" err="1"/>
              <a:t>Musset</a:t>
            </a:r>
            <a:r>
              <a:rPr lang="it-IT" dirty="0"/>
              <a:t> (</a:t>
            </a:r>
            <a:r>
              <a:rPr lang="it-IT" dirty="0" err="1"/>
              <a:t>poète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), </a:t>
            </a:r>
            <a:r>
              <a:rPr lang="it-IT" i="1" dirty="0"/>
              <a:t>La </a:t>
            </a:r>
            <a:r>
              <a:rPr lang="it-IT" i="1" dirty="0" err="1"/>
              <a:t>nuit</a:t>
            </a:r>
            <a:r>
              <a:rPr lang="it-IT" i="1" dirty="0"/>
              <a:t> de mai</a:t>
            </a:r>
            <a:r>
              <a:rPr lang="it-IT" dirty="0"/>
              <a:t> (1835): il compare le </a:t>
            </a:r>
            <a:r>
              <a:rPr lang="it-IT" dirty="0" err="1"/>
              <a:t>poète</a:t>
            </a:r>
            <a:r>
              <a:rPr lang="it-IT" dirty="0"/>
              <a:t> à un </a:t>
            </a:r>
            <a:r>
              <a:rPr lang="it-IT" dirty="0" err="1"/>
              <a:t>pélican</a:t>
            </a:r>
            <a:r>
              <a:rPr lang="it-IT" dirty="0"/>
              <a:t>.</a:t>
            </a:r>
          </a:p>
          <a:p>
            <a:r>
              <a:rPr lang="it-IT" dirty="0"/>
              <a:t>Le </a:t>
            </a:r>
            <a:r>
              <a:rPr lang="it-IT" dirty="0" err="1"/>
              <a:t>pélican</a:t>
            </a:r>
            <a:r>
              <a:rPr lang="it-IT" dirty="0"/>
              <a:t> </a:t>
            </a:r>
            <a:r>
              <a:rPr lang="it-IT" dirty="0" err="1"/>
              <a:t>nourrit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petits </a:t>
            </a:r>
            <a:r>
              <a:rPr lang="it-IT" dirty="0" err="1"/>
              <a:t>avec</a:t>
            </a:r>
            <a:r>
              <a:rPr lang="it-IT" dirty="0"/>
              <a:t> son </a:t>
            </a:r>
            <a:r>
              <a:rPr lang="it-IT" dirty="0" err="1"/>
              <a:t>sang</a:t>
            </a:r>
            <a:r>
              <a:rPr lang="it-IT" dirty="0"/>
              <a:t> et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entrailles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le </a:t>
            </a:r>
            <a:r>
              <a:rPr lang="it-IT" dirty="0" err="1"/>
              <a:t>poète-martyr</a:t>
            </a:r>
            <a:r>
              <a:rPr lang="it-IT" dirty="0"/>
              <a:t> donne sa vie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lecteurs</a:t>
            </a:r>
            <a:r>
              <a:rPr lang="it-IT" dirty="0"/>
              <a:t> (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le Christ </a:t>
            </a:r>
            <a:r>
              <a:rPr lang="it-IT" dirty="0" err="1"/>
              <a:t>dans</a:t>
            </a:r>
            <a:r>
              <a:rPr lang="it-IT" dirty="0"/>
              <a:t> l’</a:t>
            </a:r>
            <a:r>
              <a:rPr lang="it-IT" dirty="0" err="1"/>
              <a:t>eucharistie</a:t>
            </a:r>
            <a:r>
              <a:rPr lang="it-IT" dirty="0"/>
              <a:t>). Conception </a:t>
            </a:r>
            <a:r>
              <a:rPr lang="it-IT" dirty="0" err="1"/>
              <a:t>romantique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poète-martyr</a:t>
            </a:r>
            <a:r>
              <a:rPr lang="it-IT" dirty="0"/>
              <a:t> de la </a:t>
            </a:r>
            <a:r>
              <a:rPr lang="it-IT" dirty="0" err="1"/>
              <a:t>société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Lautréamont</a:t>
            </a:r>
            <a:r>
              <a:rPr lang="it-IT" dirty="0"/>
              <a:t> </a:t>
            </a:r>
            <a:r>
              <a:rPr lang="it-IT" dirty="0" err="1"/>
              <a:t>satirise</a:t>
            </a:r>
            <a:r>
              <a:rPr lang="it-IT" dirty="0"/>
              <a:t>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9511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44860E-01A3-40ED-9EE9-B42DF063C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Alfred de </a:t>
            </a:r>
            <a:r>
              <a:rPr lang="it-IT" dirty="0" err="1"/>
              <a:t>Musset</a:t>
            </a:r>
            <a:r>
              <a:rPr lang="it-IT" dirty="0"/>
              <a:t>, </a:t>
            </a:r>
            <a:r>
              <a:rPr lang="it-IT" i="1" dirty="0"/>
              <a:t>La </a:t>
            </a:r>
            <a:r>
              <a:rPr lang="it-IT" i="1" dirty="0" err="1"/>
              <a:t>nuit</a:t>
            </a:r>
            <a:r>
              <a:rPr lang="it-IT" i="1" dirty="0"/>
              <a:t> de mai</a:t>
            </a:r>
            <a:r>
              <a:rPr lang="it-IT" dirty="0"/>
              <a:t> (1835)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275799-3331-4839-8CE7-93C501364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/>
              <a:t>Lorsque</a:t>
            </a:r>
            <a:r>
              <a:rPr lang="it-IT" dirty="0"/>
              <a:t> le </a:t>
            </a:r>
            <a:r>
              <a:rPr lang="it-IT" dirty="0" err="1"/>
              <a:t>pélican</a:t>
            </a:r>
            <a:r>
              <a:rPr lang="it-IT" dirty="0"/>
              <a:t> […] </a:t>
            </a:r>
            <a:r>
              <a:rPr lang="it-IT" dirty="0" err="1"/>
              <a:t>retourne</a:t>
            </a:r>
            <a:r>
              <a:rPr lang="it-IT" dirty="0"/>
              <a:t> à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roseaux</a:t>
            </a:r>
            <a:r>
              <a:rPr lang="it-IT" dirty="0"/>
              <a:t>,</a:t>
            </a:r>
          </a:p>
          <a:p>
            <a:pPr marL="0" indent="0">
              <a:buNone/>
            </a:pPr>
            <a:r>
              <a:rPr lang="it-IT" dirty="0" err="1"/>
              <a:t>Ses</a:t>
            </a:r>
            <a:r>
              <a:rPr lang="it-IT" dirty="0"/>
              <a:t> petits </a:t>
            </a:r>
            <a:r>
              <a:rPr lang="it-IT" dirty="0" err="1"/>
              <a:t>affamés</a:t>
            </a:r>
            <a:r>
              <a:rPr lang="it-IT" dirty="0"/>
              <a:t> </a:t>
            </a:r>
            <a:r>
              <a:rPr lang="it-IT" dirty="0" err="1"/>
              <a:t>courent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le </a:t>
            </a:r>
            <a:r>
              <a:rPr lang="it-IT" dirty="0" err="1"/>
              <a:t>rivage</a:t>
            </a:r>
            <a:r>
              <a:rPr lang="it-IT" dirty="0"/>
              <a:t> […].</a:t>
            </a:r>
          </a:p>
          <a:p>
            <a:pPr marL="0" indent="0">
              <a:buNone/>
            </a:pPr>
            <a:r>
              <a:rPr lang="it-IT" dirty="0"/>
              <a:t>Le </a:t>
            </a:r>
            <a:r>
              <a:rPr lang="it-IT" dirty="0" err="1"/>
              <a:t>sang</a:t>
            </a:r>
            <a:r>
              <a:rPr lang="it-IT" dirty="0"/>
              <a:t> </a:t>
            </a:r>
            <a:r>
              <a:rPr lang="it-IT" dirty="0" err="1"/>
              <a:t>coule</a:t>
            </a:r>
            <a:r>
              <a:rPr lang="it-IT" dirty="0"/>
              <a:t> à </a:t>
            </a:r>
            <a:r>
              <a:rPr lang="it-IT" dirty="0" err="1"/>
              <a:t>longs</a:t>
            </a:r>
            <a:r>
              <a:rPr lang="it-IT" dirty="0"/>
              <a:t> </a:t>
            </a:r>
            <a:r>
              <a:rPr lang="it-IT" dirty="0" err="1"/>
              <a:t>flots</a:t>
            </a:r>
            <a:r>
              <a:rPr lang="it-IT" dirty="0"/>
              <a:t> de sa </a:t>
            </a:r>
            <a:r>
              <a:rPr lang="it-IT" dirty="0" err="1"/>
              <a:t>poitrine</a:t>
            </a:r>
            <a:r>
              <a:rPr lang="it-IT" dirty="0"/>
              <a:t> </a:t>
            </a:r>
            <a:r>
              <a:rPr lang="it-IT" dirty="0" err="1"/>
              <a:t>ouverte</a:t>
            </a:r>
            <a:endParaRPr lang="it-IT" dirty="0"/>
          </a:p>
          <a:p>
            <a:pPr marL="0" indent="0">
              <a:buNone/>
            </a:pPr>
            <a:r>
              <a:rPr lang="it-IT" dirty="0" err="1"/>
              <a:t>Partageant</a:t>
            </a:r>
            <a:r>
              <a:rPr lang="it-IT" dirty="0"/>
              <a:t> à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fils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entrailles</a:t>
            </a:r>
            <a:r>
              <a:rPr lang="it-IT" dirty="0"/>
              <a:t> de </a:t>
            </a:r>
            <a:r>
              <a:rPr lang="it-IT" dirty="0" err="1"/>
              <a:t>père</a:t>
            </a:r>
            <a:r>
              <a:rPr lang="it-IT" dirty="0"/>
              <a:t>,</a:t>
            </a:r>
          </a:p>
          <a:p>
            <a:pPr marL="0" indent="0">
              <a:buNone/>
            </a:pPr>
            <a:r>
              <a:rPr lang="it-IT" dirty="0" err="1"/>
              <a:t>Dans</a:t>
            </a:r>
            <a:r>
              <a:rPr lang="it-IT" dirty="0"/>
              <a:t> son </a:t>
            </a:r>
            <a:r>
              <a:rPr lang="it-IT" dirty="0" err="1"/>
              <a:t>amour</a:t>
            </a:r>
            <a:r>
              <a:rPr lang="it-IT" dirty="0"/>
              <a:t> sublime il </a:t>
            </a:r>
            <a:r>
              <a:rPr lang="it-IT" dirty="0" err="1"/>
              <a:t>berce</a:t>
            </a:r>
            <a:r>
              <a:rPr lang="it-IT" dirty="0"/>
              <a:t> sa </a:t>
            </a:r>
            <a:r>
              <a:rPr lang="it-IT" dirty="0" err="1"/>
              <a:t>douleur</a:t>
            </a:r>
            <a:r>
              <a:rPr lang="it-IT" dirty="0"/>
              <a:t>,</a:t>
            </a:r>
          </a:p>
          <a:p>
            <a:pPr marL="0" indent="0">
              <a:buNone/>
            </a:pPr>
            <a:r>
              <a:rPr lang="it-IT" dirty="0"/>
              <a:t>Et, </a:t>
            </a:r>
            <a:r>
              <a:rPr lang="it-IT" dirty="0" err="1"/>
              <a:t>regardant</a:t>
            </a:r>
            <a:r>
              <a:rPr lang="it-IT" dirty="0"/>
              <a:t> </a:t>
            </a:r>
            <a:r>
              <a:rPr lang="it-IT" dirty="0" err="1"/>
              <a:t>couler</a:t>
            </a:r>
            <a:r>
              <a:rPr lang="it-IT" dirty="0"/>
              <a:t> sa </a:t>
            </a:r>
            <a:r>
              <a:rPr lang="it-IT" dirty="0" err="1"/>
              <a:t>sanglante</a:t>
            </a:r>
            <a:r>
              <a:rPr lang="it-IT" dirty="0"/>
              <a:t> </a:t>
            </a:r>
            <a:r>
              <a:rPr lang="it-IT" dirty="0" err="1"/>
              <a:t>mamelle</a:t>
            </a:r>
            <a:r>
              <a:rPr lang="it-IT" dirty="0"/>
              <a:t>,</a:t>
            </a:r>
          </a:p>
          <a:p>
            <a:pPr marL="0" indent="0">
              <a:buNone/>
            </a:pPr>
            <a:r>
              <a:rPr lang="it-IT" dirty="0"/>
              <a:t>Sur son </a:t>
            </a:r>
            <a:r>
              <a:rPr lang="it-IT" dirty="0" err="1"/>
              <a:t>festin</a:t>
            </a:r>
            <a:r>
              <a:rPr lang="it-IT" dirty="0"/>
              <a:t> de </a:t>
            </a:r>
            <a:r>
              <a:rPr lang="it-IT" dirty="0" err="1"/>
              <a:t>mort</a:t>
            </a:r>
            <a:r>
              <a:rPr lang="it-IT" dirty="0"/>
              <a:t> il s’</a:t>
            </a:r>
            <a:r>
              <a:rPr lang="it-IT" dirty="0" err="1"/>
              <a:t>affaisse</a:t>
            </a:r>
            <a:r>
              <a:rPr lang="it-IT" dirty="0"/>
              <a:t> et </a:t>
            </a:r>
            <a:r>
              <a:rPr lang="it-IT" dirty="0" err="1"/>
              <a:t>chancelle</a:t>
            </a:r>
            <a:r>
              <a:rPr lang="it-IT" dirty="0"/>
              <a:t>,</a:t>
            </a:r>
          </a:p>
          <a:p>
            <a:pPr marL="0" indent="0" algn="just">
              <a:buNone/>
            </a:pPr>
            <a:r>
              <a:rPr lang="it-IT" dirty="0" err="1"/>
              <a:t>Ivre</a:t>
            </a:r>
            <a:r>
              <a:rPr lang="it-IT" dirty="0"/>
              <a:t> de </a:t>
            </a:r>
            <a:r>
              <a:rPr lang="it-IT" dirty="0" err="1"/>
              <a:t>volupté</a:t>
            </a:r>
            <a:r>
              <a:rPr lang="it-IT" dirty="0"/>
              <a:t>, de </a:t>
            </a:r>
            <a:r>
              <a:rPr lang="it-IT" dirty="0" err="1"/>
              <a:t>tendresse</a:t>
            </a:r>
            <a:r>
              <a:rPr lang="it-IT" dirty="0"/>
              <a:t> et d’</a:t>
            </a:r>
            <a:r>
              <a:rPr lang="it-IT" dirty="0" err="1"/>
              <a:t>horreur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5764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36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6A9A33E-7BBC-481F-B4F6-329506D9A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pPr algn="ctr"/>
            <a:br>
              <a:rPr lang="it-IT" sz="2300" dirty="0"/>
            </a:br>
            <a:r>
              <a:rPr lang="it-IT" sz="2300" dirty="0"/>
              <a:t>V,2 : </a:t>
            </a:r>
            <a:r>
              <a:rPr lang="it-IT" sz="2300" dirty="0" err="1"/>
              <a:t>les</a:t>
            </a:r>
            <a:r>
              <a:rPr lang="it-IT" sz="2300" dirty="0"/>
              <a:t> « </a:t>
            </a:r>
            <a:r>
              <a:rPr lang="it-IT" sz="2300" dirty="0" err="1"/>
              <a:t>beau</a:t>
            </a:r>
            <a:r>
              <a:rPr lang="it-IT" sz="2300" dirty="0"/>
              <a:t> </a:t>
            </a:r>
            <a:r>
              <a:rPr lang="it-IT" sz="2300" dirty="0" err="1"/>
              <a:t>comme</a:t>
            </a:r>
            <a:r>
              <a:rPr lang="it-IT" sz="2300" dirty="0"/>
              <a:t> »</a:t>
            </a:r>
            <a:br>
              <a:rPr lang="it-IT" sz="2300" dirty="0"/>
            </a:br>
            <a:endParaRPr lang="it-IT" sz="2300" dirty="0"/>
          </a:p>
        </p:txBody>
      </p:sp>
      <p:sp>
        <p:nvSpPr>
          <p:cNvPr id="48" name="Rectangle 38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49" name="Rectangle 40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4E828E-3489-4140-A2B0-22B035839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8752" y="2020824"/>
            <a:ext cx="3455097" cy="3959352"/>
          </a:xfrm>
        </p:spPr>
        <p:txBody>
          <a:bodyPr anchor="ctr">
            <a:normAutofit/>
          </a:bodyPr>
          <a:lstStyle/>
          <a:p>
            <a:endParaRPr lang="it-IT" sz="1800" dirty="0"/>
          </a:p>
          <a:p>
            <a:endParaRPr lang="it-IT" sz="1800" dirty="0"/>
          </a:p>
        </p:txBody>
      </p: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DD5654C5-816C-4A08-8E0D-D1DBAEB12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215930"/>
              </p:ext>
            </p:extLst>
          </p:nvPr>
        </p:nvGraphicFramePr>
        <p:xfrm>
          <a:off x="429768" y="2101066"/>
          <a:ext cx="6702554" cy="3756340"/>
        </p:xfrm>
        <a:graphic>
          <a:graphicData uri="http://schemas.openxmlformats.org/drawingml/2006/table">
            <a:tbl>
              <a:tblPr firstRow="1" firstCol="1" bandRow="1"/>
              <a:tblGrid>
                <a:gridCol w="894290">
                  <a:extLst>
                    <a:ext uri="{9D8B030D-6E8A-4147-A177-3AD203B41FA5}">
                      <a16:colId xmlns:a16="http://schemas.microsoft.com/office/drawing/2014/main" val="1467811501"/>
                    </a:ext>
                  </a:extLst>
                </a:gridCol>
                <a:gridCol w="2090578">
                  <a:extLst>
                    <a:ext uri="{9D8B030D-6E8A-4147-A177-3AD203B41FA5}">
                      <a16:colId xmlns:a16="http://schemas.microsoft.com/office/drawing/2014/main" val="3838131245"/>
                    </a:ext>
                  </a:extLst>
                </a:gridCol>
                <a:gridCol w="1257786">
                  <a:extLst>
                    <a:ext uri="{9D8B030D-6E8A-4147-A177-3AD203B41FA5}">
                      <a16:colId xmlns:a16="http://schemas.microsoft.com/office/drawing/2014/main" val="3595535308"/>
                    </a:ext>
                  </a:extLst>
                </a:gridCol>
                <a:gridCol w="2459900">
                  <a:extLst>
                    <a:ext uri="{9D8B030D-6E8A-4147-A177-3AD203B41FA5}">
                      <a16:colId xmlns:a16="http://schemas.microsoft.com/office/drawing/2014/main" val="1466836825"/>
                    </a:ext>
                  </a:extLst>
                </a:gridCol>
              </a:tblGrid>
              <a:tr h="462220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III, 1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Mario (ton visage)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1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beau comme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2371" marR="112371" marT="56186" marB="561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fleur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cactus</a:t>
                      </a:r>
                      <a:endParaRPr lang="it-IT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389513"/>
                  </a:ext>
                </a:extLst>
              </a:tr>
              <a:tr h="1492255">
                <a:tc rowSpan="4"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1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V, 2 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2371" marR="112371" marT="56186" marB="561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pélican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deux longs filaments tentaculiformes d’un insecte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une inhumation précipitée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loi de la reconstitution des organes mutilés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 liquide éminemment putrescible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824189"/>
                  </a:ext>
                </a:extLst>
              </a:tr>
              <a:tr h="6682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grand-duc de Virginie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 mémoire sur la courbe que décrit un chien en courant après son maître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986222"/>
                  </a:ext>
                </a:extLst>
              </a:tr>
              <a:tr h="6682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vautour des agneaux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loi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l’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arrêt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développement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la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poitrine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chez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adultes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etc.</a:t>
                      </a:r>
                      <a:endParaRPr lang="it-IT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262581"/>
                  </a:ext>
                </a:extLst>
              </a:tr>
              <a:tr h="46222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scarabée</a:t>
                      </a:r>
                      <a:endParaRPr lang="it-IT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tremblement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mains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dans</a:t>
                      </a:r>
                      <a:r>
                        <a:rPr lang="it-IT" sz="1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l’</a:t>
                      </a:r>
                      <a:r>
                        <a:rPr lang="it-IT" sz="1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alcoolisme</a:t>
                      </a:r>
                      <a:endParaRPr lang="it-IT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79" marR="84279" marT="117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080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18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CB2120-717A-4E87-8952-81D8EA151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V,2 : </a:t>
            </a:r>
            <a:r>
              <a:rPr lang="it-IT" dirty="0" err="1"/>
              <a:t>les</a:t>
            </a:r>
            <a:r>
              <a:rPr lang="it-IT" dirty="0"/>
              <a:t> « </a:t>
            </a:r>
            <a:r>
              <a:rPr lang="it-IT" dirty="0" err="1"/>
              <a:t>beau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»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025845-960E-43FA-9E35-C648F551B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Il s’</a:t>
            </a:r>
            <a:r>
              <a:rPr lang="it-IT" dirty="0" err="1"/>
              <a:t>agit</a:t>
            </a:r>
            <a:r>
              <a:rPr lang="it-IT" dirty="0"/>
              <a:t> de </a:t>
            </a:r>
            <a:r>
              <a:rPr lang="it-IT" dirty="0" err="1"/>
              <a:t>comparaisons</a:t>
            </a:r>
            <a:r>
              <a:rPr lang="it-IT" dirty="0"/>
              <a:t> </a:t>
            </a:r>
            <a:r>
              <a:rPr lang="it-IT" dirty="0" err="1"/>
              <a:t>explicites</a:t>
            </a:r>
            <a:r>
              <a:rPr lang="it-IT" dirty="0"/>
              <a:t> (“</a:t>
            </a:r>
            <a:r>
              <a:rPr lang="it-IT" dirty="0" err="1"/>
              <a:t>comme</a:t>
            </a:r>
            <a:r>
              <a:rPr lang="it-IT" dirty="0"/>
              <a:t>”). </a:t>
            </a:r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comparants</a:t>
            </a:r>
            <a:r>
              <a:rPr lang="it-IT" dirty="0"/>
              <a:t>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“</a:t>
            </a:r>
            <a:r>
              <a:rPr lang="it-IT" dirty="0" err="1"/>
              <a:t>poétiques</a:t>
            </a:r>
            <a:r>
              <a:rPr lang="it-IT" dirty="0"/>
              <a:t>”, mais </a:t>
            </a:r>
            <a:r>
              <a:rPr lang="it-IT" dirty="0" err="1"/>
              <a:t>scientifiques</a:t>
            </a:r>
            <a:r>
              <a:rPr lang="it-IT" dirty="0"/>
              <a:t> et,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toujours</a:t>
            </a:r>
            <a:r>
              <a:rPr lang="it-IT" dirty="0"/>
              <a:t>, </a:t>
            </a:r>
            <a:r>
              <a:rPr lang="it-IT" dirty="0" err="1"/>
              <a:t>repoussants</a:t>
            </a:r>
            <a:r>
              <a:rPr lang="it-IT" dirty="0"/>
              <a:t>. </a:t>
            </a:r>
          </a:p>
          <a:p>
            <a:r>
              <a:rPr lang="it-IT" dirty="0" err="1"/>
              <a:t>Effet</a:t>
            </a:r>
            <a:r>
              <a:rPr lang="it-IT" dirty="0"/>
              <a:t> d’</a:t>
            </a:r>
            <a:r>
              <a:rPr lang="it-IT" dirty="0" err="1"/>
              <a:t>incongruité</a:t>
            </a:r>
            <a:r>
              <a:rPr lang="it-IT" dirty="0"/>
              <a:t>. </a:t>
            </a:r>
          </a:p>
          <a:p>
            <a:r>
              <a:rPr lang="it-IT" dirty="0"/>
              <a:t>La </a:t>
            </a:r>
            <a:r>
              <a:rPr lang="it-IT" dirty="0" err="1"/>
              <a:t>comparaison</a:t>
            </a:r>
            <a:r>
              <a:rPr lang="it-IT" dirty="0"/>
              <a:t> </a:t>
            </a:r>
            <a:r>
              <a:rPr lang="it-IT" dirty="0" err="1"/>
              <a:t>ici</a:t>
            </a:r>
            <a:r>
              <a:rPr lang="it-IT" dirty="0"/>
              <a:t> n’est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fondée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l’analogie</a:t>
            </a:r>
            <a:r>
              <a:rPr lang="it-IT" dirty="0"/>
              <a:t>, mais </a:t>
            </a:r>
            <a:r>
              <a:rPr lang="it-IT" dirty="0" err="1"/>
              <a:t>sur</a:t>
            </a:r>
            <a:r>
              <a:rPr lang="it-IT" dirty="0"/>
              <a:t> la </a:t>
            </a:r>
            <a:r>
              <a:rPr lang="it-IT" dirty="0" err="1"/>
              <a:t>distance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termes</a:t>
            </a:r>
            <a:r>
              <a:rPr lang="it-IT" dirty="0"/>
              <a:t>. </a:t>
            </a:r>
          </a:p>
          <a:p>
            <a:r>
              <a:rPr lang="it-IT" dirty="0"/>
              <a:t>Images </a:t>
            </a:r>
            <a:r>
              <a:rPr lang="it-IT" dirty="0" err="1"/>
              <a:t>surréalistes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3170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248BBF-84C1-4148-84D4-83109FF44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V,2 : </a:t>
            </a:r>
            <a:r>
              <a:rPr lang="it-IT" dirty="0" err="1"/>
              <a:t>les</a:t>
            </a:r>
            <a:r>
              <a:rPr lang="it-IT" dirty="0"/>
              <a:t> « </a:t>
            </a:r>
            <a:r>
              <a:rPr lang="it-IT" dirty="0" err="1"/>
              <a:t>beau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»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84319A-F30B-4409-AF47-0480BD939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it-IT" dirty="0"/>
          </a:p>
          <a:p>
            <a:pPr algn="just">
              <a:lnSpc>
                <a:spcPct val="120000"/>
              </a:lnSpc>
            </a:pPr>
            <a:r>
              <a:rPr lang="it-IT" sz="8000" dirty="0" err="1"/>
              <a:t>Dans</a:t>
            </a:r>
            <a:r>
              <a:rPr lang="it-IT" sz="8000" dirty="0"/>
              <a:t> ce </a:t>
            </a:r>
            <a:r>
              <a:rPr lang="it-IT" sz="8000" dirty="0" err="1"/>
              <a:t>cas</a:t>
            </a:r>
            <a:r>
              <a:rPr lang="it-IT" sz="8000" dirty="0"/>
              <a:t> </a:t>
            </a:r>
            <a:r>
              <a:rPr lang="it-IT" sz="8000" dirty="0" err="1"/>
              <a:t>aussi</a:t>
            </a:r>
            <a:r>
              <a:rPr lang="it-IT" sz="8000" dirty="0"/>
              <a:t> (</a:t>
            </a:r>
            <a:r>
              <a:rPr lang="it-IT" sz="8000" dirty="0" err="1"/>
              <a:t>comme</a:t>
            </a:r>
            <a:r>
              <a:rPr lang="it-IT" sz="8000" dirty="0"/>
              <a:t> pour le </a:t>
            </a:r>
            <a:r>
              <a:rPr lang="it-IT" sz="8000" dirty="0" err="1"/>
              <a:t>vol</a:t>
            </a:r>
            <a:r>
              <a:rPr lang="it-IT" sz="8000" dirty="0"/>
              <a:t> </a:t>
            </a:r>
            <a:r>
              <a:rPr lang="it-IT" sz="8000" dirty="0" err="1"/>
              <a:t>des</a:t>
            </a:r>
            <a:r>
              <a:rPr lang="it-IT" sz="8000" dirty="0"/>
              <a:t> </a:t>
            </a:r>
            <a:r>
              <a:rPr lang="it-IT" sz="8000" dirty="0" err="1"/>
              <a:t>étourneaux</a:t>
            </a:r>
            <a:r>
              <a:rPr lang="it-IT" sz="8000" dirty="0"/>
              <a:t>, V,1) on </a:t>
            </a:r>
            <a:r>
              <a:rPr lang="it-IT" sz="8000" dirty="0" err="1"/>
              <a:t>peut</a:t>
            </a:r>
            <a:r>
              <a:rPr lang="it-IT" sz="8000" dirty="0"/>
              <a:t> </a:t>
            </a:r>
            <a:r>
              <a:rPr lang="it-IT" sz="8000" dirty="0" err="1"/>
              <a:t>supposer</a:t>
            </a:r>
            <a:r>
              <a:rPr lang="it-IT" sz="8000" dirty="0"/>
              <a:t> </a:t>
            </a:r>
            <a:r>
              <a:rPr lang="it-IT" sz="8000" dirty="0" err="1"/>
              <a:t>des</a:t>
            </a:r>
            <a:r>
              <a:rPr lang="it-IT" sz="8000" dirty="0"/>
              <a:t> sources </a:t>
            </a:r>
            <a:r>
              <a:rPr lang="it-IT" sz="8000" dirty="0" err="1"/>
              <a:t>scientifiques</a:t>
            </a:r>
            <a:r>
              <a:rPr lang="it-IT" sz="8000" dirty="0"/>
              <a:t>. </a:t>
            </a:r>
          </a:p>
          <a:p>
            <a:pPr algn="just">
              <a:lnSpc>
                <a:spcPct val="120000"/>
              </a:lnSpc>
            </a:pPr>
            <a:r>
              <a:rPr lang="it-IT" sz="8000" dirty="0"/>
              <a:t>Un </a:t>
            </a:r>
            <a:r>
              <a:rPr lang="it-IT" sz="8000" dirty="0" err="1"/>
              <a:t>spécialiste</a:t>
            </a:r>
            <a:r>
              <a:rPr lang="it-IT" sz="8000" dirty="0"/>
              <a:t>, Jean-Jacques </a:t>
            </a:r>
            <a:r>
              <a:rPr lang="it-IT" sz="8000" dirty="0" err="1"/>
              <a:t>Lafrère</a:t>
            </a:r>
            <a:r>
              <a:rPr lang="it-IT" sz="8000" dirty="0"/>
              <a:t>, a </a:t>
            </a:r>
            <a:r>
              <a:rPr lang="it-IT" sz="8000" dirty="0" err="1"/>
              <a:t>montré</a:t>
            </a:r>
            <a:r>
              <a:rPr lang="it-IT" sz="8000" dirty="0"/>
              <a:t> </a:t>
            </a:r>
            <a:r>
              <a:rPr lang="it-IT" sz="8000" dirty="0" err="1"/>
              <a:t>que</a:t>
            </a:r>
            <a:r>
              <a:rPr lang="it-IT" sz="8000" dirty="0"/>
              <a:t> “la </a:t>
            </a:r>
            <a:r>
              <a:rPr lang="it-IT" sz="8000" dirty="0" err="1"/>
              <a:t>courbe</a:t>
            </a:r>
            <a:r>
              <a:rPr lang="it-IT" sz="8000" dirty="0"/>
              <a:t> </a:t>
            </a:r>
            <a:r>
              <a:rPr lang="it-IT" sz="8000" dirty="0" err="1"/>
              <a:t>que</a:t>
            </a:r>
            <a:r>
              <a:rPr lang="it-IT" sz="8000" dirty="0"/>
              <a:t> </a:t>
            </a:r>
            <a:r>
              <a:rPr lang="it-IT" sz="8000" dirty="0" err="1"/>
              <a:t>décrit</a:t>
            </a:r>
            <a:r>
              <a:rPr lang="it-IT" sz="8000" dirty="0"/>
              <a:t> un </a:t>
            </a:r>
            <a:r>
              <a:rPr lang="it-IT" sz="8000" dirty="0" err="1"/>
              <a:t>chien</a:t>
            </a:r>
            <a:r>
              <a:rPr lang="it-IT" sz="8000" dirty="0"/>
              <a:t> en </a:t>
            </a:r>
            <a:r>
              <a:rPr lang="it-IT" sz="8000" dirty="0" err="1"/>
              <a:t>courant</a:t>
            </a:r>
            <a:r>
              <a:rPr lang="it-IT" sz="8000" dirty="0"/>
              <a:t> </a:t>
            </a:r>
            <a:r>
              <a:rPr lang="it-IT" sz="8000" dirty="0" err="1"/>
              <a:t>après</a:t>
            </a:r>
            <a:r>
              <a:rPr lang="it-IT" sz="8000" dirty="0"/>
              <a:t> son maître” (</a:t>
            </a:r>
            <a:r>
              <a:rPr lang="it-IT" sz="8000" dirty="0" err="1"/>
              <a:t>comparant</a:t>
            </a:r>
            <a:r>
              <a:rPr lang="it-IT" sz="8000" dirty="0"/>
              <a:t> </a:t>
            </a:r>
            <a:r>
              <a:rPr lang="it-IT" sz="8000" dirty="0" err="1"/>
              <a:t>du</a:t>
            </a:r>
            <a:r>
              <a:rPr lang="it-IT" sz="8000" dirty="0"/>
              <a:t> </a:t>
            </a:r>
            <a:r>
              <a:rPr lang="it-IT" sz="8000" dirty="0" err="1"/>
              <a:t>grand</a:t>
            </a:r>
            <a:r>
              <a:rPr lang="it-IT" sz="8000" dirty="0"/>
              <a:t>-duc) est le </a:t>
            </a:r>
            <a:r>
              <a:rPr lang="it-IT" sz="8000" dirty="0" err="1"/>
              <a:t>titre</a:t>
            </a:r>
            <a:r>
              <a:rPr lang="it-IT" sz="8000" dirty="0"/>
              <a:t> d’un </a:t>
            </a:r>
            <a:r>
              <a:rPr lang="it-IT" sz="8000" dirty="0" err="1"/>
              <a:t>ouvrage</a:t>
            </a:r>
            <a:r>
              <a:rPr lang="it-IT" sz="8000" dirty="0"/>
              <a:t> d’un </a:t>
            </a:r>
            <a:r>
              <a:rPr lang="it-IT" sz="8000" dirty="0" err="1"/>
              <a:t>certain</a:t>
            </a:r>
            <a:r>
              <a:rPr lang="it-IT" sz="8000" dirty="0"/>
              <a:t> M. </a:t>
            </a:r>
            <a:r>
              <a:rPr lang="it-IT" sz="8000" dirty="0" err="1"/>
              <a:t>du</a:t>
            </a:r>
            <a:r>
              <a:rPr lang="it-IT" sz="8000" dirty="0"/>
              <a:t> </a:t>
            </a:r>
            <a:r>
              <a:rPr lang="it-IT" sz="8000" dirty="0" err="1"/>
              <a:t>Boisaymé</a:t>
            </a:r>
            <a:r>
              <a:rPr lang="it-IT" sz="8000" dirty="0"/>
              <a:t>…</a:t>
            </a:r>
          </a:p>
          <a:p>
            <a:pPr>
              <a:lnSpc>
                <a:spcPct val="120000"/>
              </a:lnSpc>
            </a:pPr>
            <a:endParaRPr lang="it-IT" sz="8000" dirty="0"/>
          </a:p>
          <a:p>
            <a:pPr>
              <a:lnSpc>
                <a:spcPct val="120000"/>
              </a:lnSpc>
            </a:pPr>
            <a:r>
              <a:rPr lang="it-IT" sz="8000" dirty="0"/>
              <a:t>On va </a:t>
            </a:r>
            <a:r>
              <a:rPr lang="it-IT" sz="8000" dirty="0" err="1"/>
              <a:t>retrouver</a:t>
            </a:r>
            <a:r>
              <a:rPr lang="it-IT" sz="8000" dirty="0"/>
              <a:t> ce </a:t>
            </a:r>
            <a:r>
              <a:rPr lang="it-IT" sz="8000" dirty="0" err="1"/>
              <a:t>genre</a:t>
            </a:r>
            <a:r>
              <a:rPr lang="it-IT" sz="8000" dirty="0"/>
              <a:t> de </a:t>
            </a:r>
            <a:r>
              <a:rPr lang="it-IT" sz="8000" dirty="0" err="1"/>
              <a:t>comparaisons</a:t>
            </a:r>
            <a:r>
              <a:rPr lang="it-IT" sz="8000" dirty="0"/>
              <a:t> et d’images </a:t>
            </a:r>
            <a:r>
              <a:rPr lang="it-IT" sz="8000" dirty="0" err="1"/>
              <a:t>dans</a:t>
            </a:r>
            <a:r>
              <a:rPr lang="it-IT" sz="8000" dirty="0"/>
              <a:t> le </a:t>
            </a:r>
            <a:r>
              <a:rPr lang="it-IT" sz="8000" dirty="0" err="1"/>
              <a:t>Chant</a:t>
            </a:r>
            <a:r>
              <a:rPr lang="it-IT" sz="8000" dirty="0"/>
              <a:t> VI.</a:t>
            </a:r>
          </a:p>
          <a:p>
            <a:endParaRPr lang="it-IT" sz="8000" dirty="0"/>
          </a:p>
          <a:p>
            <a:pPr marL="0" indent="0">
              <a:buNone/>
            </a:pPr>
            <a:br>
              <a:rPr lang="it-IT" dirty="0"/>
            </a:br>
            <a:br>
              <a:rPr lang="it-IT" dirty="0"/>
            </a:b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31232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799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Lautréamont, Les chants de Maldoror</vt:lpstr>
      <vt:lpstr> V,1 : le vol des étourneaux </vt:lpstr>
      <vt:lpstr> V,1 : le vol des étourneaux </vt:lpstr>
      <vt:lpstr> V,2 : le scarabée et le pélican </vt:lpstr>
      <vt:lpstr> V,2 : le scarabée et le pélican </vt:lpstr>
      <vt:lpstr>Alfred de Musset, La nuit de mai (1835)</vt:lpstr>
      <vt:lpstr> V,2 : les « beau comme » </vt:lpstr>
      <vt:lpstr> V,2 : les « beau comme » </vt:lpstr>
      <vt:lpstr> V,2 : les « beau comme 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3</cp:revision>
  <dcterms:created xsi:type="dcterms:W3CDTF">2020-04-17T14:27:51Z</dcterms:created>
  <dcterms:modified xsi:type="dcterms:W3CDTF">2020-04-17T15:48:49Z</dcterms:modified>
</cp:coreProperties>
</file>