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5B7446-8004-44D7-9D9A-7943FDE23A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2AE752C-2B9F-4CB1-B871-836641507E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486250-1742-4AD1-BD3B-F24A88B5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936CA4-CBA4-46D3-B14E-C1823FE4A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08CDD1B-8660-4230-99C1-1BB5DAEC6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4035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CD5181-505C-4FB4-9E1A-AB2E58E09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E192506-9985-4BE7-8ED1-102D669D6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C4DCEEE-5C8C-4B66-893C-E5F8C1DD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E2B81F-F17D-4A57-AD6E-F71141456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09AD41-12BA-4481-B0D9-828E467F6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8467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2A0DB68-D73B-4538-B3BF-951C755B36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3C4D2D0-9B23-4285-AA1F-6D2BF7CB97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F3CF55-BAB7-489D-8546-151763773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DB1504-E248-4994-9235-EF607E17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6D686C-6865-4D62-B190-DA28372A6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324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735BEF-B549-40A0-8E71-54E41050B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271A97-83E4-42F7-8043-631ECB28C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B91C19-9F9F-49CA-B31A-8B1F47846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F28411-6DE0-4570-BC01-2CF90D497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EDBCB2-1EC6-4EA8-AC3A-65842C02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6863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A9FCE2-C302-4F36-A91B-B1301D2A3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173086-5B6B-482C-AB94-7DC9596C0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A48CB04-3E11-4DC8-87E6-3C1BD6FB5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512BD8-0F18-47A3-B064-8F58F60C4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95A0321-91EE-4897-A1E6-E81B67DE2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925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B5E978-9EDC-4317-8EB5-B509A27E0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76E083-F785-4707-9753-7BF6E60637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049E002-8312-452A-9A5A-ABC31EC85D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E8F2840-DC61-470F-A25F-0DF25E0F5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F4D1B71-7913-43A7-8696-25662E96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0B43FA8-5B9C-4AAE-AF85-7FB3F6900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857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40F3F0-8B48-4C33-BF2F-519654728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88E5DA7-1C62-4D96-9B2D-171264EEE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5A44683-BC58-4B8B-B020-43343F62DC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1A84B0-D5C6-4B71-BCB1-0A35A69657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AB818D4-454E-420C-87F0-93B5375AB6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37F4C7F-BBDC-4416-9B1E-328330961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DB55965-E845-42CA-BD68-62E97662E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8DBBD50-A8E2-47DD-A585-C8CAC4386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14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1B1F16-DB5C-4A51-B236-E93B30C69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2B41BD2-65CF-415A-B2C4-95AC9A442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0456C93-6BFE-4B88-8CAA-B48A36149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E8C7A03-15B9-4FDD-9DD6-84E66FBAE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428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02CB162-06A7-491B-8B66-52696B834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7A4521D-E25F-49FB-95C7-004ECDCD0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215FCAF-E5AC-46D1-A5F3-AC8EF468E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204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A5EB02-0934-4D0E-89F0-3AB86F69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EF784F4-537C-4C67-B374-5F6DB8AE1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E82E9B4-BB65-42D2-BFE9-89B4D3D76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283DE1F-3338-4C59-937A-5EA85849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5303840-6DC6-48C4-8363-DC7675C90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6A609B7-CEFF-48D5-BDC9-6B3E3BD1F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4180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75F334-85A1-418B-B2FD-CAFA184A7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8407CAE-BDC4-47A0-8A15-C1C4D228B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E68DF91-D4F8-418E-8E45-BA45E1F3B6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6B04CC-C646-4252-9911-811E24931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16CB84-1620-4B25-9172-430E76215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71D16E3-2E45-45E9-99D3-B38836F3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311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7710378-3F6B-4621-A7E7-FD8B95978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6B14D8C-64DB-455F-8BB3-711AC096F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E8BC6B-892D-4536-A231-756370A1A3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06C62-8A4D-464C-A1B6-25386F4E3879}" type="datetimeFigureOut">
              <a:rPr lang="it-IT" smtClean="0"/>
              <a:t>20/04/2020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39AA-23C9-4A52-9BD0-93887F2714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9789D52-1CA9-46C1-9B9B-5363C93D9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B067E-35F7-477A-8AF1-E2DC26C7D44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3424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ahierslautreamont.wordpress.com/2016/04/05/louis-dhurcourt-dedicataire-des-poesies-disidore-ducasse-1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54B388-5650-4912-A8C1-6B559542E2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it-IT" dirty="0"/>
            </a:br>
            <a:r>
              <a:rPr lang="it-IT" dirty="0" err="1"/>
              <a:t>Lautréamont</a:t>
            </a:r>
            <a:r>
              <a:rPr lang="it-IT" dirty="0"/>
              <a:t>, </a:t>
            </a:r>
            <a:r>
              <a:rPr lang="it-IT" i="1" dirty="0" err="1"/>
              <a:t>Les</a:t>
            </a:r>
            <a:r>
              <a:rPr lang="it-IT" i="1" dirty="0"/>
              <a:t> </a:t>
            </a:r>
            <a:r>
              <a:rPr lang="it-IT" i="1" dirty="0" err="1"/>
              <a:t>chants</a:t>
            </a:r>
            <a:r>
              <a:rPr lang="it-IT" i="1" dirty="0"/>
              <a:t> de </a:t>
            </a:r>
            <a:r>
              <a:rPr lang="it-IT" i="1" dirty="0" err="1"/>
              <a:t>Maldoror</a:t>
            </a:r>
            <a:br>
              <a:rPr lang="it-IT" i="1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3FBA821-DCA8-4793-9800-D4EB8DD5CF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NB: materiale didattico per il corso magistrale di Letteratura Francese </a:t>
            </a:r>
            <a:r>
              <a:rPr lang="it-IT" dirty="0" err="1"/>
              <a:t>a.a</a:t>
            </a:r>
            <a:r>
              <a:rPr lang="it-IT" dirty="0"/>
              <a:t>. 2019/20, prof. Fabio Vasarri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565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A709251-B5F9-433C-B660-D82D7B8E2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23392"/>
            <a:ext cx="3363974" cy="1607060"/>
          </a:xfrm>
          <a:noFill/>
          <a:ln w="19050">
            <a:solidFill>
              <a:schemeClr val="tx1"/>
            </a:solidFill>
          </a:ln>
        </p:spPr>
        <p:txBody>
          <a:bodyPr wrap="square" anchor="ctr">
            <a:normAutofit/>
          </a:bodyPr>
          <a:lstStyle/>
          <a:p>
            <a:pPr algn="ctr"/>
            <a:r>
              <a:rPr lang="it-IT" sz="2800" dirty="0"/>
              <a:t>Le </a:t>
            </a:r>
            <a:r>
              <a:rPr lang="it-IT" sz="2800" dirty="0" err="1"/>
              <a:t>chant</a:t>
            </a:r>
            <a:r>
              <a:rPr lang="it-IT" sz="2800" dirty="0"/>
              <a:t> VI :</a:t>
            </a:r>
            <a:br>
              <a:rPr lang="it-IT" sz="2800" dirty="0"/>
            </a:br>
            <a:r>
              <a:rPr lang="it-IT" sz="2800" dirty="0"/>
              <a:t>la </a:t>
            </a:r>
            <a:r>
              <a:rPr lang="it-IT" sz="2800" dirty="0" err="1"/>
              <a:t>préface</a:t>
            </a:r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2107ED-5AF6-4E0A-AC56-F146BD653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3"/>
            <a:ext cx="3363974" cy="3415623"/>
          </a:xfrm>
        </p:spPr>
        <p:txBody>
          <a:bodyPr>
            <a:normAutofit/>
          </a:bodyPr>
          <a:lstStyle/>
          <a:p>
            <a:r>
              <a:rPr lang="it-IT" sz="1900"/>
              <a:t>Structure: “préface” (divisée en deux parties) + 8 textes numérotés (strophes ou chapitres de roman)</a:t>
            </a:r>
          </a:p>
          <a:p>
            <a:r>
              <a:rPr lang="it-IT" sz="1900"/>
              <a:t>La “préface” du chant VI a une position bizarre: elle est à l’intérieur du livre, et non au début. Elle dresse le bilan des chants I-V et annonce le VI. </a:t>
            </a:r>
          </a:p>
          <a:p>
            <a:r>
              <a:rPr lang="it-IT" sz="1900"/>
              <a:t>Le mot “préface” est dans le texte (2 fois).</a:t>
            </a:r>
          </a:p>
          <a:p>
            <a:endParaRPr lang="it-IT" sz="190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6765B31-5082-4D1E-A0F9-13689D9DF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8475" y="3581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6F238A25-E14C-4835-B03E-88A7DB9F3F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681913"/>
              </p:ext>
            </p:extLst>
          </p:nvPr>
        </p:nvGraphicFramePr>
        <p:xfrm>
          <a:off x="5297763" y="1943616"/>
          <a:ext cx="6250771" cy="2809902"/>
        </p:xfrm>
        <a:graphic>
          <a:graphicData uri="http://schemas.openxmlformats.org/drawingml/2006/table">
            <a:tbl>
              <a:tblPr firstRow="1" firstCol="1" bandRow="1"/>
              <a:tblGrid>
                <a:gridCol w="665894">
                  <a:extLst>
                    <a:ext uri="{9D8B030D-6E8A-4147-A177-3AD203B41FA5}">
                      <a16:colId xmlns:a16="http://schemas.microsoft.com/office/drawing/2014/main" val="2218606199"/>
                    </a:ext>
                  </a:extLst>
                </a:gridCol>
                <a:gridCol w="1498882">
                  <a:extLst>
                    <a:ext uri="{9D8B030D-6E8A-4147-A177-3AD203B41FA5}">
                      <a16:colId xmlns:a16="http://schemas.microsoft.com/office/drawing/2014/main" val="3563974210"/>
                    </a:ext>
                  </a:extLst>
                </a:gridCol>
                <a:gridCol w="2307726">
                  <a:extLst>
                    <a:ext uri="{9D8B030D-6E8A-4147-A177-3AD203B41FA5}">
                      <a16:colId xmlns:a16="http://schemas.microsoft.com/office/drawing/2014/main" val="3412498494"/>
                    </a:ext>
                  </a:extLst>
                </a:gridCol>
                <a:gridCol w="1778269">
                  <a:extLst>
                    <a:ext uri="{9D8B030D-6E8A-4147-A177-3AD203B41FA5}">
                      <a16:colId xmlns:a16="http://schemas.microsoft.com/office/drawing/2014/main" val="3472962148"/>
                    </a:ext>
                  </a:extLst>
                </a:gridCol>
              </a:tblGrid>
              <a:tr h="1404951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I-V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168" marR="136168" marT="1891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poème en prose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168" marR="136168" marT="1891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synthèse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168" marR="136168" marT="1891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fantasme, fantastique,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décors imaginaires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168" marR="136168" marT="1891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5637644"/>
                  </a:ext>
                </a:extLst>
              </a:tr>
              <a:tr h="1404951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168" marR="136168" marT="1891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“un petit roman de trente pages”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168" marR="136168" marT="1891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analyse (développement narratif)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168" marR="136168" marT="1891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2100" b="0" i="0" u="none" strike="noStrike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réel, action, ville (Paris)</a:t>
                      </a:r>
                      <a:endParaRPr lang="it-IT" sz="3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6168" marR="136168" marT="1891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0442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57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9DB44F-F2AE-4B7C-88CE-48CC1DAD2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</a:t>
            </a:r>
            <a:r>
              <a:rPr lang="it-IT" dirty="0" err="1"/>
              <a:t>chant</a:t>
            </a:r>
            <a:r>
              <a:rPr lang="it-IT" dirty="0"/>
              <a:t> VI : la </a:t>
            </a:r>
            <a:r>
              <a:rPr lang="it-IT" dirty="0" err="1"/>
              <a:t>préface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5159B2-2E41-4D4A-936D-3EABE73A9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/>
              <a:t>Adoption </a:t>
            </a:r>
            <a:r>
              <a:rPr lang="it-IT" dirty="0" err="1"/>
              <a:t>explicite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genre</a:t>
            </a:r>
            <a:r>
              <a:rPr lang="it-IT" dirty="0"/>
              <a:t> </a:t>
            </a:r>
            <a:r>
              <a:rPr lang="it-IT" dirty="0" err="1"/>
              <a:t>narratif</a:t>
            </a:r>
            <a:r>
              <a:rPr lang="it-IT" dirty="0"/>
              <a:t> (</a:t>
            </a:r>
            <a:r>
              <a:rPr lang="it-IT" dirty="0" err="1"/>
              <a:t>romanesque</a:t>
            </a:r>
            <a:r>
              <a:rPr lang="it-IT" dirty="0"/>
              <a:t>). En </a:t>
            </a:r>
            <a:r>
              <a:rPr lang="it-IT" dirty="0" err="1"/>
              <a:t>effet</a:t>
            </a:r>
            <a:r>
              <a:rPr lang="it-IT" dirty="0"/>
              <a:t>,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chant</a:t>
            </a:r>
            <a:r>
              <a:rPr lang="it-IT" dirty="0"/>
              <a:t> VI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strophes</a:t>
            </a:r>
            <a:r>
              <a:rPr lang="it-IT" dirty="0"/>
              <a:t> se </a:t>
            </a:r>
            <a:r>
              <a:rPr lang="it-IT" dirty="0" err="1"/>
              <a:t>succèdent</a:t>
            </a:r>
            <a:r>
              <a:rPr lang="it-IT" dirty="0"/>
              <a:t> d’une </a:t>
            </a:r>
            <a:r>
              <a:rPr lang="it-IT" dirty="0" err="1"/>
              <a:t>manière</a:t>
            </a:r>
            <a:r>
              <a:rPr lang="it-IT" dirty="0"/>
              <a:t> (à </a:t>
            </a:r>
            <a:r>
              <a:rPr lang="it-IT" dirty="0" err="1"/>
              <a:t>peu</a:t>
            </a:r>
            <a:r>
              <a:rPr lang="it-IT" dirty="0"/>
              <a:t> </a:t>
            </a:r>
            <a:r>
              <a:rPr lang="it-IT" dirty="0" err="1"/>
              <a:t>près</a:t>
            </a:r>
            <a:r>
              <a:rPr lang="it-IT" dirty="0"/>
              <a:t>) </a:t>
            </a:r>
            <a:r>
              <a:rPr lang="it-IT" dirty="0" err="1"/>
              <a:t>cohérente</a:t>
            </a:r>
            <a:r>
              <a:rPr lang="it-IT" dirty="0"/>
              <a:t> (</a:t>
            </a:r>
            <a:r>
              <a:rPr lang="it-IT" dirty="0" err="1"/>
              <a:t>intrigue</a:t>
            </a:r>
            <a:r>
              <a:rPr lang="it-IT" dirty="0"/>
              <a:t>), pour la première fois </a:t>
            </a:r>
            <a:r>
              <a:rPr lang="it-IT" dirty="0" err="1"/>
              <a:t>dans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i="1" dirty="0" err="1"/>
              <a:t>Chants</a:t>
            </a:r>
            <a:r>
              <a:rPr lang="it-IT" dirty="0"/>
              <a:t>. En </a:t>
            </a:r>
            <a:r>
              <a:rPr lang="it-IT" dirty="0" err="1"/>
              <a:t>outre</a:t>
            </a:r>
            <a:r>
              <a:rPr lang="it-IT" dirty="0"/>
              <a:t>, l’</a:t>
            </a:r>
            <a:r>
              <a:rPr lang="it-IT" dirty="0" err="1"/>
              <a:t>énonciation</a:t>
            </a:r>
            <a:r>
              <a:rPr lang="it-IT" dirty="0"/>
              <a:t> est plus </a:t>
            </a:r>
            <a:r>
              <a:rPr lang="it-IT" dirty="0" err="1"/>
              <a:t>claire</a:t>
            </a:r>
            <a:r>
              <a:rPr lang="it-IT" dirty="0"/>
              <a:t>: “je” (sorte de </a:t>
            </a:r>
            <a:r>
              <a:rPr lang="it-IT" dirty="0" err="1"/>
              <a:t>narrateur</a:t>
            </a:r>
            <a:r>
              <a:rPr lang="it-IT" dirty="0"/>
              <a:t> </a:t>
            </a:r>
            <a:r>
              <a:rPr lang="it-IT" dirty="0" err="1"/>
              <a:t>omniscient</a:t>
            </a:r>
            <a:r>
              <a:rPr lang="it-IT" dirty="0"/>
              <a:t>) est </a:t>
            </a:r>
            <a:r>
              <a:rPr lang="it-IT" dirty="0" err="1"/>
              <a:t>distinct</a:t>
            </a:r>
            <a:r>
              <a:rPr lang="it-IT" dirty="0"/>
              <a:t> de </a:t>
            </a:r>
            <a:r>
              <a:rPr lang="it-IT" dirty="0" err="1"/>
              <a:t>Maldoror</a:t>
            </a:r>
            <a:r>
              <a:rPr lang="it-IT" dirty="0"/>
              <a:t> (</a:t>
            </a:r>
            <a:r>
              <a:rPr lang="it-IT" dirty="0" err="1"/>
              <a:t>personnage</a:t>
            </a:r>
            <a:r>
              <a:rPr lang="it-IT" dirty="0"/>
              <a:t>, </a:t>
            </a:r>
            <a:r>
              <a:rPr lang="it-IT" dirty="0" err="1"/>
              <a:t>bourreau</a:t>
            </a:r>
            <a:r>
              <a:rPr lang="it-IT" dirty="0"/>
              <a:t>).</a:t>
            </a:r>
          </a:p>
          <a:p>
            <a:pPr algn="just"/>
            <a:r>
              <a:rPr lang="it-IT" dirty="0"/>
              <a:t>Il y a </a:t>
            </a:r>
            <a:r>
              <a:rPr lang="it-IT" dirty="0" err="1"/>
              <a:t>pourtant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digressions</a:t>
            </a:r>
            <a:r>
              <a:rPr lang="it-IT" dirty="0"/>
              <a:t>. À </a:t>
            </a:r>
            <a:r>
              <a:rPr lang="it-IT" dirty="0" err="1"/>
              <a:t>noter</a:t>
            </a:r>
            <a:r>
              <a:rPr lang="it-IT" dirty="0"/>
              <a:t> </a:t>
            </a:r>
            <a:r>
              <a:rPr lang="it-IT" dirty="0" err="1"/>
              <a:t>aussi</a:t>
            </a:r>
            <a:r>
              <a:rPr lang="it-IT" dirty="0"/>
              <a:t> </a:t>
            </a:r>
            <a:r>
              <a:rPr lang="it-IT" dirty="0" err="1"/>
              <a:t>que</a:t>
            </a:r>
            <a:r>
              <a:rPr lang="it-IT" dirty="0"/>
              <a:t> le </a:t>
            </a:r>
            <a:r>
              <a:rPr lang="it-IT" dirty="0" err="1"/>
              <a:t>sujet</a:t>
            </a:r>
            <a:r>
              <a:rPr lang="it-IT" dirty="0"/>
              <a:t> </a:t>
            </a:r>
            <a:r>
              <a:rPr lang="it-IT" dirty="0" err="1"/>
              <a:t>fondamental</a:t>
            </a:r>
            <a:r>
              <a:rPr lang="it-IT" dirty="0"/>
              <a:t> reste le </a:t>
            </a:r>
            <a:r>
              <a:rPr lang="it-IT" dirty="0" err="1"/>
              <a:t>même</a:t>
            </a:r>
            <a:r>
              <a:rPr lang="it-IT" dirty="0"/>
              <a:t>: l’</a:t>
            </a:r>
            <a:r>
              <a:rPr lang="it-IT" dirty="0" err="1"/>
              <a:t>attaque</a:t>
            </a:r>
            <a:r>
              <a:rPr lang="it-IT" dirty="0"/>
              <a:t> </a:t>
            </a:r>
            <a:r>
              <a:rPr lang="it-IT" dirty="0" err="1"/>
              <a:t>au</a:t>
            </a:r>
            <a:r>
              <a:rPr lang="it-IT" dirty="0"/>
              <a:t> </a:t>
            </a:r>
            <a:r>
              <a:rPr lang="it-IT" dirty="0" err="1"/>
              <a:t>genre</a:t>
            </a:r>
            <a:r>
              <a:rPr lang="it-IT" dirty="0"/>
              <a:t> </a:t>
            </a:r>
            <a:r>
              <a:rPr lang="it-IT" dirty="0" err="1"/>
              <a:t>humain</a:t>
            </a:r>
            <a:r>
              <a:rPr lang="it-IT" dirty="0"/>
              <a:t> et à </a:t>
            </a:r>
            <a:r>
              <a:rPr lang="it-IT" dirty="0" err="1"/>
              <a:t>Dieu</a:t>
            </a:r>
            <a:r>
              <a:rPr lang="it-IT" dirty="0"/>
              <a:t> (« </a:t>
            </a:r>
            <a:r>
              <a:rPr lang="it-IT" dirty="0" err="1"/>
              <a:t>insulter</a:t>
            </a:r>
            <a:r>
              <a:rPr lang="it-IT" dirty="0"/>
              <a:t>, </a:t>
            </a:r>
            <a:r>
              <a:rPr lang="it-IT" dirty="0" err="1"/>
              <a:t>comme</a:t>
            </a:r>
            <a:r>
              <a:rPr lang="it-IT" dirty="0"/>
              <a:t> en me </a:t>
            </a:r>
            <a:r>
              <a:rPr lang="it-IT" dirty="0" err="1"/>
              <a:t>jouant</a:t>
            </a:r>
            <a:r>
              <a:rPr lang="it-IT" dirty="0"/>
              <a:t>, l’</a:t>
            </a:r>
            <a:r>
              <a:rPr lang="it-IT" dirty="0" err="1"/>
              <a:t>homme</a:t>
            </a:r>
            <a:r>
              <a:rPr lang="it-IT" dirty="0"/>
              <a:t>, le </a:t>
            </a:r>
            <a:r>
              <a:rPr lang="it-IT" dirty="0" err="1"/>
              <a:t>Créateur</a:t>
            </a:r>
            <a:r>
              <a:rPr lang="it-IT" dirty="0"/>
              <a:t> et </a:t>
            </a:r>
            <a:r>
              <a:rPr lang="it-IT" dirty="0" err="1"/>
              <a:t>moi-même</a:t>
            </a:r>
            <a:r>
              <a:rPr lang="it-IT" dirty="0"/>
              <a:t> »).</a:t>
            </a:r>
          </a:p>
          <a:p>
            <a:pPr algn="just"/>
            <a:r>
              <a:rPr lang="it-IT" dirty="0" err="1"/>
              <a:t>Maldoror</a:t>
            </a:r>
            <a:r>
              <a:rPr lang="it-IT" dirty="0"/>
              <a:t> = «</a:t>
            </a:r>
            <a:r>
              <a:rPr lang="it-IT" dirty="0" err="1"/>
              <a:t>poétique</a:t>
            </a:r>
            <a:r>
              <a:rPr lang="it-IT" dirty="0"/>
              <a:t> Rocambole» (</a:t>
            </a:r>
            <a:r>
              <a:rPr lang="it-IT" dirty="0" err="1"/>
              <a:t>Ponson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Terrail</a:t>
            </a:r>
            <a:r>
              <a:rPr lang="it-IT" dirty="0"/>
              <a:t>, 1857-1871).</a:t>
            </a:r>
          </a:p>
          <a:p>
            <a:pPr algn="just"/>
            <a:r>
              <a:rPr lang="it-IT" dirty="0"/>
              <a:t>On passe </a:t>
            </a:r>
            <a:r>
              <a:rPr lang="it-IT" dirty="0" err="1"/>
              <a:t>donc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modèle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</a:t>
            </a:r>
            <a:r>
              <a:rPr lang="it-IT" dirty="0"/>
              <a:t> noir (</a:t>
            </a:r>
            <a:r>
              <a:rPr lang="it-IT" dirty="0" err="1"/>
              <a:t>gothic</a:t>
            </a:r>
            <a:r>
              <a:rPr lang="it-IT" dirty="0"/>
              <a:t> </a:t>
            </a:r>
            <a:r>
              <a:rPr lang="it-IT" dirty="0" err="1"/>
              <a:t>novel</a:t>
            </a:r>
            <a:r>
              <a:rPr lang="it-IT" dirty="0"/>
              <a:t>) à </a:t>
            </a:r>
            <a:r>
              <a:rPr lang="it-IT" dirty="0" err="1"/>
              <a:t>celui</a:t>
            </a:r>
            <a:r>
              <a:rPr lang="it-IT" dirty="0"/>
              <a:t>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</a:t>
            </a:r>
            <a:r>
              <a:rPr lang="it-IT" dirty="0"/>
              <a:t> d’</a:t>
            </a:r>
            <a:r>
              <a:rPr lang="it-IT" dirty="0" err="1"/>
              <a:t>aventures</a:t>
            </a:r>
            <a:r>
              <a:rPr lang="it-IT" dirty="0"/>
              <a:t>. </a:t>
            </a:r>
            <a:r>
              <a:rPr lang="it-IT" dirty="0" err="1"/>
              <a:t>Perspective</a:t>
            </a:r>
            <a:r>
              <a:rPr lang="it-IT" dirty="0"/>
              <a:t> </a:t>
            </a:r>
            <a:r>
              <a:rPr lang="it-IT" dirty="0" err="1"/>
              <a:t>parodique</a:t>
            </a:r>
            <a:r>
              <a:rPr lang="it-IT" dirty="0"/>
              <a:t> (pastiche).</a:t>
            </a:r>
          </a:p>
          <a:p>
            <a:pPr algn="just"/>
            <a:r>
              <a:rPr lang="it-IT" dirty="0"/>
              <a:t>En </a:t>
            </a:r>
            <a:r>
              <a:rPr lang="it-IT" dirty="0" err="1"/>
              <a:t>réalité</a:t>
            </a:r>
            <a:r>
              <a:rPr lang="it-IT" dirty="0"/>
              <a:t>, on reste </a:t>
            </a:r>
            <a:r>
              <a:rPr lang="it-IT" dirty="0" err="1"/>
              <a:t>dans</a:t>
            </a:r>
            <a:r>
              <a:rPr lang="it-IT" dirty="0"/>
              <a:t> le texte </a:t>
            </a:r>
            <a:r>
              <a:rPr lang="it-IT" dirty="0" err="1"/>
              <a:t>poétique</a:t>
            </a:r>
            <a:r>
              <a:rPr lang="it-IT" dirty="0"/>
              <a:t> (en prose) : «</a:t>
            </a:r>
            <a:r>
              <a:rPr lang="it-IT" dirty="0" err="1"/>
              <a:t>prosaïque</a:t>
            </a:r>
            <a:r>
              <a:rPr lang="it-IT" dirty="0"/>
              <a:t>» mais </a:t>
            </a:r>
            <a:r>
              <a:rPr lang="it-IT" dirty="0" err="1"/>
              <a:t>doué</a:t>
            </a:r>
            <a:r>
              <a:rPr lang="it-IT" dirty="0"/>
              <a:t> d’un «</a:t>
            </a:r>
            <a:r>
              <a:rPr lang="it-IT" dirty="0" err="1"/>
              <a:t>effet</a:t>
            </a:r>
            <a:r>
              <a:rPr lang="it-IT" dirty="0"/>
              <a:t> </a:t>
            </a:r>
            <a:r>
              <a:rPr lang="it-IT" dirty="0" err="1"/>
              <a:t>très</a:t>
            </a:r>
            <a:r>
              <a:rPr lang="it-IT" dirty="0"/>
              <a:t> </a:t>
            </a:r>
            <a:r>
              <a:rPr lang="it-IT" dirty="0" err="1"/>
              <a:t>poétique</a:t>
            </a:r>
            <a:r>
              <a:rPr lang="it-IT" dirty="0"/>
              <a:t>».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5851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3E7F3C-6E57-46A1-933C-86D3F798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Le </a:t>
            </a:r>
            <a:r>
              <a:rPr lang="it-IT" dirty="0" err="1"/>
              <a:t>chant</a:t>
            </a:r>
            <a:r>
              <a:rPr lang="it-IT" dirty="0"/>
              <a:t> VI : </a:t>
            </a:r>
            <a:r>
              <a:rPr lang="it-IT" dirty="0" err="1"/>
              <a:t>Mervyn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123EE0-9D0B-4BF2-8C12-FD98093D6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Mervyn</a:t>
            </a:r>
            <a:r>
              <a:rPr lang="it-IT" dirty="0"/>
              <a:t>, origine </a:t>
            </a:r>
            <a:r>
              <a:rPr lang="it-IT" dirty="0" err="1"/>
              <a:t>anglaise</a:t>
            </a:r>
            <a:r>
              <a:rPr lang="it-IT" dirty="0"/>
              <a:t>. VI, 2 : </a:t>
            </a:r>
            <a:r>
              <a:rPr lang="it-IT" dirty="0" err="1"/>
              <a:t>scène</a:t>
            </a:r>
            <a:r>
              <a:rPr lang="it-IT" dirty="0"/>
              <a:t> de </a:t>
            </a:r>
            <a:r>
              <a:rPr lang="it-IT" dirty="0" err="1"/>
              <a:t>famille</a:t>
            </a:r>
            <a:r>
              <a:rPr lang="it-IT" dirty="0"/>
              <a:t>, </a:t>
            </a:r>
            <a:r>
              <a:rPr lang="it-IT" dirty="0" err="1"/>
              <a:t>très</a:t>
            </a:r>
            <a:r>
              <a:rPr lang="it-IT" dirty="0"/>
              <a:t> </a:t>
            </a:r>
            <a:r>
              <a:rPr lang="it-IT" dirty="0" err="1"/>
              <a:t>ironique</a:t>
            </a:r>
            <a:r>
              <a:rPr lang="it-IT" dirty="0"/>
              <a:t>; </a:t>
            </a:r>
            <a:r>
              <a:rPr lang="it-IT" dirty="0" err="1"/>
              <a:t>famille</a:t>
            </a:r>
            <a:r>
              <a:rPr lang="it-IT" dirty="0"/>
              <a:t> patriarcale. Pastiche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</a:t>
            </a:r>
            <a:r>
              <a:rPr lang="it-IT" dirty="0"/>
              <a:t> de </a:t>
            </a:r>
            <a:r>
              <a:rPr lang="it-IT" dirty="0" err="1"/>
              <a:t>mœurs</a:t>
            </a:r>
            <a:r>
              <a:rPr lang="it-IT" dirty="0"/>
              <a:t> (Balzac, Dickens?).</a:t>
            </a:r>
          </a:p>
          <a:p>
            <a:pPr algn="just"/>
            <a:r>
              <a:rPr lang="it-IT" dirty="0"/>
              <a:t>VI, 3: </a:t>
            </a:r>
            <a:r>
              <a:rPr lang="it-IT" dirty="0" err="1"/>
              <a:t>échange</a:t>
            </a:r>
            <a:r>
              <a:rPr lang="it-IT" dirty="0"/>
              <a:t> </a:t>
            </a:r>
            <a:r>
              <a:rPr lang="it-IT" dirty="0" err="1"/>
              <a:t>épistolaire</a:t>
            </a:r>
            <a:r>
              <a:rPr lang="it-IT" dirty="0"/>
              <a:t> </a:t>
            </a:r>
            <a:r>
              <a:rPr lang="it-IT" dirty="0" err="1"/>
              <a:t>entre</a:t>
            </a:r>
            <a:r>
              <a:rPr lang="it-IT" dirty="0"/>
              <a:t> </a:t>
            </a:r>
            <a:r>
              <a:rPr lang="it-IT" dirty="0" err="1"/>
              <a:t>Maldoror</a:t>
            </a:r>
            <a:r>
              <a:rPr lang="it-IT" dirty="0"/>
              <a:t> et </a:t>
            </a:r>
            <a:r>
              <a:rPr lang="it-IT" dirty="0" err="1"/>
              <a:t>Mervyn</a:t>
            </a:r>
            <a:r>
              <a:rPr lang="it-IT" dirty="0"/>
              <a:t>. </a:t>
            </a:r>
            <a:r>
              <a:rPr lang="it-IT" dirty="0" err="1"/>
              <a:t>Corruption</a:t>
            </a:r>
            <a:r>
              <a:rPr lang="it-IT" dirty="0"/>
              <a:t> d’un </a:t>
            </a:r>
            <a:r>
              <a:rPr lang="it-IT" dirty="0" err="1"/>
              <a:t>jeune</a:t>
            </a:r>
            <a:r>
              <a:rPr lang="it-IT" dirty="0"/>
              <a:t> </a:t>
            </a:r>
            <a:r>
              <a:rPr lang="it-IT" dirty="0" err="1"/>
              <a:t>garçon</a:t>
            </a:r>
            <a:r>
              <a:rPr lang="it-IT" dirty="0"/>
              <a:t> (</a:t>
            </a:r>
            <a:r>
              <a:rPr lang="it-IT" dirty="0" err="1"/>
              <a:t>cf</a:t>
            </a:r>
            <a:r>
              <a:rPr lang="it-IT" dirty="0"/>
              <a:t>. I, 11 et II, 6).</a:t>
            </a:r>
          </a:p>
          <a:p>
            <a:pPr algn="just"/>
            <a:r>
              <a:rPr lang="it-IT" dirty="0" err="1"/>
              <a:t>Modèle</a:t>
            </a:r>
            <a:r>
              <a:rPr lang="it-IT" dirty="0"/>
              <a:t> </a:t>
            </a:r>
            <a:r>
              <a:rPr lang="it-IT" dirty="0" err="1"/>
              <a:t>réel</a:t>
            </a:r>
            <a:r>
              <a:rPr lang="it-IT" dirty="0"/>
              <a:t> de </a:t>
            </a:r>
            <a:r>
              <a:rPr lang="it-IT" dirty="0" err="1"/>
              <a:t>Mervyn</a:t>
            </a:r>
            <a:r>
              <a:rPr lang="it-IT" dirty="0"/>
              <a:t> </a:t>
            </a:r>
            <a:r>
              <a:rPr lang="it-IT" dirty="0" err="1"/>
              <a:t>selon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recherches</a:t>
            </a:r>
            <a:r>
              <a:rPr lang="it-IT" dirty="0"/>
              <a:t> </a:t>
            </a:r>
            <a:r>
              <a:rPr lang="it-IT" dirty="0" err="1"/>
              <a:t>récentes</a:t>
            </a:r>
            <a:r>
              <a:rPr lang="it-IT" dirty="0"/>
              <a:t>: Louis d’</a:t>
            </a:r>
            <a:r>
              <a:rPr lang="it-IT" dirty="0" err="1"/>
              <a:t>Hurcourt</a:t>
            </a:r>
            <a:r>
              <a:rPr lang="it-IT" dirty="0"/>
              <a:t>, qui en 1869 </a:t>
            </a:r>
            <a:r>
              <a:rPr lang="it-IT" dirty="0" err="1"/>
              <a:t>avait</a:t>
            </a:r>
            <a:r>
              <a:rPr lang="it-IT" dirty="0"/>
              <a:t> 16 </a:t>
            </a:r>
            <a:r>
              <a:rPr lang="it-IT" dirty="0" err="1"/>
              <a:t>ans</a:t>
            </a:r>
            <a:r>
              <a:rPr lang="it-IT" dirty="0"/>
              <a:t>, </a:t>
            </a:r>
            <a:r>
              <a:rPr lang="it-IT" dirty="0" err="1"/>
              <a:t>faisait</a:t>
            </a:r>
            <a:r>
              <a:rPr lang="it-IT" dirty="0"/>
              <a:t> de l’</a:t>
            </a:r>
            <a:r>
              <a:rPr lang="it-IT" dirty="0" err="1"/>
              <a:t>escrime</a:t>
            </a:r>
            <a:r>
              <a:rPr lang="it-IT" dirty="0"/>
              <a:t> et </a:t>
            </a:r>
            <a:r>
              <a:rPr lang="it-IT" dirty="0" err="1"/>
              <a:t>habitait</a:t>
            </a:r>
            <a:r>
              <a:rPr lang="it-IT" dirty="0"/>
              <a:t> le quartier de </a:t>
            </a:r>
            <a:r>
              <a:rPr lang="it-IT" dirty="0" err="1"/>
              <a:t>Mervyn</a:t>
            </a:r>
            <a:r>
              <a:rPr lang="it-IT" dirty="0"/>
              <a:t>. Il </a:t>
            </a:r>
            <a:r>
              <a:rPr lang="it-IT" dirty="0" err="1"/>
              <a:t>pourrait</a:t>
            </a:r>
            <a:r>
              <a:rPr lang="it-IT" dirty="0"/>
              <a:t> </a:t>
            </a:r>
            <a:r>
              <a:rPr lang="it-IT" dirty="0" err="1"/>
              <a:t>être</a:t>
            </a:r>
            <a:r>
              <a:rPr lang="it-IT" dirty="0"/>
              <a:t> le Louis </a:t>
            </a:r>
            <a:r>
              <a:rPr lang="it-IT" dirty="0" err="1"/>
              <a:t>Durcour</a:t>
            </a:r>
            <a:r>
              <a:rPr lang="it-IT" dirty="0"/>
              <a:t> qui figure </a:t>
            </a:r>
            <a:r>
              <a:rPr lang="it-IT" dirty="0" err="1"/>
              <a:t>parmi</a:t>
            </a:r>
            <a:r>
              <a:rPr lang="it-IT" dirty="0"/>
              <a:t> 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dédicataires</a:t>
            </a:r>
            <a:r>
              <a:rPr lang="it-IT" dirty="0"/>
              <a:t> de </a:t>
            </a:r>
            <a:r>
              <a:rPr lang="it-IT" i="1" dirty="0" err="1"/>
              <a:t>Poésies</a:t>
            </a:r>
            <a:r>
              <a:rPr lang="it-IT" i="1" dirty="0"/>
              <a:t> I</a:t>
            </a:r>
            <a:r>
              <a:rPr lang="it-IT" dirty="0"/>
              <a:t>.</a:t>
            </a:r>
          </a:p>
          <a:p>
            <a:r>
              <a:rPr lang="it-IT" u="sng" dirty="0">
                <a:hlinkClick r:id="rId2"/>
              </a:rPr>
              <a:t>https://cahierslautreamont.wordpress.com/2016/04/05/louis-dhurcourt-dedicataire-des-poesies-disidore-ducasse-1/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124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4" name="Rectangle 118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4122D9C-A2E7-40C5-ADC0-F4140D056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452" y="1610024"/>
            <a:ext cx="3058621" cy="1457002"/>
          </a:xfrm>
        </p:spPr>
        <p:txBody>
          <a:bodyPr anchor="b">
            <a:normAutofit/>
          </a:bodyPr>
          <a:lstStyle/>
          <a:p>
            <a:r>
              <a:rPr lang="it-IT" sz="4000"/>
              <a:t>beau </a:t>
            </a:r>
            <a:br>
              <a:rPr lang="it-IT" sz="4000"/>
            </a:br>
            <a:r>
              <a:rPr lang="it-IT" sz="4000"/>
              <a:t>comme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770AE191-D2EA-45C9-A44D-830C188F7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2021" y="518649"/>
            <a:ext cx="1128382" cy="847206"/>
            <a:chOff x="8183879" y="1000124"/>
            <a:chExt cx="1562267" cy="1172973"/>
          </a:xfrm>
        </p:grpSpPr>
        <p:sp>
          <p:nvSpPr>
            <p:cNvPr id="122" name="Freeform 5">
              <a:extLst>
                <a:ext uri="{FF2B5EF4-FFF2-40B4-BE49-F238E27FC236}">
                  <a16:creationId xmlns:a16="http://schemas.microsoft.com/office/drawing/2014/main" id="{23A0E4C1-B7A6-4637-AC51-4A5AE3841F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">
              <a:extLst>
                <a:ext uri="{FF2B5EF4-FFF2-40B4-BE49-F238E27FC236}">
                  <a16:creationId xmlns:a16="http://schemas.microsoft.com/office/drawing/2014/main" id="{F4E8C039-CC58-44F3-8A7B-E0A934C1D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358DD2-18B2-45FF-B2B0-16CAE0345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450" y="3067026"/>
            <a:ext cx="3058623" cy="3272324"/>
          </a:xfrm>
        </p:spPr>
        <p:txBody>
          <a:bodyPr anchor="t">
            <a:normAutofit/>
          </a:bodyPr>
          <a:lstStyle/>
          <a:p>
            <a:endParaRPr lang="it-IT" sz="2000"/>
          </a:p>
          <a:p>
            <a:endParaRPr lang="it-IT" sz="200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E8F94D1-AEA0-4E5A-B42B-2110593FB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7288" y="26828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CB9057BE-C309-4A5E-84F5-7C31BF11DA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697823"/>
              </p:ext>
            </p:extLst>
          </p:nvPr>
        </p:nvGraphicFramePr>
        <p:xfrm>
          <a:off x="4636963" y="602870"/>
          <a:ext cx="5873069" cy="6226698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989985">
                  <a:extLst>
                    <a:ext uri="{9D8B030D-6E8A-4147-A177-3AD203B41FA5}">
                      <a16:colId xmlns:a16="http://schemas.microsoft.com/office/drawing/2014/main" val="3686800602"/>
                    </a:ext>
                  </a:extLst>
                </a:gridCol>
                <a:gridCol w="1278896">
                  <a:extLst>
                    <a:ext uri="{9D8B030D-6E8A-4147-A177-3AD203B41FA5}">
                      <a16:colId xmlns:a16="http://schemas.microsoft.com/office/drawing/2014/main" val="2952764531"/>
                    </a:ext>
                  </a:extLst>
                </a:gridCol>
                <a:gridCol w="1246789">
                  <a:extLst>
                    <a:ext uri="{9D8B030D-6E8A-4147-A177-3AD203B41FA5}">
                      <a16:colId xmlns:a16="http://schemas.microsoft.com/office/drawing/2014/main" val="150059547"/>
                    </a:ext>
                  </a:extLst>
                </a:gridCol>
                <a:gridCol w="2357399">
                  <a:extLst>
                    <a:ext uri="{9D8B030D-6E8A-4147-A177-3AD203B41FA5}">
                      <a16:colId xmlns:a16="http://schemas.microsoft.com/office/drawing/2014/main" val="4188143064"/>
                    </a:ext>
                  </a:extLst>
                </a:gridCol>
              </a:tblGrid>
              <a:tr h="910032">
                <a:tc rowSpan="4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VI, 1</a:t>
                      </a: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Mervyn</a:t>
                      </a: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beau</a:t>
                      </a: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5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comme</a:t>
                      </a: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la </a:t>
                      </a:r>
                      <a:r>
                        <a:rPr lang="it-IT" sz="140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rétractilité</a:t>
                      </a:r>
                      <a:r>
                        <a:rPr lang="it-IT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des</a:t>
                      </a:r>
                      <a:r>
                        <a:rPr lang="it-IT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serres</a:t>
                      </a:r>
                      <a:r>
                        <a:rPr lang="it-IT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des</a:t>
                      </a:r>
                      <a:r>
                        <a:rPr lang="it-IT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oiseaux</a:t>
                      </a:r>
                      <a:r>
                        <a:rPr lang="it-IT" sz="14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b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rapaces</a:t>
                      </a:r>
                      <a:endParaRPr lang="it-IT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795950"/>
                  </a:ext>
                </a:extLst>
              </a:tr>
              <a:tr h="5373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l’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incertitude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des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mouvements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musculaires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etc.</a:t>
                      </a:r>
                      <a:endParaRPr lang="it-IT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95167"/>
                  </a:ext>
                </a:extLst>
              </a:tr>
              <a:tr h="3574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ce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piège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à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rats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perpétuel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etc.</a:t>
                      </a:r>
                      <a:endParaRPr lang="it-IT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599197"/>
                  </a:ext>
                </a:extLst>
              </a:tr>
              <a:tr h="89704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la </a:t>
                      </a:r>
                      <a:r>
                        <a:rPr lang="it-IT" sz="14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rencontre</a:t>
                      </a:r>
                      <a:r>
                        <a:rPr lang="it-IT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fortuite </a:t>
                      </a:r>
                      <a:r>
                        <a:rPr lang="it-IT" sz="14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sur</a:t>
                      </a:r>
                      <a:r>
                        <a:rPr lang="it-IT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une </a:t>
                      </a:r>
                      <a:r>
                        <a:rPr lang="it-IT" sz="14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table</a:t>
                      </a:r>
                      <a:r>
                        <a:rPr lang="it-IT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de </a:t>
                      </a:r>
                      <a:r>
                        <a:rPr lang="it-IT" sz="14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dissection</a:t>
                      </a:r>
                      <a:r>
                        <a:rPr lang="it-IT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d’une machine à </a:t>
                      </a:r>
                      <a:r>
                        <a:rPr lang="it-IT" sz="14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coudre</a:t>
                      </a:r>
                      <a:r>
                        <a:rPr lang="it-IT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et d’un </a:t>
                      </a:r>
                      <a:r>
                        <a:rPr lang="it-IT" sz="14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parapluie</a:t>
                      </a:r>
                      <a:endParaRPr lang="it-IT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222393"/>
                  </a:ext>
                </a:extLst>
              </a:tr>
              <a:tr h="537335">
                <a:tc rowSpan="4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VI, 4</a:t>
                      </a: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“je”/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Maldoror</a:t>
                      </a:r>
                      <a:endParaRPr lang="it-IT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le vice de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conformation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congénital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etc.</a:t>
                      </a:r>
                      <a:endParaRPr lang="it-IT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2554697"/>
                  </a:ext>
                </a:extLst>
              </a:tr>
              <a:tr h="5373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la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caroncule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charnue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 de forme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conique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etc.</a:t>
                      </a:r>
                      <a:endParaRPr lang="it-IT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177430"/>
                  </a:ext>
                </a:extLst>
              </a:tr>
              <a:tr h="89704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la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vérité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qui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suit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: « Le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système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des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gammes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etc.” [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</a:t>
                      </a:r>
                      <a:r>
                        <a:rPr lang="it-IT" sz="14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assage</a:t>
                      </a:r>
                      <a:r>
                        <a:rPr lang="it-IT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copié</a:t>
                      </a:r>
                      <a:r>
                        <a:rPr lang="it-IT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d’</a:t>
                      </a:r>
                      <a:r>
                        <a:rPr lang="it-IT" sz="14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après</a:t>
                      </a:r>
                      <a:r>
                        <a:rPr lang="it-IT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 essai </a:t>
                      </a:r>
                      <a:r>
                        <a:rPr lang="it-IT" sz="14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allemand</a:t>
                      </a:r>
                      <a:r>
                        <a:rPr lang="it-IT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paru</a:t>
                      </a:r>
                      <a:r>
                        <a:rPr lang="it-IT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 France en 1868].</a:t>
                      </a:r>
                      <a:endParaRPr lang="it-IT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9469751"/>
                  </a:ext>
                </a:extLst>
              </a:tr>
              <a:tr h="3574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une corvette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cuirassée</a:t>
                      </a:r>
                      <a:r>
                        <a:rPr lang="it-IT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à </a:t>
                      </a:r>
                      <a:r>
                        <a:rPr lang="it-IT" sz="140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tourelles</a:t>
                      </a:r>
                      <a:endParaRPr lang="it-IT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9995" marR="112497" marT="74998" marB="7499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1612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274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3061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52C50A8E-7001-4A38-8043-9BCC6F4FE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0" y="4563895"/>
            <a:ext cx="5109005" cy="1777829"/>
          </a:xfrm>
        </p:spPr>
        <p:txBody>
          <a:bodyPr>
            <a:normAutofit/>
          </a:bodyPr>
          <a:lstStyle/>
          <a:p>
            <a:pPr algn="ctr"/>
            <a:r>
              <a:rPr lang="it-IT" sz="4000" dirty="0"/>
              <a:t>Man Ray</a:t>
            </a:r>
            <a:br>
              <a:rPr lang="it-IT" sz="4000" dirty="0"/>
            </a:br>
            <a:r>
              <a:rPr lang="it-IT" sz="4000" dirty="0"/>
              <a:t>L’</a:t>
            </a:r>
            <a:r>
              <a:rPr lang="it-IT" sz="4000" dirty="0" err="1"/>
              <a:t>énigme</a:t>
            </a:r>
            <a:r>
              <a:rPr lang="it-IT" sz="4000" dirty="0"/>
              <a:t> d’</a:t>
            </a:r>
            <a:r>
              <a:rPr lang="it-IT" sz="4000" dirty="0" err="1"/>
              <a:t>Isidore</a:t>
            </a:r>
            <a:r>
              <a:rPr lang="it-IT" sz="4000" dirty="0"/>
              <a:t> Ducasse (1920)</a:t>
            </a:r>
          </a:p>
        </p:txBody>
      </p:sp>
      <p:pic>
        <p:nvPicPr>
          <p:cNvPr id="5" name="Segnaposto contenuto 4" descr="Immagine che contiene uomo, tuta, indossando, inpiedi&#10;&#10;Descrizione generata automaticamente">
            <a:extLst>
              <a:ext uri="{FF2B5EF4-FFF2-40B4-BE49-F238E27FC236}">
                <a16:creationId xmlns:a16="http://schemas.microsoft.com/office/drawing/2014/main" id="{1E39023E-E983-4B90-A32A-09CFB50C67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8" r="-2" b="-2"/>
          <a:stretch/>
        </p:blipFill>
        <p:spPr>
          <a:xfrm>
            <a:off x="20" y="10"/>
            <a:ext cx="5997616" cy="4306823"/>
          </a:xfrm>
          <a:custGeom>
            <a:avLst/>
            <a:gdLst/>
            <a:ahLst/>
            <a:cxnLst/>
            <a:rect l="l" t="t" r="r" b="b"/>
            <a:pathLst>
              <a:path w="5997636" h="4306833">
                <a:moveTo>
                  <a:pt x="0" y="0"/>
                </a:moveTo>
                <a:lnTo>
                  <a:pt x="5997636" y="0"/>
                </a:lnTo>
                <a:lnTo>
                  <a:pt x="5997636" y="4302053"/>
                </a:lnTo>
                <a:lnTo>
                  <a:pt x="5313331" y="4306748"/>
                </a:lnTo>
                <a:cubicBezTo>
                  <a:pt x="3800480" y="4309129"/>
                  <a:pt x="2093145" y="4262282"/>
                  <a:pt x="400746" y="4118385"/>
                </a:cubicBezTo>
                <a:lnTo>
                  <a:pt x="0" y="4081409"/>
                </a:lnTo>
                <a:lnTo>
                  <a:pt x="0" y="2982070"/>
                </a:lnTo>
                <a:lnTo>
                  <a:pt x="0" y="2789945"/>
                </a:lnTo>
                <a:close/>
              </a:path>
            </a:pathLst>
          </a:custGeom>
        </p:spPr>
      </p:pic>
      <p:pic>
        <p:nvPicPr>
          <p:cNvPr id="7" name="Immagine 6" descr="Immagine che contiene nero&#10;&#10;Descrizione generata automaticamente">
            <a:extLst>
              <a:ext uri="{FF2B5EF4-FFF2-40B4-BE49-F238E27FC236}">
                <a16:creationId xmlns:a16="http://schemas.microsoft.com/office/drawing/2014/main" id="{1DF8F953-CA87-4FBA-A85A-90D151DFA5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9" r="1" b="1"/>
          <a:stretch/>
        </p:blipFill>
        <p:spPr>
          <a:xfrm>
            <a:off x="6176435" y="10"/>
            <a:ext cx="6015565" cy="4299555"/>
          </a:xfrm>
          <a:custGeom>
            <a:avLst/>
            <a:gdLst/>
            <a:ahLst/>
            <a:cxnLst/>
            <a:rect l="l" t="t" r="r" b="b"/>
            <a:pathLst>
              <a:path w="6015565" h="4299565">
                <a:moveTo>
                  <a:pt x="0" y="0"/>
                </a:moveTo>
                <a:lnTo>
                  <a:pt x="6015565" y="0"/>
                </a:lnTo>
                <a:lnTo>
                  <a:pt x="6015565" y="2789945"/>
                </a:lnTo>
                <a:lnTo>
                  <a:pt x="6015565" y="2982070"/>
                </a:lnTo>
                <a:lnTo>
                  <a:pt x="6015565" y="3957888"/>
                </a:lnTo>
                <a:lnTo>
                  <a:pt x="5937368" y="3966171"/>
                </a:lnTo>
                <a:cubicBezTo>
                  <a:pt x="3963073" y="4164120"/>
                  <a:pt x="2060717" y="4257123"/>
                  <a:pt x="577162" y="4289728"/>
                </a:cubicBezTo>
                <a:lnTo>
                  <a:pt x="0" y="4299565"/>
                </a:lnTo>
                <a:close/>
              </a:path>
            </a:pathLst>
          </a:cu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3F86A1A-F38D-45B5-A531-6D113D83E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776" y="4571423"/>
            <a:ext cx="5208544" cy="17703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Man Ray, </a:t>
            </a:r>
            <a:r>
              <a:rPr lang="en-US" sz="2400" dirty="0" err="1"/>
              <a:t>Hommage</a:t>
            </a:r>
            <a:r>
              <a:rPr lang="en-US" sz="2400" dirty="0"/>
              <a:t> à </a:t>
            </a:r>
            <a:r>
              <a:rPr lang="en-US" sz="2400" dirty="0" err="1"/>
              <a:t>Lautréamont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04203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5B51DB-021B-411D-B913-20184B22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VI, 5 : </a:t>
            </a:r>
            <a:r>
              <a:rPr lang="it-IT" dirty="0" err="1"/>
              <a:t>Aghone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1EE95F-2494-439B-BB71-3FF03C530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it-IT" dirty="0" err="1"/>
              <a:t>Récit</a:t>
            </a:r>
            <a:r>
              <a:rPr lang="it-IT" dirty="0"/>
              <a:t> </a:t>
            </a:r>
            <a:r>
              <a:rPr lang="it-IT" dirty="0" err="1"/>
              <a:t>dans</a:t>
            </a:r>
            <a:r>
              <a:rPr lang="it-IT" dirty="0"/>
              <a:t> le </a:t>
            </a:r>
            <a:r>
              <a:rPr lang="it-IT" dirty="0" err="1"/>
              <a:t>récit</a:t>
            </a:r>
            <a:r>
              <a:rPr lang="it-IT" dirty="0"/>
              <a:t>: </a:t>
            </a:r>
            <a:r>
              <a:rPr lang="it-IT" dirty="0" err="1"/>
              <a:t>Maldoror</a:t>
            </a:r>
            <a:r>
              <a:rPr lang="it-IT" dirty="0"/>
              <a:t> </a:t>
            </a:r>
            <a:r>
              <a:rPr lang="it-IT" dirty="0" err="1"/>
              <a:t>rencontre</a:t>
            </a:r>
            <a:r>
              <a:rPr lang="it-IT" dirty="0"/>
              <a:t> un </a:t>
            </a:r>
            <a:r>
              <a:rPr lang="it-IT" dirty="0" err="1"/>
              <a:t>fou</a:t>
            </a:r>
            <a:r>
              <a:rPr lang="it-IT" dirty="0"/>
              <a:t>, qui lui </a:t>
            </a:r>
            <a:r>
              <a:rPr lang="it-IT" dirty="0" err="1"/>
              <a:t>raconte</a:t>
            </a:r>
            <a:r>
              <a:rPr lang="it-IT" dirty="0"/>
              <a:t> son histoire </a:t>
            </a:r>
            <a:r>
              <a:rPr lang="it-IT" dirty="0" err="1"/>
              <a:t>délirante</a:t>
            </a:r>
            <a:r>
              <a:rPr lang="it-IT" dirty="0"/>
              <a:t>: son </a:t>
            </a:r>
            <a:r>
              <a:rPr lang="it-IT" dirty="0" err="1"/>
              <a:t>père</a:t>
            </a:r>
            <a:r>
              <a:rPr lang="it-IT" dirty="0"/>
              <a:t> a </a:t>
            </a:r>
            <a:r>
              <a:rPr lang="it-IT" dirty="0" err="1"/>
              <a:t>tué</a:t>
            </a:r>
            <a:r>
              <a:rPr lang="it-IT" dirty="0"/>
              <a:t> son </a:t>
            </a:r>
            <a:r>
              <a:rPr lang="it-IT" dirty="0" err="1"/>
              <a:t>serin</a:t>
            </a:r>
            <a:r>
              <a:rPr lang="it-IT" dirty="0"/>
              <a:t> [canarino], </a:t>
            </a:r>
            <a:r>
              <a:rPr lang="it-IT" dirty="0" err="1"/>
              <a:t>ses</a:t>
            </a:r>
            <a:r>
              <a:rPr lang="it-IT" dirty="0"/>
              <a:t> </a:t>
            </a:r>
            <a:r>
              <a:rPr lang="it-IT" dirty="0" err="1"/>
              <a:t>trois</a:t>
            </a:r>
            <a:r>
              <a:rPr lang="it-IT" dirty="0"/>
              <a:t> </a:t>
            </a:r>
            <a:r>
              <a:rPr lang="it-IT" dirty="0" err="1"/>
              <a:t>sœurs</a:t>
            </a:r>
            <a:r>
              <a:rPr lang="it-IT" dirty="0"/>
              <a:t> (</a:t>
            </a:r>
            <a:r>
              <a:rPr lang="it-IT" dirty="0" err="1"/>
              <a:t>les</a:t>
            </a:r>
            <a:r>
              <a:rPr lang="it-IT" dirty="0"/>
              <a:t> </a:t>
            </a:r>
            <a:r>
              <a:rPr lang="it-IT" dirty="0" err="1"/>
              <a:t>trois</a:t>
            </a:r>
            <a:r>
              <a:rPr lang="it-IT" dirty="0"/>
              <a:t> Marguerite), </a:t>
            </a:r>
            <a:r>
              <a:rPr lang="it-IT" dirty="0" err="1"/>
              <a:t>attristées</a:t>
            </a:r>
            <a:r>
              <a:rPr lang="it-IT" dirty="0"/>
              <a:t>, </a:t>
            </a:r>
            <a:r>
              <a:rPr lang="it-IT" dirty="0" err="1"/>
              <a:t>ont</a:t>
            </a:r>
            <a:r>
              <a:rPr lang="it-IT" dirty="0"/>
              <a:t> fini par se </a:t>
            </a:r>
            <a:r>
              <a:rPr lang="it-IT" dirty="0" err="1"/>
              <a:t>tuer</a:t>
            </a:r>
            <a:r>
              <a:rPr lang="it-IT" dirty="0"/>
              <a:t>…</a:t>
            </a:r>
          </a:p>
          <a:p>
            <a:r>
              <a:rPr lang="it-IT" dirty="0"/>
              <a:t>Pastiche </a:t>
            </a:r>
            <a:r>
              <a:rPr lang="it-IT" dirty="0" err="1"/>
              <a:t>du</a:t>
            </a:r>
            <a:r>
              <a:rPr lang="it-IT" dirty="0"/>
              <a:t> </a:t>
            </a:r>
            <a:r>
              <a:rPr lang="it-IT" dirty="0" err="1"/>
              <a:t>roman</a:t>
            </a:r>
            <a:r>
              <a:rPr lang="it-IT" dirty="0"/>
              <a:t>-feuilleton, </a:t>
            </a:r>
            <a:r>
              <a:rPr lang="it-IT" dirty="0" err="1"/>
              <a:t>larmoyant</a:t>
            </a:r>
            <a:r>
              <a:rPr lang="it-IT" dirty="0"/>
              <a:t>/</a:t>
            </a:r>
            <a:r>
              <a:rPr lang="it-IT" dirty="0" err="1"/>
              <a:t>sentimental</a:t>
            </a:r>
            <a:r>
              <a:rPr lang="it-IT" dirty="0"/>
              <a:t>.</a:t>
            </a:r>
          </a:p>
          <a:p>
            <a:r>
              <a:rPr lang="it-IT" dirty="0"/>
              <a:t>M. assiste le </a:t>
            </a:r>
            <a:r>
              <a:rPr lang="it-IT" dirty="0" err="1"/>
              <a:t>fou</a:t>
            </a:r>
            <a:r>
              <a:rPr lang="it-IT" dirty="0"/>
              <a:t> pour </a:t>
            </a:r>
            <a:r>
              <a:rPr lang="it-IT" dirty="0" err="1"/>
              <a:t>qu’il</a:t>
            </a:r>
            <a:r>
              <a:rPr lang="it-IT" dirty="0"/>
              <a:t> </a:t>
            </a:r>
            <a:r>
              <a:rPr lang="it-IT" dirty="0" err="1"/>
              <a:t>devienne</a:t>
            </a:r>
            <a:r>
              <a:rPr lang="it-IT" dirty="0"/>
              <a:t> son </a:t>
            </a:r>
            <a:r>
              <a:rPr lang="it-IT" dirty="0" err="1"/>
              <a:t>assistant</a:t>
            </a:r>
            <a:r>
              <a:rPr lang="it-IT" dirty="0"/>
              <a:t>. Il </a:t>
            </a:r>
            <a:r>
              <a:rPr lang="it-IT" dirty="0" err="1"/>
              <a:t>devient</a:t>
            </a:r>
            <a:r>
              <a:rPr lang="it-IT" dirty="0"/>
              <a:t> une sorte de “</a:t>
            </a:r>
            <a:r>
              <a:rPr lang="it-IT" dirty="0" err="1"/>
              <a:t>roi</a:t>
            </a:r>
            <a:r>
              <a:rPr lang="it-IT" dirty="0"/>
              <a:t> </a:t>
            </a:r>
            <a:r>
              <a:rPr lang="it-IT" dirty="0" err="1"/>
              <a:t>des</a:t>
            </a:r>
            <a:r>
              <a:rPr lang="it-IT" dirty="0"/>
              <a:t> </a:t>
            </a:r>
            <a:r>
              <a:rPr lang="it-IT" dirty="0" err="1"/>
              <a:t>fous</a:t>
            </a:r>
            <a:r>
              <a:rPr lang="it-IT" dirty="0"/>
              <a:t>”, </a:t>
            </a:r>
            <a:r>
              <a:rPr lang="it-IT" dirty="0" err="1"/>
              <a:t>avec</a:t>
            </a:r>
            <a:r>
              <a:rPr lang="it-IT" dirty="0"/>
              <a:t>, pour </a:t>
            </a:r>
            <a:r>
              <a:rPr lang="it-IT" dirty="0" err="1"/>
              <a:t>couronne</a:t>
            </a:r>
            <a:r>
              <a:rPr lang="it-IT" dirty="0"/>
              <a:t>, un </a:t>
            </a:r>
            <a:r>
              <a:rPr lang="it-IT" dirty="0" err="1"/>
              <a:t>vase</a:t>
            </a:r>
            <a:r>
              <a:rPr lang="it-IT" dirty="0"/>
              <a:t> de </a:t>
            </a:r>
            <a:r>
              <a:rPr lang="it-IT" dirty="0" err="1"/>
              <a:t>nuit</a:t>
            </a:r>
            <a:r>
              <a:rPr lang="it-IT" dirty="0"/>
              <a:t> </a:t>
            </a:r>
            <a:r>
              <a:rPr lang="it-IT" dirty="0" err="1"/>
              <a:t>sur</a:t>
            </a:r>
            <a:r>
              <a:rPr lang="it-IT" dirty="0"/>
              <a:t> la </a:t>
            </a:r>
            <a:r>
              <a:rPr lang="it-IT" dirty="0" err="1"/>
              <a:t>tête</a:t>
            </a:r>
            <a:r>
              <a:rPr lang="it-IT" dirty="0"/>
              <a:t>… (image </a:t>
            </a:r>
            <a:r>
              <a:rPr lang="it-IT" dirty="0" err="1"/>
              <a:t>carnavalesque</a:t>
            </a:r>
            <a:r>
              <a:rPr lang="it-IT" dirty="0"/>
              <a:t> à la Rabelais).</a:t>
            </a:r>
          </a:p>
          <a:p>
            <a:r>
              <a:rPr lang="it-IT" dirty="0"/>
              <a:t>Le </a:t>
            </a:r>
            <a:r>
              <a:rPr lang="it-IT" dirty="0" err="1"/>
              <a:t>fou</a:t>
            </a:r>
            <a:r>
              <a:rPr lang="it-IT" dirty="0"/>
              <a:t> s’</a:t>
            </a:r>
            <a:r>
              <a:rPr lang="it-IT" dirty="0" err="1"/>
              <a:t>appelle</a:t>
            </a:r>
            <a:r>
              <a:rPr lang="it-IT" dirty="0"/>
              <a:t> </a:t>
            </a:r>
            <a:r>
              <a:rPr lang="it-IT" dirty="0" err="1">
                <a:solidFill>
                  <a:srgbClr val="FF0000"/>
                </a:solidFill>
              </a:rPr>
              <a:t>Aghone</a:t>
            </a:r>
            <a:r>
              <a:rPr lang="it-IT" dirty="0"/>
              <a:t> : “</a:t>
            </a:r>
            <a:r>
              <a:rPr lang="it-IT" dirty="0" err="1"/>
              <a:t>lutte</a:t>
            </a:r>
            <a:r>
              <a:rPr lang="it-IT" dirty="0"/>
              <a:t>” en </a:t>
            </a:r>
            <a:r>
              <a:rPr lang="it-IT" dirty="0" err="1"/>
              <a:t>grec</a:t>
            </a:r>
            <a:r>
              <a:rPr lang="it-IT" dirty="0"/>
              <a:t>? “agone” = sans </a:t>
            </a:r>
            <a:r>
              <a:rPr lang="it-IT" dirty="0" err="1"/>
              <a:t>angles</a:t>
            </a:r>
            <a:r>
              <a:rPr lang="it-IT" dirty="0"/>
              <a:t>? Mie d’</a:t>
            </a:r>
            <a:r>
              <a:rPr lang="it-IT" dirty="0" err="1"/>
              <a:t>Aghonne</a:t>
            </a:r>
            <a:r>
              <a:rPr lang="it-IT" dirty="0"/>
              <a:t>, </a:t>
            </a:r>
            <a:r>
              <a:rPr lang="it-IT" dirty="0" err="1"/>
              <a:t>écrivaine</a:t>
            </a:r>
            <a:r>
              <a:rPr lang="it-IT" dirty="0"/>
              <a:t> à </a:t>
            </a:r>
            <a:r>
              <a:rPr lang="it-IT" dirty="0" err="1"/>
              <a:t>succès</a:t>
            </a:r>
            <a:r>
              <a:rPr lang="it-IT" dirty="0"/>
              <a:t>, </a:t>
            </a:r>
            <a:r>
              <a:rPr lang="it-IT" dirty="0" err="1"/>
              <a:t>aujourd’hui</a:t>
            </a:r>
            <a:r>
              <a:rPr lang="it-IT" dirty="0"/>
              <a:t> </a:t>
            </a:r>
            <a:r>
              <a:rPr lang="it-IT" dirty="0" err="1"/>
              <a:t>oubliée</a:t>
            </a:r>
            <a:r>
              <a:rPr lang="it-IT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766842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678</Words>
  <Application>Microsoft Office PowerPoint</Application>
  <PresentationFormat>Widescreen</PresentationFormat>
  <Paragraphs>72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 Lautréamont, Les chants de Maldoror </vt:lpstr>
      <vt:lpstr>Le chant VI : la préface</vt:lpstr>
      <vt:lpstr>Le chant VI : la préface</vt:lpstr>
      <vt:lpstr>Le chant VI : Mervyn</vt:lpstr>
      <vt:lpstr>beau  comme</vt:lpstr>
      <vt:lpstr>Man Ray L’énigme d’Isidore Ducasse (1920)</vt:lpstr>
      <vt:lpstr>VI, 5 : Aghone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Lautréamont, Les chants de Maldoror </dc:title>
  <dc:creator>Fabio Vasarri</dc:creator>
  <cp:lastModifiedBy>Fabio Vasarri</cp:lastModifiedBy>
  <cp:revision>4</cp:revision>
  <dcterms:created xsi:type="dcterms:W3CDTF">2020-04-20T14:30:05Z</dcterms:created>
  <dcterms:modified xsi:type="dcterms:W3CDTF">2020-04-20T15:27:02Z</dcterms:modified>
</cp:coreProperties>
</file>