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59" r:id="rId4"/>
    <p:sldId id="258" r:id="rId5"/>
    <p:sldId id="260" r:id="rId6"/>
    <p:sldId id="262" r:id="rId7"/>
    <p:sldId id="263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523EC9-741C-4C37-B39C-82411860D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DBBF901-C8E9-45A5-AD33-B4B166D718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E9F1B5-6263-42F0-AD99-3CB7B78E9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E5A8CE5-03B5-4043-88BC-0E25E70C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726FD3-4D64-4F5D-8938-6D3B8F90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0576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FEC4A0-974B-4A0A-BFFF-F3319F36C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8B460F2-F017-4291-8AE6-78DF6A6D53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8D7B8C9-2384-4D36-A563-0B01BEBFC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10EE91-201D-43CE-8CFA-29BD16709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3DFFAF-6288-44CB-8077-FCD696776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153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10FC925-318B-49D5-BCB7-131111F5A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26535A5-DDF1-496B-9716-57D5974E93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0BE8EC-AE04-4684-B6FA-22F740A58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DA9AF4-D9EC-444D-9F4A-CDFC8CDBC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9E6D81D-DF23-46D3-BADB-812F86167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51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21420D-29AD-433D-98DB-0E79DE6C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A46399-9E33-4462-9AED-1A39015D1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63E840-E15B-457D-BC37-268308E48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1935B0-D16E-494F-AA0A-924D92F93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2BAE31-FB08-4D3D-84B4-66A6D6BDC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31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21D1EA-97B1-4FCB-80D5-350AB0E19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15A498D-C982-47A8-A39D-9EFC827D6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DA60F59-F0C2-4C00-BF6B-ED9B7BB15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67B644-F339-47AC-91A6-2386E6EDB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457013-1DAF-4377-B348-8F9770BEA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675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F3B726-C721-4D86-8D5D-0084D3C3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751E67-ADF8-4AD7-A92E-483C9F3E7F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2C36FDE-3DDB-49AF-90DC-64F3DCF5E4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3AE7071-720C-4284-9CC7-A109BA703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EAF3071-B0E9-466C-A01D-DA3ADFBC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56F15E-7A21-44A6-B41C-EF4DFD071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606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2A5E41-FACE-4967-B9F6-ECC6B0135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FD5EE9-6E16-409B-8D0D-E3592D669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B4418C1-7919-4E35-877C-F2C5872E6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57274DE-47C2-4CC5-B3EC-1E26819E4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F003B4F-4FF7-4ECF-BAEA-D64C4BC43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65EBF8C-7D5C-416E-AA21-BC504402B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5B5FDD-91F3-4BC8-B883-9458B1841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F5FEE89-6019-48C1-B6FC-939ACA0C4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06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72AF36-EB77-4AE8-95F5-4673F069C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DA6D48E-CCC6-456F-B884-AEB6FCA1D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EC42ADB-F115-4B6C-B743-397336291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D6E2D3-C289-4527-A020-6F405F602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73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371FFCE-7759-410C-8328-D29BF8AB7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B878930-2AA7-4B9E-A9EE-F5E63CCB7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DD8E9E3-2F87-49C6-9EB2-BFD70A75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85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329E8A-037D-4BEF-90FA-A810E24E7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FD2E0B-7B13-45D2-ADDE-F210B31DA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D1D5E4-23AB-4242-912C-5C11A6B8C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B3C9D86-C798-4FBD-AB6B-567B8BB58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2C474E-EC08-4C15-A1C0-7402C5776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45C4E3-A10D-4544-A50B-C81A20C43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738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76AF03-2509-4E62-8811-EE3346824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000514B-B0F7-47FF-A7BA-6E52BF3830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D7F22CF-2CEB-44A7-960F-78936D0D3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A17CBE8-C817-4170-AB7F-81EF6223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988D19A-31D4-46E1-92B7-1A162E428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B6FF210-5EB5-46A8-9853-656762DCD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560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B226DD-1010-4DCB-A95B-14449570B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3AE4B6E-993C-44C3-A0CF-35B256BBE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EB19490-8856-432D-B271-AE6EF260E2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257FF-7AE9-49EA-AE17-E997F08FA7BD}" type="datetimeFigureOut">
              <a:rPr lang="it-IT" smtClean="0"/>
              <a:t>26/04/2020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63D85E-8645-469E-9BDD-4A2576B677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8F33BB-74CE-4A8A-AA05-9F8AFA110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367F7-8BAF-47CA-8647-B6FCF581E0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26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openedition.org/studifrancesi/5490" TargetMode="External"/><Relationship Id="rId2" Type="http://schemas.openxmlformats.org/officeDocument/2006/relationships/hyperlink" Target="https://cahierslautreamont.wordpress.com/2016/11/16/i-risultati-de-la-parodia-nel-canto-sesto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54B388-5650-4912-A8C1-6B559542E2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it-IT" dirty="0"/>
            </a:br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br>
              <a:rPr lang="it-IT" i="1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3FBA821-DCA8-4793-9800-D4EB8DD5CF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5651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9D36A8-00C5-408B-9E4B-A0A6C1CF2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 err="1"/>
              <a:t>Correspondance</a:t>
            </a:r>
            <a:r>
              <a:rPr lang="it-IT" dirty="0"/>
              <a:t> d’</a:t>
            </a:r>
            <a:r>
              <a:rPr lang="it-IT" dirty="0" err="1"/>
              <a:t>Isidore</a:t>
            </a:r>
            <a:r>
              <a:rPr lang="it-IT" dirty="0"/>
              <a:t> Ducasse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2307A67-64E6-44E0-A523-B5CDA6B63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12 </a:t>
            </a:r>
            <a:r>
              <a:rPr lang="it-IT" dirty="0" err="1"/>
              <a:t>mars</a:t>
            </a:r>
            <a:r>
              <a:rPr lang="it-IT" dirty="0"/>
              <a:t> 1870, </a:t>
            </a:r>
            <a:r>
              <a:rPr lang="it-IT" dirty="0" err="1"/>
              <a:t>destinataire</a:t>
            </a:r>
            <a:r>
              <a:rPr lang="it-IT" dirty="0"/>
              <a:t> </a:t>
            </a:r>
            <a:r>
              <a:rPr lang="it-IT" dirty="0" err="1"/>
              <a:t>inconnu</a:t>
            </a:r>
            <a:r>
              <a:rPr lang="it-IT" dirty="0"/>
              <a:t> (Joseph </a:t>
            </a:r>
            <a:r>
              <a:rPr lang="it-IT" dirty="0" err="1"/>
              <a:t>Darasse</a:t>
            </a:r>
            <a:r>
              <a:rPr lang="it-IT" dirty="0"/>
              <a:t>, </a:t>
            </a:r>
            <a:r>
              <a:rPr lang="it-IT" dirty="0" err="1"/>
              <a:t>banquier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Ducasse) :</a:t>
            </a:r>
          </a:p>
          <a:p>
            <a:pPr algn="just"/>
            <a:r>
              <a:rPr lang="it-IT" dirty="0" err="1"/>
              <a:t>J’ai</a:t>
            </a:r>
            <a:r>
              <a:rPr lang="it-IT" dirty="0"/>
              <a:t> </a:t>
            </a:r>
            <a:r>
              <a:rPr lang="it-IT" dirty="0" err="1"/>
              <a:t>fait</a:t>
            </a:r>
            <a:r>
              <a:rPr lang="it-IT" dirty="0"/>
              <a:t> </a:t>
            </a:r>
            <a:r>
              <a:rPr lang="it-IT" dirty="0" err="1"/>
              <a:t>publier</a:t>
            </a:r>
            <a:r>
              <a:rPr lang="it-IT" dirty="0"/>
              <a:t> un </a:t>
            </a:r>
            <a:r>
              <a:rPr lang="it-IT" dirty="0" err="1"/>
              <a:t>ouvrage</a:t>
            </a:r>
            <a:r>
              <a:rPr lang="it-IT" dirty="0"/>
              <a:t> de </a:t>
            </a:r>
            <a:r>
              <a:rPr lang="it-IT" dirty="0" err="1"/>
              <a:t>poésies</a:t>
            </a:r>
            <a:r>
              <a:rPr lang="it-IT" dirty="0"/>
              <a:t> </a:t>
            </a:r>
            <a:r>
              <a:rPr lang="it-IT" dirty="0" err="1"/>
              <a:t>chez</a:t>
            </a:r>
            <a:r>
              <a:rPr lang="it-IT" dirty="0"/>
              <a:t> M. Lacroix (B. Montmartre, 15). Mais, une fois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fut</a:t>
            </a:r>
            <a:r>
              <a:rPr lang="it-IT" dirty="0"/>
              <a:t> imprimé , il a </a:t>
            </a:r>
            <a:r>
              <a:rPr lang="it-IT" dirty="0" err="1"/>
              <a:t>refusé</a:t>
            </a:r>
            <a:r>
              <a:rPr lang="it-IT" dirty="0"/>
              <a:t> de le </a:t>
            </a:r>
            <a:r>
              <a:rPr lang="it-IT" dirty="0" err="1"/>
              <a:t>faire</a:t>
            </a:r>
            <a:r>
              <a:rPr lang="it-IT" dirty="0"/>
              <a:t> </a:t>
            </a:r>
            <a:r>
              <a:rPr lang="it-IT" dirty="0" err="1"/>
              <a:t>paraître</a:t>
            </a:r>
            <a:r>
              <a:rPr lang="it-IT" dirty="0"/>
              <a:t>, parce </a:t>
            </a:r>
            <a:r>
              <a:rPr lang="it-IT" dirty="0" err="1"/>
              <a:t>que</a:t>
            </a:r>
            <a:r>
              <a:rPr lang="it-IT" dirty="0"/>
              <a:t> la vie y </a:t>
            </a:r>
            <a:r>
              <a:rPr lang="it-IT" dirty="0" err="1"/>
              <a:t>était</a:t>
            </a:r>
            <a:r>
              <a:rPr lang="it-IT" dirty="0"/>
              <a:t> </a:t>
            </a:r>
            <a:r>
              <a:rPr lang="it-IT" dirty="0" err="1"/>
              <a:t>peinte</a:t>
            </a:r>
            <a:r>
              <a:rPr lang="it-IT" dirty="0"/>
              <a:t> </a:t>
            </a:r>
            <a:r>
              <a:rPr lang="it-IT" dirty="0" err="1"/>
              <a:t>sous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couleurs</a:t>
            </a:r>
            <a:r>
              <a:rPr lang="it-IT" dirty="0"/>
              <a:t> </a:t>
            </a:r>
            <a:r>
              <a:rPr lang="it-IT" dirty="0" err="1"/>
              <a:t>trop</a:t>
            </a:r>
            <a:r>
              <a:rPr lang="it-IT" dirty="0"/>
              <a:t> </a:t>
            </a:r>
            <a:r>
              <a:rPr lang="it-IT" dirty="0" err="1"/>
              <a:t>amères</a:t>
            </a:r>
            <a:r>
              <a:rPr lang="it-IT" dirty="0"/>
              <a:t>, et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craignait</a:t>
            </a:r>
            <a:r>
              <a:rPr lang="it-IT" dirty="0"/>
              <a:t> le </a:t>
            </a:r>
            <a:r>
              <a:rPr lang="it-IT" dirty="0" err="1"/>
              <a:t>procureur-général</a:t>
            </a:r>
            <a:r>
              <a:rPr lang="it-IT" dirty="0"/>
              <a:t>. C’</a:t>
            </a:r>
            <a:r>
              <a:rPr lang="it-IT" dirty="0" err="1"/>
              <a:t>était</a:t>
            </a:r>
            <a:r>
              <a:rPr lang="it-IT" dirty="0"/>
              <a:t> </a:t>
            </a:r>
            <a:r>
              <a:rPr lang="it-IT" dirty="0" err="1"/>
              <a:t>quelque</a:t>
            </a:r>
            <a:r>
              <a:rPr lang="it-IT" dirty="0"/>
              <a:t> </a:t>
            </a:r>
            <a:r>
              <a:rPr lang="it-IT" dirty="0" err="1"/>
              <a:t>chose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genre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Manfred de Byron et </a:t>
            </a:r>
            <a:r>
              <a:rPr lang="it-IT" dirty="0" err="1"/>
              <a:t>du</a:t>
            </a:r>
            <a:r>
              <a:rPr lang="it-IT" dirty="0"/>
              <a:t> Konrad de </a:t>
            </a:r>
            <a:r>
              <a:rPr lang="it-IT" dirty="0" err="1"/>
              <a:t>Mieçkiewicz</a:t>
            </a:r>
            <a:r>
              <a:rPr lang="it-IT" dirty="0"/>
              <a:t>, mais, </a:t>
            </a:r>
            <a:r>
              <a:rPr lang="it-IT" dirty="0" err="1"/>
              <a:t>cependant</a:t>
            </a:r>
            <a:r>
              <a:rPr lang="it-IT" dirty="0"/>
              <a:t>, </a:t>
            </a:r>
            <a:r>
              <a:rPr lang="it-IT" dirty="0" err="1"/>
              <a:t>bien</a:t>
            </a:r>
            <a:r>
              <a:rPr lang="it-IT" dirty="0"/>
              <a:t> plus </a:t>
            </a:r>
            <a:r>
              <a:rPr lang="it-IT" dirty="0" err="1"/>
              <a:t>terrible</a:t>
            </a:r>
            <a:r>
              <a:rPr lang="it-IT" dirty="0"/>
              <a:t>. L’</a:t>
            </a:r>
            <a:r>
              <a:rPr lang="it-IT" dirty="0" err="1"/>
              <a:t>édition</a:t>
            </a:r>
            <a:r>
              <a:rPr lang="it-IT" dirty="0"/>
              <a:t> </a:t>
            </a:r>
            <a:r>
              <a:rPr lang="it-IT" dirty="0" err="1"/>
              <a:t>avait</a:t>
            </a:r>
            <a:r>
              <a:rPr lang="it-IT" dirty="0"/>
              <a:t> </a:t>
            </a:r>
            <a:r>
              <a:rPr lang="it-IT" dirty="0" err="1"/>
              <a:t>coûté</a:t>
            </a:r>
            <a:r>
              <a:rPr lang="it-IT" dirty="0"/>
              <a:t> 1 200 f, dont </a:t>
            </a:r>
            <a:r>
              <a:rPr lang="it-IT" dirty="0" err="1"/>
              <a:t>j’avais</a:t>
            </a:r>
            <a:r>
              <a:rPr lang="it-IT" dirty="0"/>
              <a:t> </a:t>
            </a:r>
            <a:r>
              <a:rPr lang="it-IT" dirty="0" err="1"/>
              <a:t>déjà</a:t>
            </a:r>
            <a:r>
              <a:rPr lang="it-IT" dirty="0"/>
              <a:t> </a:t>
            </a:r>
            <a:r>
              <a:rPr lang="it-IT" dirty="0" err="1"/>
              <a:t>fourni</a:t>
            </a:r>
            <a:r>
              <a:rPr lang="it-IT" dirty="0"/>
              <a:t> 400 f. Mais, le tout est </a:t>
            </a:r>
            <a:r>
              <a:rPr lang="it-IT" dirty="0" err="1"/>
              <a:t>tombé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l’eau. Cela me </a:t>
            </a:r>
            <a:r>
              <a:rPr lang="it-IT" dirty="0" err="1"/>
              <a:t>fit</a:t>
            </a:r>
            <a:r>
              <a:rPr lang="it-IT" dirty="0"/>
              <a:t> </a:t>
            </a:r>
            <a:r>
              <a:rPr lang="it-IT" dirty="0" err="1"/>
              <a:t>ouvrir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yeux</a:t>
            </a:r>
            <a:r>
              <a:rPr lang="it-IT" dirty="0"/>
              <a:t>. Je me </a:t>
            </a:r>
            <a:r>
              <a:rPr lang="it-IT" dirty="0" err="1"/>
              <a:t>disais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puisque</a:t>
            </a:r>
            <a:r>
              <a:rPr lang="it-IT" dirty="0"/>
              <a:t> la </a:t>
            </a:r>
            <a:r>
              <a:rPr lang="it-IT" dirty="0" err="1"/>
              <a:t>poésie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doute</a:t>
            </a:r>
            <a:r>
              <a:rPr lang="it-IT" dirty="0"/>
              <a:t> (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volumes</a:t>
            </a:r>
            <a:r>
              <a:rPr lang="it-IT" dirty="0"/>
              <a:t> d’</a:t>
            </a:r>
            <a:r>
              <a:rPr lang="it-IT" dirty="0" err="1"/>
              <a:t>aujourd'hui</a:t>
            </a:r>
            <a:r>
              <a:rPr lang="it-IT" dirty="0"/>
              <a:t> il ne </a:t>
            </a:r>
            <a:r>
              <a:rPr lang="it-IT" dirty="0" err="1"/>
              <a:t>restera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150 pages) en </a:t>
            </a:r>
            <a:r>
              <a:rPr lang="it-IT" dirty="0" err="1"/>
              <a:t>arrive</a:t>
            </a:r>
            <a:r>
              <a:rPr lang="it-IT" dirty="0"/>
              <a:t> </a:t>
            </a:r>
            <a:r>
              <a:rPr lang="it-IT" dirty="0" err="1"/>
              <a:t>ainsi</a:t>
            </a:r>
            <a:r>
              <a:rPr lang="it-IT" dirty="0"/>
              <a:t> à un </a:t>
            </a:r>
            <a:r>
              <a:rPr lang="it-IT" dirty="0" err="1"/>
              <a:t>tel</a:t>
            </a:r>
            <a:r>
              <a:rPr lang="it-IT" dirty="0"/>
              <a:t> point de </a:t>
            </a:r>
            <a:r>
              <a:rPr lang="it-IT" dirty="0" err="1"/>
              <a:t>désespoir</a:t>
            </a:r>
            <a:r>
              <a:rPr lang="it-IT" dirty="0"/>
              <a:t> </a:t>
            </a:r>
            <a:r>
              <a:rPr lang="it-IT" dirty="0" err="1"/>
              <a:t>morne</a:t>
            </a:r>
            <a:r>
              <a:rPr lang="it-IT" dirty="0"/>
              <a:t>, et de </a:t>
            </a:r>
            <a:r>
              <a:rPr lang="it-IT" dirty="0" err="1"/>
              <a:t>méchanceté</a:t>
            </a:r>
            <a:r>
              <a:rPr lang="it-IT" dirty="0"/>
              <a:t> </a:t>
            </a:r>
            <a:r>
              <a:rPr lang="it-IT" dirty="0" err="1"/>
              <a:t>théorique</a:t>
            </a:r>
            <a:r>
              <a:rPr lang="it-IT" dirty="0"/>
              <a:t>, par </a:t>
            </a:r>
            <a:r>
              <a:rPr lang="it-IT" dirty="0" err="1"/>
              <a:t>conséquent</a:t>
            </a:r>
            <a:r>
              <a:rPr lang="it-IT" dirty="0"/>
              <a:t>, c’est </a:t>
            </a:r>
            <a:r>
              <a:rPr lang="it-IT" dirty="0" err="1"/>
              <a:t>qu’elle</a:t>
            </a:r>
            <a:r>
              <a:rPr lang="it-IT" dirty="0"/>
              <a:t> est </a:t>
            </a:r>
            <a:r>
              <a:rPr lang="it-IT" dirty="0" err="1"/>
              <a:t>radicalement</a:t>
            </a:r>
            <a:r>
              <a:rPr lang="it-IT" dirty="0"/>
              <a:t> </a:t>
            </a:r>
            <a:r>
              <a:rPr lang="it-IT" dirty="0" err="1"/>
              <a:t>fausse</a:t>
            </a:r>
            <a:r>
              <a:rPr lang="it-IT" dirty="0"/>
              <a:t> ; par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raison</a:t>
            </a:r>
            <a:r>
              <a:rPr lang="it-IT" dirty="0"/>
              <a:t> </a:t>
            </a:r>
            <a:r>
              <a:rPr lang="it-IT" i="1" dirty="0" err="1"/>
              <a:t>qu’on</a:t>
            </a:r>
            <a:r>
              <a:rPr lang="it-IT" i="1" dirty="0"/>
              <a:t> y discute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principes</a:t>
            </a:r>
            <a:r>
              <a:rPr lang="it-IT" i="1" dirty="0"/>
              <a:t>, et </a:t>
            </a:r>
            <a:r>
              <a:rPr lang="it-IT" i="1" dirty="0" err="1"/>
              <a:t>qu’il</a:t>
            </a:r>
            <a:r>
              <a:rPr lang="it-IT" i="1" dirty="0"/>
              <a:t> ne </a:t>
            </a:r>
            <a:r>
              <a:rPr lang="it-IT" i="1" dirty="0" err="1"/>
              <a:t>faut</a:t>
            </a:r>
            <a:r>
              <a:rPr lang="it-IT" i="1" dirty="0"/>
              <a:t> </a:t>
            </a:r>
            <a:r>
              <a:rPr lang="it-IT" i="1" dirty="0" err="1"/>
              <a:t>pas</a:t>
            </a:r>
            <a:r>
              <a:rPr lang="it-IT" i="1" dirty="0"/>
              <a:t> </a:t>
            </a:r>
            <a:r>
              <a:rPr lang="it-IT" i="1" dirty="0" err="1"/>
              <a:t>les</a:t>
            </a:r>
            <a:r>
              <a:rPr lang="it-IT" i="1" dirty="0"/>
              <a:t> discuter</a:t>
            </a:r>
            <a:r>
              <a:rPr lang="it-IT" dirty="0"/>
              <a:t> : c’est plus </a:t>
            </a:r>
            <a:r>
              <a:rPr lang="it-IT" dirty="0" err="1"/>
              <a:t>qu’injuste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2627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CF98CD-EB0B-47E0-A720-559F4153C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 err="1"/>
              <a:t>Correspondance</a:t>
            </a:r>
            <a:r>
              <a:rPr lang="it-IT" dirty="0"/>
              <a:t> d’</a:t>
            </a:r>
            <a:r>
              <a:rPr lang="it-IT" dirty="0" err="1"/>
              <a:t>Isidore</a:t>
            </a:r>
            <a:r>
              <a:rPr lang="it-IT" dirty="0"/>
              <a:t> Ducasse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E0AB4BA-4E48-4E2F-BA1F-E767F7B03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/>
              <a:t>Suite de la lettre </a:t>
            </a:r>
            <a:r>
              <a:rPr lang="it-IT" dirty="0" err="1"/>
              <a:t>du</a:t>
            </a:r>
            <a:r>
              <a:rPr lang="it-IT" dirty="0"/>
              <a:t> 12 </a:t>
            </a:r>
            <a:r>
              <a:rPr lang="it-IT" dirty="0" err="1"/>
              <a:t>mars</a:t>
            </a:r>
            <a:r>
              <a:rPr lang="it-IT" dirty="0"/>
              <a:t> 1870 :</a:t>
            </a:r>
          </a:p>
          <a:p>
            <a:pPr algn="just"/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gémissements</a:t>
            </a:r>
            <a:r>
              <a:rPr lang="it-IT" dirty="0"/>
              <a:t> </a:t>
            </a:r>
            <a:r>
              <a:rPr lang="it-IT" dirty="0" err="1"/>
              <a:t>poétiques</a:t>
            </a:r>
            <a:r>
              <a:rPr lang="it-IT" dirty="0"/>
              <a:t> de ce siècle ne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sophismes</a:t>
            </a:r>
            <a:r>
              <a:rPr lang="it-IT" dirty="0"/>
              <a:t> </a:t>
            </a:r>
            <a:r>
              <a:rPr lang="it-IT" dirty="0" err="1"/>
              <a:t>hideux</a:t>
            </a:r>
            <a:r>
              <a:rPr lang="it-IT" dirty="0"/>
              <a:t>. </a:t>
            </a:r>
            <a:r>
              <a:rPr lang="it-IT" dirty="0" err="1"/>
              <a:t>Chanter</a:t>
            </a:r>
            <a:r>
              <a:rPr lang="it-IT" dirty="0"/>
              <a:t> l’</a:t>
            </a:r>
            <a:r>
              <a:rPr lang="it-IT" dirty="0" err="1"/>
              <a:t>ennui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douleurs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tristesses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mélancolies</a:t>
            </a:r>
            <a:r>
              <a:rPr lang="it-IT" dirty="0"/>
              <a:t>, la </a:t>
            </a:r>
            <a:r>
              <a:rPr lang="it-IT" dirty="0" err="1"/>
              <a:t>mort</a:t>
            </a:r>
            <a:r>
              <a:rPr lang="it-IT" dirty="0"/>
              <a:t>, </a:t>
            </a:r>
            <a:r>
              <a:rPr lang="it-IT" dirty="0" err="1"/>
              <a:t>l’ombre</a:t>
            </a:r>
            <a:r>
              <a:rPr lang="it-IT" dirty="0"/>
              <a:t>, le </a:t>
            </a:r>
            <a:r>
              <a:rPr lang="it-IT" dirty="0" err="1"/>
              <a:t>sombre</a:t>
            </a:r>
            <a:r>
              <a:rPr lang="it-IT" dirty="0"/>
              <a:t>, etc., c’est ne </a:t>
            </a:r>
            <a:r>
              <a:rPr lang="it-IT" dirty="0" err="1"/>
              <a:t>vouloir</a:t>
            </a:r>
            <a:r>
              <a:rPr lang="it-IT" dirty="0"/>
              <a:t>, à </a:t>
            </a:r>
            <a:r>
              <a:rPr lang="it-IT" dirty="0" err="1"/>
              <a:t>toute</a:t>
            </a:r>
            <a:r>
              <a:rPr lang="it-IT" dirty="0"/>
              <a:t> force, </a:t>
            </a:r>
            <a:r>
              <a:rPr lang="it-IT" dirty="0" err="1"/>
              <a:t>regarder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le </a:t>
            </a:r>
            <a:r>
              <a:rPr lang="it-IT" dirty="0" err="1"/>
              <a:t>puéril</a:t>
            </a:r>
            <a:r>
              <a:rPr lang="it-IT" dirty="0"/>
              <a:t> revers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choses</a:t>
            </a:r>
            <a:r>
              <a:rPr lang="it-IT" dirty="0"/>
              <a:t>. </a:t>
            </a:r>
            <a:r>
              <a:rPr lang="it-IT" dirty="0" err="1"/>
              <a:t>Lamartine</a:t>
            </a:r>
            <a:r>
              <a:rPr lang="it-IT" dirty="0"/>
              <a:t>, Hugo, </a:t>
            </a:r>
            <a:r>
              <a:rPr lang="it-IT" dirty="0" err="1"/>
              <a:t>Musset</a:t>
            </a:r>
            <a:r>
              <a:rPr lang="it-IT" dirty="0"/>
              <a:t> se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métamorphosés</a:t>
            </a:r>
            <a:r>
              <a:rPr lang="it-IT" dirty="0"/>
              <a:t> </a:t>
            </a:r>
            <a:r>
              <a:rPr lang="it-IT" dirty="0" err="1"/>
              <a:t>volontairement</a:t>
            </a:r>
            <a:r>
              <a:rPr lang="it-IT" dirty="0"/>
              <a:t> en </a:t>
            </a:r>
            <a:r>
              <a:rPr lang="it-IT" dirty="0" err="1"/>
              <a:t>femmelettes</a:t>
            </a:r>
            <a:r>
              <a:rPr lang="it-IT" dirty="0"/>
              <a:t>. Ce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Grandes-Têtes-Molles</a:t>
            </a:r>
            <a:r>
              <a:rPr lang="it-IT" dirty="0"/>
              <a:t> de </a:t>
            </a:r>
            <a:r>
              <a:rPr lang="it-IT" dirty="0" err="1"/>
              <a:t>notre</a:t>
            </a:r>
            <a:r>
              <a:rPr lang="it-IT" dirty="0"/>
              <a:t> époque. </a:t>
            </a:r>
            <a:r>
              <a:rPr lang="it-IT" dirty="0" err="1"/>
              <a:t>Toujours</a:t>
            </a:r>
            <a:r>
              <a:rPr lang="it-IT" dirty="0"/>
              <a:t> </a:t>
            </a:r>
            <a:r>
              <a:rPr lang="it-IT" dirty="0" err="1"/>
              <a:t>pleurnicher</a:t>
            </a:r>
            <a:r>
              <a:rPr lang="it-IT" dirty="0"/>
              <a:t>. Voilà </a:t>
            </a:r>
            <a:r>
              <a:rPr lang="it-IT" dirty="0" err="1"/>
              <a:t>pourquoi</a:t>
            </a:r>
            <a:r>
              <a:rPr lang="it-IT" dirty="0"/>
              <a:t> </a:t>
            </a:r>
            <a:r>
              <a:rPr lang="it-IT" dirty="0" err="1"/>
              <a:t>j’ai</a:t>
            </a:r>
            <a:r>
              <a:rPr lang="it-IT" dirty="0"/>
              <a:t> </a:t>
            </a:r>
            <a:r>
              <a:rPr lang="it-IT" dirty="0" err="1"/>
              <a:t>complètement</a:t>
            </a:r>
            <a:r>
              <a:rPr lang="it-IT" dirty="0"/>
              <a:t> </a:t>
            </a:r>
            <a:r>
              <a:rPr lang="it-IT" dirty="0" err="1"/>
              <a:t>changé</a:t>
            </a:r>
            <a:r>
              <a:rPr lang="it-IT" dirty="0"/>
              <a:t> de </a:t>
            </a:r>
            <a:r>
              <a:rPr lang="it-IT" dirty="0" err="1"/>
              <a:t>méthode</a:t>
            </a:r>
            <a:r>
              <a:rPr lang="it-IT" dirty="0"/>
              <a:t>, pour ne </a:t>
            </a:r>
            <a:r>
              <a:rPr lang="it-IT" dirty="0" err="1"/>
              <a:t>chanter</a:t>
            </a:r>
            <a:r>
              <a:rPr lang="it-IT" dirty="0"/>
              <a:t> </a:t>
            </a:r>
            <a:r>
              <a:rPr lang="it-IT" dirty="0" err="1"/>
              <a:t>exclusivement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i="1" dirty="0"/>
              <a:t>l’</a:t>
            </a:r>
            <a:r>
              <a:rPr lang="it-IT" i="1" dirty="0" err="1"/>
              <a:t>espoir</a:t>
            </a:r>
            <a:r>
              <a:rPr lang="it-IT" dirty="0"/>
              <a:t>, </a:t>
            </a:r>
            <a:r>
              <a:rPr lang="it-IT" i="1" dirty="0"/>
              <a:t>l’</a:t>
            </a:r>
            <a:r>
              <a:rPr lang="it-IT" i="1" dirty="0" err="1"/>
              <a:t>espérance</a:t>
            </a:r>
            <a:r>
              <a:rPr lang="it-IT" dirty="0"/>
              <a:t>, le CALME, </a:t>
            </a:r>
            <a:r>
              <a:rPr lang="it-IT" i="1" dirty="0"/>
              <a:t>le </a:t>
            </a:r>
            <a:r>
              <a:rPr lang="it-IT" i="1" dirty="0" err="1"/>
              <a:t>bonheur</a:t>
            </a:r>
            <a:r>
              <a:rPr lang="it-IT" dirty="0"/>
              <a:t>, le DEVOIR. Et c’est </a:t>
            </a:r>
            <a:r>
              <a:rPr lang="it-IT" dirty="0" err="1"/>
              <a:t>ainsi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je </a:t>
            </a:r>
            <a:r>
              <a:rPr lang="it-IT" dirty="0" err="1"/>
              <a:t>renoue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Corneille</a:t>
            </a:r>
            <a:r>
              <a:rPr lang="it-IT" dirty="0"/>
              <a:t> et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Racine</a:t>
            </a:r>
            <a:r>
              <a:rPr lang="it-IT" dirty="0"/>
              <a:t> la </a:t>
            </a:r>
            <a:r>
              <a:rPr lang="it-IT" dirty="0" err="1"/>
              <a:t>chaîne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bon </a:t>
            </a:r>
            <a:r>
              <a:rPr lang="it-IT" dirty="0" err="1"/>
              <a:t>sens</a:t>
            </a:r>
            <a:r>
              <a:rPr lang="it-IT" dirty="0"/>
              <a:t>, et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sang-froid</a:t>
            </a:r>
            <a:r>
              <a:rPr lang="it-IT" dirty="0"/>
              <a:t>, </a:t>
            </a:r>
            <a:r>
              <a:rPr lang="it-IT" dirty="0" err="1"/>
              <a:t>brusquement</a:t>
            </a:r>
            <a:r>
              <a:rPr lang="it-IT" dirty="0"/>
              <a:t> </a:t>
            </a:r>
            <a:r>
              <a:rPr lang="it-IT" dirty="0" err="1"/>
              <a:t>interrompue</a:t>
            </a:r>
            <a:r>
              <a:rPr lang="it-IT" dirty="0"/>
              <a:t> </a:t>
            </a:r>
            <a:r>
              <a:rPr lang="it-IT" dirty="0" err="1"/>
              <a:t>depuis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poseurs</a:t>
            </a:r>
            <a:r>
              <a:rPr lang="it-IT" dirty="0"/>
              <a:t> Voltaire et Jean-Jacques Rousseau. </a:t>
            </a:r>
            <a:r>
              <a:rPr lang="it-IT" dirty="0" err="1"/>
              <a:t>Mon</a:t>
            </a:r>
            <a:r>
              <a:rPr lang="it-IT" dirty="0"/>
              <a:t> volume ne sera </a:t>
            </a:r>
            <a:r>
              <a:rPr lang="it-IT" dirty="0" err="1"/>
              <a:t>terminé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quatre</a:t>
            </a:r>
            <a:r>
              <a:rPr lang="it-IT" dirty="0"/>
              <a:t> </a:t>
            </a:r>
            <a:r>
              <a:rPr lang="it-IT" dirty="0" err="1"/>
              <a:t>ou</a:t>
            </a:r>
            <a:r>
              <a:rPr lang="it-IT" dirty="0"/>
              <a:t> </a:t>
            </a:r>
            <a:r>
              <a:rPr lang="it-IT" dirty="0" err="1"/>
              <a:t>cinq</a:t>
            </a:r>
            <a:r>
              <a:rPr lang="it-IT" dirty="0"/>
              <a:t> </a:t>
            </a:r>
            <a:r>
              <a:rPr lang="it-IT" dirty="0" err="1"/>
              <a:t>mois</a:t>
            </a:r>
            <a:r>
              <a:rPr lang="it-IT" dirty="0"/>
              <a:t>. Mais, en </a:t>
            </a:r>
            <a:r>
              <a:rPr lang="it-IT" dirty="0" err="1"/>
              <a:t>attendant</a:t>
            </a:r>
            <a:r>
              <a:rPr lang="it-IT" dirty="0"/>
              <a:t>, je </a:t>
            </a:r>
            <a:r>
              <a:rPr lang="it-IT" dirty="0" err="1"/>
              <a:t>voudrais</a:t>
            </a:r>
            <a:r>
              <a:rPr lang="it-IT" dirty="0"/>
              <a:t> </a:t>
            </a:r>
            <a:r>
              <a:rPr lang="it-IT" dirty="0" err="1"/>
              <a:t>envoyer</a:t>
            </a:r>
            <a:r>
              <a:rPr lang="it-IT" dirty="0"/>
              <a:t> à </a:t>
            </a:r>
            <a:r>
              <a:rPr lang="it-IT" dirty="0" err="1"/>
              <a:t>mon</a:t>
            </a:r>
            <a:r>
              <a:rPr lang="it-IT" dirty="0"/>
              <a:t> </a:t>
            </a:r>
            <a:r>
              <a:rPr lang="it-IT" dirty="0" err="1"/>
              <a:t>père</a:t>
            </a:r>
            <a:r>
              <a:rPr lang="it-IT" dirty="0"/>
              <a:t> la </a:t>
            </a:r>
            <a:r>
              <a:rPr lang="it-IT" dirty="0" err="1">
                <a:solidFill>
                  <a:srgbClr val="FF0000"/>
                </a:solidFill>
              </a:rPr>
              <a:t>préface</a:t>
            </a:r>
            <a:r>
              <a:rPr lang="it-IT" dirty="0"/>
              <a:t>, qui </a:t>
            </a:r>
            <a:r>
              <a:rPr lang="it-IT" dirty="0" err="1"/>
              <a:t>contiendra</a:t>
            </a:r>
            <a:r>
              <a:rPr lang="it-IT" dirty="0"/>
              <a:t> 60 pages ; </a:t>
            </a:r>
            <a:r>
              <a:rPr lang="it-IT" dirty="0" err="1"/>
              <a:t>chez</a:t>
            </a:r>
            <a:r>
              <a:rPr lang="it-IT" dirty="0"/>
              <a:t> Al. Lemerre. C’est </a:t>
            </a:r>
            <a:r>
              <a:rPr lang="it-IT" dirty="0" err="1"/>
              <a:t>ainsi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verra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je </a:t>
            </a:r>
            <a:r>
              <a:rPr lang="it-IT" dirty="0" err="1"/>
              <a:t>travaille</a:t>
            </a:r>
            <a:r>
              <a:rPr lang="it-IT" dirty="0"/>
              <a:t>, et </a:t>
            </a:r>
            <a:r>
              <a:rPr lang="it-IT" dirty="0" err="1"/>
              <a:t>qu’il</a:t>
            </a:r>
            <a:r>
              <a:rPr lang="it-IT" dirty="0"/>
              <a:t> m’</a:t>
            </a:r>
            <a:r>
              <a:rPr lang="it-IT" dirty="0" err="1"/>
              <a:t>enverra</a:t>
            </a:r>
            <a:r>
              <a:rPr lang="it-IT" dirty="0"/>
              <a:t> la somme totale </a:t>
            </a:r>
            <a:r>
              <a:rPr lang="it-IT" dirty="0" err="1"/>
              <a:t>du</a:t>
            </a:r>
            <a:r>
              <a:rPr lang="it-IT" dirty="0"/>
              <a:t> volume à imprimer plus </a:t>
            </a:r>
            <a:r>
              <a:rPr lang="it-IT" dirty="0" err="1"/>
              <a:t>tard</a:t>
            </a:r>
            <a:r>
              <a:rPr lang="it-IT" dirty="0"/>
              <a:t>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4349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C22A4C-1D7B-4BF1-AFF8-1094A010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chant</a:t>
            </a:r>
            <a:r>
              <a:rPr lang="it-IT" dirty="0"/>
              <a:t> VI (suite et fin)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E58B93-AE9C-40D7-B2D4-B46FD790F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Chant</a:t>
            </a:r>
            <a:r>
              <a:rPr lang="it-IT" dirty="0"/>
              <a:t> VI (6-8) : </a:t>
            </a:r>
            <a:r>
              <a:rPr lang="it-IT" dirty="0" err="1"/>
              <a:t>mort</a:t>
            </a:r>
            <a:r>
              <a:rPr lang="it-IT" dirty="0"/>
              <a:t> de </a:t>
            </a:r>
            <a:r>
              <a:rPr lang="it-IT" dirty="0" err="1"/>
              <a:t>Melvyn</a:t>
            </a:r>
            <a:r>
              <a:rPr lang="it-IT" dirty="0"/>
              <a:t>, lancé par </a:t>
            </a:r>
            <a:r>
              <a:rPr lang="it-IT" dirty="0" err="1"/>
              <a:t>Maldoror</a:t>
            </a:r>
            <a:r>
              <a:rPr lang="it-IT" dirty="0"/>
              <a:t> de la place </a:t>
            </a:r>
            <a:r>
              <a:rPr lang="en-US" dirty="0"/>
              <a:t>Vend</a:t>
            </a:r>
            <a:r>
              <a:rPr lang="it-IT" dirty="0"/>
              <a:t>ô</a:t>
            </a:r>
            <a:r>
              <a:rPr lang="en-US" dirty="0"/>
              <a:t>me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Panthéon</a:t>
            </a:r>
            <a:r>
              <a:rPr lang="it-IT" dirty="0"/>
              <a:t>. </a:t>
            </a:r>
          </a:p>
          <a:p>
            <a:r>
              <a:rPr lang="it-IT" dirty="0" err="1"/>
              <a:t>Métamorphoses</a:t>
            </a:r>
            <a:r>
              <a:rPr lang="it-IT" dirty="0"/>
              <a:t> </a:t>
            </a:r>
            <a:r>
              <a:rPr lang="it-IT" dirty="0" err="1"/>
              <a:t>fantastiques</a:t>
            </a:r>
            <a:r>
              <a:rPr lang="it-IT" dirty="0"/>
              <a:t>: </a:t>
            </a:r>
          </a:p>
          <a:p>
            <a:r>
              <a:rPr lang="it-IT" dirty="0" err="1"/>
              <a:t>archange</a:t>
            </a:r>
            <a:r>
              <a:rPr lang="it-IT" dirty="0"/>
              <a:t> → </a:t>
            </a:r>
            <a:r>
              <a:rPr lang="it-IT" dirty="0" err="1"/>
              <a:t>crabe</a:t>
            </a:r>
            <a:r>
              <a:rPr lang="it-IT" dirty="0"/>
              <a:t> </a:t>
            </a:r>
            <a:r>
              <a:rPr lang="it-IT" dirty="0" err="1"/>
              <a:t>tourteau</a:t>
            </a:r>
            <a:r>
              <a:rPr lang="it-IT" dirty="0"/>
              <a:t> [granciporro]</a:t>
            </a:r>
          </a:p>
          <a:p>
            <a:r>
              <a:rPr lang="it-IT" dirty="0" err="1"/>
              <a:t>Maldoror</a:t>
            </a:r>
            <a:r>
              <a:rPr lang="it-IT" dirty="0"/>
              <a:t> → </a:t>
            </a:r>
            <a:r>
              <a:rPr lang="it-IT" dirty="0" err="1"/>
              <a:t>cygne</a:t>
            </a:r>
            <a:r>
              <a:rPr lang="it-IT" dirty="0"/>
              <a:t> noir</a:t>
            </a:r>
          </a:p>
          <a:p>
            <a:r>
              <a:rPr lang="it-IT" dirty="0" err="1"/>
              <a:t>Dieu</a:t>
            </a:r>
            <a:r>
              <a:rPr lang="it-IT" dirty="0"/>
              <a:t> → </a:t>
            </a:r>
            <a:r>
              <a:rPr lang="it-IT" dirty="0" err="1"/>
              <a:t>rhinocéros</a:t>
            </a:r>
            <a:endParaRPr lang="it-IT" dirty="0"/>
          </a:p>
          <a:p>
            <a:r>
              <a:rPr lang="it-IT" dirty="0" err="1"/>
              <a:t>Prolifération</a:t>
            </a:r>
            <a:r>
              <a:rPr lang="it-IT" dirty="0"/>
              <a:t> </a:t>
            </a:r>
            <a:r>
              <a:rPr lang="it-IT" dirty="0" err="1"/>
              <a:t>absurde</a:t>
            </a:r>
            <a:r>
              <a:rPr lang="it-IT" dirty="0"/>
              <a:t> de l’</a:t>
            </a:r>
            <a:r>
              <a:rPr lang="it-IT" dirty="0" err="1"/>
              <a:t>intrigue</a:t>
            </a:r>
            <a:r>
              <a:rPr lang="it-IT" dirty="0"/>
              <a:t>. La parodie et l’</a:t>
            </a:r>
            <a:r>
              <a:rPr lang="it-IT" dirty="0" err="1"/>
              <a:t>accélération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récit</a:t>
            </a:r>
            <a:r>
              <a:rPr lang="it-IT" dirty="0"/>
              <a:t> </a:t>
            </a:r>
            <a:r>
              <a:rPr lang="it-IT" dirty="0" err="1"/>
              <a:t>causent</a:t>
            </a:r>
            <a:r>
              <a:rPr lang="it-IT" dirty="0"/>
              <a:t> la </a:t>
            </a:r>
            <a:r>
              <a:rPr lang="it-IT" dirty="0" err="1"/>
              <a:t>destruction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modèle</a:t>
            </a:r>
            <a:r>
              <a:rPr lang="it-IT" dirty="0"/>
              <a:t> </a:t>
            </a:r>
            <a:r>
              <a:rPr lang="it-IT" dirty="0" err="1"/>
              <a:t>romanesque</a:t>
            </a:r>
            <a:r>
              <a:rPr lang="it-IT" dirty="0"/>
              <a:t>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051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AB1E7F13-6D2F-4375-B94A-DD03ED0A2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r>
              <a:rPr lang="en-US" dirty="0"/>
              <a:t>Structure du chant VI</a:t>
            </a:r>
          </a:p>
        </p:txBody>
      </p:sp>
      <p:graphicFrame>
        <p:nvGraphicFramePr>
          <p:cNvPr id="24" name="Segnaposto contenuto 3">
            <a:extLst>
              <a:ext uri="{FF2B5EF4-FFF2-40B4-BE49-F238E27FC236}">
                <a16:creationId xmlns:a16="http://schemas.microsoft.com/office/drawing/2014/main" id="{1F6ADD9E-317E-48F7-8300-D03A027291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868146"/>
              </p:ext>
            </p:extLst>
          </p:nvPr>
        </p:nvGraphicFramePr>
        <p:xfrm>
          <a:off x="4662102" y="1232956"/>
          <a:ext cx="6903725" cy="4269055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785003">
                  <a:extLst>
                    <a:ext uri="{9D8B030D-6E8A-4147-A177-3AD203B41FA5}">
                      <a16:colId xmlns:a16="http://schemas.microsoft.com/office/drawing/2014/main" val="1793568585"/>
                    </a:ext>
                  </a:extLst>
                </a:gridCol>
                <a:gridCol w="2528387">
                  <a:extLst>
                    <a:ext uri="{9D8B030D-6E8A-4147-A177-3AD203B41FA5}">
                      <a16:colId xmlns:a16="http://schemas.microsoft.com/office/drawing/2014/main" val="4099561781"/>
                    </a:ext>
                  </a:extLst>
                </a:gridCol>
                <a:gridCol w="2590335">
                  <a:extLst>
                    <a:ext uri="{9D8B030D-6E8A-4147-A177-3AD203B41FA5}">
                      <a16:colId xmlns:a16="http://schemas.microsoft.com/office/drawing/2014/main" val="1977664298"/>
                    </a:ext>
                  </a:extLst>
                </a:gridCol>
              </a:tblGrid>
              <a:tr h="10339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Chapitre</a:t>
                      </a:r>
                      <a:endParaRPr lang="it-IT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Genre</a:t>
                      </a:r>
                      <a:endParaRPr lang="it-IT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Thèmes et lieux</a:t>
                      </a:r>
                      <a:endParaRPr lang="it-IT" sz="24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9014737"/>
                  </a:ext>
                </a:extLst>
              </a:tr>
              <a:tr h="10783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I-III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VII</a:t>
                      </a:r>
                      <a:endParaRPr lang="it-IT" sz="17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récit “réaliste”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7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réel, action, ville (Paris)</a:t>
                      </a:r>
                      <a:endParaRPr lang="it-IT" sz="17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0419008"/>
                  </a:ext>
                </a:extLst>
              </a:tr>
              <a:tr h="10783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IV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VI</a:t>
                      </a:r>
                      <a:endParaRPr lang="it-IT" sz="17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récit fantastique </a:t>
                      </a:r>
                      <a:endParaRPr lang="it-IT" sz="17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fantasmes</a:t>
                      </a: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 </a:t>
                      </a: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métamorphoses</a:t>
                      </a: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décors</a:t>
                      </a: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vagues</a:t>
                      </a:r>
                      <a:endParaRPr lang="it-IT" sz="1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4802871"/>
                  </a:ext>
                </a:extLst>
              </a:tr>
              <a:tr h="10783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VIII</a:t>
                      </a:r>
                      <a:endParaRPr lang="it-IT" sz="17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9050" cap="flat" cmpd="sng" algn="ctr">
                      <a:noFill/>
                      <a:prstDash val="solid"/>
                    </a:lnL>
                    <a:lnR w="9525" cap="flat" cmpd="sng" algn="ctr">
                      <a:solidFill>
                        <a:srgbClr val="C7C6C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récit</a:t>
                      </a: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“</a:t>
                      </a: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réaliste</a:t>
                      </a: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”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+  </a:t>
                      </a: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fantastique</a:t>
                      </a:r>
                      <a:endParaRPr lang="it-IT" sz="1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9525" cap="flat" cmpd="sng" algn="ctr">
                      <a:solidFill>
                        <a:srgbClr val="C7C6C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réel</a:t>
                      </a:r>
                      <a:r>
                        <a:rPr lang="it-IT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+ </a:t>
                      </a:r>
                      <a:r>
                        <a:rPr lang="it-IT" sz="17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fantasmes</a:t>
                      </a:r>
                      <a:endParaRPr lang="it-IT" sz="1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858" marR="179144" marT="119430" marB="11943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310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13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E1D7EE8-3D88-41BF-AD6E-4BA225E7E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/>
          </a:bodyPr>
          <a:lstStyle/>
          <a:p>
            <a:pPr algn="ctr"/>
            <a:r>
              <a:rPr lang="it-IT" sz="3600" dirty="0" err="1"/>
              <a:t>Chant</a:t>
            </a:r>
            <a:r>
              <a:rPr lang="it-IT" sz="3600" dirty="0"/>
              <a:t> VI : </a:t>
            </a:r>
            <a:r>
              <a:rPr lang="it-IT" sz="3600" dirty="0" err="1"/>
              <a:t>les</a:t>
            </a:r>
            <a:r>
              <a:rPr lang="it-IT" sz="3600" dirty="0"/>
              <a:t> </a:t>
            </a:r>
            <a:r>
              <a:rPr lang="it-IT" sz="3600" dirty="0" err="1"/>
              <a:t>anticipations</a:t>
            </a:r>
            <a:endParaRPr lang="it-IT" sz="3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0CC8894-2FA7-4AD5-AAFC-DDF01FC2C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8752" y="2020824"/>
            <a:ext cx="3455097" cy="3959352"/>
          </a:xfrm>
        </p:spPr>
        <p:txBody>
          <a:bodyPr anchor="ctr">
            <a:normAutofit fontScale="77500" lnSpcReduction="20000"/>
          </a:bodyPr>
          <a:lstStyle/>
          <a:p>
            <a:pPr algn="r"/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 err="1"/>
              <a:t>explicit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chapitres</a:t>
            </a:r>
            <a:r>
              <a:rPr lang="it-IT" dirty="0"/>
              <a:t> </a:t>
            </a:r>
            <a:r>
              <a:rPr lang="it-IT" dirty="0" err="1"/>
              <a:t>annoncent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événements</a:t>
            </a:r>
            <a:r>
              <a:rPr lang="it-IT" dirty="0"/>
              <a:t> </a:t>
            </a:r>
            <a:r>
              <a:rPr lang="it-IT" dirty="0" err="1"/>
              <a:t>futurs</a:t>
            </a:r>
            <a:r>
              <a:rPr lang="it-IT" dirty="0"/>
              <a:t>, mais sans </a:t>
            </a:r>
            <a:r>
              <a:rPr lang="it-IT" dirty="0" err="1"/>
              <a:t>ordre</a:t>
            </a:r>
            <a:r>
              <a:rPr lang="it-IT" dirty="0"/>
              <a:t> et d’une </a:t>
            </a:r>
            <a:r>
              <a:rPr lang="it-IT" dirty="0" err="1"/>
              <a:t>manière</a:t>
            </a:r>
            <a:r>
              <a:rPr lang="it-IT" dirty="0"/>
              <a:t> </a:t>
            </a:r>
            <a:r>
              <a:rPr lang="it-IT" dirty="0" err="1"/>
              <a:t>bizarre</a:t>
            </a:r>
            <a:r>
              <a:rPr lang="it-IT" dirty="0"/>
              <a:t>; pastiche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</a:t>
            </a:r>
            <a:r>
              <a:rPr lang="it-IT" dirty="0"/>
              <a:t>-feuilleton, </a:t>
            </a:r>
            <a:r>
              <a:rPr lang="it-IT" dirty="0" err="1"/>
              <a:t>où</a:t>
            </a:r>
            <a:r>
              <a:rPr lang="it-IT" dirty="0"/>
              <a:t> il </a:t>
            </a:r>
            <a:r>
              <a:rPr lang="it-IT" dirty="0" err="1"/>
              <a:t>faut</a:t>
            </a:r>
            <a:r>
              <a:rPr lang="it-IT" dirty="0"/>
              <a:t> </a:t>
            </a:r>
            <a:r>
              <a:rPr lang="it-IT" dirty="0" err="1"/>
              <a:t>stimuler</a:t>
            </a:r>
            <a:r>
              <a:rPr lang="it-IT" dirty="0"/>
              <a:t> l’</a:t>
            </a:r>
            <a:r>
              <a:rPr lang="it-IT" dirty="0" err="1"/>
              <a:t>attention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lecteur</a:t>
            </a:r>
            <a:r>
              <a:rPr lang="it-IT" dirty="0"/>
              <a:t>, qui </a:t>
            </a:r>
            <a:r>
              <a:rPr lang="it-IT" dirty="0" err="1"/>
              <a:t>veut</a:t>
            </a:r>
            <a:r>
              <a:rPr lang="it-IT" dirty="0"/>
              <a:t> </a:t>
            </a:r>
            <a:r>
              <a:rPr lang="it-IT" dirty="0" err="1"/>
              <a:t>connaître</a:t>
            </a:r>
            <a:r>
              <a:rPr lang="it-IT" dirty="0"/>
              <a:t> la suite.</a:t>
            </a:r>
          </a:p>
          <a:p>
            <a:pPr algn="r"/>
            <a:r>
              <a:rPr lang="it-IT" dirty="0"/>
              <a:t>Le </a:t>
            </a:r>
            <a:r>
              <a:rPr lang="it-IT" dirty="0" err="1"/>
              <a:t>procédé</a:t>
            </a:r>
            <a:r>
              <a:rPr lang="it-IT" dirty="0"/>
              <a:t> de l’</a:t>
            </a:r>
            <a:r>
              <a:rPr lang="it-IT" dirty="0" err="1"/>
              <a:t>anticipation</a:t>
            </a:r>
            <a:r>
              <a:rPr lang="it-IT" dirty="0"/>
              <a:t> est </a:t>
            </a:r>
            <a:r>
              <a:rPr lang="it-IT" dirty="0" err="1"/>
              <a:t>multiplié</a:t>
            </a:r>
            <a:r>
              <a:rPr lang="it-IT" dirty="0"/>
              <a:t> et </a:t>
            </a:r>
            <a:r>
              <a:rPr lang="it-IT" dirty="0" err="1"/>
              <a:t>vidé</a:t>
            </a:r>
            <a:r>
              <a:rPr lang="it-IT" dirty="0"/>
              <a:t> de </a:t>
            </a:r>
            <a:r>
              <a:rPr lang="it-IT" dirty="0" err="1"/>
              <a:t>sens</a:t>
            </a:r>
            <a:r>
              <a:rPr lang="it-IT" dirty="0"/>
              <a:t>, il </a:t>
            </a:r>
            <a:r>
              <a:rPr lang="it-IT" dirty="0" err="1"/>
              <a:t>confond</a:t>
            </a:r>
            <a:r>
              <a:rPr lang="it-IT" dirty="0"/>
              <a:t> le </a:t>
            </a:r>
            <a:r>
              <a:rPr lang="it-IT" dirty="0" err="1"/>
              <a:t>lecteur</a:t>
            </a:r>
            <a:r>
              <a:rPr lang="it-IT" dirty="0"/>
              <a:t> …</a:t>
            </a: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74438EAA-4A82-4CD2-B304-4CF4938476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1487872"/>
              </p:ext>
            </p:extLst>
          </p:nvPr>
        </p:nvGraphicFramePr>
        <p:xfrm>
          <a:off x="833890" y="1719072"/>
          <a:ext cx="5894310" cy="4517138"/>
        </p:xfrm>
        <a:graphic>
          <a:graphicData uri="http://schemas.openxmlformats.org/drawingml/2006/table">
            <a:tbl>
              <a:tblPr firstRow="1" firstCol="1" bandRow="1"/>
              <a:tblGrid>
                <a:gridCol w="790331">
                  <a:extLst>
                    <a:ext uri="{9D8B030D-6E8A-4147-A177-3AD203B41FA5}">
                      <a16:colId xmlns:a16="http://schemas.microsoft.com/office/drawing/2014/main" val="895249777"/>
                    </a:ext>
                  </a:extLst>
                </a:gridCol>
                <a:gridCol w="4244384">
                  <a:extLst>
                    <a:ext uri="{9D8B030D-6E8A-4147-A177-3AD203B41FA5}">
                      <a16:colId xmlns:a16="http://schemas.microsoft.com/office/drawing/2014/main" val="1391056072"/>
                    </a:ext>
                  </a:extLst>
                </a:gridCol>
                <a:gridCol w="859595">
                  <a:extLst>
                    <a:ext uri="{9D8B030D-6E8A-4147-A177-3AD203B41FA5}">
                      <a16:colId xmlns:a16="http://schemas.microsoft.com/office/drawing/2014/main" val="3105168646"/>
                    </a:ext>
                  </a:extLst>
                </a:gridCol>
              </a:tblGrid>
              <a:tr h="446056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Explicit</a:t>
                      </a:r>
                      <a:endParaRPr lang="it-IT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Anticipation</a:t>
                      </a:r>
                      <a:endParaRPr lang="it-IT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Chapitre anticipé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718543"/>
                  </a:ext>
                </a:extLst>
              </a:tr>
              <a:tr h="446056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préface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pont du Carrousel 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cris déchirants que semblait pousser le sac !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79817"/>
                  </a:ext>
                </a:extLst>
              </a:tr>
              <a:tr h="446056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l’anneau de fer caché sous la pierre par la main d’un maniaque 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800603"/>
                  </a:ext>
                </a:extLst>
              </a:tr>
              <a:tr h="839180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cygnes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; et, je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dirai plus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tard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pourquoi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il s’en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trouve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 de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complètement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noir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parmi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 troupe, et dont le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corps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supportant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une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enclume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surmontée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cadavre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putréfaction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d’un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crabe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tourteau</a:t>
                      </a: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etc.</a:t>
                      </a:r>
                      <a:endParaRPr lang="it-IT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745552"/>
                  </a:ext>
                </a:extLst>
              </a:tr>
              <a:tr h="1241710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queue de poisson ne volera que pendant trois jours, c’est vrai ; mais, hélas ! la poutre n’en sera pas moins brûlée ; et une balle cylindro-conique percera la peau du rhinocéros, malgré la fille de neige et le mendiant ! C’est que le fou couronné aura dit la vérité sur la fidélité des quatorze poignards.</a:t>
                      </a:r>
                      <a:r>
                        <a:rPr lang="it-IT" sz="13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4580450"/>
                  </a:ext>
                </a:extLst>
              </a:tr>
              <a:tr h="652024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Plût au ciel que le crabe tourteau rejoigne à temps la caravane des pèlerins, et leur apprenne en quelques mots la narration du chiffonnier de Clignancourt !</a:t>
                      </a:r>
                      <a:r>
                        <a:rPr lang="it-IT" sz="13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750226"/>
                  </a:ext>
                </a:extLst>
              </a:tr>
              <a:tr h="446056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C’est ainsi qu’il préludait à l’incroyable événement de la place Vendôme !</a:t>
                      </a:r>
                      <a:endParaRPr lang="it-IT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it-IT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41" marR="78741" marT="10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207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4435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3">
            <a:extLst>
              <a:ext uri="{FF2B5EF4-FFF2-40B4-BE49-F238E27FC236}">
                <a16:creationId xmlns:a16="http://schemas.microsoft.com/office/drawing/2014/main" id="{72D05657-94EE-4B2D-BC1B-A1D0650636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5">
            <a:extLst>
              <a:ext uri="{FF2B5EF4-FFF2-40B4-BE49-F238E27FC236}">
                <a16:creationId xmlns:a16="http://schemas.microsoft.com/office/drawing/2014/main" id="{7586665A-47B3-4AEE-BC94-15D89FF70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65099" y="486184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6F7868E-937A-4A31-BFB4-1D540137B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542" y="486184"/>
            <a:ext cx="7363990" cy="1325563"/>
          </a:xfrm>
        </p:spPr>
        <p:txBody>
          <a:bodyPr>
            <a:normAutofit/>
          </a:bodyPr>
          <a:lstStyle/>
          <a:p>
            <a:pPr algn="ctr"/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immortelles</a:t>
            </a:r>
            <a:br>
              <a:rPr lang="it-IT" dirty="0"/>
            </a:br>
            <a:r>
              <a:rPr lang="it-IT" dirty="0"/>
              <a:t>[motivi scolpiti di sempreverdi]</a:t>
            </a:r>
          </a:p>
        </p:txBody>
      </p:sp>
      <p:pic>
        <p:nvPicPr>
          <p:cNvPr id="7" name="Immagine 6" descr="Immagine che contiene edificio, esterni, via, scena&#10;&#10;Descrizione generata automaticamente">
            <a:extLst>
              <a:ext uri="{FF2B5EF4-FFF2-40B4-BE49-F238E27FC236}">
                <a16:creationId xmlns:a16="http://schemas.microsoft.com/office/drawing/2014/main" id="{1C8FB06E-BCA1-426F-B28B-833CB375E8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2" b="9278"/>
          <a:stretch/>
        </p:blipFill>
        <p:spPr>
          <a:xfrm>
            <a:off x="581526" y="258142"/>
            <a:ext cx="3118718" cy="311871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5" name="Segnaposto contenuto 4" descr="Immagine che contiene edificio, esterni, vecchio, verde&#10;&#10;Descrizione generata automaticamente">
            <a:extLst>
              <a:ext uri="{FF2B5EF4-FFF2-40B4-BE49-F238E27FC236}">
                <a16:creationId xmlns:a16="http://schemas.microsoft.com/office/drawing/2014/main" id="{4EE33DF8-5364-47CF-90EA-1C33EE4BC1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" r="4387" b="-6"/>
          <a:stretch/>
        </p:blipFill>
        <p:spPr>
          <a:xfrm>
            <a:off x="581526" y="3486449"/>
            <a:ext cx="3118718" cy="3118718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20" name="Content Placeholder 10">
            <a:extLst>
              <a:ext uri="{FF2B5EF4-FFF2-40B4-BE49-F238E27FC236}">
                <a16:creationId xmlns:a16="http://schemas.microsoft.com/office/drawing/2014/main" id="{062FC4AA-D5A3-4FF4-9D82-C37552CE1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4542" y="1946684"/>
            <a:ext cx="736399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haut</a:t>
            </a:r>
            <a:r>
              <a:rPr lang="en-US" dirty="0"/>
              <a:t>: le Panthéon de Paris</a:t>
            </a:r>
          </a:p>
          <a:p>
            <a:r>
              <a:rPr lang="en-US" dirty="0" err="1"/>
              <a:t>En</a:t>
            </a:r>
            <a:r>
              <a:rPr lang="en-US" dirty="0"/>
              <a:t> bas: le socle de la </a:t>
            </a:r>
            <a:r>
              <a:rPr lang="en-US" dirty="0" err="1"/>
              <a:t>colonne</a:t>
            </a:r>
            <a:r>
              <a:rPr lang="en-US" dirty="0"/>
              <a:t> Vend</a:t>
            </a:r>
            <a:r>
              <a:rPr lang="it-IT" dirty="0"/>
              <a:t>ô</a:t>
            </a:r>
            <a:r>
              <a:rPr lang="en-US" dirty="0"/>
              <a:t>me, place Vend</a:t>
            </a:r>
            <a:r>
              <a:rPr lang="it-IT" dirty="0"/>
              <a:t>ô</a:t>
            </a:r>
            <a:r>
              <a:rPr lang="en-US" dirty="0"/>
              <a:t>me, Paris</a:t>
            </a:r>
          </a:p>
          <a:p>
            <a:pPr marL="0" indent="0">
              <a:buNone/>
            </a:pPr>
            <a:r>
              <a:rPr lang="en-US" dirty="0"/>
              <a:t>“</a:t>
            </a:r>
            <a:r>
              <a:rPr lang="fr-FR" dirty="0"/>
              <a:t>Il n’en est pas moins vrai que les draperies en forme de croissant de lune n’y reçoivent plus l’expression de leur symétrie définitive dans le nombre quaternaire : allez-y voir vous-même, si vous ne voulez pas me croire</a:t>
            </a:r>
            <a:r>
              <a:rPr lang="en-US" dirty="0"/>
              <a:t>”.</a:t>
            </a:r>
          </a:p>
          <a:p>
            <a:r>
              <a:rPr lang="it-IT" dirty="0"/>
              <a:t>“</a:t>
            </a:r>
            <a:r>
              <a:rPr lang="it-IT" dirty="0" err="1"/>
              <a:t>nombre</a:t>
            </a:r>
            <a:r>
              <a:rPr lang="it-IT" dirty="0"/>
              <a:t> </a:t>
            </a:r>
            <a:r>
              <a:rPr lang="it-IT" dirty="0" err="1"/>
              <a:t>quaternaire</a:t>
            </a:r>
            <a:r>
              <a:rPr lang="it-IT" dirty="0"/>
              <a:t>”: </a:t>
            </a:r>
            <a:r>
              <a:rPr lang="it-IT" dirty="0" err="1"/>
              <a:t>dans</a:t>
            </a:r>
            <a:r>
              <a:rPr lang="it-IT" dirty="0"/>
              <a:t> la colonne,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immortelles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4,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Panthéon</a:t>
            </a:r>
            <a:r>
              <a:rPr lang="it-IT" dirty="0"/>
              <a:t> </a:t>
            </a:r>
            <a:r>
              <a:rPr lang="it-IT" dirty="0" err="1"/>
              <a:t>elles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plus </a:t>
            </a:r>
            <a:r>
              <a:rPr lang="it-IT" dirty="0" err="1"/>
              <a:t>nombreuses</a:t>
            </a:r>
            <a:r>
              <a:rPr lang="it-IT" dirty="0"/>
              <a:t>, car </a:t>
            </a:r>
            <a:r>
              <a:rPr lang="it-IT" dirty="0" err="1"/>
              <a:t>elles</a:t>
            </a:r>
            <a:r>
              <a:rPr lang="it-IT" dirty="0"/>
              <a:t> </a:t>
            </a:r>
            <a:r>
              <a:rPr lang="it-IT" dirty="0" err="1"/>
              <a:t>entourent</a:t>
            </a:r>
            <a:r>
              <a:rPr lang="it-IT" dirty="0"/>
              <a:t> tout l’</a:t>
            </a:r>
            <a:r>
              <a:rPr lang="it-IT" dirty="0" err="1"/>
              <a:t>édifice</a:t>
            </a:r>
            <a:r>
              <a:rPr lang="it-IT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70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2D4204-ADC3-48A8-8163-055718A8A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Littérature</a:t>
            </a:r>
            <a:r>
              <a:rPr lang="it-IT" dirty="0"/>
              <a:t> et </a:t>
            </a:r>
            <a:r>
              <a:rPr lang="it-IT" dirty="0" err="1"/>
              <a:t>réalité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1143E81-446D-412B-881E-8BE780412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Par </a:t>
            </a:r>
            <a:r>
              <a:rPr lang="it-IT" dirty="0" err="1"/>
              <a:t>ailleurs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chant</a:t>
            </a:r>
            <a:r>
              <a:rPr lang="it-IT" dirty="0"/>
              <a:t> VI il est </a:t>
            </a:r>
            <a:r>
              <a:rPr lang="it-IT" dirty="0" err="1"/>
              <a:t>question</a:t>
            </a:r>
            <a:r>
              <a:rPr lang="it-IT" dirty="0"/>
              <a:t> d’</a:t>
            </a:r>
            <a:r>
              <a:rPr lang="it-IT" dirty="0" err="1"/>
              <a:t>autres</a:t>
            </a:r>
            <a:r>
              <a:rPr lang="it-IT" dirty="0"/>
              <a:t> images </a:t>
            </a:r>
            <a:r>
              <a:rPr lang="it-IT" dirty="0" err="1"/>
              <a:t>sculptées</a:t>
            </a:r>
            <a:r>
              <a:rPr lang="it-IT" dirty="0"/>
              <a:t>: un </a:t>
            </a:r>
            <a:r>
              <a:rPr lang="it-IT" dirty="0" err="1"/>
              <a:t>coq</a:t>
            </a:r>
            <a:r>
              <a:rPr lang="it-IT" dirty="0"/>
              <a:t> et une </a:t>
            </a:r>
            <a:r>
              <a:rPr lang="it-IT" dirty="0" err="1"/>
              <a:t>chouette</a:t>
            </a:r>
            <a:r>
              <a:rPr lang="it-IT" dirty="0"/>
              <a:t> (rue Colbert) et un </a:t>
            </a:r>
            <a:r>
              <a:rPr lang="it-IT" dirty="0" err="1"/>
              <a:t>rhinocéros</a:t>
            </a:r>
            <a:r>
              <a:rPr lang="it-IT" dirty="0"/>
              <a:t> (</a:t>
            </a:r>
            <a:r>
              <a:rPr lang="it-IT" dirty="0" err="1"/>
              <a:t>Tuileries</a:t>
            </a:r>
            <a:r>
              <a:rPr lang="it-IT" dirty="0"/>
              <a:t>).</a:t>
            </a:r>
          </a:p>
          <a:p>
            <a:r>
              <a:rPr lang="it-IT" dirty="0" err="1"/>
              <a:t>Problème</a:t>
            </a:r>
            <a:r>
              <a:rPr lang="it-IT" dirty="0"/>
              <a:t>: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sculptures</a:t>
            </a:r>
            <a:r>
              <a:rPr lang="it-IT" dirty="0"/>
              <a:t> </a:t>
            </a:r>
            <a:r>
              <a:rPr lang="it-IT" dirty="0" err="1"/>
              <a:t>ont</a:t>
            </a:r>
            <a:r>
              <a:rPr lang="it-IT" dirty="0"/>
              <a:t> </a:t>
            </a:r>
            <a:r>
              <a:rPr lang="it-IT" dirty="0" err="1"/>
              <a:t>été</a:t>
            </a:r>
            <a:r>
              <a:rPr lang="it-IT" dirty="0"/>
              <a:t> </a:t>
            </a:r>
            <a:r>
              <a:rPr lang="it-IT" dirty="0" err="1"/>
              <a:t>réalisées</a:t>
            </a:r>
            <a:r>
              <a:rPr lang="it-IT" dirty="0"/>
              <a:t> </a:t>
            </a:r>
            <a:r>
              <a:rPr lang="it-IT" dirty="0" err="1"/>
              <a:t>après</a:t>
            </a:r>
            <a:r>
              <a:rPr lang="it-IT" dirty="0"/>
              <a:t> la </a:t>
            </a:r>
            <a:r>
              <a:rPr lang="it-IT" dirty="0" err="1"/>
              <a:t>mort</a:t>
            </a:r>
            <a:r>
              <a:rPr lang="it-IT" dirty="0"/>
              <a:t> de Ducasse (1882 et 1903). </a:t>
            </a:r>
            <a:r>
              <a:rPr lang="it-IT" dirty="0" err="1"/>
              <a:t>Coïncidence</a:t>
            </a:r>
            <a:r>
              <a:rPr lang="it-IT" dirty="0"/>
              <a:t>?</a:t>
            </a:r>
          </a:p>
          <a:p>
            <a:r>
              <a:rPr lang="it-IT" dirty="0"/>
              <a:t>En tout </a:t>
            </a:r>
            <a:r>
              <a:rPr lang="it-IT" dirty="0" err="1"/>
              <a:t>cas</a:t>
            </a:r>
            <a:r>
              <a:rPr lang="it-IT" dirty="0"/>
              <a:t>, le </a:t>
            </a:r>
            <a:r>
              <a:rPr lang="it-IT" dirty="0" err="1"/>
              <a:t>chant</a:t>
            </a:r>
            <a:r>
              <a:rPr lang="it-IT" dirty="0"/>
              <a:t> VI donne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références</a:t>
            </a:r>
            <a:r>
              <a:rPr lang="it-IT" dirty="0"/>
              <a:t> </a:t>
            </a:r>
            <a:r>
              <a:rPr lang="it-IT" dirty="0" err="1"/>
              <a:t>précises</a:t>
            </a:r>
            <a:r>
              <a:rPr lang="it-IT" dirty="0"/>
              <a:t> à l’</a:t>
            </a:r>
            <a:r>
              <a:rPr lang="it-IT" dirty="0" err="1"/>
              <a:t>espace</a:t>
            </a:r>
            <a:r>
              <a:rPr lang="it-IT" dirty="0"/>
              <a:t> </a:t>
            </a:r>
            <a:r>
              <a:rPr lang="it-IT" dirty="0" err="1"/>
              <a:t>parisien</a:t>
            </a:r>
            <a:r>
              <a:rPr lang="it-IT" dirty="0"/>
              <a:t> et pose le </a:t>
            </a:r>
            <a:r>
              <a:rPr lang="it-IT" dirty="0" err="1"/>
              <a:t>problème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rapport 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littérature</a:t>
            </a:r>
            <a:r>
              <a:rPr lang="it-IT" dirty="0"/>
              <a:t> et </a:t>
            </a:r>
            <a:r>
              <a:rPr lang="it-IT" dirty="0" err="1"/>
              <a:t>réalité</a:t>
            </a:r>
            <a:r>
              <a:rPr lang="it-IT" dirty="0"/>
              <a:t>. </a:t>
            </a:r>
            <a:r>
              <a:rPr lang="it-IT" dirty="0" err="1"/>
              <a:t>Voyez</a:t>
            </a:r>
            <a:r>
              <a:rPr lang="it-IT" dirty="0"/>
              <a:t> l’</a:t>
            </a:r>
            <a:r>
              <a:rPr lang="it-IT" dirty="0" err="1"/>
              <a:t>explicit</a:t>
            </a:r>
            <a:r>
              <a:rPr lang="it-IT" dirty="0"/>
              <a:t>:</a:t>
            </a:r>
          </a:p>
          <a:p>
            <a:pPr marL="0" indent="0" algn="ctr">
              <a:buNone/>
            </a:pPr>
            <a:r>
              <a:rPr lang="it-IT" dirty="0"/>
              <a:t> “</a:t>
            </a:r>
            <a:r>
              <a:rPr lang="fr-FR" dirty="0"/>
              <a:t>allez-y voir vous-même, si vous ne voulez pas me croire</a:t>
            </a:r>
            <a:r>
              <a:rPr lang="it-IT" dirty="0"/>
              <a:t>”.</a:t>
            </a:r>
          </a:p>
          <a:p>
            <a:pPr algn="just"/>
            <a:r>
              <a:rPr lang="it-IT" dirty="0"/>
              <a:t>Pour la </a:t>
            </a:r>
            <a:r>
              <a:rPr lang="it-IT" dirty="0" err="1"/>
              <a:t>critique</a:t>
            </a:r>
            <a:r>
              <a:rPr lang="it-IT" dirty="0"/>
              <a:t> </a:t>
            </a:r>
            <a:r>
              <a:rPr lang="it-IT" dirty="0" err="1"/>
              <a:t>structurale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XXe</a:t>
            </a:r>
            <a:r>
              <a:rPr lang="it-IT" dirty="0"/>
              <a:t> siècle, la </a:t>
            </a:r>
            <a:r>
              <a:rPr lang="it-IT" dirty="0" err="1"/>
              <a:t>littérature</a:t>
            </a:r>
            <a:r>
              <a:rPr lang="it-IT" dirty="0"/>
              <a:t> ne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reproduire</a:t>
            </a:r>
            <a:r>
              <a:rPr lang="it-IT" dirty="0"/>
              <a:t> le </a:t>
            </a:r>
            <a:r>
              <a:rPr lang="it-IT" dirty="0" err="1"/>
              <a:t>réel</a:t>
            </a:r>
            <a:r>
              <a:rPr lang="it-IT" dirty="0"/>
              <a:t>, elle ne </a:t>
            </a:r>
            <a:r>
              <a:rPr lang="it-IT" dirty="0" err="1"/>
              <a:t>peut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le </a:t>
            </a:r>
            <a:r>
              <a:rPr lang="it-IT" dirty="0" err="1"/>
              <a:t>représenter</a:t>
            </a:r>
            <a:r>
              <a:rPr lang="it-IT" dirty="0"/>
              <a:t> </a:t>
            </a:r>
            <a:r>
              <a:rPr lang="it-IT" dirty="0" err="1"/>
              <a:t>selon</a:t>
            </a:r>
            <a:r>
              <a:rPr lang="it-IT" dirty="0"/>
              <a:t>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codes</a:t>
            </a:r>
            <a:r>
              <a:rPr lang="it-IT" dirty="0"/>
              <a:t>; on </a:t>
            </a:r>
            <a:r>
              <a:rPr lang="it-IT" dirty="0" err="1"/>
              <a:t>parle</a:t>
            </a:r>
            <a:r>
              <a:rPr lang="it-IT" dirty="0"/>
              <a:t> </a:t>
            </a:r>
            <a:r>
              <a:rPr lang="it-IT" dirty="0" err="1"/>
              <a:t>alors</a:t>
            </a:r>
            <a:r>
              <a:rPr lang="it-IT" dirty="0"/>
              <a:t> de:</a:t>
            </a:r>
          </a:p>
          <a:p>
            <a:r>
              <a:rPr lang="it-IT" dirty="0"/>
              <a:t>“</a:t>
            </a:r>
            <a:r>
              <a:rPr lang="it-IT" b="1" dirty="0" err="1"/>
              <a:t>effet</a:t>
            </a:r>
            <a:r>
              <a:rPr lang="it-IT" b="1" dirty="0"/>
              <a:t> de </a:t>
            </a:r>
            <a:r>
              <a:rPr lang="it-IT" b="1" dirty="0" err="1"/>
              <a:t>réel</a:t>
            </a:r>
            <a:r>
              <a:rPr lang="it-IT" dirty="0"/>
              <a:t>” (Roland Barthes, 1968), </a:t>
            </a:r>
            <a:r>
              <a:rPr lang="it-IT" dirty="0" err="1"/>
              <a:t>ou</a:t>
            </a:r>
            <a:r>
              <a:rPr lang="it-IT" dirty="0"/>
              <a:t> de:</a:t>
            </a:r>
          </a:p>
          <a:p>
            <a:r>
              <a:rPr lang="it-IT" dirty="0"/>
              <a:t>“</a:t>
            </a:r>
            <a:r>
              <a:rPr lang="it-IT" b="1" dirty="0" err="1"/>
              <a:t>illusion</a:t>
            </a:r>
            <a:r>
              <a:rPr lang="it-IT" b="1" dirty="0"/>
              <a:t> </a:t>
            </a:r>
            <a:r>
              <a:rPr lang="it-IT" b="1" dirty="0" err="1"/>
              <a:t>référentielle</a:t>
            </a:r>
            <a:r>
              <a:rPr lang="it-IT" dirty="0"/>
              <a:t>” (Michael </a:t>
            </a:r>
            <a:r>
              <a:rPr lang="it-IT" dirty="0" err="1"/>
              <a:t>Riffaterre</a:t>
            </a:r>
            <a:r>
              <a:rPr lang="it-IT" dirty="0"/>
              <a:t>, 1978).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89980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90D397-63ED-4ABE-81FF-606057EB0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/>
              <a:t>Intégrations</a:t>
            </a:r>
            <a:r>
              <a:rPr lang="it-IT" dirty="0"/>
              <a:t> </a:t>
            </a:r>
            <a:r>
              <a:rPr lang="it-IT" dirty="0" err="1"/>
              <a:t>bibliographiques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A47DD5-EBA0-4B20-9B65-8A8E021BC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Pour une </a:t>
            </a:r>
            <a:r>
              <a:rPr lang="it-IT" dirty="0" err="1"/>
              <a:t>analyse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chant</a:t>
            </a:r>
            <a:r>
              <a:rPr lang="it-IT" dirty="0"/>
              <a:t> VI, </a:t>
            </a:r>
            <a:r>
              <a:rPr lang="it-IT" dirty="0" err="1"/>
              <a:t>voir</a:t>
            </a:r>
            <a:r>
              <a:rPr lang="it-IT" dirty="0"/>
              <a:t> l’</a:t>
            </a:r>
            <a:r>
              <a:rPr lang="it-IT" dirty="0" err="1"/>
              <a:t>article</a:t>
            </a:r>
            <a:r>
              <a:rPr lang="it-IT" dirty="0"/>
              <a:t> en </a:t>
            </a:r>
            <a:r>
              <a:rPr lang="it-IT" dirty="0" err="1"/>
              <a:t>ligne</a:t>
            </a:r>
            <a:r>
              <a:rPr lang="it-IT" dirty="0"/>
              <a:t> et en </a:t>
            </a:r>
            <a:r>
              <a:rPr lang="it-IT" dirty="0" err="1"/>
              <a:t>italien</a:t>
            </a:r>
            <a:r>
              <a:rPr lang="it-IT" dirty="0"/>
              <a:t>, </a:t>
            </a:r>
            <a:r>
              <a:rPr lang="it-IT" dirty="0" err="1"/>
              <a:t>tiré</a:t>
            </a:r>
            <a:r>
              <a:rPr lang="it-IT" dirty="0"/>
              <a:t> d’une </a:t>
            </a:r>
            <a:r>
              <a:rPr lang="it-IT" dirty="0" err="1"/>
              <a:t>thèse</a:t>
            </a:r>
            <a:r>
              <a:rPr lang="it-IT" dirty="0"/>
              <a:t> </a:t>
            </a:r>
            <a:r>
              <a:rPr lang="it-IT" dirty="0" err="1"/>
              <a:t>universitaire</a:t>
            </a:r>
            <a:r>
              <a:rPr lang="it-IT" dirty="0"/>
              <a:t> de 2015 (Federico Guariglia, </a:t>
            </a:r>
            <a:r>
              <a:rPr lang="it-IT" i="1" dirty="0"/>
              <a:t>I risultati della parodia nel Canto sesto</a:t>
            </a:r>
            <a:r>
              <a:rPr lang="it-IT" dirty="0"/>
              <a:t>)</a:t>
            </a:r>
          </a:p>
          <a:p>
            <a:r>
              <a:rPr lang="it-IT" u="sng" dirty="0">
                <a:hlinkClick r:id="rId2"/>
              </a:rPr>
              <a:t>https://cahierslautreamont.wordpress.com/2016/11/16/i-risultati-de-la-parodia-nel-canto-sesto/</a:t>
            </a:r>
            <a:endParaRPr lang="it-IT" dirty="0"/>
          </a:p>
          <a:p>
            <a:endParaRPr lang="it-IT" dirty="0"/>
          </a:p>
          <a:p>
            <a:r>
              <a:rPr lang="it-IT" dirty="0" err="1"/>
              <a:t>Voir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un essai </a:t>
            </a:r>
            <a:r>
              <a:rPr lang="it-IT" dirty="0" err="1"/>
              <a:t>sur</a:t>
            </a:r>
            <a:r>
              <a:rPr lang="it-IT" dirty="0"/>
              <a:t> l’</a:t>
            </a:r>
            <a:r>
              <a:rPr lang="it-IT" dirty="0" err="1"/>
              <a:t>espace</a:t>
            </a:r>
            <a:r>
              <a:rPr lang="it-IT" dirty="0"/>
              <a:t> </a:t>
            </a:r>
            <a:r>
              <a:rPr lang="it-IT" dirty="0" err="1"/>
              <a:t>chez</a:t>
            </a:r>
            <a:r>
              <a:rPr lang="it-IT" dirty="0"/>
              <a:t> </a:t>
            </a:r>
            <a:r>
              <a:rPr lang="it-IT" dirty="0" err="1"/>
              <a:t>Lautréamont</a:t>
            </a:r>
            <a:r>
              <a:rPr lang="it-IT" dirty="0"/>
              <a:t> : </a:t>
            </a:r>
          </a:p>
          <a:p>
            <a:r>
              <a:rPr lang="it-IT" dirty="0"/>
              <a:t>Ana Alonso</a:t>
            </a:r>
            <a:r>
              <a:rPr lang="it-IT" b="1" dirty="0"/>
              <a:t>, </a:t>
            </a:r>
            <a:r>
              <a:rPr lang="fr-FR" i="1" dirty="0"/>
              <a:t>Errances </a:t>
            </a:r>
            <a:r>
              <a:rPr lang="fr-FR" i="1" dirty="0" err="1"/>
              <a:t>maldororiennes</a:t>
            </a:r>
            <a:r>
              <a:rPr lang="fr-FR" i="1" dirty="0"/>
              <a:t>. L’expérience de l’espace dans “Les Chants de </a:t>
            </a:r>
            <a:r>
              <a:rPr lang="fr-FR" i="1" dirty="0" err="1"/>
              <a:t>Maldoror</a:t>
            </a:r>
            <a:r>
              <a:rPr lang="fr-FR" i="1" dirty="0"/>
              <a:t>” de Lautréamont, « </a:t>
            </a:r>
            <a:r>
              <a:rPr lang="it-IT" dirty="0"/>
              <a:t>Studi francesi », 164, 2011, p. </a:t>
            </a:r>
            <a:r>
              <a:rPr lang="it-IT"/>
              <a:t>281-291</a:t>
            </a:r>
            <a:endParaRPr lang="it-IT" dirty="0"/>
          </a:p>
          <a:p>
            <a:r>
              <a:rPr lang="it-IT" u="sng" dirty="0">
                <a:hlinkClick r:id="rId3"/>
              </a:rPr>
              <a:t>https://journals.openedition.org/studifrancesi/5490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6121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EB28FA7-35A7-420A-9348-AC62C3743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pPr algn="ctr"/>
            <a:br>
              <a:rPr lang="it-IT" sz="2500" dirty="0"/>
            </a:br>
            <a:r>
              <a:rPr lang="it-IT" sz="2500" dirty="0" err="1"/>
              <a:t>Correspondance</a:t>
            </a:r>
            <a:r>
              <a:rPr lang="it-IT" sz="2500" dirty="0"/>
              <a:t> d’</a:t>
            </a:r>
            <a:r>
              <a:rPr lang="it-IT" sz="2500" dirty="0" err="1"/>
              <a:t>Isidore</a:t>
            </a:r>
            <a:r>
              <a:rPr lang="it-IT" sz="2500" dirty="0"/>
              <a:t> Ducasse</a:t>
            </a:r>
            <a:br>
              <a:rPr lang="it-IT" sz="2500" dirty="0"/>
            </a:br>
            <a:endParaRPr lang="it-IT" sz="25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A53B91-6CE7-46FC-87F3-5991DA47E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>
            <a:normAutofit/>
          </a:bodyPr>
          <a:lstStyle/>
          <a:p>
            <a:r>
              <a:rPr lang="it-IT" sz="2000" dirty="0"/>
              <a:t>23 </a:t>
            </a:r>
            <a:r>
              <a:rPr lang="it-IT" sz="2000" dirty="0" err="1"/>
              <a:t>octobre</a:t>
            </a:r>
            <a:r>
              <a:rPr lang="it-IT" sz="2000" dirty="0"/>
              <a:t> 1869, </a:t>
            </a:r>
            <a:r>
              <a:rPr lang="it-IT" sz="2000" dirty="0" err="1"/>
              <a:t>destinataire</a:t>
            </a:r>
            <a:r>
              <a:rPr lang="it-IT" sz="2000" dirty="0"/>
              <a:t> </a:t>
            </a:r>
            <a:r>
              <a:rPr lang="it-IT" sz="2000" dirty="0" err="1"/>
              <a:t>inconnu</a:t>
            </a:r>
            <a:r>
              <a:rPr lang="it-IT" sz="2000" dirty="0"/>
              <a:t> (Auguste </a:t>
            </a:r>
            <a:r>
              <a:rPr lang="it-IT" sz="2000" dirty="0" err="1"/>
              <a:t>Poulet-Malassis</a:t>
            </a:r>
            <a:r>
              <a:rPr lang="it-IT" sz="2000" dirty="0"/>
              <a:t>, </a:t>
            </a:r>
            <a:r>
              <a:rPr lang="it-IT" sz="2000" dirty="0" err="1"/>
              <a:t>éditeur</a:t>
            </a:r>
            <a:r>
              <a:rPr lang="it-IT" sz="2000" dirty="0"/>
              <a:t> </a:t>
            </a:r>
            <a:r>
              <a:rPr lang="it-IT" sz="2000" dirty="0" err="1"/>
              <a:t>des</a:t>
            </a:r>
            <a:r>
              <a:rPr lang="it-IT" sz="2000" dirty="0"/>
              <a:t> </a:t>
            </a:r>
            <a:r>
              <a:rPr lang="it-IT" sz="2000" i="1" dirty="0" err="1"/>
              <a:t>Fleurs</a:t>
            </a:r>
            <a:r>
              <a:rPr lang="it-IT" sz="2000" i="1" dirty="0"/>
              <a:t> </a:t>
            </a:r>
            <a:r>
              <a:rPr lang="it-IT" sz="2000" i="1" dirty="0" err="1"/>
              <a:t>du</a:t>
            </a:r>
            <a:r>
              <a:rPr lang="it-IT" sz="2000" i="1" dirty="0"/>
              <a:t> mal</a:t>
            </a:r>
            <a:r>
              <a:rPr lang="it-IT" sz="2000" dirty="0"/>
              <a:t>) :</a:t>
            </a:r>
          </a:p>
          <a:p>
            <a:pPr algn="just"/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J’ai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chanté</a:t>
            </a:r>
            <a:r>
              <a:rPr lang="it-IT" sz="2000" dirty="0">
                <a:solidFill>
                  <a:srgbClr val="FF0000"/>
                </a:solidFill>
              </a:rPr>
              <a:t> le mal</a:t>
            </a:r>
            <a:r>
              <a:rPr lang="it-IT" sz="2000" dirty="0"/>
              <a:t>, </a:t>
            </a:r>
            <a:r>
              <a:rPr lang="it-IT" sz="2000" dirty="0" err="1"/>
              <a:t>comme</a:t>
            </a:r>
            <a:r>
              <a:rPr lang="it-IT" sz="2000" dirty="0"/>
              <a:t> </a:t>
            </a:r>
            <a:r>
              <a:rPr lang="it-IT" sz="2000" dirty="0" err="1"/>
              <a:t>ont</a:t>
            </a:r>
            <a:r>
              <a:rPr lang="it-IT" sz="2000" dirty="0"/>
              <a:t> </a:t>
            </a:r>
            <a:r>
              <a:rPr lang="it-IT" sz="2000" dirty="0" err="1"/>
              <a:t>fait</a:t>
            </a:r>
            <a:r>
              <a:rPr lang="it-IT" sz="2000" dirty="0"/>
              <a:t> </a:t>
            </a:r>
            <a:r>
              <a:rPr lang="it-IT" sz="2000" dirty="0" err="1"/>
              <a:t>Miçkiéwicz</a:t>
            </a:r>
            <a:r>
              <a:rPr lang="it-IT" sz="2000" dirty="0"/>
              <a:t>, Byron, Milton, </a:t>
            </a:r>
            <a:r>
              <a:rPr lang="it-IT" sz="2000" dirty="0" err="1"/>
              <a:t>Southey</a:t>
            </a:r>
            <a:r>
              <a:rPr lang="it-IT" sz="2000" dirty="0"/>
              <a:t>, A. de </a:t>
            </a:r>
            <a:r>
              <a:rPr lang="it-IT" sz="2000" dirty="0" err="1"/>
              <a:t>Musset</a:t>
            </a:r>
            <a:r>
              <a:rPr lang="it-IT" sz="2000" dirty="0"/>
              <a:t>, Baudelaire, etc. </a:t>
            </a:r>
            <a:r>
              <a:rPr lang="it-IT" sz="2000" dirty="0" err="1"/>
              <a:t>Naturellement</a:t>
            </a:r>
            <a:r>
              <a:rPr lang="it-IT" sz="2000" dirty="0"/>
              <a:t>, </a:t>
            </a:r>
            <a:r>
              <a:rPr lang="it-IT" sz="2000" dirty="0" err="1"/>
              <a:t>j’ai</a:t>
            </a:r>
            <a:r>
              <a:rPr lang="it-IT" sz="2000" dirty="0"/>
              <a:t> un </a:t>
            </a:r>
            <a:r>
              <a:rPr lang="it-IT" sz="2000" dirty="0" err="1"/>
              <a:t>peu</a:t>
            </a:r>
            <a:r>
              <a:rPr lang="it-IT" sz="2000" dirty="0"/>
              <a:t> </a:t>
            </a:r>
            <a:r>
              <a:rPr lang="it-IT" sz="2000" dirty="0" err="1"/>
              <a:t>exagéré</a:t>
            </a:r>
            <a:r>
              <a:rPr lang="it-IT" sz="2000" dirty="0"/>
              <a:t> le diapason pour </a:t>
            </a:r>
            <a:r>
              <a:rPr lang="it-IT" sz="2000" dirty="0" err="1"/>
              <a:t>faire</a:t>
            </a:r>
            <a:r>
              <a:rPr lang="it-IT" sz="2000" dirty="0"/>
              <a:t> </a:t>
            </a:r>
            <a:r>
              <a:rPr lang="it-IT" sz="2000" dirty="0" err="1"/>
              <a:t>du</a:t>
            </a:r>
            <a:r>
              <a:rPr lang="it-IT" sz="2000" dirty="0"/>
              <a:t> nouveau </a:t>
            </a:r>
            <a:r>
              <a:rPr lang="it-IT" sz="2000" dirty="0" err="1"/>
              <a:t>dans</a:t>
            </a:r>
            <a:r>
              <a:rPr lang="it-IT" sz="2000" dirty="0"/>
              <a:t> le </a:t>
            </a:r>
            <a:r>
              <a:rPr lang="it-IT" sz="2000" dirty="0" err="1"/>
              <a:t>sens</a:t>
            </a:r>
            <a:r>
              <a:rPr lang="it-IT" sz="2000" dirty="0"/>
              <a:t> de </a:t>
            </a:r>
            <a:r>
              <a:rPr lang="it-IT" sz="2000" dirty="0" err="1"/>
              <a:t>cette</a:t>
            </a:r>
            <a:r>
              <a:rPr lang="it-IT" sz="2000" dirty="0"/>
              <a:t> </a:t>
            </a:r>
            <a:r>
              <a:rPr lang="it-IT" sz="2000" dirty="0" err="1"/>
              <a:t>littérature</a:t>
            </a:r>
            <a:r>
              <a:rPr lang="it-IT" sz="2000" dirty="0"/>
              <a:t> sublime qui ne </a:t>
            </a:r>
            <a:r>
              <a:rPr lang="it-IT" sz="2000" dirty="0" err="1"/>
              <a:t>chante</a:t>
            </a:r>
            <a:r>
              <a:rPr lang="it-IT" sz="2000" dirty="0"/>
              <a:t> le </a:t>
            </a:r>
            <a:r>
              <a:rPr lang="it-IT" sz="2000" dirty="0" err="1"/>
              <a:t>désespoir</a:t>
            </a:r>
            <a:r>
              <a:rPr lang="it-IT" sz="2000" dirty="0"/>
              <a:t> </a:t>
            </a:r>
            <a:r>
              <a:rPr lang="it-IT" sz="2000" dirty="0" err="1"/>
              <a:t>que</a:t>
            </a:r>
            <a:r>
              <a:rPr lang="it-IT" sz="2000" dirty="0"/>
              <a:t> pour opprimer le </a:t>
            </a:r>
            <a:r>
              <a:rPr lang="it-IT" sz="2000" dirty="0" err="1"/>
              <a:t>lecteur</a:t>
            </a:r>
            <a:r>
              <a:rPr lang="it-IT" sz="2000" dirty="0"/>
              <a:t>, et lui </a:t>
            </a:r>
            <a:r>
              <a:rPr lang="it-IT" sz="2000" dirty="0" err="1"/>
              <a:t>faire</a:t>
            </a:r>
            <a:r>
              <a:rPr lang="it-IT" sz="2000" dirty="0"/>
              <a:t> </a:t>
            </a:r>
            <a:r>
              <a:rPr lang="it-IT" sz="2000" dirty="0" err="1"/>
              <a:t>désirer</a:t>
            </a:r>
            <a:r>
              <a:rPr lang="it-IT" sz="2000" dirty="0"/>
              <a:t> le </a:t>
            </a:r>
            <a:r>
              <a:rPr lang="it-IT" sz="2000" dirty="0" err="1"/>
              <a:t>bien</a:t>
            </a:r>
            <a:r>
              <a:rPr lang="it-IT" sz="2000" dirty="0"/>
              <a:t> </a:t>
            </a:r>
            <a:r>
              <a:rPr lang="it-IT" sz="2000" dirty="0" err="1"/>
              <a:t>comme</a:t>
            </a:r>
            <a:r>
              <a:rPr lang="it-IT" sz="2000" dirty="0"/>
              <a:t> </a:t>
            </a:r>
            <a:r>
              <a:rPr lang="it-IT" sz="2000" dirty="0" err="1"/>
              <a:t>remède</a:t>
            </a:r>
            <a:r>
              <a:rPr lang="it-IT" sz="2000" dirty="0"/>
              <a:t>. </a:t>
            </a:r>
            <a:r>
              <a:rPr lang="it-IT" sz="2000" dirty="0" err="1"/>
              <a:t>Ainsi</a:t>
            </a:r>
            <a:r>
              <a:rPr lang="it-IT" sz="2000" dirty="0"/>
              <a:t> </a:t>
            </a:r>
            <a:r>
              <a:rPr lang="it-IT" sz="2000" dirty="0" err="1"/>
              <a:t>donc</a:t>
            </a:r>
            <a:r>
              <a:rPr lang="it-IT" sz="2000" dirty="0"/>
              <a:t>, </a:t>
            </a:r>
            <a:r>
              <a:rPr lang="it-IT" sz="2000" dirty="0">
                <a:solidFill>
                  <a:srgbClr val="FF0000"/>
                </a:solidFill>
              </a:rPr>
              <a:t>c’est </a:t>
            </a:r>
            <a:r>
              <a:rPr lang="it-IT" sz="2000" dirty="0" err="1">
                <a:solidFill>
                  <a:srgbClr val="FF0000"/>
                </a:solidFill>
              </a:rPr>
              <a:t>toujours</a:t>
            </a:r>
            <a:r>
              <a:rPr lang="it-IT" sz="2000" dirty="0">
                <a:solidFill>
                  <a:srgbClr val="FF0000"/>
                </a:solidFill>
              </a:rPr>
              <a:t> le </a:t>
            </a:r>
            <a:r>
              <a:rPr lang="it-IT" sz="2000" dirty="0" err="1">
                <a:solidFill>
                  <a:srgbClr val="FF0000"/>
                </a:solidFill>
              </a:rPr>
              <a:t>bien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qu’on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chante</a:t>
            </a:r>
            <a:r>
              <a:rPr lang="it-IT" sz="2000" dirty="0">
                <a:solidFill>
                  <a:srgbClr val="FF0000"/>
                </a:solidFill>
              </a:rPr>
              <a:t> en somme</a:t>
            </a:r>
            <a:r>
              <a:rPr lang="it-IT" sz="2000" dirty="0"/>
              <a:t>, </a:t>
            </a:r>
            <a:r>
              <a:rPr lang="it-IT" sz="2000" dirty="0" err="1"/>
              <a:t>seulement</a:t>
            </a:r>
            <a:r>
              <a:rPr lang="it-IT" sz="2000" dirty="0"/>
              <a:t> par une </a:t>
            </a:r>
            <a:r>
              <a:rPr lang="it-IT" sz="2000" dirty="0" err="1"/>
              <a:t>méthode</a:t>
            </a:r>
            <a:r>
              <a:rPr lang="it-IT" sz="2000" dirty="0"/>
              <a:t> plus </a:t>
            </a:r>
            <a:r>
              <a:rPr lang="it-IT" sz="2000" dirty="0" err="1"/>
              <a:t>philosophique</a:t>
            </a:r>
            <a:r>
              <a:rPr lang="it-IT" sz="2000" dirty="0"/>
              <a:t> et </a:t>
            </a:r>
            <a:r>
              <a:rPr lang="it-IT" sz="2000" dirty="0" err="1"/>
              <a:t>moins</a:t>
            </a:r>
            <a:r>
              <a:rPr lang="it-IT" sz="2000" dirty="0"/>
              <a:t> naïve </a:t>
            </a:r>
            <a:r>
              <a:rPr lang="it-IT" sz="2000" dirty="0" err="1"/>
              <a:t>que</a:t>
            </a:r>
            <a:r>
              <a:rPr lang="it-IT" sz="2000" dirty="0"/>
              <a:t> l’</a:t>
            </a:r>
            <a:r>
              <a:rPr lang="it-IT" sz="2000" dirty="0" err="1"/>
              <a:t>ancienne</a:t>
            </a:r>
            <a:r>
              <a:rPr lang="it-IT" sz="2000" dirty="0"/>
              <a:t> école, dont Victor Hugo et </a:t>
            </a:r>
            <a:r>
              <a:rPr lang="it-IT" sz="2000" dirty="0" err="1"/>
              <a:t>quelques</a:t>
            </a:r>
            <a:r>
              <a:rPr lang="it-IT" sz="2000" dirty="0"/>
              <a:t> </a:t>
            </a:r>
            <a:r>
              <a:rPr lang="it-IT" sz="2000" dirty="0" err="1"/>
              <a:t>autres</a:t>
            </a:r>
            <a:r>
              <a:rPr lang="it-IT" sz="2000" dirty="0"/>
              <a:t> </a:t>
            </a:r>
            <a:r>
              <a:rPr lang="it-IT" sz="2000" dirty="0" err="1"/>
              <a:t>sont</a:t>
            </a:r>
            <a:r>
              <a:rPr lang="it-IT" sz="2000" dirty="0"/>
              <a:t> </a:t>
            </a:r>
            <a:r>
              <a:rPr lang="it-IT" sz="2000" dirty="0" err="1"/>
              <a:t>les</a:t>
            </a:r>
            <a:r>
              <a:rPr lang="it-IT" sz="2000" dirty="0"/>
              <a:t> </a:t>
            </a:r>
            <a:r>
              <a:rPr lang="it-IT" sz="2000" dirty="0" err="1"/>
              <a:t>seuls</a:t>
            </a:r>
            <a:r>
              <a:rPr lang="it-IT" sz="2000" dirty="0"/>
              <a:t> </a:t>
            </a:r>
            <a:r>
              <a:rPr lang="it-IT" sz="2000" dirty="0" err="1"/>
              <a:t>représentants</a:t>
            </a:r>
            <a:r>
              <a:rPr lang="it-IT" sz="2000" dirty="0"/>
              <a:t> qui </a:t>
            </a:r>
            <a:r>
              <a:rPr lang="it-IT" sz="2000" dirty="0" err="1"/>
              <a:t>soient</a:t>
            </a:r>
            <a:r>
              <a:rPr lang="it-IT" sz="2000" dirty="0"/>
              <a:t> encore vivants. </a:t>
            </a:r>
          </a:p>
          <a:p>
            <a:pPr algn="just"/>
            <a:r>
              <a:rPr lang="it-IT" sz="2000" dirty="0"/>
              <a:t>Ce </a:t>
            </a:r>
            <a:r>
              <a:rPr lang="it-IT" sz="2000" dirty="0" err="1"/>
              <a:t>que</a:t>
            </a:r>
            <a:r>
              <a:rPr lang="it-IT" sz="2000" dirty="0"/>
              <a:t> je </a:t>
            </a:r>
            <a:r>
              <a:rPr lang="it-IT" sz="2000" dirty="0" err="1"/>
              <a:t>voudrais</a:t>
            </a:r>
            <a:r>
              <a:rPr lang="it-IT" sz="2000" dirty="0"/>
              <a:t>, c’est </a:t>
            </a:r>
            <a:r>
              <a:rPr lang="it-IT" sz="2000" dirty="0" err="1"/>
              <a:t>que</a:t>
            </a:r>
            <a:r>
              <a:rPr lang="it-IT" sz="2000" dirty="0"/>
              <a:t> le service de la </a:t>
            </a:r>
            <a:r>
              <a:rPr lang="it-IT" sz="2000" dirty="0" err="1"/>
              <a:t>critique</a:t>
            </a:r>
            <a:r>
              <a:rPr lang="it-IT" sz="2000" dirty="0"/>
              <a:t> </a:t>
            </a:r>
            <a:r>
              <a:rPr lang="it-IT" sz="2000" dirty="0" err="1"/>
              <a:t>soit</a:t>
            </a:r>
            <a:r>
              <a:rPr lang="it-IT" sz="2000" dirty="0"/>
              <a:t> </a:t>
            </a:r>
            <a:r>
              <a:rPr lang="it-IT" sz="2000" dirty="0" err="1"/>
              <a:t>fait</a:t>
            </a:r>
            <a:r>
              <a:rPr lang="it-IT" sz="2000" dirty="0"/>
              <a:t> </a:t>
            </a:r>
            <a:r>
              <a:rPr lang="it-IT" sz="2000" dirty="0" err="1"/>
              <a:t>aux</a:t>
            </a:r>
            <a:r>
              <a:rPr lang="it-IT" sz="2000" dirty="0"/>
              <a:t> </a:t>
            </a:r>
            <a:r>
              <a:rPr lang="it-IT" sz="2000" dirty="0" err="1"/>
              <a:t>principaux</a:t>
            </a:r>
            <a:r>
              <a:rPr lang="it-IT" sz="2000" dirty="0"/>
              <a:t> </a:t>
            </a:r>
            <a:r>
              <a:rPr lang="it-IT" sz="2000" dirty="0" err="1"/>
              <a:t>lundistes</a:t>
            </a:r>
            <a:r>
              <a:rPr lang="it-IT" sz="2000" dirty="0"/>
              <a:t>. </a:t>
            </a:r>
            <a:r>
              <a:rPr lang="it-IT" sz="2000" dirty="0" err="1"/>
              <a:t>Eux</a:t>
            </a:r>
            <a:r>
              <a:rPr lang="it-IT" sz="2000" dirty="0"/>
              <a:t> </a:t>
            </a:r>
            <a:r>
              <a:rPr lang="it-IT" sz="2000" dirty="0" err="1"/>
              <a:t>seuls</a:t>
            </a:r>
            <a:r>
              <a:rPr lang="it-IT" sz="2000" dirty="0"/>
              <a:t> </a:t>
            </a:r>
            <a:r>
              <a:rPr lang="it-IT" sz="2000" dirty="0" err="1"/>
              <a:t>jugeront</a:t>
            </a:r>
            <a:r>
              <a:rPr lang="it-IT" sz="2000" dirty="0"/>
              <a:t> en premier et dernier </a:t>
            </a:r>
            <a:r>
              <a:rPr lang="it-IT" sz="2000" dirty="0" err="1"/>
              <a:t>ressort</a:t>
            </a:r>
            <a:r>
              <a:rPr lang="it-IT" sz="2000" dirty="0"/>
              <a:t> le </a:t>
            </a:r>
            <a:r>
              <a:rPr lang="it-IT" sz="2000" dirty="0" err="1"/>
              <a:t>commencement</a:t>
            </a:r>
            <a:r>
              <a:rPr lang="it-IT" sz="2000" dirty="0"/>
              <a:t> d’une </a:t>
            </a:r>
            <a:r>
              <a:rPr lang="it-IT" sz="2000" dirty="0" err="1"/>
              <a:t>publication</a:t>
            </a:r>
            <a:r>
              <a:rPr lang="it-IT" sz="2000" dirty="0"/>
              <a:t> qui ne </a:t>
            </a:r>
            <a:r>
              <a:rPr lang="it-IT" sz="2000" dirty="0" err="1"/>
              <a:t>verra</a:t>
            </a:r>
            <a:r>
              <a:rPr lang="it-IT" sz="2000" dirty="0"/>
              <a:t> sa fin </a:t>
            </a:r>
            <a:r>
              <a:rPr lang="it-IT" sz="2000" dirty="0" err="1"/>
              <a:t>évidemment</a:t>
            </a:r>
            <a:r>
              <a:rPr lang="it-IT" sz="2000" dirty="0"/>
              <a:t> </a:t>
            </a:r>
            <a:r>
              <a:rPr lang="it-IT" sz="2000" dirty="0" err="1"/>
              <a:t>que</a:t>
            </a:r>
            <a:r>
              <a:rPr lang="it-IT" sz="2000" dirty="0"/>
              <a:t> plus </a:t>
            </a:r>
            <a:r>
              <a:rPr lang="it-IT" sz="2000" dirty="0" err="1"/>
              <a:t>tard</a:t>
            </a:r>
            <a:r>
              <a:rPr lang="it-IT" sz="2000" dirty="0"/>
              <a:t>, </a:t>
            </a:r>
            <a:r>
              <a:rPr lang="it-IT" sz="2000" dirty="0" err="1"/>
              <a:t>lorsque</a:t>
            </a:r>
            <a:r>
              <a:rPr lang="it-IT" sz="2000" dirty="0"/>
              <a:t> </a:t>
            </a:r>
            <a:r>
              <a:rPr lang="it-IT" sz="2000" dirty="0" err="1"/>
              <a:t>j’aurai</a:t>
            </a:r>
            <a:r>
              <a:rPr lang="it-IT" sz="2000" dirty="0"/>
              <a:t> vu la </a:t>
            </a:r>
            <a:r>
              <a:rPr lang="it-IT" sz="2000" dirty="0" err="1"/>
              <a:t>mienne</a:t>
            </a:r>
            <a:r>
              <a:rPr lang="it-IT" sz="2000" dirty="0"/>
              <a:t>. </a:t>
            </a:r>
            <a:r>
              <a:rPr lang="it-IT" sz="2000" dirty="0" err="1"/>
              <a:t>Ainsi</a:t>
            </a:r>
            <a:r>
              <a:rPr lang="it-IT" sz="2000" dirty="0"/>
              <a:t> </a:t>
            </a:r>
            <a:r>
              <a:rPr lang="it-IT" sz="2000" dirty="0" err="1"/>
              <a:t>donc</a:t>
            </a:r>
            <a:r>
              <a:rPr lang="it-IT" sz="2000" dirty="0"/>
              <a:t>, </a:t>
            </a:r>
            <a:r>
              <a:rPr lang="it-IT" sz="2000" dirty="0">
                <a:solidFill>
                  <a:srgbClr val="FF0000"/>
                </a:solidFill>
              </a:rPr>
              <a:t>la morale de la fin n’est </a:t>
            </a:r>
            <a:r>
              <a:rPr lang="it-IT" sz="2000" dirty="0" err="1">
                <a:solidFill>
                  <a:srgbClr val="FF0000"/>
                </a:solidFill>
              </a:rPr>
              <a:t>pas</a:t>
            </a:r>
            <a:r>
              <a:rPr lang="it-IT" sz="2000" dirty="0">
                <a:solidFill>
                  <a:srgbClr val="FF0000"/>
                </a:solidFill>
              </a:rPr>
              <a:t> encore </a:t>
            </a:r>
            <a:r>
              <a:rPr lang="it-IT" sz="2000" dirty="0" err="1">
                <a:solidFill>
                  <a:srgbClr val="FF0000"/>
                </a:solidFill>
              </a:rPr>
              <a:t>faite</a:t>
            </a:r>
            <a:r>
              <a:rPr lang="it-IT" sz="2000" dirty="0"/>
              <a:t>. Et </a:t>
            </a:r>
            <a:r>
              <a:rPr lang="it-IT" sz="2000" dirty="0" err="1"/>
              <a:t>cependant</a:t>
            </a:r>
            <a:r>
              <a:rPr lang="it-IT" sz="2000" dirty="0"/>
              <a:t>, il y a </a:t>
            </a:r>
            <a:r>
              <a:rPr lang="it-IT" sz="2000" dirty="0" err="1"/>
              <a:t>déjà</a:t>
            </a:r>
            <a:r>
              <a:rPr lang="it-IT" sz="2000" dirty="0"/>
              <a:t> une immense </a:t>
            </a:r>
            <a:r>
              <a:rPr lang="it-IT" sz="2000" dirty="0" err="1"/>
              <a:t>douleur</a:t>
            </a:r>
            <a:r>
              <a:rPr lang="it-IT" sz="2000" dirty="0"/>
              <a:t> à </a:t>
            </a:r>
            <a:r>
              <a:rPr lang="it-IT" sz="2000" dirty="0" err="1"/>
              <a:t>chaque</a:t>
            </a:r>
            <a:r>
              <a:rPr lang="it-IT" sz="2000" dirty="0"/>
              <a:t> page. Est-ce le mal, cela ? Non, </a:t>
            </a:r>
            <a:r>
              <a:rPr lang="it-IT" sz="2000" dirty="0" err="1"/>
              <a:t>certes</a:t>
            </a:r>
            <a:r>
              <a:rPr lang="it-IT" sz="2000" dirty="0"/>
              <a:t>. Je </a:t>
            </a:r>
            <a:r>
              <a:rPr lang="it-IT" sz="2000" dirty="0" err="1"/>
              <a:t>vous</a:t>
            </a:r>
            <a:r>
              <a:rPr lang="it-IT" sz="2000" dirty="0"/>
              <a:t> en </a:t>
            </a:r>
            <a:r>
              <a:rPr lang="it-IT" sz="2000" dirty="0" err="1"/>
              <a:t>serai</a:t>
            </a:r>
            <a:r>
              <a:rPr lang="it-IT" sz="2000" dirty="0"/>
              <a:t> </a:t>
            </a:r>
            <a:r>
              <a:rPr lang="it-IT" sz="2000" dirty="0" err="1"/>
              <a:t>reconnaissant</a:t>
            </a:r>
            <a:r>
              <a:rPr lang="it-IT" sz="2000" dirty="0"/>
              <a:t> parce </a:t>
            </a:r>
            <a:r>
              <a:rPr lang="it-IT" sz="2000" dirty="0" err="1"/>
              <a:t>que</a:t>
            </a:r>
            <a:r>
              <a:rPr lang="it-IT" sz="2000" dirty="0"/>
              <a:t> si la </a:t>
            </a:r>
            <a:r>
              <a:rPr lang="it-IT" sz="2000" dirty="0" err="1"/>
              <a:t>critique</a:t>
            </a:r>
            <a:r>
              <a:rPr lang="it-IT" sz="2000" dirty="0"/>
              <a:t> en </a:t>
            </a:r>
            <a:r>
              <a:rPr lang="it-IT" sz="2000" dirty="0" err="1"/>
              <a:t>disait</a:t>
            </a:r>
            <a:r>
              <a:rPr lang="it-IT" sz="2000" dirty="0"/>
              <a:t> </a:t>
            </a:r>
            <a:r>
              <a:rPr lang="it-IT" sz="2000" dirty="0" err="1"/>
              <a:t>du</a:t>
            </a:r>
            <a:r>
              <a:rPr lang="it-IT" sz="2000" dirty="0"/>
              <a:t> </a:t>
            </a:r>
            <a:r>
              <a:rPr lang="it-IT" sz="2000" dirty="0" err="1"/>
              <a:t>bien</a:t>
            </a:r>
            <a:r>
              <a:rPr lang="it-IT" sz="2000" dirty="0"/>
              <a:t>, je </a:t>
            </a:r>
            <a:r>
              <a:rPr lang="it-IT" sz="2000" dirty="0" err="1"/>
              <a:t>pourrais</a:t>
            </a:r>
            <a:r>
              <a:rPr lang="it-IT" sz="2000" dirty="0"/>
              <a:t> </a:t>
            </a:r>
            <a:r>
              <a:rPr lang="it-IT" sz="2000" dirty="0" err="1"/>
              <a:t>dans</a:t>
            </a:r>
            <a:r>
              <a:rPr lang="it-IT" sz="2000" dirty="0"/>
              <a:t> </a:t>
            </a:r>
            <a:r>
              <a:rPr lang="it-IT" sz="2000" dirty="0" err="1"/>
              <a:t>les</a:t>
            </a:r>
            <a:r>
              <a:rPr lang="it-IT" sz="2000" dirty="0"/>
              <a:t> </a:t>
            </a:r>
            <a:r>
              <a:rPr lang="it-IT" sz="2000" dirty="0" err="1"/>
              <a:t>éditions</a:t>
            </a:r>
            <a:r>
              <a:rPr lang="it-IT" sz="2000" dirty="0"/>
              <a:t> </a:t>
            </a:r>
            <a:r>
              <a:rPr lang="it-IT" sz="2000" dirty="0" err="1"/>
              <a:t>suivantes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retrancher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quelques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pièces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trop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puissantes</a:t>
            </a:r>
            <a:r>
              <a:rPr lang="it-IT" sz="2000" dirty="0"/>
              <a:t>. </a:t>
            </a:r>
          </a:p>
          <a:p>
            <a:endParaRPr lang="it-IT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91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6DC953-AA1E-4392-9938-C4F6DB7CD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 err="1"/>
              <a:t>Correspondance</a:t>
            </a:r>
            <a:r>
              <a:rPr lang="it-IT" dirty="0"/>
              <a:t> d’</a:t>
            </a:r>
            <a:r>
              <a:rPr lang="it-IT" dirty="0" err="1"/>
              <a:t>Isidore</a:t>
            </a:r>
            <a:r>
              <a:rPr lang="it-IT" dirty="0"/>
              <a:t> Ducasse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21D8F1-EB07-420C-8C10-9EE6BEA8D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21 </a:t>
            </a:r>
            <a:r>
              <a:rPr lang="it-IT" dirty="0" err="1"/>
              <a:t>février</a:t>
            </a:r>
            <a:r>
              <a:rPr lang="it-IT" dirty="0"/>
              <a:t> 1870, </a:t>
            </a:r>
            <a:r>
              <a:rPr lang="it-IT" dirty="0" err="1"/>
              <a:t>destinataire</a:t>
            </a:r>
            <a:r>
              <a:rPr lang="it-IT" dirty="0"/>
              <a:t> </a:t>
            </a:r>
            <a:r>
              <a:rPr lang="it-IT" dirty="0" err="1"/>
              <a:t>inconnu</a:t>
            </a:r>
            <a:r>
              <a:rPr lang="it-IT" dirty="0"/>
              <a:t> (Auguste </a:t>
            </a:r>
            <a:r>
              <a:rPr lang="it-IT" dirty="0" err="1"/>
              <a:t>Poulet-Malassis</a:t>
            </a:r>
            <a:r>
              <a:rPr lang="it-IT" dirty="0"/>
              <a:t>) :</a:t>
            </a:r>
          </a:p>
          <a:p>
            <a:pPr algn="just"/>
            <a:r>
              <a:rPr lang="it-IT" dirty="0" err="1"/>
              <a:t>Vous</a:t>
            </a:r>
            <a:r>
              <a:rPr lang="it-IT" dirty="0"/>
              <a:t> </a:t>
            </a:r>
            <a:r>
              <a:rPr lang="it-IT" dirty="0" err="1"/>
              <a:t>savez</a:t>
            </a:r>
            <a:r>
              <a:rPr lang="it-IT" dirty="0"/>
              <a:t>, </a:t>
            </a:r>
            <a:r>
              <a:rPr lang="it-IT" dirty="0" err="1"/>
              <a:t>j’ai</a:t>
            </a:r>
            <a:r>
              <a:rPr lang="it-IT" dirty="0"/>
              <a:t> </a:t>
            </a:r>
            <a:r>
              <a:rPr lang="it-IT" dirty="0" err="1"/>
              <a:t>renié</a:t>
            </a:r>
            <a:r>
              <a:rPr lang="it-IT" dirty="0"/>
              <a:t> </a:t>
            </a:r>
            <a:r>
              <a:rPr lang="it-IT" dirty="0" err="1"/>
              <a:t>mon</a:t>
            </a:r>
            <a:r>
              <a:rPr lang="it-IT" dirty="0"/>
              <a:t> </a:t>
            </a:r>
            <a:r>
              <a:rPr lang="it-IT" dirty="0" err="1"/>
              <a:t>passé</a:t>
            </a:r>
            <a:r>
              <a:rPr lang="it-IT" dirty="0"/>
              <a:t>. Je ne </a:t>
            </a:r>
            <a:r>
              <a:rPr lang="it-IT" dirty="0" err="1"/>
              <a:t>chante</a:t>
            </a:r>
            <a:r>
              <a:rPr lang="it-IT" dirty="0"/>
              <a:t> plus </a:t>
            </a:r>
            <a:r>
              <a:rPr lang="it-IT" dirty="0" err="1"/>
              <a:t>que</a:t>
            </a:r>
            <a:r>
              <a:rPr lang="it-IT" dirty="0"/>
              <a:t> l’</a:t>
            </a:r>
            <a:r>
              <a:rPr lang="it-IT" dirty="0" err="1"/>
              <a:t>espoir</a:t>
            </a:r>
            <a:r>
              <a:rPr lang="it-IT" dirty="0"/>
              <a:t> ; mais, pour cela, il </a:t>
            </a:r>
            <a:r>
              <a:rPr lang="it-IT" dirty="0" err="1"/>
              <a:t>faut</a:t>
            </a:r>
            <a:r>
              <a:rPr lang="it-IT" dirty="0"/>
              <a:t> d’</a:t>
            </a:r>
            <a:r>
              <a:rPr lang="it-IT" dirty="0" err="1"/>
              <a:t>abord</a:t>
            </a:r>
            <a:r>
              <a:rPr lang="it-IT" dirty="0"/>
              <a:t> </a:t>
            </a:r>
            <a:r>
              <a:rPr lang="it-IT" dirty="0" err="1"/>
              <a:t>attaquer</a:t>
            </a:r>
            <a:r>
              <a:rPr lang="it-IT" dirty="0"/>
              <a:t> le </a:t>
            </a:r>
            <a:r>
              <a:rPr lang="it-IT" dirty="0" err="1"/>
              <a:t>doute</a:t>
            </a:r>
            <a:r>
              <a:rPr lang="it-IT" dirty="0"/>
              <a:t> de ce siècle (</a:t>
            </a:r>
            <a:r>
              <a:rPr lang="it-IT" dirty="0" err="1"/>
              <a:t>mélancolies</a:t>
            </a:r>
            <a:r>
              <a:rPr lang="it-IT" dirty="0"/>
              <a:t>, </a:t>
            </a:r>
            <a:r>
              <a:rPr lang="it-IT" dirty="0" err="1"/>
              <a:t>tristesses</a:t>
            </a:r>
            <a:r>
              <a:rPr lang="it-IT" dirty="0"/>
              <a:t>, </a:t>
            </a:r>
            <a:r>
              <a:rPr lang="it-IT" dirty="0" err="1"/>
              <a:t>douleurs</a:t>
            </a:r>
            <a:r>
              <a:rPr lang="it-IT" dirty="0"/>
              <a:t>, </a:t>
            </a:r>
            <a:r>
              <a:rPr lang="it-IT" dirty="0" err="1"/>
              <a:t>désespoirs</a:t>
            </a:r>
            <a:r>
              <a:rPr lang="it-IT" dirty="0"/>
              <a:t>, </a:t>
            </a:r>
            <a:r>
              <a:rPr lang="it-IT" dirty="0" err="1"/>
              <a:t>hennissements</a:t>
            </a:r>
            <a:r>
              <a:rPr lang="it-IT" dirty="0"/>
              <a:t> </a:t>
            </a:r>
            <a:r>
              <a:rPr lang="it-IT" dirty="0" err="1"/>
              <a:t>lugubres</a:t>
            </a:r>
            <a:r>
              <a:rPr lang="it-IT" dirty="0"/>
              <a:t>, </a:t>
            </a:r>
            <a:r>
              <a:rPr lang="it-IT" dirty="0" err="1"/>
              <a:t>méchancetés</a:t>
            </a:r>
            <a:r>
              <a:rPr lang="it-IT" dirty="0"/>
              <a:t> </a:t>
            </a:r>
            <a:r>
              <a:rPr lang="it-IT" dirty="0" err="1"/>
              <a:t>artificielles</a:t>
            </a:r>
            <a:r>
              <a:rPr lang="it-IT" dirty="0"/>
              <a:t>, </a:t>
            </a:r>
            <a:r>
              <a:rPr lang="it-IT" dirty="0" err="1"/>
              <a:t>orgueils</a:t>
            </a:r>
            <a:r>
              <a:rPr lang="it-IT" dirty="0"/>
              <a:t> </a:t>
            </a:r>
            <a:r>
              <a:rPr lang="it-IT" dirty="0" err="1"/>
              <a:t>puérils</a:t>
            </a:r>
            <a:r>
              <a:rPr lang="it-IT" dirty="0"/>
              <a:t>, </a:t>
            </a:r>
            <a:r>
              <a:rPr lang="it-IT" dirty="0" err="1"/>
              <a:t>malédictions</a:t>
            </a:r>
            <a:r>
              <a:rPr lang="it-IT" dirty="0"/>
              <a:t> </a:t>
            </a:r>
            <a:r>
              <a:rPr lang="it-IT" dirty="0" err="1"/>
              <a:t>cocasses</a:t>
            </a:r>
            <a:r>
              <a:rPr lang="it-IT" dirty="0"/>
              <a:t> etc., etc.). </a:t>
            </a:r>
            <a:r>
              <a:rPr lang="it-IT" dirty="0" err="1"/>
              <a:t>Dans</a:t>
            </a:r>
            <a:r>
              <a:rPr lang="it-IT" dirty="0"/>
              <a:t> un </a:t>
            </a:r>
            <a:r>
              <a:rPr lang="it-IT" dirty="0" err="1"/>
              <a:t>ouvrage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je porterai à Lacroix </a:t>
            </a:r>
            <a:r>
              <a:rPr lang="it-IT" dirty="0" err="1"/>
              <a:t>aux</a:t>
            </a:r>
            <a:r>
              <a:rPr lang="it-IT" dirty="0"/>
              <a:t> premiers jours de Mars, je </a:t>
            </a:r>
            <a:r>
              <a:rPr lang="it-IT" dirty="0" err="1"/>
              <a:t>prends</a:t>
            </a:r>
            <a:r>
              <a:rPr lang="it-IT" dirty="0"/>
              <a:t> à part </a:t>
            </a:r>
            <a:r>
              <a:rPr lang="it-IT" dirty="0" err="1"/>
              <a:t>les</a:t>
            </a:r>
            <a:r>
              <a:rPr lang="it-IT" dirty="0"/>
              <a:t> plus </a:t>
            </a:r>
            <a:r>
              <a:rPr lang="it-IT" dirty="0" err="1"/>
              <a:t>belles</a:t>
            </a:r>
            <a:r>
              <a:rPr lang="it-IT" dirty="0"/>
              <a:t> </a:t>
            </a:r>
            <a:r>
              <a:rPr lang="it-IT" dirty="0" err="1"/>
              <a:t>poésies</a:t>
            </a:r>
            <a:r>
              <a:rPr lang="it-IT" dirty="0"/>
              <a:t> de </a:t>
            </a:r>
            <a:r>
              <a:rPr lang="it-IT" dirty="0" err="1"/>
              <a:t>Lamartine</a:t>
            </a:r>
            <a:r>
              <a:rPr lang="it-IT" dirty="0"/>
              <a:t>, de Victor Hugo, d’Alfred de </a:t>
            </a:r>
            <a:r>
              <a:rPr lang="it-IT" dirty="0" err="1"/>
              <a:t>Musset</a:t>
            </a:r>
            <a:r>
              <a:rPr lang="it-IT" dirty="0"/>
              <a:t>, de Byron et de Baudelaire, et</a:t>
            </a:r>
            <a:r>
              <a:rPr lang="it-IT" dirty="0">
                <a:solidFill>
                  <a:srgbClr val="FF0000"/>
                </a:solidFill>
              </a:rPr>
              <a:t> je </a:t>
            </a:r>
            <a:r>
              <a:rPr lang="it-IT" dirty="0" err="1">
                <a:solidFill>
                  <a:srgbClr val="FF0000"/>
                </a:solidFill>
              </a:rPr>
              <a:t>les</a:t>
            </a:r>
            <a:r>
              <a:rPr lang="it-IT" dirty="0">
                <a:solidFill>
                  <a:srgbClr val="FF0000"/>
                </a:solidFill>
              </a:rPr>
              <a:t> corrige </a:t>
            </a:r>
            <a:r>
              <a:rPr lang="it-IT" dirty="0" err="1">
                <a:solidFill>
                  <a:srgbClr val="FF0000"/>
                </a:solidFill>
              </a:rPr>
              <a:t>dans</a:t>
            </a:r>
            <a:r>
              <a:rPr lang="it-IT" dirty="0">
                <a:solidFill>
                  <a:srgbClr val="FF0000"/>
                </a:solidFill>
              </a:rPr>
              <a:t> le </a:t>
            </a:r>
            <a:r>
              <a:rPr lang="it-IT" dirty="0" err="1">
                <a:solidFill>
                  <a:srgbClr val="FF0000"/>
                </a:solidFill>
              </a:rPr>
              <a:t>sens</a:t>
            </a:r>
            <a:r>
              <a:rPr lang="it-IT" dirty="0">
                <a:solidFill>
                  <a:srgbClr val="FF0000"/>
                </a:solidFill>
              </a:rPr>
              <a:t> de l’</a:t>
            </a:r>
            <a:r>
              <a:rPr lang="it-IT" dirty="0" err="1">
                <a:solidFill>
                  <a:srgbClr val="FF0000"/>
                </a:solidFill>
              </a:rPr>
              <a:t>espoir</a:t>
            </a:r>
            <a:r>
              <a:rPr lang="it-IT" dirty="0"/>
              <a:t> ; </a:t>
            </a:r>
            <a:r>
              <a:rPr lang="it-IT" dirty="0" err="1"/>
              <a:t>j’indique</a:t>
            </a:r>
            <a:r>
              <a:rPr lang="it-IT" dirty="0"/>
              <a:t> </a:t>
            </a:r>
            <a:r>
              <a:rPr lang="it-IT" dirty="0" err="1"/>
              <a:t>comment</a:t>
            </a:r>
            <a:r>
              <a:rPr lang="it-IT" dirty="0"/>
              <a:t> il </a:t>
            </a:r>
            <a:r>
              <a:rPr lang="it-IT" dirty="0" err="1"/>
              <a:t>aurait</a:t>
            </a:r>
            <a:r>
              <a:rPr lang="it-IT" dirty="0"/>
              <a:t> </a:t>
            </a:r>
            <a:r>
              <a:rPr lang="it-IT" dirty="0" err="1"/>
              <a:t>fallu</a:t>
            </a:r>
            <a:r>
              <a:rPr lang="it-IT" dirty="0"/>
              <a:t> </a:t>
            </a:r>
            <a:r>
              <a:rPr lang="it-IT" dirty="0" err="1"/>
              <a:t>faire</a:t>
            </a:r>
            <a:r>
              <a:rPr lang="it-IT" dirty="0"/>
              <a:t>. </a:t>
            </a:r>
            <a:r>
              <a:rPr lang="it-IT" dirty="0" err="1"/>
              <a:t>J’y</a:t>
            </a:r>
            <a:r>
              <a:rPr lang="it-IT" dirty="0"/>
              <a:t> corrige en </a:t>
            </a:r>
            <a:r>
              <a:rPr lang="it-IT" dirty="0" err="1"/>
              <a:t>même</a:t>
            </a:r>
            <a:r>
              <a:rPr lang="it-IT" dirty="0"/>
              <a:t> </a:t>
            </a:r>
            <a:r>
              <a:rPr lang="it-IT" dirty="0" err="1"/>
              <a:t>temps</a:t>
            </a:r>
            <a:r>
              <a:rPr lang="it-IT" dirty="0"/>
              <a:t> </a:t>
            </a:r>
            <a:r>
              <a:rPr lang="it-IT" dirty="0">
                <a:solidFill>
                  <a:srgbClr val="FF0000"/>
                </a:solidFill>
              </a:rPr>
              <a:t>6 </a:t>
            </a:r>
            <a:r>
              <a:rPr lang="it-IT" dirty="0" err="1">
                <a:solidFill>
                  <a:srgbClr val="FF0000"/>
                </a:solidFill>
              </a:rPr>
              <a:t>pièces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des</a:t>
            </a:r>
            <a:r>
              <a:rPr lang="it-IT" dirty="0">
                <a:solidFill>
                  <a:srgbClr val="FF0000"/>
                </a:solidFill>
              </a:rPr>
              <a:t> plus </a:t>
            </a:r>
            <a:r>
              <a:rPr lang="it-IT" dirty="0" err="1">
                <a:solidFill>
                  <a:srgbClr val="FF0000"/>
                </a:solidFill>
              </a:rPr>
              <a:t>mauvaises</a:t>
            </a:r>
            <a:r>
              <a:rPr lang="it-IT" dirty="0"/>
              <a:t> de </a:t>
            </a:r>
            <a:r>
              <a:rPr lang="it-IT" dirty="0" err="1"/>
              <a:t>mon</a:t>
            </a:r>
            <a:r>
              <a:rPr lang="it-IT" dirty="0"/>
              <a:t> </a:t>
            </a:r>
            <a:r>
              <a:rPr lang="it-IT" dirty="0" err="1"/>
              <a:t>sacré</a:t>
            </a:r>
            <a:r>
              <a:rPr lang="it-IT" dirty="0"/>
              <a:t> </a:t>
            </a:r>
            <a:r>
              <a:rPr lang="it-IT" dirty="0" err="1"/>
              <a:t>bouquin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79057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1501</Words>
  <Application>Microsoft Office PowerPoint</Application>
  <PresentationFormat>Widescreen</PresentationFormat>
  <Paragraphs>88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di Office</vt:lpstr>
      <vt:lpstr> Lautréamont, Les chants de Maldoror </vt:lpstr>
      <vt:lpstr>Le chant VI (suite et fin)</vt:lpstr>
      <vt:lpstr>Presentazione standard di PowerPoint</vt:lpstr>
      <vt:lpstr>Chant VI : les anticipations</vt:lpstr>
      <vt:lpstr>Les immortelles [motivi scolpiti di sempreverdi]</vt:lpstr>
      <vt:lpstr>Littérature et réalité</vt:lpstr>
      <vt:lpstr>Intégrations bibliographiques</vt:lpstr>
      <vt:lpstr> Correspondance d’Isidore Ducasse </vt:lpstr>
      <vt:lpstr> Correspondance d’Isidore Ducasse </vt:lpstr>
      <vt:lpstr> Correspondance d’Isidore Ducasse </vt:lpstr>
      <vt:lpstr> Correspondance d’Isidore Ducasse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Lautréamont, Les chants de Maldoror </dc:title>
  <dc:creator>Fabio Vasarri</dc:creator>
  <cp:lastModifiedBy>Fabio Vasarri</cp:lastModifiedBy>
  <cp:revision>5</cp:revision>
  <dcterms:created xsi:type="dcterms:W3CDTF">2020-04-25T15:49:36Z</dcterms:created>
  <dcterms:modified xsi:type="dcterms:W3CDTF">2020-04-26T07:43:42Z</dcterms:modified>
</cp:coreProperties>
</file>