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72" r:id="rId2"/>
    <p:sldId id="373" r:id="rId3"/>
    <p:sldId id="381" r:id="rId4"/>
    <p:sldId id="379" r:id="rId5"/>
    <p:sldId id="380" r:id="rId6"/>
    <p:sldId id="382" r:id="rId7"/>
    <p:sldId id="375" r:id="rId8"/>
    <p:sldId id="377" r:id="rId9"/>
    <p:sldId id="378" r:id="rId10"/>
    <p:sldId id="374" r:id="rId11"/>
    <p:sldId id="376" r:id="rId12"/>
    <p:sldId id="401" r:id="rId13"/>
    <p:sldId id="402" r:id="rId14"/>
    <p:sldId id="384" r:id="rId15"/>
    <p:sldId id="391" r:id="rId16"/>
    <p:sldId id="385" r:id="rId17"/>
    <p:sldId id="386" r:id="rId18"/>
    <p:sldId id="393" r:id="rId19"/>
    <p:sldId id="397" r:id="rId20"/>
    <p:sldId id="38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6"/>
    <p:restoredTop sz="94925"/>
  </p:normalViewPr>
  <p:slideViewPr>
    <p:cSldViewPr snapToGrid="0" snapToObjects="1">
      <p:cViewPr varScale="1">
        <p:scale>
          <a:sx n="69" d="100"/>
          <a:sy n="69" d="100"/>
        </p:scale>
        <p:origin x="200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65647-7DE3-D642-B19B-DFD753E227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EF0686-8783-204A-971B-2BE2769936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35864-2682-7D45-8C73-2222A7165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2209-688C-1647-A565-32BA5A431FAD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A8622B-3F7C-CF4F-9730-14EC6064A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D7E3E-FF7C-D54D-A5C7-10B77D345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85C-39F7-4045-BD37-F572FCAFA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136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D100E-7E50-1A45-BE9E-82F048CC5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4C35DB-61BF-684A-8EC8-D8A2622862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389D9-F805-2949-8E75-1812E23C8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2209-688C-1647-A565-32BA5A431FAD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9F3154-BD32-2F4D-9D3B-E73661EB9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3A170-95B4-9D44-B628-0CA6F586C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85C-39F7-4045-BD37-F572FCAFA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253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9ED284-481A-D041-87AA-F7C891F8BD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840595-7C63-234A-9A69-D44F86689F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F21184-1BE9-E448-A7EA-C81C427F6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2209-688C-1647-A565-32BA5A431FAD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B557D-CCC1-994A-B4BC-C85A97776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EDBF4-85DB-DA44-B387-D308433CA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85C-39F7-4045-BD37-F572FCAFA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841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90744-A69A-6A4C-8076-08B3888AF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78ED8D-FFB5-7343-87AE-17514A24F3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8D185-D469-F84D-A88A-0FB5B451B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2209-688C-1647-A565-32BA5A431FAD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1E365-D7DE-564A-B4A4-447A8032F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743B7-D04E-6E45-B359-4E59360E8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85C-39F7-4045-BD37-F572FCAFA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3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B73E6-4319-4441-8D5D-B6B173C7C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BD070B-7ABF-2A49-BAE4-6BE20B71E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224F42-FEE4-A945-AFEC-4B449B42D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2209-688C-1647-A565-32BA5A431FAD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DD041-75D4-6F4C-A5ED-385419FCD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4E7D5F-F4E4-4948-86FA-5E4466080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85C-39F7-4045-BD37-F572FCAFA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518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6740D-5B0C-0040-B551-D9CBA7149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2CE2C8-E619-A848-B55F-BA61EFF998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08F2D7-66C4-034E-9070-417C68CAF5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ABE24B-E6C4-EC41-8132-F78063303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2209-688C-1647-A565-32BA5A431FAD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8EE289-B0D7-CB4E-9001-C0E4B9211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68BFF5-1C8C-764A-9E9D-B857D08D9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85C-39F7-4045-BD37-F572FCAFA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201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D6CE4-579D-B34E-A46E-E378B15AB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33260C-9FDD-A149-BCDA-B600C286EB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23A63E-467D-EB4F-BC70-4A7ACA8F9A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264C27-7F1B-C049-B553-F9710A0CF4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24573A-E5F4-DA4A-B9B7-D558792C2B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F9A0D0-E1E2-484D-8363-58EBE5231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2209-688C-1647-A565-32BA5A431FAD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3824E9-0B67-764C-9555-F3E02F842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232A4F-E67F-EA4A-A363-BE751525F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85C-39F7-4045-BD37-F572FCAFA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345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E9811-96ED-A444-888E-D39204983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BA7EAA-56E8-3941-B588-6681669DD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2209-688C-1647-A565-32BA5A431FAD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211A43-F0F7-CF4C-BE5A-A4ED508AD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EFDE64-6492-6842-A49B-36BC86F0D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85C-39F7-4045-BD37-F572FCAFA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08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FCA8A-78AC-5546-97C6-F121862ED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2209-688C-1647-A565-32BA5A431FAD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4D4E18-9748-A546-901C-6AFF45864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8562EF-CC4F-6043-BA6A-340FA65DE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85C-39F7-4045-BD37-F572FCAFA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54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2705C-37B6-6342-A14D-2937CBD00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3FFBD-8188-4D48-86B1-9741C7591A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0AA6D8-E789-4C49-B909-20A682DB65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1741BD-EC43-E147-B603-C64A73EBF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2209-688C-1647-A565-32BA5A431FAD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6CD233-D244-7A45-B987-727A28460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B57C38-A1C5-014E-8B2B-4DFAB4BCA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85C-39F7-4045-BD37-F572FCAFA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74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6F7D-84B6-CF47-9B04-B2384F632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092674-EB24-B947-B9DB-D69C072729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D06E51-1DE5-DF4F-8448-5619C4D7B7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F8BBBF-C0C6-3948-A267-130E38083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2209-688C-1647-A565-32BA5A431FAD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B0C8EC-92C4-B147-85A2-E86247F2A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14E4BA-57F9-6A40-AD93-8764A0FD3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85C-39F7-4045-BD37-F572FCAFA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40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DCE34D-BC76-3F49-9D16-DDE3992AA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8ABF49-A13F-AD40-93EE-A0024C0B0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CDAB03-B2D6-BC41-A9B7-CB4B39163A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E2209-688C-1647-A565-32BA5A431FAD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5AEEFA-4391-874A-B8C5-2568977DB8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64847-A5AC-9B47-82B3-F6AC993AEF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3385C-39F7-4045-BD37-F572FCAFA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260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bvOweCkq74&amp;feature=youtu.be" TargetMode="External"/><Relationship Id="rId2" Type="http://schemas.openxmlformats.org/officeDocument/2006/relationships/hyperlink" Target="https://englishfile4e.oxfordonlinepractice.com/app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youtube.com/watch?v=XjhYJa_HSpI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ica.it/unica/it/ateneo_s07_ss01.page?contentId=SHD232904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bc.co.uk/podcasts/series/6min_gram" TargetMode="External"/><Relationship Id="rId3" Type="http://schemas.openxmlformats.org/officeDocument/2006/relationships/hyperlink" Target="https://www.ted.com/" TargetMode="External"/><Relationship Id="rId7" Type="http://schemas.openxmlformats.org/officeDocument/2006/relationships/hyperlink" Target="http://www.bbc.co.uk/podcasts/series/6min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earnenglish.britishcouncil.org/skills/listening/intermediate-b1" TargetMode="External"/><Relationship Id="rId5" Type="http://schemas.openxmlformats.org/officeDocument/2006/relationships/hyperlink" Target="https://learnenglish.britishcouncil.org/skills/reading/intermediate-b1" TargetMode="External"/><Relationship Id="rId10" Type="http://schemas.openxmlformats.org/officeDocument/2006/relationships/hyperlink" Target="http://www.bbc.co.uk/podcasts/series/tae" TargetMode="External"/><Relationship Id="rId4" Type="http://schemas.openxmlformats.org/officeDocument/2006/relationships/hyperlink" Target="https://www.cambridgeenglish.org/learning-english/free-resources/virtually-anywhere/" TargetMode="External"/><Relationship Id="rId9" Type="http://schemas.openxmlformats.org/officeDocument/2006/relationships/hyperlink" Target="http://www.bbc.co.uk/podcasts/series/6min_vocab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77FE3-D2A1-794A-8BB5-41CB05B62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74355" cy="1325563"/>
          </a:xfrm>
        </p:spPr>
        <p:txBody>
          <a:bodyPr/>
          <a:lstStyle/>
          <a:p>
            <a:r>
              <a:rPr lang="en-US" dirty="0"/>
              <a:t>1 ANNO CULT MED- GUPPY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DA38B2-6423-AE40-9123-E68EB8B26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All our lessons will be in this virtual room AULA WEBEX 5 at the following times:</a:t>
            </a:r>
          </a:p>
          <a:p>
            <a:pPr marL="0" indent="0">
              <a:buNone/>
            </a:pPr>
            <a:endParaRPr lang="en-US" dirty="0"/>
          </a:p>
          <a:p>
            <a:pPr>
              <a:buBlip>
                <a:blip r:embed="rId2"/>
              </a:buBlip>
            </a:pPr>
            <a:r>
              <a:rPr lang="en-US" sz="4800" u="sng" dirty="0"/>
              <a:t>Monday 15.30-17.00</a:t>
            </a:r>
          </a:p>
          <a:p>
            <a:pPr>
              <a:buBlip>
                <a:blip r:embed="rId2"/>
              </a:buBlip>
            </a:pPr>
            <a:r>
              <a:rPr lang="en-US" sz="4800" u="sng" dirty="0"/>
              <a:t>Wednesday 15.30-17.00</a:t>
            </a:r>
          </a:p>
          <a:p>
            <a:pPr>
              <a:buBlip>
                <a:blip r:embed="rId2"/>
              </a:buBlip>
            </a:pPr>
            <a:r>
              <a:rPr lang="en-US" sz="4800" u="sng" dirty="0"/>
              <a:t>Thursday 17.15-18.45</a:t>
            </a:r>
          </a:p>
          <a:p>
            <a:pPr>
              <a:buBlip>
                <a:blip r:embed="rId2"/>
              </a:buBlip>
            </a:pPr>
            <a:endParaRPr lang="en-US" sz="4800" u="sng" dirty="0"/>
          </a:p>
          <a:p>
            <a:pPr>
              <a:buBlip>
                <a:blip r:embed="rId2"/>
              </a:buBlip>
            </a:pPr>
            <a:endParaRPr lang="en-US" sz="4800" u="sng" dirty="0"/>
          </a:p>
          <a:p>
            <a:pPr marL="0" indent="0">
              <a:buNone/>
            </a:pPr>
            <a:r>
              <a:rPr lang="en-US" sz="3600" dirty="0"/>
              <a:t>(120 hours 1</a:t>
            </a:r>
            <a:r>
              <a:rPr lang="en-US" sz="3600" baseline="30000" dirty="0"/>
              <a:t>st</a:t>
            </a:r>
            <a:r>
              <a:rPr lang="en-US" sz="3600" dirty="0"/>
              <a:t> + 2</a:t>
            </a:r>
            <a:r>
              <a:rPr lang="en-US" sz="3600" baseline="30000" dirty="0"/>
              <a:t>nd</a:t>
            </a:r>
            <a:r>
              <a:rPr lang="en-US" sz="3600" dirty="0"/>
              <a:t> semester)</a:t>
            </a:r>
          </a:p>
        </p:txBody>
      </p:sp>
    </p:spTree>
    <p:extLst>
      <p:ext uri="{BB962C8B-B14F-4D97-AF65-F5344CB8AC3E}">
        <p14:creationId xmlns:p14="http://schemas.microsoft.com/office/powerpoint/2010/main" val="2436926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48FC5-1038-924B-B8C1-E9C2A3801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If you have a question or need help in a breakout session, click on the participants panel then click “Ask for help”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D06F786-96C3-3C47-A8A1-3F07E28818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913929"/>
            <a:ext cx="12603902" cy="4944071"/>
          </a:xfrm>
        </p:spPr>
      </p:pic>
    </p:spTree>
    <p:extLst>
      <p:ext uri="{BB962C8B-B14F-4D97-AF65-F5344CB8AC3E}">
        <p14:creationId xmlns:p14="http://schemas.microsoft.com/office/powerpoint/2010/main" val="2583176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1268A-E3DB-3949-B56B-AF7106117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the breakout session ends, you’ll see a message like this: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8E9ECCE-5015-294B-964B-3817295EA9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9635" y="1825625"/>
            <a:ext cx="8052729" cy="4351338"/>
          </a:xfrm>
        </p:spPr>
      </p:pic>
    </p:spTree>
    <p:extLst>
      <p:ext uri="{BB962C8B-B14F-4D97-AF65-F5344CB8AC3E}">
        <p14:creationId xmlns:p14="http://schemas.microsoft.com/office/powerpoint/2010/main" val="420938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3ACEB-B491-3642-9FEF-0D5A9A421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Breakout room session: let’s break the ice!</a:t>
            </a:r>
          </a:p>
        </p:txBody>
      </p:sp>
    </p:spTree>
    <p:extLst>
      <p:ext uri="{BB962C8B-B14F-4D97-AF65-F5344CB8AC3E}">
        <p14:creationId xmlns:p14="http://schemas.microsoft.com/office/powerpoint/2010/main" val="3240695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76A453-0F96-0A4A-AD6C-4D7F871E1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have a natural conversation in English: tips!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7AFA9F3-82BD-B84D-9FFD-C8B3E69FA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35943"/>
            <a:ext cx="6144736" cy="3791133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C937B4-58C8-4048-B110-9AA79682118C}"/>
              </a:ext>
            </a:extLst>
          </p:cNvPr>
          <p:cNvSpPr txBox="1"/>
          <p:nvPr/>
        </p:nvSpPr>
        <p:spPr>
          <a:xfrm>
            <a:off x="6684579" y="1930535"/>
            <a:ext cx="4771697" cy="34163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Useful language for showing interest:</a:t>
            </a:r>
          </a:p>
          <a:p>
            <a:endParaRPr lang="en-US" dirty="0"/>
          </a:p>
          <a:p>
            <a:pPr marL="285750" indent="-285750">
              <a:buFont typeface="Wingdings" pitchFamily="2" charset="2"/>
              <a:buChar char="ü"/>
            </a:pPr>
            <a:r>
              <a:rPr lang="en-US" dirty="0"/>
              <a:t>Wow!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/>
              <a:t>Oh no!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/>
              <a:t>Really?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/>
              <a:t>That’s + adjective: That’s great!  That’s awful!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/>
              <a:t>How + adjective:  How terrible! How lovely!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/>
              <a:t>What a shame! What a pity!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/>
              <a:t>Ask extra, follow-up questions: why (not)? How come?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378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63C9D-BEEA-794E-86C1-46FD9E454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book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F026A-D9BF-CF44-A10F-2943486E8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393" y="1471448"/>
            <a:ext cx="6244003" cy="473091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/>
              <a:t>English File Digital Fourth Edition </a:t>
            </a:r>
            <a:r>
              <a:rPr lang="en-GB" dirty="0"/>
              <a:t>INTERMEDIATE</a:t>
            </a:r>
          </a:p>
          <a:p>
            <a:pPr marL="0" indent="0">
              <a:buNone/>
            </a:pPr>
            <a:r>
              <a:rPr lang="de-DE" u="sng" dirty="0"/>
              <a:t>Student</a:t>
            </a:r>
            <a:r>
              <a:rPr lang="en-GB" u="sng" dirty="0"/>
              <a:t>’</a:t>
            </a:r>
            <a:r>
              <a:rPr lang="en-US" u="sng" dirty="0"/>
              <a:t>s Book &amp; Workbook</a:t>
            </a:r>
            <a:r>
              <a:rPr lang="nl-NL" dirty="0"/>
              <a:t> Christina Latham-</a:t>
            </a:r>
            <a:r>
              <a:rPr lang="nl-NL" dirty="0" err="1"/>
              <a:t>Koenig,Clive</a:t>
            </a:r>
            <a:r>
              <a:rPr lang="nl-NL" dirty="0"/>
              <a:t> </a:t>
            </a:r>
            <a:r>
              <a:rPr lang="nl-NL" dirty="0" err="1"/>
              <a:t>Oxenden</a:t>
            </a:r>
            <a:r>
              <a:rPr lang="nl-NL" dirty="0"/>
              <a:t>, Paul </a:t>
            </a:r>
            <a:r>
              <a:rPr lang="en-GB" dirty="0" err="1"/>
              <a:t>Seligson</a:t>
            </a:r>
            <a:r>
              <a:rPr lang="en-GB" dirty="0"/>
              <a:t>. Oxford. </a:t>
            </a:r>
            <a:r>
              <a:rPr lang="en-US" u="sng" dirty="0">
                <a:solidFill>
                  <a:srgbClr val="00B050"/>
                </a:solidFill>
              </a:rPr>
              <a:t>WITH KEY FOR WORKBOOK.</a:t>
            </a:r>
            <a:endParaRPr lang="en-GB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Student book: to be used in our WEBEX lessons.</a:t>
            </a:r>
          </a:p>
          <a:p>
            <a:pPr marL="0" indent="0">
              <a:buNone/>
            </a:pPr>
            <a:r>
              <a:rPr lang="en-GB" dirty="0"/>
              <a:t>Also homework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Workbook: for self-study in your own time. </a:t>
            </a:r>
            <a:r>
              <a:rPr lang="en-GB" b="1" dirty="0">
                <a:solidFill>
                  <a:srgbClr val="00B050"/>
                </a:solidFill>
              </a:rPr>
              <a:t>YOU need to check your answers for all the exercises you do in this book in the key.</a:t>
            </a:r>
          </a:p>
          <a:p>
            <a:pPr marL="0" indent="0">
              <a:buNone/>
            </a:pPr>
            <a:endParaRPr lang="en-GB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GB" sz="1300" b="1" dirty="0">
                <a:solidFill>
                  <a:schemeClr val="bg1">
                    <a:lumMod val="75000"/>
                  </a:schemeClr>
                </a:solidFill>
              </a:rPr>
              <a:t>https://</a:t>
            </a:r>
            <a:r>
              <a:rPr lang="en-GB" sz="1300" b="1" dirty="0" err="1">
                <a:solidFill>
                  <a:schemeClr val="bg1">
                    <a:lumMod val="75000"/>
                  </a:schemeClr>
                </a:solidFill>
              </a:rPr>
              <a:t>www.libraccio.it</a:t>
            </a:r>
            <a:r>
              <a:rPr lang="en-GB" sz="1300" b="1" dirty="0">
                <a:solidFill>
                  <a:schemeClr val="bg1">
                    <a:lumMod val="75000"/>
                  </a:schemeClr>
                </a:solidFill>
              </a:rPr>
              <a:t>/</a:t>
            </a:r>
            <a:r>
              <a:rPr lang="en-GB" sz="1300" b="1" dirty="0" err="1">
                <a:solidFill>
                  <a:schemeClr val="bg1">
                    <a:lumMod val="75000"/>
                  </a:schemeClr>
                </a:solidFill>
              </a:rPr>
              <a:t>libro</a:t>
            </a:r>
            <a:r>
              <a:rPr lang="en-GB" sz="1300" b="1" dirty="0">
                <a:solidFill>
                  <a:schemeClr val="bg1">
                    <a:lumMod val="75000"/>
                  </a:schemeClr>
                </a:solidFill>
              </a:rPr>
              <a:t>/9780194035606/</a:t>
            </a:r>
            <a:r>
              <a:rPr lang="en-GB" sz="1300" b="1" dirty="0" err="1">
                <a:solidFill>
                  <a:schemeClr val="bg1">
                    <a:lumMod val="75000"/>
                  </a:schemeClr>
                </a:solidFill>
              </a:rPr>
              <a:t>christina</a:t>
            </a:r>
            <a:r>
              <a:rPr lang="en-GB" sz="1300" b="1" dirty="0">
                <a:solidFill>
                  <a:schemeClr val="bg1">
                    <a:lumMod val="75000"/>
                  </a:schemeClr>
                </a:solidFill>
              </a:rPr>
              <a:t>-</a:t>
            </a:r>
            <a:r>
              <a:rPr lang="en-GB" sz="1300" b="1" dirty="0" err="1">
                <a:solidFill>
                  <a:schemeClr val="bg1">
                    <a:lumMod val="75000"/>
                  </a:schemeClr>
                </a:solidFill>
              </a:rPr>
              <a:t>latham_koenig</a:t>
            </a:r>
            <a:r>
              <a:rPr lang="en-GB" sz="1300" b="1" dirty="0">
                <a:solidFill>
                  <a:schemeClr val="bg1">
                    <a:lumMod val="75000"/>
                  </a:schemeClr>
                </a:solidFill>
              </a:rPr>
              <a:t>-</a:t>
            </a:r>
            <a:r>
              <a:rPr lang="en-GB" sz="1300" b="1" dirty="0" err="1">
                <a:solidFill>
                  <a:schemeClr val="bg1">
                    <a:lumMod val="75000"/>
                  </a:schemeClr>
                </a:solidFill>
              </a:rPr>
              <a:t>clive</a:t>
            </a:r>
            <a:r>
              <a:rPr lang="en-GB" sz="1300" b="1" dirty="0">
                <a:solidFill>
                  <a:schemeClr val="bg1">
                    <a:lumMod val="75000"/>
                  </a:schemeClr>
                </a:solidFill>
              </a:rPr>
              <a:t>-</a:t>
            </a:r>
            <a:r>
              <a:rPr lang="en-GB" sz="1300" b="1" dirty="0" err="1">
                <a:solidFill>
                  <a:schemeClr val="bg1">
                    <a:lumMod val="75000"/>
                  </a:schemeClr>
                </a:solidFill>
              </a:rPr>
              <a:t>oxenden</a:t>
            </a:r>
            <a:r>
              <a:rPr lang="en-GB" sz="1300" b="1" dirty="0">
                <a:solidFill>
                  <a:schemeClr val="bg1">
                    <a:lumMod val="75000"/>
                  </a:schemeClr>
                </a:solidFill>
              </a:rPr>
              <a:t>-jerry-lambert/english-file-digital-gold-b1-b1%c2%a7-student's-book-e-workbook-with-key-per-triennio-delle-scuole-superiori-con-e-book-con-espansione-online.html?tipo=</a:t>
            </a:r>
            <a:r>
              <a:rPr lang="en-GB" sz="1300" b="1" dirty="0" err="1">
                <a:solidFill>
                  <a:schemeClr val="bg1">
                    <a:lumMod val="75000"/>
                  </a:schemeClr>
                </a:solidFill>
              </a:rPr>
              <a:t>nuovo&amp;lgw_code</a:t>
            </a:r>
            <a:r>
              <a:rPr lang="en-GB" sz="1300" b="1" dirty="0">
                <a:solidFill>
                  <a:schemeClr val="bg1">
                    <a:lumMod val="75000"/>
                  </a:schemeClr>
                </a:solidFill>
              </a:rPr>
              <a:t>=1115-B9780194035606&amp;gclid=CjwKCAjwz6_8BRBkEiwA3p02Vde7Nw159VgzFEWjINhevOn4cq3J_7rqWEFHmlt9nCeqTHhHiOvBqxoCRnQQAvD_BwE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00C92E-E9C2-E841-92CF-6FE90DA614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5842" y="231531"/>
            <a:ext cx="50673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0713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093C0-15A6-E549-8F6E-849B16B58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ENGLISH FILE ONLINE PRACTICE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A6B546-935E-6C41-AFEE-95DA74DE8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For extra practice and self-study. Register at</a:t>
            </a:r>
            <a:r>
              <a:rPr lang="en-GB" dirty="0"/>
              <a:t> </a:t>
            </a:r>
            <a:r>
              <a:rPr lang="en-GB" dirty="0">
                <a:hlinkClick r:id="rId2"/>
              </a:rPr>
              <a:t>https://englishfile4e.oxfordonlinepractice.com/app</a:t>
            </a: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Then join the class I have created using the class ID: </a:t>
            </a:r>
            <a:r>
              <a:rPr lang="en-GB" b="1" dirty="0"/>
              <a:t>C 560 396 0827</a:t>
            </a:r>
            <a:r>
              <a:rPr lang="en-GB" dirty="0"/>
              <a:t> </a:t>
            </a:r>
          </a:p>
          <a:p>
            <a:pPr marL="0" indent="0">
              <a:buNone/>
            </a:pPr>
            <a:endParaRPr lang="en-GB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hlinkClick r:id="rId3"/>
              </a:rPr>
              <a:t>https://</a:t>
            </a:r>
            <a:r>
              <a:rPr lang="en-GB" dirty="0" err="1">
                <a:solidFill>
                  <a:srgbClr val="00B050"/>
                </a:solidFill>
                <a:hlinkClick r:id="rId3"/>
              </a:rPr>
              <a:t>www.youtube.com</a:t>
            </a:r>
            <a:r>
              <a:rPr lang="en-GB" dirty="0">
                <a:solidFill>
                  <a:srgbClr val="00B050"/>
                </a:solidFill>
                <a:hlinkClick r:id="rId3"/>
              </a:rPr>
              <a:t>/</a:t>
            </a:r>
            <a:r>
              <a:rPr lang="en-GB" dirty="0" err="1">
                <a:solidFill>
                  <a:srgbClr val="00B050"/>
                </a:solidFill>
                <a:hlinkClick r:id="rId3"/>
              </a:rPr>
              <a:t>watch?v</a:t>
            </a:r>
            <a:r>
              <a:rPr lang="en-GB" dirty="0">
                <a:solidFill>
                  <a:srgbClr val="00B050"/>
                </a:solidFill>
                <a:hlinkClick r:id="rId3"/>
              </a:rPr>
              <a:t>=vbvOweCkq74&amp;feature=</a:t>
            </a:r>
            <a:r>
              <a:rPr lang="en-GB" dirty="0" err="1">
                <a:solidFill>
                  <a:srgbClr val="00B050"/>
                </a:solidFill>
                <a:hlinkClick r:id="rId3"/>
              </a:rPr>
              <a:t>youtu.be</a:t>
            </a:r>
            <a:endParaRPr lang="en-GB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2432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82A3A-CE15-4F43-BCFE-349009ACA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use your eBook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54ED1E-0329-824C-9839-5A489D38C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14731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www.youtube.com</a:t>
            </a:r>
            <a:r>
              <a:rPr lang="en-US" dirty="0">
                <a:hlinkClick r:id="rId2"/>
              </a:rPr>
              <a:t>/</a:t>
            </a:r>
            <a:r>
              <a:rPr lang="en-US" dirty="0" err="1">
                <a:hlinkClick r:id="rId2"/>
              </a:rPr>
              <a:t>watch?v</a:t>
            </a:r>
            <a:r>
              <a:rPr lang="en-US" dirty="0">
                <a:hlinkClick r:id="rId2"/>
              </a:rPr>
              <a:t>=</a:t>
            </a:r>
            <a:r>
              <a:rPr lang="en-US" dirty="0" err="1">
                <a:hlinkClick r:id="rId2"/>
              </a:rPr>
              <a:t>XjhYJa_HSpI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4A2394-8003-9E40-AB0B-4C92A7F1B6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5842" y="231531"/>
            <a:ext cx="50673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095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EB820-A1B1-1C4A-9B6B-892D882A4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 TIPS- HOW TO SUCCEED IN THIS COURSE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0C8B9-0241-BA43-9E82-04F5B62AF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US" dirty="0"/>
              <a:t>Attend all classes regularly and arrive punctually</a:t>
            </a:r>
          </a:p>
          <a:p>
            <a:pPr>
              <a:buBlip>
                <a:blip r:embed="rId2"/>
              </a:buBlip>
            </a:pPr>
            <a:r>
              <a:rPr lang="en-US" dirty="0"/>
              <a:t>Participate actively in all activities in the chat box, when nominated and in the breakout sessions. It isn’t enough just to listen to the lesson!</a:t>
            </a:r>
          </a:p>
          <a:p>
            <a:pPr>
              <a:buBlip>
                <a:blip r:embed="rId2"/>
              </a:buBlip>
            </a:pPr>
            <a:r>
              <a:rPr lang="en-US" dirty="0"/>
              <a:t>BE AN </a:t>
            </a:r>
            <a:r>
              <a:rPr lang="en-US" b="1" dirty="0"/>
              <a:t>AUTONOMOUS LEARNER</a:t>
            </a:r>
            <a:r>
              <a:rPr lang="en-US" dirty="0"/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9158070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EB820-A1B1-1C4A-9B6B-892D882A4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 TIPS- HOW TO SUCCEED IN THIS COURSE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0C8B9-0241-BA43-9E82-04F5B62AF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US" dirty="0"/>
              <a:t>Attend all classes regularly and arrive punctually</a:t>
            </a:r>
          </a:p>
          <a:p>
            <a:pPr>
              <a:buBlip>
                <a:blip r:embed="rId2"/>
              </a:buBlip>
            </a:pPr>
            <a:r>
              <a:rPr lang="en-US" dirty="0"/>
              <a:t>Participate actively in all activities in the chat box, when nominated and in the breakout sessions. It isn’t enough just to listen to the lesson!</a:t>
            </a:r>
          </a:p>
          <a:p>
            <a:pPr>
              <a:buBlip>
                <a:blip r:embed="rId2"/>
              </a:buBlip>
            </a:pPr>
            <a:r>
              <a:rPr lang="en-US" dirty="0"/>
              <a:t>BE AN </a:t>
            </a:r>
            <a:r>
              <a:rPr lang="en-US" b="1" dirty="0"/>
              <a:t>AUTONOMOUS LEARNER! </a:t>
            </a:r>
            <a:r>
              <a:rPr lang="en-US" b="1" dirty="0">
                <a:solidFill>
                  <a:srgbClr val="00B050"/>
                </a:solidFill>
              </a:rPr>
              <a:t>Workbook and online practice – be proactive!</a:t>
            </a:r>
          </a:p>
        </p:txBody>
      </p:sp>
    </p:spTree>
    <p:extLst>
      <p:ext uri="{BB962C8B-B14F-4D97-AF65-F5344CB8AC3E}">
        <p14:creationId xmlns:p14="http://schemas.microsoft.com/office/powerpoint/2010/main" val="23655216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EB820-A1B1-1C4A-9B6B-892D882A4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 TIPS- HOW TO SUCCEED IN THIS COURSE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0C8B9-0241-BA43-9E82-04F5B62AF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US" dirty="0"/>
              <a:t>Attend all classes regularly and arrive punctually</a:t>
            </a:r>
          </a:p>
          <a:p>
            <a:pPr>
              <a:buBlip>
                <a:blip r:embed="rId2"/>
              </a:buBlip>
            </a:pPr>
            <a:r>
              <a:rPr lang="en-US" dirty="0"/>
              <a:t>Participate actively in all activities in the chat box, when nominated and in the breakout sessions. It isn’t enough just to listen to the lesson!</a:t>
            </a:r>
          </a:p>
          <a:p>
            <a:pPr>
              <a:buBlip>
                <a:blip r:embed="rId2"/>
              </a:buBlip>
            </a:pPr>
            <a:r>
              <a:rPr lang="en-US" dirty="0"/>
              <a:t>BE AN </a:t>
            </a:r>
            <a:r>
              <a:rPr lang="en-US" b="1" dirty="0"/>
              <a:t>AUTONOMOUS LEARNER! </a:t>
            </a:r>
            <a:r>
              <a:rPr lang="en-US" b="1" dirty="0">
                <a:solidFill>
                  <a:srgbClr val="00B050"/>
                </a:solidFill>
              </a:rPr>
              <a:t>Workbook and online practice – be proactive!</a:t>
            </a:r>
          </a:p>
          <a:p>
            <a:pPr>
              <a:buBlip>
                <a:blip r:embed="rId2"/>
              </a:buBlip>
            </a:pPr>
            <a:r>
              <a:rPr lang="en-US" dirty="0"/>
              <a:t>Listen to music, the radio, watch films and TV series and surf the Internet in English</a:t>
            </a:r>
          </a:p>
        </p:txBody>
      </p:sp>
    </p:spTree>
    <p:extLst>
      <p:ext uri="{BB962C8B-B14F-4D97-AF65-F5344CB8AC3E}">
        <p14:creationId xmlns:p14="http://schemas.microsoft.com/office/powerpoint/2010/main" val="3907224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77FE3-D2A1-794A-8BB5-41CB05B624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4391"/>
            <a:ext cx="9144000" cy="2387600"/>
          </a:xfrm>
        </p:spPr>
        <p:txBody>
          <a:bodyPr/>
          <a:lstStyle/>
          <a:p>
            <a:r>
              <a:rPr lang="en-US" dirty="0"/>
              <a:t>Website Page: Emily Guppy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DA38B2-6423-AE40-9123-E68EB8B267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58583"/>
            <a:ext cx="9144000" cy="165576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https://www.unica.it/unica/it/ateneo_s07_ss01.page?contentId=SHD232904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246256-48AA-FF4D-8EBA-1B4A9E59BC40}"/>
              </a:ext>
            </a:extLst>
          </p:cNvPr>
          <p:cNvSpPr txBox="1"/>
          <p:nvPr/>
        </p:nvSpPr>
        <p:spPr>
          <a:xfrm>
            <a:off x="1334814" y="4078014"/>
            <a:ext cx="102580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For degree course information and updates from course professors see addresses below for their personal pages</a:t>
            </a:r>
            <a:r>
              <a:rPr lang="en-GB" b="1" dirty="0"/>
              <a:t>:</a:t>
            </a:r>
            <a:endParaRPr lang="en-GB" dirty="0"/>
          </a:p>
          <a:p>
            <a:r>
              <a:rPr lang="it-IT" dirty="0"/>
              <a:t>Prof. Luisanna </a:t>
            </a:r>
            <a:r>
              <a:rPr lang="it-IT" dirty="0" err="1"/>
              <a:t>Fodde</a:t>
            </a:r>
            <a:r>
              <a:rPr lang="it-IT" dirty="0"/>
              <a:t>;  </a:t>
            </a:r>
            <a:r>
              <a:rPr lang="it-IT" dirty="0" err="1"/>
              <a:t>people.unica.it</a:t>
            </a:r>
            <a:r>
              <a:rPr lang="it-IT" dirty="0"/>
              <a:t>/</a:t>
            </a:r>
            <a:r>
              <a:rPr lang="it-IT" dirty="0" err="1"/>
              <a:t>luisannafodde</a:t>
            </a:r>
            <a:r>
              <a:rPr lang="it-IT" dirty="0"/>
              <a:t>/</a:t>
            </a:r>
            <a:endParaRPr lang="en-GB" dirty="0"/>
          </a:p>
          <a:p>
            <a:r>
              <a:rPr lang="en-US" dirty="0"/>
              <a:t>Prof. Daniela </a:t>
            </a:r>
            <a:r>
              <a:rPr lang="en-US" dirty="0" err="1"/>
              <a:t>Virdis</a:t>
            </a:r>
            <a:r>
              <a:rPr lang="en-US" dirty="0"/>
              <a:t>; </a:t>
            </a:r>
            <a:r>
              <a:rPr lang="en-US" dirty="0" err="1"/>
              <a:t>people.unica.it</a:t>
            </a:r>
            <a:r>
              <a:rPr lang="en-US" dirty="0"/>
              <a:t>/</a:t>
            </a:r>
            <a:r>
              <a:rPr lang="en-US" dirty="0" err="1"/>
              <a:t>danielafrancescavirdis</a:t>
            </a:r>
            <a:r>
              <a:rPr lang="en-US" dirty="0"/>
              <a:t>/</a:t>
            </a:r>
            <a:endParaRPr lang="en-GB" dirty="0"/>
          </a:p>
          <a:p>
            <a:r>
              <a:rPr lang="en-GB" dirty="0" err="1"/>
              <a:t>Prof.</a:t>
            </a:r>
            <a:r>
              <a:rPr lang="en-GB" dirty="0"/>
              <a:t> Olga </a:t>
            </a:r>
            <a:r>
              <a:rPr lang="en-GB" dirty="0" err="1"/>
              <a:t>Denti</a:t>
            </a:r>
            <a:r>
              <a:rPr lang="en-GB" dirty="0"/>
              <a:t>;  </a:t>
            </a:r>
            <a:r>
              <a:rPr lang="en-US" dirty="0" err="1"/>
              <a:t>people.unica.it</a:t>
            </a:r>
            <a:r>
              <a:rPr lang="en-US" dirty="0"/>
              <a:t>/</a:t>
            </a:r>
            <a:r>
              <a:rPr lang="en-US" dirty="0" err="1"/>
              <a:t>olgadenti</a:t>
            </a:r>
            <a:r>
              <a:rPr lang="en-US" dirty="0"/>
              <a:t>/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2375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86839-3EA5-AE44-8BD4-6B59ED9BE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Resources: do you know any others? Share in the chat box!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28F74-AE47-CC45-B80F-1B65355718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Blip>
                <a:blip r:embed="rId2"/>
              </a:buBlip>
            </a:pPr>
            <a:endParaRPr lang="en-US" dirty="0">
              <a:hlinkClick r:id="rId3"/>
            </a:endParaRPr>
          </a:p>
          <a:p>
            <a:pPr>
              <a:buBlip>
                <a:blip r:embed="rId2"/>
              </a:buBlip>
            </a:pPr>
            <a:r>
              <a:rPr lang="en-US" dirty="0">
                <a:hlinkClick r:id="rId3"/>
              </a:rPr>
              <a:t>https://www.ted.com/</a:t>
            </a:r>
            <a:r>
              <a:rPr lang="en-US" dirty="0"/>
              <a:t> - transcripts!</a:t>
            </a:r>
          </a:p>
          <a:p>
            <a:pPr>
              <a:buBlip>
                <a:blip r:embed="rId2"/>
              </a:buBlip>
            </a:pPr>
            <a:r>
              <a:rPr lang="it-IT" dirty="0" err="1"/>
              <a:t>Virtually</a:t>
            </a:r>
            <a:r>
              <a:rPr lang="it-IT" dirty="0"/>
              <a:t> </a:t>
            </a:r>
            <a:r>
              <a:rPr lang="it-IT" dirty="0" err="1"/>
              <a:t>Anywhere</a:t>
            </a:r>
            <a:r>
              <a:rPr lang="en-GB" dirty="0"/>
              <a:t> </a:t>
            </a:r>
            <a:r>
              <a:rPr lang="it-IT" u="sng" dirty="0">
                <a:hlinkClick r:id="rId4"/>
              </a:rPr>
              <a:t>https://www.cambridgeenglish.org/learning-english/free-resources/virtually-anywhere/</a:t>
            </a:r>
            <a:r>
              <a:rPr lang="en-GB" dirty="0"/>
              <a:t> </a:t>
            </a:r>
            <a:r>
              <a:rPr lang="en-US" dirty="0"/>
              <a:t> </a:t>
            </a:r>
          </a:p>
          <a:p>
            <a:pPr>
              <a:buBlip>
                <a:blip r:embed="rId2"/>
              </a:buBlip>
            </a:pPr>
            <a:r>
              <a:rPr lang="en-US" dirty="0">
                <a:hlinkClick r:id="rId5"/>
              </a:rPr>
              <a:t>https://learnenglish.britishcouncil.org/skills/reading/intermediate-b1</a:t>
            </a:r>
            <a:endParaRPr lang="en-US" dirty="0"/>
          </a:p>
          <a:p>
            <a:pPr>
              <a:buBlip>
                <a:blip r:embed="rId2"/>
              </a:buBlip>
            </a:pPr>
            <a:r>
              <a:rPr lang="en-US" dirty="0">
                <a:hlinkClick r:id="rId6"/>
              </a:rPr>
              <a:t>https://learnenglish.britishcouncil.org/skills/listening/intermediate-b1</a:t>
            </a:r>
            <a:endParaRPr lang="en-US" dirty="0"/>
          </a:p>
          <a:p>
            <a:pPr>
              <a:buBlip>
                <a:blip r:embed="rId2"/>
              </a:buBlip>
            </a:pPr>
            <a:r>
              <a:rPr lang="en-GB" dirty="0">
                <a:hlinkClick r:id="rId7"/>
              </a:rPr>
              <a:t>6-minute English</a:t>
            </a:r>
            <a:r>
              <a:rPr lang="en-GB" dirty="0"/>
              <a:t> You can also listen to </a:t>
            </a:r>
            <a:r>
              <a:rPr lang="en-GB" dirty="0">
                <a:hlinkClick r:id="rId8"/>
              </a:rPr>
              <a:t>6-minute grammar</a:t>
            </a:r>
            <a:r>
              <a:rPr lang="en-GB" dirty="0"/>
              <a:t>, and to </a:t>
            </a:r>
            <a:r>
              <a:rPr lang="en-GB" dirty="0">
                <a:hlinkClick r:id="rId9"/>
              </a:rPr>
              <a:t>6-minute vocabulary</a:t>
            </a:r>
            <a:r>
              <a:rPr lang="en-GB" dirty="0"/>
              <a:t>. [B1 and above]</a:t>
            </a:r>
          </a:p>
          <a:p>
            <a:pPr>
              <a:buBlip>
                <a:blip r:embed="rId2"/>
              </a:buBlip>
            </a:pPr>
            <a:r>
              <a:rPr lang="en-GB" dirty="0">
                <a:hlinkClick r:id="rId10"/>
              </a:rPr>
              <a:t>The English we speak</a:t>
            </a:r>
            <a:r>
              <a:rPr lang="en-GB" dirty="0"/>
              <a:t>: to learn idioms. Each show explains the meaning and usage of one particular idiom.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633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B686C-E3EE-3E4C-970F-A389017B0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WEBEX BUTTONS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5F2E865-EBB2-EE41-8E61-C1794A5781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712" y="2522484"/>
            <a:ext cx="11570575" cy="784065"/>
          </a:xfrm>
        </p:spPr>
      </p:pic>
    </p:spTree>
    <p:extLst>
      <p:ext uri="{BB962C8B-B14F-4D97-AF65-F5344CB8AC3E}">
        <p14:creationId xmlns:p14="http://schemas.microsoft.com/office/powerpoint/2010/main" val="2200938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FB6C1-87E2-8E4C-9C86-7542786E4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1A493C4-D6CF-3548-9E12-2C488336A2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4866" y="96547"/>
            <a:ext cx="8590167" cy="6490963"/>
          </a:xfrm>
        </p:spPr>
      </p:pic>
    </p:spTree>
    <p:extLst>
      <p:ext uri="{BB962C8B-B14F-4D97-AF65-F5344CB8AC3E}">
        <p14:creationId xmlns:p14="http://schemas.microsoft.com/office/powerpoint/2010/main" val="2727640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9C369-3A85-7240-8EAD-465A7C732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F510C08-24B4-314E-8009-467819DBF8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1655" y="529901"/>
            <a:ext cx="8675491" cy="5657572"/>
          </a:xfrm>
        </p:spPr>
      </p:pic>
    </p:spTree>
    <p:extLst>
      <p:ext uri="{BB962C8B-B14F-4D97-AF65-F5344CB8AC3E}">
        <p14:creationId xmlns:p14="http://schemas.microsoft.com/office/powerpoint/2010/main" val="1231133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41E48-EAF9-6A4D-A246-EC7B63E4DB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2BEB2D-AB55-FB45-825E-A0775D5525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0CA0C4-3F6B-164B-8678-302D78A0D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4296"/>
            <a:ext cx="12192000" cy="5849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852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67A71-0771-BC47-8E40-8F74D5A0E4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Breakout sessions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4C14B5-3BD8-684A-9949-74C04DACB1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For pair and group work</a:t>
            </a:r>
          </a:p>
        </p:txBody>
      </p:sp>
    </p:spTree>
    <p:extLst>
      <p:ext uri="{BB962C8B-B14F-4D97-AF65-F5344CB8AC3E}">
        <p14:creationId xmlns:p14="http://schemas.microsoft.com/office/powerpoint/2010/main" val="151344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4DF39-84EF-4040-BFFB-C3F8ACDCA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After you join a breakout session, the </a:t>
            </a:r>
            <a:r>
              <a:rPr lang="en-US" b="1" dirty="0">
                <a:solidFill>
                  <a:srgbClr val="7030A0"/>
                </a:solidFill>
              </a:rPr>
              <a:t>participants panel</a:t>
            </a:r>
            <a:r>
              <a:rPr lang="en-US" dirty="0"/>
              <a:t> tells you everything you need to know- who is in the session with you and the duration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CB657D2-7F7B-C246-988F-79FD344A78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91952"/>
            <a:ext cx="10515600" cy="4218684"/>
          </a:xfr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B1E56CFF-D503-C54F-BFC9-B4DF157B04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629" y="6073935"/>
            <a:ext cx="11570575" cy="78406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4F7D196-4A5D-C148-82D6-D2305A6EA071}"/>
              </a:ext>
            </a:extLst>
          </p:cNvPr>
          <p:cNvSpPr/>
          <p:nvPr/>
        </p:nvSpPr>
        <p:spPr>
          <a:xfrm>
            <a:off x="10226565" y="6203208"/>
            <a:ext cx="693683" cy="525517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68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4DF39-84EF-4040-BFFB-C3F8ACDCA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73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You can use the chat to message the participants in your breakout session and also share content, the same way you share content in the main meeting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CB657D2-7F7B-C246-988F-79FD344A78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65176"/>
            <a:ext cx="10515600" cy="4218684"/>
          </a:xfrm>
        </p:spPr>
      </p:pic>
    </p:spTree>
    <p:extLst>
      <p:ext uri="{BB962C8B-B14F-4D97-AF65-F5344CB8AC3E}">
        <p14:creationId xmlns:p14="http://schemas.microsoft.com/office/powerpoint/2010/main" val="3015049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777</Words>
  <Application>Microsoft Macintosh PowerPoint</Application>
  <PresentationFormat>Widescreen</PresentationFormat>
  <Paragraphs>71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Wingdings</vt:lpstr>
      <vt:lpstr>Office Theme</vt:lpstr>
      <vt:lpstr>1 ANNO CULT MED- GUPPY</vt:lpstr>
      <vt:lpstr>Website Page: Emily Guppy</vt:lpstr>
      <vt:lpstr>WEBEX BUTTONS</vt:lpstr>
      <vt:lpstr>PowerPoint Presentation</vt:lpstr>
      <vt:lpstr>PowerPoint Presentation</vt:lpstr>
      <vt:lpstr>PowerPoint Presentation</vt:lpstr>
      <vt:lpstr>Breakout sessions</vt:lpstr>
      <vt:lpstr>After you join a breakout session, the participants panel tells you everything you need to know- who is in the session with you and the duration</vt:lpstr>
      <vt:lpstr>You can use the chat to message the participants in your breakout session and also share content, the same way you share content in the main meeting</vt:lpstr>
      <vt:lpstr>If you have a question or need help in a breakout session, click on the participants panel then click “Ask for help”</vt:lpstr>
      <vt:lpstr>When the breakout session ends, you’ll see a message like this:</vt:lpstr>
      <vt:lpstr>Breakout room session: let’s break the ice!</vt:lpstr>
      <vt:lpstr>How to have a natural conversation in English: tips!</vt:lpstr>
      <vt:lpstr>Course book</vt:lpstr>
      <vt:lpstr>ENGLISH FILE ONLINE PRACTICE</vt:lpstr>
      <vt:lpstr>How to use your eBook</vt:lpstr>
      <vt:lpstr>STUDY TIPS- HOW TO SUCCEED IN THIS COURSE</vt:lpstr>
      <vt:lpstr>STUDY TIPS- HOW TO SUCCEED IN THIS COURSE</vt:lpstr>
      <vt:lpstr>STUDY TIPS- HOW TO SUCCEED IN THIS COURSE</vt:lpstr>
      <vt:lpstr>Resources: do you know any others? Share in the chat box!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ANNO CULT MED- GUPPY</dc:title>
  <dc:creator>Microsoft Office User</dc:creator>
  <cp:lastModifiedBy>Microsoft Office User</cp:lastModifiedBy>
  <cp:revision>3</cp:revision>
  <dcterms:created xsi:type="dcterms:W3CDTF">2020-10-19T16:34:17Z</dcterms:created>
  <dcterms:modified xsi:type="dcterms:W3CDTF">2020-10-19T16:48:43Z</dcterms:modified>
</cp:coreProperties>
</file>