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CF8188-94B2-4691-AE2A-5587FC81DEC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074921B-32F4-44E4-B478-806F1D285D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962DBFF-358C-4A80-BFD0-9F4872E1A2A8}"/>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D7964687-D446-42F1-BEBF-4AD41160C5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B07E36C-6AFC-4993-87A6-D45028E51EB6}"/>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595064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8785BB-42A0-471A-BAD5-D38A1797FA5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3B8AE8B-7B65-4E99-9371-601C56C6A7F7}"/>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791A68-5CD8-48CE-A50B-C2F9D0F4509E}"/>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401B2822-C544-4188-B503-87D0C7CC3C1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8BB7F5A-38FE-4B8D-8BC6-8610BFDF5449}"/>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502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F1309F3-0322-4C11-8061-D25D1F745AA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EBAFB89-2B83-47B4-BC12-28967925810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775A0D3-5900-425C-A565-DAFC7906E0BF}"/>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34FB4B7D-DFB0-4493-8AFF-D7A81D955F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54B1A0-C7A0-490E-B9DC-B884DC9F41AA}"/>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77031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98456-7707-4B6A-841E-5260A194293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F349E81-4962-489B-A4BE-8F839E3B726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7F84849-CC55-4D58-9910-6AFA9833E680}"/>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5CCD01A0-4E90-42C9-B6DB-9D8C2DA98A9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496510-6C9A-4DBA-9C45-E5C68FE06D3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218170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18DDBA-843B-4F17-A013-BD02FCB0F6B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DD9405E-3702-407D-9C9F-3F8F8D26B0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14505C7-C964-46A6-9499-866D3B0A3469}"/>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3BD77FE1-04BB-4EA7-B1FA-38025402A0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2AB8D6F-FB68-40B9-9FB6-A79C377E522C}"/>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7943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3483C7-BEC5-4416-8EA7-71D0826A64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4BAB2C3-24BC-4322-ADC1-65EF3E2D35F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E253FF-4E1F-4039-9653-6F7B6759531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9CFF0A9-FBAF-4185-9E30-1C4C581611F5}"/>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6" name="Segnaposto piè di pagina 5">
            <a:extLst>
              <a:ext uri="{FF2B5EF4-FFF2-40B4-BE49-F238E27FC236}">
                <a16:creationId xmlns:a16="http://schemas.microsoft.com/office/drawing/2014/main" id="{FF842365-19DC-418C-97DD-1144AF3D7D0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039D8EE-FE76-4109-8D56-1A3B5E8993E5}"/>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60654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27F64E-2811-443A-A7BB-4E48A936F91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DEBA2CD-5C88-4487-9772-EF02A3F567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B34BBC8-B643-4FA1-9184-1199BA5108C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7DF63E0-73F1-48D5-91B5-49E851378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99DE591-0D63-4658-9D8E-A85A6A96D28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40567EF-6B40-4FA6-B06F-37F3BAE7EA1F}"/>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8" name="Segnaposto piè di pagina 7">
            <a:extLst>
              <a:ext uri="{FF2B5EF4-FFF2-40B4-BE49-F238E27FC236}">
                <a16:creationId xmlns:a16="http://schemas.microsoft.com/office/drawing/2014/main" id="{CB056702-C5A1-47A0-9A89-C23AC1B69B5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571B682-3B69-4A82-BB70-C42EC7F2246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07891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7E8AA0-CF07-469A-AAE0-EA56BD64C4F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283F388-7E27-4814-B21C-77DEF4062922}"/>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4" name="Segnaposto piè di pagina 3">
            <a:extLst>
              <a:ext uri="{FF2B5EF4-FFF2-40B4-BE49-F238E27FC236}">
                <a16:creationId xmlns:a16="http://schemas.microsoft.com/office/drawing/2014/main" id="{A1F5BB5E-0716-468E-A647-DBA013AD5B2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6971F86-9387-4AD0-9F41-FF076360F0F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860328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9ED6E20-BBAC-4E84-BFB4-EF99D4B79703}"/>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3" name="Segnaposto piè di pagina 2">
            <a:extLst>
              <a:ext uri="{FF2B5EF4-FFF2-40B4-BE49-F238E27FC236}">
                <a16:creationId xmlns:a16="http://schemas.microsoft.com/office/drawing/2014/main" id="{046FDABB-742C-4C69-B8E2-594437A67D1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8E1714C-47E3-46B1-B467-B850B5718EE8}"/>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772244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B3D70-2780-41F8-B4E1-D660E24740C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DC610AF-1BA8-4292-BE14-065C61C024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46F6222-B7B0-4E06-8405-D7642C51C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7B6AA32-23AB-4340-B476-EFD2B22AF5C1}"/>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6" name="Segnaposto piè di pagina 5">
            <a:extLst>
              <a:ext uri="{FF2B5EF4-FFF2-40B4-BE49-F238E27FC236}">
                <a16:creationId xmlns:a16="http://schemas.microsoft.com/office/drawing/2014/main" id="{8627F98D-9AFE-4669-8A7B-0F6A4B37861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FBF3B88-3E9E-4066-9071-6D1FD80B982D}"/>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25307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891DC8-8A72-4318-9060-44E8FB84AC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D3DA563-52AF-41CC-88C8-E965B40580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01D126F-482A-4FDB-81BA-FE5AFD270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17AAD34-05EC-42D2-BBFD-07BCAB646A20}"/>
              </a:ext>
            </a:extLst>
          </p:cNvPr>
          <p:cNvSpPr>
            <a:spLocks noGrp="1"/>
          </p:cNvSpPr>
          <p:nvPr>
            <p:ph type="dt" sz="half" idx="10"/>
          </p:nvPr>
        </p:nvSpPr>
        <p:spPr/>
        <p:txBody>
          <a:bodyPr/>
          <a:lstStyle/>
          <a:p>
            <a:fld id="{9C5F23E1-261B-45FE-9DAF-F82A4B63C7D0}" type="datetimeFigureOut">
              <a:rPr lang="it-IT" smtClean="0"/>
              <a:t>23/11/2020</a:t>
            </a:fld>
            <a:endParaRPr lang="it-IT"/>
          </a:p>
        </p:txBody>
      </p:sp>
      <p:sp>
        <p:nvSpPr>
          <p:cNvPr id="6" name="Segnaposto piè di pagina 5">
            <a:extLst>
              <a:ext uri="{FF2B5EF4-FFF2-40B4-BE49-F238E27FC236}">
                <a16:creationId xmlns:a16="http://schemas.microsoft.com/office/drawing/2014/main" id="{27655836-2339-464A-A1DE-F2306FD419F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4C98B51-2F52-4EBF-8510-EDC3C656CCD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5744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0C1FED-15F5-434E-90C3-9E48DFF3F2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6C188DA-322F-48F1-81E5-62EF641D5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A1D7C4A-9368-4A90-B5BA-4B4861E2B0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F23E1-261B-45FE-9DAF-F82A4B63C7D0}" type="datetimeFigureOut">
              <a:rPr lang="it-IT" smtClean="0"/>
              <a:t>23/11/2020</a:t>
            </a:fld>
            <a:endParaRPr lang="it-IT"/>
          </a:p>
        </p:txBody>
      </p:sp>
      <p:sp>
        <p:nvSpPr>
          <p:cNvPr id="5" name="Segnaposto piè di pagina 4">
            <a:extLst>
              <a:ext uri="{FF2B5EF4-FFF2-40B4-BE49-F238E27FC236}">
                <a16:creationId xmlns:a16="http://schemas.microsoft.com/office/drawing/2014/main" id="{7D5AFCB5-9B5A-44E1-ABAD-68663B7A3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28B1AF4-2B8A-41D3-B929-750C16E847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7B2DF-6A83-42B8-8996-7314F48583A5}" type="slidenum">
              <a:rPr lang="it-IT" smtClean="0"/>
              <a:t>‹N›</a:t>
            </a:fld>
            <a:endParaRPr lang="it-IT"/>
          </a:p>
        </p:txBody>
      </p:sp>
    </p:spTree>
    <p:extLst>
      <p:ext uri="{BB962C8B-B14F-4D97-AF65-F5344CB8AC3E}">
        <p14:creationId xmlns:p14="http://schemas.microsoft.com/office/powerpoint/2010/main" val="676068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F1B75D-5EAD-486C-8992-84E4C1815D9D}"/>
              </a:ext>
            </a:extLst>
          </p:cNvPr>
          <p:cNvSpPr>
            <a:spLocks noGrp="1"/>
          </p:cNvSpPr>
          <p:nvPr>
            <p:ph type="ctrTitle"/>
          </p:nvPr>
        </p:nvSpPr>
        <p:spPr/>
        <p:txBody>
          <a:bodyPr/>
          <a:lstStyle/>
          <a:p>
            <a:r>
              <a:rPr lang="it-IT" b="1" dirty="0"/>
              <a:t>Le </a:t>
            </a:r>
            <a:r>
              <a:rPr lang="it-IT" b="1" dirty="0" err="1"/>
              <a:t>roman</a:t>
            </a:r>
            <a:r>
              <a:rPr lang="it-IT" b="1" dirty="0"/>
              <a:t> </a:t>
            </a:r>
            <a:r>
              <a:rPr lang="it-IT" b="1" dirty="0" err="1"/>
              <a:t>réaliste</a:t>
            </a:r>
            <a:r>
              <a:rPr lang="it-IT" b="1" dirty="0"/>
              <a:t> et naturaliste </a:t>
            </a:r>
            <a:r>
              <a:rPr lang="it-IT" b="1" dirty="0" err="1"/>
              <a:t>au</a:t>
            </a:r>
            <a:r>
              <a:rPr lang="it-IT" b="1" dirty="0"/>
              <a:t> </a:t>
            </a:r>
            <a:r>
              <a:rPr lang="it-IT" b="1" dirty="0" err="1"/>
              <a:t>XIXe</a:t>
            </a:r>
            <a:r>
              <a:rPr lang="it-IT" b="1" dirty="0"/>
              <a:t> siècle</a:t>
            </a:r>
          </a:p>
        </p:txBody>
      </p:sp>
      <p:sp>
        <p:nvSpPr>
          <p:cNvPr id="3" name="Sottotitolo 2">
            <a:extLst>
              <a:ext uri="{FF2B5EF4-FFF2-40B4-BE49-F238E27FC236}">
                <a16:creationId xmlns:a16="http://schemas.microsoft.com/office/drawing/2014/main" id="{F3055261-38F8-448D-B60B-DF96F3137576}"/>
              </a:ext>
            </a:extLst>
          </p:cNvPr>
          <p:cNvSpPr>
            <a:spLocks noGrp="1"/>
          </p:cNvSpPr>
          <p:nvPr>
            <p:ph type="subTitle" idx="1"/>
          </p:nvPr>
        </p:nvSpPr>
        <p:spPr/>
        <p:txBody>
          <a:bodyPr/>
          <a:lstStyle/>
          <a:p>
            <a:r>
              <a:rPr lang="it-IT" dirty="0"/>
              <a:t>Letteratura francese (corso triennale) </a:t>
            </a:r>
          </a:p>
          <a:p>
            <a:r>
              <a:rPr lang="it-IT" dirty="0"/>
              <a:t>Prof. Fabio Vasarri</a:t>
            </a:r>
          </a:p>
          <a:p>
            <a:r>
              <a:rPr lang="it-IT" dirty="0"/>
              <a:t>1° modulo</a:t>
            </a:r>
          </a:p>
        </p:txBody>
      </p:sp>
    </p:spTree>
    <p:extLst>
      <p:ext uri="{BB962C8B-B14F-4D97-AF65-F5344CB8AC3E}">
        <p14:creationId xmlns:p14="http://schemas.microsoft.com/office/powerpoint/2010/main" val="62302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44BC95-397F-460B-9475-E4EC51E211BD}"/>
              </a:ext>
            </a:extLst>
          </p:cNvPr>
          <p:cNvSpPr>
            <a:spLocks noGrp="1"/>
          </p:cNvSpPr>
          <p:nvPr>
            <p:ph type="title"/>
          </p:nvPr>
        </p:nvSpPr>
        <p:spPr/>
        <p:txBody>
          <a:bodyPr/>
          <a:lstStyle/>
          <a:p>
            <a:pPr algn="ctr"/>
            <a:r>
              <a:rPr lang="it-IT" dirty="0"/>
              <a:t>George Sand, </a:t>
            </a:r>
            <a:r>
              <a:rPr lang="it-IT" i="1" dirty="0"/>
              <a:t>Indiana</a:t>
            </a:r>
            <a:r>
              <a:rPr lang="it-IT" dirty="0"/>
              <a:t> (1832): le «</a:t>
            </a:r>
            <a:r>
              <a:rPr lang="it-IT" dirty="0" err="1"/>
              <a:t>féminisme</a:t>
            </a:r>
            <a:r>
              <a:rPr lang="it-IT" dirty="0"/>
              <a:t>»</a:t>
            </a:r>
          </a:p>
        </p:txBody>
      </p:sp>
      <p:sp>
        <p:nvSpPr>
          <p:cNvPr id="3" name="Segnaposto contenuto 2">
            <a:extLst>
              <a:ext uri="{FF2B5EF4-FFF2-40B4-BE49-F238E27FC236}">
                <a16:creationId xmlns:a16="http://schemas.microsoft.com/office/drawing/2014/main" id="{4DA703F0-A0AB-4049-87D6-F3BBFF3F5535}"/>
              </a:ext>
            </a:extLst>
          </p:cNvPr>
          <p:cNvSpPr>
            <a:spLocks noGrp="1"/>
          </p:cNvSpPr>
          <p:nvPr>
            <p:ph idx="1"/>
          </p:nvPr>
        </p:nvSpPr>
        <p:spPr/>
        <p:txBody>
          <a:bodyPr>
            <a:normAutofit/>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renversa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frappa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front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talon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botte.</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imprimé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marque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sanglante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brutalité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enfuit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épouvanté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chambre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arma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pistolets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cervelle ; mais,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moment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accomplir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dessein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varangue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Indiana qui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relevée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essuyait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d’un air calme et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froid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inondé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Elle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cacher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blessure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empressé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appelait</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déshonneur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stigmate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d’imprimer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buNone/>
            </a:pP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Dès</a:t>
            </a:r>
            <a:r>
              <a:rPr lang="it-IT" sz="2000" kern="150" dirty="0">
                <a:solidFill>
                  <a:srgbClr val="202122"/>
                </a:solidFill>
                <a:effectLst/>
                <a:latin typeface="Arial" panose="020B0604020202020204" pitchFamily="34" charset="0"/>
                <a:ea typeface="Calibri" panose="020F0502020204030204" pitchFamily="34" charset="0"/>
              </a:rPr>
              <a:t> ce moment le </a:t>
            </a:r>
            <a:r>
              <a:rPr lang="it-IT" sz="2000" kern="150" dirty="0" err="1">
                <a:solidFill>
                  <a:srgbClr val="202122"/>
                </a:solidFill>
                <a:effectLst/>
                <a:latin typeface="Arial" panose="020B0604020202020204" pitchFamily="34" charset="0"/>
                <a:ea typeface="Calibri" panose="020F0502020204030204" pitchFamily="34" charset="0"/>
              </a:rPr>
              <a:t>personnage</a:t>
            </a:r>
            <a:r>
              <a:rPr lang="it-IT" sz="2000" kern="150" dirty="0">
                <a:solidFill>
                  <a:srgbClr val="202122"/>
                </a:solidFill>
                <a:effectLst/>
                <a:latin typeface="Arial" panose="020B0604020202020204" pitchFamily="34" charset="0"/>
                <a:ea typeface="Calibri" panose="020F0502020204030204" pitchFamily="34" charset="0"/>
              </a:rPr>
              <a:t> de ce mari </a:t>
            </a:r>
            <a:r>
              <a:rPr lang="it-IT" sz="2000" kern="150" dirty="0" err="1">
                <a:solidFill>
                  <a:srgbClr val="202122"/>
                </a:solidFill>
                <a:effectLst/>
                <a:latin typeface="Arial" panose="020B0604020202020204" pitchFamily="34" charset="0"/>
                <a:ea typeface="Calibri" panose="020F0502020204030204" pitchFamily="34" charset="0"/>
              </a:rPr>
              <a:t>devint</a:t>
            </a:r>
            <a:r>
              <a:rPr lang="it-IT" sz="2000" kern="150" dirty="0">
                <a:solidFill>
                  <a:srgbClr val="202122"/>
                </a:solidFill>
                <a:effectLst/>
                <a:latin typeface="Arial" panose="020B0604020202020204" pitchFamily="34" charset="0"/>
                <a:ea typeface="Calibri" panose="020F0502020204030204" pitchFamily="34" charset="0"/>
              </a:rPr>
              <a:t> </a:t>
            </a:r>
            <a:r>
              <a:rPr lang="it-IT" sz="2000" b="1" kern="150" dirty="0" err="1">
                <a:solidFill>
                  <a:srgbClr val="202122"/>
                </a:solidFill>
                <a:effectLst/>
                <a:latin typeface="Arial" panose="020B0604020202020204" pitchFamily="34" charset="0"/>
                <a:ea typeface="Calibri" panose="020F0502020204030204" pitchFamily="34" charset="0"/>
              </a:rPr>
              <a:t>odieux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aux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yeux</a:t>
            </a:r>
            <a:r>
              <a:rPr lang="it-IT" sz="2000" kern="150" dirty="0">
                <a:solidFill>
                  <a:srgbClr val="202122"/>
                </a:solidFill>
                <a:effectLst/>
                <a:latin typeface="Arial" panose="020B0604020202020204" pitchFamily="34" charset="0"/>
                <a:ea typeface="Calibri" panose="020F0502020204030204" pitchFamily="34" charset="0"/>
              </a:rPr>
              <a:t> de sa femme (</a:t>
            </a:r>
            <a:r>
              <a:rPr lang="it-IT" sz="2000" kern="150" dirty="0" err="1">
                <a:solidFill>
                  <a:srgbClr val="202122"/>
                </a:solidFill>
                <a:effectLst/>
                <a:latin typeface="Arial" panose="020B0604020202020204" pitchFamily="34" charset="0"/>
                <a:ea typeface="Calibri" panose="020F0502020204030204" pitchFamily="34" charset="0"/>
              </a:rPr>
              <a:t>chap</a:t>
            </a:r>
            <a:r>
              <a:rPr lang="it-IT" sz="2000" kern="150" dirty="0">
                <a:solidFill>
                  <a:srgbClr val="202122"/>
                </a:solidFill>
                <a:effectLst/>
                <a:latin typeface="Arial" panose="020B0604020202020204" pitchFamily="34" charset="0"/>
                <a:ea typeface="Calibri" panose="020F0502020204030204" pitchFamily="34" charset="0"/>
              </a:rPr>
              <a:t>. XXVI).</a:t>
            </a:r>
            <a:endParaRPr lang="it-IT" sz="2000" dirty="0"/>
          </a:p>
        </p:txBody>
      </p:sp>
    </p:spTree>
    <p:extLst>
      <p:ext uri="{BB962C8B-B14F-4D97-AF65-F5344CB8AC3E}">
        <p14:creationId xmlns:p14="http://schemas.microsoft.com/office/powerpoint/2010/main" val="452686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719FB1-2F01-4D33-AF40-80D328915AE8}"/>
              </a:ext>
            </a:extLst>
          </p:cNvPr>
          <p:cNvSpPr>
            <a:spLocks noGrp="1"/>
          </p:cNvSpPr>
          <p:nvPr>
            <p:ph type="title"/>
          </p:nvPr>
        </p:nvSpPr>
        <p:spPr/>
        <p:txBody>
          <a:bodyPr/>
          <a:lstStyle/>
          <a:p>
            <a:pPr algn="ctr"/>
            <a:r>
              <a:rPr lang="it-IT" i="1" dirty="0"/>
              <a:t>Indiana</a:t>
            </a:r>
            <a:r>
              <a:rPr lang="it-IT" dirty="0"/>
              <a:t>: l’Histoire </a:t>
            </a:r>
            <a:br>
              <a:rPr lang="it-IT" dirty="0"/>
            </a:br>
            <a:r>
              <a:rPr lang="it-IT" dirty="0"/>
              <a:t>(</a:t>
            </a:r>
            <a:r>
              <a:rPr lang="it-IT" dirty="0" err="1"/>
              <a:t>Révolution</a:t>
            </a:r>
            <a:r>
              <a:rPr lang="it-IT" dirty="0"/>
              <a:t> de </a:t>
            </a:r>
            <a:r>
              <a:rPr lang="it-IT" dirty="0" err="1"/>
              <a:t>Juillet</a:t>
            </a:r>
            <a:r>
              <a:rPr lang="it-IT" dirty="0"/>
              <a:t>)</a:t>
            </a:r>
          </a:p>
        </p:txBody>
      </p:sp>
      <p:sp>
        <p:nvSpPr>
          <p:cNvPr id="3" name="Segnaposto contenuto 2">
            <a:extLst>
              <a:ext uri="{FF2B5EF4-FFF2-40B4-BE49-F238E27FC236}">
                <a16:creationId xmlns:a16="http://schemas.microsoft.com/office/drawing/2014/main" id="{6EAAF423-08B3-4EEA-AA02-8202BC82388D}"/>
              </a:ext>
            </a:extLst>
          </p:cNvPr>
          <p:cNvSpPr>
            <a:spLocks noGrp="1"/>
          </p:cNvSpPr>
          <p:nvPr>
            <p:ph idx="1"/>
          </p:nvPr>
        </p:nvSpPr>
        <p:spPr/>
        <p:txBody>
          <a:bodyPr/>
          <a:lstStyle/>
          <a:p>
            <a:pPr marL="0" indent="0" algn="just">
              <a:buNone/>
            </a:pPr>
            <a:r>
              <a:rPr lang="fr-FR" b="0" i="0" dirty="0">
                <a:solidFill>
                  <a:srgbClr val="202122"/>
                </a:solidFill>
                <a:effectLst/>
                <a:latin typeface="Arial" panose="020B0604020202020204" pitchFamily="34" charset="0"/>
              </a:rPr>
              <a:t>Indiana approchait des rives de la France. Mais quels furent sa surprise et son effroi, en débarquant, de voir le drapeau tricolore flotter sur les murs de Bordeaux ! Une violente agitation bouleversait la ville ; le préfet avait été presque massacré la veille ; le peuple se soulevait de toutes parts ; la garnison semblait s’apprêter à une lutte sanglante, et l’on ignorait encore l’issue de la révolution de Paris. </a:t>
            </a:r>
          </a:p>
          <a:p>
            <a:pPr marL="0" indent="0" algn="just">
              <a:buNone/>
            </a:pPr>
            <a:r>
              <a:rPr lang="fr-FR" b="0" i="0" dirty="0">
                <a:solidFill>
                  <a:srgbClr val="202122"/>
                </a:solidFill>
                <a:effectLst/>
                <a:latin typeface="Arial" panose="020B0604020202020204" pitchFamily="34" charset="0"/>
              </a:rPr>
              <a:t>[…] elle entendit assurer autour d’elle que la royauté était tombée, que le roi était en fuite et que les ministres avaient été massacrés avec tous leurs partisans </a:t>
            </a:r>
            <a:r>
              <a:rPr lang="it-IT" sz="2800" kern="150" dirty="0">
                <a:solidFill>
                  <a:srgbClr val="202122"/>
                </a:solidFill>
                <a:effectLst/>
                <a:latin typeface="Arial" panose="020B0604020202020204" pitchFamily="34" charset="0"/>
                <a:ea typeface="Calibri" panose="020F0502020204030204" pitchFamily="34" charset="0"/>
              </a:rPr>
              <a:t>(</a:t>
            </a:r>
            <a:r>
              <a:rPr lang="it-IT" sz="2800" kern="150" dirty="0" err="1">
                <a:solidFill>
                  <a:srgbClr val="202122"/>
                </a:solidFill>
                <a:effectLst/>
                <a:latin typeface="Arial" panose="020B0604020202020204" pitchFamily="34" charset="0"/>
                <a:ea typeface="Calibri" panose="020F0502020204030204" pitchFamily="34" charset="0"/>
              </a:rPr>
              <a:t>chap</a:t>
            </a:r>
            <a:r>
              <a:rPr lang="it-IT" sz="2800" kern="150" dirty="0">
                <a:solidFill>
                  <a:srgbClr val="202122"/>
                </a:solidFill>
                <a:effectLst/>
                <a:latin typeface="Arial" panose="020B0604020202020204" pitchFamily="34" charset="0"/>
                <a:ea typeface="Calibri" panose="020F0502020204030204" pitchFamily="34" charset="0"/>
              </a:rPr>
              <a:t>. XXVIII).</a:t>
            </a:r>
            <a:endParaRPr lang="it-IT" dirty="0"/>
          </a:p>
        </p:txBody>
      </p:sp>
    </p:spTree>
    <p:extLst>
      <p:ext uri="{BB962C8B-B14F-4D97-AF65-F5344CB8AC3E}">
        <p14:creationId xmlns:p14="http://schemas.microsoft.com/office/powerpoint/2010/main" val="4183990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1A95671B-3CC6-4792-9114-B74FAEA22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EB3BA87-D648-4553-871D-EC71E5C5CC4B}"/>
              </a:ext>
            </a:extLst>
          </p:cNvPr>
          <p:cNvSpPr>
            <a:spLocks noGrp="1"/>
          </p:cNvSpPr>
          <p:nvPr>
            <p:ph type="title"/>
          </p:nvPr>
        </p:nvSpPr>
        <p:spPr>
          <a:xfrm>
            <a:off x="835155" y="552906"/>
            <a:ext cx="5165936" cy="1674904"/>
          </a:xfrm>
        </p:spPr>
        <p:txBody>
          <a:bodyPr anchor="ctr">
            <a:normAutofit/>
          </a:bodyPr>
          <a:lstStyle/>
          <a:p>
            <a:r>
              <a:rPr lang="it-IT" sz="4000" dirty="0" err="1"/>
              <a:t>Les</a:t>
            </a:r>
            <a:r>
              <a:rPr lang="it-IT" sz="4000" dirty="0"/>
              <a:t> </a:t>
            </a:r>
            <a:r>
              <a:rPr lang="it-IT" sz="4000" dirty="0" err="1"/>
              <a:t>courants</a:t>
            </a:r>
            <a:r>
              <a:rPr lang="it-IT" sz="4000" dirty="0"/>
              <a:t> </a:t>
            </a:r>
            <a:r>
              <a:rPr lang="it-IT" sz="4000" dirty="0" err="1"/>
              <a:t>réalistes</a:t>
            </a:r>
            <a:r>
              <a:rPr lang="it-IT" sz="4000" dirty="0"/>
              <a:t> </a:t>
            </a:r>
            <a:r>
              <a:rPr lang="it-IT" sz="4000" dirty="0" err="1"/>
              <a:t>au</a:t>
            </a:r>
            <a:r>
              <a:rPr lang="it-IT" sz="4000" dirty="0"/>
              <a:t> </a:t>
            </a:r>
            <a:r>
              <a:rPr lang="it-IT" sz="4000" dirty="0" err="1"/>
              <a:t>XIXe</a:t>
            </a:r>
            <a:r>
              <a:rPr lang="it-IT" sz="4000" dirty="0"/>
              <a:t> siècle</a:t>
            </a:r>
          </a:p>
        </p:txBody>
      </p:sp>
      <p:sp>
        <p:nvSpPr>
          <p:cNvPr id="9" name="Content Placeholder 8">
            <a:extLst>
              <a:ext uri="{FF2B5EF4-FFF2-40B4-BE49-F238E27FC236}">
                <a16:creationId xmlns:a16="http://schemas.microsoft.com/office/drawing/2014/main" id="{B69AF89C-7979-482F-8C8A-F6FA0B929030}"/>
              </a:ext>
            </a:extLst>
          </p:cNvPr>
          <p:cNvSpPr>
            <a:spLocks noGrp="1"/>
          </p:cNvSpPr>
          <p:nvPr>
            <p:ph idx="1"/>
          </p:nvPr>
        </p:nvSpPr>
        <p:spPr>
          <a:xfrm>
            <a:off x="6190909" y="552906"/>
            <a:ext cx="5159825" cy="1674905"/>
          </a:xfrm>
        </p:spPr>
        <p:txBody>
          <a:bodyPr anchor="ctr">
            <a:normAutofit/>
          </a:bodyPr>
          <a:lstStyle/>
          <a:p>
            <a:pPr marL="0" indent="0" algn="ctr">
              <a:buNone/>
            </a:pPr>
            <a:r>
              <a:rPr lang="en-US" dirty="0"/>
              <a:t>(</a:t>
            </a:r>
            <a:r>
              <a:rPr lang="en-US" dirty="0" err="1"/>
              <a:t>synthèse</a:t>
            </a:r>
            <a:r>
              <a:rPr lang="en-US" dirty="0"/>
              <a:t>)</a:t>
            </a:r>
          </a:p>
        </p:txBody>
      </p:sp>
      <p:graphicFrame>
        <p:nvGraphicFramePr>
          <p:cNvPr id="47" name="Tabella 4">
            <a:extLst>
              <a:ext uri="{FF2B5EF4-FFF2-40B4-BE49-F238E27FC236}">
                <a16:creationId xmlns:a16="http://schemas.microsoft.com/office/drawing/2014/main" id="{B970F6C2-0051-4936-9117-85CBF78FCB65}"/>
              </a:ext>
            </a:extLst>
          </p:cNvPr>
          <p:cNvGraphicFramePr>
            <a:graphicFrameLocks/>
          </p:cNvGraphicFramePr>
          <p:nvPr>
            <p:extLst>
              <p:ext uri="{D42A27DB-BD31-4B8C-83A1-F6EECF244321}">
                <p14:modId xmlns:p14="http://schemas.microsoft.com/office/powerpoint/2010/main" val="2278492182"/>
              </p:ext>
            </p:extLst>
          </p:nvPr>
        </p:nvGraphicFramePr>
        <p:xfrm>
          <a:off x="519756" y="2405149"/>
          <a:ext cx="10395836" cy="4006786"/>
        </p:xfrm>
        <a:graphic>
          <a:graphicData uri="http://schemas.openxmlformats.org/drawingml/2006/table">
            <a:tbl>
              <a:tblPr firstRow="1" bandRow="1">
                <a:solidFill>
                  <a:srgbClr val="F7F7F7"/>
                </a:solidFill>
                <a:tableStyleId>{5C22544A-7EE6-4342-B048-85BDC9FD1C3A}</a:tableStyleId>
              </a:tblPr>
              <a:tblGrid>
                <a:gridCol w="2442205">
                  <a:extLst>
                    <a:ext uri="{9D8B030D-6E8A-4147-A177-3AD203B41FA5}">
                      <a16:colId xmlns:a16="http://schemas.microsoft.com/office/drawing/2014/main" val="1033034330"/>
                    </a:ext>
                  </a:extLst>
                </a:gridCol>
                <a:gridCol w="2838195">
                  <a:extLst>
                    <a:ext uri="{9D8B030D-6E8A-4147-A177-3AD203B41FA5}">
                      <a16:colId xmlns:a16="http://schemas.microsoft.com/office/drawing/2014/main" val="3257123637"/>
                    </a:ext>
                  </a:extLst>
                </a:gridCol>
                <a:gridCol w="2346211">
                  <a:extLst>
                    <a:ext uri="{9D8B030D-6E8A-4147-A177-3AD203B41FA5}">
                      <a16:colId xmlns:a16="http://schemas.microsoft.com/office/drawing/2014/main" val="1757084890"/>
                    </a:ext>
                  </a:extLst>
                </a:gridCol>
                <a:gridCol w="2769225">
                  <a:extLst>
                    <a:ext uri="{9D8B030D-6E8A-4147-A177-3AD203B41FA5}">
                      <a16:colId xmlns:a16="http://schemas.microsoft.com/office/drawing/2014/main" val="2665276704"/>
                    </a:ext>
                  </a:extLst>
                </a:gridCol>
              </a:tblGrid>
              <a:tr h="807756">
                <a:tc>
                  <a:txBody>
                    <a:bodyPr/>
                    <a:lstStyle/>
                    <a:p>
                      <a:r>
                        <a:rPr lang="it-IT" sz="1900" b="0" cap="none" spc="60" baseline="0" dirty="0" err="1">
                          <a:solidFill>
                            <a:schemeClr val="tx1"/>
                          </a:solidFill>
                        </a:rPr>
                        <a:t>Réalisme</a:t>
                      </a:r>
                      <a:r>
                        <a:rPr lang="it-IT" sz="1900" b="0" cap="none" spc="60" baseline="0" dirty="0">
                          <a:solidFill>
                            <a:schemeClr val="tx1"/>
                          </a:solidFill>
                        </a:rPr>
                        <a:t>/</a:t>
                      </a:r>
                    </a:p>
                    <a:p>
                      <a:r>
                        <a:rPr lang="it-IT" sz="1900" b="0" cap="none" spc="60" baseline="0" dirty="0" err="1">
                          <a:solidFill>
                            <a:schemeClr val="tx1"/>
                          </a:solidFill>
                        </a:rPr>
                        <a:t>Romantisme</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À partir de 1830</a:t>
                      </a: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Monarchie de </a:t>
                      </a:r>
                      <a:r>
                        <a:rPr lang="it-IT" sz="1900" b="0" cap="none" spc="60" baseline="0" dirty="0" err="1">
                          <a:solidFill>
                            <a:schemeClr val="tx1"/>
                          </a:solidFill>
                        </a:rPr>
                        <a:t>Juillet</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Stendhal, Balzac, (Sand)</a:t>
                      </a:r>
                    </a:p>
                  </a:txBody>
                  <a:tcPr marL="184814" marR="184814" marT="168013" marB="168013">
                    <a:lnL w="12700" cmpd="sng">
                      <a:noFill/>
                    </a:lnL>
                    <a:lnR w="12700" cmpd="sng">
                      <a:noFill/>
                    </a:lnR>
                    <a:lnT w="12700" cmpd="sng">
                      <a:noFill/>
                    </a:lnT>
                    <a:lnB w="38100" cmpd="sng">
                      <a:noFill/>
                    </a:lnB>
                    <a:noFill/>
                  </a:tcPr>
                </a:tc>
                <a:extLst>
                  <a:ext uri="{0D108BD9-81ED-4DB2-BD59-A6C34878D82A}">
                    <a16:rowId xmlns:a16="http://schemas.microsoft.com/office/drawing/2014/main" val="106382711"/>
                  </a:ext>
                </a:extLst>
              </a:tr>
              <a:tr h="1398405">
                <a:tc>
                  <a:txBody>
                    <a:bodyPr/>
                    <a:lstStyle/>
                    <a:p>
                      <a:r>
                        <a:rPr lang="it-IT" sz="1900" cap="none" spc="0" dirty="0" err="1">
                          <a:solidFill>
                            <a:schemeClr val="tx1"/>
                          </a:solidFill>
                        </a:rPr>
                        <a:t>Réalisme</a:t>
                      </a:r>
                      <a:endParaRPr lang="it-IT" sz="1900" cap="none" spc="0" dirty="0">
                        <a:solidFill>
                          <a:schemeClr val="tx1"/>
                        </a:solidFill>
                      </a:endParaRP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900" cap="none" spc="0" dirty="0">
                          <a:solidFill>
                            <a:schemeClr val="tx1"/>
                          </a:solidFill>
                        </a:rPr>
                        <a:t>1856: </a:t>
                      </a:r>
                      <a:r>
                        <a:rPr lang="it-IT" sz="1900" i="1" cap="none" spc="0" dirty="0">
                          <a:solidFill>
                            <a:schemeClr val="tx1"/>
                          </a:solidFill>
                        </a:rPr>
                        <a:t>Le </a:t>
                      </a:r>
                      <a:r>
                        <a:rPr lang="it-IT" sz="1900" i="1" cap="none" spc="0" dirty="0" err="1">
                          <a:solidFill>
                            <a:schemeClr val="tx1"/>
                          </a:solidFill>
                        </a:rPr>
                        <a:t>Réalisme</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revue</a:t>
                      </a:r>
                      <a:r>
                        <a:rPr lang="it-IT" sz="1900" cap="none" spc="0" dirty="0">
                          <a:solidFill>
                            <a:schemeClr val="tx1"/>
                          </a:solidFill>
                        </a:rPr>
                        <a:t> de </a:t>
                      </a:r>
                      <a:r>
                        <a:rPr lang="it-IT" sz="1900" cap="none" spc="0" dirty="0" err="1">
                          <a:solidFill>
                            <a:schemeClr val="tx1"/>
                          </a:solidFill>
                        </a:rPr>
                        <a:t>Duranty</a:t>
                      </a:r>
                      <a:r>
                        <a:rPr lang="it-IT" sz="1900" cap="none" spc="0" dirty="0">
                          <a:solidFill>
                            <a:schemeClr val="tx1"/>
                          </a:solidFill>
                        </a:rPr>
                        <a:t>);</a:t>
                      </a:r>
                    </a:p>
                    <a:p>
                      <a:r>
                        <a:rPr lang="it-IT" sz="1900" i="1" cap="none" spc="0" dirty="0">
                          <a:solidFill>
                            <a:schemeClr val="tx1"/>
                          </a:solidFill>
                        </a:rPr>
                        <a:t>Le </a:t>
                      </a:r>
                      <a:r>
                        <a:rPr lang="it-IT" sz="1900" i="1" cap="none" spc="0" dirty="0" err="1">
                          <a:solidFill>
                            <a:schemeClr val="tx1"/>
                          </a:solidFill>
                        </a:rPr>
                        <a:t>Réalisme</a:t>
                      </a:r>
                      <a:r>
                        <a:rPr lang="it-IT" sz="1900" i="1" cap="none" spc="0" dirty="0">
                          <a:solidFill>
                            <a:schemeClr val="tx1"/>
                          </a:solidFill>
                        </a:rPr>
                        <a:t> (</a:t>
                      </a:r>
                      <a:r>
                        <a:rPr lang="it-IT" sz="1900" cap="none" spc="0" dirty="0">
                          <a:solidFill>
                            <a:schemeClr val="tx1"/>
                          </a:solidFill>
                        </a:rPr>
                        <a:t>essai de </a:t>
                      </a:r>
                      <a:r>
                        <a:rPr lang="it-IT" sz="1900" cap="none" spc="0" dirty="0" err="1">
                          <a:solidFill>
                            <a:schemeClr val="tx1"/>
                          </a:solidFill>
                        </a:rPr>
                        <a:t>Champfleury</a:t>
                      </a:r>
                      <a:r>
                        <a:rPr lang="it-IT" sz="1900" cap="none" spc="0" dirty="0">
                          <a:solidFill>
                            <a:schemeClr val="tx1"/>
                          </a:solidFill>
                        </a:rPr>
                        <a: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a:solidFill>
                            <a:schemeClr val="tx1"/>
                          </a:solidFill>
                        </a:rPr>
                        <a:t>Second Empire</a:t>
                      </a:r>
                    </a:p>
                    <a:p>
                      <a:r>
                        <a:rPr lang="it-IT" sz="1900" cap="none" spc="0">
                          <a:solidFill>
                            <a:schemeClr val="tx1"/>
                          </a:solidFill>
                        </a:rPr>
                        <a:t>Napoléon III</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dirty="0">
                          <a:solidFill>
                            <a:schemeClr val="tx1"/>
                          </a:solidFill>
                        </a:rPr>
                        <a:t>Flaubert, </a:t>
                      </a:r>
                      <a:r>
                        <a:rPr lang="it-IT" sz="1900" cap="none" spc="0" dirty="0" err="1">
                          <a:solidFill>
                            <a:schemeClr val="tx1"/>
                          </a:solidFill>
                        </a:rPr>
                        <a:t>frères</a:t>
                      </a:r>
                      <a:r>
                        <a:rPr lang="it-IT" sz="1900" cap="none" spc="0" dirty="0">
                          <a:solidFill>
                            <a:schemeClr val="tx1"/>
                          </a:solidFill>
                        </a:rPr>
                        <a:t> Goncourt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extLst>
                  <a:ext uri="{0D108BD9-81ED-4DB2-BD59-A6C34878D82A}">
                    <a16:rowId xmlns:a16="http://schemas.microsoft.com/office/drawing/2014/main" val="856923982"/>
                  </a:ext>
                </a:extLst>
              </a:tr>
              <a:tr h="1693235">
                <a:tc>
                  <a:txBody>
                    <a:bodyPr/>
                    <a:lstStyle/>
                    <a:p>
                      <a:r>
                        <a:rPr lang="it-IT" sz="1900" cap="none" spc="0">
                          <a:solidFill>
                            <a:schemeClr val="tx1"/>
                          </a:solidFill>
                        </a:rPr>
                        <a:t>Naturalisme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err="1">
                          <a:solidFill>
                            <a:schemeClr val="tx1"/>
                          </a:solidFill>
                        </a:rPr>
                        <a:t>Années</a:t>
                      </a:r>
                      <a:r>
                        <a:rPr lang="it-IT" sz="1900" cap="none" spc="0" dirty="0">
                          <a:solidFill>
                            <a:schemeClr val="tx1"/>
                          </a:solidFill>
                        </a:rPr>
                        <a:t> 1870</a:t>
                      </a:r>
                    </a:p>
                    <a:p>
                      <a:r>
                        <a:rPr lang="it-IT" sz="1900" i="1" cap="none" spc="0" dirty="0" err="1">
                          <a:solidFill>
                            <a:schemeClr val="tx1"/>
                          </a:solidFill>
                        </a:rPr>
                        <a:t>Les</a:t>
                      </a:r>
                      <a:r>
                        <a:rPr lang="it-IT" sz="1900" i="1" cap="none" spc="0" dirty="0">
                          <a:solidFill>
                            <a:schemeClr val="tx1"/>
                          </a:solidFill>
                        </a:rPr>
                        <a:t> soirées de </a:t>
                      </a:r>
                      <a:r>
                        <a:rPr lang="it-IT" sz="1900" i="1" cap="none" spc="0" dirty="0" err="1">
                          <a:solidFill>
                            <a:schemeClr val="tx1"/>
                          </a:solidFill>
                        </a:rPr>
                        <a:t>Médan</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recueil</a:t>
                      </a:r>
                      <a:r>
                        <a:rPr lang="it-IT" sz="1900" cap="none" spc="0" dirty="0">
                          <a:solidFill>
                            <a:schemeClr val="tx1"/>
                          </a:solidFill>
                        </a:rPr>
                        <a:t> </a:t>
                      </a:r>
                      <a:r>
                        <a:rPr lang="it-IT" sz="1900" cap="none" spc="0" dirty="0" err="1">
                          <a:solidFill>
                            <a:schemeClr val="tx1"/>
                          </a:solidFill>
                        </a:rPr>
                        <a:t>collectif</a:t>
                      </a:r>
                      <a:r>
                        <a:rPr lang="it-IT" sz="1900" cap="none" spc="0" dirty="0">
                          <a:solidFill>
                            <a:schemeClr val="tx1"/>
                          </a:solidFill>
                        </a:rPr>
                        <a:t> </a:t>
                      </a:r>
                      <a:r>
                        <a:rPr lang="it-IT" sz="1900" cap="none" spc="0">
                          <a:solidFill>
                            <a:schemeClr val="tx1"/>
                          </a:solidFill>
                        </a:rPr>
                        <a:t>de nouvelles, 1880)</a:t>
                      </a:r>
                      <a:endParaRPr lang="it-IT" sz="1900" cap="none" spc="0" dirty="0">
                        <a:solidFill>
                          <a:schemeClr val="tx1"/>
                        </a:solidFill>
                      </a:endParaRP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a:solidFill>
                            <a:schemeClr val="tx1"/>
                          </a:solidFill>
                        </a:rPr>
                        <a:t>Troisième république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a:solidFill>
                            <a:schemeClr val="tx1"/>
                          </a:solidFill>
                        </a:rPr>
                        <a:t>Zola, Maupassant</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extLst>
                  <a:ext uri="{0D108BD9-81ED-4DB2-BD59-A6C34878D82A}">
                    <a16:rowId xmlns:a16="http://schemas.microsoft.com/office/drawing/2014/main" val="3988336322"/>
                  </a:ext>
                </a:extLst>
              </a:tr>
            </a:tbl>
          </a:graphicData>
        </a:graphic>
      </p:graphicFrame>
    </p:spTree>
    <p:extLst>
      <p:ext uri="{BB962C8B-B14F-4D97-AF65-F5344CB8AC3E}">
        <p14:creationId xmlns:p14="http://schemas.microsoft.com/office/powerpoint/2010/main" val="4153897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218787-B60E-42F5-86DB-E253ED5D5488}"/>
              </a:ext>
            </a:extLst>
          </p:cNvPr>
          <p:cNvSpPr>
            <a:spLocks noGrp="1"/>
          </p:cNvSpPr>
          <p:nvPr>
            <p:ph type="title"/>
          </p:nvPr>
        </p:nvSpPr>
        <p:spPr/>
        <p:txBody>
          <a:bodyPr/>
          <a:lstStyle/>
          <a:p>
            <a:pPr algn="ctr"/>
            <a:r>
              <a:rPr lang="it-IT" dirty="0"/>
              <a:t>Flaubert, </a:t>
            </a:r>
            <a:r>
              <a:rPr lang="it-IT" i="1" dirty="0"/>
              <a:t>Madame Bovary</a:t>
            </a:r>
            <a:r>
              <a:rPr lang="it-IT" dirty="0"/>
              <a:t> (II,3)</a:t>
            </a:r>
          </a:p>
        </p:txBody>
      </p:sp>
      <p:sp>
        <p:nvSpPr>
          <p:cNvPr id="3" name="Segnaposto contenuto 2">
            <a:extLst>
              <a:ext uri="{FF2B5EF4-FFF2-40B4-BE49-F238E27FC236}">
                <a16:creationId xmlns:a16="http://schemas.microsoft.com/office/drawing/2014/main" id="{173AB094-C5F7-4532-9F15-AF1F83EAF3ED}"/>
              </a:ext>
            </a:extLst>
          </p:cNvPr>
          <p:cNvSpPr>
            <a:spLocks noGrp="1"/>
          </p:cNvSpPr>
          <p:nvPr>
            <p:ph idx="1"/>
          </p:nvPr>
        </p:nvSpPr>
        <p:spPr/>
        <p:txBody>
          <a:bodyPr/>
          <a:lstStyle/>
          <a:p>
            <a:pPr indent="0" algn="just">
              <a:lnSpc>
                <a:spcPct val="107000"/>
              </a:lnSpc>
              <a:spcBef>
                <a:spcPts val="600"/>
              </a:spcBef>
              <a:spcAft>
                <a:spcPts val="600"/>
              </a:spcAft>
              <a:buNone/>
            </a:pPr>
            <a:endPar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endParaRPr>
          </a:p>
          <a:p>
            <a:pPr indent="0" algn="just">
              <a:lnSpc>
                <a:spcPct val="107000"/>
              </a:lnSpc>
              <a:spcBef>
                <a:spcPts val="600"/>
              </a:spcBef>
              <a:spcAft>
                <a:spcPts val="600"/>
              </a:spcAft>
              <a:buNone/>
            </a:pP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Charles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triste :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clientèle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arrivait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souci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meilleur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distraire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grossesse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sa femme.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mesure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terme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approchait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chérissait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davantage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lien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établissant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sentiment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union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complexe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voyait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démarche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paresseuse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taille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hanches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corset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vis-à-vis l’un de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contemplait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l’aise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assise,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fatiguées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fauteuil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alors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 il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embrassait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sa figure,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petite maman,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débitait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pleurant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sortes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plaisanteries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caressantes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lui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venaient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l’esprit.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engendré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délectait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lui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manquait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présent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connaissait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existence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humaine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long, et il s’y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attablait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coudes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sérénité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dirty="0"/>
          </a:p>
        </p:txBody>
      </p:sp>
    </p:spTree>
    <p:extLst>
      <p:ext uri="{BB962C8B-B14F-4D97-AF65-F5344CB8AC3E}">
        <p14:creationId xmlns:p14="http://schemas.microsoft.com/office/powerpoint/2010/main" val="733557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1F8779-2A67-460D-85B2-5FEE42AB2743}"/>
              </a:ext>
            </a:extLst>
          </p:cNvPr>
          <p:cNvSpPr>
            <a:spLocks noGrp="1"/>
          </p:cNvSpPr>
          <p:nvPr>
            <p:ph type="title"/>
          </p:nvPr>
        </p:nvSpPr>
        <p:spPr/>
        <p:txBody>
          <a:bodyPr/>
          <a:lstStyle/>
          <a:p>
            <a:pPr algn="ctr"/>
            <a:r>
              <a:rPr lang="it-IT" dirty="0"/>
              <a:t>Flaubert, </a:t>
            </a:r>
            <a:r>
              <a:rPr lang="it-IT" i="1" dirty="0"/>
              <a:t>Madame Bovary</a:t>
            </a:r>
            <a:r>
              <a:rPr lang="it-IT" dirty="0"/>
              <a:t> (II,3)- suite</a:t>
            </a:r>
          </a:p>
        </p:txBody>
      </p:sp>
      <p:sp>
        <p:nvSpPr>
          <p:cNvPr id="3" name="Segnaposto contenuto 2">
            <a:extLst>
              <a:ext uri="{FF2B5EF4-FFF2-40B4-BE49-F238E27FC236}">
                <a16:creationId xmlns:a16="http://schemas.microsoft.com/office/drawing/2014/main" id="{EA578BDE-1FAD-4035-B7AB-C6C82A5993ED}"/>
              </a:ext>
            </a:extLst>
          </p:cNvPr>
          <p:cNvSpPr>
            <a:spLocks noGrp="1"/>
          </p:cNvSpPr>
          <p:nvPr>
            <p:ph idx="1"/>
          </p:nvPr>
        </p:nvSpPr>
        <p:spPr/>
        <p:txBody>
          <a:bodyPr>
            <a:normAutofit fontScale="85000" lnSpcReduction="10000"/>
          </a:bodyPr>
          <a:lstStyle/>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Emma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abord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sentit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grand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étonnement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puis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envie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délivrée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Mais, 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pouvant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berceau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nacelle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rideaux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soie rose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béguins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brodés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renonça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trousseau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amertume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commanda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seul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coup à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ouvrière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village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choisir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ni discuter. Elle ne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amusa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donc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préparatifs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où</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tendresse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appétit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affection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l’origine,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atténuée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Cependant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marmot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bientôt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songea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façon plus continue.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souhaitait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il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fort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brun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l’</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appellerait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Georges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cette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enfant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mâle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revanche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espoir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impuissances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homme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moins</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est libre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parcourir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passions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pays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traverser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obstacles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mordre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lointains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Mais une femme est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empêchée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continuellement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Inerte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flexible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la fois, elle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mollesses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dépendances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volonté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voile de son chapeau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retenu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par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cordon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palpite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vents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y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toujours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entraîne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convenance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accoucha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dimanche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six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heures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soleil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C’est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tête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évanouit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806258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8411D3-4FD0-4F1D-AAC1-B9F13B228BEE}"/>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a:t>
            </a:r>
          </a:p>
        </p:txBody>
      </p:sp>
      <p:sp>
        <p:nvSpPr>
          <p:cNvPr id="3" name="Segnaposto contenuto 2">
            <a:extLst>
              <a:ext uri="{FF2B5EF4-FFF2-40B4-BE49-F238E27FC236}">
                <a16:creationId xmlns:a16="http://schemas.microsoft.com/office/drawing/2014/main" id="{22F51166-902E-45F9-A26C-686EE2ADACDC}"/>
              </a:ext>
            </a:extLst>
          </p:cNvPr>
          <p:cNvSpPr>
            <a:spLocks noGrp="1"/>
          </p:cNvSpPr>
          <p:nvPr>
            <p:ph idx="1"/>
          </p:nvPr>
        </p:nvSpPr>
        <p:spPr/>
        <p:txBody>
          <a:bodyPr>
            <a:normAutofit fontScale="47500" lnSpcReduction="20000"/>
          </a:bodyPr>
          <a:lstStyle/>
          <a:p>
            <a:pPr algn="just"/>
            <a:endParaRPr lang="fr-FR" b="0" i="0" dirty="0">
              <a:solidFill>
                <a:srgbClr val="202122"/>
              </a:solidFill>
              <a:effectLst/>
              <a:latin typeface="Arial" panose="020B0604020202020204" pitchFamily="34" charset="0"/>
            </a:endParaRPr>
          </a:p>
          <a:p>
            <a:pPr algn="just"/>
            <a:r>
              <a:rPr lang="fr-FR" sz="3300" b="0" i="0" dirty="0">
                <a:solidFill>
                  <a:srgbClr val="202122"/>
                </a:solidFill>
                <a:effectLst/>
                <a:latin typeface="Arial" panose="020B0604020202020204" pitchFamily="34" charset="0"/>
              </a:rPr>
              <a:t>Frédéric, pour rejoindre sa place, poussa la grille des Premièr</a:t>
            </a:r>
            <a:r>
              <a:rPr lang="fr-FR" sz="3300" b="1" i="0" dirty="0">
                <a:solidFill>
                  <a:srgbClr val="202122"/>
                </a:solidFill>
                <a:effectLst/>
                <a:latin typeface="Arial" panose="020B0604020202020204" pitchFamily="34" charset="0"/>
              </a:rPr>
              <a:t>es, dé</a:t>
            </a:r>
            <a:r>
              <a:rPr lang="fr-FR" sz="3300" b="0" i="0" dirty="0">
                <a:solidFill>
                  <a:srgbClr val="202122"/>
                </a:solidFill>
                <a:effectLst/>
                <a:latin typeface="Arial" panose="020B0604020202020204" pitchFamily="34" charset="0"/>
              </a:rPr>
              <a:t>rangea deux chasseurs avec leurs chiens.</a:t>
            </a:r>
          </a:p>
          <a:p>
            <a:pPr algn="just"/>
            <a:r>
              <a:rPr lang="fr-FR" sz="3300" b="1" i="0" dirty="0">
                <a:solidFill>
                  <a:srgbClr val="202122"/>
                </a:solidFill>
                <a:effectLst/>
                <a:latin typeface="Arial" panose="020B0604020202020204" pitchFamily="34" charset="0"/>
              </a:rPr>
              <a:t>Ce fut comme une apparition :</a:t>
            </a:r>
          </a:p>
          <a:p>
            <a:pPr algn="just"/>
            <a:r>
              <a:rPr lang="fr-FR" sz="3300" b="0" i="0" dirty="0">
                <a:solidFill>
                  <a:srgbClr val="202122"/>
                </a:solidFill>
                <a:effectLst/>
                <a:latin typeface="Arial" panose="020B0604020202020204" pitchFamily="34" charset="0"/>
              </a:rPr>
              <a:t>Elle était assise, au milieu du banc, toute seule ; ou du moins il ne distingua personne, dans l’éblouissement que lui envoyèrent ses yeux. En même temps qu’il passait, elle leva la tête ; il fléchit involontairement les épaules</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quand il se fut mis plus loin, du même côté, il la regarda.</a:t>
            </a:r>
          </a:p>
          <a:p>
            <a:pPr algn="just"/>
            <a:r>
              <a:rPr lang="fr-FR" sz="3300" b="0" i="0" dirty="0">
                <a:solidFill>
                  <a:srgbClr val="202122"/>
                </a:solidFill>
                <a:effectLst/>
                <a:latin typeface="Arial" panose="020B0604020202020204" pitchFamily="34" charset="0"/>
              </a:rPr>
              <a:t>Elle avait un large chapeau de paille, avec des rubans roses qui palpitaient au vent, derrière elle. Ses bandeaux noirs, contournant la pointe de ses grands sourcils, descendaient très bas et semblaient presser amoureusement l’ovale de sa figure. Sa robe de mousseline claire, tachetée de petits pois, se répandait à plis nombreux. Elle était en train de broder quelque chose ; et son nez droit, son menton, toute sa personne se découpait sur le fond de l’air bleu.</a:t>
            </a:r>
          </a:p>
          <a:p>
            <a:pPr algn="just"/>
            <a:r>
              <a:rPr lang="fr-FR" sz="3300" b="0" i="0" dirty="0">
                <a:solidFill>
                  <a:srgbClr val="202122"/>
                </a:solidFill>
                <a:effectLst/>
                <a:latin typeface="Arial" panose="020B0604020202020204" pitchFamily="34" charset="0"/>
              </a:rPr>
              <a:t>Comme elle gardait la même attitude, il fit plusieurs tours de droite et de gauche pour dissimuler sa manœuvre ; puis il se planta tout près de son ombrelle, posée contre le banc, et il affectait d’observer une chaloupe sur la rivière.</a:t>
            </a:r>
          </a:p>
          <a:p>
            <a:pPr algn="just"/>
            <a:r>
              <a:rPr lang="fr-FR" sz="3300" b="0" i="0" dirty="0">
                <a:solidFill>
                  <a:srgbClr val="202122"/>
                </a:solidFill>
                <a:effectLst/>
                <a:latin typeface="Arial" panose="020B0604020202020204" pitchFamily="34" charset="0"/>
              </a:rPr>
              <a:t>Jamais il n’avait vu cette splendeur de sa peau brune, la séduction de sa taille, ni cette finesse des doigts que la lumière traversait. Il considérait son panier à ouvrage avec ébahissement, comme une chose extraordinaire. </a:t>
            </a:r>
            <a:r>
              <a:rPr lang="fr-FR" sz="3300" b="1" i="0" dirty="0">
                <a:solidFill>
                  <a:srgbClr val="202122"/>
                </a:solidFill>
                <a:effectLst/>
                <a:latin typeface="Arial" panose="020B0604020202020204" pitchFamily="34" charset="0"/>
              </a:rPr>
              <a:t>Quels étaient son nom, sa demeure, sa vie, son passé ?</a:t>
            </a:r>
            <a:r>
              <a:rPr lang="fr-FR" sz="3300" b="0" i="0" dirty="0">
                <a:solidFill>
                  <a:srgbClr val="202122"/>
                </a:solidFill>
                <a:effectLst/>
                <a:latin typeface="Arial" panose="020B0604020202020204" pitchFamily="34" charset="0"/>
              </a:rPr>
              <a:t> Il souhaitait connaître les meubles de sa chambre, toutes les robes qu’elle avait portées, les gens qu’elle fréquentait</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le désir de la possession physique même disparaissait sous une envie plus profonde, dans une curiosité douloureuse qui n’avait pas de limites.</a:t>
            </a:r>
          </a:p>
          <a:p>
            <a:endParaRPr lang="it-IT" dirty="0"/>
          </a:p>
        </p:txBody>
      </p:sp>
    </p:spTree>
    <p:extLst>
      <p:ext uri="{BB962C8B-B14F-4D97-AF65-F5344CB8AC3E}">
        <p14:creationId xmlns:p14="http://schemas.microsoft.com/office/powerpoint/2010/main" val="238363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93EC3-B60C-4D08-A651-F55705EF0085}"/>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-suite</a:t>
            </a:r>
          </a:p>
        </p:txBody>
      </p:sp>
      <p:sp>
        <p:nvSpPr>
          <p:cNvPr id="3" name="Segnaposto contenuto 2">
            <a:extLst>
              <a:ext uri="{FF2B5EF4-FFF2-40B4-BE49-F238E27FC236}">
                <a16:creationId xmlns:a16="http://schemas.microsoft.com/office/drawing/2014/main" id="{85AE78D9-042A-48C3-B3BB-A5B0A0744358}"/>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Une négresse, coiffée d’un foulard, se présenta, en tenant par la main une petite fille, déjà grande. L’enfant, dont les yeux roulaient des larmes, venait de s’éveiller. Elle la prit sur ses genoux. </a:t>
            </a:r>
            <a:r>
              <a:rPr lang="fr-FR" b="1" i="0" dirty="0">
                <a:solidFill>
                  <a:srgbClr val="202122"/>
                </a:solidFill>
                <a:effectLst/>
                <a:latin typeface="Arial" panose="020B0604020202020204" pitchFamily="34" charset="0"/>
              </a:rPr>
              <a:t>« Mademoiselle n’était pas sage, quoiqu’elle eût sept ans bientôt ; sa mère ne l’aimerait plus ; on lui pardonnait trop ses caprices. »</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Et</a:t>
            </a:r>
            <a:r>
              <a:rPr lang="fr-FR" b="0" i="0" dirty="0">
                <a:solidFill>
                  <a:srgbClr val="202122"/>
                </a:solidFill>
                <a:effectLst/>
                <a:latin typeface="Arial" panose="020B0604020202020204" pitchFamily="34" charset="0"/>
              </a:rPr>
              <a:t> Frédéric se réjouissait d’entendre ces choses, comme s’il eût fait une découverte, une acquisition.</a:t>
            </a:r>
          </a:p>
          <a:p>
            <a:pPr algn="just"/>
            <a:r>
              <a:rPr lang="fr-FR" b="0" i="0" dirty="0">
                <a:solidFill>
                  <a:srgbClr val="202122"/>
                </a:solidFill>
                <a:effectLst/>
                <a:latin typeface="Arial" panose="020B0604020202020204" pitchFamily="34" charset="0"/>
              </a:rPr>
              <a:t>Il la supposait d’origine andalouse, créole </a:t>
            </a:r>
            <a:r>
              <a:rPr lang="fr-FR" b="1" i="0" dirty="0">
                <a:solidFill>
                  <a:srgbClr val="202122"/>
                </a:solidFill>
                <a:effectLst/>
                <a:latin typeface="Arial" panose="020B0604020202020204" pitchFamily="34" charset="0"/>
              </a:rPr>
              <a:t>peut-être</a:t>
            </a:r>
            <a:r>
              <a:rPr lang="fr-FR" b="0" i="0" dirty="0">
                <a:solidFill>
                  <a:srgbClr val="202122"/>
                </a:solidFill>
                <a:effectLst/>
                <a:latin typeface="Arial" panose="020B0604020202020204" pitchFamily="34" charset="0"/>
              </a:rPr>
              <a:t> ; elle avait ramené des îles cette négresse avec elle</a:t>
            </a:r>
            <a:r>
              <a:rPr lang="fr-FR" b="1"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Cependant, un long châle à bandes violettes était placé derrière son dos, sur le bordage de cuivre. Elle avait dû, bien des fois, au milieu de la mer, durant les soirs humides, en envelopper sa taille, s’en couvrir les pieds, dormir dedans </a:t>
            </a:r>
            <a:r>
              <a:rPr lang="fr-FR" b="1" i="0" dirty="0">
                <a:solidFill>
                  <a:srgbClr val="202122"/>
                </a:solidFill>
                <a:effectLst/>
                <a:latin typeface="Arial" panose="020B0604020202020204" pitchFamily="34" charset="0"/>
              </a:rPr>
              <a:t>!</a:t>
            </a:r>
            <a:r>
              <a:rPr lang="fr-FR" b="0" i="0" dirty="0">
                <a:solidFill>
                  <a:srgbClr val="202122"/>
                </a:solidFill>
                <a:effectLst/>
                <a:latin typeface="Arial" panose="020B0604020202020204" pitchFamily="34" charset="0"/>
              </a:rPr>
              <a:t> Mais, entraîné par les franges, il glissait peu à pe</a:t>
            </a:r>
            <a:r>
              <a:rPr lang="fr-FR" b="1" i="0" dirty="0">
                <a:solidFill>
                  <a:srgbClr val="202122"/>
                </a:solidFill>
                <a:effectLst/>
                <a:latin typeface="Arial" panose="020B0604020202020204" pitchFamily="34" charset="0"/>
              </a:rPr>
              <a:t>u, il</a:t>
            </a:r>
            <a:r>
              <a:rPr lang="fr-FR" b="0" i="0" dirty="0">
                <a:solidFill>
                  <a:srgbClr val="202122"/>
                </a:solidFill>
                <a:effectLst/>
                <a:latin typeface="Arial" panose="020B0604020202020204" pitchFamily="34" charset="0"/>
              </a:rPr>
              <a:t> allait tomber dans l’ea</a:t>
            </a:r>
            <a:r>
              <a:rPr lang="fr-FR" b="1" i="0" dirty="0">
                <a:solidFill>
                  <a:srgbClr val="202122"/>
                </a:solidFill>
                <a:effectLst/>
                <a:latin typeface="Arial" panose="020B0604020202020204" pitchFamily="34" charset="0"/>
              </a:rPr>
              <a:t>u, Fr</a:t>
            </a:r>
            <a:r>
              <a:rPr lang="fr-FR" b="0" i="0" dirty="0">
                <a:solidFill>
                  <a:srgbClr val="202122"/>
                </a:solidFill>
                <a:effectLst/>
                <a:latin typeface="Arial" panose="020B0604020202020204" pitchFamily="34" charset="0"/>
              </a:rPr>
              <a:t>édéric fit un bond et le rattrapa. Elle lui dit :</a:t>
            </a:r>
          </a:p>
          <a:p>
            <a:pPr algn="just"/>
            <a:r>
              <a:rPr lang="fr-FR" b="0" i="0" dirty="0">
                <a:solidFill>
                  <a:srgbClr val="202122"/>
                </a:solidFill>
                <a:effectLst/>
                <a:latin typeface="Arial" panose="020B0604020202020204" pitchFamily="34" charset="0"/>
              </a:rPr>
              <a:t>— « Je vous remercie, monsieur. »</a:t>
            </a:r>
          </a:p>
          <a:p>
            <a:pPr algn="just"/>
            <a:r>
              <a:rPr lang="fr-FR" b="1" i="0" dirty="0">
                <a:solidFill>
                  <a:srgbClr val="202122"/>
                </a:solidFill>
                <a:effectLst/>
                <a:latin typeface="Arial" panose="020B0604020202020204" pitchFamily="34" charset="0"/>
              </a:rPr>
              <a:t>Leurs yeux se rencontrèrent.</a:t>
            </a:r>
          </a:p>
          <a:p>
            <a:pPr algn="just"/>
            <a:r>
              <a:rPr lang="fr-FR" b="0" i="0" dirty="0">
                <a:solidFill>
                  <a:srgbClr val="202122"/>
                </a:solidFill>
                <a:effectLst/>
                <a:latin typeface="Arial" panose="020B0604020202020204" pitchFamily="34" charset="0"/>
              </a:rPr>
              <a:t>— « Ma femme, es-tu prête ? » cria le sieur Arnoux, apparaissant dans le capot de l’escalier.</a:t>
            </a:r>
          </a:p>
          <a:p>
            <a:endParaRPr lang="it-IT" dirty="0"/>
          </a:p>
        </p:txBody>
      </p:sp>
    </p:spTree>
    <p:extLst>
      <p:ext uri="{BB962C8B-B14F-4D97-AF65-F5344CB8AC3E}">
        <p14:creationId xmlns:p14="http://schemas.microsoft.com/office/powerpoint/2010/main" val="1134751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Segnaposto contenuto 3">
            <a:extLst>
              <a:ext uri="{FF2B5EF4-FFF2-40B4-BE49-F238E27FC236}">
                <a16:creationId xmlns:a16="http://schemas.microsoft.com/office/drawing/2014/main" id="{F2313630-F4B7-494E-9195-AB8BF8205A13}"/>
              </a:ext>
            </a:extLst>
          </p:cNvPr>
          <p:cNvGraphicFramePr>
            <a:graphicFrameLocks/>
          </p:cNvGraphicFramePr>
          <p:nvPr>
            <p:extLst>
              <p:ext uri="{D42A27DB-BD31-4B8C-83A1-F6EECF244321}">
                <p14:modId xmlns:p14="http://schemas.microsoft.com/office/powerpoint/2010/main" val="1773469108"/>
              </p:ext>
            </p:extLst>
          </p:nvPr>
        </p:nvGraphicFramePr>
        <p:xfrm>
          <a:off x="643467" y="1245816"/>
          <a:ext cx="10905068" cy="4366370"/>
        </p:xfrm>
        <a:graphic>
          <a:graphicData uri="http://schemas.openxmlformats.org/drawingml/2006/table">
            <a:tbl>
              <a:tblPr firstRow="1" firstCol="1" bandRow="1"/>
              <a:tblGrid>
                <a:gridCol w="2198240">
                  <a:extLst>
                    <a:ext uri="{9D8B030D-6E8A-4147-A177-3AD203B41FA5}">
                      <a16:colId xmlns:a16="http://schemas.microsoft.com/office/drawing/2014/main" val="283106074"/>
                    </a:ext>
                  </a:extLst>
                </a:gridCol>
                <a:gridCol w="1758824">
                  <a:extLst>
                    <a:ext uri="{9D8B030D-6E8A-4147-A177-3AD203B41FA5}">
                      <a16:colId xmlns:a16="http://schemas.microsoft.com/office/drawing/2014/main" val="1393552681"/>
                    </a:ext>
                  </a:extLst>
                </a:gridCol>
                <a:gridCol w="3804731">
                  <a:extLst>
                    <a:ext uri="{9D8B030D-6E8A-4147-A177-3AD203B41FA5}">
                      <a16:colId xmlns:a16="http://schemas.microsoft.com/office/drawing/2014/main" val="3543473802"/>
                    </a:ext>
                  </a:extLst>
                </a:gridCol>
                <a:gridCol w="3143273">
                  <a:extLst>
                    <a:ext uri="{9D8B030D-6E8A-4147-A177-3AD203B41FA5}">
                      <a16:colId xmlns:a16="http://schemas.microsoft.com/office/drawing/2014/main" val="653922889"/>
                    </a:ext>
                  </a:extLst>
                </a:gridCol>
              </a:tblGrid>
              <a:tr h="47228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FOCALISATION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 Genette, 1972)</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Typologies de narration</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Exemples</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0869588"/>
                  </a:ext>
                </a:extLst>
              </a:tr>
              <a:tr h="609094">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ZÉRO</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en-</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 omniscient (je, nous); récit à la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Balzac, Manzoni</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076093"/>
                  </a:ext>
                </a:extLst>
              </a:tr>
              <a:tr h="727070">
                <a:tc rowSpan="3">
                  <a:txBody>
                    <a:bodyPr/>
                    <a:lstStyle/>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INTERNE</a:t>
                      </a:r>
                      <a:endParaRPr lang="it-IT" sz="3000" b="1"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du personnage-narrateur (1e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 psychologique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11861"/>
                  </a:ext>
                </a:extLst>
              </a:tr>
              <a:tr h="72707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variable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de plusieurs personnages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Stendhal, Flaubert</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5522082"/>
                  </a:ext>
                </a:extLst>
              </a:tr>
              <a:tr h="99690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multiple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 de vue de plusieurs personnages sur les mêmes faits (1e/3e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Flaubert (3e p.), roman épistolaire (plusieurs “je”)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862884"/>
                  </a:ext>
                </a:extLst>
              </a:tr>
              <a:tr h="83395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EXTERNE</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dehors)</a:t>
                      </a:r>
                      <a:endParaRPr lang="it-IT" sz="2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Réalité</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extérieure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ignorant</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(3e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Naturalisme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policier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Camus, </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t>
                      </a:r>
                      <a:r>
                        <a:rPr lang="it-IT" sz="1800" b="0" i="1"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étranger</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(1e p.)</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0969225"/>
                  </a:ext>
                </a:extLst>
              </a:tr>
            </a:tbl>
          </a:graphicData>
        </a:graphic>
      </p:graphicFrame>
    </p:spTree>
    <p:extLst>
      <p:ext uri="{BB962C8B-B14F-4D97-AF65-F5344CB8AC3E}">
        <p14:creationId xmlns:p14="http://schemas.microsoft.com/office/powerpoint/2010/main" val="414290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2D7502-7B1A-484A-BBD0-396A8FEEBB96}"/>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endParaRPr lang="it-IT" sz="4000" dirty="0"/>
          </a:p>
        </p:txBody>
      </p:sp>
      <p:sp>
        <p:nvSpPr>
          <p:cNvPr id="3" name="Segnaposto contenuto 2">
            <a:extLst>
              <a:ext uri="{FF2B5EF4-FFF2-40B4-BE49-F238E27FC236}">
                <a16:creationId xmlns:a16="http://schemas.microsoft.com/office/drawing/2014/main" id="{683CA9DE-29BC-4403-A795-6F051755D594}"/>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pardon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de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avertir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trouvera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font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monde :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rue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petites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polissonnes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va lire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sévère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s’attende point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décolletée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Plaisir :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la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clinique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anodines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consolantes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aventures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finissent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dérangent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digestion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sérénité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triste et violente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distraction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hygiène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Pourquoi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Est-ce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choquer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public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scandaliser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goûts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Non.</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4432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CFE3FE-06C7-4ABB-BE2E-77D3943BDA55}"/>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a:t>
            </a:r>
          </a:p>
        </p:txBody>
      </p:sp>
      <p:sp>
        <p:nvSpPr>
          <p:cNvPr id="3" name="Segnaposto contenuto 2">
            <a:extLst>
              <a:ext uri="{FF2B5EF4-FFF2-40B4-BE49-F238E27FC236}">
                <a16:creationId xmlns:a16="http://schemas.microsoft.com/office/drawing/2014/main" id="{5DE1DA92-150B-4B9C-AF8B-EE4C4367C642}"/>
              </a:ext>
            </a:extLst>
          </p:cNvPr>
          <p:cNvSpPr>
            <a:spLocks noGrp="1"/>
          </p:cNvSpPr>
          <p:nvPr>
            <p:ph idx="1"/>
          </p:nvPr>
        </p:nvSpPr>
        <p:spPr/>
        <p:txBody>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dix-</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neuvième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siècle,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suffrage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universel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libéralisme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basses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droit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Roman ; si ce monde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monde,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peuple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dédains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jusqu’ici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pour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écrivain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pour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années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d’égalité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indignes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drames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embouchés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catastrophes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nous 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curiosité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forme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conventionnelle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littérature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oubliée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disparue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Tragédie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définitivement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morte ;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caste et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aristocratie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légale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petits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parleraient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intérêt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émotion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pitié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riches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si, en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larmes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0687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DE8429-9CF0-4FA8-82BD-0253968F364A}"/>
              </a:ext>
            </a:extLst>
          </p:cNvPr>
          <p:cNvSpPr>
            <a:spLocks noGrp="1"/>
          </p:cNvSpPr>
          <p:nvPr>
            <p:ph type="title"/>
          </p:nvPr>
        </p:nvSpPr>
        <p:spPr/>
        <p:txBody>
          <a:bodyPr/>
          <a:lstStyle/>
          <a:p>
            <a:pPr algn="ctr"/>
            <a:r>
              <a:rPr lang="it-IT" b="1" dirty="0"/>
              <a:t>Stendhal: le </a:t>
            </a:r>
            <a:r>
              <a:rPr lang="it-IT" b="1" dirty="0" err="1"/>
              <a:t>roman-miroir</a:t>
            </a:r>
            <a:endParaRPr lang="it-IT" b="1" dirty="0"/>
          </a:p>
        </p:txBody>
      </p:sp>
      <p:sp>
        <p:nvSpPr>
          <p:cNvPr id="3" name="Segnaposto contenuto 2">
            <a:extLst>
              <a:ext uri="{FF2B5EF4-FFF2-40B4-BE49-F238E27FC236}">
                <a16:creationId xmlns:a16="http://schemas.microsoft.com/office/drawing/2014/main" id="{BBB80021-9C0A-4595-8FD5-2E1EB3ADF0E9}"/>
              </a:ext>
            </a:extLst>
          </p:cNvPr>
          <p:cNvSpPr>
            <a:spLocks noGrp="1"/>
          </p:cNvSpPr>
          <p:nvPr>
            <p:ph idx="1"/>
          </p:nvPr>
        </p:nvSpPr>
        <p:spPr/>
        <p:txBody>
          <a:bodyPr>
            <a:normAutofit/>
          </a:bodyPr>
          <a:lstStyle/>
          <a:p>
            <a:pPr algn="just"/>
            <a:endParaRPr lang="fr-FR" b="0" i="0" dirty="0">
              <a:solidFill>
                <a:srgbClr val="000000"/>
              </a:solidFill>
              <a:effectLst/>
              <a:latin typeface="Arial" panose="020B0604020202020204" pitchFamily="34" charset="0"/>
            </a:endParaRPr>
          </a:p>
          <a:p>
            <a:pPr marL="0" indent="0" algn="just">
              <a:buNone/>
            </a:pPr>
            <a:r>
              <a:rPr lang="fr-FR" b="0" i="0" dirty="0">
                <a:solidFill>
                  <a:srgbClr val="000000"/>
                </a:solidFill>
                <a:effectLst/>
                <a:latin typeface="Arial" panose="020B0604020202020204" pitchFamily="34" charset="0"/>
              </a:rPr>
              <a:t>un </a:t>
            </a:r>
            <a:r>
              <a:rPr lang="fr-FR" b="1" i="0" dirty="0">
                <a:solidFill>
                  <a:srgbClr val="000000"/>
                </a:solidFill>
                <a:effectLst/>
                <a:latin typeface="Arial" panose="020B0604020202020204" pitchFamily="34" charset="0"/>
              </a:rPr>
              <a:t>roman</a:t>
            </a:r>
            <a:r>
              <a:rPr lang="fr-FR" b="0" i="0" dirty="0">
                <a:solidFill>
                  <a:srgbClr val="000000"/>
                </a:solidFill>
                <a:effectLst/>
                <a:latin typeface="Arial" panose="020B0604020202020204" pitchFamily="34" charset="0"/>
              </a:rPr>
              <a:t> est un </a:t>
            </a:r>
            <a:r>
              <a:rPr lang="fr-FR" b="1" i="0" dirty="0">
                <a:solidFill>
                  <a:srgbClr val="000000"/>
                </a:solidFill>
                <a:effectLst/>
                <a:latin typeface="Arial" panose="020B0604020202020204" pitchFamily="34" charset="0"/>
              </a:rPr>
              <a:t>miroir</a:t>
            </a:r>
            <a:r>
              <a:rPr lang="fr-FR" b="0" i="0" dirty="0">
                <a:solidFill>
                  <a:srgbClr val="000000"/>
                </a:solidFill>
                <a:effectLst/>
                <a:latin typeface="Arial" panose="020B0604020202020204" pitchFamily="34" charset="0"/>
              </a:rPr>
              <a:t> qui se promène sur une grande route. Tantôt il reflète à vos yeux </a:t>
            </a:r>
            <a:r>
              <a:rPr lang="fr-FR" b="1" i="0" dirty="0">
                <a:solidFill>
                  <a:srgbClr val="000000"/>
                </a:solidFill>
                <a:effectLst/>
                <a:latin typeface="Arial" panose="020B0604020202020204" pitchFamily="34" charset="0"/>
              </a:rPr>
              <a:t>l'azur des cieux</a:t>
            </a:r>
            <a:r>
              <a:rPr lang="fr-FR" b="0" i="0" dirty="0">
                <a:solidFill>
                  <a:srgbClr val="000000"/>
                </a:solidFill>
                <a:effectLst/>
                <a:latin typeface="Arial" panose="020B0604020202020204" pitchFamily="34" charset="0"/>
              </a:rPr>
              <a:t>, tantôt </a:t>
            </a:r>
            <a:r>
              <a:rPr lang="fr-FR" b="1" i="0" dirty="0">
                <a:solidFill>
                  <a:srgbClr val="000000"/>
                </a:solidFill>
                <a:effectLst/>
                <a:latin typeface="Arial" panose="020B0604020202020204" pitchFamily="34" charset="0"/>
              </a:rPr>
              <a:t>la fange des bourbiers</a:t>
            </a:r>
            <a:r>
              <a:rPr lang="fr-FR" b="0" i="0" dirty="0">
                <a:solidFill>
                  <a:srgbClr val="000000"/>
                </a:solidFill>
                <a:effectLst/>
                <a:latin typeface="Arial" panose="020B0604020202020204" pitchFamily="34" charset="0"/>
              </a:rPr>
              <a:t> de la route. Et </a:t>
            </a:r>
            <a:r>
              <a:rPr lang="fr-FR" b="1" i="0" dirty="0">
                <a:solidFill>
                  <a:srgbClr val="000000"/>
                </a:solidFill>
                <a:effectLst/>
                <a:latin typeface="Arial" panose="020B0604020202020204" pitchFamily="34" charset="0"/>
              </a:rPr>
              <a:t>l'homme</a:t>
            </a:r>
            <a:r>
              <a:rPr lang="fr-FR" b="0" i="0" dirty="0">
                <a:solidFill>
                  <a:srgbClr val="000000"/>
                </a:solidFill>
                <a:effectLst/>
                <a:latin typeface="Arial" panose="020B0604020202020204" pitchFamily="34" charset="0"/>
              </a:rPr>
              <a:t> qui porte le miroir dans sa hotte sera par vous accusé d'être immoral! Son miroir montre la fange, et vous accusez le miroir! Accusez bien plutôt </a:t>
            </a:r>
            <a:r>
              <a:rPr lang="fr-FR" b="1" i="0" dirty="0">
                <a:solidFill>
                  <a:srgbClr val="000000"/>
                </a:solidFill>
                <a:effectLst/>
                <a:latin typeface="Arial" panose="020B0604020202020204" pitchFamily="34" charset="0"/>
              </a:rPr>
              <a:t>le grand chemin</a:t>
            </a:r>
            <a:r>
              <a:rPr lang="fr-FR" b="0" i="0" dirty="0">
                <a:solidFill>
                  <a:srgbClr val="000000"/>
                </a:solidFill>
                <a:effectLst/>
                <a:latin typeface="Arial" panose="020B0604020202020204" pitchFamily="34" charset="0"/>
              </a:rPr>
              <a:t> où est le bourbier, et plus encore </a:t>
            </a:r>
            <a:r>
              <a:rPr lang="fr-FR" b="1" i="0" dirty="0">
                <a:solidFill>
                  <a:srgbClr val="000000"/>
                </a:solidFill>
                <a:effectLst/>
                <a:latin typeface="Arial" panose="020B0604020202020204" pitchFamily="34" charset="0"/>
              </a:rPr>
              <a:t>l'inspecteur des routes</a:t>
            </a:r>
            <a:r>
              <a:rPr lang="fr-FR" b="0" i="0" dirty="0">
                <a:solidFill>
                  <a:srgbClr val="000000"/>
                </a:solidFill>
                <a:effectLst/>
                <a:latin typeface="Arial" panose="020B0604020202020204" pitchFamily="34" charset="0"/>
              </a:rPr>
              <a:t> qui laisse l'eau croupir et le bourbier se former.</a:t>
            </a:r>
            <a:br>
              <a:rPr lang="fr-FR" b="0" i="0" dirty="0">
                <a:solidFill>
                  <a:srgbClr val="000000"/>
                </a:solidFill>
                <a:effectLst/>
                <a:latin typeface="Arial" panose="020B0604020202020204" pitchFamily="34" charset="0"/>
              </a:rPr>
            </a:br>
            <a:r>
              <a:rPr lang="fr-FR" b="0" i="0" dirty="0">
                <a:solidFill>
                  <a:srgbClr val="000000"/>
                </a:solidFill>
                <a:effectLst/>
                <a:latin typeface="Arial" panose="020B0604020202020204" pitchFamily="34" charset="0"/>
              </a:rPr>
              <a:t>Stendhal, </a:t>
            </a:r>
            <a:r>
              <a:rPr lang="fr-FR" b="0" i="1" dirty="0">
                <a:solidFill>
                  <a:srgbClr val="000000"/>
                </a:solidFill>
                <a:effectLst/>
                <a:latin typeface="Arial" panose="020B0604020202020204" pitchFamily="34" charset="0"/>
              </a:rPr>
              <a:t>Le Rouge et le Noir</a:t>
            </a:r>
            <a:r>
              <a:rPr lang="fr-FR" b="0" i="0" dirty="0">
                <a:solidFill>
                  <a:srgbClr val="000000"/>
                </a:solidFill>
                <a:effectLst/>
                <a:latin typeface="Arial" panose="020B0604020202020204" pitchFamily="34" charset="0"/>
              </a:rPr>
              <a:t> (livre II, chap. XIX).</a:t>
            </a:r>
            <a:br>
              <a:rPr lang="fr-FR" dirty="0"/>
            </a:br>
            <a:endParaRPr lang="it-IT" dirty="0"/>
          </a:p>
        </p:txBody>
      </p:sp>
    </p:spTree>
    <p:extLst>
      <p:ext uri="{BB962C8B-B14F-4D97-AF65-F5344CB8AC3E}">
        <p14:creationId xmlns:p14="http://schemas.microsoft.com/office/powerpoint/2010/main" val="331144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15FB1E-67A8-4F65-A817-C3FE961C6D80}"/>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 et fin)</a:t>
            </a:r>
          </a:p>
        </p:txBody>
      </p:sp>
      <p:sp>
        <p:nvSpPr>
          <p:cNvPr id="3" name="Segnaposto contenuto 2">
            <a:extLst>
              <a:ext uri="{FF2B5EF4-FFF2-40B4-BE49-F238E27FC236}">
                <a16:creationId xmlns:a16="http://schemas.microsoft.com/office/drawing/2014/main" id="{E60BACB2-D0FA-4EB7-AC65-878957A62CA2}"/>
              </a:ext>
            </a:extLst>
          </p:cNvPr>
          <p:cNvSpPr>
            <a:spLocks noGrp="1"/>
          </p:cNvSpPr>
          <p:nvPr>
            <p:ph idx="1"/>
          </p:nvPr>
        </p:nvSpPr>
        <p:spPr/>
        <p:txBody>
          <a:bodyPr>
            <a:normAutofit/>
          </a:bodyPr>
          <a:lstStyle/>
          <a:p>
            <a:pPr indent="304800" algn="just" fontAlgn="auto">
              <a:spcBef>
                <a:spcPts val="600"/>
              </a:spcBef>
              <a:spcAft>
                <a:spcPts val="600"/>
              </a:spcAft>
            </a:pP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pensées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humble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Sœur</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Philomène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1861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font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aujourd’hui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Germinie</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Lacerteux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r>
              <a:rPr lang="it-IT" sz="2000" kern="0" dirty="0" err="1">
                <a:solidFill>
                  <a:srgbClr val="202122"/>
                </a:solidFill>
                <a:effectLst/>
                <a:latin typeface="Arial" panose="020B0604020202020204" pitchFamily="34" charset="0"/>
                <a:ea typeface="Times New Roman" panose="02020603050405020304" pitchFamily="18" charset="0"/>
              </a:rPr>
              <a:t>Maintenant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livre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soit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calomnié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peu</a:t>
            </a:r>
            <a:r>
              <a:rPr lang="it-IT" sz="2000" kern="0" dirty="0">
                <a:solidFill>
                  <a:srgbClr val="202122"/>
                </a:solidFill>
                <a:effectLst/>
                <a:latin typeface="Arial" panose="020B0604020202020204" pitchFamily="34" charset="0"/>
                <a:ea typeface="Times New Roman" panose="02020603050405020304" pitchFamily="18" charset="0"/>
              </a:rPr>
              <a:t> lui </a:t>
            </a:r>
            <a:r>
              <a:rPr lang="it-IT" sz="2000" kern="0" dirty="0" err="1">
                <a:solidFill>
                  <a:srgbClr val="202122"/>
                </a:solidFill>
                <a:effectLst/>
                <a:latin typeface="Arial" panose="020B0604020202020204" pitchFamily="34" charset="0"/>
                <a:ea typeface="Times New Roman" panose="02020603050405020304" pitchFamily="18" charset="0"/>
              </a:rPr>
              <a:t>importe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le Roman</a:t>
            </a:r>
            <a:r>
              <a:rPr lang="it-IT" sz="2000" kern="0" dirty="0">
                <a:solidFill>
                  <a:srgbClr val="202122"/>
                </a:solidFill>
                <a:effectLst/>
                <a:latin typeface="Arial" panose="020B0604020202020204" pitchFamily="34" charset="0"/>
                <a:ea typeface="Times New Roman" panose="02020603050405020304" pitchFamily="18" charset="0"/>
              </a:rPr>
              <a:t> s’</a:t>
            </a:r>
            <a:r>
              <a:rPr lang="it-IT" sz="2000" kern="0" dirty="0" err="1">
                <a:solidFill>
                  <a:srgbClr val="202122"/>
                </a:solidFill>
                <a:effectLst/>
                <a:latin typeface="Arial" panose="020B0604020202020204" pitchFamily="34" charset="0"/>
                <a:ea typeface="Times New Roman" panose="02020603050405020304" pitchFamily="18" charset="0"/>
              </a:rPr>
              <a:t>élargit</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grandit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commence</a:t>
            </a:r>
            <a:r>
              <a:rPr lang="it-IT" sz="2000" b="1" kern="0" dirty="0">
                <a:solidFill>
                  <a:srgbClr val="202122"/>
                </a:solidFill>
                <a:effectLst/>
                <a:latin typeface="Arial" panose="020B0604020202020204" pitchFamily="34" charset="0"/>
                <a:ea typeface="Times New Roman" panose="02020603050405020304" pitchFamily="18" charset="0"/>
              </a:rPr>
              <a:t> à </a:t>
            </a:r>
            <a:r>
              <a:rPr lang="it-IT" sz="2000" b="1" kern="0" dirty="0" err="1">
                <a:solidFill>
                  <a:srgbClr val="202122"/>
                </a:solidFill>
                <a:effectLst/>
                <a:latin typeface="Arial" panose="020B0604020202020204" pitchFamily="34" charset="0"/>
                <a:ea typeface="Times New Roman" panose="02020603050405020304" pitchFamily="18" charset="0"/>
              </a:rPr>
              <a:t>être</a:t>
            </a:r>
            <a:r>
              <a:rPr lang="it-IT" sz="2000" b="1" kern="0" dirty="0">
                <a:solidFill>
                  <a:srgbClr val="202122"/>
                </a:solidFill>
                <a:effectLst/>
                <a:latin typeface="Arial" panose="020B0604020202020204" pitchFamily="34" charset="0"/>
                <a:ea typeface="Times New Roman" panose="02020603050405020304" pitchFamily="18" charset="0"/>
              </a:rPr>
              <a:t> la grande forme </a:t>
            </a:r>
            <a:r>
              <a:rPr lang="it-IT" sz="2000" b="1" kern="0" dirty="0" err="1">
                <a:solidFill>
                  <a:srgbClr val="202122"/>
                </a:solidFill>
                <a:effectLst/>
                <a:latin typeface="Arial" panose="020B0604020202020204" pitchFamily="34" charset="0"/>
                <a:ea typeface="Times New Roman" panose="02020603050405020304" pitchFamily="18" charset="0"/>
              </a:rPr>
              <a:t>sérieuse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passionnée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vivante</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étude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littéraire</a:t>
            </a:r>
            <a:r>
              <a:rPr lang="it-IT" sz="2000" kern="0" dirty="0">
                <a:solidFill>
                  <a:srgbClr val="202122"/>
                </a:solidFill>
                <a:effectLst/>
                <a:latin typeface="Arial" panose="020B0604020202020204" pitchFamily="34" charset="0"/>
                <a:ea typeface="Times New Roman" panose="02020603050405020304" pitchFamily="18" charset="0"/>
              </a:rPr>
              <a:t> et de l’</a:t>
            </a:r>
            <a:r>
              <a:rPr lang="it-IT" sz="2000" kern="0" dirty="0" err="1">
                <a:solidFill>
                  <a:srgbClr val="202122"/>
                </a:solidFill>
                <a:effectLst/>
                <a:latin typeface="Arial" panose="020B0604020202020204" pitchFamily="34" charset="0"/>
                <a:ea typeface="Times New Roman" panose="02020603050405020304" pitchFamily="18" charset="0"/>
              </a:rPr>
              <a:t>enquête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sociale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devient</a:t>
            </a:r>
            <a:r>
              <a:rPr lang="it-IT" sz="2000" kern="0" dirty="0">
                <a:solidFill>
                  <a:srgbClr val="202122"/>
                </a:solidFill>
                <a:effectLst/>
                <a:latin typeface="Arial" panose="020B0604020202020204" pitchFamily="34" charset="0"/>
                <a:ea typeface="Times New Roman" panose="02020603050405020304" pitchFamily="18" charset="0"/>
              </a:rPr>
              <a:t>, par l’</a:t>
            </a:r>
            <a:r>
              <a:rPr lang="it-IT" sz="2000" kern="0" dirty="0" err="1">
                <a:solidFill>
                  <a:srgbClr val="202122"/>
                </a:solidFill>
                <a:effectLst/>
                <a:latin typeface="Arial" panose="020B0604020202020204" pitchFamily="34" charset="0"/>
                <a:ea typeface="Times New Roman" panose="02020603050405020304" pitchFamily="18" charset="0"/>
              </a:rPr>
              <a:t>analyse</a:t>
            </a:r>
            <a:r>
              <a:rPr lang="it-IT" sz="2000" kern="0" dirty="0">
                <a:solidFill>
                  <a:srgbClr val="202122"/>
                </a:solidFill>
                <a:effectLst/>
                <a:latin typeface="Arial" panose="020B0604020202020204" pitchFamily="34" charset="0"/>
                <a:ea typeface="Times New Roman" panose="02020603050405020304" pitchFamily="18" charset="0"/>
              </a:rPr>
              <a:t> et par la </a:t>
            </a:r>
            <a:r>
              <a:rPr lang="it-IT" sz="2000" kern="0" dirty="0" err="1">
                <a:solidFill>
                  <a:srgbClr val="202122"/>
                </a:solidFill>
                <a:effectLst/>
                <a:latin typeface="Arial" panose="020B0604020202020204" pitchFamily="34" charset="0"/>
                <a:ea typeface="Times New Roman" panose="02020603050405020304" pitchFamily="18" charset="0"/>
              </a:rPr>
              <a:t>recherche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psychologique</a:t>
            </a:r>
            <a:r>
              <a:rPr lang="it-IT" sz="2000" kern="0" dirty="0">
                <a:solidFill>
                  <a:srgbClr val="202122"/>
                </a:solidFill>
                <a:effectLst/>
                <a:latin typeface="Arial" panose="020B0604020202020204" pitchFamily="34" charset="0"/>
                <a:ea typeface="Times New Roman" panose="02020603050405020304" pitchFamily="18" charset="0"/>
              </a:rPr>
              <a:t>, l’Histoire </a:t>
            </a:r>
            <a:r>
              <a:rPr lang="it-IT" sz="2000" b="1" kern="0" dirty="0">
                <a:solidFill>
                  <a:srgbClr val="202122"/>
                </a:solidFill>
                <a:effectLst/>
                <a:latin typeface="Arial" panose="020B0604020202020204" pitchFamily="34" charset="0"/>
                <a:ea typeface="Times New Roman" panose="02020603050405020304" pitchFamily="18" charset="0"/>
              </a:rPr>
              <a:t>morale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contemporaine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s’est </a:t>
            </a:r>
            <a:r>
              <a:rPr lang="it-IT" sz="2000" kern="0" dirty="0" err="1">
                <a:solidFill>
                  <a:srgbClr val="202122"/>
                </a:solidFill>
                <a:effectLst/>
                <a:latin typeface="Arial" panose="020B0604020202020204" pitchFamily="34" charset="0"/>
                <a:ea typeface="Times New Roman" panose="02020603050405020304" pitchFamily="18" charset="0"/>
              </a:rPr>
              <a:t>imposé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études</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devoirs</a:t>
            </a:r>
            <a:r>
              <a:rPr lang="it-IT" sz="2000" kern="0" dirty="0">
                <a:solidFill>
                  <a:srgbClr val="202122"/>
                </a:solidFill>
                <a:effectLst/>
                <a:latin typeface="Arial" panose="020B0604020202020204" pitchFamily="34" charset="0"/>
                <a:ea typeface="Times New Roman" panose="02020603050405020304" pitchFamily="18" charset="0"/>
              </a:rPr>
              <a:t> de la </a:t>
            </a:r>
            <a:r>
              <a:rPr lang="it-IT" sz="2000" b="1" kern="0" dirty="0">
                <a:solidFill>
                  <a:srgbClr val="202122"/>
                </a:solidFill>
                <a:effectLst/>
                <a:latin typeface="Arial" panose="020B0604020202020204" pitchFamily="34" charset="0"/>
                <a:ea typeface="Times New Roman" panose="02020603050405020304" pitchFamily="18" charset="0"/>
              </a:rPr>
              <a:t>science</a:t>
            </a:r>
            <a:r>
              <a:rPr lang="it-IT" sz="2000" kern="0" dirty="0">
                <a:solidFill>
                  <a:srgbClr val="202122"/>
                </a:solidFill>
                <a:effectLst/>
                <a:latin typeface="Arial" panose="020B0604020202020204" pitchFamily="34" charset="0"/>
                <a:ea typeface="Times New Roman" panose="02020603050405020304" pitchFamily="18" charset="0"/>
              </a:rPr>
              <a:t>, il </a:t>
            </a:r>
            <a:r>
              <a:rPr lang="it-IT" sz="2000" kern="0" dirty="0" err="1">
                <a:solidFill>
                  <a:srgbClr val="202122"/>
                </a:solidFill>
                <a:effectLst/>
                <a:latin typeface="Arial" panose="020B0604020202020204" pitchFamily="34" charset="0"/>
                <a:ea typeface="Times New Roman" panose="02020603050405020304" pitchFamily="18" charset="0"/>
              </a:rPr>
              <a:t>peut</a:t>
            </a:r>
            <a:r>
              <a:rPr lang="it-IT" sz="2000" kern="0" dirty="0">
                <a:solidFill>
                  <a:srgbClr val="202122"/>
                </a:solidFill>
                <a:effectLst/>
                <a:latin typeface="Arial" panose="020B0604020202020204" pitchFamily="34" charset="0"/>
                <a:ea typeface="Times New Roman" panose="02020603050405020304" pitchFamily="18" charset="0"/>
              </a:rPr>
              <a:t> en </a:t>
            </a:r>
            <a:r>
              <a:rPr lang="it-IT" sz="2000" kern="0" dirty="0" err="1">
                <a:solidFill>
                  <a:srgbClr val="202122"/>
                </a:solidFill>
                <a:effectLst/>
                <a:latin typeface="Arial" panose="020B0604020202020204" pitchFamily="34" charset="0"/>
                <a:ea typeface="Times New Roman" panose="02020603050405020304" pitchFamily="18" charset="0"/>
              </a:rPr>
              <a:t>revendiquer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libertés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franchises. Et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cherche</a:t>
            </a:r>
            <a:r>
              <a:rPr lang="it-IT" sz="2000" kern="0" dirty="0">
                <a:solidFill>
                  <a:srgbClr val="202122"/>
                </a:solidFill>
                <a:effectLst/>
                <a:latin typeface="Arial" panose="020B0604020202020204" pitchFamily="34" charset="0"/>
                <a:ea typeface="Times New Roman" panose="02020603050405020304" pitchFamily="18" charset="0"/>
              </a:rPr>
              <a:t> l’Art et la </a:t>
            </a:r>
            <a:r>
              <a:rPr lang="it-IT" sz="2000" kern="0" dirty="0" err="1">
                <a:solidFill>
                  <a:srgbClr val="202122"/>
                </a:solidFill>
                <a:effectLst/>
                <a:latin typeface="Arial" panose="020B0604020202020204" pitchFamily="34" charset="0"/>
                <a:ea typeface="Times New Roman" panose="02020603050405020304" pitchFamily="18" charset="0"/>
              </a:rPr>
              <a:t>Vérité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montre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misères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bonnes</a:t>
            </a:r>
            <a:r>
              <a:rPr lang="it-IT" sz="2000" kern="0" dirty="0">
                <a:solidFill>
                  <a:srgbClr val="202122"/>
                </a:solidFill>
                <a:effectLst/>
                <a:latin typeface="Arial" panose="020B0604020202020204" pitchFamily="34" charset="0"/>
                <a:ea typeface="Times New Roman" panose="02020603050405020304" pitchFamily="18" charset="0"/>
              </a:rPr>
              <a:t> à ne </a:t>
            </a:r>
            <a:r>
              <a:rPr lang="it-IT" sz="2000" kern="0" dirty="0" err="1">
                <a:solidFill>
                  <a:srgbClr val="202122"/>
                </a:solidFill>
                <a:effectLst/>
                <a:latin typeface="Arial" panose="020B0604020202020204" pitchFamily="34" charset="0"/>
                <a:ea typeface="Times New Roman" panose="02020603050405020304" pitchFamily="18" charset="0"/>
              </a:rPr>
              <a:t>pas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laisser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oublier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heureux</a:t>
            </a:r>
            <a:r>
              <a:rPr lang="it-IT" sz="2000" kern="0" dirty="0">
                <a:solidFill>
                  <a:srgbClr val="202122"/>
                </a:solidFill>
                <a:effectLst/>
                <a:latin typeface="Arial" panose="020B0604020202020204" pitchFamily="34" charset="0"/>
                <a:ea typeface="Times New Roman" panose="02020603050405020304" pitchFamily="18" charset="0"/>
              </a:rPr>
              <a:t> de Paris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fasse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gens </a:t>
            </a:r>
            <a:r>
              <a:rPr lang="it-IT" sz="2000" kern="0" dirty="0" err="1">
                <a:solidFill>
                  <a:srgbClr val="202122"/>
                </a:solidFill>
                <a:effectLst/>
                <a:latin typeface="Arial" panose="020B0604020202020204" pitchFamily="34" charset="0"/>
                <a:ea typeface="Times New Roman" panose="02020603050405020304" pitchFamily="18" charset="0"/>
              </a:rPr>
              <a:t>du</a:t>
            </a:r>
            <a:r>
              <a:rPr lang="it-IT" sz="2000" kern="0" dirty="0">
                <a:solidFill>
                  <a:srgbClr val="202122"/>
                </a:solidFill>
                <a:effectLst/>
                <a:latin typeface="Arial" panose="020B0604020202020204" pitchFamily="34" charset="0"/>
                <a:ea typeface="Times New Roman" panose="02020603050405020304" pitchFamily="18" charset="0"/>
              </a:rPr>
              <a:t> monde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dames</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ont</a:t>
            </a:r>
            <a:r>
              <a:rPr lang="it-IT" sz="2000" kern="0" dirty="0">
                <a:solidFill>
                  <a:srgbClr val="202122"/>
                </a:solidFill>
                <a:effectLst/>
                <a:latin typeface="Arial" panose="020B0604020202020204" pitchFamily="34" charset="0"/>
                <a:ea typeface="Times New Roman" panose="02020603050405020304" pitchFamily="18" charset="0"/>
              </a:rPr>
              <a:t> le </a:t>
            </a:r>
            <a:r>
              <a:rPr lang="it-IT" sz="2000" kern="0" dirty="0" err="1">
                <a:solidFill>
                  <a:srgbClr val="202122"/>
                </a:solidFill>
                <a:effectLst/>
                <a:latin typeface="Arial" panose="020B0604020202020204" pitchFamily="34" charset="0"/>
                <a:ea typeface="Times New Roman" panose="02020603050405020304" pitchFamily="18" charset="0"/>
              </a:rPr>
              <a:t>courage</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reines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autrefois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faisaient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toucher</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œil</a:t>
            </a:r>
            <a:r>
              <a:rPr lang="it-IT" sz="2000" kern="0" dirty="0">
                <a:solidFill>
                  <a:srgbClr val="202122"/>
                </a:solidFill>
                <a:effectLst/>
                <a:latin typeface="Arial" panose="020B0604020202020204" pitchFamily="34" charset="0"/>
                <a:ea typeface="Times New Roman" panose="02020603050405020304" pitchFamily="18" charset="0"/>
              </a:rPr>
              <a:t> à </a:t>
            </a:r>
            <a:r>
              <a:rPr lang="it-IT" sz="2000" kern="0" dirty="0" err="1">
                <a:solidFill>
                  <a:srgbClr val="202122"/>
                </a:solidFill>
                <a:effectLst/>
                <a:latin typeface="Arial" panose="020B0604020202020204" pitchFamily="34" charset="0"/>
                <a:ea typeface="Times New Roman" panose="02020603050405020304" pitchFamily="18" charset="0"/>
              </a:rPr>
              <a:t>leurs</a:t>
            </a:r>
            <a:r>
              <a:rPr lang="it-IT" sz="2000" kern="0" dirty="0">
                <a:solidFill>
                  <a:srgbClr val="202122"/>
                </a:solidFill>
                <a:effectLst/>
                <a:latin typeface="Arial" panose="020B0604020202020204" pitchFamily="34" charset="0"/>
                <a:ea typeface="Times New Roman" panose="02020603050405020304" pitchFamily="18" charset="0"/>
              </a:rPr>
              <a:t> enfants </a:t>
            </a:r>
            <a:r>
              <a:rPr lang="it-IT" sz="2000" kern="0" dirty="0" err="1">
                <a:solidFill>
                  <a:srgbClr val="202122"/>
                </a:solidFill>
                <a:effectLst/>
                <a:latin typeface="Arial" panose="020B0604020202020204" pitchFamily="34" charset="0"/>
                <a:ea typeface="Times New Roman" panose="02020603050405020304" pitchFamily="18" charset="0"/>
              </a:rPr>
              <a:t>dans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hospices : la </a:t>
            </a:r>
            <a:r>
              <a:rPr lang="it-IT" sz="2000" kern="0" dirty="0" err="1">
                <a:solidFill>
                  <a:srgbClr val="202122"/>
                </a:solidFill>
                <a:effectLst/>
                <a:latin typeface="Arial" panose="020B0604020202020204" pitchFamily="34" charset="0"/>
                <a:ea typeface="Times New Roman" panose="02020603050405020304" pitchFamily="18" charset="0"/>
              </a:rPr>
              <a:t>souffrance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humaine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présente</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toute</a:t>
            </a:r>
            <a:r>
              <a:rPr lang="it-IT" sz="2000" kern="0" dirty="0">
                <a:solidFill>
                  <a:srgbClr val="202122"/>
                </a:solidFill>
                <a:effectLst/>
                <a:latin typeface="Arial" panose="020B0604020202020204" pitchFamily="34" charset="0"/>
                <a:ea typeface="Times New Roman" panose="02020603050405020304" pitchFamily="18" charset="0"/>
              </a:rPr>
              <a:t> vive, qui </a:t>
            </a:r>
            <a:r>
              <a:rPr lang="it-IT" sz="2000" kern="0" dirty="0" err="1">
                <a:solidFill>
                  <a:srgbClr val="202122"/>
                </a:solidFill>
                <a:effectLst/>
                <a:latin typeface="Arial" panose="020B0604020202020204" pitchFamily="34" charset="0"/>
                <a:ea typeface="Times New Roman" panose="02020603050405020304" pitchFamily="18" charset="0"/>
              </a:rPr>
              <a:t>apprend</a:t>
            </a:r>
            <a:r>
              <a:rPr lang="it-IT" sz="2000" kern="0" dirty="0">
                <a:solidFill>
                  <a:srgbClr val="202122"/>
                </a:solidFill>
                <a:effectLst/>
                <a:latin typeface="Arial" panose="020B0604020202020204" pitchFamily="34" charset="0"/>
                <a:ea typeface="Times New Roman" panose="02020603050405020304" pitchFamily="18" charset="0"/>
              </a:rPr>
              <a:t> la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a:t>
            </a:r>
            <a:r>
              <a:rPr lang="it-IT" sz="2000" kern="0" dirty="0" err="1">
                <a:solidFill>
                  <a:srgbClr val="202122"/>
                </a:solidFill>
                <a:effectLst/>
                <a:latin typeface="Arial" panose="020B0604020202020204" pitchFamily="34" charset="0"/>
                <a:ea typeface="Times New Roman" panose="02020603050405020304" pitchFamily="18" charset="0"/>
              </a:rPr>
              <a:t>ait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religion</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siècle </a:t>
            </a:r>
            <a:r>
              <a:rPr lang="it-IT" sz="2000" kern="0" dirty="0" err="1">
                <a:solidFill>
                  <a:srgbClr val="202122"/>
                </a:solidFill>
                <a:effectLst/>
                <a:latin typeface="Arial" panose="020B0604020202020204" pitchFamily="34" charset="0"/>
                <a:ea typeface="Times New Roman" panose="02020603050405020304" pitchFamily="18" charset="0"/>
              </a:rPr>
              <a:t>passé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appelait</a:t>
            </a:r>
            <a:r>
              <a:rPr lang="it-IT" sz="2000" kern="0" dirty="0">
                <a:solidFill>
                  <a:srgbClr val="202122"/>
                </a:solidFill>
                <a:effectLst/>
                <a:latin typeface="Arial" panose="020B0604020202020204" pitchFamily="34" charset="0"/>
                <a:ea typeface="Times New Roman" panose="02020603050405020304" pitchFamily="18" charset="0"/>
              </a:rPr>
              <a:t> de ce large et vaste </a:t>
            </a:r>
            <a:r>
              <a:rPr lang="it-IT" sz="2000" kern="0" dirty="0" err="1">
                <a:solidFill>
                  <a:srgbClr val="202122"/>
                </a:solidFill>
                <a:effectLst/>
                <a:latin typeface="Arial" panose="020B0604020202020204" pitchFamily="34" charset="0"/>
                <a:ea typeface="Times New Roman" panose="02020603050405020304" pitchFamily="18" charset="0"/>
              </a:rPr>
              <a:t>nom</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i="1" kern="0" dirty="0" err="1">
                <a:solidFill>
                  <a:srgbClr val="202122"/>
                </a:solidFill>
                <a:effectLst/>
                <a:latin typeface="Arial" panose="020B0604020202020204" pitchFamily="34" charset="0"/>
                <a:ea typeface="Times New Roman" panose="02020603050405020304" pitchFamily="18" charset="0"/>
              </a:rPr>
              <a:t>Humanité</a:t>
            </a:r>
            <a:r>
              <a:rPr lang="it-IT" sz="2000" i="1" kern="0" dirty="0">
                <a:solidFill>
                  <a:srgbClr val="202122"/>
                </a:solidFill>
                <a:effectLst/>
                <a:latin typeface="Arial" panose="020B0604020202020204" pitchFamily="34" charset="0"/>
                <a:ea typeface="Times New Roman" panose="02020603050405020304" pitchFamily="18" charset="0"/>
              </a:rPr>
              <a:t> ;</a:t>
            </a:r>
            <a:r>
              <a:rPr lang="it-IT" sz="2000" kern="0" dirty="0">
                <a:solidFill>
                  <a:srgbClr val="202122"/>
                </a:solidFill>
                <a:effectLst/>
                <a:latin typeface="Arial" panose="020B0604020202020204" pitchFamily="34" charset="0"/>
                <a:ea typeface="Times New Roman" panose="02020603050405020304" pitchFamily="18" charset="0"/>
              </a:rPr>
              <a:t> — il lui </a:t>
            </a:r>
            <a:r>
              <a:rPr lang="it-IT" sz="2000" kern="0" dirty="0" err="1">
                <a:solidFill>
                  <a:srgbClr val="202122"/>
                </a:solidFill>
                <a:effectLst/>
                <a:latin typeface="Arial" panose="020B0604020202020204" pitchFamily="34" charset="0"/>
                <a:ea typeface="Times New Roman" panose="02020603050405020304" pitchFamily="18" charset="0"/>
              </a:rPr>
              <a:t>suffit</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conscience</a:t>
            </a:r>
            <a:r>
              <a:rPr lang="it-IT" sz="2000" kern="0" dirty="0">
                <a:solidFill>
                  <a:srgbClr val="202122"/>
                </a:solidFill>
                <a:effectLst/>
                <a:latin typeface="Arial" panose="020B0604020202020204" pitchFamily="34" charset="0"/>
                <a:ea typeface="Times New Roman" panose="02020603050405020304" pitchFamily="18" charset="0"/>
              </a:rPr>
              <a:t> : son </a:t>
            </a:r>
            <a:r>
              <a:rPr lang="it-IT" sz="2000" kern="0" dirty="0" err="1">
                <a:solidFill>
                  <a:srgbClr val="202122"/>
                </a:solidFill>
                <a:effectLst/>
                <a:latin typeface="Arial" panose="020B0604020202020204" pitchFamily="34" charset="0"/>
                <a:ea typeface="Times New Roman" panose="02020603050405020304" pitchFamily="18" charset="0"/>
              </a:rPr>
              <a:t>droit</a:t>
            </a:r>
            <a:r>
              <a:rPr lang="it-IT" sz="2000" kern="0" dirty="0">
                <a:solidFill>
                  <a:srgbClr val="202122"/>
                </a:solidFill>
                <a:effectLst/>
                <a:latin typeface="Arial" panose="020B0604020202020204" pitchFamily="34" charset="0"/>
                <a:ea typeface="Times New Roman" panose="02020603050405020304" pitchFamily="18" charset="0"/>
              </a:rPr>
              <a:t> est là.</a:t>
            </a:r>
            <a:endParaRPr lang="it-IT" sz="2000" dirty="0"/>
          </a:p>
        </p:txBody>
      </p:sp>
    </p:spTree>
    <p:extLst>
      <p:ext uri="{BB962C8B-B14F-4D97-AF65-F5344CB8AC3E}">
        <p14:creationId xmlns:p14="http://schemas.microsoft.com/office/powerpoint/2010/main" val="455116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9D5E27-252B-406E-BBB6-CFD936BA4FF7}"/>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endParaRPr lang="it-IT" i="1" dirty="0"/>
          </a:p>
        </p:txBody>
      </p:sp>
      <p:sp>
        <p:nvSpPr>
          <p:cNvPr id="3" name="Segnaposto contenuto 2">
            <a:extLst>
              <a:ext uri="{FF2B5EF4-FFF2-40B4-BE49-F238E27FC236}">
                <a16:creationId xmlns:a16="http://schemas.microsoft.com/office/drawing/2014/main" id="{688B5F0B-7347-40D3-A3FD-E30D1B694FE0}"/>
              </a:ext>
            </a:extLst>
          </p:cNvPr>
          <p:cNvSpPr>
            <a:spLocks noGrp="1"/>
          </p:cNvSpPr>
          <p:nvPr>
            <p:ph idx="1"/>
          </p:nvPr>
        </p:nvSpPr>
        <p:spPr/>
        <p:txBody>
          <a:bodyPr>
            <a:normAutofit lnSpcReduction="10000"/>
          </a:bodyPr>
          <a:lstStyle/>
          <a:p>
            <a:pPr algn="just"/>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donne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pose le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départ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établit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solide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lequel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développer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paraît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histoire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particulière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succession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sera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déterminisme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Claude Bernard.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recherche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figure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baron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Balzac.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général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Balzac est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ravage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tempérament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choisi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sujet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parti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soumettant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épreuves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fonctionnement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évident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Balzac ne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strictement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recueillis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intervient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façon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directe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placer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conditions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il reste le maître.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problème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produira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procès-verbal</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répète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endParaRPr lang="it-IT" dirty="0"/>
          </a:p>
        </p:txBody>
      </p:sp>
    </p:spTree>
    <p:extLst>
      <p:ext uri="{BB962C8B-B14F-4D97-AF65-F5344CB8AC3E}">
        <p14:creationId xmlns:p14="http://schemas.microsoft.com/office/powerpoint/2010/main" val="1364815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218DFD-6B92-47E7-B395-6992BC77AB4D}"/>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r>
              <a:rPr lang="it-IT" dirty="0"/>
              <a:t> (suite)</a:t>
            </a:r>
          </a:p>
        </p:txBody>
      </p:sp>
      <p:sp>
        <p:nvSpPr>
          <p:cNvPr id="3" name="Segnaposto contenuto 2">
            <a:extLst>
              <a:ext uri="{FF2B5EF4-FFF2-40B4-BE49-F238E27FC236}">
                <a16:creationId xmlns:a16="http://schemas.microsoft.com/office/drawing/2014/main" id="{BCA07E3A-7B20-44F7-A0EB-224F35B726E3}"/>
              </a:ext>
            </a:extLst>
          </p:cNvPr>
          <p:cNvSpPr>
            <a:spLocks noGrp="1"/>
          </p:cNvSpPr>
          <p:nvPr>
            <p:ph idx="1"/>
          </p:nvPr>
        </p:nvSpPr>
        <p:spPr/>
        <p:txBody>
          <a:bodyPr>
            <a:normAutofit fontScale="92500" lnSpcReduction="10000"/>
          </a:bodyPr>
          <a:lstStyle/>
          <a:p>
            <a:pPr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somme,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opération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consiste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modifications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écarter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scientifique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sociale.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chimie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physiologie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réactifs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décomposent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permettent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analyser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rappellerai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médecine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constater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résultats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acquis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exposer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clairement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méthode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marche encore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tâtons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obscure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complexe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cela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indéniable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naturaliste,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comprenons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aidant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 Le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expérimental</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est une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conséquence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évolution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siècle; il continue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complète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qui elle-</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même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appuie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sur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chimie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la physique; il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substitue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abstrait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métaphysique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naturel</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soumis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aux</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lois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physico-chimiques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déterminé</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par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influences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milieu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il est en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mot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notre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classique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correspondu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scolastique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théologie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96503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186B41-C762-4913-989A-CA9A516C4895}"/>
              </a:ext>
            </a:extLst>
          </p:cNvPr>
          <p:cNvSpPr>
            <a:spLocks noGrp="1"/>
          </p:cNvSpPr>
          <p:nvPr>
            <p:ph type="title"/>
          </p:nvPr>
        </p:nvSpPr>
        <p:spPr/>
        <p:txBody>
          <a:bodyPr/>
          <a:lstStyle/>
          <a:p>
            <a:pPr algn="ctr"/>
            <a:r>
              <a:rPr lang="it-IT" dirty="0"/>
              <a:t>Zola, </a:t>
            </a:r>
            <a:r>
              <a:rPr lang="it-IT" i="1" dirty="0"/>
              <a:t>Germinal</a:t>
            </a:r>
            <a:r>
              <a:rPr lang="it-IT" dirty="0"/>
              <a:t> (III, 3)</a:t>
            </a:r>
          </a:p>
        </p:txBody>
      </p:sp>
      <p:sp>
        <p:nvSpPr>
          <p:cNvPr id="3" name="Segnaposto contenuto 2">
            <a:extLst>
              <a:ext uri="{FF2B5EF4-FFF2-40B4-BE49-F238E27FC236}">
                <a16:creationId xmlns:a16="http://schemas.microsoft.com/office/drawing/2014/main" id="{02DD0CCB-3405-4118-BF99-5A0726C7D900}"/>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Dame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répondait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d’argent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aurait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pleines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chacun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pendant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pétrole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lampe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viciait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l’air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déjà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empuantie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oignon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sûrement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vie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punition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galériens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autrefois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tour, tout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viande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mangeait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souffrir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crever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écrasé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dettes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poursuivi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arrivait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dimanche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dormait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fatigue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plaisirs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enfant à sa femme ; encore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bière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engraissait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ventre, et l’enfant,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tard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foutait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marL="0" indent="0">
              <a:buNone/>
            </a:pPr>
            <a:endParaRPr lang="it-IT" dirty="0"/>
          </a:p>
        </p:txBody>
      </p:sp>
    </p:spTree>
    <p:extLst>
      <p:ext uri="{BB962C8B-B14F-4D97-AF65-F5344CB8AC3E}">
        <p14:creationId xmlns:p14="http://schemas.microsoft.com/office/powerpoint/2010/main" val="4242684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AEB8D1-875E-4A09-AEF7-628D576C0E31}"/>
              </a:ext>
            </a:extLst>
          </p:cNvPr>
          <p:cNvSpPr>
            <a:spLocks noGrp="1"/>
          </p:cNvSpPr>
          <p:nvPr>
            <p:ph type="title"/>
          </p:nvPr>
        </p:nvSpPr>
        <p:spPr/>
        <p:txBody>
          <a:bodyPr/>
          <a:lstStyle/>
          <a:p>
            <a:pPr algn="ctr"/>
            <a:r>
              <a:rPr lang="it-IT" dirty="0"/>
              <a:t>Zola, </a:t>
            </a:r>
            <a:r>
              <a:rPr lang="it-IT" i="1" dirty="0"/>
              <a:t>Germinal</a:t>
            </a:r>
            <a:r>
              <a:rPr lang="it-IT" dirty="0"/>
              <a:t> (III, 3) - suite</a:t>
            </a:r>
          </a:p>
        </p:txBody>
      </p:sp>
      <p:sp>
        <p:nvSpPr>
          <p:cNvPr id="3" name="Segnaposto contenuto 2">
            <a:extLst>
              <a:ext uri="{FF2B5EF4-FFF2-40B4-BE49-F238E27FC236}">
                <a16:creationId xmlns:a16="http://schemas.microsoft.com/office/drawing/2014/main" id="{A2F2FAF1-92B2-4932-B2F1-5635D4CA1DB3}"/>
              </a:ext>
            </a:extLst>
          </p:cNvPr>
          <p:cNvSpPr>
            <a:spLocks noGrp="1"/>
          </p:cNvSpPr>
          <p:nvPr>
            <p:ph idx="1"/>
          </p:nvPr>
        </p:nvSpPr>
        <p:spPr/>
        <p:txBody>
          <a:bodyPr/>
          <a:lstStyle/>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embêtant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lorsqu’on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viendra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recommence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reste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Moi,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il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injustice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révolte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instant,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malaise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horizon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Seul,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Bonnemort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car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ne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tracassait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sorte :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tapait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davantage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tandis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maintenant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air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ambition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charbonniers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Une bonne chope est une bonne chope…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canaille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il y aura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Inutile de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coup, Étienne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défendue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Eh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dirty="0"/>
          </a:p>
        </p:txBody>
      </p:sp>
    </p:spTree>
    <p:extLst>
      <p:ext uri="{BB962C8B-B14F-4D97-AF65-F5344CB8AC3E}">
        <p14:creationId xmlns:p14="http://schemas.microsoft.com/office/powerpoint/2010/main" val="3465266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392EDE-38F2-4646-BC92-16FABBA7DBB4}"/>
              </a:ext>
            </a:extLst>
          </p:cNvPr>
          <p:cNvSpPr>
            <a:spLocks noGrp="1"/>
          </p:cNvSpPr>
          <p:nvPr>
            <p:ph type="title"/>
          </p:nvPr>
        </p:nvSpPr>
        <p:spPr/>
        <p:txBody>
          <a:bodyPr/>
          <a:lstStyle/>
          <a:p>
            <a:pPr algn="ct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Maupassant, “Le </a:t>
            </a: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roman</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a:t>
            </a:r>
            <a:b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b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préface</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de </a:t>
            </a:r>
            <a:r>
              <a:rPr lang="it-IT" sz="4400" i="1"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Pierre et Jean</a:t>
            </a:r>
            <a:endParaRPr lang="it-IT" dirty="0">
              <a:latin typeface="Calibri Light" panose="020F0302020204030204" pitchFamily="34" charset="0"/>
              <a:cs typeface="Calibri Light" panose="020F0302020204030204" pitchFamily="34" charset="0"/>
            </a:endParaRPr>
          </a:p>
        </p:txBody>
      </p:sp>
      <p:sp>
        <p:nvSpPr>
          <p:cNvPr id="3" name="Segnaposto contenuto 2">
            <a:extLst>
              <a:ext uri="{FF2B5EF4-FFF2-40B4-BE49-F238E27FC236}">
                <a16:creationId xmlns:a16="http://schemas.microsoft.com/office/drawing/2014/main" id="{8497E8D6-E57F-44B4-A0E8-BFAACD745C0F}"/>
              </a:ext>
            </a:extLst>
          </p:cNvPr>
          <p:cNvSpPr>
            <a:spLocks noGrp="1"/>
          </p:cNvSpPr>
          <p:nvPr>
            <p:ph idx="1"/>
          </p:nvPr>
        </p:nvSpPr>
        <p:spPr/>
        <p:txBody>
          <a:bodyPr>
            <a:normAutofit lnSpcReduction="10000"/>
          </a:bodyPr>
          <a:lstStyle/>
          <a:p>
            <a:pPr indent="306070" algn="just">
              <a:spcBef>
                <a:spcPts val="600"/>
              </a:spcBef>
              <a:spcAft>
                <a:spcPts val="600"/>
              </a:spcAft>
            </a:pPr>
            <a:r>
              <a:rPr lang="it-IT" sz="1800" dirty="0" err="1">
                <a:solidFill>
                  <a:srgbClr val="222222"/>
                </a:solidFill>
                <a:effectLst/>
                <a:ea typeface="Times New Roman" panose="02020603050405020304" pitchFamily="18" charset="0"/>
              </a:rPr>
              <a:t>Après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écoles </a:t>
            </a:r>
            <a:r>
              <a:rPr lang="it-IT" sz="1800" dirty="0" err="1">
                <a:solidFill>
                  <a:srgbClr val="222222"/>
                </a:solidFill>
                <a:effectLst/>
                <a:ea typeface="Times New Roman" panose="02020603050405020304" pitchFamily="18" charset="0"/>
              </a:rPr>
              <a:t>littéraires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ont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voulu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déformée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surhumaine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attendrissante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charmante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superbe de la vie, est </a:t>
            </a:r>
            <a:r>
              <a:rPr lang="it-IT" sz="1800" dirty="0" err="1">
                <a:solidFill>
                  <a:srgbClr val="222222"/>
                </a:solidFill>
                <a:effectLst/>
                <a:ea typeface="Times New Roman" panose="02020603050405020304" pitchFamily="18" charset="0"/>
              </a:rPr>
              <a:t>venue</a:t>
            </a:r>
            <a:r>
              <a:rPr lang="it-IT" sz="1800" dirty="0">
                <a:solidFill>
                  <a:srgbClr val="222222"/>
                </a:solidFill>
                <a:effectLst/>
                <a:ea typeface="Times New Roman" panose="02020603050405020304" pitchFamily="18" charset="0"/>
              </a:rPr>
              <a:t> une </a:t>
            </a:r>
            <a:r>
              <a:rPr lang="it-IT" sz="1800" b="1" dirty="0">
                <a:solidFill>
                  <a:srgbClr val="222222"/>
                </a:solidFill>
                <a:effectLst/>
                <a:ea typeface="Times New Roman" panose="02020603050405020304" pitchFamily="18" charset="0"/>
              </a:rPr>
              <a:t>école </a:t>
            </a:r>
            <a:r>
              <a:rPr lang="it-IT" sz="1800" b="1" dirty="0" err="1">
                <a:solidFill>
                  <a:srgbClr val="222222"/>
                </a:solidFill>
                <a:effectLst/>
                <a:ea typeface="Times New Roman" panose="02020603050405020304" pitchFamily="18" charset="0"/>
              </a:rPr>
              <a:t>réaliste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ou</a:t>
            </a:r>
            <a:r>
              <a:rPr lang="it-IT" sz="1800" b="1" dirty="0">
                <a:solidFill>
                  <a:srgbClr val="222222"/>
                </a:solidFill>
                <a:effectLst/>
                <a:ea typeface="Times New Roman" panose="02020603050405020304" pitchFamily="18" charset="0"/>
              </a:rPr>
              <a:t> naturaliste</a:t>
            </a:r>
            <a:r>
              <a:rPr lang="it-IT" sz="1800" dirty="0">
                <a:solidFill>
                  <a:srgbClr val="222222"/>
                </a:solidFill>
                <a:effectLst/>
                <a:ea typeface="Times New Roman" panose="02020603050405020304" pitchFamily="18" charset="0"/>
              </a:rPr>
              <a:t> qui a </a:t>
            </a:r>
            <a:r>
              <a:rPr lang="it-IT" sz="1800" dirty="0" err="1">
                <a:solidFill>
                  <a:srgbClr val="222222"/>
                </a:solidFill>
                <a:effectLst/>
                <a:ea typeface="Times New Roman" panose="02020603050405020304" pitchFamily="18" charset="0"/>
              </a:rPr>
              <a:t>prétendu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la </a:t>
            </a:r>
            <a:r>
              <a:rPr lang="it-IT" sz="1800" b="1"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dirty="0">
                <a:solidFill>
                  <a:srgbClr val="222222"/>
                </a:solidFill>
                <a:ea typeface="Times New Roman" panose="02020603050405020304" pitchFamily="18" charset="0"/>
              </a:rPr>
              <a:t>[…] </a:t>
            </a:r>
            <a:r>
              <a:rPr lang="it-IT" sz="1800" dirty="0">
                <a:solidFill>
                  <a:srgbClr val="222222"/>
                </a:solidFill>
                <a:effectLst/>
                <a:ea typeface="Times New Roman" panose="02020603050405020304" pitchFamily="18" charset="0"/>
              </a:rPr>
              <a:t>Mais en se </a:t>
            </a:r>
            <a:r>
              <a:rPr lang="it-IT" sz="1800" dirty="0" err="1">
                <a:solidFill>
                  <a:srgbClr val="222222"/>
                </a:solidFill>
                <a:effectLst/>
                <a:ea typeface="Times New Roman" panose="02020603050405020304" pitchFamily="18" charset="0"/>
              </a:rPr>
              <a:t>plaçant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point de </a:t>
            </a:r>
            <a:r>
              <a:rPr lang="it-IT" sz="1800" dirty="0" err="1">
                <a:solidFill>
                  <a:srgbClr val="222222"/>
                </a:solidFill>
                <a:effectLst/>
                <a:ea typeface="Times New Roman" panose="02020603050405020304" pitchFamily="18" charset="0"/>
              </a:rPr>
              <a:t>vue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artistes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réalistes</a:t>
            </a:r>
            <a:r>
              <a:rPr lang="it-IT" sz="1800" dirty="0">
                <a:solidFill>
                  <a:srgbClr val="222222"/>
                </a:solidFill>
                <a:effectLst/>
                <a:ea typeface="Times New Roman" panose="02020603050405020304" pitchFamily="18" charset="0"/>
              </a:rPr>
              <a:t>, on </a:t>
            </a:r>
            <a:r>
              <a:rPr lang="it-IT" sz="1800" dirty="0" err="1">
                <a:solidFill>
                  <a:srgbClr val="222222"/>
                </a:solidFill>
                <a:effectLst/>
                <a:ea typeface="Times New Roman" panose="02020603050405020304" pitchFamily="18" charset="0"/>
              </a:rPr>
              <a:t>doit</a:t>
            </a:r>
            <a:r>
              <a:rPr lang="it-IT" sz="1800" dirty="0">
                <a:solidFill>
                  <a:srgbClr val="222222"/>
                </a:solidFill>
                <a:effectLst/>
                <a:ea typeface="Times New Roman" panose="02020603050405020304" pitchFamily="18" charset="0"/>
              </a:rPr>
              <a:t> discuter et </a:t>
            </a:r>
            <a:r>
              <a:rPr lang="it-IT" sz="1800" dirty="0" err="1">
                <a:solidFill>
                  <a:srgbClr val="222222"/>
                </a:solidFill>
                <a:effectLst/>
                <a:ea typeface="Times New Roman" panose="02020603050405020304" pitchFamily="18" charset="0"/>
              </a:rPr>
              <a:t>contester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semble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pouvoir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résumée</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mots</a:t>
            </a:r>
            <a:r>
              <a:rPr lang="it-IT" sz="1800" dirty="0">
                <a:solidFill>
                  <a:srgbClr val="222222"/>
                </a:solidFill>
                <a:effectLst/>
                <a:ea typeface="Times New Roman" panose="02020603050405020304" pitchFamily="18" charset="0"/>
              </a:rPr>
              <a:t> : «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 Le </a:t>
            </a:r>
            <a:r>
              <a:rPr lang="it-IT" sz="1800" dirty="0" err="1">
                <a:solidFill>
                  <a:srgbClr val="222222"/>
                </a:solidFill>
                <a:effectLst/>
                <a:ea typeface="Times New Roman" panose="02020603050405020304" pitchFamily="18" charset="0"/>
              </a:rPr>
              <a:t>réaliste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s’il</a:t>
            </a:r>
            <a:r>
              <a:rPr lang="it-IT" sz="1800" dirty="0">
                <a:solidFill>
                  <a:srgbClr val="222222"/>
                </a:solidFill>
                <a:effectLst/>
                <a:ea typeface="Times New Roman" panose="02020603050405020304" pitchFamily="18" charset="0"/>
              </a:rPr>
              <a:t> est un artiste, </a:t>
            </a:r>
            <a:r>
              <a:rPr lang="it-IT" sz="1800" dirty="0" err="1">
                <a:solidFill>
                  <a:srgbClr val="222222"/>
                </a:solidFill>
                <a:effectLst/>
                <a:ea typeface="Times New Roman" panose="02020603050405020304" pitchFamily="18" charset="0"/>
              </a:rPr>
              <a:t>cherchera</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non </a:t>
            </a:r>
            <a:r>
              <a:rPr lang="it-IT" sz="1800" b="1" dirty="0" err="1">
                <a:solidFill>
                  <a:srgbClr val="222222"/>
                </a:solidFill>
                <a:effectLst/>
                <a:ea typeface="Times New Roman" panose="02020603050405020304" pitchFamily="18" charset="0"/>
              </a:rPr>
              <a:t>pas</a:t>
            </a:r>
            <a:r>
              <a:rPr lang="it-IT" sz="1800" dirty="0">
                <a:solidFill>
                  <a:srgbClr val="222222"/>
                </a:solidFill>
                <a:effectLst/>
                <a:ea typeface="Times New Roman" panose="02020603050405020304" pitchFamily="18" charset="0"/>
              </a:rPr>
              <a:t> à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la </a:t>
            </a:r>
            <a:r>
              <a:rPr lang="it-IT" sz="1800" b="1" dirty="0" err="1">
                <a:solidFill>
                  <a:srgbClr val="222222"/>
                </a:solidFill>
                <a:effectLst/>
                <a:ea typeface="Times New Roman" panose="02020603050405020304" pitchFamily="18" charset="0"/>
              </a:rPr>
              <a:t>photographie</a:t>
            </a:r>
            <a:r>
              <a:rPr lang="it-IT" sz="1800" b="1" dirty="0">
                <a:solidFill>
                  <a:srgbClr val="222222"/>
                </a:solidFill>
                <a:effectLst/>
                <a:ea typeface="Times New Roman" panose="02020603050405020304" pitchFamily="18" charset="0"/>
              </a:rPr>
              <a:t> banale de la vie</a:t>
            </a:r>
            <a:r>
              <a:rPr lang="it-IT" sz="1800" dirty="0">
                <a:solidFill>
                  <a:srgbClr val="222222"/>
                </a:solidFill>
                <a:effectLst/>
                <a:ea typeface="Times New Roman" panose="02020603050405020304" pitchFamily="18" charset="0"/>
              </a:rPr>
              <a:t>, mais à nous en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complète</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saisissante</a:t>
            </a:r>
            <a:r>
              <a:rPr lang="it-IT" sz="1800" dirty="0">
                <a:solidFill>
                  <a:srgbClr val="222222"/>
                </a:solidFill>
                <a:effectLst/>
                <a:ea typeface="Times New Roman" panose="02020603050405020304" pitchFamily="18" charset="0"/>
              </a:rPr>
              <a:t>, plus probante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Raconter</a:t>
            </a:r>
            <a:r>
              <a:rPr lang="it-IT" sz="1800" dirty="0">
                <a:solidFill>
                  <a:srgbClr val="222222"/>
                </a:solidFill>
                <a:effectLst/>
                <a:ea typeface="Times New Roman" panose="02020603050405020304" pitchFamily="18" charset="0"/>
              </a:rPr>
              <a:t> tout </a:t>
            </a:r>
            <a:r>
              <a:rPr lang="it-IT" sz="1800" dirty="0" err="1">
                <a:solidFill>
                  <a:srgbClr val="222222"/>
                </a:solidFill>
                <a:effectLst/>
                <a:ea typeface="Times New Roman" panose="02020603050405020304" pitchFamily="18" charset="0"/>
              </a:rPr>
              <a:t>serait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impossible</a:t>
            </a:r>
            <a:r>
              <a:rPr lang="it-IT" sz="1800" dirty="0">
                <a:solidFill>
                  <a:srgbClr val="222222"/>
                </a:solidFill>
                <a:effectLst/>
                <a:ea typeface="Times New Roman" panose="02020603050405020304" pitchFamily="18" charset="0"/>
              </a:rPr>
              <a:t>, car il </a:t>
            </a:r>
            <a:r>
              <a:rPr lang="it-IT" sz="1800" dirty="0" err="1">
                <a:solidFill>
                  <a:srgbClr val="222222"/>
                </a:solidFill>
                <a:effectLst/>
                <a:ea typeface="Times New Roman" panose="02020603050405020304" pitchFamily="18" charset="0"/>
              </a:rPr>
              <a:t>faudrait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alors</a:t>
            </a:r>
            <a:r>
              <a:rPr lang="it-IT" sz="1800" dirty="0">
                <a:solidFill>
                  <a:srgbClr val="222222"/>
                </a:solidFill>
                <a:effectLst/>
                <a:ea typeface="Times New Roman" panose="02020603050405020304" pitchFamily="18" charset="0"/>
              </a:rPr>
              <a:t> un volume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moins</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journée</a:t>
            </a:r>
            <a:r>
              <a:rPr lang="it-IT" sz="1800" dirty="0">
                <a:solidFill>
                  <a:srgbClr val="222222"/>
                </a:solidFill>
                <a:effectLst/>
                <a:ea typeface="Times New Roman" panose="02020603050405020304" pitchFamily="18" charset="0"/>
              </a:rPr>
              <a:t>, pour </a:t>
            </a:r>
            <a:r>
              <a:rPr lang="it-IT" sz="1800" dirty="0" err="1">
                <a:solidFill>
                  <a:srgbClr val="222222"/>
                </a:solidFill>
                <a:effectLst/>
                <a:ea typeface="Times New Roman" panose="02020603050405020304" pitchFamily="18" charset="0"/>
              </a:rPr>
              <a:t>énumérer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multitudes</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incidents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insignifiants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emplissent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existence</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b="1" dirty="0" err="1">
                <a:solidFill>
                  <a:srgbClr val="222222"/>
                </a:solidFill>
                <a:effectLst/>
                <a:ea typeface="Times New Roman" panose="02020603050405020304" pitchFamily="18" charset="0"/>
              </a:rPr>
              <a:t>choix</a:t>
            </a:r>
            <a:r>
              <a:rPr lang="it-IT" sz="1800" dirty="0">
                <a:solidFill>
                  <a:srgbClr val="222222"/>
                </a:solidFill>
                <a:effectLst/>
                <a:ea typeface="Times New Roman" panose="02020603050405020304" pitchFamily="18" charset="0"/>
              </a:rPr>
              <a:t> s’impose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 ce qui est une première </a:t>
            </a:r>
            <a:r>
              <a:rPr lang="it-IT" sz="1800" dirty="0" err="1">
                <a:solidFill>
                  <a:srgbClr val="222222"/>
                </a:solidFill>
                <a:effectLst/>
                <a:ea typeface="Times New Roman" panose="02020603050405020304" pitchFamily="18" charset="0"/>
              </a:rPr>
              <a:t>atteinte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b="1" dirty="0">
                <a:solidFill>
                  <a:srgbClr val="222222"/>
                </a:solidFill>
                <a:effectLst/>
                <a:ea typeface="Times New Roman" panose="02020603050405020304" pitchFamily="18" charset="0"/>
              </a:rPr>
              <a:t>La vie</a:t>
            </a:r>
            <a:r>
              <a:rPr lang="it-IT" sz="1800" dirty="0">
                <a:solidFill>
                  <a:srgbClr val="222222"/>
                </a:solidFill>
                <a:effectLst/>
                <a:ea typeface="Times New Roman" panose="02020603050405020304" pitchFamily="18" charset="0"/>
              </a:rPr>
              <a:t>, en </a:t>
            </a:r>
            <a:r>
              <a:rPr lang="it-IT" sz="1800" dirty="0" err="1">
                <a:solidFill>
                  <a:srgbClr val="222222"/>
                </a:solidFill>
                <a:effectLst/>
                <a:ea typeface="Times New Roman" panose="02020603050405020304" pitchFamily="18" charset="0"/>
              </a:rPr>
              <a:t>outre</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composée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choses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différentes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imprévues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contraires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disparates</a:t>
            </a:r>
            <a:r>
              <a:rPr lang="it-IT" sz="1800" dirty="0">
                <a:solidFill>
                  <a:srgbClr val="222222"/>
                </a:solidFill>
                <a:effectLst/>
                <a:ea typeface="Times New Roman" panose="02020603050405020304" pitchFamily="18" charset="0"/>
              </a:rPr>
              <a:t> ; elle est brutale, </a:t>
            </a:r>
            <a:r>
              <a:rPr lang="it-IT" sz="1800" b="1" dirty="0">
                <a:solidFill>
                  <a:srgbClr val="222222"/>
                </a:solidFill>
                <a:effectLst/>
                <a:ea typeface="Times New Roman" panose="02020603050405020304" pitchFamily="18" charset="0"/>
              </a:rPr>
              <a:t>sans suite, sans </a:t>
            </a:r>
            <a:r>
              <a:rPr lang="it-IT" sz="1800" b="1" dirty="0" err="1">
                <a:solidFill>
                  <a:srgbClr val="222222"/>
                </a:solidFill>
                <a:effectLst/>
                <a:ea typeface="Times New Roman" panose="02020603050405020304" pitchFamily="18" charset="0"/>
              </a:rPr>
              <a:t>chaîne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pleine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catastrophes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inexplicables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illogiques</a:t>
            </a:r>
            <a:r>
              <a:rPr lang="it-IT" sz="1800" b="1" dirty="0">
                <a:solidFill>
                  <a:srgbClr val="222222"/>
                </a:solidFill>
                <a:effectLst/>
                <a:ea typeface="Times New Roman" panose="02020603050405020304" pitchFamily="18" charset="0"/>
              </a:rPr>
              <a:t> et </a:t>
            </a:r>
            <a:r>
              <a:rPr lang="it-IT" sz="1800" b="1" dirty="0" err="1">
                <a:solidFill>
                  <a:srgbClr val="222222"/>
                </a:solidFill>
                <a:effectLst/>
                <a:ea typeface="Times New Roman" panose="02020603050405020304" pitchFamily="18" charset="0"/>
              </a:rPr>
              <a:t>contradictoires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doivent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classées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chapitre</a:t>
            </a:r>
            <a:r>
              <a:rPr lang="it-IT" sz="1800"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faits</a:t>
            </a:r>
            <a:r>
              <a:rPr lang="it-IT" sz="1800" i="1"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divers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Voilà </a:t>
            </a:r>
            <a:r>
              <a:rPr lang="it-IT" sz="1800" dirty="0" err="1">
                <a:solidFill>
                  <a:srgbClr val="222222"/>
                </a:solidFill>
                <a:effectLst/>
                <a:ea typeface="Times New Roman" panose="02020603050405020304" pitchFamily="18" charset="0"/>
              </a:rPr>
              <a:t>pourquoi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l’artiste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ayant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choisi</a:t>
            </a:r>
            <a:r>
              <a:rPr lang="it-IT" sz="1800" dirty="0">
                <a:solidFill>
                  <a:srgbClr val="222222"/>
                </a:solidFill>
                <a:effectLst/>
                <a:ea typeface="Times New Roman" panose="02020603050405020304" pitchFamily="18" charset="0"/>
              </a:rPr>
              <a:t> son </a:t>
            </a:r>
            <a:r>
              <a:rPr lang="it-IT" sz="1800" dirty="0" err="1">
                <a:solidFill>
                  <a:srgbClr val="222222"/>
                </a:solidFill>
                <a:effectLst/>
                <a:ea typeface="Times New Roman" panose="02020603050405020304" pitchFamily="18" charset="0"/>
              </a:rPr>
              <a:t>thème</a:t>
            </a:r>
            <a:r>
              <a:rPr lang="it-IT" sz="1800" dirty="0">
                <a:solidFill>
                  <a:srgbClr val="222222"/>
                </a:solidFill>
                <a:effectLst/>
                <a:ea typeface="Times New Roman" panose="02020603050405020304" pitchFamily="18" charset="0"/>
              </a:rPr>
              <a:t>, ne </a:t>
            </a:r>
            <a:r>
              <a:rPr lang="it-IT" sz="1800" dirty="0" err="1">
                <a:solidFill>
                  <a:srgbClr val="222222"/>
                </a:solidFill>
                <a:effectLst/>
                <a:ea typeface="Times New Roman" panose="02020603050405020304" pitchFamily="18" charset="0"/>
              </a:rPr>
              <a:t>prendra</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cette</a:t>
            </a:r>
            <a:r>
              <a:rPr lang="it-IT" sz="1800" dirty="0">
                <a:solidFill>
                  <a:srgbClr val="222222"/>
                </a:solidFill>
                <a:effectLst/>
                <a:ea typeface="Times New Roman" panose="02020603050405020304" pitchFamily="18" charset="0"/>
              </a:rPr>
              <a:t> vie </a:t>
            </a:r>
            <a:r>
              <a:rPr lang="it-IT" sz="1800" dirty="0" err="1">
                <a:solidFill>
                  <a:srgbClr val="222222"/>
                </a:solidFill>
                <a:effectLst/>
                <a:ea typeface="Times New Roman" panose="02020603050405020304" pitchFamily="18" charset="0"/>
              </a:rPr>
              <a:t>encombrée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hasards</a:t>
            </a:r>
            <a:r>
              <a:rPr lang="it-IT" sz="1800" dirty="0">
                <a:solidFill>
                  <a:srgbClr val="222222"/>
                </a:solidFill>
                <a:effectLst/>
                <a:ea typeface="Times New Roman" panose="02020603050405020304" pitchFamily="18" charset="0"/>
              </a:rPr>
              <a:t> et de </a:t>
            </a:r>
            <a:r>
              <a:rPr lang="it-IT" sz="1800" dirty="0" err="1">
                <a:solidFill>
                  <a:srgbClr val="222222"/>
                </a:solidFill>
                <a:effectLst/>
                <a:ea typeface="Times New Roman" panose="02020603050405020304" pitchFamily="18" charset="0"/>
              </a:rPr>
              <a:t>futilités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détails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caractéristiques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utiles</a:t>
            </a:r>
            <a:r>
              <a:rPr lang="it-IT" sz="1800" dirty="0">
                <a:solidFill>
                  <a:srgbClr val="222222"/>
                </a:solidFill>
                <a:effectLst/>
                <a:ea typeface="Times New Roman" panose="02020603050405020304" pitchFamily="18" charset="0"/>
              </a:rPr>
              <a:t> à son </a:t>
            </a:r>
            <a:r>
              <a:rPr lang="it-IT" sz="1800" dirty="0" err="1">
                <a:solidFill>
                  <a:srgbClr val="222222"/>
                </a:solidFill>
                <a:effectLst/>
                <a:ea typeface="Times New Roman" panose="02020603050405020304" pitchFamily="18" charset="0"/>
              </a:rPr>
              <a:t>sujet</a:t>
            </a:r>
            <a:r>
              <a:rPr lang="it-IT" sz="1800" dirty="0">
                <a:solidFill>
                  <a:srgbClr val="222222"/>
                </a:solidFill>
                <a:effectLst/>
                <a:ea typeface="Times New Roman" panose="02020603050405020304" pitchFamily="18" charset="0"/>
              </a:rPr>
              <a:t>, et il </a:t>
            </a:r>
            <a:r>
              <a:rPr lang="it-IT" sz="1800" dirty="0" err="1">
                <a:solidFill>
                  <a:srgbClr val="222222"/>
                </a:solidFill>
                <a:effectLst/>
                <a:ea typeface="Times New Roman" panose="02020603050405020304" pitchFamily="18" charset="0"/>
              </a:rPr>
              <a:t>rejettera</a:t>
            </a:r>
            <a:r>
              <a:rPr lang="it-IT" sz="1800" dirty="0">
                <a:solidFill>
                  <a:srgbClr val="222222"/>
                </a:solidFill>
                <a:effectLst/>
                <a:ea typeface="Times New Roman" panose="02020603050405020304" pitchFamily="18" charset="0"/>
              </a:rPr>
              <a:t> tout le reste, tout l’à-</a:t>
            </a:r>
            <a:r>
              <a:rPr lang="it-IT" sz="1800" dirty="0" err="1">
                <a:solidFill>
                  <a:srgbClr val="222222"/>
                </a:solidFill>
                <a:effectLst/>
                <a:ea typeface="Times New Roman" panose="02020603050405020304" pitchFamily="18" charset="0"/>
              </a:rPr>
              <a:t>côté</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4089896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15521F-AB4C-4336-8872-09DDB87C9243}"/>
              </a:ext>
            </a:extLst>
          </p:cNvPr>
          <p:cNvSpPr>
            <a:spLocks noGrp="1"/>
          </p:cNvSpPr>
          <p:nvPr>
            <p:ph type="title"/>
          </p:nvPr>
        </p:nvSpPr>
        <p:spPr/>
        <p:txBody>
          <a:bodyPr>
            <a:normAutofit fontScale="90000"/>
          </a:bodyPr>
          <a:lstStyle/>
          <a:p>
            <a:pPr algn="ct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A86AE003-02BB-49FB-8A51-1ABEE78CCE48}"/>
              </a:ext>
            </a:extLst>
          </p:cNvPr>
          <p:cNvSpPr>
            <a:spLocks noGrp="1"/>
          </p:cNvSpPr>
          <p:nvPr>
            <p:ph idx="1"/>
          </p:nvPr>
        </p:nvSpPr>
        <p:spPr/>
        <p:txBody>
          <a:bodyPr/>
          <a:lstStyle/>
          <a:p>
            <a:pPr indent="306070" algn="just">
              <a:spcBef>
                <a:spcPts val="600"/>
              </a:spcBef>
              <a:spcAft>
                <a:spcPts val="600"/>
              </a:spcAft>
            </a:pPr>
            <a:endParaRPr lang="it-IT" sz="1800" dirty="0">
              <a:solidFill>
                <a:srgbClr val="222222"/>
              </a:solidFill>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dirty="0" err="1">
                <a:solidFill>
                  <a:srgbClr val="222222"/>
                </a:solidFill>
                <a:effectLst/>
                <a:ea typeface="Times New Roman" panose="02020603050405020304" pitchFamily="18" charset="0"/>
              </a:rPr>
              <a:t>exemple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entre</a:t>
            </a:r>
            <a:r>
              <a:rPr lang="it-IT" sz="1800" dirty="0">
                <a:solidFill>
                  <a:srgbClr val="222222"/>
                </a:solidFill>
                <a:effectLst/>
                <a:ea typeface="Times New Roman" panose="02020603050405020304" pitchFamily="18" charset="0"/>
              </a:rPr>
              <a:t> mille : Le </a:t>
            </a:r>
            <a:r>
              <a:rPr lang="it-IT" sz="1800" dirty="0" err="1">
                <a:solidFill>
                  <a:srgbClr val="222222"/>
                </a:solidFill>
                <a:effectLst/>
                <a:ea typeface="Times New Roman" panose="02020603050405020304" pitchFamily="18" charset="0"/>
              </a:rPr>
              <a:t>nombre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gens qui </a:t>
            </a:r>
            <a:r>
              <a:rPr lang="it-IT" sz="1800" dirty="0" err="1">
                <a:solidFill>
                  <a:srgbClr val="222222"/>
                </a:solidFill>
                <a:effectLst/>
                <a:ea typeface="Times New Roman" panose="02020603050405020304" pitchFamily="18" charset="0"/>
              </a:rPr>
              <a:t>meurent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chaque</a:t>
            </a:r>
            <a:r>
              <a:rPr lang="it-IT" sz="1800" dirty="0">
                <a:solidFill>
                  <a:srgbClr val="222222"/>
                </a:solidFill>
                <a:effectLst/>
                <a:ea typeface="Times New Roman" panose="02020603050405020304" pitchFamily="18" charset="0"/>
              </a:rPr>
              <a:t> jour par </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considérable</a:t>
            </a:r>
            <a:r>
              <a:rPr lang="it-IT" sz="1800" dirty="0">
                <a:solidFill>
                  <a:srgbClr val="222222"/>
                </a:solidFill>
                <a:effectLst/>
                <a:ea typeface="Times New Roman" panose="02020603050405020304" pitchFamily="18" charset="0"/>
              </a:rPr>
              <a:t> sur la terre. Mais </a:t>
            </a:r>
            <a:r>
              <a:rPr lang="it-IT" sz="1800" dirty="0" err="1">
                <a:solidFill>
                  <a:srgbClr val="222222"/>
                </a:solidFill>
                <a:effectLst/>
                <a:ea typeface="Times New Roman" panose="02020603050405020304" pitchFamily="18" charset="0"/>
              </a:rPr>
              <a:t>pouvons</a:t>
            </a:r>
            <a:r>
              <a:rPr lang="it-IT" sz="1800" dirty="0">
                <a:solidFill>
                  <a:srgbClr val="222222"/>
                </a:solidFill>
                <a:effectLst/>
                <a:ea typeface="Times New Roman" panose="02020603050405020304" pitchFamily="18" charset="0"/>
              </a:rPr>
              <a:t>-nous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tomber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tuile</a:t>
            </a:r>
            <a:r>
              <a:rPr lang="it-IT" sz="1800" dirty="0">
                <a:solidFill>
                  <a:srgbClr val="222222"/>
                </a:solidFill>
                <a:effectLst/>
                <a:ea typeface="Times New Roman" panose="02020603050405020304" pitchFamily="18" charset="0"/>
              </a:rPr>
              <a:t> sur la </a:t>
            </a:r>
            <a:r>
              <a:rPr lang="it-IT" sz="1800" dirty="0" err="1">
                <a:solidFill>
                  <a:srgbClr val="222222"/>
                </a:solidFill>
                <a:effectLst/>
                <a:ea typeface="Times New Roman" panose="02020603050405020304" pitchFamily="18" charset="0"/>
              </a:rPr>
              <a:t>tête</a:t>
            </a:r>
            <a:r>
              <a:rPr lang="it-IT" sz="1800" dirty="0">
                <a:solidFill>
                  <a:srgbClr val="222222"/>
                </a:solidFill>
                <a:effectLst/>
                <a:ea typeface="Times New Roman" panose="02020603050405020304" pitchFamily="18" charset="0"/>
              </a:rPr>
              <a:t> d’un </a:t>
            </a:r>
            <a:r>
              <a:rPr lang="it-IT" sz="1800" dirty="0" err="1">
                <a:solidFill>
                  <a:srgbClr val="222222"/>
                </a:solidFill>
                <a:effectLst/>
                <a:ea typeface="Times New Roman" panose="02020603050405020304" pitchFamily="18" charset="0"/>
              </a:rPr>
              <a:t>personnage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principal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jeter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roues</a:t>
            </a:r>
            <a:r>
              <a:rPr lang="it-IT" sz="1800" dirty="0">
                <a:solidFill>
                  <a:srgbClr val="222222"/>
                </a:solidFill>
                <a:effectLst/>
                <a:ea typeface="Times New Roman" panose="02020603050405020304" pitchFamily="18" charset="0"/>
              </a:rPr>
              <a:t> d’une </a:t>
            </a:r>
            <a:r>
              <a:rPr lang="it-IT" sz="1800" dirty="0" err="1">
                <a:solidFill>
                  <a:srgbClr val="222222"/>
                </a:solidFill>
                <a:effectLst/>
                <a:ea typeface="Times New Roman" panose="02020603050405020304" pitchFamily="18" charset="0"/>
              </a:rPr>
              <a:t>voiture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milieu d’un </a:t>
            </a:r>
            <a:r>
              <a:rPr lang="it-IT" sz="1800" dirty="0" err="1">
                <a:solidFill>
                  <a:srgbClr val="222222"/>
                </a:solidFill>
                <a:effectLst/>
                <a:ea typeface="Times New Roman" panose="02020603050405020304" pitchFamily="18" charset="0"/>
              </a:rPr>
              <a:t>récit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prétexte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la part de l’</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a:t>
            </a:r>
            <a:endParaRPr lang="it-IT" sz="1800" dirty="0">
              <a:effectLst/>
              <a:ea typeface="Times New Roman" panose="02020603050405020304" pitchFamily="18" charset="0"/>
            </a:endParaRPr>
          </a:p>
          <a:p>
            <a:pPr indent="306070" algn="just">
              <a:spcBef>
                <a:spcPts val="600"/>
              </a:spcBef>
              <a:spcAft>
                <a:spcPts val="600"/>
              </a:spcAft>
            </a:pP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consiste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à </a:t>
            </a:r>
            <a:r>
              <a:rPr lang="it-IT" sz="1800" b="1" dirty="0" err="1">
                <a:solidFill>
                  <a:srgbClr val="222222"/>
                </a:solidFill>
                <a:effectLst/>
                <a:ea typeface="Times New Roman" panose="02020603050405020304" pitchFamily="18" charset="0"/>
              </a:rPr>
              <a:t>donner</a:t>
            </a:r>
            <a:r>
              <a:rPr lang="it-IT" sz="1800" b="1" dirty="0">
                <a:solidFill>
                  <a:srgbClr val="222222"/>
                </a:solidFill>
                <a:effectLst/>
                <a:ea typeface="Times New Roman" panose="02020603050405020304" pitchFamily="18" charset="0"/>
              </a:rPr>
              <a:t> l’</a:t>
            </a:r>
            <a:r>
              <a:rPr lang="it-IT" sz="1800" b="1" dirty="0" err="1">
                <a:solidFill>
                  <a:srgbClr val="222222"/>
                </a:solidFill>
                <a:effectLst/>
                <a:ea typeface="Times New Roman" panose="02020603050405020304" pitchFamily="18" charset="0"/>
              </a:rPr>
              <a:t>illusion</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complète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du</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logique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ordinaire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faits</a:t>
            </a:r>
            <a:r>
              <a:rPr lang="it-IT" sz="1800" dirty="0">
                <a:solidFill>
                  <a:srgbClr val="222222"/>
                </a:solidFill>
                <a:effectLst/>
                <a:ea typeface="Times New Roman" panose="02020603050405020304" pitchFamily="18" charset="0"/>
              </a:rPr>
              <a:t>, et non à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transcrire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servilement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pêle-mêle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succession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J’en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conclus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Réalistes</a:t>
            </a:r>
            <a:r>
              <a:rPr lang="it-IT" sz="1800" b="1" dirty="0">
                <a:solidFill>
                  <a:srgbClr val="222222"/>
                </a:solidFill>
                <a:effectLst/>
                <a:ea typeface="Times New Roman" panose="02020603050405020304" pitchFamily="18" charset="0"/>
              </a:rPr>
              <a:t> de talent </a:t>
            </a:r>
            <a:r>
              <a:rPr lang="it-IT" sz="1800" b="1" dirty="0" err="1">
                <a:solidFill>
                  <a:srgbClr val="222222"/>
                </a:solidFill>
                <a:effectLst/>
                <a:ea typeface="Times New Roman" panose="02020603050405020304" pitchFamily="18" charset="0"/>
              </a:rPr>
              <a:t>devraient</a:t>
            </a:r>
            <a:r>
              <a:rPr lang="it-IT" sz="1800" b="1" dirty="0">
                <a:solidFill>
                  <a:srgbClr val="222222"/>
                </a:solidFill>
                <a:effectLst/>
                <a:ea typeface="Times New Roman" panose="02020603050405020304" pitchFamily="18" charset="0"/>
              </a:rPr>
              <a:t> s’</a:t>
            </a:r>
            <a:r>
              <a:rPr lang="it-IT" sz="1800" b="1" dirty="0" err="1">
                <a:solidFill>
                  <a:srgbClr val="222222"/>
                </a:solidFill>
                <a:effectLst/>
                <a:ea typeface="Times New Roman" panose="02020603050405020304" pitchFamily="18" charset="0"/>
              </a:rPr>
              <a:t>appeler</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plutôt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Illusionnistes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Quel </a:t>
            </a:r>
            <a:r>
              <a:rPr lang="it-IT" sz="1800" dirty="0" err="1">
                <a:solidFill>
                  <a:srgbClr val="222222"/>
                </a:solidFill>
                <a:effectLst/>
                <a:ea typeface="Times New Roman" panose="02020603050405020304" pitchFamily="18" charset="0"/>
              </a:rPr>
              <a:t>enfantillage</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ailleurs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croire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puisque</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portons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nôtre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pensée et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yeux</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oreilles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odorat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goût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différents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créent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autant</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vérités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y a d’</a:t>
            </a:r>
            <a:r>
              <a:rPr lang="it-IT" sz="1800" dirty="0" err="1">
                <a:solidFill>
                  <a:srgbClr val="222222"/>
                </a:solidFill>
                <a:effectLst/>
                <a:ea typeface="Times New Roman" panose="02020603050405020304" pitchFamily="18" charset="0"/>
              </a:rPr>
              <a:t>hommes</a:t>
            </a:r>
            <a:r>
              <a:rPr lang="it-IT" sz="1800" dirty="0">
                <a:solidFill>
                  <a:srgbClr val="222222"/>
                </a:solidFill>
                <a:effectLst/>
                <a:ea typeface="Times New Roman" panose="02020603050405020304" pitchFamily="18" charset="0"/>
              </a:rPr>
              <a:t> sur la terre. Et nos esprits qui </a:t>
            </a:r>
            <a:r>
              <a:rPr lang="it-IT" sz="1800" dirty="0" err="1">
                <a:solidFill>
                  <a:srgbClr val="222222"/>
                </a:solidFill>
                <a:effectLst/>
                <a:ea typeface="Times New Roman" panose="02020603050405020304" pitchFamily="18" charset="0"/>
              </a:rPr>
              <a:t>reçoivent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instructions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diversement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impressionnés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comprennent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analysent</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jugent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comme</a:t>
            </a:r>
            <a:r>
              <a:rPr lang="it-IT" sz="1800" dirty="0">
                <a:solidFill>
                  <a:srgbClr val="222222"/>
                </a:solidFill>
                <a:effectLst/>
                <a:ea typeface="Times New Roman" panose="02020603050405020304" pitchFamily="18" charset="0"/>
              </a:rPr>
              <a:t> si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a:t>
            </a:r>
            <a:r>
              <a:rPr lang="it-IT" sz="1800" dirty="0" err="1">
                <a:solidFill>
                  <a:srgbClr val="222222"/>
                </a:solidFill>
                <a:effectLst/>
                <a:ea typeface="Times New Roman" panose="02020603050405020304" pitchFamily="18" charset="0"/>
              </a:rPr>
              <a:t>appartenait</a:t>
            </a:r>
            <a:r>
              <a:rPr lang="it-IT" sz="1800" dirty="0">
                <a:solidFill>
                  <a:srgbClr val="222222"/>
                </a:solidFill>
                <a:effectLst/>
                <a:ea typeface="Times New Roman" panose="02020603050405020304" pitchFamily="18" charset="0"/>
              </a:rPr>
              <a:t> à une </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race.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se </a:t>
            </a:r>
            <a:r>
              <a:rPr lang="it-IT" sz="1800" dirty="0" err="1">
                <a:solidFill>
                  <a:srgbClr val="222222"/>
                </a:solidFill>
                <a:effectLst/>
                <a:ea typeface="Times New Roman" panose="02020603050405020304" pitchFamily="18" charset="0"/>
              </a:rPr>
              <a:t>fait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simplement</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du</a:t>
            </a:r>
            <a:r>
              <a:rPr lang="it-IT" sz="1800" dirty="0">
                <a:solidFill>
                  <a:srgbClr val="222222"/>
                </a:solidFill>
                <a:effectLst/>
                <a:ea typeface="Times New Roman" panose="02020603050405020304" pitchFamily="18" charset="0"/>
              </a:rPr>
              <a:t> monde,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sentimentale, </a:t>
            </a:r>
            <a:r>
              <a:rPr lang="it-IT" sz="1800" dirty="0" err="1">
                <a:solidFill>
                  <a:srgbClr val="222222"/>
                </a:solidFill>
                <a:effectLst/>
                <a:ea typeface="Times New Roman" panose="02020603050405020304" pitchFamily="18" charset="0"/>
              </a:rPr>
              <a:t>joyeuse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mélancolique</a:t>
            </a:r>
            <a:r>
              <a:rPr lang="it-IT" sz="1800" dirty="0">
                <a:solidFill>
                  <a:srgbClr val="222222"/>
                </a:solidFill>
                <a:effectLst/>
                <a:ea typeface="Times New Roman" panose="02020603050405020304" pitchFamily="18" charset="0"/>
              </a:rPr>
              <a:t>, sale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lugubre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sa nature. Et l’</a:t>
            </a:r>
            <a:r>
              <a:rPr lang="it-IT" sz="1800" dirty="0" err="1">
                <a:solidFill>
                  <a:srgbClr val="222222"/>
                </a:solidFill>
                <a:effectLst/>
                <a:ea typeface="Times New Roman" panose="02020603050405020304" pitchFamily="18" charset="0"/>
              </a:rPr>
              <a:t>écrivain</a:t>
            </a:r>
            <a:r>
              <a:rPr lang="it-IT" sz="1800" dirty="0">
                <a:solidFill>
                  <a:srgbClr val="222222"/>
                </a:solidFill>
                <a:effectLst/>
                <a:ea typeface="Times New Roman" panose="02020603050405020304" pitchFamily="18" charset="0"/>
              </a:rPr>
              <a:t> n’a d’</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mission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reproduire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fidèlement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cette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avec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procédés</a:t>
            </a:r>
            <a:r>
              <a:rPr lang="it-IT" sz="1800" dirty="0">
                <a:solidFill>
                  <a:srgbClr val="222222"/>
                </a:solidFill>
                <a:effectLst/>
                <a:ea typeface="Times New Roman" panose="02020603050405020304" pitchFamily="18" charset="0"/>
              </a:rPr>
              <a:t> d’art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 </a:t>
            </a:r>
            <a:r>
              <a:rPr lang="it-IT" sz="1800" dirty="0" err="1">
                <a:solidFill>
                  <a:srgbClr val="222222"/>
                </a:solidFill>
                <a:effectLst/>
                <a:ea typeface="Times New Roman" panose="02020603050405020304" pitchFamily="18" charset="0"/>
              </a:rPr>
              <a:t>appris</a:t>
            </a:r>
            <a:r>
              <a:rPr lang="it-IT" sz="1800" dirty="0">
                <a:solidFill>
                  <a:srgbClr val="222222"/>
                </a:solidFill>
                <a:effectLst/>
                <a:ea typeface="Times New Roman" panose="02020603050405020304" pitchFamily="18" charset="0"/>
              </a:rPr>
              <a:t> et dont il </a:t>
            </a:r>
            <a:r>
              <a:rPr lang="it-IT" sz="1800" dirty="0" err="1">
                <a:solidFill>
                  <a:srgbClr val="222222"/>
                </a:solidFill>
                <a:effectLst/>
                <a:ea typeface="Times New Roman" panose="02020603050405020304" pitchFamily="18" charset="0"/>
              </a:rPr>
              <a:t>peut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disposer</a:t>
            </a:r>
            <a:r>
              <a:rPr lang="it-IT" sz="1800" dirty="0">
                <a:solidFill>
                  <a:srgbClr val="222222"/>
                </a:solidFill>
                <a:ea typeface="Times New Roman" panose="02020603050405020304" pitchFamily="18" charset="0"/>
              </a:rPr>
              <a:t>.</a:t>
            </a: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117898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94A571-B1CD-47B4-BCA8-69F9CC56B5FD}"/>
              </a:ext>
            </a:extLst>
          </p:cNvPr>
          <p:cNvSpPr>
            <a:spLocks noGrp="1"/>
          </p:cNvSpPr>
          <p:nvPr>
            <p:ph type="title"/>
          </p:nvPr>
        </p:nvSpPr>
        <p:spPr/>
        <p:txBody>
          <a:bodyPr>
            <a:normAutofit fontScale="90000"/>
          </a:bodyPr>
          <a:lstStyle/>
          <a:p>
            <a:pPr algn="ct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 et fin)</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C076C621-1F1E-400A-84AB-2AE805BE2D07}"/>
              </a:ext>
            </a:extLst>
          </p:cNvPr>
          <p:cNvSpPr>
            <a:spLocks noGrp="1"/>
          </p:cNvSpPr>
          <p:nvPr>
            <p:ph idx="1"/>
          </p:nvPr>
        </p:nvSpPr>
        <p:spPr/>
        <p:txBody>
          <a:bodyPr>
            <a:normAutofit lnSpcReduction="10000"/>
          </a:bodyPr>
          <a:lstStyle/>
          <a:p>
            <a:pPr marL="0" lvl="1" indent="0" algn="just">
              <a:spcBef>
                <a:spcPts val="0"/>
              </a:spcBef>
              <a:buNone/>
            </a:pPr>
            <a:endParaRPr lang="fr-FR" sz="2200" b="0" i="0" dirty="0">
              <a:solidFill>
                <a:srgbClr val="202122"/>
              </a:solidFill>
              <a:effectLst/>
            </a:endParaRPr>
          </a:p>
          <a:p>
            <a:pPr marL="0" lvl="1" indent="0" algn="just">
              <a:spcBef>
                <a:spcPts val="0"/>
              </a:spcBef>
              <a:buNone/>
            </a:pPr>
            <a:r>
              <a:rPr lang="fr-FR" sz="2200" b="0" i="0" dirty="0">
                <a:solidFill>
                  <a:srgbClr val="202122"/>
                </a:solidFill>
                <a:effectLst/>
              </a:rPr>
              <a:t>Il n’est </a:t>
            </a:r>
            <a:r>
              <a:rPr lang="fr-FR" sz="2200" b="1" i="0" dirty="0">
                <a:solidFill>
                  <a:srgbClr val="202122"/>
                </a:solidFill>
                <a:effectLst/>
              </a:rPr>
              <a:t>point besoin</a:t>
            </a:r>
            <a:r>
              <a:rPr lang="fr-FR" sz="2200" b="0" i="0" dirty="0">
                <a:solidFill>
                  <a:srgbClr val="202122"/>
                </a:solidFill>
                <a:effectLst/>
              </a:rPr>
              <a:t> du vocabulaire bizarre, compliqué, nombreux et chinois qu’on nous impose aujourd’hui sous le nom </a:t>
            </a:r>
            <a:r>
              <a:rPr lang="fr-FR" sz="2200" b="1" i="0" dirty="0">
                <a:solidFill>
                  <a:srgbClr val="202122"/>
                </a:solidFill>
                <a:effectLst/>
              </a:rPr>
              <a:t>d’écriture artiste</a:t>
            </a:r>
            <a:r>
              <a:rPr lang="fr-FR" sz="2200" b="0" i="0" dirty="0">
                <a:solidFill>
                  <a:srgbClr val="202122"/>
                </a:solidFill>
                <a:effectLst/>
              </a:rPr>
              <a:t>, pour fixer toutes les nuances de la pensée ; mais il faut discerner avec une extrême lucidité toutes les modifications de la valeur d’un mot suivant la place qu’il occupe. Ayons moins de noms, de verbes et d’adjectifs aux sens presque insaisissables, mais plus de phrases différentes, diversement construites, ingénieusement coupées, pleines de sonorités et de rythmes savants. Efforçons-nous d’être des stylistes excellents plutôt que des collectionneurs de termes rares.</a:t>
            </a:r>
          </a:p>
          <a:p>
            <a:pPr marL="0" indent="0" algn="just">
              <a:buNone/>
            </a:pPr>
            <a:br>
              <a:rPr lang="fr-FR" sz="2200" dirty="0"/>
            </a:br>
            <a:r>
              <a:rPr lang="fr-FR" sz="2200" b="0" i="0" dirty="0">
                <a:solidFill>
                  <a:srgbClr val="202122"/>
                </a:solidFill>
                <a:effectLst/>
              </a:rPr>
              <a:t>La </a:t>
            </a:r>
            <a:r>
              <a:rPr lang="fr-FR" sz="2200" b="1" i="0" dirty="0">
                <a:solidFill>
                  <a:srgbClr val="202122"/>
                </a:solidFill>
                <a:effectLst/>
              </a:rPr>
              <a:t>langue française</a:t>
            </a:r>
            <a:r>
              <a:rPr lang="fr-FR" sz="2200" b="0" i="0" dirty="0">
                <a:solidFill>
                  <a:srgbClr val="202122"/>
                </a:solidFill>
                <a:effectLst/>
              </a:rPr>
              <a:t>, d’ailleurs, est une eau pure que les écrivains maniérés n’ont jamais pu et ne pourront jamais troubler […] La nature de cette langue est d’être </a:t>
            </a:r>
            <a:r>
              <a:rPr lang="fr-FR" sz="2200" b="1" i="0" dirty="0">
                <a:solidFill>
                  <a:srgbClr val="202122"/>
                </a:solidFill>
                <a:effectLst/>
              </a:rPr>
              <a:t>claire, logique et nerveuse</a:t>
            </a:r>
            <a:r>
              <a:rPr lang="fr-FR" sz="2200" b="0" i="0" dirty="0">
                <a:solidFill>
                  <a:srgbClr val="202122"/>
                </a:solidFill>
                <a:effectLst/>
              </a:rPr>
              <a:t>. Elle ne se laisse pas affaiblir, obscurcir ou corrompre.</a:t>
            </a:r>
            <a:br>
              <a:rPr lang="fr-FR" dirty="0"/>
            </a:br>
            <a:endParaRPr lang="it-IT" dirty="0"/>
          </a:p>
        </p:txBody>
      </p:sp>
    </p:spTree>
    <p:extLst>
      <p:ext uri="{BB962C8B-B14F-4D97-AF65-F5344CB8AC3E}">
        <p14:creationId xmlns:p14="http://schemas.microsoft.com/office/powerpoint/2010/main" val="4460495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B77414-D877-493F-A5E6-B6CAE7A67F90}"/>
              </a:ext>
            </a:extLst>
          </p:cNvPr>
          <p:cNvSpPr>
            <a:spLocks noGrp="1"/>
          </p:cNvSpPr>
          <p:nvPr>
            <p:ph type="title"/>
          </p:nvPr>
        </p:nvSpPr>
        <p:spPr/>
        <p:txBody>
          <a:bodyPr/>
          <a:lstStyle/>
          <a:p>
            <a:pPr algn="ctr"/>
            <a:r>
              <a:rPr lang="it-IT" dirty="0"/>
              <a:t>Maupassant, </a:t>
            </a:r>
            <a:r>
              <a:rPr lang="it-IT" i="1" dirty="0"/>
              <a:t>Une vie </a:t>
            </a:r>
            <a:r>
              <a:rPr lang="fr-FR" sz="4400" b="0" i="0" dirty="0">
                <a:solidFill>
                  <a:srgbClr val="202122"/>
                </a:solidFill>
                <a:effectLst/>
              </a:rPr>
              <a:t>(chap. X)</a:t>
            </a:r>
            <a:endParaRPr lang="it-IT" i="1" dirty="0"/>
          </a:p>
        </p:txBody>
      </p:sp>
      <p:sp>
        <p:nvSpPr>
          <p:cNvPr id="3" name="Segnaposto contenuto 2">
            <a:extLst>
              <a:ext uri="{FF2B5EF4-FFF2-40B4-BE49-F238E27FC236}">
                <a16:creationId xmlns:a16="http://schemas.microsoft.com/office/drawing/2014/main" id="{9B5DDEA5-A3FA-49B2-8ABD-05213762FD93}"/>
              </a:ext>
            </a:extLst>
          </p:cNvPr>
          <p:cNvSpPr>
            <a:spLocks noGrp="1"/>
          </p:cNvSpPr>
          <p:nvPr>
            <p:ph idx="1"/>
          </p:nvPr>
        </p:nvSpPr>
        <p:spPr/>
        <p:txBody>
          <a:bodyPr>
            <a:normAutofit fontScale="55000" lnSpcReduction="20000"/>
          </a:bodyPr>
          <a:lstStyle/>
          <a:p>
            <a:pPr algn="just"/>
            <a:endParaRPr lang="fr-FR" b="0" i="0" dirty="0">
              <a:solidFill>
                <a:srgbClr val="202122"/>
              </a:solidFill>
              <a:effectLst/>
              <a:latin typeface="Arial" panose="020B0604020202020204" pitchFamily="34" charset="0"/>
            </a:endParaRPr>
          </a:p>
          <a:p>
            <a:pPr algn="just"/>
            <a:r>
              <a:rPr lang="fr-FR" sz="3600" b="1" i="0" dirty="0">
                <a:solidFill>
                  <a:srgbClr val="202122"/>
                </a:solidFill>
                <a:effectLst/>
              </a:rPr>
              <a:t>Et</a:t>
            </a:r>
            <a:r>
              <a:rPr lang="fr-FR" sz="3600" b="0" i="0" dirty="0">
                <a:solidFill>
                  <a:srgbClr val="202122"/>
                </a:solidFill>
                <a:effectLst/>
              </a:rPr>
              <a:t> la grande maison, qui voyait ainsi de temps en temps disparaître un de ses maîtres, reprit sa vie calme et régulière.</a:t>
            </a:r>
          </a:p>
          <a:p>
            <a:pPr algn="just"/>
            <a:r>
              <a:rPr lang="fr-FR" sz="3600" b="1" i="0" dirty="0">
                <a:solidFill>
                  <a:srgbClr val="202122"/>
                </a:solidFill>
                <a:effectLst/>
              </a:rPr>
              <a:t>Et</a:t>
            </a:r>
            <a:r>
              <a:rPr lang="fr-FR" sz="3600" b="0" i="0" dirty="0">
                <a:solidFill>
                  <a:srgbClr val="202122"/>
                </a:solidFill>
                <a:effectLst/>
              </a:rPr>
              <a:t> puis Paul tomba malade. Jeanne en perdit la raison, resta douze jours sans dormir, presque sans manger.</a:t>
            </a:r>
          </a:p>
          <a:p>
            <a:pPr algn="just"/>
            <a:r>
              <a:rPr lang="fr-FR" sz="3600" b="0" i="0" dirty="0">
                <a:solidFill>
                  <a:srgbClr val="202122"/>
                </a:solidFill>
                <a:effectLst/>
              </a:rPr>
              <a:t>Il guérit ; mais elle demeura épouvantée par cette idée qu’il pouvait mourir. Alors </a:t>
            </a:r>
            <a:r>
              <a:rPr lang="fr-FR" sz="3600" b="1" i="0" dirty="0">
                <a:solidFill>
                  <a:srgbClr val="202122"/>
                </a:solidFill>
                <a:effectLst/>
              </a:rPr>
              <a:t>que ferait-elle ? que deviendrait-elle ?</a:t>
            </a:r>
            <a:r>
              <a:rPr lang="fr-FR" sz="3600" b="0" i="0" dirty="0">
                <a:solidFill>
                  <a:srgbClr val="202122"/>
                </a:solidFill>
                <a:effectLst/>
              </a:rPr>
              <a:t> Et tout doucement se glissa dans son cœur le vague besoin d’avoir un autre enfant. Bientôt elle en rêva, reprise tout entière par son ancien désir de voir autour d’elle deux petits êtres, un garçon et une fille. </a:t>
            </a:r>
            <a:r>
              <a:rPr lang="fr-FR" sz="3600" b="1" i="0" dirty="0">
                <a:solidFill>
                  <a:srgbClr val="202122"/>
                </a:solidFill>
                <a:effectLst/>
              </a:rPr>
              <a:t>Et </a:t>
            </a:r>
            <a:r>
              <a:rPr lang="fr-FR" sz="3600" b="0" i="0" dirty="0">
                <a:solidFill>
                  <a:srgbClr val="202122"/>
                </a:solidFill>
                <a:effectLst/>
              </a:rPr>
              <a:t>ce fut une obsession.</a:t>
            </a:r>
          </a:p>
          <a:p>
            <a:pPr algn="just"/>
            <a:r>
              <a:rPr lang="fr-FR" sz="3600" b="0" i="0" dirty="0">
                <a:solidFill>
                  <a:srgbClr val="202122"/>
                </a:solidFill>
                <a:effectLst/>
              </a:rPr>
              <a:t>Mais depuis l’affaire de Rosalie elle vivait séparée de Julien. Un rapprochement semblait même impossible dans les situations où ils se trouvaient. Julien aimait ailleurs ; elle le savait ; </a:t>
            </a:r>
            <a:r>
              <a:rPr lang="fr-FR" sz="3600" b="1" i="0" dirty="0">
                <a:solidFill>
                  <a:srgbClr val="202122"/>
                </a:solidFill>
                <a:effectLst/>
              </a:rPr>
              <a:t>et </a:t>
            </a:r>
            <a:r>
              <a:rPr lang="fr-FR" sz="3600" b="0" i="0" dirty="0">
                <a:solidFill>
                  <a:srgbClr val="202122"/>
                </a:solidFill>
                <a:effectLst/>
              </a:rPr>
              <a:t>la seule pensée de subir de nouveau ses caresses la faisait frémir de répugnance.</a:t>
            </a:r>
          </a:p>
          <a:p>
            <a:pPr algn="just"/>
            <a:r>
              <a:rPr lang="fr-FR" sz="3600" b="0" i="0" dirty="0">
                <a:solidFill>
                  <a:srgbClr val="202122"/>
                </a:solidFill>
                <a:effectLst/>
              </a:rPr>
              <a:t>Elle s’y serait pourtant résignée, tant l’envie d’être encore mère la harcelait ; mais elle se demandait comment pourraient recommencer leurs baisers ? </a:t>
            </a:r>
          </a:p>
          <a:p>
            <a:pPr algn="just"/>
            <a:br>
              <a:rPr lang="fr-FR" sz="3600" dirty="0"/>
            </a:br>
            <a:endParaRPr lang="it-IT" sz="3600" dirty="0"/>
          </a:p>
        </p:txBody>
      </p:sp>
    </p:spTree>
    <p:extLst>
      <p:ext uri="{BB962C8B-B14F-4D97-AF65-F5344CB8AC3E}">
        <p14:creationId xmlns:p14="http://schemas.microsoft.com/office/powerpoint/2010/main" val="3633896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AFE324-F5D8-41A9-88E2-8C42544DD984}"/>
              </a:ext>
            </a:extLst>
          </p:cNvPr>
          <p:cNvSpPr>
            <a:spLocks noGrp="1"/>
          </p:cNvSpPr>
          <p:nvPr>
            <p:ph type="title"/>
          </p:nvPr>
        </p:nvSpPr>
        <p:spPr/>
        <p:txBody>
          <a:bodyPr/>
          <a:lstStyle/>
          <a:p>
            <a:pPr algn="ctr"/>
            <a:r>
              <a:rPr lang="it-IT" dirty="0"/>
              <a:t>Maupassant, </a:t>
            </a:r>
            <a:r>
              <a:rPr lang="it-IT" i="1" dirty="0"/>
              <a:t>Bel-Ami </a:t>
            </a:r>
            <a:r>
              <a:rPr lang="fr-FR" sz="4400" b="0" i="0" dirty="0">
                <a:solidFill>
                  <a:srgbClr val="202122"/>
                </a:solidFill>
                <a:effectLst/>
              </a:rPr>
              <a:t>(II, 2)</a:t>
            </a:r>
            <a:endParaRPr lang="it-IT" dirty="0"/>
          </a:p>
        </p:txBody>
      </p:sp>
      <p:sp>
        <p:nvSpPr>
          <p:cNvPr id="3" name="Segnaposto contenuto 2">
            <a:extLst>
              <a:ext uri="{FF2B5EF4-FFF2-40B4-BE49-F238E27FC236}">
                <a16:creationId xmlns:a16="http://schemas.microsoft.com/office/drawing/2014/main" id="{AA846F2A-A9EF-4A09-9E45-AB4B80A492F4}"/>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il pensa : « Toutes les femmes sont des filles, il faut s’en servir et ne leur rien donner de soi. »</a:t>
            </a:r>
          </a:p>
          <a:p>
            <a:pPr algn="just"/>
            <a:r>
              <a:rPr lang="fr-FR" b="0" i="0" dirty="0">
                <a:solidFill>
                  <a:srgbClr val="202122"/>
                </a:solidFill>
                <a:effectLst/>
                <a:latin typeface="Arial" panose="020B0604020202020204" pitchFamily="34" charset="0"/>
              </a:rPr>
              <a:t>L’amertume de son cœur lui montait aux lèvres en paroles de mépris et de dégoût. Il ne les laissa point s’épandre cependant. Il se répétait : « Le monde est aux forts. Il faut être fort. Il faut être au-dessus de tout. »</a:t>
            </a:r>
          </a:p>
          <a:p>
            <a:pPr algn="just"/>
            <a:r>
              <a:rPr lang="fr-FR" b="0" i="0" dirty="0">
                <a:solidFill>
                  <a:srgbClr val="202122"/>
                </a:solidFill>
                <a:effectLst/>
                <a:latin typeface="Arial" panose="020B0604020202020204" pitchFamily="34" charset="0"/>
              </a:rPr>
              <a:t>La voiture allait plus vite. Elle repassa les fortifications. Du Roy regardait devant lui une clarté rougeâtre dans le ciel, pareille à une lueur de forge démesurée ; et il entendait une rumeur confuse, immense, continue, faite de bruits innombrables et différents, une rumeur sourde, proche, lointaine, </a:t>
            </a:r>
            <a:r>
              <a:rPr lang="fr-FR" b="1" i="0" dirty="0">
                <a:solidFill>
                  <a:srgbClr val="202122"/>
                </a:solidFill>
                <a:effectLst/>
                <a:latin typeface="Arial" panose="020B0604020202020204" pitchFamily="34" charset="0"/>
              </a:rPr>
              <a:t>une vague et énorme palpitation de vie</a:t>
            </a:r>
            <a:r>
              <a:rPr lang="fr-FR" b="0" i="0" dirty="0">
                <a:solidFill>
                  <a:srgbClr val="202122"/>
                </a:solidFill>
                <a:effectLst/>
                <a:latin typeface="Arial" panose="020B0604020202020204" pitchFamily="34" charset="0"/>
              </a:rPr>
              <a:t>, le </a:t>
            </a:r>
            <a:r>
              <a:rPr lang="fr-FR" b="1" i="0" dirty="0">
                <a:solidFill>
                  <a:srgbClr val="202122"/>
                </a:solidFill>
                <a:effectLst/>
                <a:latin typeface="Arial" panose="020B0604020202020204" pitchFamily="34" charset="0"/>
              </a:rPr>
              <a:t>souffle de Paris</a:t>
            </a:r>
            <a:r>
              <a:rPr lang="fr-FR" b="0" i="0" dirty="0">
                <a:solidFill>
                  <a:srgbClr val="202122"/>
                </a:solidFill>
                <a:effectLst/>
                <a:latin typeface="Arial" panose="020B0604020202020204" pitchFamily="34" charset="0"/>
              </a:rPr>
              <a:t> respirant, dans cette nuit d’été, comme un colosse épuisé de fatigue.</a:t>
            </a:r>
          </a:p>
          <a:p>
            <a:pPr algn="just"/>
            <a:r>
              <a:rPr lang="fr-FR" b="0" i="0" dirty="0">
                <a:solidFill>
                  <a:srgbClr val="202122"/>
                </a:solidFill>
                <a:effectLst/>
                <a:latin typeface="Arial" panose="020B0604020202020204" pitchFamily="34" charset="0"/>
              </a:rPr>
              <a:t>Georges songeait : — Je serais bien bête de me faire de la bile. Chacun pour soi. La victoire est aux audacieux. Tout n’est que de l’</a:t>
            </a:r>
            <a:r>
              <a:rPr lang="fr-FR" b="1" i="0" dirty="0">
                <a:solidFill>
                  <a:srgbClr val="202122"/>
                </a:solidFill>
                <a:effectLst/>
                <a:latin typeface="Arial" panose="020B0604020202020204" pitchFamily="34" charset="0"/>
              </a:rPr>
              <a:t>égoïsme</a:t>
            </a:r>
            <a:r>
              <a:rPr lang="fr-FR" b="0" i="0" dirty="0">
                <a:solidFill>
                  <a:srgbClr val="202122"/>
                </a:solidFill>
                <a:effectLst/>
                <a:latin typeface="Arial" panose="020B0604020202020204" pitchFamily="34" charset="0"/>
              </a:rPr>
              <a:t>. L’égoïsme pour l’ambition et la fortune vaut mieux que l’égoïsme pour la femme et pour l’amour.</a:t>
            </a:r>
          </a:p>
          <a:p>
            <a:endParaRPr lang="it-IT" dirty="0"/>
          </a:p>
        </p:txBody>
      </p:sp>
    </p:spTree>
    <p:extLst>
      <p:ext uri="{BB962C8B-B14F-4D97-AF65-F5344CB8AC3E}">
        <p14:creationId xmlns:p14="http://schemas.microsoft.com/office/powerpoint/2010/main" val="323672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AE88B2-9887-42F8-9A1C-02CE09366B9F}"/>
              </a:ext>
            </a:extLst>
          </p:cNvPr>
          <p:cNvSpPr>
            <a:spLocks noGrp="1"/>
          </p:cNvSpPr>
          <p:nvPr>
            <p:ph type="title"/>
          </p:nvPr>
        </p:nvSpPr>
        <p:spPr/>
        <p:txBody>
          <a:bodyPr/>
          <a:lstStyle/>
          <a:p>
            <a:pPr algn="ctr"/>
            <a:r>
              <a:rPr lang="it-IT" b="1" dirty="0"/>
              <a:t>Stendhal: le </a:t>
            </a:r>
            <a:r>
              <a:rPr lang="it-IT" b="1" dirty="0" err="1"/>
              <a:t>réalisme</a:t>
            </a:r>
            <a:r>
              <a:rPr lang="it-IT" b="1" dirty="0"/>
              <a:t> </a:t>
            </a:r>
            <a:r>
              <a:rPr lang="it-IT" b="1" dirty="0" err="1"/>
              <a:t>historique</a:t>
            </a:r>
            <a:r>
              <a:rPr lang="it-IT" b="1" dirty="0"/>
              <a:t> et </a:t>
            </a:r>
            <a:r>
              <a:rPr lang="it-IT" b="1" dirty="0" err="1"/>
              <a:t>culturel</a:t>
            </a:r>
            <a:endParaRPr lang="it-IT" b="1" dirty="0"/>
          </a:p>
        </p:txBody>
      </p:sp>
      <p:sp>
        <p:nvSpPr>
          <p:cNvPr id="3" name="Segnaposto contenuto 2">
            <a:extLst>
              <a:ext uri="{FF2B5EF4-FFF2-40B4-BE49-F238E27FC236}">
                <a16:creationId xmlns:a16="http://schemas.microsoft.com/office/drawing/2014/main" id="{CF8FFCEB-4CA3-49B3-9866-6D1C91F715C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matin que l’abbé travaillait avec Julien, dans la bibliothèque du marquis, à l’éternel procès de </a:t>
            </a:r>
            <a:r>
              <a:rPr lang="fr-FR" b="0" i="0" dirty="0" err="1">
                <a:solidFill>
                  <a:srgbClr val="202122"/>
                </a:solidFill>
                <a:effectLst/>
                <a:latin typeface="Arial" panose="020B0604020202020204" pitchFamily="34" charset="0"/>
              </a:rPr>
              <a:t>Frilair</a:t>
            </a:r>
            <a:r>
              <a:rPr lang="fr-FR" b="0" i="0" dirty="0">
                <a:solidFill>
                  <a:srgbClr val="202122"/>
                </a:solidFill>
                <a:effectLst/>
                <a:latin typeface="Arial" panose="020B0604020202020204" pitchFamily="34" charset="0"/>
              </a:rPr>
              <a:t> :</a:t>
            </a:r>
          </a:p>
          <a:p>
            <a:pPr marL="0" indent="0" algn="just">
              <a:buNone/>
            </a:pPr>
            <a:r>
              <a:rPr lang="fr-FR" b="0" i="0" dirty="0">
                <a:solidFill>
                  <a:srgbClr val="202122"/>
                </a:solidFill>
                <a:effectLst/>
                <a:latin typeface="Arial" panose="020B0604020202020204" pitchFamily="34" charset="0"/>
              </a:rPr>
              <a:t>— Monsieur, dit Julien tout à coup, </a:t>
            </a:r>
            <a:r>
              <a:rPr lang="fr-FR" b="1" i="0" dirty="0">
                <a:solidFill>
                  <a:srgbClr val="202122"/>
                </a:solidFill>
                <a:effectLst/>
                <a:latin typeface="Arial" panose="020B0604020202020204" pitchFamily="34" charset="0"/>
              </a:rPr>
              <a:t>dîner tous les jours avec madame la marquise</a:t>
            </a:r>
            <a:r>
              <a:rPr lang="fr-FR" b="0" i="0" dirty="0">
                <a:solidFill>
                  <a:srgbClr val="202122"/>
                </a:solidFill>
                <a:effectLst/>
                <a:latin typeface="Arial" panose="020B0604020202020204" pitchFamily="34" charset="0"/>
              </a:rPr>
              <a:t>, est-ce un de mes devoirs, ou est-ce une bonté que l’on a pour moi ?</a:t>
            </a:r>
          </a:p>
          <a:p>
            <a:pPr marL="0" indent="0" algn="just">
              <a:buNone/>
            </a:pPr>
            <a:r>
              <a:rPr lang="fr-FR" b="0" i="0" dirty="0">
                <a:solidFill>
                  <a:srgbClr val="202122"/>
                </a:solidFill>
                <a:effectLst/>
                <a:latin typeface="Arial" panose="020B0604020202020204" pitchFamily="34" charset="0"/>
              </a:rPr>
              <a:t>— C’est un honneur insigne ! reprit l’abbé, scandalisé. Jamais M. N… l’académicien, qui, depuis quinze ans, fait une cour assidue, n’a pu l’obtenir pour son neveu M. </a:t>
            </a:r>
            <a:r>
              <a:rPr lang="fr-FR" b="0" i="0" dirty="0" err="1">
                <a:solidFill>
                  <a:srgbClr val="202122"/>
                </a:solidFill>
                <a:effectLst/>
                <a:latin typeface="Arial" panose="020B0604020202020204" pitchFamily="34" charset="0"/>
              </a:rPr>
              <a:t>Tanbeau</a:t>
            </a:r>
            <a:r>
              <a:rPr lang="fr-FR" b="0" i="0" dirty="0">
                <a:solidFill>
                  <a:srgbClr val="202122"/>
                </a:solidFill>
                <a:effectLst/>
                <a:latin typeface="Arial" panose="020B0604020202020204" pitchFamily="34" charset="0"/>
              </a:rPr>
              <a:t>.</a:t>
            </a:r>
          </a:p>
          <a:p>
            <a:pPr marL="0" indent="0" algn="just">
              <a:buNone/>
            </a:pPr>
            <a:r>
              <a:rPr lang="fr-FR" b="0" i="0" dirty="0">
                <a:solidFill>
                  <a:srgbClr val="202122"/>
                </a:solidFill>
                <a:effectLst/>
                <a:latin typeface="Arial" panose="020B0604020202020204" pitchFamily="34" charset="0"/>
              </a:rPr>
              <a:t>— C’est pour moi, monsieur, </a:t>
            </a:r>
            <a:r>
              <a:rPr lang="fr-FR" b="1" i="0" dirty="0">
                <a:solidFill>
                  <a:srgbClr val="202122"/>
                </a:solidFill>
                <a:effectLst/>
                <a:latin typeface="Arial" panose="020B0604020202020204" pitchFamily="34" charset="0"/>
              </a:rPr>
              <a:t>la partie la plus pénible de mon emploi. Je m’ennuyais moins au séminaire</a:t>
            </a:r>
            <a:r>
              <a:rPr lang="fr-FR" b="0" i="0" dirty="0">
                <a:solidFill>
                  <a:srgbClr val="202122"/>
                </a:solidFill>
                <a:effectLst/>
                <a:latin typeface="Arial" panose="020B0604020202020204" pitchFamily="34" charset="0"/>
              </a:rPr>
              <a:t>. Je vois </a:t>
            </a:r>
            <a:r>
              <a:rPr lang="fr-FR" b="1" i="0" dirty="0">
                <a:solidFill>
                  <a:srgbClr val="202122"/>
                </a:solidFill>
                <a:effectLst/>
                <a:latin typeface="Arial" panose="020B0604020202020204" pitchFamily="34" charset="0"/>
              </a:rPr>
              <a:t>bâiller</a:t>
            </a:r>
            <a:r>
              <a:rPr lang="fr-FR" b="0" i="0" dirty="0">
                <a:solidFill>
                  <a:srgbClr val="202122"/>
                </a:solidFill>
                <a:effectLst/>
                <a:latin typeface="Arial" panose="020B0604020202020204" pitchFamily="34" charset="0"/>
              </a:rPr>
              <a:t> quelquefois jusqu’à mademoiselle de La Mole, qui pourtant doit être accoutumée à l’amabilité des amis de la maison. J’ai peur de </a:t>
            </a:r>
            <a:r>
              <a:rPr lang="fr-FR" b="1" i="0" dirty="0">
                <a:solidFill>
                  <a:srgbClr val="202122"/>
                </a:solidFill>
                <a:effectLst/>
                <a:latin typeface="Arial" panose="020B0604020202020204" pitchFamily="34" charset="0"/>
              </a:rPr>
              <a:t>m’endormir</a:t>
            </a:r>
            <a:r>
              <a:rPr lang="fr-FR" b="0" i="0" dirty="0">
                <a:solidFill>
                  <a:srgbClr val="202122"/>
                </a:solidFill>
                <a:effectLst/>
                <a:latin typeface="Arial" panose="020B0604020202020204" pitchFamily="34" charset="0"/>
              </a:rPr>
              <a:t>. De grâce, obtenez-moi la permission d’aller dîner à quarante sous dans quelque auberge obscure.</a:t>
            </a:r>
          </a:p>
          <a:p>
            <a:pPr marL="0" indent="0" algn="just">
              <a:buNone/>
            </a:pPr>
            <a:r>
              <a:rPr lang="fr-FR" b="0" i="0" dirty="0">
                <a:solidFill>
                  <a:srgbClr val="202122"/>
                </a:solidFill>
                <a:effectLst/>
                <a:latin typeface="Arial" panose="020B0604020202020204" pitchFamily="34" charset="0"/>
              </a:rPr>
              <a:t>L’abbé, véritable </a:t>
            </a:r>
            <a:r>
              <a:rPr lang="fr-FR" b="1" i="0" dirty="0">
                <a:solidFill>
                  <a:srgbClr val="202122"/>
                </a:solidFill>
                <a:effectLst/>
                <a:latin typeface="Arial" panose="020B0604020202020204" pitchFamily="34" charset="0"/>
              </a:rPr>
              <a:t>parvenu</a:t>
            </a:r>
            <a:r>
              <a:rPr lang="fr-FR" b="0" i="0" dirty="0">
                <a:solidFill>
                  <a:srgbClr val="202122"/>
                </a:solidFill>
                <a:effectLst/>
                <a:latin typeface="Arial" panose="020B0604020202020204" pitchFamily="34" charset="0"/>
              </a:rPr>
              <a:t>, était fort sensible à l’honneur de dîner avec un grand seigneur. Pendant qu’il s’efforçait de faire comprendre ce sentiment par Julien, un bruit léger leur fit tourner la tête. Julien vit mademoiselle de La Mole qui écoutait. Il rougit. Elle était venue chercher un livre et avait tout entendu, elle prit quelque considération pour Julien. </a:t>
            </a:r>
            <a:r>
              <a:rPr lang="fr-FR" b="1" i="0" dirty="0">
                <a:solidFill>
                  <a:srgbClr val="202122"/>
                </a:solidFill>
                <a:effectLst/>
                <a:latin typeface="Arial" panose="020B0604020202020204" pitchFamily="34" charset="0"/>
              </a:rPr>
              <a:t>Celui-là n’est pas né à genoux</a:t>
            </a:r>
            <a:r>
              <a:rPr lang="fr-FR" b="0" i="0" dirty="0">
                <a:solidFill>
                  <a:srgbClr val="202122"/>
                </a:solidFill>
                <a:effectLst/>
                <a:latin typeface="Arial" panose="020B0604020202020204" pitchFamily="34" charset="0"/>
              </a:rPr>
              <a:t>, pensa-t-elle, comme ce vieil abbé (</a:t>
            </a:r>
            <a:r>
              <a:rPr lang="fr-FR" b="0" i="1" dirty="0">
                <a:solidFill>
                  <a:srgbClr val="000000"/>
                </a:solidFill>
                <a:effectLst/>
                <a:latin typeface="Arial" panose="020B0604020202020204" pitchFamily="34" charset="0"/>
              </a:rPr>
              <a:t>Le Rouge et le Noir</a:t>
            </a:r>
            <a:r>
              <a:rPr lang="fr-FR" b="0" dirty="0">
                <a:solidFill>
                  <a:srgbClr val="000000"/>
                </a:solidFill>
                <a:effectLst/>
                <a:latin typeface="Arial" panose="020B0604020202020204" pitchFamily="34" charset="0"/>
              </a:rPr>
              <a:t>, chap. XXXIV)</a:t>
            </a:r>
            <a:r>
              <a:rPr lang="fr-FR" b="0" dirty="0">
                <a:solidFill>
                  <a:srgbClr val="202122"/>
                </a:solidFill>
                <a:effectLst/>
                <a:latin typeface="Arial" panose="020B0604020202020204" pitchFamily="34" charset="0"/>
              </a:rPr>
              <a:t>.</a:t>
            </a:r>
          </a:p>
          <a:p>
            <a:endParaRPr lang="it-IT" dirty="0"/>
          </a:p>
        </p:txBody>
      </p:sp>
    </p:spTree>
    <p:extLst>
      <p:ext uri="{BB962C8B-B14F-4D97-AF65-F5344CB8AC3E}">
        <p14:creationId xmlns:p14="http://schemas.microsoft.com/office/powerpoint/2010/main" val="303801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BFE51F5-C2B0-4FA0-8F38-0C2D63E7E700}"/>
              </a:ext>
            </a:extLst>
          </p:cNvPr>
          <p:cNvSpPr>
            <a:spLocks noGrp="1"/>
          </p:cNvSpPr>
          <p:nvPr>
            <p:ph type="title"/>
          </p:nvPr>
        </p:nvSpPr>
        <p:spPr>
          <a:xfrm>
            <a:off x="686834" y="1153572"/>
            <a:ext cx="3200400" cy="4461163"/>
          </a:xfrm>
        </p:spPr>
        <p:txBody>
          <a:bodyPr>
            <a:normAutofit/>
          </a:bodyPr>
          <a:lstStyle/>
          <a:p>
            <a:r>
              <a:rPr lang="it-IT" dirty="0">
                <a:solidFill>
                  <a:srgbClr val="FFFFFF"/>
                </a:solidFill>
              </a:rPr>
              <a:t>Roland Barthes, </a:t>
            </a:r>
            <a:r>
              <a:rPr lang="it-IT" i="1" dirty="0">
                <a:solidFill>
                  <a:srgbClr val="FFFFFF"/>
                </a:solidFill>
              </a:rPr>
              <a:t>L’</a:t>
            </a:r>
            <a:r>
              <a:rPr lang="it-IT" i="1" dirty="0" err="1">
                <a:solidFill>
                  <a:srgbClr val="FFFFFF"/>
                </a:solidFill>
              </a:rPr>
              <a:t>effet</a:t>
            </a:r>
            <a:r>
              <a:rPr lang="it-IT" i="1" dirty="0">
                <a:solidFill>
                  <a:srgbClr val="FFFFFF"/>
                </a:solidFill>
              </a:rPr>
              <a:t> de </a:t>
            </a:r>
            <a:r>
              <a:rPr lang="it-IT" i="1" dirty="0" err="1">
                <a:solidFill>
                  <a:srgbClr val="FFFFFF"/>
                </a:solidFill>
              </a:rPr>
              <a:t>réel</a:t>
            </a:r>
            <a:r>
              <a:rPr lang="it-IT" dirty="0">
                <a:solidFill>
                  <a:srgbClr val="FFFFFF"/>
                </a:solidFill>
              </a:rPr>
              <a:t> (1968)</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578AF98A-A437-4857-AE42-15F4CD5EB634}"/>
              </a:ext>
            </a:extLst>
          </p:cNvPr>
          <p:cNvSpPr>
            <a:spLocks noGrp="1"/>
          </p:cNvSpPr>
          <p:nvPr>
            <p:ph idx="1"/>
          </p:nvPr>
        </p:nvSpPr>
        <p:spPr>
          <a:xfrm>
            <a:off x="4447308" y="591344"/>
            <a:ext cx="6906491" cy="5585619"/>
          </a:xfrm>
        </p:spPr>
        <p:txBody>
          <a:bodyPr anchor="ctr">
            <a:normAutofit/>
          </a:bodyPr>
          <a:lstStyle/>
          <a:p>
            <a:r>
              <a:rPr lang="it-IT" dirty="0" err="1"/>
              <a:t>Effet</a:t>
            </a:r>
            <a:r>
              <a:rPr lang="it-IT" dirty="0"/>
              <a:t> de </a:t>
            </a:r>
            <a:r>
              <a:rPr lang="it-IT" dirty="0" err="1"/>
              <a:t>réel</a:t>
            </a:r>
            <a:r>
              <a:rPr lang="it-IT" dirty="0"/>
              <a:t> (</a:t>
            </a:r>
            <a:r>
              <a:rPr lang="it-IT" dirty="0" err="1"/>
              <a:t>illusion</a:t>
            </a:r>
            <a:r>
              <a:rPr lang="it-IT" dirty="0"/>
              <a:t> </a:t>
            </a:r>
            <a:r>
              <a:rPr lang="it-IT" dirty="0" err="1"/>
              <a:t>référentielle</a:t>
            </a:r>
            <a:r>
              <a:rPr lang="it-IT" dirty="0"/>
              <a:t>)</a:t>
            </a:r>
          </a:p>
          <a:p>
            <a:r>
              <a:rPr lang="it-IT" dirty="0" err="1"/>
              <a:t>Exemples</a:t>
            </a:r>
            <a:r>
              <a:rPr lang="it-IT" dirty="0"/>
              <a:t> de </a:t>
            </a:r>
            <a:r>
              <a:rPr lang="it-IT" dirty="0" err="1"/>
              <a:t>notations</a:t>
            </a:r>
            <a:r>
              <a:rPr lang="it-IT" dirty="0"/>
              <a:t> </a:t>
            </a:r>
            <a:r>
              <a:rPr lang="it-IT" dirty="0" err="1"/>
              <a:t>insignifiantes</a:t>
            </a:r>
            <a:r>
              <a:rPr lang="it-IT" dirty="0"/>
              <a:t> </a:t>
            </a:r>
            <a:r>
              <a:rPr lang="it-IT" dirty="0" err="1"/>
              <a:t>chez</a:t>
            </a:r>
            <a:r>
              <a:rPr lang="it-IT" dirty="0"/>
              <a:t> Flaubert: le </a:t>
            </a:r>
            <a:r>
              <a:rPr lang="it-IT" dirty="0" err="1"/>
              <a:t>baromètre</a:t>
            </a:r>
            <a:r>
              <a:rPr lang="it-IT" dirty="0"/>
              <a:t> (</a:t>
            </a:r>
            <a:r>
              <a:rPr lang="it-IT" i="1" dirty="0"/>
              <a:t>Un </a:t>
            </a:r>
            <a:r>
              <a:rPr lang="it-IT" i="1" dirty="0" err="1"/>
              <a:t>c</a:t>
            </a:r>
            <a:r>
              <a:rPr lang="it-IT" i="1" kern="0" dirty="0" err="1">
                <a:effectLst/>
                <a:ea typeface="Times New Roman" panose="02020603050405020304" pitchFamily="18" charset="0"/>
                <a:cs typeface="Lucida Sans" panose="020B0602030504020204" pitchFamily="34" charset="0"/>
              </a:rPr>
              <a:t>œ</a:t>
            </a:r>
            <a:r>
              <a:rPr lang="it-IT" i="1" dirty="0" err="1"/>
              <a:t>ur</a:t>
            </a:r>
            <a:r>
              <a:rPr lang="it-IT" i="1" dirty="0"/>
              <a:t> </a:t>
            </a:r>
            <a:r>
              <a:rPr lang="it-IT" i="1" dirty="0" err="1"/>
              <a:t>simple</a:t>
            </a:r>
            <a:r>
              <a:rPr lang="it-IT" dirty="0"/>
              <a:t>), la </a:t>
            </a:r>
            <a:r>
              <a:rPr lang="it-IT" dirty="0" err="1"/>
              <a:t>description</a:t>
            </a:r>
            <a:r>
              <a:rPr lang="it-IT" dirty="0"/>
              <a:t> de Rouen (</a:t>
            </a:r>
            <a:r>
              <a:rPr lang="it-IT" i="1" dirty="0" err="1"/>
              <a:t>Mme</a:t>
            </a:r>
            <a:r>
              <a:rPr lang="it-IT" i="1" dirty="0"/>
              <a:t> Bovary</a:t>
            </a:r>
            <a:r>
              <a:rPr lang="it-IT" dirty="0"/>
              <a:t>, III,5)</a:t>
            </a:r>
          </a:p>
          <a:p>
            <a:r>
              <a:rPr lang="it-IT" dirty="0" err="1"/>
              <a:t>Signifiant</a:t>
            </a:r>
            <a:r>
              <a:rPr lang="it-IT" dirty="0"/>
              <a:t> → </a:t>
            </a:r>
            <a:r>
              <a:rPr lang="it-IT" strike="sngStrike" dirty="0" err="1"/>
              <a:t>Signifié</a:t>
            </a:r>
            <a:r>
              <a:rPr lang="it-IT" dirty="0"/>
              <a:t> → </a:t>
            </a:r>
            <a:r>
              <a:rPr lang="it-IT" dirty="0" err="1"/>
              <a:t>Référent</a:t>
            </a:r>
            <a:endParaRPr lang="it-IT" dirty="0"/>
          </a:p>
          <a:p>
            <a:pPr>
              <a:spcBef>
                <a:spcPts val="1400"/>
              </a:spcBef>
              <a:spcAft>
                <a:spcPts val="1400"/>
              </a:spcAft>
            </a:pPr>
            <a:r>
              <a:rPr lang="it-IT" dirty="0"/>
              <a:t>«</a:t>
            </a:r>
            <a:r>
              <a:rPr lang="it-IT" kern="150" dirty="0">
                <a:effectLst/>
                <a:ea typeface="Times New Roman" panose="02020603050405020304" pitchFamily="18" charset="0"/>
              </a:rPr>
              <a:t>le </a:t>
            </a:r>
            <a:r>
              <a:rPr lang="it-IT" kern="150" dirty="0" err="1">
                <a:effectLst/>
                <a:ea typeface="Times New Roman" panose="02020603050405020304" pitchFamily="18" charset="0"/>
              </a:rPr>
              <a:t>baromètre</a:t>
            </a:r>
            <a:r>
              <a:rPr lang="it-IT" kern="150" dirty="0">
                <a:effectLst/>
                <a:ea typeface="Times New Roman" panose="02020603050405020304" pitchFamily="18" charset="0"/>
              </a:rPr>
              <a:t> de Flaubert ne </a:t>
            </a:r>
            <a:r>
              <a:rPr lang="it-IT" kern="150" dirty="0" err="1">
                <a:effectLst/>
                <a:ea typeface="Times New Roman" panose="02020603050405020304" pitchFamily="18" charset="0"/>
              </a:rPr>
              <a:t>dit</a:t>
            </a:r>
            <a:r>
              <a:rPr lang="it-IT" kern="150" dirty="0">
                <a:effectLst/>
                <a:ea typeface="Times New Roman" panose="02020603050405020304" pitchFamily="18" charset="0"/>
              </a:rPr>
              <a:t> </a:t>
            </a:r>
            <a:r>
              <a:rPr lang="it-IT" kern="150" dirty="0" err="1">
                <a:effectLst/>
                <a:ea typeface="Times New Roman" panose="02020603050405020304" pitchFamily="18" charset="0"/>
              </a:rPr>
              <a:t>que</a:t>
            </a:r>
            <a:r>
              <a:rPr lang="it-IT" kern="150" dirty="0">
                <a:effectLst/>
                <a:ea typeface="Times New Roman" panose="02020603050405020304" pitchFamily="18" charset="0"/>
              </a:rPr>
              <a:t> ceci: </a:t>
            </a:r>
            <a:r>
              <a:rPr lang="it-IT" i="1" kern="150" dirty="0">
                <a:effectLst/>
                <a:ea typeface="Times New Roman" panose="02020603050405020304" pitchFamily="18" charset="0"/>
              </a:rPr>
              <a:t>je </a:t>
            </a:r>
            <a:r>
              <a:rPr lang="it-IT" i="1" kern="150" dirty="0" err="1">
                <a:effectLst/>
                <a:ea typeface="Times New Roman" panose="02020603050405020304" pitchFamily="18" charset="0"/>
              </a:rPr>
              <a:t>suis</a:t>
            </a:r>
            <a:r>
              <a:rPr lang="it-IT" i="1" kern="150" dirty="0">
                <a:effectLst/>
                <a:ea typeface="Times New Roman" panose="02020603050405020304" pitchFamily="18" charset="0"/>
              </a:rPr>
              <a:t> le </a:t>
            </a:r>
            <a:r>
              <a:rPr lang="it-IT" i="1" kern="150" dirty="0" err="1">
                <a:effectLst/>
                <a:ea typeface="Times New Roman" panose="02020603050405020304" pitchFamily="18" charset="0"/>
              </a:rPr>
              <a:t>réel</a:t>
            </a:r>
            <a:r>
              <a:rPr lang="it-IT" i="1" kern="150" dirty="0">
                <a:effectLst/>
                <a:ea typeface="Times New Roman" panose="02020603050405020304" pitchFamily="18" charset="0"/>
              </a:rPr>
              <a:t> »</a:t>
            </a:r>
            <a:r>
              <a:rPr lang="it-IT" kern="150" dirty="0">
                <a:effectLst/>
                <a:ea typeface="Times New Roman" panose="02020603050405020304" pitchFamily="18" charset="0"/>
              </a:rPr>
              <a:t> </a:t>
            </a:r>
          </a:p>
          <a:p>
            <a:pPr>
              <a:spcBef>
                <a:spcPts val="1400"/>
              </a:spcBef>
              <a:spcAft>
                <a:spcPts val="1400"/>
              </a:spcAft>
            </a:pPr>
            <a:r>
              <a:rPr lang="it-IT" kern="150" dirty="0">
                <a:effectLst/>
                <a:ea typeface="Times New Roman" panose="02020603050405020304" pitchFamily="18" charset="0"/>
              </a:rPr>
              <a:t>«C’est la </a:t>
            </a:r>
            <a:r>
              <a:rPr lang="it-IT" kern="150" dirty="0" err="1">
                <a:effectLst/>
                <a:ea typeface="Times New Roman" panose="02020603050405020304" pitchFamily="18" charset="0"/>
              </a:rPr>
              <a:t>catégorie</a:t>
            </a:r>
            <a:r>
              <a:rPr lang="it-IT" kern="150" dirty="0">
                <a:effectLst/>
                <a:ea typeface="Times New Roman" panose="02020603050405020304" pitchFamily="18" charset="0"/>
              </a:rPr>
              <a:t> </a:t>
            </a:r>
            <a:r>
              <a:rPr lang="it-IT" kern="150" dirty="0" err="1">
                <a:effectLst/>
                <a:ea typeface="Times New Roman" panose="02020603050405020304" pitchFamily="18" charset="0"/>
              </a:rPr>
              <a:t>du</a:t>
            </a:r>
            <a:r>
              <a:rPr lang="it-IT" kern="150" dirty="0">
                <a:effectLst/>
                <a:ea typeface="Times New Roman" panose="02020603050405020304" pitchFamily="18" charset="0"/>
              </a:rPr>
              <a:t> «</a:t>
            </a:r>
            <a:r>
              <a:rPr lang="it-IT" kern="150" dirty="0" err="1">
                <a:effectLst/>
                <a:ea typeface="Times New Roman" panose="02020603050405020304" pitchFamily="18" charset="0"/>
              </a:rPr>
              <a:t>réel</a:t>
            </a:r>
            <a:r>
              <a:rPr lang="it-IT" kern="150" dirty="0">
                <a:effectLst/>
                <a:ea typeface="Times New Roman" panose="02020603050405020304" pitchFamily="18" charset="0"/>
              </a:rPr>
              <a:t>» (et non </a:t>
            </a:r>
            <a:r>
              <a:rPr lang="it-IT" kern="150" dirty="0" err="1">
                <a:effectLst/>
                <a:ea typeface="Times New Roman" panose="02020603050405020304" pitchFamily="18" charset="0"/>
              </a:rPr>
              <a:t>ses</a:t>
            </a:r>
            <a:r>
              <a:rPr lang="it-IT" kern="150" dirty="0">
                <a:effectLst/>
                <a:ea typeface="Times New Roman" panose="02020603050405020304" pitchFamily="18" charset="0"/>
              </a:rPr>
              <a:t> </a:t>
            </a:r>
            <a:r>
              <a:rPr lang="it-IT" kern="150" dirty="0" err="1">
                <a:effectLst/>
                <a:ea typeface="Times New Roman" panose="02020603050405020304" pitchFamily="18" charset="0"/>
              </a:rPr>
              <a:t>continus</a:t>
            </a:r>
            <a:r>
              <a:rPr lang="it-IT" kern="150" dirty="0">
                <a:effectLst/>
                <a:ea typeface="Times New Roman" panose="02020603050405020304" pitchFamily="18" charset="0"/>
              </a:rPr>
              <a:t> </a:t>
            </a:r>
            <a:r>
              <a:rPr lang="it-IT" kern="150" dirty="0" err="1">
                <a:effectLst/>
                <a:ea typeface="Times New Roman" panose="02020603050405020304" pitchFamily="18" charset="0"/>
              </a:rPr>
              <a:t>contingents</a:t>
            </a:r>
            <a:r>
              <a:rPr lang="it-IT" kern="150" dirty="0">
                <a:effectLst/>
                <a:ea typeface="Times New Roman" panose="02020603050405020304" pitchFamily="18" charset="0"/>
              </a:rPr>
              <a:t>) qui est </a:t>
            </a:r>
            <a:r>
              <a:rPr lang="it-IT" kern="150" dirty="0" err="1">
                <a:effectLst/>
                <a:ea typeface="Times New Roman" panose="02020603050405020304" pitchFamily="18" charset="0"/>
              </a:rPr>
              <a:t>alors</a:t>
            </a:r>
            <a:r>
              <a:rPr lang="it-IT" kern="150" dirty="0">
                <a:effectLst/>
                <a:ea typeface="Times New Roman" panose="02020603050405020304" pitchFamily="18" charset="0"/>
              </a:rPr>
              <a:t> </a:t>
            </a:r>
            <a:r>
              <a:rPr lang="it-IT" kern="150" dirty="0" err="1">
                <a:effectLst/>
                <a:ea typeface="Times New Roman" panose="02020603050405020304" pitchFamily="18" charset="0"/>
              </a:rPr>
              <a:t>signifiée</a:t>
            </a:r>
            <a:r>
              <a:rPr lang="it-IT" kern="150" dirty="0">
                <a:effectLst/>
                <a:ea typeface="Times New Roman" panose="02020603050405020304" pitchFamily="18" charset="0"/>
              </a:rPr>
              <a:t>»</a:t>
            </a:r>
          </a:p>
          <a:p>
            <a:pPr>
              <a:spcBef>
                <a:spcPts val="1400"/>
              </a:spcBef>
              <a:spcAft>
                <a:spcPts val="1400"/>
              </a:spcAft>
            </a:pPr>
            <a:r>
              <a:rPr lang="it-IT" kern="150" dirty="0">
                <a:effectLst/>
                <a:ea typeface="Times New Roman" panose="02020603050405020304" pitchFamily="18" charset="0"/>
              </a:rPr>
              <a:t>Le </a:t>
            </a:r>
            <a:r>
              <a:rPr lang="it-IT" kern="150" dirty="0" err="1">
                <a:effectLst/>
                <a:ea typeface="Times New Roman" panose="02020603050405020304" pitchFamily="18" charset="0"/>
              </a:rPr>
              <a:t>détail</a:t>
            </a:r>
            <a:r>
              <a:rPr lang="it-IT" kern="150" dirty="0">
                <a:effectLst/>
                <a:ea typeface="Times New Roman" panose="02020603050405020304" pitchFamily="18" charset="0"/>
              </a:rPr>
              <a:t> </a:t>
            </a:r>
            <a:r>
              <a:rPr lang="it-IT" kern="150" dirty="0" err="1">
                <a:effectLst/>
                <a:ea typeface="Times New Roman" panose="02020603050405020304" pitchFamily="18" charset="0"/>
              </a:rPr>
              <a:t>devient</a:t>
            </a:r>
            <a:r>
              <a:rPr lang="it-IT" kern="150" dirty="0">
                <a:effectLst/>
                <a:ea typeface="Times New Roman" panose="02020603050405020304" pitchFamily="18" charset="0"/>
              </a:rPr>
              <a:t> «le </a:t>
            </a:r>
            <a:r>
              <a:rPr lang="it-IT" kern="150" dirty="0" err="1">
                <a:effectLst/>
                <a:ea typeface="Times New Roman" panose="02020603050405020304" pitchFamily="18" charset="0"/>
              </a:rPr>
              <a:t>signifiant</a:t>
            </a:r>
            <a:r>
              <a:rPr lang="it-IT" kern="150" dirty="0">
                <a:effectLst/>
                <a:ea typeface="Times New Roman" panose="02020603050405020304" pitchFamily="18" charset="0"/>
              </a:rPr>
              <a:t> </a:t>
            </a:r>
            <a:r>
              <a:rPr lang="it-IT" kern="150" dirty="0" err="1">
                <a:effectLst/>
                <a:ea typeface="Times New Roman" panose="02020603050405020304" pitchFamily="18" charset="0"/>
              </a:rPr>
              <a:t>du</a:t>
            </a:r>
            <a:r>
              <a:rPr lang="it-IT" kern="150" dirty="0">
                <a:effectLst/>
                <a:ea typeface="Times New Roman" panose="02020603050405020304" pitchFamily="18" charset="0"/>
              </a:rPr>
              <a:t> </a:t>
            </a:r>
            <a:r>
              <a:rPr lang="it-IT" kern="150" dirty="0" err="1">
                <a:effectLst/>
                <a:ea typeface="Times New Roman" panose="02020603050405020304" pitchFamily="18" charset="0"/>
              </a:rPr>
              <a:t>réalisme</a:t>
            </a:r>
            <a:r>
              <a:rPr lang="it-IT" kern="150" dirty="0">
                <a:effectLst/>
                <a:ea typeface="Times New Roman" panose="02020603050405020304" pitchFamily="18" charset="0"/>
              </a:rPr>
              <a:t>» </a:t>
            </a:r>
          </a:p>
          <a:p>
            <a:endParaRPr lang="it-IT" dirty="0"/>
          </a:p>
        </p:txBody>
      </p:sp>
    </p:spTree>
    <p:extLst>
      <p:ext uri="{BB962C8B-B14F-4D97-AF65-F5344CB8AC3E}">
        <p14:creationId xmlns:p14="http://schemas.microsoft.com/office/powerpoint/2010/main" val="2753939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E82FA7-7616-4A4F-9D16-31892E8338B9}"/>
              </a:ext>
            </a:extLst>
          </p:cNvPr>
          <p:cNvSpPr>
            <a:spLocks noGrp="1"/>
          </p:cNvSpPr>
          <p:nvPr>
            <p:ph type="title"/>
          </p:nvPr>
        </p:nvSpPr>
        <p:spPr/>
        <p:txBody>
          <a:bodyPr>
            <a:normAutofit/>
          </a:bodyPr>
          <a:lstStyle/>
          <a:p>
            <a:pPr algn="ctr"/>
            <a:r>
              <a:rPr lang="it-IT" b="1" dirty="0"/>
              <a:t>Stendhal: </a:t>
            </a:r>
            <a:r>
              <a:rPr lang="it-IT" b="1" dirty="0" err="1"/>
              <a:t>narration</a:t>
            </a:r>
            <a:r>
              <a:rPr lang="it-IT" b="1" dirty="0"/>
              <a:t> omnisciente/point de </a:t>
            </a:r>
            <a:r>
              <a:rPr lang="it-IT" b="1" dirty="0" err="1"/>
              <a:t>vue</a:t>
            </a:r>
            <a:r>
              <a:rPr lang="it-IT" b="1" dirty="0"/>
              <a:t> </a:t>
            </a:r>
            <a:r>
              <a:rPr lang="it-IT" b="1" dirty="0" err="1"/>
              <a:t>du</a:t>
            </a:r>
            <a:r>
              <a:rPr lang="it-IT" b="1" dirty="0"/>
              <a:t> </a:t>
            </a:r>
            <a:r>
              <a:rPr lang="it-IT" b="1" dirty="0" err="1"/>
              <a:t>personnage</a:t>
            </a:r>
            <a:endParaRPr lang="it-IT" b="1" dirty="0"/>
          </a:p>
        </p:txBody>
      </p:sp>
      <p:sp>
        <p:nvSpPr>
          <p:cNvPr id="3" name="Segnaposto contenuto 2">
            <a:extLst>
              <a:ext uri="{FF2B5EF4-FFF2-40B4-BE49-F238E27FC236}">
                <a16:creationId xmlns:a16="http://schemas.microsoft.com/office/drawing/2014/main" id="{31D16992-BDD2-4260-9952-00F00E10F28C}"/>
              </a:ext>
            </a:extLst>
          </p:cNvPr>
          <p:cNvSpPr>
            <a:spLocks noGrp="1"/>
          </p:cNvSpPr>
          <p:nvPr>
            <p:ph idx="1"/>
          </p:nvPr>
        </p:nvSpPr>
        <p:spPr/>
        <p:txBody>
          <a:bodyPr>
            <a:normAutofit fontScale="85000" lnSpcReduction="20000"/>
          </a:bodyPr>
          <a:lstStyle/>
          <a:p>
            <a:pPr marL="0" indent="0" algn="l">
              <a:spcAft>
                <a:spcPts val="0"/>
              </a:spcAft>
              <a:buNone/>
            </a:pPr>
            <a:r>
              <a:rPr lang="fr-FR" sz="3100" b="1" i="0" dirty="0">
                <a:solidFill>
                  <a:srgbClr val="000000"/>
                </a:solidFill>
                <a:effectLst/>
              </a:rPr>
              <a:t>Nous avouerons</a:t>
            </a:r>
            <a:r>
              <a:rPr lang="fr-FR" sz="3100" b="0" i="0" dirty="0">
                <a:solidFill>
                  <a:srgbClr val="000000"/>
                </a:solidFill>
                <a:effectLst/>
              </a:rPr>
              <a:t> que </a:t>
            </a:r>
            <a:r>
              <a:rPr lang="fr-FR" sz="3100" b="1" i="0" dirty="0">
                <a:solidFill>
                  <a:srgbClr val="000000"/>
                </a:solidFill>
                <a:effectLst/>
              </a:rPr>
              <a:t>notre héros</a:t>
            </a:r>
            <a:r>
              <a:rPr lang="fr-FR" sz="3100" b="0" i="0" dirty="0">
                <a:solidFill>
                  <a:srgbClr val="000000"/>
                </a:solidFill>
                <a:effectLst/>
              </a:rPr>
              <a:t> était fort peu héros en ce moment. Toutefois la peur ne venait chez lui qu'en seconde ligne ; il était surtout scandalisé de ce bruit qui lui faisait mal aux oreilles. L'escorte prit le galop; on traversait une grande pièce de terre labourée, située au-delà du canal, et ce champ était jonché de cadavres.</a:t>
            </a:r>
            <a:endParaRPr lang="fr-FR" sz="3100" b="0" i="0" dirty="0">
              <a:solidFill>
                <a:srgbClr val="3E3E3E"/>
              </a:solidFill>
              <a:effectLst/>
            </a:endParaRPr>
          </a:p>
          <a:p>
            <a:pPr marL="0" indent="0" algn="l">
              <a:spcAft>
                <a:spcPts val="0"/>
              </a:spcAft>
              <a:buNone/>
            </a:pPr>
            <a:r>
              <a:rPr lang="fr-FR" sz="3100" b="0" i="0" dirty="0">
                <a:solidFill>
                  <a:srgbClr val="000000"/>
                </a:solidFill>
                <a:effectLst/>
              </a:rPr>
              <a:t>-- Les habits rouges ! Les habits rouges ! Criaient avec joie les hussards de l'escorte, et </a:t>
            </a:r>
            <a:r>
              <a:rPr lang="fr-FR" sz="3100" b="1" i="0" dirty="0">
                <a:solidFill>
                  <a:srgbClr val="000000"/>
                </a:solidFill>
                <a:effectLst/>
              </a:rPr>
              <a:t>d'abord</a:t>
            </a:r>
            <a:r>
              <a:rPr lang="fr-FR" sz="3100" b="0" i="0" dirty="0">
                <a:solidFill>
                  <a:srgbClr val="000000"/>
                </a:solidFill>
                <a:effectLst/>
              </a:rPr>
              <a:t> </a:t>
            </a:r>
            <a:r>
              <a:rPr lang="fr-FR" sz="3100" b="1" i="0" dirty="0">
                <a:solidFill>
                  <a:srgbClr val="000000"/>
                </a:solidFill>
                <a:effectLst/>
              </a:rPr>
              <a:t>Fabrice ne comprenait pas</a:t>
            </a:r>
            <a:r>
              <a:rPr lang="fr-FR" sz="3100" b="0" i="0" dirty="0">
                <a:solidFill>
                  <a:srgbClr val="000000"/>
                </a:solidFill>
                <a:effectLst/>
              </a:rPr>
              <a:t> ; </a:t>
            </a:r>
            <a:r>
              <a:rPr lang="fr-FR" sz="3100" b="1" i="0" dirty="0">
                <a:solidFill>
                  <a:srgbClr val="000000"/>
                </a:solidFill>
                <a:effectLst/>
              </a:rPr>
              <a:t>enfin il remarqua</a:t>
            </a:r>
            <a:r>
              <a:rPr lang="fr-FR" sz="3100" b="0" i="0" dirty="0">
                <a:solidFill>
                  <a:srgbClr val="000000"/>
                </a:solidFill>
                <a:effectLst/>
              </a:rPr>
              <a:t> qu'en effet presque tous les cadavres étaient vêtus de rouge </a:t>
            </a:r>
            <a:r>
              <a:rPr lang="it-IT" sz="3100" kern="0" dirty="0">
                <a:solidFill>
                  <a:srgbClr val="000000"/>
                </a:solidFill>
                <a:effectLst/>
                <a:ea typeface="Times New Roman" panose="02020603050405020304" pitchFamily="18" charset="0"/>
                <a:cs typeface="Lucida Sans" panose="020B0602030504020204" pitchFamily="34" charset="0"/>
              </a:rPr>
              <a:t> […]</a:t>
            </a:r>
            <a:r>
              <a:rPr lang="fr-FR" sz="3100" b="0" i="0" dirty="0">
                <a:solidFill>
                  <a:srgbClr val="000000"/>
                </a:solidFill>
                <a:effectLst/>
              </a:rPr>
              <a:t>.  </a:t>
            </a:r>
          </a:p>
          <a:p>
            <a:pPr marL="0" indent="0" algn="l">
              <a:spcAft>
                <a:spcPts val="0"/>
              </a:spcAft>
              <a:buNone/>
            </a:pPr>
            <a:r>
              <a:rPr lang="it-IT" sz="3100" kern="0" dirty="0">
                <a:solidFill>
                  <a:srgbClr val="000000"/>
                </a:solidFill>
                <a:effectLst/>
                <a:ea typeface="Times New Roman" panose="02020603050405020304" pitchFamily="18" charset="0"/>
                <a:cs typeface="Lucida Sans" panose="020B0602030504020204" pitchFamily="34" charset="0"/>
              </a:rPr>
              <a:t>Ah ! M’y voilà </a:t>
            </a:r>
            <a:r>
              <a:rPr lang="it-IT" sz="3100" kern="0" dirty="0" err="1">
                <a:solidFill>
                  <a:srgbClr val="000000"/>
                </a:solidFill>
                <a:effectLst/>
                <a:ea typeface="Times New Roman" panose="02020603050405020304" pitchFamily="18" charset="0"/>
                <a:cs typeface="Lucida Sans" panose="020B0602030504020204" pitchFamily="34" charset="0"/>
              </a:rPr>
              <a:t>donc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enfin</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dit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J'ai</a:t>
            </a:r>
            <a:r>
              <a:rPr lang="it-IT" sz="3100" kern="0" dirty="0">
                <a:solidFill>
                  <a:srgbClr val="000000"/>
                </a:solidFill>
                <a:effectLst/>
                <a:ea typeface="Times New Roman" panose="02020603050405020304" pitchFamily="18" charset="0"/>
                <a:cs typeface="Lucida Sans" panose="020B0602030504020204" pitchFamily="34" charset="0"/>
              </a:rPr>
              <a:t> vu le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répétait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avec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satisfaction</a:t>
            </a:r>
            <a:r>
              <a:rPr lang="it-IT" sz="3100" kern="0" dirty="0">
                <a:solidFill>
                  <a:srgbClr val="000000"/>
                </a:solidFill>
                <a:effectLst/>
                <a:ea typeface="Times New Roman" panose="02020603050405020304" pitchFamily="18" charset="0"/>
                <a:cs typeface="Lucida Sans" panose="020B0602030504020204" pitchFamily="34" charset="0"/>
              </a:rPr>
              <a:t>. Me </a:t>
            </a:r>
            <a:r>
              <a:rPr lang="it-IT" sz="3100" kern="0" dirty="0" err="1">
                <a:solidFill>
                  <a:srgbClr val="000000"/>
                </a:solidFill>
                <a:effectLst/>
                <a:ea typeface="Times New Roman" panose="02020603050405020304" pitchFamily="18" charset="0"/>
                <a:cs typeface="Lucida Sans" panose="020B0602030504020204" pitchFamily="34" charset="0"/>
              </a:rPr>
              <a:t>voici</a:t>
            </a:r>
            <a:r>
              <a:rPr lang="it-IT" sz="3100" kern="0" dirty="0">
                <a:solidFill>
                  <a:srgbClr val="000000"/>
                </a:solidFill>
                <a:effectLst/>
                <a:ea typeface="Times New Roman" panose="02020603050405020304" pitchFamily="18" charset="0"/>
                <a:cs typeface="Lucida Sans" panose="020B0602030504020204" pitchFamily="34" charset="0"/>
              </a:rPr>
              <a:t> un </a:t>
            </a:r>
            <a:r>
              <a:rPr lang="it-IT" sz="3100" kern="0" dirty="0" err="1">
                <a:solidFill>
                  <a:srgbClr val="000000"/>
                </a:solidFill>
                <a:effectLst/>
                <a:ea typeface="Times New Roman" panose="02020603050405020304" pitchFamily="18" charset="0"/>
                <a:cs typeface="Lucida Sans" panose="020B0602030504020204" pitchFamily="34" charset="0"/>
              </a:rPr>
              <a:t>vrai</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militaire</a:t>
            </a:r>
            <a:r>
              <a:rPr lang="it-IT" sz="3100" kern="0" dirty="0">
                <a:solidFill>
                  <a:srgbClr val="000000"/>
                </a:solidFill>
                <a:effectLst/>
                <a:ea typeface="Times New Roman" panose="02020603050405020304" pitchFamily="18" charset="0"/>
                <a:cs typeface="Lucida Sans" panose="020B0602030504020204" pitchFamily="34" charset="0"/>
              </a:rPr>
              <a:t> […]. Il </a:t>
            </a:r>
            <a:r>
              <a:rPr lang="it-IT" sz="3100" kern="0" dirty="0" err="1">
                <a:solidFill>
                  <a:srgbClr val="000000"/>
                </a:solidFill>
                <a:effectLst/>
                <a:ea typeface="Times New Roman" panose="02020603050405020304" pitchFamily="18" charset="0"/>
                <a:cs typeface="Lucida Sans" panose="020B0602030504020204" pitchFamily="34" charset="0"/>
              </a:rPr>
              <a:t>avait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regarder</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côté</a:t>
            </a:r>
            <a:r>
              <a:rPr lang="it-IT" sz="3100" kern="0" dirty="0">
                <a:solidFill>
                  <a:srgbClr val="000000"/>
                </a:solidFill>
                <a:effectLst/>
                <a:ea typeface="Times New Roman" panose="02020603050405020304" pitchFamily="18" charset="0"/>
                <a:cs typeface="Lucida Sans" panose="020B0602030504020204" pitchFamily="34" charset="0"/>
              </a:rPr>
              <a:t> d'</a:t>
            </a:r>
            <a:r>
              <a:rPr lang="it-IT" sz="3100" kern="0" dirty="0" err="1">
                <a:solidFill>
                  <a:srgbClr val="000000"/>
                </a:solidFill>
                <a:effectLst/>
                <a:ea typeface="Times New Roman" panose="02020603050405020304" pitchFamily="18" charset="0"/>
                <a:cs typeface="Lucida Sans" panose="020B0602030504020204" pitchFamily="34" charset="0"/>
              </a:rPr>
              <a:t>où</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venaient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boulets</a:t>
            </a:r>
            <a:r>
              <a:rPr lang="it-IT" sz="3100" kern="0" dirty="0">
                <a:solidFill>
                  <a:srgbClr val="000000"/>
                </a:solidFill>
                <a:effectLst/>
                <a:ea typeface="Times New Roman" panose="02020603050405020304" pitchFamily="18" charset="0"/>
                <a:cs typeface="Lucida Sans" panose="020B0602030504020204" pitchFamily="34" charset="0"/>
              </a:rPr>
              <a:t>, il </a:t>
            </a:r>
            <a:r>
              <a:rPr lang="it-IT" sz="3100" kern="0" dirty="0" err="1">
                <a:solidFill>
                  <a:srgbClr val="000000"/>
                </a:solidFill>
                <a:effectLst/>
                <a:ea typeface="Times New Roman" panose="02020603050405020304" pitchFamily="18" charset="0"/>
                <a:cs typeface="Lucida Sans" panose="020B0602030504020204" pitchFamily="34" charset="0"/>
              </a:rPr>
              <a:t>voyait</a:t>
            </a:r>
            <a:r>
              <a:rPr lang="it-IT" sz="3100" kern="0" dirty="0">
                <a:solidFill>
                  <a:srgbClr val="000000"/>
                </a:solidFill>
                <a:effectLst/>
                <a:ea typeface="Times New Roman" panose="02020603050405020304" pitchFamily="18" charset="0"/>
                <a:cs typeface="Lucida Sans" panose="020B0602030504020204" pitchFamily="34" charset="0"/>
              </a:rPr>
              <a:t> la </a:t>
            </a:r>
            <a:r>
              <a:rPr lang="it-IT" sz="3100" kern="0" dirty="0" err="1">
                <a:solidFill>
                  <a:srgbClr val="000000"/>
                </a:solidFill>
                <a:effectLst/>
                <a:ea typeface="Times New Roman" panose="02020603050405020304" pitchFamily="18" charset="0"/>
                <a:cs typeface="Lucida Sans" panose="020B0602030504020204" pitchFamily="34" charset="0"/>
              </a:rPr>
              <a:t>fumée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blanche</a:t>
            </a:r>
            <a:r>
              <a:rPr lang="it-IT" sz="3100" kern="0" dirty="0">
                <a:solidFill>
                  <a:srgbClr val="000000"/>
                </a:solidFill>
                <a:effectLst/>
                <a:ea typeface="Times New Roman" panose="02020603050405020304" pitchFamily="18" charset="0"/>
                <a:cs typeface="Lucida Sans" panose="020B0602030504020204" pitchFamily="34" charset="0"/>
              </a:rPr>
              <a:t> de la batterie à une </a:t>
            </a:r>
            <a:r>
              <a:rPr lang="it-IT" sz="3100" kern="0" dirty="0" err="1">
                <a:solidFill>
                  <a:srgbClr val="000000"/>
                </a:solidFill>
                <a:effectLst/>
                <a:ea typeface="Times New Roman" panose="02020603050405020304" pitchFamily="18" charset="0"/>
                <a:cs typeface="Lucida Sans" panose="020B0602030504020204" pitchFamily="34" charset="0"/>
              </a:rPr>
              <a:t>distance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énorme</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milieu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ronflement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égal</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continu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produit</a:t>
            </a:r>
            <a:r>
              <a:rPr lang="it-IT" sz="3100" kern="0" dirty="0">
                <a:solidFill>
                  <a:srgbClr val="000000"/>
                </a:solidFill>
                <a:effectLst/>
                <a:ea typeface="Times New Roman" panose="02020603050405020304" pitchFamily="18" charset="0"/>
                <a:cs typeface="Lucida Sans" panose="020B0602030504020204" pitchFamily="34" charset="0"/>
              </a:rPr>
              <a:t> par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coups de </a:t>
            </a:r>
            <a:r>
              <a:rPr lang="it-IT" sz="3100" kern="0" dirty="0" err="1">
                <a:solidFill>
                  <a:srgbClr val="000000"/>
                </a:solidFill>
                <a:effectLst/>
                <a:ea typeface="Times New Roman" panose="02020603050405020304" pitchFamily="18" charset="0"/>
                <a:cs typeface="Lucida Sans" panose="020B0602030504020204" pitchFamily="34" charset="0"/>
              </a:rPr>
              <a:t>canon</a:t>
            </a:r>
            <a:r>
              <a:rPr lang="it-IT" sz="3100" kern="0" dirty="0">
                <a:solidFill>
                  <a:srgbClr val="000000"/>
                </a:solidFill>
                <a:effectLst/>
                <a:ea typeface="Times New Roman" panose="02020603050405020304" pitchFamily="18" charset="0"/>
                <a:cs typeface="Lucida Sans" panose="020B0602030504020204" pitchFamily="34" charset="0"/>
              </a:rPr>
              <a:t>, il lui </a:t>
            </a:r>
            <a:r>
              <a:rPr lang="it-IT" sz="3100" kern="0" dirty="0" err="1">
                <a:solidFill>
                  <a:srgbClr val="000000"/>
                </a:solidFill>
                <a:effectLst/>
                <a:ea typeface="Times New Roman" panose="02020603050405020304" pitchFamily="18" charset="0"/>
                <a:cs typeface="Lucida Sans" panose="020B0602030504020204" pitchFamily="34" charset="0"/>
              </a:rPr>
              <a:t>semblait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entendre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décharges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beaucoup</a:t>
            </a:r>
            <a:r>
              <a:rPr lang="it-IT" sz="3100" kern="0" dirty="0">
                <a:solidFill>
                  <a:srgbClr val="000000"/>
                </a:solidFill>
                <a:effectLst/>
                <a:ea typeface="Times New Roman" panose="02020603050405020304" pitchFamily="18" charset="0"/>
                <a:cs typeface="Lucida Sans" panose="020B0602030504020204" pitchFamily="34" charset="0"/>
              </a:rPr>
              <a:t> plus </a:t>
            </a:r>
            <a:r>
              <a:rPr lang="it-IT" sz="3100" kern="0" dirty="0" err="1">
                <a:solidFill>
                  <a:srgbClr val="000000"/>
                </a:solidFill>
                <a:effectLst/>
                <a:ea typeface="Times New Roman" panose="02020603050405020304" pitchFamily="18" charset="0"/>
                <a:cs typeface="Lucida Sans" panose="020B0602030504020204" pitchFamily="34" charset="0"/>
              </a:rPr>
              <a:t>voisines</a:t>
            </a:r>
            <a:r>
              <a:rPr lang="it-IT" sz="3100" kern="0" dirty="0">
                <a:solidFill>
                  <a:srgbClr val="000000"/>
                </a:solidFill>
                <a:effectLst/>
                <a:ea typeface="Times New Roman" panose="02020603050405020304" pitchFamily="18" charset="0"/>
                <a:cs typeface="Lucida Sans" panose="020B0602030504020204" pitchFamily="34" charset="0"/>
              </a:rPr>
              <a:t> ; </a:t>
            </a:r>
            <a:r>
              <a:rPr lang="it-IT" sz="3100" b="1" kern="0" dirty="0">
                <a:solidFill>
                  <a:srgbClr val="000000"/>
                </a:solidFill>
                <a:effectLst/>
                <a:ea typeface="Times New Roman" panose="02020603050405020304" pitchFamily="18" charset="0"/>
                <a:cs typeface="Lucida Sans" panose="020B0602030504020204" pitchFamily="34" charset="0"/>
              </a:rPr>
              <a:t>il </a:t>
            </a:r>
            <a:r>
              <a:rPr lang="it-IT" sz="3100" b="1" kern="0" dirty="0" err="1">
                <a:solidFill>
                  <a:srgbClr val="000000"/>
                </a:solidFill>
                <a:effectLst/>
                <a:ea typeface="Times New Roman" panose="02020603050405020304" pitchFamily="18" charset="0"/>
                <a:cs typeface="Lucida Sans" panose="020B0602030504020204" pitchFamily="34" charset="0"/>
              </a:rPr>
              <a:t>n'y</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comprenait</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rien</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du</a:t>
            </a:r>
            <a:r>
              <a:rPr lang="it-IT" sz="3100" b="1" kern="0" dirty="0">
                <a:solidFill>
                  <a:srgbClr val="000000"/>
                </a:solidFill>
                <a:effectLst/>
                <a:ea typeface="Times New Roman" panose="02020603050405020304" pitchFamily="18" charset="0"/>
                <a:cs typeface="Lucida Sans" panose="020B0602030504020204" pitchFamily="34" charset="0"/>
              </a:rPr>
              <a:t> tout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200" dirty="0"/>
              <a:t>Stendhal, </a:t>
            </a:r>
            <a:r>
              <a:rPr lang="it-IT" sz="3200" i="1" dirty="0"/>
              <a:t>La chartreuse de Parme</a:t>
            </a:r>
            <a:r>
              <a:rPr lang="it-IT" sz="3200" dirty="0"/>
              <a:t> (I,3)</a:t>
            </a:r>
            <a:r>
              <a:rPr lang="it-IT" sz="3100" kern="0" dirty="0">
                <a:solidFill>
                  <a:srgbClr val="000000"/>
                </a:solidFill>
                <a:effectLst/>
                <a:ea typeface="Times New Roman" panose="02020603050405020304" pitchFamily="18" charset="0"/>
                <a:cs typeface="Lucida Sans" panose="020B0602030504020204" pitchFamily="34" charset="0"/>
              </a:rPr>
              <a:t>.</a:t>
            </a:r>
            <a:endParaRPr lang="it-IT" dirty="0"/>
          </a:p>
        </p:txBody>
      </p:sp>
    </p:spTree>
    <p:extLst>
      <p:ext uri="{BB962C8B-B14F-4D97-AF65-F5344CB8AC3E}">
        <p14:creationId xmlns:p14="http://schemas.microsoft.com/office/powerpoint/2010/main" val="4099085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AD700-A2BF-4B54-972E-8051A1BBC642}"/>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i="1" dirty="0"/>
          </a:p>
        </p:txBody>
      </p:sp>
      <p:sp>
        <p:nvSpPr>
          <p:cNvPr id="3" name="Segnaposto contenuto 2">
            <a:extLst>
              <a:ext uri="{FF2B5EF4-FFF2-40B4-BE49-F238E27FC236}">
                <a16:creationId xmlns:a16="http://schemas.microsoft.com/office/drawing/2014/main" id="{78D9C876-B555-4D38-A035-A73E197D41B5}"/>
              </a:ext>
            </a:extLst>
          </p:cNvPr>
          <p:cNvSpPr>
            <a:spLocks noGrp="1"/>
          </p:cNvSpPr>
          <p:nvPr>
            <p:ph idx="1"/>
          </p:nvPr>
        </p:nvSpPr>
        <p:spPr/>
        <p:txBody>
          <a:bodyPr>
            <a:normAutofit fontScale="77500" lnSpcReduction="20000"/>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se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différents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variétés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différences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soldat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administrateur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avocat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oisif</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commerçant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poëte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prêtre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difficiles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considérables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distinguent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loup</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lion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âne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corbeau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requin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brebis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etc. Il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tout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Sociales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Zoologiques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Buffon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ouvrage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essayant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représenter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l’ensemble de la zoologie,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genre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36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814471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96B41C-EDD8-4BE8-8B41-B7270090D128}"/>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45E1A067-158B-4360-9688-550859B9C8FB}"/>
              </a:ext>
            </a:extLst>
          </p:cNvPr>
          <p:cNvSpPr>
            <a:spLocks noGrp="1"/>
          </p:cNvSpPr>
          <p:nvPr>
            <p:ph idx="1"/>
          </p:nvPr>
        </p:nvSpPr>
        <p:spPr/>
        <p:txBody>
          <a:bodyPr>
            <a:normAutofit fontScale="55000" lnSpcReduction="20000"/>
          </a:bodyPr>
          <a:lstStyle/>
          <a:p>
            <a:pPr algn="just"/>
            <a:r>
              <a:rPr lang="it-IT" sz="5100" kern="150" dirty="0">
                <a:solidFill>
                  <a:srgbClr val="202122"/>
                </a:solidFill>
                <a:effectLst/>
                <a:ea typeface="Calibri" panose="020F0502020204030204" pitchFamily="34" charset="0"/>
              </a:rPr>
              <a:t>La </a:t>
            </a:r>
            <a:r>
              <a:rPr lang="it-IT" sz="5100" b="1" kern="150" dirty="0">
                <a:solidFill>
                  <a:srgbClr val="202122"/>
                </a:solidFill>
                <a:effectLst/>
                <a:ea typeface="Calibri" panose="020F0502020204030204" pitchFamily="34" charset="0"/>
              </a:rPr>
              <a:t>Société </a:t>
            </a:r>
            <a:r>
              <a:rPr lang="it-IT" sz="5100" b="1" kern="150" dirty="0" err="1">
                <a:solidFill>
                  <a:srgbClr val="202122"/>
                </a:solidFill>
                <a:effectLst/>
                <a:ea typeface="Calibri" panose="020F0502020204030204" pitchFamily="34" charset="0"/>
              </a:rPr>
              <a:t>française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allait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historien</a:t>
            </a:r>
            <a:r>
              <a:rPr lang="it-IT" sz="5100" kern="150" dirty="0">
                <a:solidFill>
                  <a:srgbClr val="202122"/>
                </a:solidFill>
                <a:effectLst/>
                <a:ea typeface="Calibri" panose="020F0502020204030204" pitchFamily="34" charset="0"/>
              </a:rPr>
              <a:t>, je ne </a:t>
            </a:r>
            <a:r>
              <a:rPr lang="it-IT" sz="5100" kern="150" dirty="0" err="1">
                <a:solidFill>
                  <a:srgbClr val="202122"/>
                </a:solidFill>
                <a:effectLst/>
                <a:ea typeface="Calibri" panose="020F0502020204030204" pitchFamily="34" charset="0"/>
              </a:rPr>
              <a:t>devais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que</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secrétaire</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dressant</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inventaire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vices</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vertus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rassemblant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faits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passions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peignant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choisissant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événements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de la Société, en </a:t>
            </a:r>
            <a:r>
              <a:rPr lang="it-IT" sz="5100" kern="150" dirty="0" err="1">
                <a:solidFill>
                  <a:srgbClr val="202122"/>
                </a:solidFill>
                <a:effectLst/>
                <a:ea typeface="Calibri" panose="020F0502020204030204" pitchFamily="34" charset="0"/>
              </a:rPr>
              <a:t>composant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par la </a:t>
            </a:r>
            <a:r>
              <a:rPr lang="it-IT" sz="5100" kern="150" dirty="0" err="1">
                <a:solidFill>
                  <a:srgbClr val="202122"/>
                </a:solidFill>
                <a:effectLst/>
                <a:ea typeface="Calibri" panose="020F0502020204030204" pitchFamily="34" charset="0"/>
              </a:rPr>
              <a:t>réunion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traits de </a:t>
            </a:r>
            <a:r>
              <a:rPr lang="it-IT" sz="5100" kern="150" dirty="0" err="1">
                <a:solidFill>
                  <a:srgbClr val="202122"/>
                </a:solidFill>
                <a:effectLst/>
                <a:ea typeface="Calibri" panose="020F0502020204030204" pitchFamily="34" charset="0"/>
              </a:rPr>
              <a:t>plusieurs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homogènes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peut-être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pouvais</a:t>
            </a:r>
            <a:r>
              <a:rPr lang="it-IT" sz="5100" kern="150" dirty="0">
                <a:solidFill>
                  <a:srgbClr val="202122"/>
                </a:solidFill>
                <a:effectLst/>
                <a:ea typeface="Calibri" panose="020F0502020204030204" pitchFamily="34" charset="0"/>
              </a:rPr>
              <a:t>-je </a:t>
            </a:r>
            <a:r>
              <a:rPr lang="it-IT" sz="5100" kern="150" dirty="0" err="1">
                <a:solidFill>
                  <a:srgbClr val="202122"/>
                </a:solidFill>
                <a:effectLst/>
                <a:ea typeface="Calibri" panose="020F0502020204030204" pitchFamily="34" charset="0"/>
              </a:rPr>
              <a:t>arriver</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écrire</a:t>
            </a:r>
            <a:r>
              <a:rPr lang="it-IT" sz="5100" kern="150" dirty="0">
                <a:solidFill>
                  <a:srgbClr val="202122"/>
                </a:solidFill>
                <a:effectLst/>
                <a:ea typeface="Calibri" panose="020F0502020204030204" pitchFamily="34" charset="0"/>
              </a:rPr>
              <a:t> l’histoire </a:t>
            </a:r>
            <a:r>
              <a:rPr lang="it-IT" sz="5100" kern="150" dirty="0" err="1">
                <a:solidFill>
                  <a:srgbClr val="202122"/>
                </a:solidFill>
                <a:effectLst/>
                <a:ea typeface="Calibri" panose="020F0502020204030204" pitchFamily="34" charset="0"/>
              </a:rPr>
              <a:t>oubliée</a:t>
            </a:r>
            <a:r>
              <a:rPr lang="it-IT" sz="5100" kern="150" dirty="0">
                <a:solidFill>
                  <a:srgbClr val="202122"/>
                </a:solidFill>
                <a:effectLst/>
                <a:ea typeface="Calibri" panose="020F0502020204030204" pitchFamily="34" charset="0"/>
              </a:rPr>
              <a:t> par </a:t>
            </a:r>
            <a:r>
              <a:rPr lang="it-IT" sz="5100" kern="150" dirty="0" err="1">
                <a:solidFill>
                  <a:srgbClr val="202122"/>
                </a:solidFill>
                <a:effectLst/>
                <a:ea typeface="Calibri" panose="020F0502020204030204" pitchFamily="34" charset="0"/>
              </a:rPr>
              <a:t>tant</a:t>
            </a:r>
            <a:r>
              <a:rPr lang="it-IT" sz="5100" kern="150" dirty="0">
                <a:solidFill>
                  <a:srgbClr val="202122"/>
                </a:solidFill>
                <a:effectLst/>
                <a:ea typeface="Calibri" panose="020F0502020204030204" pitchFamily="34" charset="0"/>
              </a:rPr>
              <a:t> d’</a:t>
            </a:r>
            <a:r>
              <a:rPr lang="it-IT" sz="5100" kern="150" dirty="0" err="1">
                <a:solidFill>
                  <a:srgbClr val="202122"/>
                </a:solidFill>
                <a:effectLst/>
                <a:ea typeface="Calibri" panose="020F0502020204030204" pitchFamily="34" charset="0"/>
              </a:rPr>
              <a:t>historiens</a:t>
            </a:r>
            <a:r>
              <a:rPr lang="it-IT" sz="5100" kern="150" dirty="0">
                <a:solidFill>
                  <a:srgbClr val="202122"/>
                </a:solidFill>
                <a:effectLst/>
                <a:ea typeface="Calibri" panose="020F0502020204030204" pitchFamily="34" charset="0"/>
              </a:rPr>
              <a:t>, celle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mœurs</a:t>
            </a:r>
            <a:r>
              <a:rPr lang="it-IT" sz="5100" kern="150" dirty="0">
                <a:solidFill>
                  <a:srgbClr val="202122"/>
                </a:solidFill>
                <a:effectLst/>
                <a:ea typeface="Calibri" panose="020F0502020204030204" pitchFamily="34" charset="0"/>
              </a:rPr>
              <a:t>. </a:t>
            </a:r>
            <a:endParaRPr lang="it-IT" sz="5100" kern="150" dirty="0">
              <a:effectLst/>
              <a:ea typeface="Calibri" panose="020F0502020204030204" pitchFamily="34" charset="0"/>
            </a:endParaRPr>
          </a:p>
          <a:p>
            <a:pPr marL="0" indent="0" algn="just">
              <a:buNone/>
            </a:pPr>
            <a:endParaRPr lang="it-IT" sz="5100" kern="150" dirty="0">
              <a:effectLst/>
              <a:ea typeface="Calibri" panose="020F0502020204030204" pitchFamily="34" charset="0"/>
            </a:endParaRPr>
          </a:p>
          <a:p>
            <a:pPr algn="just"/>
            <a:r>
              <a:rPr lang="it-IT" sz="5100" kern="150" dirty="0">
                <a:solidFill>
                  <a:srgbClr val="202122"/>
                </a:solidFill>
                <a:effectLst/>
                <a:ea typeface="Calibri" panose="020F0502020204030204" pitchFamily="34" charset="0"/>
              </a:rPr>
              <a:t>S’en </a:t>
            </a:r>
            <a:r>
              <a:rPr lang="it-IT" sz="5100" kern="150" dirty="0" err="1">
                <a:solidFill>
                  <a:srgbClr val="202122"/>
                </a:solidFill>
                <a:effectLst/>
                <a:ea typeface="Calibri" panose="020F0502020204030204" pitchFamily="34" charset="0"/>
              </a:rPr>
              <a:t>tenant</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cette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reproduction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rigoureuse</a:t>
            </a:r>
            <a:r>
              <a:rPr lang="it-IT" sz="5100" kern="150" dirty="0">
                <a:solidFill>
                  <a:srgbClr val="202122"/>
                </a:solidFill>
                <a:effectLst/>
                <a:ea typeface="Calibri" panose="020F0502020204030204" pitchFamily="34" charset="0"/>
              </a:rPr>
              <a:t>, un </a:t>
            </a:r>
            <a:r>
              <a:rPr lang="it-IT" sz="5100" kern="150" dirty="0" err="1">
                <a:solidFill>
                  <a:srgbClr val="202122"/>
                </a:solidFill>
                <a:effectLst/>
                <a:ea typeface="Calibri" panose="020F0502020204030204" pitchFamily="34" charset="0"/>
              </a:rPr>
              <a:t>écrivain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pouvait</a:t>
            </a:r>
            <a:r>
              <a:rPr lang="it-IT" sz="5100" kern="150" dirty="0">
                <a:solidFill>
                  <a:srgbClr val="202122"/>
                </a:solidFill>
                <a:effectLst/>
                <a:ea typeface="Calibri" panose="020F0502020204030204" pitchFamily="34" charset="0"/>
              </a:rPr>
              <a:t> devenir un </a:t>
            </a:r>
            <a:r>
              <a:rPr lang="it-IT" sz="5100" b="1" kern="150" dirty="0" err="1">
                <a:solidFill>
                  <a:srgbClr val="202122"/>
                </a:solidFill>
                <a:effectLst/>
                <a:ea typeface="Calibri" panose="020F0502020204030204" pitchFamily="34" charset="0"/>
              </a:rPr>
              <a:t>peintre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fidèle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heureux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patient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courageux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humains</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conteur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drames</a:t>
            </a:r>
            <a:r>
              <a:rPr lang="it-IT" sz="5100" kern="150" dirty="0">
                <a:solidFill>
                  <a:srgbClr val="202122"/>
                </a:solidFill>
                <a:effectLst/>
                <a:ea typeface="Calibri" panose="020F0502020204030204" pitchFamily="34" charset="0"/>
              </a:rPr>
              <a:t> de la vie intime,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archéologue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mobilier social, le </a:t>
            </a:r>
            <a:r>
              <a:rPr lang="it-IT" sz="5100" b="1" kern="150" dirty="0" err="1">
                <a:solidFill>
                  <a:srgbClr val="202122"/>
                </a:solidFill>
                <a:effectLst/>
                <a:ea typeface="Calibri" panose="020F0502020204030204" pitchFamily="34" charset="0"/>
              </a:rPr>
              <a:t>nomenclateur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professions</a:t>
            </a:r>
            <a:r>
              <a:rPr lang="it-IT" sz="5100" kern="150" dirty="0">
                <a:solidFill>
                  <a:srgbClr val="202122"/>
                </a:solidFill>
                <a:effectLst/>
                <a:ea typeface="Calibri" panose="020F0502020204030204" pitchFamily="34" charset="0"/>
              </a:rPr>
              <a:t>,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enregistreur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bien</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mal.</a:t>
            </a:r>
            <a:endParaRPr lang="it-IT" sz="5100" kern="150" dirty="0">
              <a:effectLst/>
              <a:ea typeface="Calibri" panose="020F0502020204030204" pitchFamily="34" charset="0"/>
            </a:endParaRPr>
          </a:p>
          <a:p>
            <a:endParaRPr lang="it-IT" dirty="0"/>
          </a:p>
        </p:txBody>
      </p:sp>
    </p:spTree>
    <p:extLst>
      <p:ext uri="{BB962C8B-B14F-4D97-AF65-F5344CB8AC3E}">
        <p14:creationId xmlns:p14="http://schemas.microsoft.com/office/powerpoint/2010/main" val="143399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8FF79C-211C-47F8-812A-81E76C25EF4E}"/>
              </a:ext>
            </a:extLst>
          </p:cNvPr>
          <p:cNvSpPr>
            <a:spLocks noGrp="1"/>
          </p:cNvSpPr>
          <p:nvPr>
            <p:ph type="title"/>
          </p:nvPr>
        </p:nvSpPr>
        <p:spPr/>
        <p:txBody>
          <a:bodyPr/>
          <a:lstStyle/>
          <a:p>
            <a:pPr algn="ctr"/>
            <a:r>
              <a:rPr lang="it-IT" b="1" dirty="0" err="1"/>
              <a:t>Structure</a:t>
            </a:r>
            <a:r>
              <a:rPr lang="it-IT" b="1" dirty="0"/>
              <a:t>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C87C2185-C051-4698-8E9D-B5CAB68CCA05}"/>
              </a:ext>
            </a:extLst>
          </p:cNvPr>
          <p:cNvSpPr>
            <a:spLocks noGrp="1"/>
          </p:cNvSpPr>
          <p:nvPr>
            <p:ph idx="1"/>
          </p:nvPr>
        </p:nvSpPr>
        <p:spPr/>
        <p:txBody>
          <a:bodyPr/>
          <a:lstStyle/>
          <a:p>
            <a:pPr marL="0" indent="0">
              <a:buNone/>
            </a:pPr>
            <a:r>
              <a:rPr lang="it-IT" b="1" kern="150" dirty="0">
                <a:solidFill>
                  <a:srgbClr val="202122"/>
                </a:solidFill>
                <a:effectLst/>
                <a:ea typeface="Calibri" panose="020F0502020204030204" pitchFamily="34" charset="0"/>
              </a:rPr>
              <a:t>1) </a:t>
            </a:r>
            <a:r>
              <a:rPr lang="it-IT" b="1" kern="150" dirty="0" err="1">
                <a:solidFill>
                  <a:srgbClr val="202122"/>
                </a:solidFill>
                <a:effectLst/>
                <a:ea typeface="Calibri" panose="020F0502020204030204" pitchFamily="34" charset="0"/>
              </a:rPr>
              <a:t>Études</a:t>
            </a:r>
            <a:r>
              <a:rPr lang="it-IT" b="1" kern="150" dirty="0">
                <a:solidFill>
                  <a:srgbClr val="202122"/>
                </a:solidFill>
                <a:effectLst/>
                <a:ea typeface="Calibri" panose="020F0502020204030204" pitchFamily="34" charset="0"/>
              </a:rPr>
              <a:t> de </a:t>
            </a:r>
            <a:r>
              <a:rPr lang="it-IT" b="1" kern="150" dirty="0" err="1">
                <a:solidFill>
                  <a:srgbClr val="202122"/>
                </a:solidFill>
                <a:effectLst/>
                <a:ea typeface="Calibri" panose="020F0502020204030204" pitchFamily="34" charset="0"/>
              </a:rPr>
              <a:t>mœurs</a:t>
            </a:r>
            <a:r>
              <a:rPr lang="it-IT" b="1" kern="150" dirty="0">
                <a:solidFill>
                  <a:srgbClr val="202122"/>
                </a:solidFill>
                <a:effectLst/>
                <a:ea typeface="Calibri" panose="020F0502020204030204" pitchFamily="34" charset="0"/>
              </a:rPr>
              <a:t> :</a:t>
            </a:r>
          </a:p>
          <a:p>
            <a:pPr lvl="1"/>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privée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à partir de 1845]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province (</a:t>
            </a:r>
            <a:r>
              <a:rPr lang="it-IT" sz="2000" i="1" kern="150" dirty="0" err="1">
                <a:solidFill>
                  <a:srgbClr val="202122"/>
                </a:solidFill>
                <a:latin typeface="Arial" panose="020B0604020202020204" pitchFamily="34" charset="0"/>
                <a:ea typeface="Calibri" panose="020F0502020204030204" pitchFamily="34" charset="0"/>
              </a:rPr>
              <a:t>Eugénie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Grandet</a:t>
            </a:r>
            <a:r>
              <a:rPr lang="it-IT" sz="2000" kern="150" dirty="0">
                <a:solidFill>
                  <a:srgbClr val="202122"/>
                </a:solidFill>
                <a:latin typeface="Arial" panose="020B0604020202020204" pitchFamily="34" charset="0"/>
                <a:ea typeface="Calibri" panose="020F0502020204030204" pitchFamily="34" charset="0"/>
              </a:rPr>
              <a:t>, 1833)</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parisienne</a:t>
            </a:r>
            <a:r>
              <a:rPr lang="it-IT" sz="2000" kern="150" dirty="0">
                <a:solidFill>
                  <a:srgbClr val="202122"/>
                </a:solidFill>
                <a:latin typeface="Arial" panose="020B0604020202020204" pitchFamily="34" charset="0"/>
                <a:ea typeface="Calibri" panose="020F0502020204030204" pitchFamily="34" charset="0"/>
              </a:rPr>
              <a:t>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1834-1835)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politique</a:t>
            </a:r>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militaire</a:t>
            </a:r>
            <a:endParaRPr lang="it-IT" sz="2000" kern="150" dirty="0">
              <a:effectLst/>
              <a:latin typeface="Calibri" panose="020F050202020403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campagne</a:t>
            </a:r>
          </a:p>
          <a:p>
            <a:pPr marL="457200" lvl="1" indent="0">
              <a:buNone/>
            </a:pPr>
            <a:endParaRPr lang="it-IT" sz="1400" kern="150" dirty="0">
              <a:effectLst/>
              <a:latin typeface="Calibri" panose="020F0502020204030204" pitchFamily="34" charset="0"/>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2)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philosophiques</a:t>
            </a:r>
            <a:endParaRPr lang="it-IT" sz="2800" b="1" kern="150" dirty="0">
              <a:solidFill>
                <a:srgbClr val="202122"/>
              </a:solidFill>
              <a:effectLst/>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3)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analytiques</a:t>
            </a:r>
            <a:endParaRPr lang="it-IT" b="1" dirty="0"/>
          </a:p>
        </p:txBody>
      </p:sp>
    </p:spTree>
    <p:extLst>
      <p:ext uri="{BB962C8B-B14F-4D97-AF65-F5344CB8AC3E}">
        <p14:creationId xmlns:p14="http://schemas.microsoft.com/office/powerpoint/2010/main" val="505877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40AE12-CFEB-4752-80BF-A07C1A76E99B}"/>
              </a:ext>
            </a:extLst>
          </p:cNvPr>
          <p:cNvSpPr>
            <a:spLocks noGrp="1"/>
          </p:cNvSpPr>
          <p:nvPr>
            <p:ph type="title"/>
          </p:nvPr>
        </p:nvSpPr>
        <p:spPr/>
        <p:txBody>
          <a:bodyPr/>
          <a:lstStyle/>
          <a:p>
            <a:pPr algn="ctr"/>
            <a:r>
              <a:rPr lang="it-IT" sz="4400" i="1" kern="150" dirty="0">
                <a:solidFill>
                  <a:srgbClr val="202122"/>
                </a:solidFill>
                <a:latin typeface="Arial" panose="020B0604020202020204" pitchFamily="34" charset="0"/>
                <a:ea typeface="Calibri" panose="020F0502020204030204" pitchFamily="34" charset="0"/>
              </a:rPr>
              <a:t>Le </a:t>
            </a:r>
            <a:r>
              <a:rPr lang="it-IT" sz="4400" i="1" kern="150" dirty="0" err="1">
                <a:solidFill>
                  <a:srgbClr val="202122"/>
                </a:solidFill>
                <a:latin typeface="Arial" panose="020B0604020202020204" pitchFamily="34" charset="0"/>
                <a:ea typeface="Calibri" panose="020F0502020204030204" pitchFamily="34" charset="0"/>
              </a:rPr>
              <a:t>Père</a:t>
            </a:r>
            <a:r>
              <a:rPr lang="it-IT" sz="4400" i="1" kern="150" dirty="0">
                <a:solidFill>
                  <a:srgbClr val="202122"/>
                </a:solidFill>
                <a:latin typeface="Arial" panose="020B0604020202020204" pitchFamily="34" charset="0"/>
                <a:ea typeface="Calibri" panose="020F0502020204030204" pitchFamily="34" charset="0"/>
              </a:rPr>
              <a:t> </a:t>
            </a:r>
            <a:r>
              <a:rPr lang="it-IT" sz="4400" i="1" kern="150" dirty="0" err="1">
                <a:solidFill>
                  <a:srgbClr val="202122"/>
                </a:solidFill>
                <a:latin typeface="Arial" panose="020B0604020202020204" pitchFamily="34" charset="0"/>
                <a:ea typeface="Calibri" panose="020F0502020204030204" pitchFamily="34" charset="0"/>
              </a:rPr>
              <a:t>Goriot</a:t>
            </a:r>
            <a:r>
              <a:rPr lang="it-IT" sz="4400" kern="150" dirty="0">
                <a:solidFill>
                  <a:srgbClr val="202122"/>
                </a:solidFill>
                <a:latin typeface="Arial" panose="020B0604020202020204" pitchFamily="34" charset="0"/>
                <a:ea typeface="Calibri" panose="020F0502020204030204" pitchFamily="34" charset="0"/>
              </a:rPr>
              <a:t> </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a:t>
            </a:r>
            <a:r>
              <a:rPr lang="it-IT" sz="4400" kern="150" dirty="0" err="1">
                <a:solidFill>
                  <a:srgbClr val="202122"/>
                </a:solidFill>
                <a:latin typeface="Arial" panose="020B0604020202020204" pitchFamily="34" charset="0"/>
                <a:ea typeface="Calibri" panose="020F0502020204030204" pitchFamily="34" charset="0"/>
              </a:rPr>
              <a:t>description</a:t>
            </a:r>
            <a:r>
              <a:rPr lang="it-IT" sz="4400" kern="150" dirty="0">
                <a:solidFill>
                  <a:srgbClr val="202122"/>
                </a:solidFill>
                <a:latin typeface="Arial" panose="020B0604020202020204" pitchFamily="34" charset="0"/>
                <a:ea typeface="Calibri" panose="020F0502020204030204" pitchFamily="34" charset="0"/>
              </a:rPr>
              <a:t> de la </a:t>
            </a:r>
            <a:r>
              <a:rPr lang="it-IT" sz="4400" kern="150" dirty="0" err="1">
                <a:solidFill>
                  <a:srgbClr val="202122"/>
                </a:solidFill>
                <a:latin typeface="Arial" panose="020B0604020202020204" pitchFamily="34" charset="0"/>
                <a:ea typeface="Calibri" panose="020F0502020204030204" pitchFamily="34" charset="0"/>
              </a:rPr>
              <a:t>pension</a:t>
            </a:r>
            <a:r>
              <a:rPr lang="it-IT" sz="4400" kern="150" dirty="0">
                <a:solidFill>
                  <a:srgbClr val="202122"/>
                </a:solidFill>
                <a:latin typeface="Arial" panose="020B0604020202020204" pitchFamily="34" charset="0"/>
                <a:ea typeface="Calibri" panose="020F0502020204030204" pitchFamily="34" charset="0"/>
              </a:rPr>
              <a:t> </a:t>
            </a:r>
            <a:r>
              <a:rPr lang="it-IT" sz="4400" kern="150" dirty="0" err="1">
                <a:solidFill>
                  <a:srgbClr val="202122"/>
                </a:solidFill>
                <a:latin typeface="Arial" panose="020B0604020202020204" pitchFamily="34" charset="0"/>
                <a:ea typeface="Calibri" panose="020F0502020204030204" pitchFamily="34" charset="0"/>
              </a:rPr>
              <a:t>Vauquer</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B0AF91FA-4B07-4D94-9979-45B2A76D8232}"/>
              </a:ext>
            </a:extLst>
          </p:cNvPr>
          <p:cNvSpPr>
            <a:spLocks noGrp="1"/>
          </p:cNvSpPr>
          <p:nvPr>
            <p:ph idx="1"/>
          </p:nvPr>
        </p:nvSpPr>
        <p:spPr/>
        <p:txBody>
          <a:bodyPr/>
          <a:lstStyle/>
          <a:p>
            <a:pPr algn="just"/>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pièce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tout son lustre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moment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vers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sept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heures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chat de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précède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maîtresse,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saute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sur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buffets, y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flaire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contiennent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plusieurs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jattes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couvertes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assiettes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entendre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i="1" dirty="0" err="1">
                <a:effectLst/>
                <a:latin typeface="Times New Roman" panose="02020603050405020304" pitchFamily="18" charset="0"/>
                <a:ea typeface="SimSun" panose="02010600030101010101" pitchFamily="2" charset="-122"/>
                <a:cs typeface="Lucida Sans" panose="020B0602030504020204" pitchFamily="34" charset="0"/>
              </a:rPr>
              <a:t>ronron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Bientôt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veuve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montre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attifée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bonnet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tulle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lequel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tour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cheveux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mal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mis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marche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traînassant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pantoufles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grimacées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face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vieillotte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grassouillette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milieu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laquelle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sort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nez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perroquet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petites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mains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potelées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dodue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rat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église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corsage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trop</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plein et qui flotte,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en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harmonie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suinte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malheur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blottie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spéculation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dont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respire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l’air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chaudement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fétide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être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écœurée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figure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fraîche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gelée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automne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yeux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ridés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dont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expression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sourire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prescrit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danseuses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amer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renfrognement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escompteur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enfin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explique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implique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bagne ne va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argousin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n’</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imagineriez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l’un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embonpoint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blafard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 femme est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produit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vie,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typhus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conséquence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exhalaisons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hôpital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Son jupon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tricotée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qui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dépasse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jupe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robe, et dont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ouate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échappe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fentes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étoffe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lézardée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résume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manger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jardinet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annonce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cuisine et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pressentir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pensionnaires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Quand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est là, 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spectacle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complet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Âgée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environ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cinquante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ressemble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femmes qui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ont</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eu</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malheurs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endParaRPr lang="it-IT" dirty="0"/>
          </a:p>
        </p:txBody>
      </p:sp>
    </p:spTree>
    <p:extLst>
      <p:ext uri="{BB962C8B-B14F-4D97-AF65-F5344CB8AC3E}">
        <p14:creationId xmlns:p14="http://schemas.microsoft.com/office/powerpoint/2010/main" val="1200715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736D66-FFEE-488C-965C-AFBB5888FB4C}"/>
              </a:ext>
            </a:extLst>
          </p:cNvPr>
          <p:cNvSpPr>
            <a:spLocks noGrp="1"/>
          </p:cNvSpPr>
          <p:nvPr>
            <p:ph type="title"/>
          </p:nvPr>
        </p:nvSpPr>
        <p:spPr/>
        <p:txBody>
          <a:bodyPr/>
          <a:lstStyle/>
          <a:p>
            <a:pPr algn="ctr"/>
            <a:r>
              <a:rPr lang="it-IT" sz="4400" i="1" kern="150" dirty="0" err="1">
                <a:solidFill>
                  <a:srgbClr val="202122"/>
                </a:solidFill>
                <a:latin typeface="Arial" panose="020B0604020202020204" pitchFamily="34" charset="0"/>
                <a:ea typeface="Calibri" panose="020F0502020204030204" pitchFamily="34" charset="0"/>
              </a:rPr>
              <a:t>Eugénie</a:t>
            </a:r>
            <a:r>
              <a:rPr lang="it-IT" sz="4400" i="1" kern="150" dirty="0">
                <a:solidFill>
                  <a:srgbClr val="202122"/>
                </a:solidFill>
                <a:latin typeface="Arial" panose="020B0604020202020204" pitchFamily="34" charset="0"/>
                <a:ea typeface="Calibri" panose="020F0502020204030204" pitchFamily="34" charset="0"/>
              </a:rPr>
              <a:t> </a:t>
            </a:r>
            <a:r>
              <a:rPr lang="it-IT" sz="4400" i="1" kern="150" dirty="0" err="1">
                <a:solidFill>
                  <a:srgbClr val="202122"/>
                </a:solidFill>
                <a:latin typeface="Arial" panose="020B0604020202020204" pitchFamily="34" charset="0"/>
                <a:ea typeface="Calibri" panose="020F0502020204030204" pitchFamily="34" charset="0"/>
              </a:rPr>
              <a:t>Grandet</a:t>
            </a:r>
            <a:r>
              <a:rPr lang="it-IT" sz="4400" kern="150" dirty="0">
                <a:solidFill>
                  <a:srgbClr val="202122"/>
                </a:solidFill>
                <a:latin typeface="Arial" panose="020B0604020202020204" pitchFamily="34" charset="0"/>
                <a:ea typeface="Calibri" panose="020F0502020204030204" pitchFamily="34" charset="0"/>
              </a:rPr>
              <a:t> </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(explicit, </a:t>
            </a:r>
            <a:r>
              <a:rPr lang="it-IT" sz="4400" kern="150" dirty="0" err="1">
                <a:solidFill>
                  <a:srgbClr val="202122"/>
                </a:solidFill>
                <a:latin typeface="Arial" panose="020B0604020202020204" pitchFamily="34" charset="0"/>
                <a:ea typeface="Calibri" panose="020F0502020204030204" pitchFamily="34" charset="0"/>
              </a:rPr>
              <a:t>dénouement</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17781E8A-3939-402F-A4B9-167452DDDD53}"/>
              </a:ext>
            </a:extLst>
          </p:cNvPr>
          <p:cNvSpPr>
            <a:spLocks noGrp="1"/>
          </p:cNvSpPr>
          <p:nvPr>
            <p:ph idx="1"/>
          </p:nvPr>
        </p:nvSpPr>
        <p:spPr/>
        <p:txBody>
          <a:bodyPr>
            <a:noAutofit/>
          </a:bodyPr>
          <a:lstStyle/>
          <a:p>
            <a:pPr marL="0" indent="0" algn="just">
              <a:buNone/>
            </a:pPr>
            <a:r>
              <a:rPr lang="fr-FR" sz="1800" b="0" i="0" dirty="0">
                <a:solidFill>
                  <a:srgbClr val="202122"/>
                </a:solidFill>
                <a:effectLst/>
              </a:rPr>
              <a:t>Madame de </a:t>
            </a:r>
            <a:r>
              <a:rPr lang="fr-FR" sz="1800" b="0" i="0" dirty="0" err="1">
                <a:solidFill>
                  <a:srgbClr val="202122"/>
                </a:solidFill>
                <a:effectLst/>
              </a:rPr>
              <a:t>Bonfons</a:t>
            </a:r>
            <a:r>
              <a:rPr lang="fr-FR" sz="1800" b="0" i="0" dirty="0">
                <a:solidFill>
                  <a:srgbClr val="202122"/>
                </a:solidFill>
                <a:effectLst/>
              </a:rPr>
              <a:t> fut veuve à trente-six ans, riche de huit cent mille livres de rente, encore belle, mais comme une femme est belle près de quarante ans. Son visage est blanc, reposé, calme. Sa voix est douce et recueillie, ses manières sont simples. Elle a toutes les noblesses de la douleur, la sainteté d’une personne qui n’a pas souillé son âme au contact du monde, mais aussi la roideur de la </a:t>
            </a:r>
            <a:r>
              <a:rPr lang="fr-FR" sz="1800" b="1" i="0" dirty="0">
                <a:solidFill>
                  <a:srgbClr val="202122"/>
                </a:solidFill>
                <a:effectLst/>
              </a:rPr>
              <a:t>vieille fille</a:t>
            </a:r>
            <a:r>
              <a:rPr lang="fr-FR" sz="1800" b="0" i="0" dirty="0">
                <a:solidFill>
                  <a:srgbClr val="202122"/>
                </a:solidFill>
                <a:effectLst/>
              </a:rPr>
              <a:t> et les habitudes mesquines que donne </a:t>
            </a:r>
            <a:r>
              <a:rPr lang="fr-FR" sz="1800" b="1" i="0" dirty="0">
                <a:solidFill>
                  <a:srgbClr val="202122"/>
                </a:solidFill>
                <a:effectLst/>
              </a:rPr>
              <a:t>l’existence étroite de la province</a:t>
            </a:r>
            <a:r>
              <a:rPr lang="fr-FR" sz="1800" b="0" i="0" dirty="0">
                <a:solidFill>
                  <a:srgbClr val="202122"/>
                </a:solidFill>
                <a:effectLst/>
              </a:rPr>
              <a:t>. Malgré ses huit cent mille livres de rente, elle vit comme avait vécu la pauvre Eugénie Grandet, n’allume le feu de sa chambre qu’aux jours où jadis son père lui permettait d’allumer le foyer de la salle, et l’éteint conformément au programme en vigueur dans ses jeunes années. Elle est toujours vêtue comme l’était sa mère. </a:t>
            </a:r>
            <a:r>
              <a:rPr lang="fr-FR" sz="1800" b="1" i="0" dirty="0">
                <a:solidFill>
                  <a:srgbClr val="202122"/>
                </a:solidFill>
                <a:effectLst/>
              </a:rPr>
              <a:t>La maison</a:t>
            </a:r>
            <a:r>
              <a:rPr lang="fr-FR" sz="1800" b="0" i="0" dirty="0">
                <a:solidFill>
                  <a:srgbClr val="202122"/>
                </a:solidFill>
                <a:effectLst/>
              </a:rPr>
              <a:t> de Saumur, maison sans soleil, sans chaleur, sans cesse ombragée, mélancolique, </a:t>
            </a:r>
            <a:r>
              <a:rPr lang="fr-FR" sz="1800" b="1" i="0" dirty="0">
                <a:solidFill>
                  <a:srgbClr val="202122"/>
                </a:solidFill>
                <a:effectLst/>
              </a:rPr>
              <a:t>est l’image de sa vie</a:t>
            </a:r>
            <a:r>
              <a:rPr lang="fr-FR" sz="1800" b="0" i="0" dirty="0">
                <a:solidFill>
                  <a:srgbClr val="202122"/>
                </a:solidFill>
                <a:effectLst/>
              </a:rPr>
              <a:t> […]. </a:t>
            </a:r>
            <a:r>
              <a:rPr lang="fr-FR" sz="1800" b="1" i="0" dirty="0">
                <a:solidFill>
                  <a:srgbClr val="202122"/>
                </a:solidFill>
                <a:effectLst/>
              </a:rPr>
              <a:t>Madame</a:t>
            </a:r>
            <a:r>
              <a:rPr lang="fr-FR" sz="1800" b="0" i="0" dirty="0">
                <a:solidFill>
                  <a:srgbClr val="202122"/>
                </a:solidFill>
                <a:effectLst/>
              </a:rPr>
              <a:t> de </a:t>
            </a:r>
            <a:r>
              <a:rPr lang="fr-FR" sz="1800" b="0" i="0" dirty="0" err="1">
                <a:solidFill>
                  <a:srgbClr val="202122"/>
                </a:solidFill>
                <a:effectLst/>
              </a:rPr>
              <a:t>Bonfons</a:t>
            </a:r>
            <a:r>
              <a:rPr lang="fr-FR" sz="1800" b="0" i="0" dirty="0">
                <a:solidFill>
                  <a:srgbClr val="202122"/>
                </a:solidFill>
                <a:effectLst/>
              </a:rPr>
              <a:t> que, par raillerie, on appelle </a:t>
            </a:r>
            <a:r>
              <a:rPr lang="fr-FR" sz="1800" b="1" i="1" dirty="0">
                <a:solidFill>
                  <a:srgbClr val="202122"/>
                </a:solidFill>
                <a:effectLst/>
              </a:rPr>
              <a:t>mademoiselle</a:t>
            </a:r>
            <a:r>
              <a:rPr lang="fr-FR" sz="1800" b="0" i="0" dirty="0">
                <a:solidFill>
                  <a:srgbClr val="202122"/>
                </a:solidFill>
                <a:effectLst/>
              </a:rPr>
              <a:t>, inspire généralement un religieux respect. Ce </a:t>
            </a:r>
            <a:r>
              <a:rPr lang="fr-FR" sz="1800" b="1" i="0" dirty="0">
                <a:solidFill>
                  <a:srgbClr val="202122"/>
                </a:solidFill>
                <a:effectLst/>
              </a:rPr>
              <a:t>noble cœur</a:t>
            </a:r>
            <a:r>
              <a:rPr lang="fr-FR" sz="1800" b="0" i="0" dirty="0">
                <a:solidFill>
                  <a:srgbClr val="202122"/>
                </a:solidFill>
                <a:effectLst/>
              </a:rPr>
              <a:t>, qui ne battait que pour les sentiments les plus tendres, devait donc être soumis aux </a:t>
            </a:r>
            <a:r>
              <a:rPr lang="fr-FR" sz="1800" b="1" i="0" dirty="0">
                <a:solidFill>
                  <a:srgbClr val="202122"/>
                </a:solidFill>
                <a:effectLst/>
              </a:rPr>
              <a:t>calculs de l’intérêt</a:t>
            </a:r>
            <a:r>
              <a:rPr lang="fr-FR" sz="1800" b="0" i="0" dirty="0">
                <a:solidFill>
                  <a:srgbClr val="202122"/>
                </a:solidFill>
                <a:effectLst/>
              </a:rPr>
              <a:t> humain. </a:t>
            </a:r>
            <a:r>
              <a:rPr lang="fr-FR" sz="1800" b="1" i="0" dirty="0">
                <a:solidFill>
                  <a:srgbClr val="202122"/>
                </a:solidFill>
                <a:effectLst/>
              </a:rPr>
              <a:t>L’argent</a:t>
            </a:r>
            <a:r>
              <a:rPr lang="fr-FR" sz="1800" b="0" i="0" dirty="0">
                <a:solidFill>
                  <a:srgbClr val="202122"/>
                </a:solidFill>
                <a:effectLst/>
              </a:rPr>
              <a:t> devait communiquer ses teintes froides à cette </a:t>
            </a:r>
            <a:r>
              <a:rPr lang="fr-FR" sz="1800" b="1" i="0" dirty="0">
                <a:solidFill>
                  <a:srgbClr val="202122"/>
                </a:solidFill>
                <a:effectLst/>
              </a:rPr>
              <a:t>vie céleste</a:t>
            </a:r>
            <a:r>
              <a:rPr lang="fr-FR" sz="1800" b="0" i="0" dirty="0">
                <a:solidFill>
                  <a:srgbClr val="202122"/>
                </a:solidFill>
                <a:effectLst/>
              </a:rPr>
              <a:t>, et lui donner de la défiance pour les sentiments.</a:t>
            </a:r>
          </a:p>
          <a:p>
            <a:pPr marL="0" indent="0" algn="just">
              <a:buNone/>
            </a:pPr>
            <a:r>
              <a:rPr lang="fr-FR" sz="1800" b="0" i="0" dirty="0">
                <a:solidFill>
                  <a:srgbClr val="202122"/>
                </a:solidFill>
                <a:effectLst/>
              </a:rPr>
              <a:t>— Il n’y a que toi qui m’aimes, disait-elle à Nanon. […] Eugénie marche au ciel accompagnée d’un cortège de bienfaits. La grandeur de son âme amoindrit les petitesses de son éducation et les coutumes de sa vie première. Telle est l’histoire de cette femme, qui n’est pas du monde au milieu du monde ; qui, faite pour être magnifiquement épouse et mère, n’a ni mari, ni enfants, ni famille. </a:t>
            </a:r>
            <a:endParaRPr lang="it-IT" sz="1800" dirty="0"/>
          </a:p>
        </p:txBody>
      </p:sp>
    </p:spTree>
    <p:extLst>
      <p:ext uri="{BB962C8B-B14F-4D97-AF65-F5344CB8AC3E}">
        <p14:creationId xmlns:p14="http://schemas.microsoft.com/office/powerpoint/2010/main" val="82335647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6140</Words>
  <Application>Microsoft Office PowerPoint</Application>
  <PresentationFormat>Widescreen</PresentationFormat>
  <Paragraphs>186</Paragraphs>
  <Slides>30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30</vt:i4>
      </vt:variant>
    </vt:vector>
  </HeadingPairs>
  <TitlesOfParts>
    <vt:vector size="35" baseType="lpstr">
      <vt:lpstr>Arial</vt:lpstr>
      <vt:lpstr>Calibri</vt:lpstr>
      <vt:lpstr>Calibri Light</vt:lpstr>
      <vt:lpstr>Times New Roman</vt:lpstr>
      <vt:lpstr>Tema di Office</vt:lpstr>
      <vt:lpstr>Le roman réaliste et naturaliste au XIXe siècle</vt:lpstr>
      <vt:lpstr>Stendhal: le roman-miroir</vt:lpstr>
      <vt:lpstr>Stendhal: le réalisme historique et culturel</vt:lpstr>
      <vt:lpstr>Stendhal: narration omnisciente/point de vue du personnage</vt:lpstr>
      <vt:lpstr>Balzac, Avant-propos (1842) de La Comédie humaine</vt:lpstr>
      <vt:lpstr>Balzac, Avant-propos (1842) de La Comédie humaine</vt:lpstr>
      <vt:lpstr>Structure de La Comédie humaine</vt:lpstr>
      <vt:lpstr>Le Père Goriot  (description de la pension Vauquer)</vt:lpstr>
      <vt:lpstr>Eugénie Grandet  (explicit, dénouement)</vt:lpstr>
      <vt:lpstr>George Sand, Indiana (1832): le «féminisme»</vt:lpstr>
      <vt:lpstr>Indiana: l’Histoire  (Révolution de Juillet)</vt:lpstr>
      <vt:lpstr>Les courants réalistes au XIXe siècle</vt:lpstr>
      <vt:lpstr>Flaubert, Madame Bovary (II,3)</vt:lpstr>
      <vt:lpstr>Flaubert, Madame Bovary (II,3)- suite</vt:lpstr>
      <vt:lpstr>Flaubert, L’éducation sentimentale (I,1) </vt:lpstr>
      <vt:lpstr>Flaubert, L’éducation sentimentale (I,1) -suite</vt:lpstr>
      <vt:lpstr>Presentazione standard di PowerPoint</vt:lpstr>
      <vt:lpstr>Edmond et Jules de Goncourt, Germinie Lacerteux, préface</vt:lpstr>
      <vt:lpstr>Edmond et Jules de Goncourt, Germinie Lacerteux, préface (suite)</vt:lpstr>
      <vt:lpstr>Edmond et Jules de Goncourt, Germinie Lacerteux, préface (suite et fin)</vt:lpstr>
      <vt:lpstr>Zola, Le roman expérimental</vt:lpstr>
      <vt:lpstr>Zola, Le roman expérimental (suite)</vt:lpstr>
      <vt:lpstr>Zola, Germinal (III, 3)</vt:lpstr>
      <vt:lpstr>Zola, Germinal (III, 3) - suite</vt:lpstr>
      <vt:lpstr>Maupassant, “Le roman”,  préface de Pierre et Jean</vt:lpstr>
      <vt:lpstr> Maupassant, “Le roman”,  préface de Pierre et Jean (suite) </vt:lpstr>
      <vt:lpstr> Maupassant, “Le roman”,  préface de Pierre et Jean (suite et fin) </vt:lpstr>
      <vt:lpstr>Maupassant, Une vie (chap. X)</vt:lpstr>
      <vt:lpstr>Maupassant, Bel-Ami (II, 2)</vt:lpstr>
      <vt:lpstr>Roland Barthes, L’effet de réel (1968)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réaliste et naturaliste au XIXe siècle</dc:title>
  <dc:creator>Fabio Vasarri</dc:creator>
  <cp:lastModifiedBy>Fabio Vasarri</cp:lastModifiedBy>
  <cp:revision>3</cp:revision>
  <dcterms:created xsi:type="dcterms:W3CDTF">2020-11-22T10:04:43Z</dcterms:created>
  <dcterms:modified xsi:type="dcterms:W3CDTF">2020-11-23T11:05:01Z</dcterms:modified>
</cp:coreProperties>
</file>