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12192000" cy="6858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414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585459" y="5364479"/>
            <a:ext cx="1021080" cy="10210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12192000" cy="24048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61770" y="2738882"/>
            <a:ext cx="9268459" cy="1274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614"/>
              </a:lnSpc>
              <a:tabLst>
                <a:tab pos="3563620" algn="l"/>
                <a:tab pos="3763010" algn="l"/>
              </a:tabLst>
            </a:pPr>
            <a:r>
              <a:rPr spc="-5" dirty="0"/>
              <a:t>Guida </a:t>
            </a:r>
            <a:r>
              <a:rPr spc="-10" dirty="0"/>
              <a:t>all'accreditamento </a:t>
            </a:r>
            <a:r>
              <a:rPr spc="-5" dirty="0"/>
              <a:t>di</a:t>
            </a:r>
            <a:r>
              <a:rPr spc="40" dirty="0"/>
              <a:t> </a:t>
            </a:r>
            <a:r>
              <a:rPr spc="-10" dirty="0"/>
              <a:t>utenti esterni	</a:t>
            </a:r>
            <a:r>
              <a:rPr spc="-5" dirty="0"/>
              <a:t>-	</a:t>
            </a:r>
            <a:r>
              <a:rPr spc="-10" dirty="0"/>
              <a:t>Università </a:t>
            </a:r>
            <a:r>
              <a:rPr spc="-5" dirty="0"/>
              <a:t>degli Studi di</a:t>
            </a:r>
            <a:r>
              <a:rPr spc="-50" dirty="0"/>
              <a:t> </a:t>
            </a:r>
            <a:r>
              <a:rPr spc="-5" dirty="0"/>
              <a:t>Cagliari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614"/>
              </a:lnSpc>
            </a:pPr>
            <a:r>
              <a:rPr spc="-10" dirty="0"/>
              <a:t>07/07/2020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614"/>
              </a:lnSpc>
            </a:pPr>
            <a:fld id="{81D60167-4931-47E6-BA6A-407CBD079E47}" type="slidenum">
              <a:rPr spc="-5" dirty="0"/>
              <a:t>‹N›</a:t>
            </a:fld>
            <a:endParaRPr spc="-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1C345A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614"/>
              </a:lnSpc>
              <a:tabLst>
                <a:tab pos="3563620" algn="l"/>
                <a:tab pos="3763010" algn="l"/>
              </a:tabLst>
            </a:pPr>
            <a:r>
              <a:rPr spc="-5" dirty="0"/>
              <a:t>Guida </a:t>
            </a:r>
            <a:r>
              <a:rPr spc="-10" dirty="0"/>
              <a:t>all'accreditamento </a:t>
            </a:r>
            <a:r>
              <a:rPr spc="-5" dirty="0"/>
              <a:t>di</a:t>
            </a:r>
            <a:r>
              <a:rPr spc="40" dirty="0"/>
              <a:t> </a:t>
            </a:r>
            <a:r>
              <a:rPr spc="-10" dirty="0"/>
              <a:t>utenti esterni	</a:t>
            </a:r>
            <a:r>
              <a:rPr spc="-5" dirty="0"/>
              <a:t>-	</a:t>
            </a:r>
            <a:r>
              <a:rPr spc="-10" dirty="0"/>
              <a:t>Università </a:t>
            </a:r>
            <a:r>
              <a:rPr spc="-5" dirty="0"/>
              <a:t>degli Studi di</a:t>
            </a:r>
            <a:r>
              <a:rPr spc="-50" dirty="0"/>
              <a:t> </a:t>
            </a:r>
            <a:r>
              <a:rPr spc="-5" dirty="0"/>
              <a:t>Cagliari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614"/>
              </a:lnSpc>
            </a:pPr>
            <a:r>
              <a:rPr spc="-10" dirty="0"/>
              <a:t>07/07/2020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614"/>
              </a:lnSpc>
            </a:pPr>
            <a:fld id="{81D60167-4931-47E6-BA6A-407CBD079E47}" type="slidenum">
              <a:rPr spc="-5" dirty="0"/>
              <a:t>‹N›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1C345A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614"/>
              </a:lnSpc>
              <a:tabLst>
                <a:tab pos="3563620" algn="l"/>
                <a:tab pos="3763010" algn="l"/>
              </a:tabLst>
            </a:pPr>
            <a:r>
              <a:rPr spc="-5" dirty="0"/>
              <a:t>Guida </a:t>
            </a:r>
            <a:r>
              <a:rPr spc="-10" dirty="0"/>
              <a:t>all'accreditamento </a:t>
            </a:r>
            <a:r>
              <a:rPr spc="-5" dirty="0"/>
              <a:t>di</a:t>
            </a:r>
            <a:r>
              <a:rPr spc="40" dirty="0"/>
              <a:t> </a:t>
            </a:r>
            <a:r>
              <a:rPr spc="-10" dirty="0"/>
              <a:t>utenti esterni	</a:t>
            </a:r>
            <a:r>
              <a:rPr spc="-5" dirty="0"/>
              <a:t>-	</a:t>
            </a:r>
            <a:r>
              <a:rPr spc="-10" dirty="0"/>
              <a:t>Università </a:t>
            </a:r>
            <a:r>
              <a:rPr spc="-5" dirty="0"/>
              <a:t>degli Studi di</a:t>
            </a:r>
            <a:r>
              <a:rPr spc="-50" dirty="0"/>
              <a:t> </a:t>
            </a:r>
            <a:r>
              <a:rPr spc="-5" dirty="0"/>
              <a:t>Cagliari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614"/>
              </a:lnSpc>
            </a:pPr>
            <a:r>
              <a:rPr spc="-10" dirty="0"/>
              <a:t>07/07/2020</a:t>
            </a: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614"/>
              </a:lnSpc>
            </a:pPr>
            <a:fld id="{81D60167-4931-47E6-BA6A-407CBD079E47}" type="slidenum">
              <a:rPr spc="-5" dirty="0"/>
              <a:t>‹N›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1C345A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614"/>
              </a:lnSpc>
              <a:tabLst>
                <a:tab pos="3563620" algn="l"/>
                <a:tab pos="3763010" algn="l"/>
              </a:tabLst>
            </a:pPr>
            <a:r>
              <a:rPr spc="-5" dirty="0"/>
              <a:t>Guida </a:t>
            </a:r>
            <a:r>
              <a:rPr spc="-10" dirty="0"/>
              <a:t>all'accreditamento </a:t>
            </a:r>
            <a:r>
              <a:rPr spc="-5" dirty="0"/>
              <a:t>di</a:t>
            </a:r>
            <a:r>
              <a:rPr spc="40" dirty="0"/>
              <a:t> </a:t>
            </a:r>
            <a:r>
              <a:rPr spc="-10" dirty="0"/>
              <a:t>utenti esterni	</a:t>
            </a:r>
            <a:r>
              <a:rPr spc="-5" dirty="0"/>
              <a:t>-	</a:t>
            </a:r>
            <a:r>
              <a:rPr spc="-10" dirty="0"/>
              <a:t>Università </a:t>
            </a:r>
            <a:r>
              <a:rPr spc="-5" dirty="0"/>
              <a:t>degli Studi di</a:t>
            </a:r>
            <a:r>
              <a:rPr spc="-50" dirty="0"/>
              <a:t> </a:t>
            </a:r>
            <a:r>
              <a:rPr spc="-5" dirty="0"/>
              <a:t>Cagliari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614"/>
              </a:lnSpc>
            </a:pPr>
            <a:r>
              <a:rPr spc="-10" dirty="0"/>
              <a:t>07/07/2020</a:t>
            </a: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614"/>
              </a:lnSpc>
            </a:pPr>
            <a:fld id="{81D60167-4931-47E6-BA6A-407CBD079E47}" type="slidenum">
              <a:rPr spc="-5" dirty="0"/>
              <a:t>‹N›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614"/>
              </a:lnSpc>
              <a:tabLst>
                <a:tab pos="3563620" algn="l"/>
                <a:tab pos="3763010" algn="l"/>
              </a:tabLst>
            </a:pPr>
            <a:r>
              <a:rPr spc="-5" dirty="0"/>
              <a:t>Guida </a:t>
            </a:r>
            <a:r>
              <a:rPr spc="-10" dirty="0"/>
              <a:t>all'accreditamento </a:t>
            </a:r>
            <a:r>
              <a:rPr spc="-5" dirty="0"/>
              <a:t>di</a:t>
            </a:r>
            <a:r>
              <a:rPr spc="40" dirty="0"/>
              <a:t> </a:t>
            </a:r>
            <a:r>
              <a:rPr spc="-10" dirty="0"/>
              <a:t>utenti esterni	</a:t>
            </a:r>
            <a:r>
              <a:rPr spc="-5" dirty="0"/>
              <a:t>-	</a:t>
            </a:r>
            <a:r>
              <a:rPr spc="-10" dirty="0"/>
              <a:t>Università </a:t>
            </a:r>
            <a:r>
              <a:rPr spc="-5" dirty="0"/>
              <a:t>degli Studi di</a:t>
            </a:r>
            <a:r>
              <a:rPr spc="-50" dirty="0"/>
              <a:t> </a:t>
            </a:r>
            <a:r>
              <a:rPr spc="-5" dirty="0"/>
              <a:t>Cagliari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614"/>
              </a:lnSpc>
            </a:pPr>
            <a:r>
              <a:rPr spc="-10" dirty="0"/>
              <a:t>07/07/2020</a:t>
            </a: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614"/>
              </a:lnSpc>
            </a:pPr>
            <a:fld id="{81D60167-4931-47E6-BA6A-407CBD079E47}" type="slidenum">
              <a:rPr spc="-5" dirty="0"/>
              <a:t>‹N›</a:t>
            </a:fld>
            <a:endParaRPr spc="-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30124" y="6048755"/>
            <a:ext cx="810768" cy="80924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8739" y="141859"/>
            <a:ext cx="12034520" cy="60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1C345A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0311" y="1746504"/>
            <a:ext cx="11771376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790950" y="6580809"/>
            <a:ext cx="6367145" cy="228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614"/>
              </a:lnSpc>
              <a:tabLst>
                <a:tab pos="3563620" algn="l"/>
                <a:tab pos="3763010" algn="l"/>
              </a:tabLst>
            </a:pPr>
            <a:r>
              <a:rPr spc="-5" dirty="0"/>
              <a:t>Guida </a:t>
            </a:r>
            <a:r>
              <a:rPr spc="-10" dirty="0"/>
              <a:t>all'accreditamento </a:t>
            </a:r>
            <a:r>
              <a:rPr spc="-5" dirty="0"/>
              <a:t>di</a:t>
            </a:r>
            <a:r>
              <a:rPr spc="40" dirty="0"/>
              <a:t> </a:t>
            </a:r>
            <a:r>
              <a:rPr spc="-10" dirty="0"/>
              <a:t>utenti esterni	</a:t>
            </a:r>
            <a:r>
              <a:rPr spc="-5" dirty="0"/>
              <a:t>-	</a:t>
            </a:r>
            <a:r>
              <a:rPr spc="-10" dirty="0"/>
              <a:t>Università </a:t>
            </a:r>
            <a:r>
              <a:rPr spc="-5" dirty="0"/>
              <a:t>degli Studi di</a:t>
            </a:r>
            <a:r>
              <a:rPr spc="-50" dirty="0"/>
              <a:t> </a:t>
            </a:r>
            <a:r>
              <a:rPr spc="-5" dirty="0"/>
              <a:t>Cagliari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264666" y="6580809"/>
            <a:ext cx="1000125" cy="228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614"/>
              </a:lnSpc>
            </a:pPr>
            <a:r>
              <a:rPr spc="-10" dirty="0"/>
              <a:t>07/07/2020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973306" y="6580809"/>
            <a:ext cx="153670" cy="228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614"/>
              </a:lnSpc>
            </a:pPr>
            <a:fld id="{81D60167-4931-47E6-BA6A-407CBD079E47}" type="slidenum">
              <a:rPr spc="-5" dirty="0"/>
              <a:t>‹N›</a:t>
            </a:fld>
            <a:endParaRPr spc="-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jp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nica.it/unica/it/covid19_didattica_teams_manual.pag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crosoft.com/it-it/edge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64944" y="2738882"/>
            <a:ext cx="9265285" cy="12744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5015"/>
              </a:lnSpc>
              <a:tabLst>
                <a:tab pos="6945630" algn="l"/>
              </a:tabLst>
            </a:pPr>
            <a:r>
              <a:rPr sz="4400" b="1" spc="-20" dirty="0">
                <a:solidFill>
                  <a:srgbClr val="1C345A"/>
                </a:solidFill>
                <a:latin typeface="Calibri"/>
                <a:cs typeface="Calibri"/>
              </a:rPr>
              <a:t>Procedura</a:t>
            </a:r>
            <a:r>
              <a:rPr sz="4400" b="1" spc="-15" dirty="0">
                <a:solidFill>
                  <a:srgbClr val="1C345A"/>
                </a:solidFill>
                <a:latin typeface="Calibri"/>
                <a:cs typeface="Calibri"/>
              </a:rPr>
              <a:t> </a:t>
            </a:r>
            <a:r>
              <a:rPr sz="4400" b="1" dirty="0">
                <a:solidFill>
                  <a:srgbClr val="1C345A"/>
                </a:solidFill>
                <a:latin typeface="Calibri"/>
                <a:cs typeface="Calibri"/>
              </a:rPr>
              <a:t>di</a:t>
            </a:r>
            <a:r>
              <a:rPr sz="4400" b="1" spc="10" dirty="0">
                <a:solidFill>
                  <a:srgbClr val="1C345A"/>
                </a:solidFill>
                <a:latin typeface="Calibri"/>
                <a:cs typeface="Calibri"/>
              </a:rPr>
              <a:t> </a:t>
            </a:r>
            <a:r>
              <a:rPr sz="4400" b="1" spc="-15" dirty="0">
                <a:solidFill>
                  <a:srgbClr val="1C345A"/>
                </a:solidFill>
                <a:latin typeface="Calibri"/>
                <a:cs typeface="Calibri"/>
              </a:rPr>
              <a:t>accreditamento	</a:t>
            </a:r>
            <a:r>
              <a:rPr sz="4400" b="1" spc="-10" dirty="0">
                <a:solidFill>
                  <a:srgbClr val="1C345A"/>
                </a:solidFill>
                <a:latin typeface="Calibri"/>
                <a:cs typeface="Calibri"/>
              </a:rPr>
              <a:t>personale</a:t>
            </a:r>
            <a:endParaRPr sz="4400">
              <a:latin typeface="Calibri"/>
              <a:cs typeface="Calibri"/>
            </a:endParaRPr>
          </a:p>
          <a:p>
            <a:pPr algn="ctr">
              <a:lnSpc>
                <a:spcPts val="5015"/>
              </a:lnSpc>
            </a:pPr>
            <a:r>
              <a:rPr sz="4400" b="1" spc="-20" dirty="0">
                <a:solidFill>
                  <a:srgbClr val="1C345A"/>
                </a:solidFill>
                <a:latin typeface="Calibri"/>
                <a:cs typeface="Calibri"/>
              </a:rPr>
              <a:t>esterno </a:t>
            </a:r>
            <a:r>
              <a:rPr sz="4400" b="1" dirty="0">
                <a:solidFill>
                  <a:srgbClr val="1C345A"/>
                </a:solidFill>
                <a:latin typeface="Calibri"/>
                <a:cs typeface="Calibri"/>
              </a:rPr>
              <a:t>a UNICA in </a:t>
            </a:r>
            <a:r>
              <a:rPr sz="4400" b="1" spc="-10" dirty="0">
                <a:solidFill>
                  <a:srgbClr val="1C345A"/>
                </a:solidFill>
                <a:latin typeface="Calibri"/>
                <a:cs typeface="Calibri"/>
              </a:rPr>
              <a:t>Microsoft</a:t>
            </a:r>
            <a:r>
              <a:rPr sz="4400" b="1" spc="-80" dirty="0">
                <a:solidFill>
                  <a:srgbClr val="1C345A"/>
                </a:solidFill>
                <a:latin typeface="Calibri"/>
                <a:cs typeface="Calibri"/>
              </a:rPr>
              <a:t> Teams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9033" y="4407661"/>
            <a:ext cx="10930890" cy="365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>
                <a:latin typeface="Calibri"/>
                <a:cs typeface="Calibri"/>
              </a:rPr>
              <a:t>Manuale </a:t>
            </a:r>
            <a:r>
              <a:rPr sz="2400" b="1" spc="-15" dirty="0">
                <a:latin typeface="Calibri"/>
                <a:cs typeface="Calibri"/>
              </a:rPr>
              <a:t>Operativo </a:t>
            </a:r>
            <a:r>
              <a:rPr sz="2400" b="1" dirty="0">
                <a:latin typeface="Calibri"/>
                <a:cs typeface="Calibri"/>
              </a:rPr>
              <a:t>per la </a:t>
            </a:r>
            <a:r>
              <a:rPr sz="2400" b="1" spc="-5" dirty="0">
                <a:latin typeface="Calibri"/>
                <a:cs typeface="Calibri"/>
              </a:rPr>
              <a:t>creazione </a:t>
            </a:r>
            <a:r>
              <a:rPr sz="2400" b="1" dirty="0">
                <a:latin typeface="Calibri"/>
                <a:cs typeface="Calibri"/>
              </a:rPr>
              <a:t>di un </a:t>
            </a:r>
            <a:r>
              <a:rPr sz="2400" b="1" spc="-5" dirty="0">
                <a:latin typeface="Calibri"/>
                <a:cs typeface="Calibri"/>
              </a:rPr>
              <a:t>account </a:t>
            </a:r>
            <a:r>
              <a:rPr sz="2400" b="1" dirty="0">
                <a:latin typeface="Calibri"/>
                <a:cs typeface="Calibri"/>
              </a:rPr>
              <a:t>per </a:t>
            </a:r>
            <a:r>
              <a:rPr sz="2400" b="1" spc="-5" dirty="0">
                <a:latin typeface="Calibri"/>
                <a:cs typeface="Calibri"/>
              </a:rPr>
              <a:t>personale </a:t>
            </a:r>
            <a:r>
              <a:rPr sz="2400" b="1" spc="-10" dirty="0">
                <a:latin typeface="Calibri"/>
                <a:cs typeface="Calibri"/>
              </a:rPr>
              <a:t>esterno</a:t>
            </a:r>
            <a:r>
              <a:rPr sz="2400" b="1" spc="-3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all'Istituzione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485132" y="0"/>
            <a:ext cx="7706867" cy="6670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677155" y="0"/>
            <a:ext cx="7514843" cy="64922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8739" y="141859"/>
            <a:ext cx="5327015" cy="647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Installazione </a:t>
            </a:r>
            <a:r>
              <a:rPr spc="-5" dirty="0"/>
              <a:t>di </a:t>
            </a:r>
            <a:r>
              <a:rPr spc="-80" dirty="0"/>
              <a:t>Teams</a:t>
            </a:r>
            <a:r>
              <a:rPr spc="-5" dirty="0"/>
              <a:t> (4)</a:t>
            </a:r>
          </a:p>
        </p:txBody>
      </p:sp>
      <p:sp>
        <p:nvSpPr>
          <p:cNvPr id="5" name="object 5"/>
          <p:cNvSpPr/>
          <p:nvPr/>
        </p:nvSpPr>
        <p:spPr>
          <a:xfrm>
            <a:off x="1129283" y="6492240"/>
            <a:ext cx="1271270" cy="365760"/>
          </a:xfrm>
          <a:custGeom>
            <a:avLst/>
            <a:gdLst/>
            <a:ahLst/>
            <a:cxnLst/>
            <a:rect l="l" t="t" r="r" b="b"/>
            <a:pathLst>
              <a:path w="1271270" h="365759">
                <a:moveTo>
                  <a:pt x="0" y="365760"/>
                </a:moveTo>
                <a:lnTo>
                  <a:pt x="1271016" y="365760"/>
                </a:lnTo>
                <a:lnTo>
                  <a:pt x="1271016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400300" y="6492240"/>
            <a:ext cx="9151620" cy="365760"/>
          </a:xfrm>
          <a:custGeom>
            <a:avLst/>
            <a:gdLst/>
            <a:ahLst/>
            <a:cxnLst/>
            <a:rect l="l" t="t" r="r" b="b"/>
            <a:pathLst>
              <a:path w="9151620" h="365759">
                <a:moveTo>
                  <a:pt x="0" y="365760"/>
                </a:moveTo>
                <a:lnTo>
                  <a:pt x="9151620" y="365760"/>
                </a:lnTo>
                <a:lnTo>
                  <a:pt x="915162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551919" y="6492240"/>
            <a:ext cx="640080" cy="365760"/>
          </a:xfrm>
          <a:custGeom>
            <a:avLst/>
            <a:gdLst/>
            <a:ahLst/>
            <a:cxnLst/>
            <a:rect l="l" t="t" r="r" b="b"/>
            <a:pathLst>
              <a:path w="640079" h="365759">
                <a:moveTo>
                  <a:pt x="0" y="365760"/>
                </a:moveTo>
                <a:lnTo>
                  <a:pt x="640079" y="365760"/>
                </a:lnTo>
                <a:lnTo>
                  <a:pt x="640079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3060192"/>
            <a:ext cx="4677410" cy="925194"/>
          </a:xfrm>
          <a:custGeom>
            <a:avLst/>
            <a:gdLst/>
            <a:ahLst/>
            <a:cxnLst/>
            <a:rect l="l" t="t" r="r" b="b"/>
            <a:pathLst>
              <a:path w="4677410" h="925195">
                <a:moveTo>
                  <a:pt x="0" y="925067"/>
                </a:moveTo>
                <a:lnTo>
                  <a:pt x="4677156" y="925067"/>
                </a:lnTo>
                <a:lnTo>
                  <a:pt x="4677156" y="0"/>
                </a:lnTo>
                <a:lnTo>
                  <a:pt x="0" y="0"/>
                </a:lnTo>
                <a:lnTo>
                  <a:pt x="0" y="925067"/>
                </a:lnTo>
                <a:close/>
              </a:path>
            </a:pathLst>
          </a:custGeom>
          <a:solidFill>
            <a:srgbClr val="1C345A">
              <a:alpha val="1490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8739" y="3090240"/>
            <a:ext cx="4358640" cy="8496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0100"/>
              </a:lnSpc>
            </a:pPr>
            <a:r>
              <a:rPr sz="2000" spc="-5" dirty="0">
                <a:latin typeface="Calibri"/>
                <a:cs typeface="Calibri"/>
              </a:rPr>
              <a:t>Microsoft </a:t>
            </a:r>
            <a:r>
              <a:rPr sz="2000" dirty="0">
                <a:latin typeface="Calibri"/>
                <a:cs typeface="Calibri"/>
              </a:rPr>
              <a:t>suggerisce </a:t>
            </a:r>
            <a:r>
              <a:rPr sz="2000" spc="-5" dirty="0">
                <a:latin typeface="Calibri"/>
                <a:cs typeface="Calibri"/>
              </a:rPr>
              <a:t>comunque di  </a:t>
            </a:r>
            <a:r>
              <a:rPr sz="2000" spc="-10" dirty="0">
                <a:latin typeface="Calibri"/>
                <a:cs typeface="Calibri"/>
              </a:rPr>
              <a:t>utilizzare preferibilmente </a:t>
            </a:r>
            <a:r>
              <a:rPr sz="2000" dirty="0">
                <a:latin typeface="Calibri"/>
                <a:cs typeface="Calibri"/>
              </a:rPr>
              <a:t>la </a:t>
            </a:r>
            <a:r>
              <a:rPr sz="2000" b="1" dirty="0">
                <a:solidFill>
                  <a:srgbClr val="9E1616"/>
                </a:solidFill>
                <a:latin typeface="Calibri"/>
                <a:cs typeface="Calibri"/>
              </a:rPr>
              <a:t>app</a:t>
            </a:r>
            <a:r>
              <a:rPr sz="2000" dirty="0">
                <a:latin typeface="Calibri"/>
                <a:cs typeface="Calibri"/>
              </a:rPr>
              <a:t>, che </a:t>
            </a:r>
            <a:r>
              <a:rPr sz="2000" spc="-15" dirty="0">
                <a:latin typeface="Calibri"/>
                <a:cs typeface="Calibri"/>
              </a:rPr>
              <a:t>offre  </a:t>
            </a:r>
            <a:r>
              <a:rPr sz="2000" dirty="0">
                <a:latin typeface="Calibri"/>
                <a:cs typeface="Calibri"/>
              </a:rPr>
              <a:t>una </a:t>
            </a:r>
            <a:r>
              <a:rPr sz="2000" spc="-5" dirty="0">
                <a:latin typeface="Calibri"/>
                <a:cs typeface="Calibri"/>
              </a:rPr>
              <a:t>migliore esperienza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d’uso.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5097779"/>
            <a:ext cx="4677410" cy="681355"/>
          </a:xfrm>
          <a:custGeom>
            <a:avLst/>
            <a:gdLst/>
            <a:ahLst/>
            <a:cxnLst/>
            <a:rect l="l" t="t" r="r" b="b"/>
            <a:pathLst>
              <a:path w="4677410" h="681354">
                <a:moveTo>
                  <a:pt x="0" y="681228"/>
                </a:moveTo>
                <a:lnTo>
                  <a:pt x="4677156" y="681228"/>
                </a:lnTo>
                <a:lnTo>
                  <a:pt x="4677156" y="0"/>
                </a:lnTo>
                <a:lnTo>
                  <a:pt x="0" y="0"/>
                </a:lnTo>
                <a:lnTo>
                  <a:pt x="0" y="681228"/>
                </a:lnTo>
                <a:close/>
              </a:path>
            </a:pathLst>
          </a:custGeom>
          <a:solidFill>
            <a:srgbClr val="9E1616">
              <a:alpha val="1490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78739" y="5097398"/>
            <a:ext cx="4521200" cy="6051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280"/>
              </a:lnSpc>
            </a:pPr>
            <a:r>
              <a:rPr sz="2000" spc="-15" dirty="0">
                <a:latin typeface="Calibri"/>
                <a:cs typeface="Calibri"/>
              </a:rPr>
              <a:t>Per  </a:t>
            </a:r>
            <a:r>
              <a:rPr sz="2000" spc="-10" dirty="0">
                <a:latin typeface="Calibri"/>
                <a:cs typeface="Calibri"/>
              </a:rPr>
              <a:t>installare  </a:t>
            </a:r>
            <a:r>
              <a:rPr sz="2000" spc="-5" dirty="0">
                <a:latin typeface="Calibri"/>
                <a:cs typeface="Calibri"/>
              </a:rPr>
              <a:t>la  </a:t>
            </a:r>
            <a:r>
              <a:rPr sz="2000" b="1" dirty="0">
                <a:solidFill>
                  <a:srgbClr val="1C345A"/>
                </a:solidFill>
                <a:latin typeface="Calibri"/>
                <a:cs typeface="Calibri"/>
              </a:rPr>
              <a:t>app  </a:t>
            </a:r>
            <a:r>
              <a:rPr sz="2000" spc="-5" dirty="0">
                <a:latin typeface="Calibri"/>
                <a:cs typeface="Calibri"/>
              </a:rPr>
              <a:t>cliccare  </a:t>
            </a:r>
            <a:r>
              <a:rPr sz="2000" dirty="0">
                <a:latin typeface="Calibri"/>
                <a:cs typeface="Calibri"/>
              </a:rPr>
              <a:t>sull’icona </a:t>
            </a:r>
            <a:r>
              <a:rPr sz="2000" spc="10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in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2280"/>
              </a:lnSpc>
            </a:pPr>
            <a:r>
              <a:rPr sz="2000" spc="-5" dirty="0">
                <a:latin typeface="Calibri"/>
                <a:cs typeface="Calibri"/>
              </a:rPr>
              <a:t>basso  </a:t>
            </a:r>
            <a:r>
              <a:rPr sz="2000" dirty="0">
                <a:latin typeface="Calibri"/>
                <a:cs typeface="Calibri"/>
              </a:rPr>
              <a:t>a </a:t>
            </a:r>
            <a:r>
              <a:rPr sz="2000" spc="-15" dirty="0">
                <a:latin typeface="Calibri"/>
                <a:cs typeface="Calibri"/>
              </a:rPr>
              <a:t>sinistra </a:t>
            </a:r>
            <a:r>
              <a:rPr sz="2000" dirty="0">
                <a:latin typeface="Calibri"/>
                <a:cs typeface="Calibri"/>
              </a:rPr>
              <a:t>e </a:t>
            </a:r>
            <a:r>
              <a:rPr sz="2000" spc="-5" dirty="0">
                <a:latin typeface="Calibri"/>
                <a:cs typeface="Calibri"/>
              </a:rPr>
              <a:t>seguire le</a:t>
            </a:r>
            <a:r>
              <a:rPr sz="2000" spc="4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istruzioni.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1330452"/>
            <a:ext cx="4677410" cy="619125"/>
          </a:xfrm>
          <a:custGeom>
            <a:avLst/>
            <a:gdLst/>
            <a:ahLst/>
            <a:cxnLst/>
            <a:rect l="l" t="t" r="r" b="b"/>
            <a:pathLst>
              <a:path w="4677410" h="619125">
                <a:moveTo>
                  <a:pt x="0" y="618744"/>
                </a:moveTo>
                <a:lnTo>
                  <a:pt x="4677156" y="618744"/>
                </a:lnTo>
                <a:lnTo>
                  <a:pt x="4677156" y="0"/>
                </a:lnTo>
                <a:lnTo>
                  <a:pt x="0" y="0"/>
                </a:lnTo>
                <a:lnTo>
                  <a:pt x="0" y="618744"/>
                </a:lnTo>
                <a:close/>
              </a:path>
            </a:pathLst>
          </a:custGeom>
          <a:solidFill>
            <a:srgbClr val="9E1616">
              <a:alpha val="1490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78739" y="1364234"/>
            <a:ext cx="4519295" cy="570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160"/>
              </a:lnSpc>
            </a:pPr>
            <a:r>
              <a:rPr sz="2000" spc="-5" dirty="0">
                <a:latin typeface="Calibri"/>
                <a:cs typeface="Calibri"/>
              </a:rPr>
              <a:t>Molte </a:t>
            </a:r>
            <a:r>
              <a:rPr sz="2000" spc="-10" dirty="0">
                <a:latin typeface="Calibri"/>
                <a:cs typeface="Calibri"/>
              </a:rPr>
              <a:t>attività </a:t>
            </a:r>
            <a:r>
              <a:rPr sz="2000" spc="-5" dirty="0">
                <a:latin typeface="Calibri"/>
                <a:cs typeface="Calibri"/>
              </a:rPr>
              <a:t>su </a:t>
            </a:r>
            <a:r>
              <a:rPr sz="2000" spc="-35" dirty="0">
                <a:latin typeface="Calibri"/>
                <a:cs typeface="Calibri"/>
              </a:rPr>
              <a:t>Teams </a:t>
            </a:r>
            <a:r>
              <a:rPr sz="2000" spc="-5" dirty="0">
                <a:latin typeface="Calibri"/>
                <a:cs typeface="Calibri"/>
              </a:rPr>
              <a:t>possono </a:t>
            </a:r>
            <a:r>
              <a:rPr sz="2000" spc="-15" dirty="0">
                <a:latin typeface="Calibri"/>
                <a:cs typeface="Calibri"/>
              </a:rPr>
              <a:t>svolgersi  direttamente </a:t>
            </a:r>
            <a:r>
              <a:rPr sz="2000" spc="-5" dirty="0">
                <a:latin typeface="Calibri"/>
                <a:cs typeface="Calibri"/>
              </a:rPr>
              <a:t>nel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40" dirty="0">
                <a:latin typeface="Calibri"/>
                <a:cs typeface="Calibri"/>
              </a:rPr>
              <a:t>browser.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488941" y="5945885"/>
            <a:ext cx="2589530" cy="547370"/>
          </a:xfrm>
          <a:custGeom>
            <a:avLst/>
            <a:gdLst/>
            <a:ahLst/>
            <a:cxnLst/>
            <a:rect l="l" t="t" r="r" b="b"/>
            <a:pathLst>
              <a:path w="2589529" h="547370">
                <a:moveTo>
                  <a:pt x="2498090" y="0"/>
                </a:moveTo>
                <a:lnTo>
                  <a:pt x="91186" y="0"/>
                </a:lnTo>
                <a:lnTo>
                  <a:pt x="55667" y="7166"/>
                </a:lnTo>
                <a:lnTo>
                  <a:pt x="26685" y="26709"/>
                </a:lnTo>
                <a:lnTo>
                  <a:pt x="7157" y="55694"/>
                </a:lnTo>
                <a:lnTo>
                  <a:pt x="0" y="91185"/>
                </a:lnTo>
                <a:lnTo>
                  <a:pt x="0" y="455929"/>
                </a:lnTo>
                <a:lnTo>
                  <a:pt x="7157" y="491421"/>
                </a:lnTo>
                <a:lnTo>
                  <a:pt x="26685" y="520406"/>
                </a:lnTo>
                <a:lnTo>
                  <a:pt x="55667" y="539949"/>
                </a:lnTo>
                <a:lnTo>
                  <a:pt x="91186" y="547116"/>
                </a:lnTo>
                <a:lnTo>
                  <a:pt x="2498090" y="547116"/>
                </a:lnTo>
                <a:lnTo>
                  <a:pt x="2533608" y="539949"/>
                </a:lnTo>
                <a:lnTo>
                  <a:pt x="2562590" y="520406"/>
                </a:lnTo>
                <a:lnTo>
                  <a:pt x="2582118" y="491421"/>
                </a:lnTo>
                <a:lnTo>
                  <a:pt x="2589276" y="455929"/>
                </a:lnTo>
                <a:lnTo>
                  <a:pt x="2589276" y="91185"/>
                </a:lnTo>
                <a:lnTo>
                  <a:pt x="2582118" y="55694"/>
                </a:lnTo>
                <a:lnTo>
                  <a:pt x="2562590" y="26709"/>
                </a:lnTo>
                <a:lnTo>
                  <a:pt x="2533608" y="7166"/>
                </a:lnTo>
                <a:lnTo>
                  <a:pt x="2498090" y="0"/>
                </a:lnTo>
                <a:close/>
              </a:path>
            </a:pathLst>
          </a:custGeom>
          <a:solidFill>
            <a:srgbClr val="FFFF00">
              <a:alpha val="2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488941" y="5945885"/>
            <a:ext cx="2589530" cy="547370"/>
          </a:xfrm>
          <a:custGeom>
            <a:avLst/>
            <a:gdLst/>
            <a:ahLst/>
            <a:cxnLst/>
            <a:rect l="l" t="t" r="r" b="b"/>
            <a:pathLst>
              <a:path w="2589529" h="547370">
                <a:moveTo>
                  <a:pt x="0" y="91185"/>
                </a:moveTo>
                <a:lnTo>
                  <a:pt x="7157" y="55694"/>
                </a:lnTo>
                <a:lnTo>
                  <a:pt x="26685" y="26709"/>
                </a:lnTo>
                <a:lnTo>
                  <a:pt x="55667" y="7166"/>
                </a:lnTo>
                <a:lnTo>
                  <a:pt x="91186" y="0"/>
                </a:lnTo>
                <a:lnTo>
                  <a:pt x="2498090" y="0"/>
                </a:lnTo>
                <a:lnTo>
                  <a:pt x="2533608" y="7166"/>
                </a:lnTo>
                <a:lnTo>
                  <a:pt x="2562590" y="26709"/>
                </a:lnTo>
                <a:lnTo>
                  <a:pt x="2582118" y="55694"/>
                </a:lnTo>
                <a:lnTo>
                  <a:pt x="2589276" y="91185"/>
                </a:lnTo>
                <a:lnTo>
                  <a:pt x="2589276" y="455929"/>
                </a:lnTo>
                <a:lnTo>
                  <a:pt x="2582118" y="491421"/>
                </a:lnTo>
                <a:lnTo>
                  <a:pt x="2562590" y="520406"/>
                </a:lnTo>
                <a:lnTo>
                  <a:pt x="2533608" y="539949"/>
                </a:lnTo>
                <a:lnTo>
                  <a:pt x="2498090" y="547116"/>
                </a:lnTo>
                <a:lnTo>
                  <a:pt x="91186" y="547116"/>
                </a:lnTo>
                <a:lnTo>
                  <a:pt x="55667" y="539949"/>
                </a:lnTo>
                <a:lnTo>
                  <a:pt x="26685" y="520406"/>
                </a:lnTo>
                <a:lnTo>
                  <a:pt x="7157" y="491421"/>
                </a:lnTo>
                <a:lnTo>
                  <a:pt x="0" y="455929"/>
                </a:lnTo>
                <a:lnTo>
                  <a:pt x="0" y="91185"/>
                </a:lnTo>
                <a:close/>
              </a:path>
            </a:pathLst>
          </a:custGeom>
          <a:ln w="38099">
            <a:solidFill>
              <a:srgbClr val="9E16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934189" y="5802385"/>
            <a:ext cx="735965" cy="530860"/>
          </a:xfrm>
          <a:custGeom>
            <a:avLst/>
            <a:gdLst/>
            <a:ahLst/>
            <a:cxnLst/>
            <a:rect l="l" t="t" r="r" b="b"/>
            <a:pathLst>
              <a:path w="735964" h="530860">
                <a:moveTo>
                  <a:pt x="0" y="0"/>
                </a:moveTo>
                <a:lnTo>
                  <a:pt x="35426" y="57169"/>
                </a:lnTo>
                <a:lnTo>
                  <a:pt x="133854" y="189396"/>
                </a:lnTo>
                <a:lnTo>
                  <a:pt x="283504" y="337755"/>
                </a:lnTo>
                <a:lnTo>
                  <a:pt x="472600" y="443324"/>
                </a:lnTo>
                <a:lnTo>
                  <a:pt x="434755" y="530770"/>
                </a:lnTo>
                <a:lnTo>
                  <a:pt x="735448" y="411721"/>
                </a:lnTo>
                <a:lnTo>
                  <a:pt x="717954" y="365217"/>
                </a:lnTo>
                <a:lnTo>
                  <a:pt x="706948" y="337482"/>
                </a:lnTo>
                <a:lnTo>
                  <a:pt x="402047" y="205530"/>
                </a:lnTo>
                <a:lnTo>
                  <a:pt x="217464" y="122144"/>
                </a:lnTo>
                <a:lnTo>
                  <a:pt x="64060" y="38235"/>
                </a:lnTo>
                <a:lnTo>
                  <a:pt x="0" y="0"/>
                </a:lnTo>
                <a:close/>
              </a:path>
              <a:path w="735964" h="530860">
                <a:moveTo>
                  <a:pt x="616408" y="111025"/>
                </a:moveTo>
                <a:lnTo>
                  <a:pt x="559642" y="242196"/>
                </a:lnTo>
                <a:lnTo>
                  <a:pt x="402047" y="205530"/>
                </a:lnTo>
                <a:lnTo>
                  <a:pt x="706948" y="337482"/>
                </a:lnTo>
                <a:lnTo>
                  <a:pt x="616408" y="111025"/>
                </a:lnTo>
                <a:close/>
              </a:path>
            </a:pathLst>
          </a:custGeom>
          <a:solidFill>
            <a:srgbClr val="1C34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681984" y="5445252"/>
            <a:ext cx="1203198" cy="120319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14"/>
              </a:lnSpc>
              <a:tabLst>
                <a:tab pos="3563620" algn="l"/>
                <a:tab pos="3763010" algn="l"/>
              </a:tabLst>
            </a:pPr>
            <a:r>
              <a:rPr spc="-5" dirty="0"/>
              <a:t>Guida </a:t>
            </a:r>
            <a:r>
              <a:rPr spc="-10" dirty="0"/>
              <a:t>all'accreditamento </a:t>
            </a:r>
            <a:r>
              <a:rPr spc="-5" dirty="0"/>
              <a:t>di</a:t>
            </a:r>
            <a:r>
              <a:rPr spc="40" dirty="0"/>
              <a:t> </a:t>
            </a:r>
            <a:r>
              <a:rPr spc="-10" dirty="0"/>
              <a:t>utenti esterni	</a:t>
            </a:r>
            <a:r>
              <a:rPr spc="-5" dirty="0"/>
              <a:t>-	</a:t>
            </a:r>
            <a:r>
              <a:rPr spc="-10" dirty="0"/>
              <a:t>Università </a:t>
            </a:r>
            <a:r>
              <a:rPr spc="-5" dirty="0"/>
              <a:t>degli Studi di</a:t>
            </a:r>
            <a:r>
              <a:rPr spc="-50" dirty="0"/>
              <a:t> </a:t>
            </a:r>
            <a:r>
              <a:rPr spc="-5" dirty="0"/>
              <a:t>Cagliari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1883897" y="6580809"/>
            <a:ext cx="2298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14"/>
              </a:lnSpc>
            </a:pP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10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37260" y="659917"/>
            <a:ext cx="10162032" cy="58750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29283" y="851916"/>
            <a:ext cx="9791700" cy="55046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8739" y="141859"/>
            <a:ext cx="5327015" cy="647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Installazione </a:t>
            </a:r>
            <a:r>
              <a:rPr spc="-5" dirty="0"/>
              <a:t>di </a:t>
            </a:r>
            <a:r>
              <a:rPr spc="-80" dirty="0"/>
              <a:t>Teams</a:t>
            </a:r>
            <a:r>
              <a:rPr spc="-5" dirty="0"/>
              <a:t> (5)</a:t>
            </a:r>
          </a:p>
        </p:txBody>
      </p:sp>
      <p:sp>
        <p:nvSpPr>
          <p:cNvPr id="5" name="object 5"/>
          <p:cNvSpPr/>
          <p:nvPr/>
        </p:nvSpPr>
        <p:spPr>
          <a:xfrm>
            <a:off x="1129283" y="6492240"/>
            <a:ext cx="1271270" cy="365760"/>
          </a:xfrm>
          <a:custGeom>
            <a:avLst/>
            <a:gdLst/>
            <a:ahLst/>
            <a:cxnLst/>
            <a:rect l="l" t="t" r="r" b="b"/>
            <a:pathLst>
              <a:path w="1271270" h="365759">
                <a:moveTo>
                  <a:pt x="0" y="365760"/>
                </a:moveTo>
                <a:lnTo>
                  <a:pt x="1271016" y="365760"/>
                </a:lnTo>
                <a:lnTo>
                  <a:pt x="1271016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400300" y="6492240"/>
            <a:ext cx="9151620" cy="365760"/>
          </a:xfrm>
          <a:custGeom>
            <a:avLst/>
            <a:gdLst/>
            <a:ahLst/>
            <a:cxnLst/>
            <a:rect l="l" t="t" r="r" b="b"/>
            <a:pathLst>
              <a:path w="9151620" h="365759">
                <a:moveTo>
                  <a:pt x="0" y="365760"/>
                </a:moveTo>
                <a:lnTo>
                  <a:pt x="9151620" y="365760"/>
                </a:lnTo>
                <a:lnTo>
                  <a:pt x="915162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551919" y="6492240"/>
            <a:ext cx="640080" cy="365760"/>
          </a:xfrm>
          <a:custGeom>
            <a:avLst/>
            <a:gdLst/>
            <a:ahLst/>
            <a:cxnLst/>
            <a:rect l="l" t="t" r="r" b="b"/>
            <a:pathLst>
              <a:path w="640079" h="365759">
                <a:moveTo>
                  <a:pt x="0" y="365760"/>
                </a:moveTo>
                <a:lnTo>
                  <a:pt x="640079" y="365760"/>
                </a:lnTo>
                <a:lnTo>
                  <a:pt x="640079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3288791" y="2747772"/>
            <a:ext cx="5913120" cy="683260"/>
          </a:xfrm>
          <a:prstGeom prst="rect">
            <a:avLst/>
          </a:prstGeom>
          <a:solidFill>
            <a:srgbClr val="9E1616">
              <a:alpha val="14901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 marL="92075">
              <a:lnSpc>
                <a:spcPts val="2280"/>
              </a:lnSpc>
            </a:pPr>
            <a:r>
              <a:rPr sz="2000" dirty="0">
                <a:latin typeface="Calibri"/>
                <a:cs typeface="Calibri"/>
              </a:rPr>
              <a:t>Una </a:t>
            </a:r>
            <a:r>
              <a:rPr sz="2000" spc="-15" dirty="0">
                <a:latin typeface="Calibri"/>
                <a:cs typeface="Calibri"/>
              </a:rPr>
              <a:t>volta </a:t>
            </a:r>
            <a:r>
              <a:rPr sz="2000" spc="-10" dirty="0">
                <a:latin typeface="Calibri"/>
                <a:cs typeface="Calibri"/>
              </a:rPr>
              <a:t>installata </a:t>
            </a:r>
            <a:r>
              <a:rPr sz="2000" spc="-5" dirty="0">
                <a:latin typeface="Calibri"/>
                <a:cs typeface="Calibri"/>
              </a:rPr>
              <a:t>la </a:t>
            </a:r>
            <a:r>
              <a:rPr sz="2000" b="1" dirty="0">
                <a:solidFill>
                  <a:srgbClr val="1C345A"/>
                </a:solidFill>
                <a:latin typeface="Calibri"/>
                <a:cs typeface="Calibri"/>
              </a:rPr>
              <a:t>app </a:t>
            </a:r>
            <a:r>
              <a:rPr sz="2000" spc="-5" dirty="0">
                <a:latin typeface="Calibri"/>
                <a:cs typeface="Calibri"/>
              </a:rPr>
              <a:t>si </a:t>
            </a:r>
            <a:r>
              <a:rPr sz="2000" spc="-15" dirty="0">
                <a:latin typeface="Calibri"/>
                <a:cs typeface="Calibri"/>
              </a:rPr>
              <a:t>potrà </a:t>
            </a:r>
            <a:r>
              <a:rPr sz="2000" spc="-10" dirty="0">
                <a:latin typeface="Calibri"/>
                <a:cs typeface="Calibri"/>
              </a:rPr>
              <a:t>usare   </a:t>
            </a:r>
            <a:r>
              <a:rPr sz="2000" spc="25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direttamente</a:t>
            </a:r>
            <a:endParaRPr sz="2000">
              <a:latin typeface="Calibri"/>
              <a:cs typeface="Calibri"/>
            </a:endParaRPr>
          </a:p>
          <a:p>
            <a:pPr marL="92075">
              <a:lnSpc>
                <a:spcPts val="2280"/>
              </a:lnSpc>
            </a:pPr>
            <a:r>
              <a:rPr sz="2000" spc="-10" dirty="0">
                <a:latin typeface="Calibri"/>
                <a:cs typeface="Calibri"/>
              </a:rPr>
              <a:t>senza passare </a:t>
            </a:r>
            <a:r>
              <a:rPr sz="2000" spc="-5" dirty="0">
                <a:latin typeface="Calibri"/>
                <a:cs typeface="Calibri"/>
              </a:rPr>
              <a:t>dal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40" dirty="0">
                <a:latin typeface="Calibri"/>
                <a:cs typeface="Calibri"/>
              </a:rPr>
              <a:t>browser.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14"/>
              </a:lnSpc>
              <a:tabLst>
                <a:tab pos="3563620" algn="l"/>
                <a:tab pos="3763010" algn="l"/>
              </a:tabLst>
            </a:pPr>
            <a:r>
              <a:rPr spc="-5" dirty="0"/>
              <a:t>Guida </a:t>
            </a:r>
            <a:r>
              <a:rPr spc="-10" dirty="0"/>
              <a:t>all'accreditamento </a:t>
            </a:r>
            <a:r>
              <a:rPr spc="-5" dirty="0"/>
              <a:t>di</a:t>
            </a:r>
            <a:r>
              <a:rPr spc="40" dirty="0"/>
              <a:t> </a:t>
            </a:r>
            <a:r>
              <a:rPr spc="-10" dirty="0"/>
              <a:t>utenti esterni	</a:t>
            </a:r>
            <a:r>
              <a:rPr spc="-5" dirty="0"/>
              <a:t>-	</a:t>
            </a:r>
            <a:r>
              <a:rPr spc="-10" dirty="0"/>
              <a:t>Università </a:t>
            </a:r>
            <a:r>
              <a:rPr spc="-5" dirty="0"/>
              <a:t>degli Studi di</a:t>
            </a:r>
            <a:r>
              <a:rPr spc="-50" dirty="0"/>
              <a:t> </a:t>
            </a:r>
            <a:r>
              <a:rPr spc="-5" dirty="0"/>
              <a:t>Cagliari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1871197" y="6580809"/>
            <a:ext cx="2552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14"/>
              </a:lnSpc>
            </a:pPr>
            <a:fld id="{81D60167-4931-47E6-BA6A-407CBD079E47}" type="slidenum"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11</a:t>
            </a:fld>
            <a:endParaRPr sz="16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288791" y="4021835"/>
            <a:ext cx="5913120" cy="879475"/>
          </a:xfrm>
          <a:prstGeom prst="rect">
            <a:avLst/>
          </a:prstGeom>
          <a:solidFill>
            <a:srgbClr val="1C345A">
              <a:alpha val="14901"/>
            </a:srgbClr>
          </a:solidFill>
        </p:spPr>
        <p:txBody>
          <a:bodyPr vert="horz" wrap="square" lIns="0" tIns="29209" rIns="0" bIns="0" rtlCol="0">
            <a:spAutoFit/>
          </a:bodyPr>
          <a:lstStyle/>
          <a:p>
            <a:pPr marL="92075" marR="257175">
              <a:lnSpc>
                <a:spcPct val="90100"/>
              </a:lnSpc>
              <a:spcBef>
                <a:spcPts val="229"/>
              </a:spcBef>
            </a:pPr>
            <a:r>
              <a:rPr sz="2000" spc="-20" dirty="0">
                <a:latin typeface="Calibri"/>
                <a:cs typeface="Calibri"/>
              </a:rPr>
              <a:t>All’avvio </a:t>
            </a:r>
            <a:r>
              <a:rPr sz="2000" dirty="0">
                <a:latin typeface="Calibri"/>
                <a:cs typeface="Calibri"/>
              </a:rPr>
              <a:t>della app </a:t>
            </a:r>
            <a:r>
              <a:rPr sz="2000" spc="-5" dirty="0">
                <a:latin typeface="Calibri"/>
                <a:cs typeface="Calibri"/>
              </a:rPr>
              <a:t>bisognerà </a:t>
            </a:r>
            <a:r>
              <a:rPr sz="2000" spc="-10" dirty="0">
                <a:latin typeface="Calibri"/>
                <a:cs typeface="Calibri"/>
              </a:rPr>
              <a:t>ripetere </a:t>
            </a:r>
            <a:r>
              <a:rPr sz="2000" dirty="0">
                <a:latin typeface="Calibri"/>
                <a:cs typeface="Calibri"/>
              </a:rPr>
              <a:t>la </a:t>
            </a:r>
            <a:r>
              <a:rPr sz="2000" spc="-10" dirty="0">
                <a:latin typeface="Calibri"/>
                <a:cs typeface="Calibri"/>
              </a:rPr>
              <a:t>procedura </a:t>
            </a:r>
            <a:r>
              <a:rPr sz="2000" dirty="0">
                <a:latin typeface="Calibri"/>
                <a:cs typeface="Calibri"/>
              </a:rPr>
              <a:t>di  </a:t>
            </a:r>
            <a:r>
              <a:rPr sz="2000" spc="-5" dirty="0">
                <a:latin typeface="Calibri"/>
                <a:cs typeface="Calibri"/>
              </a:rPr>
              <a:t>autenticazione </a:t>
            </a:r>
            <a:r>
              <a:rPr sz="2000" spc="-10" dirty="0">
                <a:latin typeface="Calibri"/>
                <a:cs typeface="Calibri"/>
              </a:rPr>
              <a:t>tramite </a:t>
            </a:r>
            <a:r>
              <a:rPr sz="2000" dirty="0">
                <a:latin typeface="Calibri"/>
                <a:cs typeface="Calibri"/>
              </a:rPr>
              <a:t>le </a:t>
            </a:r>
            <a:r>
              <a:rPr sz="2000" spc="-5" dirty="0">
                <a:latin typeface="Calibri"/>
                <a:cs typeface="Calibri"/>
              </a:rPr>
              <a:t>credenziali </a:t>
            </a:r>
            <a:r>
              <a:rPr sz="2000" b="1" spc="-5" dirty="0">
                <a:solidFill>
                  <a:srgbClr val="9E1616"/>
                </a:solidFill>
                <a:latin typeface="Calibri"/>
                <a:cs typeface="Calibri"/>
              </a:rPr>
              <a:t>scelte </a:t>
            </a:r>
            <a:r>
              <a:rPr sz="2000" b="1" spc="-15" dirty="0">
                <a:solidFill>
                  <a:srgbClr val="9E1616"/>
                </a:solidFill>
                <a:latin typeface="Calibri"/>
                <a:cs typeface="Calibri"/>
              </a:rPr>
              <a:t>durante </a:t>
            </a:r>
            <a:r>
              <a:rPr sz="2000" b="1" dirty="0">
                <a:solidFill>
                  <a:srgbClr val="9E1616"/>
                </a:solidFill>
                <a:latin typeface="Calibri"/>
                <a:cs typeface="Calibri"/>
              </a:rPr>
              <a:t>la  </a:t>
            </a:r>
            <a:r>
              <a:rPr sz="2000" b="1" spc="-10" dirty="0">
                <a:solidFill>
                  <a:srgbClr val="9E1616"/>
                </a:solidFill>
                <a:latin typeface="Calibri"/>
                <a:cs typeface="Calibri"/>
              </a:rPr>
              <a:t>registrazione</a:t>
            </a:r>
            <a:r>
              <a:rPr sz="2000" spc="-10" dirty="0">
                <a:solidFill>
                  <a:srgbClr val="1C345A"/>
                </a:solidFill>
                <a:latin typeface="Calibri"/>
                <a:cs typeface="Calibri"/>
              </a:rPr>
              <a:t>.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39" y="2731261"/>
            <a:ext cx="11860530" cy="1737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6840"/>
              </a:lnSpc>
              <a:tabLst>
                <a:tab pos="7477759" algn="l"/>
                <a:tab pos="11250295" algn="l"/>
              </a:tabLst>
            </a:pPr>
            <a:r>
              <a:rPr sz="6000" b="1" spc="-5" dirty="0">
                <a:solidFill>
                  <a:srgbClr val="1C345A"/>
                </a:solidFill>
                <a:latin typeface="Calibri"/>
                <a:cs typeface="Calibri"/>
              </a:rPr>
              <a:t>Acc</a:t>
            </a:r>
            <a:r>
              <a:rPr sz="6000" b="1" spc="-80" dirty="0">
                <a:solidFill>
                  <a:srgbClr val="1C345A"/>
                </a:solidFill>
                <a:latin typeface="Calibri"/>
                <a:cs typeface="Calibri"/>
              </a:rPr>
              <a:t>r</a:t>
            </a:r>
            <a:r>
              <a:rPr sz="6000" b="1" dirty="0">
                <a:solidFill>
                  <a:srgbClr val="1C345A"/>
                </a:solidFill>
                <a:latin typeface="Calibri"/>
                <a:cs typeface="Calibri"/>
              </a:rPr>
              <a:t>edi</a:t>
            </a:r>
            <a:r>
              <a:rPr sz="6000" b="1" spc="-75" dirty="0">
                <a:solidFill>
                  <a:srgbClr val="1C345A"/>
                </a:solidFill>
                <a:latin typeface="Calibri"/>
                <a:cs typeface="Calibri"/>
              </a:rPr>
              <a:t>t</a:t>
            </a:r>
            <a:r>
              <a:rPr sz="6000" b="1" dirty="0">
                <a:solidFill>
                  <a:srgbClr val="1C345A"/>
                </a:solidFill>
                <a:latin typeface="Calibri"/>
                <a:cs typeface="Calibri"/>
              </a:rPr>
              <a:t>ame</a:t>
            </a:r>
            <a:r>
              <a:rPr sz="6000" b="1" spc="-60" dirty="0">
                <a:solidFill>
                  <a:srgbClr val="1C345A"/>
                </a:solidFill>
                <a:latin typeface="Calibri"/>
                <a:cs typeface="Calibri"/>
              </a:rPr>
              <a:t>n</a:t>
            </a:r>
            <a:r>
              <a:rPr sz="6000" b="1" spc="-70" dirty="0">
                <a:solidFill>
                  <a:srgbClr val="1C345A"/>
                </a:solidFill>
                <a:latin typeface="Calibri"/>
                <a:cs typeface="Calibri"/>
              </a:rPr>
              <a:t>t</a:t>
            </a:r>
            <a:r>
              <a:rPr sz="6000" b="1" dirty="0">
                <a:solidFill>
                  <a:srgbClr val="1C345A"/>
                </a:solidFill>
                <a:latin typeface="Calibri"/>
                <a:cs typeface="Calibri"/>
              </a:rPr>
              <a:t>o</a:t>
            </a:r>
            <a:r>
              <a:rPr sz="6000" b="1" spc="30" dirty="0">
                <a:solidFill>
                  <a:srgbClr val="1C345A"/>
                </a:solidFill>
                <a:latin typeface="Calibri"/>
                <a:cs typeface="Calibri"/>
              </a:rPr>
              <a:t> </a:t>
            </a:r>
            <a:r>
              <a:rPr sz="6000" b="1" dirty="0">
                <a:solidFill>
                  <a:srgbClr val="1C345A"/>
                </a:solidFill>
                <a:latin typeface="Calibri"/>
                <a:cs typeface="Calibri"/>
              </a:rPr>
              <a:t>p</a:t>
            </a:r>
            <a:r>
              <a:rPr sz="6000" b="1" spc="-75" dirty="0">
                <a:solidFill>
                  <a:srgbClr val="1C345A"/>
                </a:solidFill>
                <a:latin typeface="Calibri"/>
                <a:cs typeface="Calibri"/>
              </a:rPr>
              <a:t>r</a:t>
            </a:r>
            <a:r>
              <a:rPr sz="6000" b="1" dirty="0">
                <a:solidFill>
                  <a:srgbClr val="1C345A"/>
                </a:solidFill>
                <a:latin typeface="Calibri"/>
                <a:cs typeface="Calibri"/>
              </a:rPr>
              <a:t>esso	l’Uni</a:t>
            </a:r>
            <a:r>
              <a:rPr sz="6000" b="1" spc="-75" dirty="0">
                <a:solidFill>
                  <a:srgbClr val="1C345A"/>
                </a:solidFill>
                <a:latin typeface="Calibri"/>
                <a:cs typeface="Calibri"/>
              </a:rPr>
              <a:t>v</a:t>
            </a:r>
            <a:r>
              <a:rPr sz="6000" b="1" spc="-5" dirty="0">
                <a:solidFill>
                  <a:srgbClr val="1C345A"/>
                </a:solidFill>
                <a:latin typeface="Calibri"/>
                <a:cs typeface="Calibri"/>
              </a:rPr>
              <a:t>e</a:t>
            </a:r>
            <a:r>
              <a:rPr sz="6000" b="1" spc="-65" dirty="0">
                <a:solidFill>
                  <a:srgbClr val="1C345A"/>
                </a:solidFill>
                <a:latin typeface="Calibri"/>
                <a:cs typeface="Calibri"/>
              </a:rPr>
              <a:t>r</a:t>
            </a:r>
            <a:r>
              <a:rPr sz="6000" b="1" dirty="0">
                <a:solidFill>
                  <a:srgbClr val="1C345A"/>
                </a:solidFill>
                <a:latin typeface="Calibri"/>
                <a:cs typeface="Calibri"/>
              </a:rPr>
              <a:t>si</a:t>
            </a:r>
            <a:r>
              <a:rPr sz="6000" b="1" spc="-75" dirty="0">
                <a:solidFill>
                  <a:srgbClr val="1C345A"/>
                </a:solidFill>
                <a:latin typeface="Calibri"/>
                <a:cs typeface="Calibri"/>
              </a:rPr>
              <a:t>t</a:t>
            </a:r>
            <a:r>
              <a:rPr sz="6000" b="1" dirty="0">
                <a:solidFill>
                  <a:srgbClr val="1C345A"/>
                </a:solidFill>
                <a:latin typeface="Calibri"/>
                <a:cs typeface="Calibri"/>
              </a:rPr>
              <a:t>à	di</a:t>
            </a:r>
            <a:endParaRPr sz="6000">
              <a:latin typeface="Calibri"/>
              <a:cs typeface="Calibri"/>
            </a:endParaRPr>
          </a:p>
          <a:p>
            <a:pPr marL="12700">
              <a:lnSpc>
                <a:spcPts val="6840"/>
              </a:lnSpc>
            </a:pPr>
            <a:r>
              <a:rPr sz="6000" b="1" spc="-5" dirty="0">
                <a:solidFill>
                  <a:srgbClr val="1C345A"/>
                </a:solidFill>
                <a:latin typeface="Calibri"/>
                <a:cs typeface="Calibri"/>
              </a:rPr>
              <a:t>Cagliari</a:t>
            </a:r>
            <a:endParaRPr sz="60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29283" y="6492240"/>
            <a:ext cx="1271270" cy="365760"/>
          </a:xfrm>
          <a:custGeom>
            <a:avLst/>
            <a:gdLst/>
            <a:ahLst/>
            <a:cxnLst/>
            <a:rect l="l" t="t" r="r" b="b"/>
            <a:pathLst>
              <a:path w="1271270" h="365759">
                <a:moveTo>
                  <a:pt x="0" y="365760"/>
                </a:moveTo>
                <a:lnTo>
                  <a:pt x="1271016" y="365760"/>
                </a:lnTo>
                <a:lnTo>
                  <a:pt x="1271016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00300" y="6492240"/>
            <a:ext cx="9151620" cy="365760"/>
          </a:xfrm>
          <a:custGeom>
            <a:avLst/>
            <a:gdLst/>
            <a:ahLst/>
            <a:cxnLst/>
            <a:rect l="l" t="t" r="r" b="b"/>
            <a:pathLst>
              <a:path w="9151620" h="365759">
                <a:moveTo>
                  <a:pt x="0" y="365760"/>
                </a:moveTo>
                <a:lnTo>
                  <a:pt x="9151620" y="365760"/>
                </a:lnTo>
                <a:lnTo>
                  <a:pt x="915162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551919" y="6492240"/>
            <a:ext cx="640080" cy="365760"/>
          </a:xfrm>
          <a:custGeom>
            <a:avLst/>
            <a:gdLst/>
            <a:ahLst/>
            <a:cxnLst/>
            <a:rect l="l" t="t" r="r" b="b"/>
            <a:pathLst>
              <a:path w="640079" h="365759">
                <a:moveTo>
                  <a:pt x="0" y="365760"/>
                </a:moveTo>
                <a:lnTo>
                  <a:pt x="640079" y="365760"/>
                </a:lnTo>
                <a:lnTo>
                  <a:pt x="640079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50520" y="1280160"/>
            <a:ext cx="1598930" cy="1466215"/>
          </a:xfrm>
          <a:custGeom>
            <a:avLst/>
            <a:gdLst/>
            <a:ahLst/>
            <a:cxnLst/>
            <a:rect l="l" t="t" r="r" b="b"/>
            <a:pathLst>
              <a:path w="1598930" h="1466214">
                <a:moveTo>
                  <a:pt x="799338" y="0"/>
                </a:moveTo>
                <a:lnTo>
                  <a:pt x="748786" y="1442"/>
                </a:lnTo>
                <a:lnTo>
                  <a:pt x="699070" y="5711"/>
                </a:lnTo>
                <a:lnTo>
                  <a:pt x="650283" y="12721"/>
                </a:lnTo>
                <a:lnTo>
                  <a:pt x="602519" y="22386"/>
                </a:lnTo>
                <a:lnTo>
                  <a:pt x="555871" y="34620"/>
                </a:lnTo>
                <a:lnTo>
                  <a:pt x="510434" y="49338"/>
                </a:lnTo>
                <a:lnTo>
                  <a:pt x="466300" y="66454"/>
                </a:lnTo>
                <a:lnTo>
                  <a:pt x="423564" y="85882"/>
                </a:lnTo>
                <a:lnTo>
                  <a:pt x="382318" y="107535"/>
                </a:lnTo>
                <a:lnTo>
                  <a:pt x="342657" y="131329"/>
                </a:lnTo>
                <a:lnTo>
                  <a:pt x="304675" y="157177"/>
                </a:lnTo>
                <a:lnTo>
                  <a:pt x="268464" y="184994"/>
                </a:lnTo>
                <a:lnTo>
                  <a:pt x="234119" y="214693"/>
                </a:lnTo>
                <a:lnTo>
                  <a:pt x="201733" y="246189"/>
                </a:lnTo>
                <a:lnTo>
                  <a:pt x="171400" y="279396"/>
                </a:lnTo>
                <a:lnTo>
                  <a:pt x="143214" y="314228"/>
                </a:lnTo>
                <a:lnTo>
                  <a:pt x="117267" y="350599"/>
                </a:lnTo>
                <a:lnTo>
                  <a:pt x="93654" y="388424"/>
                </a:lnTo>
                <a:lnTo>
                  <a:pt x="72468" y="427616"/>
                </a:lnTo>
                <a:lnTo>
                  <a:pt x="53804" y="468090"/>
                </a:lnTo>
                <a:lnTo>
                  <a:pt x="37754" y="509760"/>
                </a:lnTo>
                <a:lnTo>
                  <a:pt x="24412" y="552540"/>
                </a:lnTo>
                <a:lnTo>
                  <a:pt x="13872" y="596344"/>
                </a:lnTo>
                <a:lnTo>
                  <a:pt x="6227" y="641087"/>
                </a:lnTo>
                <a:lnTo>
                  <a:pt x="1572" y="686682"/>
                </a:lnTo>
                <a:lnTo>
                  <a:pt x="0" y="733043"/>
                </a:lnTo>
                <a:lnTo>
                  <a:pt x="1572" y="779405"/>
                </a:lnTo>
                <a:lnTo>
                  <a:pt x="6227" y="825000"/>
                </a:lnTo>
                <a:lnTo>
                  <a:pt x="13872" y="869743"/>
                </a:lnTo>
                <a:lnTo>
                  <a:pt x="24412" y="913547"/>
                </a:lnTo>
                <a:lnTo>
                  <a:pt x="37754" y="956327"/>
                </a:lnTo>
                <a:lnTo>
                  <a:pt x="53804" y="997997"/>
                </a:lnTo>
                <a:lnTo>
                  <a:pt x="72468" y="1038471"/>
                </a:lnTo>
                <a:lnTo>
                  <a:pt x="93654" y="1077663"/>
                </a:lnTo>
                <a:lnTo>
                  <a:pt x="117267" y="1115488"/>
                </a:lnTo>
                <a:lnTo>
                  <a:pt x="143214" y="1151859"/>
                </a:lnTo>
                <a:lnTo>
                  <a:pt x="171400" y="1186691"/>
                </a:lnTo>
                <a:lnTo>
                  <a:pt x="201733" y="1219898"/>
                </a:lnTo>
                <a:lnTo>
                  <a:pt x="234119" y="1251394"/>
                </a:lnTo>
                <a:lnTo>
                  <a:pt x="268464" y="1281093"/>
                </a:lnTo>
                <a:lnTo>
                  <a:pt x="304675" y="1308910"/>
                </a:lnTo>
                <a:lnTo>
                  <a:pt x="342657" y="1334758"/>
                </a:lnTo>
                <a:lnTo>
                  <a:pt x="382318" y="1358552"/>
                </a:lnTo>
                <a:lnTo>
                  <a:pt x="423564" y="1380205"/>
                </a:lnTo>
                <a:lnTo>
                  <a:pt x="466300" y="1399633"/>
                </a:lnTo>
                <a:lnTo>
                  <a:pt x="510434" y="1416749"/>
                </a:lnTo>
                <a:lnTo>
                  <a:pt x="555871" y="1431467"/>
                </a:lnTo>
                <a:lnTo>
                  <a:pt x="602519" y="1443701"/>
                </a:lnTo>
                <a:lnTo>
                  <a:pt x="650283" y="1453366"/>
                </a:lnTo>
                <a:lnTo>
                  <a:pt x="699070" y="1460376"/>
                </a:lnTo>
                <a:lnTo>
                  <a:pt x="748786" y="1464645"/>
                </a:lnTo>
                <a:lnTo>
                  <a:pt x="799338" y="1466088"/>
                </a:lnTo>
                <a:lnTo>
                  <a:pt x="849888" y="1464645"/>
                </a:lnTo>
                <a:lnTo>
                  <a:pt x="899603" y="1460376"/>
                </a:lnTo>
                <a:lnTo>
                  <a:pt x="948389" y="1453366"/>
                </a:lnTo>
                <a:lnTo>
                  <a:pt x="996152" y="1443701"/>
                </a:lnTo>
                <a:lnTo>
                  <a:pt x="1042799" y="1431467"/>
                </a:lnTo>
                <a:lnTo>
                  <a:pt x="1088236" y="1416749"/>
                </a:lnTo>
                <a:lnTo>
                  <a:pt x="1132370" y="1399633"/>
                </a:lnTo>
                <a:lnTo>
                  <a:pt x="1175106" y="1380205"/>
                </a:lnTo>
                <a:lnTo>
                  <a:pt x="1216351" y="1358552"/>
                </a:lnTo>
                <a:lnTo>
                  <a:pt x="1256012" y="1334758"/>
                </a:lnTo>
                <a:lnTo>
                  <a:pt x="1293995" y="1308910"/>
                </a:lnTo>
                <a:lnTo>
                  <a:pt x="1330206" y="1281093"/>
                </a:lnTo>
                <a:lnTo>
                  <a:pt x="1364551" y="1251394"/>
                </a:lnTo>
                <a:lnTo>
                  <a:pt x="1396937" y="1219898"/>
                </a:lnTo>
                <a:lnTo>
                  <a:pt x="1427271" y="1186691"/>
                </a:lnTo>
                <a:lnTo>
                  <a:pt x="1455458" y="1151859"/>
                </a:lnTo>
                <a:lnTo>
                  <a:pt x="1481405" y="1115488"/>
                </a:lnTo>
                <a:lnTo>
                  <a:pt x="1505019" y="1077663"/>
                </a:lnTo>
                <a:lnTo>
                  <a:pt x="1526205" y="1038471"/>
                </a:lnTo>
                <a:lnTo>
                  <a:pt x="1544870" y="997997"/>
                </a:lnTo>
                <a:lnTo>
                  <a:pt x="1560920" y="956327"/>
                </a:lnTo>
                <a:lnTo>
                  <a:pt x="1574262" y="913547"/>
                </a:lnTo>
                <a:lnTo>
                  <a:pt x="1584803" y="869743"/>
                </a:lnTo>
                <a:lnTo>
                  <a:pt x="1592447" y="825000"/>
                </a:lnTo>
                <a:lnTo>
                  <a:pt x="1597103" y="779405"/>
                </a:lnTo>
                <a:lnTo>
                  <a:pt x="1598676" y="733043"/>
                </a:lnTo>
                <a:lnTo>
                  <a:pt x="1597103" y="686682"/>
                </a:lnTo>
                <a:lnTo>
                  <a:pt x="1592447" y="641087"/>
                </a:lnTo>
                <a:lnTo>
                  <a:pt x="1584803" y="596344"/>
                </a:lnTo>
                <a:lnTo>
                  <a:pt x="1574262" y="552540"/>
                </a:lnTo>
                <a:lnTo>
                  <a:pt x="1560920" y="509760"/>
                </a:lnTo>
                <a:lnTo>
                  <a:pt x="1544870" y="468090"/>
                </a:lnTo>
                <a:lnTo>
                  <a:pt x="1526205" y="427616"/>
                </a:lnTo>
                <a:lnTo>
                  <a:pt x="1505019" y="388424"/>
                </a:lnTo>
                <a:lnTo>
                  <a:pt x="1481405" y="350599"/>
                </a:lnTo>
                <a:lnTo>
                  <a:pt x="1455458" y="314228"/>
                </a:lnTo>
                <a:lnTo>
                  <a:pt x="1427271" y="279396"/>
                </a:lnTo>
                <a:lnTo>
                  <a:pt x="1396937" y="246189"/>
                </a:lnTo>
                <a:lnTo>
                  <a:pt x="1364551" y="214693"/>
                </a:lnTo>
                <a:lnTo>
                  <a:pt x="1330206" y="184994"/>
                </a:lnTo>
                <a:lnTo>
                  <a:pt x="1293995" y="157177"/>
                </a:lnTo>
                <a:lnTo>
                  <a:pt x="1256012" y="131329"/>
                </a:lnTo>
                <a:lnTo>
                  <a:pt x="1216351" y="107535"/>
                </a:lnTo>
                <a:lnTo>
                  <a:pt x="1175106" y="85882"/>
                </a:lnTo>
                <a:lnTo>
                  <a:pt x="1132370" y="66454"/>
                </a:lnTo>
                <a:lnTo>
                  <a:pt x="1088236" y="49338"/>
                </a:lnTo>
                <a:lnTo>
                  <a:pt x="1042799" y="34620"/>
                </a:lnTo>
                <a:lnTo>
                  <a:pt x="996152" y="22386"/>
                </a:lnTo>
                <a:lnTo>
                  <a:pt x="948389" y="12721"/>
                </a:lnTo>
                <a:lnTo>
                  <a:pt x="899603" y="5711"/>
                </a:lnTo>
                <a:lnTo>
                  <a:pt x="849888" y="1442"/>
                </a:lnTo>
                <a:lnTo>
                  <a:pt x="799338" y="0"/>
                </a:lnTo>
                <a:close/>
              </a:path>
            </a:pathLst>
          </a:custGeom>
          <a:solidFill>
            <a:srgbClr val="1C34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900175" y="1458467"/>
            <a:ext cx="498475" cy="10972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200" b="1" dirty="0">
                <a:solidFill>
                  <a:srgbClr val="FFFFFF"/>
                </a:solidFill>
                <a:latin typeface="Bahnschrift"/>
                <a:cs typeface="Bahnschrift"/>
              </a:rPr>
              <a:t>2</a:t>
            </a:r>
            <a:endParaRPr sz="7200">
              <a:latin typeface="Bahnschrift"/>
              <a:cs typeface="Bahnschrif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14"/>
              </a:lnSpc>
              <a:tabLst>
                <a:tab pos="3563620" algn="l"/>
                <a:tab pos="3763010" algn="l"/>
              </a:tabLst>
            </a:pPr>
            <a:r>
              <a:rPr spc="-5" dirty="0"/>
              <a:t>Guida </a:t>
            </a:r>
            <a:r>
              <a:rPr spc="-10" dirty="0"/>
              <a:t>all'accreditamento </a:t>
            </a:r>
            <a:r>
              <a:rPr spc="-5" dirty="0"/>
              <a:t>di</a:t>
            </a:r>
            <a:r>
              <a:rPr spc="40" dirty="0"/>
              <a:t> </a:t>
            </a:r>
            <a:r>
              <a:rPr spc="-10" dirty="0"/>
              <a:t>utenti esterni	</a:t>
            </a:r>
            <a:r>
              <a:rPr spc="-5" dirty="0"/>
              <a:t>-	</a:t>
            </a:r>
            <a:r>
              <a:rPr spc="-10" dirty="0"/>
              <a:t>Università </a:t>
            </a:r>
            <a:r>
              <a:rPr spc="-5" dirty="0"/>
              <a:t>degli Studi di</a:t>
            </a:r>
            <a:r>
              <a:rPr spc="-50" dirty="0"/>
              <a:t> </a:t>
            </a:r>
            <a:r>
              <a:rPr spc="-5" dirty="0"/>
              <a:t>Cagliari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1871197" y="6580809"/>
            <a:ext cx="2552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14"/>
              </a:lnSpc>
            </a:pPr>
            <a:fld id="{81D60167-4931-47E6-BA6A-407CBD079E47}" type="slidenum"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12</a:t>
            </a:fld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141859"/>
            <a:ext cx="4080510" cy="647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0" dirty="0"/>
              <a:t>Accreditamento</a:t>
            </a:r>
            <a:r>
              <a:rPr spc="15" dirty="0"/>
              <a:t> </a:t>
            </a:r>
            <a:r>
              <a:rPr spc="-5" dirty="0"/>
              <a:t>(1)</a:t>
            </a:r>
          </a:p>
        </p:txBody>
      </p:sp>
      <p:sp>
        <p:nvSpPr>
          <p:cNvPr id="3" name="object 3"/>
          <p:cNvSpPr/>
          <p:nvPr/>
        </p:nvSpPr>
        <p:spPr>
          <a:xfrm>
            <a:off x="1129283" y="6492240"/>
            <a:ext cx="1271270" cy="365760"/>
          </a:xfrm>
          <a:custGeom>
            <a:avLst/>
            <a:gdLst/>
            <a:ahLst/>
            <a:cxnLst/>
            <a:rect l="l" t="t" r="r" b="b"/>
            <a:pathLst>
              <a:path w="1271270" h="365759">
                <a:moveTo>
                  <a:pt x="0" y="365760"/>
                </a:moveTo>
                <a:lnTo>
                  <a:pt x="1271016" y="365760"/>
                </a:lnTo>
                <a:lnTo>
                  <a:pt x="1271016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00300" y="6492240"/>
            <a:ext cx="9151620" cy="365760"/>
          </a:xfrm>
          <a:custGeom>
            <a:avLst/>
            <a:gdLst/>
            <a:ahLst/>
            <a:cxnLst/>
            <a:rect l="l" t="t" r="r" b="b"/>
            <a:pathLst>
              <a:path w="9151620" h="365759">
                <a:moveTo>
                  <a:pt x="0" y="365760"/>
                </a:moveTo>
                <a:lnTo>
                  <a:pt x="9151620" y="365760"/>
                </a:lnTo>
                <a:lnTo>
                  <a:pt x="915162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551919" y="6492240"/>
            <a:ext cx="640080" cy="365760"/>
          </a:xfrm>
          <a:custGeom>
            <a:avLst/>
            <a:gdLst/>
            <a:ahLst/>
            <a:cxnLst/>
            <a:rect l="l" t="t" r="r" b="b"/>
            <a:pathLst>
              <a:path w="640079" h="365759">
                <a:moveTo>
                  <a:pt x="0" y="365760"/>
                </a:moveTo>
                <a:lnTo>
                  <a:pt x="640079" y="365760"/>
                </a:lnTo>
                <a:lnTo>
                  <a:pt x="640079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295400" y="1908048"/>
            <a:ext cx="8845296" cy="4648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87424" y="2100072"/>
            <a:ext cx="8474964" cy="42778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82143" y="2040863"/>
            <a:ext cx="435609" cy="768350"/>
          </a:xfrm>
          <a:custGeom>
            <a:avLst/>
            <a:gdLst/>
            <a:ahLst/>
            <a:cxnLst/>
            <a:rect l="l" t="t" r="r" b="b"/>
            <a:pathLst>
              <a:path w="435609" h="768350">
                <a:moveTo>
                  <a:pt x="5483" y="0"/>
                </a:moveTo>
                <a:lnTo>
                  <a:pt x="0" y="67033"/>
                </a:lnTo>
                <a:lnTo>
                  <a:pt x="578" y="231872"/>
                </a:lnTo>
                <a:lnTo>
                  <a:pt x="32766" y="440129"/>
                </a:lnTo>
                <a:lnTo>
                  <a:pt x="122108" y="637412"/>
                </a:lnTo>
                <a:lnTo>
                  <a:pt x="39701" y="685251"/>
                </a:lnTo>
                <a:lnTo>
                  <a:pt x="352286" y="768207"/>
                </a:lnTo>
                <a:lnTo>
                  <a:pt x="365855" y="720409"/>
                </a:lnTo>
                <a:lnTo>
                  <a:pt x="373485" y="691562"/>
                </a:lnTo>
                <a:lnTo>
                  <a:pt x="206686" y="404236"/>
                </a:lnTo>
                <a:lnTo>
                  <a:pt x="107790" y="227475"/>
                </a:lnTo>
                <a:lnTo>
                  <a:pt x="34281" y="68822"/>
                </a:lnTo>
                <a:lnTo>
                  <a:pt x="5483" y="0"/>
                </a:lnTo>
                <a:close/>
              </a:path>
              <a:path w="435609" h="768350">
                <a:moveTo>
                  <a:pt x="435252" y="455625"/>
                </a:moveTo>
                <a:lnTo>
                  <a:pt x="311642" y="527383"/>
                </a:lnTo>
                <a:lnTo>
                  <a:pt x="206686" y="404236"/>
                </a:lnTo>
                <a:lnTo>
                  <a:pt x="373485" y="691562"/>
                </a:lnTo>
                <a:lnTo>
                  <a:pt x="435252" y="455625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97408" y="1819655"/>
            <a:ext cx="1250442" cy="125044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17347" y="897636"/>
            <a:ext cx="11957685" cy="1087120"/>
          </a:xfrm>
          <a:custGeom>
            <a:avLst/>
            <a:gdLst/>
            <a:ahLst/>
            <a:cxnLst/>
            <a:rect l="l" t="t" r="r" b="b"/>
            <a:pathLst>
              <a:path w="11957685" h="1087120">
                <a:moveTo>
                  <a:pt x="0" y="1086612"/>
                </a:moveTo>
                <a:lnTo>
                  <a:pt x="11957304" y="1086612"/>
                </a:lnTo>
                <a:lnTo>
                  <a:pt x="11957304" y="0"/>
                </a:lnTo>
                <a:lnTo>
                  <a:pt x="0" y="0"/>
                </a:lnTo>
                <a:lnTo>
                  <a:pt x="0" y="1086612"/>
                </a:lnTo>
                <a:close/>
              </a:path>
            </a:pathLst>
          </a:custGeom>
          <a:solidFill>
            <a:srgbClr val="1C345A">
              <a:alpha val="1490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97002" y="926002"/>
            <a:ext cx="11800205" cy="932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90100"/>
              </a:lnSpc>
            </a:pPr>
            <a:r>
              <a:rPr sz="2200" spc="-15" dirty="0">
                <a:latin typeface="Calibri"/>
                <a:cs typeface="Calibri"/>
              </a:rPr>
              <a:t>Recuperare </a:t>
            </a:r>
            <a:r>
              <a:rPr sz="2200" spc="-5" dirty="0">
                <a:latin typeface="Calibri"/>
                <a:cs typeface="Calibri"/>
              </a:rPr>
              <a:t>la </a:t>
            </a:r>
            <a:r>
              <a:rPr sz="2200" dirty="0">
                <a:latin typeface="Calibri"/>
                <a:cs typeface="Calibri"/>
              </a:rPr>
              <a:t>email </a:t>
            </a:r>
            <a:r>
              <a:rPr sz="2200" spc="-10" dirty="0">
                <a:latin typeface="Calibri"/>
                <a:cs typeface="Calibri"/>
              </a:rPr>
              <a:t>ricevuta </a:t>
            </a:r>
            <a:r>
              <a:rPr sz="2200" spc="-5" dirty="0">
                <a:latin typeface="Calibri"/>
                <a:cs typeface="Calibri"/>
              </a:rPr>
              <a:t>dal </a:t>
            </a:r>
            <a:r>
              <a:rPr sz="2200" spc="-20" dirty="0">
                <a:latin typeface="Calibri"/>
                <a:cs typeface="Calibri"/>
              </a:rPr>
              <a:t>mittente </a:t>
            </a:r>
            <a:r>
              <a:rPr sz="2200" b="1" spc="-5" dirty="0">
                <a:solidFill>
                  <a:srgbClr val="9E1616"/>
                </a:solidFill>
                <a:latin typeface="Calibri"/>
                <a:cs typeface="Calibri"/>
              </a:rPr>
              <a:t>«Microsoft </a:t>
            </a:r>
            <a:r>
              <a:rPr sz="2200" b="1" spc="-30" dirty="0">
                <a:solidFill>
                  <a:srgbClr val="9E1616"/>
                </a:solidFill>
                <a:latin typeface="Calibri"/>
                <a:cs typeface="Calibri"/>
              </a:rPr>
              <a:t>Teams» </a:t>
            </a:r>
            <a:r>
              <a:rPr sz="2200" spc="-5" dirty="0">
                <a:latin typeface="Calibri"/>
                <a:cs typeface="Calibri"/>
              </a:rPr>
              <a:t>che ha </a:t>
            </a:r>
            <a:r>
              <a:rPr sz="2200" dirty="0">
                <a:latin typeface="Calibri"/>
                <a:cs typeface="Calibri"/>
              </a:rPr>
              <a:t>per </a:t>
            </a:r>
            <a:r>
              <a:rPr sz="2200" spc="-10" dirty="0">
                <a:latin typeface="Calibri"/>
                <a:cs typeface="Calibri"/>
              </a:rPr>
              <a:t>oggetto </a:t>
            </a:r>
            <a:r>
              <a:rPr sz="2200" b="1" spc="-50" dirty="0">
                <a:solidFill>
                  <a:srgbClr val="1C345A"/>
                </a:solidFill>
                <a:latin typeface="Calibri"/>
                <a:cs typeface="Calibri"/>
              </a:rPr>
              <a:t>«You </a:t>
            </a:r>
            <a:r>
              <a:rPr sz="2200" b="1" spc="-20" dirty="0">
                <a:solidFill>
                  <a:srgbClr val="1C345A"/>
                </a:solidFill>
                <a:latin typeface="Calibri"/>
                <a:cs typeface="Calibri"/>
              </a:rPr>
              <a:t>have </a:t>
            </a:r>
            <a:r>
              <a:rPr sz="2200" b="1" dirty="0">
                <a:solidFill>
                  <a:srgbClr val="1C345A"/>
                </a:solidFill>
                <a:latin typeface="Calibri"/>
                <a:cs typeface="Calibri"/>
              </a:rPr>
              <a:t>been  </a:t>
            </a:r>
            <a:r>
              <a:rPr sz="2200" b="1" spc="-5" dirty="0">
                <a:solidFill>
                  <a:srgbClr val="1C345A"/>
                </a:solidFill>
                <a:latin typeface="Calibri"/>
                <a:cs typeface="Calibri"/>
              </a:rPr>
              <a:t>added as a </a:t>
            </a:r>
            <a:r>
              <a:rPr sz="2200" b="1" spc="-10" dirty="0">
                <a:solidFill>
                  <a:srgbClr val="1C345A"/>
                </a:solidFill>
                <a:latin typeface="Calibri"/>
                <a:cs typeface="Calibri"/>
              </a:rPr>
              <a:t>guest </a:t>
            </a:r>
            <a:r>
              <a:rPr sz="2200" b="1" spc="-20" dirty="0">
                <a:solidFill>
                  <a:srgbClr val="1C345A"/>
                </a:solidFill>
                <a:latin typeface="Calibri"/>
                <a:cs typeface="Calibri"/>
              </a:rPr>
              <a:t>to </a:t>
            </a:r>
            <a:r>
              <a:rPr sz="2200" b="1" spc="-15" dirty="0">
                <a:solidFill>
                  <a:srgbClr val="1C345A"/>
                </a:solidFill>
                <a:latin typeface="Calibri"/>
                <a:cs typeface="Calibri"/>
              </a:rPr>
              <a:t>Università </a:t>
            </a:r>
            <a:r>
              <a:rPr sz="2200" b="1" spc="-5" dirty="0">
                <a:solidFill>
                  <a:srgbClr val="1C345A"/>
                </a:solidFill>
                <a:latin typeface="Calibri"/>
                <a:cs typeface="Calibri"/>
              </a:rPr>
              <a:t>di Cagliari in Microsoft </a:t>
            </a:r>
            <a:r>
              <a:rPr sz="2200" b="1" spc="-30" dirty="0">
                <a:solidFill>
                  <a:srgbClr val="1C345A"/>
                </a:solidFill>
                <a:latin typeface="Calibri"/>
                <a:cs typeface="Calibri"/>
              </a:rPr>
              <a:t>Teams»</a:t>
            </a:r>
            <a:r>
              <a:rPr sz="2200" spc="-30" dirty="0">
                <a:solidFill>
                  <a:srgbClr val="1C345A"/>
                </a:solidFill>
                <a:latin typeface="Calibri"/>
                <a:cs typeface="Calibri"/>
              </a:rPr>
              <a:t>. </a:t>
            </a:r>
            <a:r>
              <a:rPr sz="2200" spc="-20" dirty="0">
                <a:latin typeface="Calibri"/>
                <a:cs typeface="Calibri"/>
              </a:rPr>
              <a:t>Verificare </a:t>
            </a:r>
            <a:r>
              <a:rPr sz="2200" spc="-5" dirty="0">
                <a:latin typeface="Calibri"/>
                <a:cs typeface="Calibri"/>
              </a:rPr>
              <a:t>che </a:t>
            </a:r>
            <a:r>
              <a:rPr sz="2200" spc="-10" dirty="0">
                <a:latin typeface="Calibri"/>
                <a:cs typeface="Calibri"/>
              </a:rPr>
              <a:t>non </a:t>
            </a:r>
            <a:r>
              <a:rPr sz="2200" spc="-5" dirty="0">
                <a:latin typeface="Calibri"/>
                <a:cs typeface="Calibri"/>
              </a:rPr>
              <a:t>sia nella </a:t>
            </a:r>
            <a:r>
              <a:rPr sz="2200" spc="-10" dirty="0">
                <a:latin typeface="Calibri"/>
                <a:cs typeface="Calibri"/>
              </a:rPr>
              <a:t>cartella  </a:t>
            </a:r>
            <a:r>
              <a:rPr sz="2200" spc="-35" dirty="0">
                <a:latin typeface="Calibri"/>
                <a:cs typeface="Calibri"/>
              </a:rPr>
              <a:t>SPAM.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904988" y="5475732"/>
            <a:ext cx="4116704" cy="365760"/>
          </a:xfrm>
          <a:prstGeom prst="rect">
            <a:avLst/>
          </a:prstGeom>
          <a:solidFill>
            <a:srgbClr val="9E1616">
              <a:alpha val="14901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z="2000" spc="-5" dirty="0">
                <a:latin typeface="Calibri"/>
                <a:cs typeface="Calibri"/>
              </a:rPr>
              <a:t>Cliccare </a:t>
            </a:r>
            <a:r>
              <a:rPr sz="2000" dirty="0">
                <a:latin typeface="Calibri"/>
                <a:cs typeface="Calibri"/>
              </a:rPr>
              <a:t>su «</a:t>
            </a:r>
            <a:r>
              <a:rPr sz="2000" b="1" dirty="0">
                <a:solidFill>
                  <a:srgbClr val="1C345A"/>
                </a:solidFill>
                <a:latin typeface="Calibri"/>
                <a:cs typeface="Calibri"/>
              </a:rPr>
              <a:t>Open </a:t>
            </a:r>
            <a:r>
              <a:rPr sz="2000" b="1" spc="-5" dirty="0">
                <a:solidFill>
                  <a:srgbClr val="1C345A"/>
                </a:solidFill>
                <a:latin typeface="Calibri"/>
                <a:cs typeface="Calibri"/>
              </a:rPr>
              <a:t>Microsoft</a:t>
            </a:r>
            <a:r>
              <a:rPr sz="2000" b="1" spc="-75" dirty="0">
                <a:solidFill>
                  <a:srgbClr val="1C345A"/>
                </a:solidFill>
                <a:latin typeface="Calibri"/>
                <a:cs typeface="Calibri"/>
              </a:rPr>
              <a:t> </a:t>
            </a:r>
            <a:r>
              <a:rPr sz="2000" b="1" spc="-30" dirty="0">
                <a:solidFill>
                  <a:srgbClr val="1C345A"/>
                </a:solidFill>
                <a:latin typeface="Calibri"/>
                <a:cs typeface="Calibri"/>
              </a:rPr>
              <a:t>Teams</a:t>
            </a:r>
            <a:r>
              <a:rPr sz="2000" spc="-30" dirty="0">
                <a:latin typeface="Calibri"/>
                <a:cs typeface="Calibri"/>
              </a:rPr>
              <a:t>»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037125" y="5737031"/>
            <a:ext cx="833119" cy="457200"/>
          </a:xfrm>
          <a:custGeom>
            <a:avLst/>
            <a:gdLst/>
            <a:ahLst/>
            <a:cxnLst/>
            <a:rect l="l" t="t" r="r" b="b"/>
            <a:pathLst>
              <a:path w="833120" h="457200">
                <a:moveTo>
                  <a:pt x="833113" y="112085"/>
                </a:moveTo>
                <a:lnTo>
                  <a:pt x="779894" y="153209"/>
                </a:lnTo>
                <a:lnTo>
                  <a:pt x="641361" y="242545"/>
                </a:lnTo>
                <a:lnTo>
                  <a:pt x="449200" y="329035"/>
                </a:lnTo>
                <a:lnTo>
                  <a:pt x="235095" y="361623"/>
                </a:lnTo>
                <a:lnTo>
                  <a:pt x="239886" y="456787"/>
                </a:lnTo>
                <a:lnTo>
                  <a:pt x="0" y="239891"/>
                </a:lnTo>
                <a:lnTo>
                  <a:pt x="32684" y="202469"/>
                </a:lnTo>
                <a:lnTo>
                  <a:pt x="52715" y="180352"/>
                </a:lnTo>
                <a:lnTo>
                  <a:pt x="384526" y="163647"/>
                </a:lnTo>
                <a:lnTo>
                  <a:pt x="586628" y="150253"/>
                </a:lnTo>
                <a:lnTo>
                  <a:pt x="759714" y="125440"/>
                </a:lnTo>
                <a:lnTo>
                  <a:pt x="833113" y="112085"/>
                </a:lnTo>
                <a:close/>
              </a:path>
              <a:path w="833120" h="457200">
                <a:moveTo>
                  <a:pt x="216890" y="0"/>
                </a:moveTo>
                <a:lnTo>
                  <a:pt x="224076" y="142746"/>
                </a:lnTo>
                <a:lnTo>
                  <a:pt x="384526" y="163647"/>
                </a:lnTo>
                <a:lnTo>
                  <a:pt x="52715" y="180352"/>
                </a:lnTo>
                <a:lnTo>
                  <a:pt x="216890" y="0"/>
                </a:lnTo>
                <a:close/>
              </a:path>
            </a:pathLst>
          </a:custGeom>
          <a:solidFill>
            <a:srgbClr val="1C34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975347" y="5474208"/>
            <a:ext cx="959357" cy="96088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14"/>
              </a:lnSpc>
              <a:tabLst>
                <a:tab pos="3563620" algn="l"/>
                <a:tab pos="3763010" algn="l"/>
              </a:tabLst>
            </a:pPr>
            <a:r>
              <a:rPr spc="-5" dirty="0"/>
              <a:t>Guida </a:t>
            </a:r>
            <a:r>
              <a:rPr spc="-10" dirty="0"/>
              <a:t>all'accreditamento </a:t>
            </a:r>
            <a:r>
              <a:rPr spc="-5" dirty="0"/>
              <a:t>di</a:t>
            </a:r>
            <a:r>
              <a:rPr spc="40" dirty="0"/>
              <a:t> </a:t>
            </a:r>
            <a:r>
              <a:rPr spc="-10" dirty="0"/>
              <a:t>utenti esterni	</a:t>
            </a:r>
            <a:r>
              <a:rPr spc="-5" dirty="0"/>
              <a:t>-	</a:t>
            </a:r>
            <a:r>
              <a:rPr spc="-10" dirty="0"/>
              <a:t>Università </a:t>
            </a:r>
            <a:r>
              <a:rPr spc="-5" dirty="0"/>
              <a:t>degli Studi di</a:t>
            </a:r>
            <a:r>
              <a:rPr spc="-50" dirty="0"/>
              <a:t> </a:t>
            </a:r>
            <a:r>
              <a:rPr spc="-5" dirty="0"/>
              <a:t>Cagliari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1871197" y="6580809"/>
            <a:ext cx="2552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14"/>
              </a:lnSpc>
            </a:pPr>
            <a:fld id="{81D60167-4931-47E6-BA6A-407CBD079E47}" type="slidenum"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13</a:t>
            </a:fld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141859"/>
            <a:ext cx="4080510" cy="647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0" dirty="0"/>
              <a:t>Accreditamento</a:t>
            </a:r>
            <a:r>
              <a:rPr spc="15" dirty="0"/>
              <a:t> </a:t>
            </a:r>
            <a:r>
              <a:rPr spc="-5" dirty="0"/>
              <a:t>(2)</a:t>
            </a:r>
          </a:p>
        </p:txBody>
      </p:sp>
      <p:sp>
        <p:nvSpPr>
          <p:cNvPr id="3" name="object 3"/>
          <p:cNvSpPr/>
          <p:nvPr/>
        </p:nvSpPr>
        <p:spPr>
          <a:xfrm>
            <a:off x="1129283" y="6492240"/>
            <a:ext cx="1271270" cy="365760"/>
          </a:xfrm>
          <a:custGeom>
            <a:avLst/>
            <a:gdLst/>
            <a:ahLst/>
            <a:cxnLst/>
            <a:rect l="l" t="t" r="r" b="b"/>
            <a:pathLst>
              <a:path w="1271270" h="365759">
                <a:moveTo>
                  <a:pt x="0" y="365760"/>
                </a:moveTo>
                <a:lnTo>
                  <a:pt x="1271016" y="365760"/>
                </a:lnTo>
                <a:lnTo>
                  <a:pt x="1271016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00300" y="6492240"/>
            <a:ext cx="9151620" cy="365760"/>
          </a:xfrm>
          <a:custGeom>
            <a:avLst/>
            <a:gdLst/>
            <a:ahLst/>
            <a:cxnLst/>
            <a:rect l="l" t="t" r="r" b="b"/>
            <a:pathLst>
              <a:path w="9151620" h="365759">
                <a:moveTo>
                  <a:pt x="0" y="365760"/>
                </a:moveTo>
                <a:lnTo>
                  <a:pt x="9151620" y="365760"/>
                </a:lnTo>
                <a:lnTo>
                  <a:pt x="915162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551919" y="6492240"/>
            <a:ext cx="640080" cy="365760"/>
          </a:xfrm>
          <a:custGeom>
            <a:avLst/>
            <a:gdLst/>
            <a:ahLst/>
            <a:cxnLst/>
            <a:rect l="l" t="t" r="r" b="b"/>
            <a:pathLst>
              <a:path w="640079" h="365759">
                <a:moveTo>
                  <a:pt x="0" y="365760"/>
                </a:moveTo>
                <a:lnTo>
                  <a:pt x="640079" y="365760"/>
                </a:lnTo>
                <a:lnTo>
                  <a:pt x="640079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7347" y="1010411"/>
            <a:ext cx="7257415" cy="1396365"/>
          </a:xfrm>
          <a:custGeom>
            <a:avLst/>
            <a:gdLst/>
            <a:ahLst/>
            <a:cxnLst/>
            <a:rect l="l" t="t" r="r" b="b"/>
            <a:pathLst>
              <a:path w="7257415" h="1396364">
                <a:moveTo>
                  <a:pt x="0" y="1395984"/>
                </a:moveTo>
                <a:lnTo>
                  <a:pt x="7257288" y="1395984"/>
                </a:lnTo>
                <a:lnTo>
                  <a:pt x="7257288" y="0"/>
                </a:lnTo>
                <a:lnTo>
                  <a:pt x="0" y="0"/>
                </a:lnTo>
                <a:lnTo>
                  <a:pt x="0" y="1395984"/>
                </a:lnTo>
                <a:close/>
              </a:path>
            </a:pathLst>
          </a:custGeom>
          <a:solidFill>
            <a:srgbClr val="1C345A">
              <a:alpha val="1490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97002" y="1044828"/>
            <a:ext cx="7100570" cy="1118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ts val="2160"/>
              </a:lnSpc>
            </a:pPr>
            <a:r>
              <a:rPr sz="2000" spc="-5" dirty="0">
                <a:latin typeface="Calibri"/>
                <a:cs typeface="Calibri"/>
              </a:rPr>
              <a:t>Dopo </a:t>
            </a:r>
            <a:r>
              <a:rPr sz="2000" spc="-20" dirty="0">
                <a:latin typeface="Calibri"/>
                <a:cs typeface="Calibri"/>
              </a:rPr>
              <a:t>avere </a:t>
            </a:r>
            <a:r>
              <a:rPr sz="2000" spc="-5" dirty="0">
                <a:latin typeface="Calibri"/>
                <a:cs typeface="Calibri"/>
              </a:rPr>
              <a:t>inserito il </a:t>
            </a:r>
            <a:r>
              <a:rPr sz="2000" b="1" spc="-5" dirty="0">
                <a:solidFill>
                  <a:srgbClr val="9E1616"/>
                </a:solidFill>
                <a:latin typeface="Calibri"/>
                <a:cs typeface="Calibri"/>
              </a:rPr>
              <a:t>proprio </a:t>
            </a:r>
            <a:r>
              <a:rPr sz="2000" b="1" spc="-10" dirty="0">
                <a:solidFill>
                  <a:srgbClr val="9E1616"/>
                </a:solidFill>
                <a:latin typeface="Calibri"/>
                <a:cs typeface="Calibri"/>
              </a:rPr>
              <a:t>indirizzo </a:t>
            </a:r>
            <a:r>
              <a:rPr sz="2000" b="1" spc="-5" dirty="0">
                <a:solidFill>
                  <a:srgbClr val="9E1616"/>
                </a:solidFill>
                <a:latin typeface="Calibri"/>
                <a:cs typeface="Calibri"/>
              </a:rPr>
              <a:t>email </a:t>
            </a:r>
            <a:r>
              <a:rPr sz="2000" b="1" spc="-5" dirty="0">
                <a:solidFill>
                  <a:srgbClr val="1C345A"/>
                </a:solidFill>
                <a:latin typeface="Calibri"/>
                <a:cs typeface="Calibri"/>
              </a:rPr>
              <a:t>potrebbe essere  </a:t>
            </a:r>
            <a:r>
              <a:rPr sz="2000" spc="-5" dirty="0">
                <a:latin typeface="Calibri"/>
                <a:cs typeface="Calibri"/>
              </a:rPr>
              <a:t>richiesto </a:t>
            </a:r>
            <a:r>
              <a:rPr sz="2000" dirty="0">
                <a:latin typeface="Calibri"/>
                <a:cs typeface="Calibri"/>
              </a:rPr>
              <a:t>un </a:t>
            </a:r>
            <a:r>
              <a:rPr sz="2000" b="1" spc="-5" dirty="0">
                <a:solidFill>
                  <a:srgbClr val="1C345A"/>
                </a:solidFill>
                <a:latin typeface="Calibri"/>
                <a:cs typeface="Calibri"/>
              </a:rPr>
              <a:t>codice </a:t>
            </a:r>
            <a:r>
              <a:rPr sz="2000" b="1" dirty="0">
                <a:solidFill>
                  <a:srgbClr val="1C345A"/>
                </a:solidFill>
                <a:latin typeface="Calibri"/>
                <a:cs typeface="Calibri"/>
              </a:rPr>
              <a:t>di </a:t>
            </a:r>
            <a:r>
              <a:rPr sz="2000" b="1" spc="-10" dirty="0">
                <a:solidFill>
                  <a:srgbClr val="1C345A"/>
                </a:solidFill>
                <a:latin typeface="Calibri"/>
                <a:cs typeface="Calibri"/>
              </a:rPr>
              <a:t>verifica</a:t>
            </a:r>
            <a:r>
              <a:rPr sz="2000" spc="-10" dirty="0">
                <a:latin typeface="Calibri"/>
                <a:cs typeface="Calibri"/>
              </a:rPr>
              <a:t>. </a:t>
            </a:r>
            <a:r>
              <a:rPr sz="2000" spc="-5" dirty="0">
                <a:latin typeface="Calibri"/>
                <a:cs typeface="Calibri"/>
              </a:rPr>
              <a:t>Il codice viene </a:t>
            </a:r>
            <a:r>
              <a:rPr sz="2000" spc="-10" dirty="0">
                <a:latin typeface="Calibri"/>
                <a:cs typeface="Calibri"/>
              </a:rPr>
              <a:t>inviato </a:t>
            </a:r>
            <a:r>
              <a:rPr sz="2000" spc="-5" dirty="0">
                <a:latin typeface="Calibri"/>
                <a:cs typeface="Calibri"/>
              </a:rPr>
              <a:t>alla </a:t>
            </a:r>
            <a:r>
              <a:rPr sz="2000" dirty="0">
                <a:latin typeface="Calibri"/>
                <a:cs typeface="Calibri"/>
              </a:rPr>
              <a:t>email  </a:t>
            </a:r>
            <a:r>
              <a:rPr sz="2000" spc="-10" dirty="0">
                <a:latin typeface="Calibri"/>
                <a:cs typeface="Calibri"/>
              </a:rPr>
              <a:t>utilizzata </a:t>
            </a:r>
            <a:r>
              <a:rPr sz="2000" spc="-5" dirty="0">
                <a:latin typeface="Calibri"/>
                <a:cs typeface="Calibri"/>
              </a:rPr>
              <a:t>per </a:t>
            </a:r>
            <a:r>
              <a:rPr sz="2000" spc="-15" dirty="0">
                <a:latin typeface="Calibri"/>
                <a:cs typeface="Calibri"/>
              </a:rPr>
              <a:t>l’accreditamento</a:t>
            </a:r>
            <a:r>
              <a:rPr sz="2000" spc="-15" dirty="0">
                <a:solidFill>
                  <a:srgbClr val="1C345A"/>
                </a:solidFill>
                <a:latin typeface="Calibri"/>
                <a:cs typeface="Calibri"/>
              </a:rPr>
              <a:t>. </a:t>
            </a:r>
            <a:r>
              <a:rPr sz="2000" b="1" spc="-5" dirty="0">
                <a:solidFill>
                  <a:srgbClr val="9E1616"/>
                </a:solidFill>
                <a:latin typeface="Calibri"/>
                <a:cs typeface="Calibri"/>
              </a:rPr>
              <a:t>Anche in </a:t>
            </a:r>
            <a:r>
              <a:rPr sz="2000" b="1" spc="-10" dirty="0">
                <a:solidFill>
                  <a:srgbClr val="9E1616"/>
                </a:solidFill>
                <a:latin typeface="Calibri"/>
                <a:cs typeface="Calibri"/>
              </a:rPr>
              <a:t>questo caso verificare </a:t>
            </a:r>
            <a:r>
              <a:rPr sz="2000" b="1" dirty="0">
                <a:solidFill>
                  <a:srgbClr val="9E1616"/>
                </a:solidFill>
                <a:latin typeface="Calibri"/>
                <a:cs typeface="Calibri"/>
              </a:rPr>
              <a:t>che  </a:t>
            </a:r>
            <a:r>
              <a:rPr sz="2000" b="1" spc="-5" dirty="0">
                <a:solidFill>
                  <a:srgbClr val="9E1616"/>
                </a:solidFill>
                <a:latin typeface="Calibri"/>
                <a:cs typeface="Calibri"/>
              </a:rPr>
              <a:t>la email con il </a:t>
            </a:r>
            <a:r>
              <a:rPr sz="2000" b="1" dirty="0">
                <a:solidFill>
                  <a:srgbClr val="9E1616"/>
                </a:solidFill>
                <a:latin typeface="Calibri"/>
                <a:cs typeface="Calibri"/>
              </a:rPr>
              <a:t>codice non sia nella </a:t>
            </a:r>
            <a:r>
              <a:rPr sz="2000" b="1" spc="-10" dirty="0">
                <a:solidFill>
                  <a:srgbClr val="9E1616"/>
                </a:solidFill>
                <a:latin typeface="Calibri"/>
                <a:cs typeface="Calibri"/>
              </a:rPr>
              <a:t>cartella</a:t>
            </a:r>
            <a:r>
              <a:rPr sz="2000" b="1" spc="-100" dirty="0">
                <a:solidFill>
                  <a:srgbClr val="9E1616"/>
                </a:solidFill>
                <a:latin typeface="Calibri"/>
                <a:cs typeface="Calibri"/>
              </a:rPr>
              <a:t> </a:t>
            </a:r>
            <a:r>
              <a:rPr sz="2000" b="1" spc="-25" dirty="0">
                <a:solidFill>
                  <a:srgbClr val="9E1616"/>
                </a:solidFill>
                <a:latin typeface="Calibri"/>
                <a:cs typeface="Calibri"/>
              </a:rPr>
              <a:t>SPAM.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5719" y="2318004"/>
            <a:ext cx="4361688" cy="37459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37743" y="2510027"/>
            <a:ext cx="3991355" cy="33756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810500" y="534936"/>
            <a:ext cx="4361688" cy="59893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002523" y="726948"/>
            <a:ext cx="3991355" cy="56189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4341876" y="2651760"/>
            <a:ext cx="3572510" cy="2082164"/>
          </a:xfrm>
          <a:prstGeom prst="rect">
            <a:avLst/>
          </a:prstGeom>
          <a:solidFill>
            <a:srgbClr val="9E1616">
              <a:alpha val="14901"/>
            </a:srgbClr>
          </a:solidFill>
        </p:spPr>
        <p:txBody>
          <a:bodyPr vert="horz" wrap="square" lIns="0" tIns="29845" rIns="0" bIns="0" rtlCol="0">
            <a:spAutoFit/>
          </a:bodyPr>
          <a:lstStyle/>
          <a:p>
            <a:pPr marL="92075" marR="80010" algn="just">
              <a:lnSpc>
                <a:spcPct val="90000"/>
              </a:lnSpc>
              <a:spcBef>
                <a:spcPts val="235"/>
              </a:spcBef>
            </a:pPr>
            <a:r>
              <a:rPr sz="2000" spc="-5" dirty="0">
                <a:latin typeface="Calibri"/>
                <a:cs typeface="Calibri"/>
              </a:rPr>
              <a:t>In alcune </a:t>
            </a:r>
            <a:r>
              <a:rPr sz="2000" dirty="0">
                <a:latin typeface="Calibri"/>
                <a:cs typeface="Calibri"/>
              </a:rPr>
              <a:t>situazioni </a:t>
            </a:r>
            <a:r>
              <a:rPr sz="2000" spc="-5" dirty="0">
                <a:latin typeface="Calibri"/>
                <a:cs typeface="Calibri"/>
              </a:rPr>
              <a:t>(ad esempio  se si </a:t>
            </a:r>
            <a:r>
              <a:rPr sz="2000" dirty="0">
                <a:latin typeface="Calibri"/>
                <a:cs typeface="Calibri"/>
              </a:rPr>
              <a:t>ha </a:t>
            </a:r>
            <a:r>
              <a:rPr sz="2000" spc="-5" dirty="0">
                <a:latin typeface="Calibri"/>
                <a:cs typeface="Calibri"/>
              </a:rPr>
              <a:t>una </a:t>
            </a:r>
            <a:r>
              <a:rPr sz="2000" dirty="0">
                <a:latin typeface="Calibri"/>
                <a:cs typeface="Calibri"/>
              </a:rPr>
              <a:t>email </a:t>
            </a:r>
            <a:r>
              <a:rPr sz="2000" i="1" spc="-5" dirty="0">
                <a:latin typeface="Calibri"/>
                <a:cs typeface="Calibri"/>
              </a:rPr>
              <a:t>gmail.com </a:t>
            </a:r>
            <a:r>
              <a:rPr sz="2000" dirty="0">
                <a:latin typeface="Calibri"/>
                <a:cs typeface="Calibri"/>
              </a:rPr>
              <a:t>o  </a:t>
            </a:r>
            <a:r>
              <a:rPr sz="2000" i="1" spc="-5" dirty="0">
                <a:latin typeface="Calibri"/>
                <a:cs typeface="Calibri"/>
              </a:rPr>
              <a:t>outlook.it</a:t>
            </a:r>
            <a:r>
              <a:rPr sz="2000" spc="-5" dirty="0">
                <a:latin typeface="Calibri"/>
                <a:cs typeface="Calibri"/>
              </a:rPr>
              <a:t>) </a:t>
            </a:r>
            <a:r>
              <a:rPr sz="2000" b="1" spc="-5" dirty="0">
                <a:solidFill>
                  <a:srgbClr val="1C345A"/>
                </a:solidFill>
                <a:latin typeface="Calibri"/>
                <a:cs typeface="Calibri"/>
              </a:rPr>
              <a:t>il </a:t>
            </a:r>
            <a:r>
              <a:rPr sz="2000" b="1" dirty="0">
                <a:solidFill>
                  <a:srgbClr val="1C345A"/>
                </a:solidFill>
                <a:latin typeface="Calibri"/>
                <a:cs typeface="Calibri"/>
              </a:rPr>
              <a:t>codice di </a:t>
            </a:r>
            <a:r>
              <a:rPr sz="2000" b="1" spc="-10" dirty="0">
                <a:solidFill>
                  <a:srgbClr val="1C345A"/>
                </a:solidFill>
                <a:latin typeface="Calibri"/>
                <a:cs typeface="Calibri"/>
              </a:rPr>
              <a:t>verifica  </a:t>
            </a:r>
            <a:r>
              <a:rPr sz="2000" b="1" dirty="0">
                <a:solidFill>
                  <a:srgbClr val="1C345A"/>
                </a:solidFill>
                <a:latin typeface="Calibri"/>
                <a:cs typeface="Calibri"/>
              </a:rPr>
              <a:t>non </a:t>
            </a:r>
            <a:r>
              <a:rPr sz="2000" b="1" spc="-5" dirty="0">
                <a:solidFill>
                  <a:srgbClr val="1C345A"/>
                </a:solidFill>
                <a:latin typeface="Calibri"/>
                <a:cs typeface="Calibri"/>
              </a:rPr>
              <a:t>viene </a:t>
            </a:r>
            <a:r>
              <a:rPr sz="2000" b="1" spc="-10" dirty="0">
                <a:solidFill>
                  <a:srgbClr val="1C345A"/>
                </a:solidFill>
                <a:latin typeface="Calibri"/>
                <a:cs typeface="Calibri"/>
              </a:rPr>
              <a:t>richiesto </a:t>
            </a:r>
            <a:r>
              <a:rPr sz="2000" spc="-10" dirty="0">
                <a:latin typeface="Calibri"/>
                <a:cs typeface="Calibri"/>
              </a:rPr>
              <a:t>perché </a:t>
            </a:r>
            <a:r>
              <a:rPr sz="2000" dirty="0">
                <a:latin typeface="Calibri"/>
                <a:cs typeface="Calibri"/>
              </a:rPr>
              <a:t>è  </a:t>
            </a:r>
            <a:r>
              <a:rPr sz="2000" spc="-25" dirty="0">
                <a:latin typeface="Calibri"/>
                <a:cs typeface="Calibri"/>
              </a:rPr>
              <a:t>l’operatore </a:t>
            </a:r>
            <a:r>
              <a:rPr sz="2000" spc="-5" dirty="0">
                <a:latin typeface="Calibri"/>
                <a:cs typeface="Calibri"/>
              </a:rPr>
              <a:t>del </a:t>
            </a:r>
            <a:r>
              <a:rPr sz="2000" dirty="0">
                <a:latin typeface="Calibri"/>
                <a:cs typeface="Calibri"/>
              </a:rPr>
              <a:t>servizio di </a:t>
            </a:r>
            <a:r>
              <a:rPr sz="2000" spc="-15" dirty="0">
                <a:latin typeface="Calibri"/>
                <a:cs typeface="Calibri"/>
              </a:rPr>
              <a:t>posta  </a:t>
            </a:r>
            <a:r>
              <a:rPr sz="2000" dirty="0">
                <a:latin typeface="Calibri"/>
                <a:cs typeface="Calibri"/>
              </a:rPr>
              <a:t>che </a:t>
            </a:r>
            <a:r>
              <a:rPr sz="2000" spc="-10" dirty="0">
                <a:latin typeface="Calibri"/>
                <a:cs typeface="Calibri"/>
              </a:rPr>
              <a:t>garantisce </a:t>
            </a:r>
            <a:r>
              <a:rPr sz="2000" spc="-5" dirty="0">
                <a:latin typeface="Calibri"/>
                <a:cs typeface="Calibri"/>
              </a:rPr>
              <a:t>la </a:t>
            </a:r>
            <a:r>
              <a:rPr sz="2000" spc="-10" dirty="0">
                <a:latin typeface="Calibri"/>
                <a:cs typeface="Calibri"/>
              </a:rPr>
              <a:t>verifica </a:t>
            </a:r>
            <a:r>
              <a:rPr sz="2000" dirty="0">
                <a:latin typeface="Calibri"/>
                <a:cs typeface="Calibri"/>
              </a:rPr>
              <a:t>di  </a:t>
            </a:r>
            <a:r>
              <a:rPr sz="2000" spc="-10" dirty="0">
                <a:latin typeface="Calibri"/>
                <a:cs typeface="Calibri"/>
              </a:rPr>
              <a:t>identità.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857469" y="5818562"/>
            <a:ext cx="828675" cy="455930"/>
          </a:xfrm>
          <a:custGeom>
            <a:avLst/>
            <a:gdLst/>
            <a:ahLst/>
            <a:cxnLst/>
            <a:rect l="l" t="t" r="r" b="b"/>
            <a:pathLst>
              <a:path w="828675" h="455929">
                <a:moveTo>
                  <a:pt x="0" y="365210"/>
                </a:moveTo>
                <a:lnTo>
                  <a:pt x="51749" y="322251"/>
                </a:lnTo>
                <a:lnTo>
                  <a:pt x="187077" y="228132"/>
                </a:lnTo>
                <a:lnTo>
                  <a:pt x="376100" y="134984"/>
                </a:lnTo>
                <a:lnTo>
                  <a:pt x="588935" y="94939"/>
                </a:lnTo>
                <a:lnTo>
                  <a:pt x="580823" y="0"/>
                </a:lnTo>
                <a:lnTo>
                  <a:pt x="828137" y="208387"/>
                </a:lnTo>
                <a:lnTo>
                  <a:pt x="796779" y="246928"/>
                </a:lnTo>
                <a:lnTo>
                  <a:pt x="777534" y="269731"/>
                </a:lnTo>
                <a:lnTo>
                  <a:pt x="446509" y="298013"/>
                </a:lnTo>
                <a:lnTo>
                  <a:pt x="244999" y="318457"/>
                </a:lnTo>
                <a:lnTo>
                  <a:pt x="72887" y="349300"/>
                </a:lnTo>
                <a:lnTo>
                  <a:pt x="0" y="365210"/>
                </a:lnTo>
                <a:close/>
              </a:path>
              <a:path w="828675" h="455929">
                <a:moveTo>
                  <a:pt x="619758" y="455707"/>
                </a:moveTo>
                <a:lnTo>
                  <a:pt x="607591" y="313299"/>
                </a:lnTo>
                <a:lnTo>
                  <a:pt x="446509" y="298013"/>
                </a:lnTo>
                <a:lnTo>
                  <a:pt x="777534" y="269731"/>
                </a:lnTo>
                <a:lnTo>
                  <a:pt x="619758" y="455707"/>
                </a:lnTo>
                <a:close/>
              </a:path>
            </a:pathLst>
          </a:custGeom>
          <a:solidFill>
            <a:srgbClr val="1C34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72400" y="5567171"/>
            <a:ext cx="988313" cy="9898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974591" y="5155691"/>
            <a:ext cx="3991610" cy="1187450"/>
          </a:xfrm>
          <a:custGeom>
            <a:avLst/>
            <a:gdLst/>
            <a:ahLst/>
            <a:cxnLst/>
            <a:rect l="l" t="t" r="r" b="b"/>
            <a:pathLst>
              <a:path w="3991609" h="1187450">
                <a:moveTo>
                  <a:pt x="0" y="1187196"/>
                </a:moveTo>
                <a:lnTo>
                  <a:pt x="3991356" y="1187196"/>
                </a:lnTo>
                <a:lnTo>
                  <a:pt x="3991356" y="0"/>
                </a:lnTo>
                <a:lnTo>
                  <a:pt x="0" y="0"/>
                </a:lnTo>
                <a:lnTo>
                  <a:pt x="0" y="1187196"/>
                </a:lnTo>
                <a:close/>
              </a:path>
            </a:pathLst>
          </a:custGeom>
          <a:solidFill>
            <a:srgbClr val="1C345A">
              <a:alpha val="1490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4066285" y="5155946"/>
            <a:ext cx="3820795" cy="114109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R="5080" algn="just">
              <a:lnSpc>
                <a:spcPct val="90000"/>
              </a:lnSpc>
              <a:spcBef>
                <a:spcPts val="240"/>
              </a:spcBef>
            </a:pPr>
            <a:r>
              <a:rPr sz="2000" spc="-10" dirty="0">
                <a:latin typeface="Calibri"/>
                <a:cs typeface="Calibri"/>
              </a:rPr>
              <a:t>Sarà </a:t>
            </a:r>
            <a:r>
              <a:rPr sz="2000" spc="-5" dirty="0">
                <a:latin typeface="Calibri"/>
                <a:cs typeface="Calibri"/>
              </a:rPr>
              <a:t>comunque </a:t>
            </a:r>
            <a:r>
              <a:rPr sz="2000" b="1" spc="-5" dirty="0">
                <a:solidFill>
                  <a:srgbClr val="1C345A"/>
                </a:solidFill>
                <a:latin typeface="Calibri"/>
                <a:cs typeface="Calibri"/>
              </a:rPr>
              <a:t>sempre necessario  </a:t>
            </a:r>
            <a:r>
              <a:rPr sz="2000" b="1" spc="-10" dirty="0">
                <a:solidFill>
                  <a:srgbClr val="1C345A"/>
                </a:solidFill>
                <a:latin typeface="Calibri"/>
                <a:cs typeface="Calibri"/>
              </a:rPr>
              <a:t>accettare </a:t>
            </a:r>
            <a:r>
              <a:rPr sz="2000" spc="-5" dirty="0">
                <a:latin typeface="Calibri"/>
                <a:cs typeface="Calibri"/>
              </a:rPr>
              <a:t>la concessione dei  </a:t>
            </a:r>
            <a:r>
              <a:rPr sz="2000" dirty="0">
                <a:latin typeface="Calibri"/>
                <a:cs typeface="Calibri"/>
              </a:rPr>
              <a:t>permessi </a:t>
            </a:r>
            <a:r>
              <a:rPr sz="2000" spc="-5" dirty="0">
                <a:latin typeface="Calibri"/>
                <a:cs typeface="Calibri"/>
              </a:rPr>
              <a:t>all’Università </a:t>
            </a:r>
            <a:r>
              <a:rPr sz="2000" dirty="0">
                <a:latin typeface="Calibri"/>
                <a:cs typeface="Calibri"/>
              </a:rPr>
              <a:t>di </a:t>
            </a:r>
            <a:r>
              <a:rPr sz="2000" spc="-5" dirty="0">
                <a:latin typeface="Calibri"/>
                <a:cs typeface="Calibri"/>
              </a:rPr>
              <a:t>Cagliari  </a:t>
            </a:r>
            <a:r>
              <a:rPr sz="2000" dirty="0">
                <a:latin typeface="Calibri"/>
                <a:cs typeface="Calibri"/>
              </a:rPr>
              <a:t>cliccando </a:t>
            </a:r>
            <a:r>
              <a:rPr sz="2000" spc="-5" dirty="0">
                <a:latin typeface="Calibri"/>
                <a:cs typeface="Calibri"/>
              </a:rPr>
              <a:t>su</a:t>
            </a:r>
            <a:r>
              <a:rPr sz="2000" spc="-100" dirty="0"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9E1616"/>
                </a:solidFill>
                <a:latin typeface="Calibri"/>
                <a:cs typeface="Calibri"/>
              </a:rPr>
              <a:t>«Accept»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25449" y="2161911"/>
            <a:ext cx="464184" cy="739775"/>
          </a:xfrm>
          <a:custGeom>
            <a:avLst/>
            <a:gdLst/>
            <a:ahLst/>
            <a:cxnLst/>
            <a:rect l="l" t="t" r="r" b="b"/>
            <a:pathLst>
              <a:path w="464184" h="739775">
                <a:moveTo>
                  <a:pt x="301" y="0"/>
                </a:moveTo>
                <a:lnTo>
                  <a:pt x="0" y="67256"/>
                </a:lnTo>
                <a:lnTo>
                  <a:pt x="13281" y="231560"/>
                </a:lnTo>
                <a:lnTo>
                  <a:pt x="61423" y="436715"/>
                </a:lnTo>
                <a:lnTo>
                  <a:pt x="165704" y="626526"/>
                </a:lnTo>
                <a:lnTo>
                  <a:pt x="87230" y="680574"/>
                </a:lnTo>
                <a:lnTo>
                  <a:pt x="405278" y="739191"/>
                </a:lnTo>
                <a:lnTo>
                  <a:pt x="415122" y="690489"/>
                </a:lnTo>
                <a:lnTo>
                  <a:pt x="420507" y="661140"/>
                </a:lnTo>
                <a:lnTo>
                  <a:pt x="232059" y="387525"/>
                </a:lnTo>
                <a:lnTo>
                  <a:pt x="119835" y="218912"/>
                </a:lnTo>
                <a:lnTo>
                  <a:pt x="34317" y="66398"/>
                </a:lnTo>
                <a:lnTo>
                  <a:pt x="301" y="0"/>
                </a:lnTo>
                <a:close/>
              </a:path>
              <a:path w="464184" h="739775">
                <a:moveTo>
                  <a:pt x="463905" y="421145"/>
                </a:moveTo>
                <a:lnTo>
                  <a:pt x="346194" y="502216"/>
                </a:lnTo>
                <a:lnTo>
                  <a:pt x="232059" y="387525"/>
                </a:lnTo>
                <a:lnTo>
                  <a:pt x="420507" y="661140"/>
                </a:lnTo>
                <a:lnTo>
                  <a:pt x="463905" y="421145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0" y="1918716"/>
            <a:ext cx="1128522" cy="127177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14"/>
              </a:lnSpc>
              <a:tabLst>
                <a:tab pos="3563620" algn="l"/>
                <a:tab pos="3763010" algn="l"/>
              </a:tabLst>
            </a:pPr>
            <a:r>
              <a:rPr spc="-5" dirty="0"/>
              <a:t>Guida </a:t>
            </a:r>
            <a:r>
              <a:rPr spc="-10" dirty="0"/>
              <a:t>all'accreditamento </a:t>
            </a:r>
            <a:r>
              <a:rPr spc="-5" dirty="0"/>
              <a:t>di</a:t>
            </a:r>
            <a:r>
              <a:rPr spc="40" dirty="0"/>
              <a:t> </a:t>
            </a:r>
            <a:r>
              <a:rPr spc="-10" dirty="0"/>
              <a:t>utenti esterni	</a:t>
            </a:r>
            <a:r>
              <a:rPr spc="-5" dirty="0"/>
              <a:t>-	</a:t>
            </a:r>
            <a:r>
              <a:rPr spc="-10" dirty="0"/>
              <a:t>Università </a:t>
            </a:r>
            <a:r>
              <a:rPr spc="-5" dirty="0"/>
              <a:t>degli Studi di</a:t>
            </a:r>
            <a:r>
              <a:rPr spc="-50" dirty="0"/>
              <a:t> </a:t>
            </a:r>
            <a:r>
              <a:rPr spc="-5" dirty="0"/>
              <a:t>Cagliari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1871197" y="6580809"/>
            <a:ext cx="2552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14"/>
              </a:lnSpc>
            </a:pPr>
            <a:fld id="{81D60167-4931-47E6-BA6A-407CBD079E47}" type="slidenum"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14</a:t>
            </a:fld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87596" y="0"/>
            <a:ext cx="7389876" cy="653036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9620" y="0"/>
            <a:ext cx="7019544" cy="63520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8739" y="141859"/>
            <a:ext cx="4080510" cy="647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0" dirty="0"/>
              <a:t>Accreditamento</a:t>
            </a:r>
            <a:r>
              <a:rPr spc="15" dirty="0"/>
              <a:t> </a:t>
            </a:r>
            <a:r>
              <a:rPr spc="-5" dirty="0"/>
              <a:t>(3)</a:t>
            </a:r>
          </a:p>
        </p:txBody>
      </p:sp>
      <p:sp>
        <p:nvSpPr>
          <p:cNvPr id="5" name="object 5"/>
          <p:cNvSpPr/>
          <p:nvPr/>
        </p:nvSpPr>
        <p:spPr>
          <a:xfrm>
            <a:off x="1129283" y="6492240"/>
            <a:ext cx="1271270" cy="365760"/>
          </a:xfrm>
          <a:custGeom>
            <a:avLst/>
            <a:gdLst/>
            <a:ahLst/>
            <a:cxnLst/>
            <a:rect l="l" t="t" r="r" b="b"/>
            <a:pathLst>
              <a:path w="1271270" h="365759">
                <a:moveTo>
                  <a:pt x="0" y="365760"/>
                </a:moveTo>
                <a:lnTo>
                  <a:pt x="1271016" y="365760"/>
                </a:lnTo>
                <a:lnTo>
                  <a:pt x="1271016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400300" y="6492240"/>
            <a:ext cx="9151620" cy="365760"/>
          </a:xfrm>
          <a:custGeom>
            <a:avLst/>
            <a:gdLst/>
            <a:ahLst/>
            <a:cxnLst/>
            <a:rect l="l" t="t" r="r" b="b"/>
            <a:pathLst>
              <a:path w="9151620" h="365759">
                <a:moveTo>
                  <a:pt x="0" y="365760"/>
                </a:moveTo>
                <a:lnTo>
                  <a:pt x="9151620" y="365760"/>
                </a:lnTo>
                <a:lnTo>
                  <a:pt x="915162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551919" y="6492240"/>
            <a:ext cx="640080" cy="365760"/>
          </a:xfrm>
          <a:custGeom>
            <a:avLst/>
            <a:gdLst/>
            <a:ahLst/>
            <a:cxnLst/>
            <a:rect l="l" t="t" r="r" b="b"/>
            <a:pathLst>
              <a:path w="640079" h="365759">
                <a:moveTo>
                  <a:pt x="0" y="365760"/>
                </a:moveTo>
                <a:lnTo>
                  <a:pt x="640079" y="365760"/>
                </a:lnTo>
                <a:lnTo>
                  <a:pt x="640079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975676" y="4730402"/>
            <a:ext cx="588010" cy="566420"/>
          </a:xfrm>
          <a:custGeom>
            <a:avLst/>
            <a:gdLst/>
            <a:ahLst/>
            <a:cxnLst/>
            <a:rect l="l" t="t" r="r" b="b"/>
            <a:pathLst>
              <a:path w="588009" h="566420">
                <a:moveTo>
                  <a:pt x="0" y="0"/>
                </a:moveTo>
                <a:lnTo>
                  <a:pt x="20749" y="59550"/>
                </a:lnTo>
                <a:lnTo>
                  <a:pt x="83795" y="199331"/>
                </a:lnTo>
                <a:lnTo>
                  <a:pt x="190335" y="361037"/>
                </a:lnTo>
                <a:lnTo>
                  <a:pt x="341567" y="486364"/>
                </a:lnTo>
                <a:lnTo>
                  <a:pt x="289280" y="566021"/>
                </a:lnTo>
                <a:lnTo>
                  <a:pt x="587956" y="488525"/>
                </a:lnTo>
                <a:lnTo>
                  <a:pt x="581417" y="441491"/>
                </a:lnTo>
                <a:lnTo>
                  <a:pt x="576993" y="413369"/>
                </a:lnTo>
                <a:lnTo>
                  <a:pt x="325382" y="248207"/>
                </a:lnTo>
                <a:lnTo>
                  <a:pt x="173771" y="144840"/>
                </a:lnTo>
                <a:lnTo>
                  <a:pt x="50732" y="44841"/>
                </a:lnTo>
                <a:lnTo>
                  <a:pt x="0" y="0"/>
                </a:lnTo>
                <a:close/>
              </a:path>
              <a:path w="588009" h="566420">
                <a:moveTo>
                  <a:pt x="540261" y="183666"/>
                </a:moveTo>
                <a:lnTo>
                  <a:pt x="461829" y="303152"/>
                </a:lnTo>
                <a:lnTo>
                  <a:pt x="325382" y="248207"/>
                </a:lnTo>
                <a:lnTo>
                  <a:pt x="576993" y="413369"/>
                </a:lnTo>
                <a:lnTo>
                  <a:pt x="540261" y="183666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647944" y="4399788"/>
            <a:ext cx="1194053" cy="12199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10311" y="1746504"/>
            <a:ext cx="5593080" cy="2514600"/>
          </a:xfrm>
          <a:prstGeom prst="rect">
            <a:avLst/>
          </a:prstGeom>
          <a:solidFill>
            <a:srgbClr val="1C345A">
              <a:alpha val="14901"/>
            </a:srgbClr>
          </a:solidFill>
        </p:spPr>
        <p:txBody>
          <a:bodyPr vert="horz" wrap="square" lIns="0" tIns="32384" rIns="0" bIns="0" rtlCol="0">
            <a:spAutoFit/>
          </a:bodyPr>
          <a:lstStyle/>
          <a:p>
            <a:pPr marL="90805" marR="83185" algn="just">
              <a:lnSpc>
                <a:spcPts val="2380"/>
              </a:lnSpc>
              <a:spcBef>
                <a:spcPts val="254"/>
              </a:spcBef>
            </a:pPr>
            <a:r>
              <a:rPr sz="2200" spc="-5" dirty="0">
                <a:latin typeface="Calibri"/>
                <a:cs typeface="Calibri"/>
              </a:rPr>
              <a:t>A </a:t>
            </a:r>
            <a:r>
              <a:rPr sz="2200" spc="-15" dirty="0">
                <a:latin typeface="Calibri"/>
                <a:cs typeface="Calibri"/>
              </a:rPr>
              <a:t>questo punto </a:t>
            </a:r>
            <a:r>
              <a:rPr sz="2200" spc="-10" dirty="0">
                <a:latin typeface="Calibri"/>
                <a:cs typeface="Calibri"/>
              </a:rPr>
              <a:t>consigliamo </a:t>
            </a:r>
            <a:r>
              <a:rPr sz="2200" spc="-5" dirty="0">
                <a:latin typeface="Calibri"/>
                <a:cs typeface="Calibri"/>
              </a:rPr>
              <a:t>di eseguire il  logout e </a:t>
            </a:r>
            <a:r>
              <a:rPr sz="2200" spc="-10" dirty="0">
                <a:latin typeface="Calibri"/>
                <a:cs typeface="Calibri"/>
              </a:rPr>
              <a:t>chiudere </a:t>
            </a:r>
            <a:r>
              <a:rPr sz="2200" spc="-20" dirty="0">
                <a:latin typeface="Calibri"/>
                <a:cs typeface="Calibri"/>
              </a:rPr>
              <a:t>l’applicazione </a:t>
            </a:r>
            <a:r>
              <a:rPr sz="2200" spc="-40" dirty="0">
                <a:latin typeface="Calibri"/>
                <a:cs typeface="Calibri"/>
              </a:rPr>
              <a:t>Teams </a:t>
            </a:r>
            <a:r>
              <a:rPr sz="2200" spc="-5" dirty="0">
                <a:latin typeface="Calibri"/>
                <a:cs typeface="Calibri"/>
              </a:rPr>
              <a:t>se </a:t>
            </a:r>
            <a:r>
              <a:rPr sz="2200" spc="-15" dirty="0">
                <a:latin typeface="Calibri"/>
                <a:cs typeface="Calibri"/>
              </a:rPr>
              <a:t>fosse  </a:t>
            </a:r>
            <a:r>
              <a:rPr sz="2200" spc="-5" dirty="0">
                <a:latin typeface="Calibri"/>
                <a:cs typeface="Calibri"/>
              </a:rPr>
              <a:t>già</a:t>
            </a:r>
            <a:r>
              <a:rPr sz="2200" spc="-65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aperta.</a:t>
            </a:r>
            <a:endParaRPr sz="2200">
              <a:latin typeface="Calibri"/>
              <a:cs typeface="Calibri"/>
            </a:endParaRPr>
          </a:p>
          <a:p>
            <a:pPr marL="90805" marR="83185" algn="just">
              <a:lnSpc>
                <a:spcPct val="90000"/>
              </a:lnSpc>
              <a:spcBef>
                <a:spcPts val="960"/>
              </a:spcBef>
            </a:pPr>
            <a:r>
              <a:rPr sz="2200" dirty="0">
                <a:latin typeface="Calibri"/>
                <a:cs typeface="Calibri"/>
              </a:rPr>
              <a:t>Da </a:t>
            </a:r>
            <a:r>
              <a:rPr sz="2200" spc="-20" dirty="0">
                <a:latin typeface="Calibri"/>
                <a:cs typeface="Calibri"/>
              </a:rPr>
              <a:t>ora </a:t>
            </a:r>
            <a:r>
              <a:rPr sz="2200" spc="-5" dirty="0">
                <a:latin typeface="Calibri"/>
                <a:cs typeface="Calibri"/>
              </a:rPr>
              <a:t>in </a:t>
            </a:r>
            <a:r>
              <a:rPr sz="2200" spc="-10" dirty="0">
                <a:latin typeface="Calibri"/>
                <a:cs typeface="Calibri"/>
              </a:rPr>
              <a:t>poi, </a:t>
            </a:r>
            <a:r>
              <a:rPr sz="2200" spc="-5" dirty="0">
                <a:latin typeface="Calibri"/>
                <a:cs typeface="Calibri"/>
              </a:rPr>
              <a:t>nel </a:t>
            </a:r>
            <a:r>
              <a:rPr sz="2200" spc="-20" dirty="0">
                <a:latin typeface="Calibri"/>
                <a:cs typeface="Calibri"/>
              </a:rPr>
              <a:t>fare </a:t>
            </a:r>
            <a:r>
              <a:rPr sz="2200" spc="-5" dirty="0">
                <a:latin typeface="Calibri"/>
                <a:cs typeface="Calibri"/>
              </a:rPr>
              <a:t>il login, </a:t>
            </a:r>
            <a:r>
              <a:rPr sz="2200" spc="-15" dirty="0">
                <a:latin typeface="Calibri"/>
                <a:cs typeface="Calibri"/>
              </a:rPr>
              <a:t>sarà </a:t>
            </a:r>
            <a:r>
              <a:rPr sz="2200" spc="-5" dirty="0">
                <a:latin typeface="Calibri"/>
                <a:cs typeface="Calibri"/>
              </a:rPr>
              <a:t>possibile  </a:t>
            </a:r>
            <a:r>
              <a:rPr sz="2200" spc="-10" dirty="0">
                <a:latin typeface="Calibri"/>
                <a:cs typeface="Calibri"/>
              </a:rPr>
              <a:t>scegliere </a:t>
            </a:r>
            <a:r>
              <a:rPr sz="2200" spc="-5" dirty="0">
                <a:latin typeface="Calibri"/>
                <a:cs typeface="Calibri"/>
              </a:rPr>
              <a:t>di </a:t>
            </a:r>
            <a:r>
              <a:rPr sz="2200" spc="-10" dirty="0">
                <a:latin typeface="Calibri"/>
                <a:cs typeface="Calibri"/>
              </a:rPr>
              <a:t>utilizzare </a:t>
            </a:r>
            <a:r>
              <a:rPr sz="2200" spc="-20" dirty="0">
                <a:latin typeface="Calibri"/>
                <a:cs typeface="Calibri"/>
              </a:rPr>
              <a:t>l’organizzazione </a:t>
            </a:r>
            <a:r>
              <a:rPr sz="2200" spc="-15" dirty="0">
                <a:latin typeface="Calibri"/>
                <a:cs typeface="Calibri"/>
              </a:rPr>
              <a:t>Università  </a:t>
            </a:r>
            <a:r>
              <a:rPr sz="2200" spc="-5" dirty="0">
                <a:latin typeface="Calibri"/>
                <a:cs typeface="Calibri"/>
              </a:rPr>
              <a:t>di  Cagliari,  </a:t>
            </a:r>
            <a:r>
              <a:rPr sz="2200" spc="-10" dirty="0">
                <a:latin typeface="Calibri"/>
                <a:cs typeface="Calibri"/>
              </a:rPr>
              <a:t>cliccando </a:t>
            </a:r>
            <a:r>
              <a:rPr sz="2200" spc="-5" dirty="0">
                <a:latin typeface="Calibri"/>
                <a:cs typeface="Calibri"/>
              </a:rPr>
              <a:t>su  </a:t>
            </a:r>
            <a:r>
              <a:rPr sz="2200" b="1" spc="-10" dirty="0">
                <a:solidFill>
                  <a:srgbClr val="9E1616"/>
                </a:solidFill>
                <a:latin typeface="Calibri"/>
                <a:cs typeface="Calibri"/>
              </a:rPr>
              <a:t>«Seleziona  </a:t>
            </a:r>
            <a:r>
              <a:rPr sz="2200" b="1" spc="-20" dirty="0">
                <a:solidFill>
                  <a:srgbClr val="9E1616"/>
                </a:solidFill>
                <a:latin typeface="Calibri"/>
                <a:cs typeface="Calibri"/>
              </a:rPr>
              <a:t>un’organizzazione </a:t>
            </a:r>
            <a:r>
              <a:rPr sz="2200" b="1" spc="-5" dirty="0">
                <a:solidFill>
                  <a:srgbClr val="9E1616"/>
                </a:solidFill>
                <a:latin typeface="Calibri"/>
                <a:cs typeface="Calibri"/>
              </a:rPr>
              <a:t>di</a:t>
            </a:r>
            <a:r>
              <a:rPr sz="2200" b="1" spc="10" dirty="0">
                <a:solidFill>
                  <a:srgbClr val="9E1616"/>
                </a:solidFill>
                <a:latin typeface="Calibri"/>
                <a:cs typeface="Calibri"/>
              </a:rPr>
              <a:t> </a:t>
            </a:r>
            <a:r>
              <a:rPr sz="2200" b="1" spc="-35" dirty="0">
                <a:solidFill>
                  <a:srgbClr val="9E1616"/>
                </a:solidFill>
                <a:latin typeface="Calibri"/>
                <a:cs typeface="Calibri"/>
              </a:rPr>
              <a:t>Teams».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14"/>
              </a:lnSpc>
              <a:tabLst>
                <a:tab pos="3563620" algn="l"/>
                <a:tab pos="3763010" algn="l"/>
              </a:tabLst>
            </a:pPr>
            <a:r>
              <a:rPr spc="-5" dirty="0"/>
              <a:t>Guida </a:t>
            </a:r>
            <a:r>
              <a:rPr spc="-10" dirty="0"/>
              <a:t>all'accreditamento </a:t>
            </a:r>
            <a:r>
              <a:rPr spc="-5" dirty="0"/>
              <a:t>di</a:t>
            </a:r>
            <a:r>
              <a:rPr spc="40" dirty="0"/>
              <a:t> </a:t>
            </a:r>
            <a:r>
              <a:rPr spc="-10" dirty="0"/>
              <a:t>utenti esterni	</a:t>
            </a:r>
            <a:r>
              <a:rPr spc="-5" dirty="0"/>
              <a:t>-	</a:t>
            </a:r>
            <a:r>
              <a:rPr spc="-10" dirty="0"/>
              <a:t>Università </a:t>
            </a:r>
            <a:r>
              <a:rPr spc="-5" dirty="0"/>
              <a:t>degli Studi di</a:t>
            </a:r>
            <a:r>
              <a:rPr spc="-50" dirty="0"/>
              <a:t> </a:t>
            </a:r>
            <a:r>
              <a:rPr spc="-5" dirty="0"/>
              <a:t>Cagliari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1871197" y="6580809"/>
            <a:ext cx="2552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14"/>
              </a:lnSpc>
            </a:pPr>
            <a:fld id="{81D60167-4931-47E6-BA6A-407CBD079E47}" type="slidenum"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15</a:t>
            </a:fld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14272" y="2125979"/>
            <a:ext cx="9349740" cy="32461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06296" y="2318004"/>
            <a:ext cx="8979408" cy="28757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8739" y="141859"/>
            <a:ext cx="4080510" cy="647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0" dirty="0"/>
              <a:t>Accreditamento</a:t>
            </a:r>
            <a:r>
              <a:rPr spc="15" dirty="0"/>
              <a:t> </a:t>
            </a:r>
            <a:r>
              <a:rPr spc="-5" dirty="0"/>
              <a:t>(3)</a:t>
            </a:r>
          </a:p>
        </p:txBody>
      </p:sp>
      <p:sp>
        <p:nvSpPr>
          <p:cNvPr id="5" name="object 5"/>
          <p:cNvSpPr/>
          <p:nvPr/>
        </p:nvSpPr>
        <p:spPr>
          <a:xfrm>
            <a:off x="1129283" y="6492240"/>
            <a:ext cx="1271270" cy="365760"/>
          </a:xfrm>
          <a:custGeom>
            <a:avLst/>
            <a:gdLst/>
            <a:ahLst/>
            <a:cxnLst/>
            <a:rect l="l" t="t" r="r" b="b"/>
            <a:pathLst>
              <a:path w="1271270" h="365759">
                <a:moveTo>
                  <a:pt x="0" y="365760"/>
                </a:moveTo>
                <a:lnTo>
                  <a:pt x="1271016" y="365760"/>
                </a:lnTo>
                <a:lnTo>
                  <a:pt x="1271016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400300" y="6492240"/>
            <a:ext cx="9151620" cy="365760"/>
          </a:xfrm>
          <a:custGeom>
            <a:avLst/>
            <a:gdLst/>
            <a:ahLst/>
            <a:cxnLst/>
            <a:rect l="l" t="t" r="r" b="b"/>
            <a:pathLst>
              <a:path w="9151620" h="365759">
                <a:moveTo>
                  <a:pt x="0" y="365760"/>
                </a:moveTo>
                <a:lnTo>
                  <a:pt x="9151620" y="365760"/>
                </a:lnTo>
                <a:lnTo>
                  <a:pt x="915162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551919" y="6492240"/>
            <a:ext cx="640080" cy="365760"/>
          </a:xfrm>
          <a:custGeom>
            <a:avLst/>
            <a:gdLst/>
            <a:ahLst/>
            <a:cxnLst/>
            <a:rect l="l" t="t" r="r" b="b"/>
            <a:pathLst>
              <a:path w="640079" h="365759">
                <a:moveTo>
                  <a:pt x="0" y="365760"/>
                </a:moveTo>
                <a:lnTo>
                  <a:pt x="640079" y="365760"/>
                </a:lnTo>
                <a:lnTo>
                  <a:pt x="640079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02692" y="946403"/>
            <a:ext cx="11786870" cy="1018540"/>
          </a:xfrm>
          <a:custGeom>
            <a:avLst/>
            <a:gdLst/>
            <a:ahLst/>
            <a:cxnLst/>
            <a:rect l="l" t="t" r="r" b="b"/>
            <a:pathLst>
              <a:path w="11786870" h="1018539">
                <a:moveTo>
                  <a:pt x="0" y="1018032"/>
                </a:moveTo>
                <a:lnTo>
                  <a:pt x="11786616" y="1018032"/>
                </a:lnTo>
                <a:lnTo>
                  <a:pt x="11786616" y="0"/>
                </a:lnTo>
                <a:lnTo>
                  <a:pt x="0" y="0"/>
                </a:lnTo>
                <a:lnTo>
                  <a:pt x="0" y="1018032"/>
                </a:lnTo>
                <a:close/>
              </a:path>
            </a:pathLst>
          </a:custGeom>
          <a:solidFill>
            <a:srgbClr val="1C345A">
              <a:alpha val="1490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81431" y="941323"/>
            <a:ext cx="11628755" cy="96583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5080" algn="just">
              <a:lnSpc>
                <a:spcPts val="2380"/>
              </a:lnSpc>
              <a:spcBef>
                <a:spcPts val="295"/>
              </a:spcBef>
            </a:pPr>
            <a:r>
              <a:rPr sz="2200" spc="-5" dirty="0">
                <a:latin typeface="Calibri"/>
                <a:cs typeface="Calibri"/>
              </a:rPr>
              <a:t>Chi </a:t>
            </a:r>
            <a:r>
              <a:rPr sz="2200" spc="-10" dirty="0">
                <a:latin typeface="Calibri"/>
                <a:cs typeface="Calibri"/>
              </a:rPr>
              <a:t>usa </a:t>
            </a:r>
            <a:r>
              <a:rPr sz="2200" spc="-5" dirty="0">
                <a:latin typeface="Calibri"/>
                <a:cs typeface="Calibri"/>
              </a:rPr>
              <a:t>già un </a:t>
            </a:r>
            <a:r>
              <a:rPr sz="2200" spc="-15" dirty="0">
                <a:latin typeface="Calibri"/>
                <a:cs typeface="Calibri"/>
              </a:rPr>
              <a:t>account </a:t>
            </a:r>
            <a:r>
              <a:rPr sz="2200" spc="-10" dirty="0">
                <a:latin typeface="Calibri"/>
                <a:cs typeface="Calibri"/>
              </a:rPr>
              <a:t>presso </a:t>
            </a:r>
            <a:r>
              <a:rPr sz="2200" spc="-15" dirty="0">
                <a:latin typeface="Calibri"/>
                <a:cs typeface="Calibri"/>
              </a:rPr>
              <a:t>altra organizzazione, potrà </a:t>
            </a:r>
            <a:r>
              <a:rPr sz="2200" spc="-10" dirty="0">
                <a:latin typeface="Calibri"/>
                <a:cs typeface="Calibri"/>
              </a:rPr>
              <a:t>comunque sempre </a:t>
            </a:r>
            <a:r>
              <a:rPr sz="2200" b="1" spc="-15" dirty="0">
                <a:solidFill>
                  <a:srgbClr val="9E1616"/>
                </a:solidFill>
                <a:latin typeface="Calibri"/>
                <a:cs typeface="Calibri"/>
              </a:rPr>
              <a:t>fare </a:t>
            </a:r>
            <a:r>
              <a:rPr sz="2200" b="1" spc="-5" dirty="0">
                <a:solidFill>
                  <a:srgbClr val="9E1616"/>
                </a:solidFill>
                <a:latin typeface="Calibri"/>
                <a:cs typeface="Calibri"/>
              </a:rPr>
              <a:t>il passaggio dalla sua  </a:t>
            </a:r>
            <a:r>
              <a:rPr sz="2200" b="1" spc="-10" dirty="0">
                <a:solidFill>
                  <a:srgbClr val="9E1616"/>
                </a:solidFill>
                <a:latin typeface="Calibri"/>
                <a:cs typeface="Calibri"/>
              </a:rPr>
              <a:t>organizzazione all’Università </a:t>
            </a:r>
            <a:r>
              <a:rPr sz="2200" b="1" spc="-5" dirty="0">
                <a:solidFill>
                  <a:srgbClr val="9E1616"/>
                </a:solidFill>
                <a:latin typeface="Calibri"/>
                <a:cs typeface="Calibri"/>
              </a:rPr>
              <a:t>di Cagliari </a:t>
            </a:r>
            <a:r>
              <a:rPr sz="2200" b="1" spc="-10" dirty="0">
                <a:solidFill>
                  <a:srgbClr val="9E1616"/>
                </a:solidFill>
                <a:latin typeface="Calibri"/>
                <a:cs typeface="Calibri"/>
              </a:rPr>
              <a:t>utilizzando </a:t>
            </a:r>
            <a:r>
              <a:rPr sz="2200" b="1" spc="-5" dirty="0">
                <a:solidFill>
                  <a:srgbClr val="9E1616"/>
                </a:solidFill>
                <a:latin typeface="Calibri"/>
                <a:cs typeface="Calibri"/>
              </a:rPr>
              <a:t>il menu a </a:t>
            </a:r>
            <a:r>
              <a:rPr sz="2200" b="1" spc="-10" dirty="0">
                <a:solidFill>
                  <a:srgbClr val="9E1616"/>
                </a:solidFill>
                <a:latin typeface="Calibri"/>
                <a:cs typeface="Calibri"/>
              </a:rPr>
              <a:t>tendina </a:t>
            </a:r>
            <a:r>
              <a:rPr sz="2200" spc="-5" dirty="0">
                <a:latin typeface="Calibri"/>
                <a:cs typeface="Calibri"/>
              </a:rPr>
              <a:t>che </a:t>
            </a:r>
            <a:r>
              <a:rPr sz="2200" spc="-15" dirty="0">
                <a:latin typeface="Calibri"/>
                <a:cs typeface="Calibri"/>
              </a:rPr>
              <a:t>comparirà </a:t>
            </a:r>
            <a:r>
              <a:rPr sz="2200" spc="-10" dirty="0">
                <a:latin typeface="Calibri"/>
                <a:cs typeface="Calibri"/>
              </a:rPr>
              <a:t>nella  </a:t>
            </a:r>
            <a:r>
              <a:rPr sz="2200" spc="-5" dirty="0">
                <a:latin typeface="Calibri"/>
                <a:cs typeface="Calibri"/>
              </a:rPr>
              <a:t>applicazione </a:t>
            </a:r>
            <a:r>
              <a:rPr sz="2200" spc="-45" dirty="0">
                <a:latin typeface="Calibri"/>
                <a:cs typeface="Calibri"/>
              </a:rPr>
              <a:t>Teams </a:t>
            </a:r>
            <a:r>
              <a:rPr sz="2200" spc="-5" dirty="0">
                <a:latin typeface="Calibri"/>
                <a:cs typeface="Calibri"/>
              </a:rPr>
              <a:t>(in </a:t>
            </a:r>
            <a:r>
              <a:rPr sz="2200" spc="-10" dirty="0">
                <a:latin typeface="Calibri"/>
                <a:cs typeface="Calibri"/>
              </a:rPr>
              <a:t>alto sulla </a:t>
            </a:r>
            <a:r>
              <a:rPr sz="2200" spc="-15" dirty="0">
                <a:latin typeface="Calibri"/>
                <a:cs typeface="Calibri"/>
              </a:rPr>
              <a:t>destra, affianco </a:t>
            </a:r>
            <a:r>
              <a:rPr sz="2200" spc="-5" dirty="0">
                <a:latin typeface="Calibri"/>
                <a:cs typeface="Calibri"/>
              </a:rPr>
              <a:t>al </a:t>
            </a:r>
            <a:r>
              <a:rPr sz="2200" spc="-10" dirty="0">
                <a:latin typeface="Calibri"/>
                <a:cs typeface="Calibri"/>
              </a:rPr>
              <a:t>riquadro</a:t>
            </a:r>
            <a:r>
              <a:rPr sz="2200" spc="150" dirty="0">
                <a:latin typeface="Calibri"/>
                <a:cs typeface="Calibri"/>
              </a:rPr>
              <a:t> </a:t>
            </a:r>
            <a:r>
              <a:rPr sz="2200" spc="-20" dirty="0">
                <a:latin typeface="Calibri"/>
                <a:cs typeface="Calibri"/>
              </a:rPr>
              <a:t>dell’account).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719515" y="1908253"/>
            <a:ext cx="440055" cy="668020"/>
          </a:xfrm>
          <a:custGeom>
            <a:avLst/>
            <a:gdLst/>
            <a:ahLst/>
            <a:cxnLst/>
            <a:rect l="l" t="t" r="r" b="b"/>
            <a:pathLst>
              <a:path w="440054" h="668019">
                <a:moveTo>
                  <a:pt x="2126" y="0"/>
                </a:moveTo>
                <a:lnTo>
                  <a:pt x="0" y="63025"/>
                </a:lnTo>
                <a:lnTo>
                  <a:pt x="8386" y="216137"/>
                </a:lnTo>
                <a:lnTo>
                  <a:pt x="49431" y="405386"/>
                </a:lnTo>
                <a:lnTo>
                  <a:pt x="145281" y="576825"/>
                </a:lnTo>
                <a:lnTo>
                  <a:pt x="67782" y="632260"/>
                </a:lnTo>
                <a:lnTo>
                  <a:pt x="374306" y="667710"/>
                </a:lnTo>
                <a:lnTo>
                  <a:pt x="385172" y="621483"/>
                </a:lnTo>
                <a:lnTo>
                  <a:pt x="391189" y="593658"/>
                </a:lnTo>
                <a:lnTo>
                  <a:pt x="216083" y="348861"/>
                </a:lnTo>
                <a:lnTo>
                  <a:pt x="111959" y="197768"/>
                </a:lnTo>
                <a:lnTo>
                  <a:pt x="33269" y="60121"/>
                </a:lnTo>
                <a:lnTo>
                  <a:pt x="2126" y="0"/>
                </a:lnTo>
                <a:close/>
              </a:path>
              <a:path w="440054" h="668019">
                <a:moveTo>
                  <a:pt x="439778" y="366168"/>
                </a:moveTo>
                <a:lnTo>
                  <a:pt x="323529" y="449322"/>
                </a:lnTo>
                <a:lnTo>
                  <a:pt x="216083" y="348861"/>
                </a:lnTo>
                <a:lnTo>
                  <a:pt x="391189" y="593658"/>
                </a:lnTo>
                <a:lnTo>
                  <a:pt x="439778" y="366168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257800" y="1662683"/>
            <a:ext cx="1227581" cy="12062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252727" y="5472684"/>
            <a:ext cx="10736580" cy="628015"/>
          </a:xfrm>
          <a:prstGeom prst="rect">
            <a:avLst/>
          </a:prstGeom>
          <a:solidFill>
            <a:srgbClr val="9E1616">
              <a:alpha val="14901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 marL="92075">
              <a:lnSpc>
                <a:spcPts val="2275"/>
              </a:lnSpc>
            </a:pPr>
            <a:r>
              <a:rPr sz="2000" dirty="0">
                <a:latin typeface="Calibri"/>
                <a:cs typeface="Calibri"/>
              </a:rPr>
              <a:t>Il </a:t>
            </a:r>
            <a:r>
              <a:rPr sz="2000" spc="-5" dirty="0">
                <a:latin typeface="Calibri"/>
                <a:cs typeface="Calibri"/>
              </a:rPr>
              <a:t>menu </a:t>
            </a:r>
            <a:r>
              <a:rPr sz="2000" dirty="0">
                <a:latin typeface="Calibri"/>
                <a:cs typeface="Calibri"/>
              </a:rPr>
              <a:t>a </a:t>
            </a:r>
            <a:r>
              <a:rPr sz="2000" spc="-5" dirty="0">
                <a:latin typeface="Calibri"/>
                <a:cs typeface="Calibri"/>
              </a:rPr>
              <a:t>tendina potrebbe non </a:t>
            </a:r>
            <a:r>
              <a:rPr sz="2000" spc="-10" dirty="0">
                <a:latin typeface="Calibri"/>
                <a:cs typeface="Calibri"/>
              </a:rPr>
              <a:t>essere </a:t>
            </a:r>
            <a:r>
              <a:rPr sz="2000" spc="-5" dirty="0">
                <a:latin typeface="Calibri"/>
                <a:cs typeface="Calibri"/>
              </a:rPr>
              <a:t>visibile fino </a:t>
            </a:r>
            <a:r>
              <a:rPr sz="2000" dirty="0">
                <a:latin typeface="Calibri"/>
                <a:cs typeface="Calibri"/>
              </a:rPr>
              <a:t>a che </a:t>
            </a:r>
            <a:r>
              <a:rPr sz="2000" spc="-5" dirty="0">
                <a:latin typeface="Calibri"/>
                <a:cs typeface="Calibri"/>
              </a:rPr>
              <a:t>non si </a:t>
            </a:r>
            <a:r>
              <a:rPr sz="2000" dirty="0">
                <a:latin typeface="Calibri"/>
                <a:cs typeface="Calibri"/>
              </a:rPr>
              <a:t>esegue il </a:t>
            </a:r>
            <a:r>
              <a:rPr sz="2000" spc="-5" dirty="0">
                <a:latin typeface="Calibri"/>
                <a:cs typeface="Calibri"/>
              </a:rPr>
              <a:t>logout </a:t>
            </a:r>
            <a:r>
              <a:rPr sz="2000" dirty="0">
                <a:latin typeface="Calibri"/>
                <a:cs typeface="Calibri"/>
              </a:rPr>
              <a:t>e </a:t>
            </a:r>
            <a:r>
              <a:rPr sz="2000" spc="-5" dirty="0">
                <a:latin typeface="Calibri"/>
                <a:cs typeface="Calibri"/>
              </a:rPr>
              <a:t>si</a:t>
            </a:r>
            <a:r>
              <a:rPr sz="2000" spc="10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chiude</a:t>
            </a:r>
            <a:endParaRPr sz="2000">
              <a:latin typeface="Calibri"/>
              <a:cs typeface="Calibri"/>
            </a:endParaRPr>
          </a:p>
          <a:p>
            <a:pPr marL="92075">
              <a:lnSpc>
                <a:spcPts val="2280"/>
              </a:lnSpc>
            </a:pPr>
            <a:r>
              <a:rPr sz="2000" spc="-10" dirty="0">
                <a:latin typeface="Calibri"/>
                <a:cs typeface="Calibri"/>
              </a:rPr>
              <a:t>l’applicazione, </a:t>
            </a:r>
            <a:r>
              <a:rPr sz="2000" dirty="0">
                <a:latin typeface="Calibri"/>
                <a:cs typeface="Calibri"/>
              </a:rPr>
              <a:t>dopo </a:t>
            </a:r>
            <a:r>
              <a:rPr sz="2000" spc="-20" dirty="0">
                <a:latin typeface="Calibri"/>
                <a:cs typeface="Calibri"/>
              </a:rPr>
              <a:t>avere </a:t>
            </a:r>
            <a:r>
              <a:rPr sz="2000" spc="-15" dirty="0">
                <a:latin typeface="Calibri"/>
                <a:cs typeface="Calibri"/>
              </a:rPr>
              <a:t>accettato </a:t>
            </a:r>
            <a:r>
              <a:rPr sz="2000" spc="-10" dirty="0">
                <a:latin typeface="Calibri"/>
                <a:cs typeface="Calibri"/>
              </a:rPr>
              <a:t>l’invito </a:t>
            </a:r>
            <a:r>
              <a:rPr sz="2000" dirty="0">
                <a:latin typeface="Calibri"/>
                <a:cs typeface="Calibri"/>
              </a:rPr>
              <a:t>(come </a:t>
            </a:r>
            <a:r>
              <a:rPr sz="2000" spc="-5" dirty="0">
                <a:latin typeface="Calibri"/>
                <a:cs typeface="Calibri"/>
              </a:rPr>
              <a:t>descritto </a:t>
            </a:r>
            <a:r>
              <a:rPr sz="2000" dirty="0">
                <a:latin typeface="Calibri"/>
                <a:cs typeface="Calibri"/>
              </a:rPr>
              <a:t>in</a:t>
            </a:r>
            <a:r>
              <a:rPr sz="2000" spc="5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precedenza).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14"/>
              </a:lnSpc>
              <a:tabLst>
                <a:tab pos="3563620" algn="l"/>
                <a:tab pos="3763010" algn="l"/>
              </a:tabLst>
            </a:pPr>
            <a:r>
              <a:rPr spc="-5" dirty="0"/>
              <a:t>Guida </a:t>
            </a:r>
            <a:r>
              <a:rPr spc="-10" dirty="0"/>
              <a:t>all'accreditamento </a:t>
            </a:r>
            <a:r>
              <a:rPr spc="-5" dirty="0"/>
              <a:t>di</a:t>
            </a:r>
            <a:r>
              <a:rPr spc="40" dirty="0"/>
              <a:t> </a:t>
            </a:r>
            <a:r>
              <a:rPr spc="-10" dirty="0"/>
              <a:t>utenti esterni	</a:t>
            </a:r>
            <a:r>
              <a:rPr spc="-5" dirty="0"/>
              <a:t>-	</a:t>
            </a:r>
            <a:r>
              <a:rPr spc="-10" dirty="0"/>
              <a:t>Università </a:t>
            </a:r>
            <a:r>
              <a:rPr spc="-5" dirty="0"/>
              <a:t>degli Studi di</a:t>
            </a:r>
            <a:r>
              <a:rPr spc="-50" dirty="0"/>
              <a:t> </a:t>
            </a:r>
            <a:r>
              <a:rPr spc="-5" dirty="0"/>
              <a:t>Cagliari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1871197" y="6580809"/>
            <a:ext cx="2552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14"/>
              </a:lnSpc>
            </a:pPr>
            <a:fld id="{81D60167-4931-47E6-BA6A-407CBD079E47}" type="slidenum"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16</a:t>
            </a:fld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39" y="998982"/>
            <a:ext cx="11167110" cy="48731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50240" algn="l"/>
              </a:tabLst>
            </a:pPr>
            <a:r>
              <a:rPr sz="2800" spc="-25" dirty="0">
                <a:latin typeface="Calibri"/>
                <a:cs typeface="Calibri"/>
              </a:rPr>
              <a:t>Per	</a:t>
            </a:r>
            <a:r>
              <a:rPr sz="2800" spc="-5" dirty="0">
                <a:latin typeface="Calibri"/>
                <a:cs typeface="Calibri"/>
              </a:rPr>
              <a:t>i </a:t>
            </a:r>
            <a:r>
              <a:rPr sz="2800" spc="-15" dirty="0">
                <a:latin typeface="Calibri"/>
                <a:cs typeface="Calibri"/>
              </a:rPr>
              <a:t>requisiti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necessari:</a:t>
            </a:r>
            <a:endParaRPr sz="2800" dirty="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670"/>
              </a:spcBef>
              <a:buClr>
                <a:srgbClr val="9E1616"/>
              </a:buClr>
              <a:buFont typeface="Microsoft Sans Serif"/>
              <a:buChar char="▪"/>
              <a:tabLst>
                <a:tab pos="241300" algn="l"/>
              </a:tabLst>
            </a:pPr>
            <a:r>
              <a:rPr sz="2800" spc="-5" dirty="0">
                <a:latin typeface="Calibri"/>
                <a:cs typeface="Calibri"/>
              </a:rPr>
              <a:t>per </a:t>
            </a:r>
            <a:r>
              <a:rPr sz="2800" spc="-20" dirty="0">
                <a:latin typeface="Calibri"/>
                <a:cs typeface="Calibri"/>
              </a:rPr>
              <a:t>l’utilizzo </a:t>
            </a:r>
            <a:r>
              <a:rPr sz="2800" spc="-5" dirty="0">
                <a:latin typeface="Calibri"/>
                <a:cs typeface="Calibri"/>
              </a:rPr>
              <a:t>di </a:t>
            </a:r>
            <a:r>
              <a:rPr sz="2800" spc="-10" dirty="0">
                <a:latin typeface="Calibri"/>
                <a:cs typeface="Calibri"/>
              </a:rPr>
              <a:t>Microsoft</a:t>
            </a:r>
            <a:r>
              <a:rPr sz="2800" spc="50" dirty="0">
                <a:latin typeface="Calibri"/>
                <a:cs typeface="Calibri"/>
              </a:rPr>
              <a:t> </a:t>
            </a:r>
            <a:r>
              <a:rPr sz="2800" spc="-55" dirty="0">
                <a:latin typeface="Calibri"/>
                <a:cs typeface="Calibri"/>
              </a:rPr>
              <a:t>Teams</a:t>
            </a:r>
            <a:endParaRPr sz="2800" dirty="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660"/>
              </a:spcBef>
              <a:buClr>
                <a:srgbClr val="9E1616"/>
              </a:buClr>
              <a:buFont typeface="Microsoft Sans Serif"/>
              <a:buChar char="▪"/>
              <a:tabLst>
                <a:tab pos="241300" algn="l"/>
                <a:tab pos="878840" algn="l"/>
              </a:tabLst>
            </a:pPr>
            <a:r>
              <a:rPr sz="2800" spc="-25" dirty="0">
                <a:latin typeface="Calibri"/>
                <a:cs typeface="Calibri"/>
              </a:rPr>
              <a:t>Per	</a:t>
            </a:r>
            <a:r>
              <a:rPr sz="2800" spc="-10" dirty="0">
                <a:latin typeface="Calibri"/>
                <a:cs typeface="Calibri"/>
              </a:rPr>
              <a:t>l’installazione </a:t>
            </a:r>
            <a:r>
              <a:rPr sz="2800" spc="-5" dirty="0">
                <a:latin typeface="Calibri"/>
                <a:cs typeface="Calibri"/>
              </a:rPr>
              <a:t>del </a:t>
            </a:r>
            <a:r>
              <a:rPr sz="2800" spc="-15" dirty="0">
                <a:latin typeface="Calibri"/>
                <a:cs typeface="Calibri"/>
              </a:rPr>
              <a:t>software</a:t>
            </a:r>
            <a:r>
              <a:rPr sz="2800" spc="30" dirty="0">
                <a:latin typeface="Calibri"/>
                <a:cs typeface="Calibri"/>
              </a:rPr>
              <a:t> </a:t>
            </a:r>
            <a:r>
              <a:rPr sz="2800" spc="-55" dirty="0">
                <a:latin typeface="Calibri"/>
                <a:cs typeface="Calibri"/>
              </a:rPr>
              <a:t>Teams</a:t>
            </a:r>
            <a:endParaRPr sz="2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4400" strike="sngStrike" dirty="0">
              <a:latin typeface="Times New Roman"/>
              <a:cs typeface="Times New Roman"/>
            </a:endParaRPr>
          </a:p>
          <a:p>
            <a:pPr marL="12700" marR="5080">
              <a:lnSpc>
                <a:spcPts val="3020"/>
              </a:lnSpc>
            </a:pPr>
            <a:r>
              <a:rPr sz="2800" spc="-5" dirty="0">
                <a:latin typeface="Calibri"/>
                <a:cs typeface="Calibri"/>
              </a:rPr>
              <a:t>È </a:t>
            </a:r>
            <a:r>
              <a:rPr sz="2800" spc="-10" dirty="0">
                <a:latin typeface="Calibri"/>
                <a:cs typeface="Calibri"/>
              </a:rPr>
              <a:t>possibile </a:t>
            </a:r>
            <a:r>
              <a:rPr sz="2800" spc="-20" dirty="0">
                <a:latin typeface="Calibri"/>
                <a:cs typeface="Calibri"/>
              </a:rPr>
              <a:t>consultare </a:t>
            </a:r>
            <a:r>
              <a:rPr sz="2800" spc="-5" dirty="0">
                <a:latin typeface="Calibri"/>
                <a:cs typeface="Calibri"/>
              </a:rPr>
              <a:t>le </a:t>
            </a:r>
            <a:r>
              <a:rPr sz="2800" spc="-10" dirty="0">
                <a:latin typeface="Calibri"/>
                <a:cs typeface="Calibri"/>
              </a:rPr>
              <a:t>guide </a:t>
            </a:r>
            <a:r>
              <a:rPr sz="2800" spc="-5" dirty="0">
                <a:latin typeface="Calibri"/>
                <a:cs typeface="Calibri"/>
              </a:rPr>
              <a:t>di </a:t>
            </a:r>
            <a:r>
              <a:rPr sz="2800" spc="-20" dirty="0">
                <a:latin typeface="Calibri"/>
                <a:cs typeface="Calibri"/>
              </a:rPr>
              <a:t>Ateneo </a:t>
            </a:r>
            <a:r>
              <a:rPr sz="2800" spc="-5" dirty="0">
                <a:latin typeface="Calibri"/>
                <a:cs typeface="Calibri"/>
              </a:rPr>
              <a:t>già </a:t>
            </a:r>
            <a:r>
              <a:rPr sz="2800" spc="-15" dirty="0">
                <a:latin typeface="Calibri"/>
                <a:cs typeface="Calibri"/>
              </a:rPr>
              <a:t>pubblicate </a:t>
            </a:r>
            <a:r>
              <a:rPr sz="2800" spc="-5" dirty="0">
                <a:latin typeface="Calibri"/>
                <a:cs typeface="Calibri"/>
              </a:rPr>
              <a:t>nel </a:t>
            </a:r>
            <a:r>
              <a:rPr sz="2800" spc="-10" dirty="0">
                <a:latin typeface="Calibri"/>
                <a:cs typeface="Calibri"/>
              </a:rPr>
              <a:t>portale </a:t>
            </a:r>
            <a:r>
              <a:rPr sz="2800" spc="-5" dirty="0">
                <a:latin typeface="Calibri"/>
                <a:cs typeface="Calibri"/>
              </a:rPr>
              <a:t>UNICA alla  </a:t>
            </a:r>
            <a:r>
              <a:rPr sz="2800" spc="-10" dirty="0">
                <a:latin typeface="Calibri"/>
                <a:cs typeface="Calibri"/>
              </a:rPr>
              <a:t>pagina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sz="2800" u="heavy" spc="-15" dirty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https://www.unica.it/unica/it/covid19_didattica_teams_manual.page</a:t>
            </a:r>
            <a:endParaRPr lang="it-IT" sz="2800" u="heavy" spc="-15" dirty="0">
              <a:solidFill>
                <a:srgbClr val="0462C1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endParaRPr lang="it-IT" sz="2800" u="heavy" spc="-15" dirty="0">
              <a:solidFill>
                <a:srgbClr val="0462C1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lang="it-IT" sz="2800" spc="-20" dirty="0">
                <a:latin typeface="Calibri"/>
                <a:cs typeface="Calibri"/>
              </a:rPr>
              <a:t>O contattare il servizio di prima assistenza attivo dalle 8.00 alle </a:t>
            </a:r>
            <a:r>
              <a:rPr lang="it-IT" sz="2800" spc="-20">
                <a:latin typeface="Calibri"/>
                <a:cs typeface="Calibri"/>
              </a:rPr>
              <a:t>19.00 dal lunedì al </a:t>
            </a:r>
            <a:r>
              <a:rPr lang="it-IT" sz="2800" spc="-20" dirty="0">
                <a:latin typeface="Calibri"/>
                <a:cs typeface="Calibri"/>
              </a:rPr>
              <a:t>venerdì all’indirizzo email </a:t>
            </a:r>
            <a:r>
              <a:rPr lang="it-IT" sz="2800" b="1" spc="-20" dirty="0">
                <a:latin typeface="Calibri"/>
                <a:cs typeface="Calibri"/>
              </a:rPr>
              <a:t>help.teams@unica.it</a:t>
            </a:r>
            <a:endParaRPr sz="2800" b="1" spc="-20" dirty="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29283" y="6492240"/>
            <a:ext cx="1271270" cy="365760"/>
          </a:xfrm>
          <a:custGeom>
            <a:avLst/>
            <a:gdLst/>
            <a:ahLst/>
            <a:cxnLst/>
            <a:rect l="l" t="t" r="r" b="b"/>
            <a:pathLst>
              <a:path w="1271270" h="365759">
                <a:moveTo>
                  <a:pt x="0" y="365760"/>
                </a:moveTo>
                <a:lnTo>
                  <a:pt x="1271016" y="365760"/>
                </a:lnTo>
                <a:lnTo>
                  <a:pt x="1271016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00300" y="6492240"/>
            <a:ext cx="9151620" cy="365760"/>
          </a:xfrm>
          <a:custGeom>
            <a:avLst/>
            <a:gdLst/>
            <a:ahLst/>
            <a:cxnLst/>
            <a:rect l="l" t="t" r="r" b="b"/>
            <a:pathLst>
              <a:path w="9151620" h="365759">
                <a:moveTo>
                  <a:pt x="0" y="365760"/>
                </a:moveTo>
                <a:lnTo>
                  <a:pt x="9151620" y="365760"/>
                </a:lnTo>
                <a:lnTo>
                  <a:pt x="915162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551919" y="6492240"/>
            <a:ext cx="640080" cy="365760"/>
          </a:xfrm>
          <a:custGeom>
            <a:avLst/>
            <a:gdLst/>
            <a:ahLst/>
            <a:cxnLst/>
            <a:rect l="l" t="t" r="r" b="b"/>
            <a:pathLst>
              <a:path w="640079" h="365759">
                <a:moveTo>
                  <a:pt x="0" y="365760"/>
                </a:moveTo>
                <a:lnTo>
                  <a:pt x="640079" y="365760"/>
                </a:lnTo>
                <a:lnTo>
                  <a:pt x="640079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8739" y="141859"/>
            <a:ext cx="5469255" cy="609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30" dirty="0"/>
              <a:t>Per </a:t>
            </a:r>
            <a:r>
              <a:rPr spc="-5" dirty="0"/>
              <a:t>maggiori</a:t>
            </a:r>
            <a:r>
              <a:rPr dirty="0"/>
              <a:t> </a:t>
            </a:r>
            <a:r>
              <a:rPr spc="-10" dirty="0"/>
              <a:t>informazioni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14"/>
              </a:lnSpc>
              <a:tabLst>
                <a:tab pos="3563620" algn="l"/>
                <a:tab pos="3763010" algn="l"/>
              </a:tabLst>
            </a:pPr>
            <a:r>
              <a:rPr spc="-5" dirty="0"/>
              <a:t>Guida </a:t>
            </a:r>
            <a:r>
              <a:rPr spc="-10" dirty="0"/>
              <a:t>all'accreditamento </a:t>
            </a:r>
            <a:r>
              <a:rPr spc="-5" dirty="0"/>
              <a:t>di</a:t>
            </a:r>
            <a:r>
              <a:rPr spc="40" dirty="0"/>
              <a:t> </a:t>
            </a:r>
            <a:r>
              <a:rPr spc="-10" dirty="0"/>
              <a:t>utenti esterni	</a:t>
            </a:r>
            <a:r>
              <a:rPr spc="-5" dirty="0"/>
              <a:t>-	</a:t>
            </a:r>
            <a:r>
              <a:rPr spc="-10" dirty="0"/>
              <a:t>Università </a:t>
            </a:r>
            <a:r>
              <a:rPr spc="-5" dirty="0"/>
              <a:t>degli Studi di</a:t>
            </a:r>
            <a:r>
              <a:rPr spc="-50" dirty="0"/>
              <a:t> </a:t>
            </a:r>
            <a:r>
              <a:rPr spc="-5" dirty="0"/>
              <a:t>Cagliari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1871197" y="6580809"/>
            <a:ext cx="2552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14"/>
              </a:lnSpc>
            </a:pPr>
            <a:fld id="{81D60167-4931-47E6-BA6A-407CBD079E47}" type="slidenum"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17</a:t>
            </a:fld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141859"/>
            <a:ext cx="4263390" cy="609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Premessa </a:t>
            </a:r>
            <a:r>
              <a:rPr spc="-5" dirty="0"/>
              <a:t>e</a:t>
            </a:r>
            <a:r>
              <a:rPr spc="-70" dirty="0"/>
              <a:t> </a:t>
            </a:r>
            <a:r>
              <a:rPr spc="-10" dirty="0"/>
              <a:t>requisiti</a:t>
            </a:r>
          </a:p>
        </p:txBody>
      </p:sp>
      <p:sp>
        <p:nvSpPr>
          <p:cNvPr id="3" name="object 3"/>
          <p:cNvSpPr/>
          <p:nvPr/>
        </p:nvSpPr>
        <p:spPr>
          <a:xfrm>
            <a:off x="1129283" y="6492240"/>
            <a:ext cx="1271270" cy="365760"/>
          </a:xfrm>
          <a:custGeom>
            <a:avLst/>
            <a:gdLst/>
            <a:ahLst/>
            <a:cxnLst/>
            <a:rect l="l" t="t" r="r" b="b"/>
            <a:pathLst>
              <a:path w="1271270" h="365759">
                <a:moveTo>
                  <a:pt x="0" y="365760"/>
                </a:moveTo>
                <a:lnTo>
                  <a:pt x="1271016" y="365760"/>
                </a:lnTo>
                <a:lnTo>
                  <a:pt x="1271016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00300" y="6492240"/>
            <a:ext cx="9151620" cy="365760"/>
          </a:xfrm>
          <a:custGeom>
            <a:avLst/>
            <a:gdLst/>
            <a:ahLst/>
            <a:cxnLst/>
            <a:rect l="l" t="t" r="r" b="b"/>
            <a:pathLst>
              <a:path w="9151620" h="365759">
                <a:moveTo>
                  <a:pt x="0" y="365760"/>
                </a:moveTo>
                <a:lnTo>
                  <a:pt x="9151620" y="365760"/>
                </a:lnTo>
                <a:lnTo>
                  <a:pt x="915162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551919" y="6492240"/>
            <a:ext cx="640080" cy="365760"/>
          </a:xfrm>
          <a:custGeom>
            <a:avLst/>
            <a:gdLst/>
            <a:ahLst/>
            <a:cxnLst/>
            <a:rect l="l" t="t" r="r" b="b"/>
            <a:pathLst>
              <a:path w="640079" h="365759">
                <a:moveTo>
                  <a:pt x="0" y="365760"/>
                </a:moveTo>
                <a:lnTo>
                  <a:pt x="640079" y="365760"/>
                </a:lnTo>
                <a:lnTo>
                  <a:pt x="640079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659880" y="1127760"/>
            <a:ext cx="5125212" cy="10942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950211" y="3549470"/>
            <a:ext cx="657860" cy="438784"/>
          </a:xfrm>
          <a:custGeom>
            <a:avLst/>
            <a:gdLst/>
            <a:ahLst/>
            <a:cxnLst/>
            <a:rect l="l" t="t" r="r" b="b"/>
            <a:pathLst>
              <a:path w="657859" h="438785">
                <a:moveTo>
                  <a:pt x="618951" y="0"/>
                </a:moveTo>
                <a:lnTo>
                  <a:pt x="38684" y="0"/>
                </a:lnTo>
                <a:lnTo>
                  <a:pt x="23626" y="2995"/>
                </a:lnTo>
                <a:lnTo>
                  <a:pt x="11330" y="11163"/>
                </a:lnTo>
                <a:lnTo>
                  <a:pt x="3039" y="23278"/>
                </a:lnTo>
                <a:lnTo>
                  <a:pt x="0" y="38114"/>
                </a:lnTo>
                <a:lnTo>
                  <a:pt x="0" y="438311"/>
                </a:lnTo>
                <a:lnTo>
                  <a:pt x="657636" y="438311"/>
                </a:lnTo>
                <a:lnTo>
                  <a:pt x="657636" y="381140"/>
                </a:lnTo>
                <a:lnTo>
                  <a:pt x="58026" y="381140"/>
                </a:lnTo>
                <a:lnTo>
                  <a:pt x="58026" y="57171"/>
                </a:lnTo>
                <a:lnTo>
                  <a:pt x="657636" y="57171"/>
                </a:lnTo>
                <a:lnTo>
                  <a:pt x="657636" y="38114"/>
                </a:lnTo>
                <a:lnTo>
                  <a:pt x="654596" y="23278"/>
                </a:lnTo>
                <a:lnTo>
                  <a:pt x="646306" y="11163"/>
                </a:lnTo>
                <a:lnTo>
                  <a:pt x="634009" y="2995"/>
                </a:lnTo>
                <a:lnTo>
                  <a:pt x="618951" y="0"/>
                </a:lnTo>
                <a:close/>
              </a:path>
              <a:path w="657859" h="438785">
                <a:moveTo>
                  <a:pt x="657636" y="57171"/>
                </a:moveTo>
                <a:lnTo>
                  <a:pt x="599609" y="57171"/>
                </a:lnTo>
                <a:lnTo>
                  <a:pt x="599609" y="381140"/>
                </a:lnTo>
                <a:lnTo>
                  <a:pt x="657636" y="381140"/>
                </a:lnTo>
                <a:lnTo>
                  <a:pt x="657636" y="57171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834158" y="4025896"/>
            <a:ext cx="890269" cy="57785"/>
          </a:xfrm>
          <a:custGeom>
            <a:avLst/>
            <a:gdLst/>
            <a:ahLst/>
            <a:cxnLst/>
            <a:rect l="l" t="t" r="r" b="b"/>
            <a:pathLst>
              <a:path w="890270" h="57785">
                <a:moveTo>
                  <a:pt x="386844" y="0"/>
                </a:moveTo>
                <a:lnTo>
                  <a:pt x="0" y="0"/>
                </a:lnTo>
                <a:lnTo>
                  <a:pt x="66" y="19382"/>
                </a:lnTo>
                <a:lnTo>
                  <a:pt x="3039" y="33892"/>
                </a:lnTo>
                <a:lnTo>
                  <a:pt x="11330" y="46007"/>
                </a:lnTo>
                <a:lnTo>
                  <a:pt x="23626" y="54175"/>
                </a:lnTo>
                <a:lnTo>
                  <a:pt x="38684" y="57171"/>
                </a:lnTo>
                <a:lnTo>
                  <a:pt x="851058" y="57171"/>
                </a:lnTo>
                <a:lnTo>
                  <a:pt x="866113" y="54175"/>
                </a:lnTo>
                <a:lnTo>
                  <a:pt x="878410" y="46007"/>
                </a:lnTo>
                <a:lnTo>
                  <a:pt x="886702" y="33892"/>
                </a:lnTo>
                <a:lnTo>
                  <a:pt x="889676" y="19382"/>
                </a:lnTo>
                <a:lnTo>
                  <a:pt x="391503" y="19382"/>
                </a:lnTo>
                <a:lnTo>
                  <a:pt x="387175" y="15650"/>
                </a:lnTo>
                <a:lnTo>
                  <a:pt x="386844" y="0"/>
                </a:lnTo>
                <a:close/>
              </a:path>
              <a:path w="890270" h="57785">
                <a:moveTo>
                  <a:pt x="889743" y="0"/>
                </a:moveTo>
                <a:lnTo>
                  <a:pt x="502898" y="0"/>
                </a:lnTo>
                <a:lnTo>
                  <a:pt x="503228" y="14467"/>
                </a:lnTo>
                <a:lnTo>
                  <a:pt x="499440" y="18731"/>
                </a:lnTo>
                <a:lnTo>
                  <a:pt x="494428" y="19057"/>
                </a:lnTo>
                <a:lnTo>
                  <a:pt x="396516" y="19057"/>
                </a:lnTo>
                <a:lnTo>
                  <a:pt x="391503" y="19382"/>
                </a:lnTo>
                <a:lnTo>
                  <a:pt x="889676" y="19382"/>
                </a:lnTo>
                <a:lnTo>
                  <a:pt x="889743" y="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143634" y="3635227"/>
            <a:ext cx="271145" cy="267335"/>
          </a:xfrm>
          <a:custGeom>
            <a:avLst/>
            <a:gdLst/>
            <a:ahLst/>
            <a:cxnLst/>
            <a:rect l="l" t="t" r="r" b="b"/>
            <a:pathLst>
              <a:path w="271145" h="267335">
                <a:moveTo>
                  <a:pt x="135395" y="0"/>
                </a:moveTo>
                <a:lnTo>
                  <a:pt x="92601" y="6801"/>
                </a:lnTo>
                <a:lnTo>
                  <a:pt x="55434" y="25739"/>
                </a:lnTo>
                <a:lnTo>
                  <a:pt x="26124" y="54616"/>
                </a:lnTo>
                <a:lnTo>
                  <a:pt x="6902" y="91235"/>
                </a:lnTo>
                <a:lnTo>
                  <a:pt x="0" y="133399"/>
                </a:lnTo>
                <a:lnTo>
                  <a:pt x="6902" y="175565"/>
                </a:lnTo>
                <a:lnTo>
                  <a:pt x="26124" y="212184"/>
                </a:lnTo>
                <a:lnTo>
                  <a:pt x="55434" y="241061"/>
                </a:lnTo>
                <a:lnTo>
                  <a:pt x="92601" y="259997"/>
                </a:lnTo>
                <a:lnTo>
                  <a:pt x="135395" y="266798"/>
                </a:lnTo>
                <a:lnTo>
                  <a:pt x="178190" y="259997"/>
                </a:lnTo>
                <a:lnTo>
                  <a:pt x="210475" y="243548"/>
                </a:lnTo>
                <a:lnTo>
                  <a:pt x="113732" y="243548"/>
                </a:lnTo>
                <a:lnTo>
                  <a:pt x="78918" y="230817"/>
                </a:lnTo>
                <a:lnTo>
                  <a:pt x="50728" y="208391"/>
                </a:lnTo>
                <a:lnTo>
                  <a:pt x="31095" y="178388"/>
                </a:lnTo>
                <a:lnTo>
                  <a:pt x="21953" y="142927"/>
                </a:lnTo>
                <a:lnTo>
                  <a:pt x="269231" y="142927"/>
                </a:lnTo>
                <a:lnTo>
                  <a:pt x="270791" y="133399"/>
                </a:lnTo>
                <a:lnTo>
                  <a:pt x="269231" y="123870"/>
                </a:lnTo>
                <a:lnTo>
                  <a:pt x="21953" y="123870"/>
                </a:lnTo>
                <a:lnTo>
                  <a:pt x="31058" y="88456"/>
                </a:lnTo>
                <a:lnTo>
                  <a:pt x="50643" y="58484"/>
                </a:lnTo>
                <a:lnTo>
                  <a:pt x="78779" y="36073"/>
                </a:lnTo>
                <a:lnTo>
                  <a:pt x="113538" y="23344"/>
                </a:lnTo>
                <a:lnTo>
                  <a:pt x="210658" y="23344"/>
                </a:lnTo>
                <a:lnTo>
                  <a:pt x="178190" y="6801"/>
                </a:lnTo>
                <a:lnTo>
                  <a:pt x="135395" y="0"/>
                </a:lnTo>
                <a:close/>
              </a:path>
              <a:path w="271145" h="267335">
                <a:moveTo>
                  <a:pt x="82784" y="142927"/>
                </a:moveTo>
                <a:lnTo>
                  <a:pt x="63345" y="142927"/>
                </a:lnTo>
                <a:lnTo>
                  <a:pt x="69423" y="170926"/>
                </a:lnTo>
                <a:lnTo>
                  <a:pt x="80022" y="197380"/>
                </a:lnTo>
                <a:lnTo>
                  <a:pt x="94879" y="221762"/>
                </a:lnTo>
                <a:lnTo>
                  <a:pt x="113732" y="243548"/>
                </a:lnTo>
                <a:lnTo>
                  <a:pt x="210475" y="243548"/>
                </a:lnTo>
                <a:lnTo>
                  <a:pt x="211223" y="243167"/>
                </a:lnTo>
                <a:lnTo>
                  <a:pt x="158799" y="243167"/>
                </a:lnTo>
                <a:lnTo>
                  <a:pt x="170411" y="229732"/>
                </a:lnTo>
                <a:lnTo>
                  <a:pt x="145066" y="229732"/>
                </a:lnTo>
                <a:lnTo>
                  <a:pt x="145066" y="228684"/>
                </a:lnTo>
                <a:lnTo>
                  <a:pt x="125724" y="228684"/>
                </a:lnTo>
                <a:lnTo>
                  <a:pt x="109967" y="209932"/>
                </a:lnTo>
                <a:lnTo>
                  <a:pt x="97427" y="189125"/>
                </a:lnTo>
                <a:lnTo>
                  <a:pt x="88300" y="166659"/>
                </a:lnTo>
                <a:lnTo>
                  <a:pt x="82784" y="142927"/>
                </a:lnTo>
                <a:close/>
              </a:path>
              <a:path w="271145" h="267335">
                <a:moveTo>
                  <a:pt x="269231" y="142927"/>
                </a:moveTo>
                <a:lnTo>
                  <a:pt x="248838" y="142927"/>
                </a:lnTo>
                <a:lnTo>
                  <a:pt x="239902" y="177980"/>
                </a:lnTo>
                <a:lnTo>
                  <a:pt x="220679" y="207748"/>
                </a:lnTo>
                <a:lnTo>
                  <a:pt x="193026" y="230165"/>
                </a:lnTo>
                <a:lnTo>
                  <a:pt x="158799" y="243167"/>
                </a:lnTo>
                <a:lnTo>
                  <a:pt x="211223" y="243167"/>
                </a:lnTo>
                <a:lnTo>
                  <a:pt x="215357" y="241061"/>
                </a:lnTo>
                <a:lnTo>
                  <a:pt x="244667" y="212184"/>
                </a:lnTo>
                <a:lnTo>
                  <a:pt x="263888" y="175565"/>
                </a:lnTo>
                <a:lnTo>
                  <a:pt x="269231" y="142927"/>
                </a:lnTo>
                <a:close/>
              </a:path>
              <a:path w="271145" h="267335">
                <a:moveTo>
                  <a:pt x="208896" y="142927"/>
                </a:moveTo>
                <a:lnTo>
                  <a:pt x="189457" y="142927"/>
                </a:lnTo>
                <a:lnTo>
                  <a:pt x="183733" y="167037"/>
                </a:lnTo>
                <a:lnTo>
                  <a:pt x="174285" y="189816"/>
                </a:lnTo>
                <a:lnTo>
                  <a:pt x="161325" y="210852"/>
                </a:lnTo>
                <a:lnTo>
                  <a:pt x="145066" y="229732"/>
                </a:lnTo>
                <a:lnTo>
                  <a:pt x="170411" y="229732"/>
                </a:lnTo>
                <a:lnTo>
                  <a:pt x="177561" y="221459"/>
                </a:lnTo>
                <a:lnTo>
                  <a:pt x="192340" y="197168"/>
                </a:lnTo>
                <a:lnTo>
                  <a:pt x="202872" y="170817"/>
                </a:lnTo>
                <a:lnTo>
                  <a:pt x="208896" y="142927"/>
                </a:lnTo>
                <a:close/>
              </a:path>
              <a:path w="271145" h="267335">
                <a:moveTo>
                  <a:pt x="145066" y="142927"/>
                </a:moveTo>
                <a:lnTo>
                  <a:pt x="125724" y="142927"/>
                </a:lnTo>
                <a:lnTo>
                  <a:pt x="125724" y="228684"/>
                </a:lnTo>
                <a:lnTo>
                  <a:pt x="145066" y="228684"/>
                </a:lnTo>
                <a:lnTo>
                  <a:pt x="145066" y="142927"/>
                </a:lnTo>
                <a:close/>
              </a:path>
              <a:path w="271145" h="267335">
                <a:moveTo>
                  <a:pt x="210658" y="23344"/>
                </a:moveTo>
                <a:lnTo>
                  <a:pt x="113538" y="23344"/>
                </a:lnTo>
                <a:lnTo>
                  <a:pt x="94562" y="45466"/>
                </a:lnTo>
                <a:lnTo>
                  <a:pt x="79867" y="69745"/>
                </a:lnTo>
                <a:lnTo>
                  <a:pt x="69377" y="96050"/>
                </a:lnTo>
                <a:lnTo>
                  <a:pt x="63345" y="123870"/>
                </a:lnTo>
                <a:lnTo>
                  <a:pt x="82784" y="123870"/>
                </a:lnTo>
                <a:lnTo>
                  <a:pt x="88435" y="99735"/>
                </a:lnTo>
                <a:lnTo>
                  <a:pt x="97394" y="77660"/>
                </a:lnTo>
                <a:lnTo>
                  <a:pt x="109944" y="56854"/>
                </a:lnTo>
                <a:lnTo>
                  <a:pt x="125724" y="38114"/>
                </a:lnTo>
                <a:lnTo>
                  <a:pt x="145066" y="38114"/>
                </a:lnTo>
                <a:lnTo>
                  <a:pt x="145066" y="36970"/>
                </a:lnTo>
                <a:lnTo>
                  <a:pt x="170434" y="36970"/>
                </a:lnTo>
                <a:lnTo>
                  <a:pt x="159089" y="23725"/>
                </a:lnTo>
                <a:lnTo>
                  <a:pt x="211406" y="23725"/>
                </a:lnTo>
                <a:lnTo>
                  <a:pt x="210658" y="23344"/>
                </a:lnTo>
                <a:close/>
              </a:path>
              <a:path w="271145" h="267335">
                <a:moveTo>
                  <a:pt x="145066" y="38114"/>
                </a:moveTo>
                <a:lnTo>
                  <a:pt x="125724" y="38114"/>
                </a:lnTo>
                <a:lnTo>
                  <a:pt x="125724" y="123870"/>
                </a:lnTo>
                <a:lnTo>
                  <a:pt x="145066" y="123870"/>
                </a:lnTo>
                <a:lnTo>
                  <a:pt x="145066" y="38114"/>
                </a:lnTo>
                <a:close/>
              </a:path>
              <a:path w="271145" h="267335">
                <a:moveTo>
                  <a:pt x="170434" y="36970"/>
                </a:moveTo>
                <a:lnTo>
                  <a:pt x="145066" y="36970"/>
                </a:lnTo>
                <a:lnTo>
                  <a:pt x="161339" y="55870"/>
                </a:lnTo>
                <a:lnTo>
                  <a:pt x="174303" y="76930"/>
                </a:lnTo>
                <a:lnTo>
                  <a:pt x="183841" y="100132"/>
                </a:lnTo>
                <a:lnTo>
                  <a:pt x="189457" y="123870"/>
                </a:lnTo>
                <a:lnTo>
                  <a:pt x="208896" y="123870"/>
                </a:lnTo>
                <a:lnTo>
                  <a:pt x="202819" y="95919"/>
                </a:lnTo>
                <a:lnTo>
                  <a:pt x="192244" y="69501"/>
                </a:lnTo>
                <a:lnTo>
                  <a:pt x="177429" y="45136"/>
                </a:lnTo>
                <a:lnTo>
                  <a:pt x="170434" y="36970"/>
                </a:lnTo>
                <a:close/>
              </a:path>
              <a:path w="271145" h="267335">
                <a:moveTo>
                  <a:pt x="211406" y="23725"/>
                </a:moveTo>
                <a:lnTo>
                  <a:pt x="159089" y="23725"/>
                </a:lnTo>
                <a:lnTo>
                  <a:pt x="193209" y="36772"/>
                </a:lnTo>
                <a:lnTo>
                  <a:pt x="220767" y="59180"/>
                </a:lnTo>
                <a:lnTo>
                  <a:pt x="239923" y="88897"/>
                </a:lnTo>
                <a:lnTo>
                  <a:pt x="248838" y="123870"/>
                </a:lnTo>
                <a:lnTo>
                  <a:pt x="269231" y="123870"/>
                </a:lnTo>
                <a:lnTo>
                  <a:pt x="263888" y="91235"/>
                </a:lnTo>
                <a:lnTo>
                  <a:pt x="244667" y="54616"/>
                </a:lnTo>
                <a:lnTo>
                  <a:pt x="215357" y="25739"/>
                </a:lnTo>
                <a:lnTo>
                  <a:pt x="211406" y="23725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030518" y="3489252"/>
            <a:ext cx="541020" cy="648335"/>
          </a:xfrm>
          <a:custGeom>
            <a:avLst/>
            <a:gdLst/>
            <a:ahLst/>
            <a:cxnLst/>
            <a:rect l="l" t="t" r="r" b="b"/>
            <a:pathLst>
              <a:path w="541020" h="648335">
                <a:moveTo>
                  <a:pt x="270337" y="0"/>
                </a:moveTo>
                <a:lnTo>
                  <a:pt x="221652" y="4287"/>
                </a:lnTo>
                <a:lnTo>
                  <a:pt x="175867" y="16652"/>
                </a:lnTo>
                <a:lnTo>
                  <a:pt x="133738" y="36349"/>
                </a:lnTo>
                <a:lnTo>
                  <a:pt x="96019" y="62634"/>
                </a:lnTo>
                <a:lnTo>
                  <a:pt x="63465" y="94762"/>
                </a:lnTo>
                <a:lnTo>
                  <a:pt x="36831" y="131987"/>
                </a:lnTo>
                <a:lnTo>
                  <a:pt x="16872" y="173565"/>
                </a:lnTo>
                <a:lnTo>
                  <a:pt x="4344" y="218750"/>
                </a:lnTo>
                <a:lnTo>
                  <a:pt x="0" y="266798"/>
                </a:lnTo>
                <a:lnTo>
                  <a:pt x="4819" y="317346"/>
                </a:lnTo>
                <a:lnTo>
                  <a:pt x="18690" y="364677"/>
                </a:lnTo>
                <a:lnTo>
                  <a:pt x="40736" y="407908"/>
                </a:lnTo>
                <a:lnTo>
                  <a:pt x="70078" y="446156"/>
                </a:lnTo>
                <a:lnTo>
                  <a:pt x="105838" y="478536"/>
                </a:lnTo>
                <a:lnTo>
                  <a:pt x="147137" y="504166"/>
                </a:lnTo>
                <a:lnTo>
                  <a:pt x="193098" y="522162"/>
                </a:lnTo>
                <a:lnTo>
                  <a:pt x="193098" y="571710"/>
                </a:lnTo>
                <a:lnTo>
                  <a:pt x="72411" y="586955"/>
                </a:lnTo>
                <a:lnTo>
                  <a:pt x="41184" y="611476"/>
                </a:lnTo>
                <a:lnTo>
                  <a:pt x="38619" y="647938"/>
                </a:lnTo>
                <a:lnTo>
                  <a:pt x="502056" y="647938"/>
                </a:lnTo>
                <a:lnTo>
                  <a:pt x="502056" y="624117"/>
                </a:lnTo>
                <a:lnTo>
                  <a:pt x="499491" y="610538"/>
                </a:lnTo>
                <a:lnTo>
                  <a:pt x="492401" y="599104"/>
                </a:lnTo>
                <a:lnTo>
                  <a:pt x="481690" y="590886"/>
                </a:lnTo>
                <a:lnTo>
                  <a:pt x="468263" y="586955"/>
                </a:lnTo>
                <a:lnTo>
                  <a:pt x="347577" y="571710"/>
                </a:lnTo>
                <a:lnTo>
                  <a:pt x="347577" y="522162"/>
                </a:lnTo>
                <a:lnTo>
                  <a:pt x="393538" y="504166"/>
                </a:lnTo>
                <a:lnTo>
                  <a:pt x="434837" y="478536"/>
                </a:lnTo>
                <a:lnTo>
                  <a:pt x="470597" y="446156"/>
                </a:lnTo>
                <a:lnTo>
                  <a:pt x="491235" y="419254"/>
                </a:lnTo>
                <a:lnTo>
                  <a:pt x="270337" y="419254"/>
                </a:lnTo>
                <a:lnTo>
                  <a:pt x="221646" y="411448"/>
                </a:lnTo>
                <a:lnTo>
                  <a:pt x="179257" y="389738"/>
                </a:lnTo>
                <a:lnTo>
                  <a:pt x="145766" y="356686"/>
                </a:lnTo>
                <a:lnTo>
                  <a:pt x="123768" y="314852"/>
                </a:lnTo>
                <a:lnTo>
                  <a:pt x="115859" y="266798"/>
                </a:lnTo>
                <a:lnTo>
                  <a:pt x="123768" y="218743"/>
                </a:lnTo>
                <a:lnTo>
                  <a:pt x="145766" y="176910"/>
                </a:lnTo>
                <a:lnTo>
                  <a:pt x="179257" y="143857"/>
                </a:lnTo>
                <a:lnTo>
                  <a:pt x="221646" y="122147"/>
                </a:lnTo>
                <a:lnTo>
                  <a:pt x="270337" y="114342"/>
                </a:lnTo>
                <a:lnTo>
                  <a:pt x="491219" y="114342"/>
                </a:lnTo>
                <a:lnTo>
                  <a:pt x="477210" y="94762"/>
                </a:lnTo>
                <a:lnTo>
                  <a:pt x="458430" y="76228"/>
                </a:lnTo>
                <a:lnTo>
                  <a:pt x="270337" y="76228"/>
                </a:lnTo>
                <a:lnTo>
                  <a:pt x="262840" y="74724"/>
                </a:lnTo>
                <a:lnTo>
                  <a:pt x="256700" y="70630"/>
                </a:lnTo>
                <a:lnTo>
                  <a:pt x="252551" y="64570"/>
                </a:lnTo>
                <a:lnTo>
                  <a:pt x="251028" y="57171"/>
                </a:lnTo>
                <a:lnTo>
                  <a:pt x="252551" y="49771"/>
                </a:lnTo>
                <a:lnTo>
                  <a:pt x="256700" y="43712"/>
                </a:lnTo>
                <a:lnTo>
                  <a:pt x="262840" y="39617"/>
                </a:lnTo>
                <a:lnTo>
                  <a:pt x="270337" y="38114"/>
                </a:lnTo>
                <a:lnTo>
                  <a:pt x="409469" y="38114"/>
                </a:lnTo>
                <a:lnTo>
                  <a:pt x="406937" y="36349"/>
                </a:lnTo>
                <a:lnTo>
                  <a:pt x="364807" y="16652"/>
                </a:lnTo>
                <a:lnTo>
                  <a:pt x="319023" y="4287"/>
                </a:lnTo>
                <a:lnTo>
                  <a:pt x="270337" y="0"/>
                </a:lnTo>
                <a:close/>
              </a:path>
              <a:path w="541020" h="648335">
                <a:moveTo>
                  <a:pt x="491219" y="114342"/>
                </a:moveTo>
                <a:lnTo>
                  <a:pt x="270337" y="114342"/>
                </a:lnTo>
                <a:lnTo>
                  <a:pt x="319029" y="122147"/>
                </a:lnTo>
                <a:lnTo>
                  <a:pt x="361418" y="143857"/>
                </a:lnTo>
                <a:lnTo>
                  <a:pt x="394909" y="176910"/>
                </a:lnTo>
                <a:lnTo>
                  <a:pt x="416908" y="218750"/>
                </a:lnTo>
                <a:lnTo>
                  <a:pt x="424816" y="266798"/>
                </a:lnTo>
                <a:lnTo>
                  <a:pt x="416907" y="314852"/>
                </a:lnTo>
                <a:lnTo>
                  <a:pt x="394909" y="356686"/>
                </a:lnTo>
                <a:lnTo>
                  <a:pt x="361418" y="389738"/>
                </a:lnTo>
                <a:lnTo>
                  <a:pt x="319029" y="411448"/>
                </a:lnTo>
                <a:lnTo>
                  <a:pt x="270337" y="419254"/>
                </a:lnTo>
                <a:lnTo>
                  <a:pt x="491235" y="419254"/>
                </a:lnTo>
                <a:lnTo>
                  <a:pt x="499939" y="407908"/>
                </a:lnTo>
                <a:lnTo>
                  <a:pt x="521985" y="364677"/>
                </a:lnTo>
                <a:lnTo>
                  <a:pt x="535856" y="317346"/>
                </a:lnTo>
                <a:lnTo>
                  <a:pt x="540675" y="266798"/>
                </a:lnTo>
                <a:lnTo>
                  <a:pt x="536329" y="218743"/>
                </a:lnTo>
                <a:lnTo>
                  <a:pt x="523802" y="173565"/>
                </a:lnTo>
                <a:lnTo>
                  <a:pt x="503844" y="131987"/>
                </a:lnTo>
                <a:lnTo>
                  <a:pt x="491219" y="114342"/>
                </a:lnTo>
                <a:close/>
              </a:path>
              <a:path w="541020" h="648335">
                <a:moveTo>
                  <a:pt x="409469" y="38114"/>
                </a:moveTo>
                <a:lnTo>
                  <a:pt x="270337" y="38114"/>
                </a:lnTo>
                <a:lnTo>
                  <a:pt x="277835" y="39617"/>
                </a:lnTo>
                <a:lnTo>
                  <a:pt x="283975" y="43712"/>
                </a:lnTo>
                <a:lnTo>
                  <a:pt x="288124" y="49771"/>
                </a:lnTo>
                <a:lnTo>
                  <a:pt x="289647" y="57171"/>
                </a:lnTo>
                <a:lnTo>
                  <a:pt x="288124" y="64570"/>
                </a:lnTo>
                <a:lnTo>
                  <a:pt x="283975" y="70630"/>
                </a:lnTo>
                <a:lnTo>
                  <a:pt x="277835" y="74724"/>
                </a:lnTo>
                <a:lnTo>
                  <a:pt x="270337" y="76228"/>
                </a:lnTo>
                <a:lnTo>
                  <a:pt x="458430" y="76228"/>
                </a:lnTo>
                <a:lnTo>
                  <a:pt x="444656" y="62634"/>
                </a:lnTo>
                <a:lnTo>
                  <a:pt x="409469" y="38114"/>
                </a:lnTo>
                <a:close/>
              </a:path>
            </a:pathLst>
          </a:custGeom>
          <a:solidFill>
            <a:srgbClr val="1C34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184996" y="3641707"/>
            <a:ext cx="231775" cy="229235"/>
          </a:xfrm>
          <a:custGeom>
            <a:avLst/>
            <a:gdLst/>
            <a:ahLst/>
            <a:cxnLst/>
            <a:rect l="l" t="t" r="r" b="b"/>
            <a:pathLst>
              <a:path w="231775" h="229235">
                <a:moveTo>
                  <a:pt x="115859" y="0"/>
                </a:moveTo>
                <a:lnTo>
                  <a:pt x="70873" y="9022"/>
                </a:lnTo>
                <a:lnTo>
                  <a:pt x="34033" y="33587"/>
                </a:lnTo>
                <a:lnTo>
                  <a:pt x="9142" y="69945"/>
                </a:lnTo>
                <a:lnTo>
                  <a:pt x="0" y="114342"/>
                </a:lnTo>
                <a:lnTo>
                  <a:pt x="9142" y="158738"/>
                </a:lnTo>
                <a:lnTo>
                  <a:pt x="34033" y="195096"/>
                </a:lnTo>
                <a:lnTo>
                  <a:pt x="70873" y="219661"/>
                </a:lnTo>
                <a:lnTo>
                  <a:pt x="115859" y="228684"/>
                </a:lnTo>
                <a:lnTo>
                  <a:pt x="160845" y="219661"/>
                </a:lnTo>
                <a:lnTo>
                  <a:pt x="197684" y="195096"/>
                </a:lnTo>
                <a:lnTo>
                  <a:pt x="213830" y="171513"/>
                </a:lnTo>
                <a:lnTo>
                  <a:pt x="115859" y="171513"/>
                </a:lnTo>
                <a:lnTo>
                  <a:pt x="93366" y="167001"/>
                </a:lnTo>
                <a:lnTo>
                  <a:pt x="74946" y="154719"/>
                </a:lnTo>
                <a:lnTo>
                  <a:pt x="62500" y="136540"/>
                </a:lnTo>
                <a:lnTo>
                  <a:pt x="57929" y="114342"/>
                </a:lnTo>
                <a:lnTo>
                  <a:pt x="62500" y="92143"/>
                </a:lnTo>
                <a:lnTo>
                  <a:pt x="74946" y="73965"/>
                </a:lnTo>
                <a:lnTo>
                  <a:pt x="93366" y="61682"/>
                </a:lnTo>
                <a:lnTo>
                  <a:pt x="115859" y="57171"/>
                </a:lnTo>
                <a:lnTo>
                  <a:pt x="213830" y="57171"/>
                </a:lnTo>
                <a:lnTo>
                  <a:pt x="197684" y="33587"/>
                </a:lnTo>
                <a:lnTo>
                  <a:pt x="160845" y="9022"/>
                </a:lnTo>
                <a:lnTo>
                  <a:pt x="115859" y="0"/>
                </a:lnTo>
                <a:close/>
              </a:path>
              <a:path w="231775" h="229235">
                <a:moveTo>
                  <a:pt x="213830" y="57171"/>
                </a:moveTo>
                <a:lnTo>
                  <a:pt x="115859" y="57171"/>
                </a:lnTo>
                <a:lnTo>
                  <a:pt x="138352" y="61682"/>
                </a:lnTo>
                <a:lnTo>
                  <a:pt x="156771" y="73965"/>
                </a:lnTo>
                <a:lnTo>
                  <a:pt x="169217" y="92143"/>
                </a:lnTo>
                <a:lnTo>
                  <a:pt x="173788" y="114342"/>
                </a:lnTo>
                <a:lnTo>
                  <a:pt x="169217" y="136540"/>
                </a:lnTo>
                <a:lnTo>
                  <a:pt x="156771" y="154719"/>
                </a:lnTo>
                <a:lnTo>
                  <a:pt x="138352" y="167001"/>
                </a:lnTo>
                <a:lnTo>
                  <a:pt x="115859" y="171513"/>
                </a:lnTo>
                <a:lnTo>
                  <a:pt x="213830" y="171513"/>
                </a:lnTo>
                <a:lnTo>
                  <a:pt x="222576" y="158738"/>
                </a:lnTo>
                <a:lnTo>
                  <a:pt x="231718" y="114342"/>
                </a:lnTo>
                <a:lnTo>
                  <a:pt x="222576" y="69945"/>
                </a:lnTo>
                <a:lnTo>
                  <a:pt x="213830" y="57171"/>
                </a:lnTo>
                <a:close/>
              </a:path>
            </a:pathLst>
          </a:custGeom>
          <a:solidFill>
            <a:srgbClr val="1C34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1611584" y="3606262"/>
            <a:ext cx="97155" cy="354965"/>
          </a:xfrm>
          <a:custGeom>
            <a:avLst/>
            <a:gdLst/>
            <a:ahLst/>
            <a:cxnLst/>
            <a:rect l="l" t="t" r="r" b="b"/>
            <a:pathLst>
              <a:path w="97154" h="354964">
                <a:moveTo>
                  <a:pt x="31281" y="0"/>
                </a:moveTo>
                <a:lnTo>
                  <a:pt x="2317" y="24583"/>
                </a:lnTo>
                <a:lnTo>
                  <a:pt x="28397" y="61671"/>
                </a:lnTo>
                <a:lnTo>
                  <a:pt x="46451" y="102687"/>
                </a:lnTo>
                <a:lnTo>
                  <a:pt x="56079" y="146386"/>
                </a:lnTo>
                <a:lnTo>
                  <a:pt x="56883" y="191522"/>
                </a:lnTo>
                <a:lnTo>
                  <a:pt x="51154" y="228222"/>
                </a:lnTo>
                <a:lnTo>
                  <a:pt x="39581" y="263299"/>
                </a:lnTo>
                <a:lnTo>
                  <a:pt x="22438" y="296075"/>
                </a:lnTo>
                <a:lnTo>
                  <a:pt x="0" y="325874"/>
                </a:lnTo>
                <a:lnTo>
                  <a:pt x="25295" y="354460"/>
                </a:lnTo>
                <a:lnTo>
                  <a:pt x="55842" y="314848"/>
                </a:lnTo>
                <a:lnTo>
                  <a:pt x="77915" y="271493"/>
                </a:lnTo>
                <a:lnTo>
                  <a:pt x="91495" y="225595"/>
                </a:lnTo>
                <a:lnTo>
                  <a:pt x="96561" y="178355"/>
                </a:lnTo>
                <a:lnTo>
                  <a:pt x="93093" y="130975"/>
                </a:lnTo>
                <a:lnTo>
                  <a:pt x="81071" y="84655"/>
                </a:lnTo>
                <a:lnTo>
                  <a:pt x="60474" y="40596"/>
                </a:lnTo>
                <a:lnTo>
                  <a:pt x="31281" y="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1554427" y="3656763"/>
            <a:ext cx="76200" cy="245745"/>
          </a:xfrm>
          <a:custGeom>
            <a:avLst/>
            <a:gdLst/>
            <a:ahLst/>
            <a:cxnLst/>
            <a:rect l="l" t="t" r="r" b="b"/>
            <a:pathLst>
              <a:path w="76200" h="245745">
                <a:moveTo>
                  <a:pt x="28964" y="0"/>
                </a:moveTo>
                <a:lnTo>
                  <a:pt x="0" y="24583"/>
                </a:lnTo>
                <a:lnTo>
                  <a:pt x="17511" y="49113"/>
                </a:lnTo>
                <a:lnTo>
                  <a:pt x="29697" y="76296"/>
                </a:lnTo>
                <a:lnTo>
                  <a:pt x="36279" y="105303"/>
                </a:lnTo>
                <a:lnTo>
                  <a:pt x="36978" y="135304"/>
                </a:lnTo>
                <a:lnTo>
                  <a:pt x="33682" y="157153"/>
                </a:lnTo>
                <a:lnTo>
                  <a:pt x="27235" y="178186"/>
                </a:lnTo>
                <a:lnTo>
                  <a:pt x="17767" y="198073"/>
                </a:lnTo>
                <a:lnTo>
                  <a:pt x="5406" y="216487"/>
                </a:lnTo>
                <a:lnTo>
                  <a:pt x="30895" y="245740"/>
                </a:lnTo>
                <a:lnTo>
                  <a:pt x="56210" y="207706"/>
                </a:lnTo>
                <a:lnTo>
                  <a:pt x="71251" y="166007"/>
                </a:lnTo>
                <a:lnTo>
                  <a:pt x="76032" y="122515"/>
                </a:lnTo>
                <a:lnTo>
                  <a:pt x="70568" y="79102"/>
                </a:lnTo>
                <a:lnTo>
                  <a:pt x="54874" y="37639"/>
                </a:lnTo>
                <a:lnTo>
                  <a:pt x="28964" y="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926548" y="3607024"/>
            <a:ext cx="97155" cy="354965"/>
          </a:xfrm>
          <a:custGeom>
            <a:avLst/>
            <a:gdLst/>
            <a:ahLst/>
            <a:cxnLst/>
            <a:rect l="l" t="t" r="r" b="b"/>
            <a:pathLst>
              <a:path w="97154" h="354964">
                <a:moveTo>
                  <a:pt x="65285" y="0"/>
                </a:moveTo>
                <a:lnTo>
                  <a:pt x="36091" y="40596"/>
                </a:lnTo>
                <a:lnTo>
                  <a:pt x="15492" y="84655"/>
                </a:lnTo>
                <a:lnTo>
                  <a:pt x="3468" y="130975"/>
                </a:lnTo>
                <a:lnTo>
                  <a:pt x="0" y="178355"/>
                </a:lnTo>
                <a:lnTo>
                  <a:pt x="5066" y="225595"/>
                </a:lnTo>
                <a:lnTo>
                  <a:pt x="18647" y="271493"/>
                </a:lnTo>
                <a:lnTo>
                  <a:pt x="40722" y="314848"/>
                </a:lnTo>
                <a:lnTo>
                  <a:pt x="71271" y="354460"/>
                </a:lnTo>
                <a:lnTo>
                  <a:pt x="71271" y="354079"/>
                </a:lnTo>
                <a:lnTo>
                  <a:pt x="96567" y="325493"/>
                </a:lnTo>
                <a:lnTo>
                  <a:pt x="68410" y="286379"/>
                </a:lnTo>
                <a:lnTo>
                  <a:pt x="49509" y="243532"/>
                </a:lnTo>
                <a:lnTo>
                  <a:pt x="39876" y="198417"/>
                </a:lnTo>
                <a:lnTo>
                  <a:pt x="39522" y="152499"/>
                </a:lnTo>
                <a:lnTo>
                  <a:pt x="48459" y="107245"/>
                </a:lnTo>
                <a:lnTo>
                  <a:pt x="66698" y="64117"/>
                </a:lnTo>
                <a:lnTo>
                  <a:pt x="94250" y="24583"/>
                </a:lnTo>
                <a:lnTo>
                  <a:pt x="65285" y="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1004289" y="3656763"/>
            <a:ext cx="76200" cy="245745"/>
          </a:xfrm>
          <a:custGeom>
            <a:avLst/>
            <a:gdLst/>
            <a:ahLst/>
            <a:cxnLst/>
            <a:rect l="l" t="t" r="r" b="b"/>
            <a:pathLst>
              <a:path w="76200" h="245745">
                <a:moveTo>
                  <a:pt x="46633" y="0"/>
                </a:moveTo>
                <a:lnTo>
                  <a:pt x="24437" y="30476"/>
                </a:lnTo>
                <a:lnTo>
                  <a:pt x="9024" y="64382"/>
                </a:lnTo>
                <a:lnTo>
                  <a:pt x="756" y="100638"/>
                </a:lnTo>
                <a:lnTo>
                  <a:pt x="0" y="138163"/>
                </a:lnTo>
                <a:lnTo>
                  <a:pt x="4511" y="167437"/>
                </a:lnTo>
                <a:lnTo>
                  <a:pt x="13592" y="195468"/>
                </a:lnTo>
                <a:lnTo>
                  <a:pt x="27028" y="221741"/>
                </a:lnTo>
                <a:lnTo>
                  <a:pt x="44605" y="245740"/>
                </a:lnTo>
                <a:lnTo>
                  <a:pt x="70094" y="216487"/>
                </a:lnTo>
                <a:lnTo>
                  <a:pt x="45377" y="170078"/>
                </a:lnTo>
                <a:lnTo>
                  <a:pt x="38142" y="119567"/>
                </a:lnTo>
                <a:lnTo>
                  <a:pt x="48260" y="69541"/>
                </a:lnTo>
                <a:lnTo>
                  <a:pt x="75598" y="24583"/>
                </a:lnTo>
                <a:lnTo>
                  <a:pt x="46633" y="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1138492" y="3760052"/>
            <a:ext cx="358775" cy="375920"/>
          </a:xfrm>
          <a:custGeom>
            <a:avLst/>
            <a:gdLst/>
            <a:ahLst/>
            <a:cxnLst/>
            <a:rect l="l" t="t" r="r" b="b"/>
            <a:pathLst>
              <a:path w="358775" h="375920">
                <a:moveTo>
                  <a:pt x="358197" y="331401"/>
                </a:moveTo>
                <a:lnTo>
                  <a:pt x="0" y="331401"/>
                </a:lnTo>
                <a:lnTo>
                  <a:pt x="0" y="375518"/>
                </a:lnTo>
                <a:lnTo>
                  <a:pt x="358197" y="375518"/>
                </a:lnTo>
                <a:lnTo>
                  <a:pt x="358197" y="331401"/>
                </a:lnTo>
                <a:close/>
              </a:path>
              <a:path w="358775" h="375920">
                <a:moveTo>
                  <a:pt x="51750" y="0"/>
                </a:moveTo>
                <a:lnTo>
                  <a:pt x="7048" y="0"/>
                </a:lnTo>
                <a:lnTo>
                  <a:pt x="7048" y="73655"/>
                </a:lnTo>
                <a:lnTo>
                  <a:pt x="14363" y="122682"/>
                </a:lnTo>
                <a:lnTo>
                  <a:pt x="34966" y="166269"/>
                </a:lnTo>
                <a:lnTo>
                  <a:pt x="66829" y="202131"/>
                </a:lnTo>
                <a:lnTo>
                  <a:pt x="107921" y="227985"/>
                </a:lnTo>
                <a:lnTo>
                  <a:pt x="156216" y="241547"/>
                </a:lnTo>
                <a:lnTo>
                  <a:pt x="156216" y="331401"/>
                </a:lnTo>
                <a:lnTo>
                  <a:pt x="201015" y="331401"/>
                </a:lnTo>
                <a:lnTo>
                  <a:pt x="201015" y="241547"/>
                </a:lnTo>
                <a:lnTo>
                  <a:pt x="249310" y="227985"/>
                </a:lnTo>
                <a:lnTo>
                  <a:pt x="290403" y="202131"/>
                </a:lnTo>
                <a:lnTo>
                  <a:pt x="293309" y="198859"/>
                </a:lnTo>
                <a:lnTo>
                  <a:pt x="178616" y="198859"/>
                </a:lnTo>
                <a:lnTo>
                  <a:pt x="129235" y="189021"/>
                </a:lnTo>
                <a:lnTo>
                  <a:pt x="88909" y="162190"/>
                </a:lnTo>
                <a:lnTo>
                  <a:pt x="61720" y="122392"/>
                </a:lnTo>
                <a:lnTo>
                  <a:pt x="51750" y="73655"/>
                </a:lnTo>
                <a:lnTo>
                  <a:pt x="51750" y="0"/>
                </a:lnTo>
                <a:close/>
              </a:path>
              <a:path w="358775" h="375920">
                <a:moveTo>
                  <a:pt x="350184" y="0"/>
                </a:moveTo>
                <a:lnTo>
                  <a:pt x="305481" y="0"/>
                </a:lnTo>
                <a:lnTo>
                  <a:pt x="305481" y="73655"/>
                </a:lnTo>
                <a:lnTo>
                  <a:pt x="295511" y="122392"/>
                </a:lnTo>
                <a:lnTo>
                  <a:pt x="268322" y="162190"/>
                </a:lnTo>
                <a:lnTo>
                  <a:pt x="227996" y="189021"/>
                </a:lnTo>
                <a:lnTo>
                  <a:pt x="178616" y="198859"/>
                </a:lnTo>
                <a:lnTo>
                  <a:pt x="293309" y="198859"/>
                </a:lnTo>
                <a:lnTo>
                  <a:pt x="322265" y="166269"/>
                </a:lnTo>
                <a:lnTo>
                  <a:pt x="342868" y="122682"/>
                </a:lnTo>
                <a:lnTo>
                  <a:pt x="350184" y="73655"/>
                </a:lnTo>
                <a:lnTo>
                  <a:pt x="350184" y="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1220077" y="3487632"/>
            <a:ext cx="194310" cy="441959"/>
          </a:xfrm>
          <a:custGeom>
            <a:avLst/>
            <a:gdLst/>
            <a:ahLst/>
            <a:cxnLst/>
            <a:rect l="l" t="t" r="r" b="b"/>
            <a:pathLst>
              <a:path w="194309" h="441960">
                <a:moveTo>
                  <a:pt x="97031" y="0"/>
                </a:moveTo>
                <a:lnTo>
                  <a:pt x="59261" y="7526"/>
                </a:lnTo>
                <a:lnTo>
                  <a:pt x="28418" y="28049"/>
                </a:lnTo>
                <a:lnTo>
                  <a:pt x="7624" y="58488"/>
                </a:lnTo>
                <a:lnTo>
                  <a:pt x="0" y="95761"/>
                </a:lnTo>
                <a:lnTo>
                  <a:pt x="94" y="346551"/>
                </a:lnTo>
                <a:lnTo>
                  <a:pt x="7399" y="383204"/>
                </a:lnTo>
                <a:lnTo>
                  <a:pt x="27935" y="413593"/>
                </a:lnTo>
                <a:lnTo>
                  <a:pt x="58521" y="434164"/>
                </a:lnTo>
                <a:lnTo>
                  <a:pt x="96066" y="441836"/>
                </a:lnTo>
                <a:lnTo>
                  <a:pt x="97031" y="441836"/>
                </a:lnTo>
                <a:lnTo>
                  <a:pt x="134611" y="434349"/>
                </a:lnTo>
                <a:lnTo>
                  <a:pt x="165301" y="413930"/>
                </a:lnTo>
                <a:lnTo>
                  <a:pt x="185993" y="383642"/>
                </a:lnTo>
                <a:lnTo>
                  <a:pt x="193581" y="346551"/>
                </a:lnTo>
                <a:lnTo>
                  <a:pt x="193581" y="346075"/>
                </a:lnTo>
                <a:lnTo>
                  <a:pt x="119431" y="346075"/>
                </a:lnTo>
                <a:lnTo>
                  <a:pt x="119431" y="316632"/>
                </a:lnTo>
                <a:lnTo>
                  <a:pt x="194063" y="316632"/>
                </a:lnTo>
                <a:lnTo>
                  <a:pt x="194063" y="272419"/>
                </a:lnTo>
                <a:lnTo>
                  <a:pt x="119431" y="272419"/>
                </a:lnTo>
                <a:lnTo>
                  <a:pt x="119431" y="242976"/>
                </a:lnTo>
                <a:lnTo>
                  <a:pt x="194063" y="242976"/>
                </a:lnTo>
                <a:lnTo>
                  <a:pt x="194063" y="198859"/>
                </a:lnTo>
                <a:lnTo>
                  <a:pt x="119431" y="198859"/>
                </a:lnTo>
                <a:lnTo>
                  <a:pt x="119431" y="169416"/>
                </a:lnTo>
                <a:lnTo>
                  <a:pt x="194063" y="169416"/>
                </a:lnTo>
                <a:lnTo>
                  <a:pt x="194063" y="125490"/>
                </a:lnTo>
                <a:lnTo>
                  <a:pt x="119431" y="125490"/>
                </a:lnTo>
                <a:lnTo>
                  <a:pt x="119431" y="95761"/>
                </a:lnTo>
                <a:lnTo>
                  <a:pt x="194063" y="95761"/>
                </a:lnTo>
                <a:lnTo>
                  <a:pt x="186439" y="58488"/>
                </a:lnTo>
                <a:lnTo>
                  <a:pt x="165645" y="28049"/>
                </a:lnTo>
                <a:lnTo>
                  <a:pt x="134802" y="7526"/>
                </a:lnTo>
                <a:lnTo>
                  <a:pt x="97031" y="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99999" y="1084960"/>
            <a:ext cx="11559540" cy="45166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516880" algn="just">
              <a:lnSpc>
                <a:spcPct val="100000"/>
              </a:lnSpc>
            </a:pPr>
            <a:r>
              <a:rPr sz="2000" b="1" spc="-20" dirty="0">
                <a:solidFill>
                  <a:srgbClr val="9E1616"/>
                </a:solidFill>
                <a:latin typeface="Calibri"/>
                <a:cs typeface="Calibri"/>
              </a:rPr>
              <a:t>L’Università </a:t>
            </a:r>
            <a:r>
              <a:rPr sz="2000" b="1" spc="-5" dirty="0">
                <a:solidFill>
                  <a:srgbClr val="9E1616"/>
                </a:solidFill>
                <a:latin typeface="Calibri"/>
                <a:cs typeface="Calibri"/>
              </a:rPr>
              <a:t>degli Studi </a:t>
            </a:r>
            <a:r>
              <a:rPr sz="2000" b="1" dirty="0">
                <a:solidFill>
                  <a:srgbClr val="9E1616"/>
                </a:solidFill>
                <a:latin typeface="Calibri"/>
                <a:cs typeface="Calibri"/>
              </a:rPr>
              <a:t>di </a:t>
            </a:r>
            <a:r>
              <a:rPr sz="2000" b="1" spc="-5" dirty="0">
                <a:solidFill>
                  <a:srgbClr val="9E1616"/>
                </a:solidFill>
                <a:latin typeface="Calibri"/>
                <a:cs typeface="Calibri"/>
              </a:rPr>
              <a:t>Cagliari </a:t>
            </a:r>
            <a:r>
              <a:rPr sz="2000" spc="-10" dirty="0">
                <a:latin typeface="Calibri"/>
                <a:cs typeface="Calibri"/>
              </a:rPr>
              <a:t>utilizza </a:t>
            </a:r>
            <a:r>
              <a:rPr sz="2000" spc="-5" dirty="0">
                <a:latin typeface="Calibri"/>
                <a:cs typeface="Calibri"/>
              </a:rPr>
              <a:t>per </a:t>
            </a:r>
            <a:r>
              <a:rPr sz="2000" spc="-10" dirty="0">
                <a:latin typeface="Calibri"/>
                <a:cs typeface="Calibri"/>
              </a:rPr>
              <a:t>numerose  attività </a:t>
            </a:r>
            <a:r>
              <a:rPr sz="2000" spc="-5" dirty="0">
                <a:latin typeface="Calibri"/>
                <a:cs typeface="Calibri"/>
              </a:rPr>
              <a:t>in modalità telematica la </a:t>
            </a:r>
            <a:r>
              <a:rPr sz="2000" spc="-15" dirty="0">
                <a:latin typeface="Calibri"/>
                <a:cs typeface="Calibri"/>
              </a:rPr>
              <a:t>piattaforma </a:t>
            </a:r>
            <a:r>
              <a:rPr sz="2000" b="1" spc="-5" dirty="0">
                <a:solidFill>
                  <a:srgbClr val="1C345A"/>
                </a:solidFill>
                <a:latin typeface="Calibri"/>
                <a:cs typeface="Calibri"/>
              </a:rPr>
              <a:t>Microsoft  </a:t>
            </a:r>
            <a:r>
              <a:rPr sz="2000" b="1" spc="-30" dirty="0">
                <a:solidFill>
                  <a:srgbClr val="1C345A"/>
                </a:solidFill>
                <a:latin typeface="Calibri"/>
                <a:cs typeface="Calibri"/>
              </a:rPr>
              <a:t>Teams</a:t>
            </a:r>
            <a:r>
              <a:rPr sz="2000" spc="-30" dirty="0"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  <a:p>
            <a:pPr marL="12700" marR="5518785" algn="just">
              <a:lnSpc>
                <a:spcPct val="100000"/>
              </a:lnSpc>
            </a:pPr>
            <a:r>
              <a:rPr sz="2000" spc="-35" dirty="0">
                <a:latin typeface="Calibri"/>
                <a:cs typeface="Calibri"/>
              </a:rPr>
              <a:t>Teams </a:t>
            </a:r>
            <a:r>
              <a:rPr sz="2000" dirty="0">
                <a:latin typeface="Calibri"/>
                <a:cs typeface="Calibri"/>
              </a:rPr>
              <a:t>è incluso </a:t>
            </a:r>
            <a:r>
              <a:rPr sz="2000" spc="-5" dirty="0">
                <a:latin typeface="Calibri"/>
                <a:cs typeface="Calibri"/>
              </a:rPr>
              <a:t>nel </a:t>
            </a:r>
            <a:r>
              <a:rPr sz="2000" spc="-10" dirty="0">
                <a:latin typeface="Calibri"/>
                <a:cs typeface="Calibri"/>
              </a:rPr>
              <a:t>pacchetto </a:t>
            </a:r>
            <a:r>
              <a:rPr sz="2000" spc="-5" dirty="0">
                <a:latin typeface="Calibri"/>
                <a:cs typeface="Calibri"/>
              </a:rPr>
              <a:t>Office </a:t>
            </a:r>
            <a:r>
              <a:rPr sz="2000" dirty="0">
                <a:latin typeface="Calibri"/>
                <a:cs typeface="Calibri"/>
              </a:rPr>
              <a:t>365, </a:t>
            </a:r>
            <a:r>
              <a:rPr sz="2000" spc="-10" dirty="0">
                <a:latin typeface="Calibri"/>
                <a:cs typeface="Calibri"/>
              </a:rPr>
              <a:t>in </a:t>
            </a:r>
            <a:r>
              <a:rPr sz="2000" spc="-5" dirty="0">
                <a:latin typeface="Calibri"/>
                <a:cs typeface="Calibri"/>
              </a:rPr>
              <a:t>dotazione ai  docenti </a:t>
            </a:r>
            <a:r>
              <a:rPr sz="2000" dirty="0">
                <a:latin typeface="Calibri"/>
                <a:cs typeface="Calibri"/>
              </a:rPr>
              <a:t>e </a:t>
            </a:r>
            <a:r>
              <a:rPr sz="2000" spc="-5" dirty="0">
                <a:latin typeface="Calibri"/>
                <a:cs typeface="Calibri"/>
              </a:rPr>
              <a:t>agli studenti </a:t>
            </a:r>
            <a:r>
              <a:rPr sz="2000" spc="-20" dirty="0">
                <a:latin typeface="Calibri"/>
                <a:cs typeface="Calibri"/>
              </a:rPr>
              <a:t>dell’ateneo, </a:t>
            </a:r>
            <a:r>
              <a:rPr sz="2000" dirty="0">
                <a:latin typeface="Calibri"/>
                <a:cs typeface="Calibri"/>
              </a:rPr>
              <a:t>ma </a:t>
            </a:r>
            <a:r>
              <a:rPr sz="2000" spc="-5" dirty="0">
                <a:latin typeface="Calibri"/>
                <a:cs typeface="Calibri"/>
              </a:rPr>
              <a:t>può essere  </a:t>
            </a:r>
            <a:r>
              <a:rPr sz="2000" spc="-10" dirty="0">
                <a:latin typeface="Calibri"/>
                <a:cs typeface="Calibri"/>
              </a:rPr>
              <a:t>utilizzato </a:t>
            </a:r>
            <a:r>
              <a:rPr sz="2000" dirty="0">
                <a:latin typeface="Calibri"/>
                <a:cs typeface="Calibri"/>
              </a:rPr>
              <a:t>anche da </a:t>
            </a:r>
            <a:r>
              <a:rPr sz="2000" b="1" spc="-15" dirty="0">
                <a:solidFill>
                  <a:srgbClr val="9E1616"/>
                </a:solidFill>
                <a:latin typeface="Calibri"/>
                <a:cs typeface="Calibri"/>
              </a:rPr>
              <a:t>utenti </a:t>
            </a:r>
            <a:r>
              <a:rPr sz="2000" b="1" spc="-10" dirty="0">
                <a:solidFill>
                  <a:srgbClr val="9E1616"/>
                </a:solidFill>
                <a:latin typeface="Calibri"/>
                <a:cs typeface="Calibri"/>
              </a:rPr>
              <a:t>esterni </a:t>
            </a:r>
            <a:r>
              <a:rPr sz="2000" spc="-5" dirty="0">
                <a:latin typeface="Calibri"/>
                <a:cs typeface="Calibri"/>
              </a:rPr>
              <a:t>che debbano </a:t>
            </a:r>
            <a:r>
              <a:rPr sz="2000" spc="-15" dirty="0">
                <a:latin typeface="Calibri"/>
                <a:cs typeface="Calibri"/>
              </a:rPr>
              <a:t>svolgere  </a:t>
            </a:r>
            <a:r>
              <a:rPr sz="2000" spc="-10" dirty="0">
                <a:latin typeface="Calibri"/>
                <a:cs typeface="Calibri"/>
              </a:rPr>
              <a:t>attività presso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25" dirty="0">
                <a:latin typeface="Calibri"/>
                <a:cs typeface="Calibri"/>
              </a:rPr>
              <a:t>l’ateneo.</a:t>
            </a:r>
            <a:endParaRPr sz="2000" dirty="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290"/>
              </a:spcBef>
            </a:pPr>
            <a:r>
              <a:rPr sz="2000" b="1" spc="-5" dirty="0">
                <a:solidFill>
                  <a:srgbClr val="1C345A"/>
                </a:solidFill>
                <a:latin typeface="Calibri"/>
                <a:cs typeface="Calibri"/>
              </a:rPr>
              <a:t>Gli </a:t>
            </a:r>
            <a:r>
              <a:rPr sz="2000" b="1" dirty="0">
                <a:solidFill>
                  <a:srgbClr val="1C345A"/>
                </a:solidFill>
                <a:latin typeface="Calibri"/>
                <a:cs typeface="Calibri"/>
              </a:rPr>
              <a:t>ospiti </a:t>
            </a:r>
            <a:r>
              <a:rPr sz="2000" b="1" spc="-10" dirty="0">
                <a:solidFill>
                  <a:srgbClr val="1C345A"/>
                </a:solidFill>
                <a:latin typeface="Calibri"/>
                <a:cs typeface="Calibri"/>
              </a:rPr>
              <a:t>esterni </a:t>
            </a:r>
            <a:r>
              <a:rPr sz="2000" spc="-10" dirty="0">
                <a:latin typeface="Calibri"/>
                <a:cs typeface="Calibri"/>
              </a:rPr>
              <a:t>avranno </a:t>
            </a:r>
            <a:r>
              <a:rPr sz="2000" spc="-5" dirty="0">
                <a:latin typeface="Calibri"/>
                <a:cs typeface="Calibri"/>
              </a:rPr>
              <a:t>bisogno</a:t>
            </a:r>
            <a:r>
              <a:rPr sz="2000" spc="-1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di:</a:t>
            </a:r>
          </a:p>
          <a:p>
            <a:pPr marL="355600" marR="3775710" indent="-342900">
              <a:lnSpc>
                <a:spcPct val="100000"/>
              </a:lnSpc>
              <a:buFont typeface="Microsoft Sans Serif"/>
              <a:buChar char="▪"/>
              <a:tabLst>
                <a:tab pos="354965" algn="l"/>
                <a:tab pos="355600" algn="l"/>
              </a:tabLst>
            </a:pPr>
            <a:r>
              <a:rPr sz="2000" b="1" dirty="0">
                <a:solidFill>
                  <a:srgbClr val="9E1616"/>
                </a:solidFill>
                <a:latin typeface="Calibri"/>
                <a:cs typeface="Calibri"/>
              </a:rPr>
              <a:t>PC (fisso o </a:t>
            </a:r>
            <a:r>
              <a:rPr sz="2000" b="1" spc="-10" dirty="0">
                <a:solidFill>
                  <a:srgbClr val="9E1616"/>
                </a:solidFill>
                <a:latin typeface="Calibri"/>
                <a:cs typeface="Calibri"/>
              </a:rPr>
              <a:t>portatile) </a:t>
            </a:r>
            <a:r>
              <a:rPr sz="2000" spc="-10" dirty="0">
                <a:latin typeface="Calibri"/>
                <a:cs typeface="Calibri"/>
              </a:rPr>
              <a:t>con </a:t>
            </a:r>
            <a:r>
              <a:rPr sz="2000" b="1" spc="-5" dirty="0">
                <a:solidFill>
                  <a:srgbClr val="9E1616"/>
                </a:solidFill>
                <a:latin typeface="Calibri"/>
                <a:cs typeface="Calibri"/>
              </a:rPr>
              <a:t>connessione </a:t>
            </a:r>
            <a:r>
              <a:rPr sz="2000" b="1" spc="-10" dirty="0">
                <a:solidFill>
                  <a:srgbClr val="9E1616"/>
                </a:solidFill>
                <a:latin typeface="Calibri"/>
                <a:cs typeface="Calibri"/>
              </a:rPr>
              <a:t>Internet </a:t>
            </a:r>
            <a:r>
              <a:rPr sz="2000" spc="-5" dirty="0">
                <a:latin typeface="Calibri"/>
                <a:cs typeface="Calibri"/>
              </a:rPr>
              <a:t>(il PC </a:t>
            </a:r>
            <a:r>
              <a:rPr sz="2000" dirty="0">
                <a:latin typeface="Calibri"/>
                <a:cs typeface="Calibri"/>
              </a:rPr>
              <a:t>è </a:t>
            </a:r>
            <a:r>
              <a:rPr sz="2000" spc="-10" dirty="0">
                <a:latin typeface="Calibri"/>
                <a:cs typeface="Calibri"/>
              </a:rPr>
              <a:t>preferibile </a:t>
            </a:r>
            <a:r>
              <a:rPr sz="2000" dirty="0">
                <a:latin typeface="Calibri"/>
                <a:cs typeface="Calibri"/>
              </a:rPr>
              <a:t>ma è  </a:t>
            </a:r>
            <a:r>
              <a:rPr sz="2000" spc="-5" dirty="0">
                <a:latin typeface="Calibri"/>
                <a:cs typeface="Calibri"/>
              </a:rPr>
              <a:t>possibile </a:t>
            </a:r>
            <a:r>
              <a:rPr sz="2000" dirty="0">
                <a:latin typeface="Calibri"/>
                <a:cs typeface="Calibri"/>
              </a:rPr>
              <a:t>anche </a:t>
            </a:r>
            <a:r>
              <a:rPr sz="2000" spc="-10" dirty="0">
                <a:latin typeface="Calibri"/>
                <a:cs typeface="Calibri"/>
              </a:rPr>
              <a:t>usare </a:t>
            </a:r>
            <a:r>
              <a:rPr sz="2000" spc="-5" dirty="0">
                <a:latin typeface="Calibri"/>
                <a:cs typeface="Calibri"/>
              </a:rPr>
              <a:t>tablet 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smartphone)</a:t>
            </a:r>
          </a:p>
          <a:p>
            <a:pPr marL="355600" indent="-342900" algn="just">
              <a:lnSpc>
                <a:spcPct val="100000"/>
              </a:lnSpc>
              <a:buClr>
                <a:srgbClr val="9E1616"/>
              </a:buClr>
              <a:buFont typeface="Microsoft Sans Serif"/>
              <a:buChar char="▪"/>
              <a:tabLst>
                <a:tab pos="355600" algn="l"/>
              </a:tabLst>
            </a:pPr>
            <a:r>
              <a:rPr sz="2000" b="1" spc="-15" dirty="0">
                <a:solidFill>
                  <a:srgbClr val="1C345A"/>
                </a:solidFill>
                <a:latin typeface="Calibri"/>
                <a:cs typeface="Calibri"/>
              </a:rPr>
              <a:t>Webcam, </a:t>
            </a:r>
            <a:r>
              <a:rPr sz="2000" b="1" spc="-10" dirty="0">
                <a:solidFill>
                  <a:srgbClr val="1C345A"/>
                </a:solidFill>
                <a:latin typeface="Calibri"/>
                <a:cs typeface="Calibri"/>
              </a:rPr>
              <a:t>microfono </a:t>
            </a:r>
            <a:r>
              <a:rPr sz="2000" b="1" dirty="0">
                <a:solidFill>
                  <a:srgbClr val="1C345A"/>
                </a:solidFill>
                <a:latin typeface="Calibri"/>
                <a:cs typeface="Calibri"/>
              </a:rPr>
              <a:t>e </a:t>
            </a:r>
            <a:r>
              <a:rPr sz="2000" b="1" spc="-5" dirty="0">
                <a:solidFill>
                  <a:srgbClr val="1C345A"/>
                </a:solidFill>
                <a:latin typeface="Calibri"/>
                <a:cs typeface="Calibri"/>
              </a:rPr>
              <a:t>altoparlanti </a:t>
            </a:r>
            <a:r>
              <a:rPr sz="2000" spc="-10" dirty="0">
                <a:latin typeface="Calibri"/>
                <a:cs typeface="Calibri"/>
              </a:rPr>
              <a:t>(incorporati </a:t>
            </a:r>
            <a:r>
              <a:rPr sz="2000" dirty="0">
                <a:latin typeface="Calibri"/>
                <a:cs typeface="Calibri"/>
              </a:rPr>
              <a:t>o</a:t>
            </a:r>
            <a:r>
              <a:rPr sz="2000" spc="-3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esterni)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300" dirty="0">
              <a:latin typeface="Times New Roman"/>
              <a:cs typeface="Times New Roman"/>
            </a:endParaRPr>
          </a:p>
          <a:p>
            <a:r>
              <a:rPr sz="1600" b="1" spc="-10" dirty="0">
                <a:solidFill>
                  <a:srgbClr val="1C345A"/>
                </a:solidFill>
                <a:latin typeface="Calibri"/>
                <a:cs typeface="Calibri"/>
              </a:rPr>
              <a:t>Sistemi operativi supportati</a:t>
            </a:r>
            <a:r>
              <a:rPr sz="1600" spc="-10" dirty="0">
                <a:latin typeface="Calibri"/>
                <a:cs typeface="Calibri"/>
              </a:rPr>
              <a:t>: </a:t>
            </a:r>
            <a:r>
              <a:rPr lang="it-IT" sz="1600" spc="-10" dirty="0">
                <a:latin typeface="Calibri"/>
                <a:cs typeface="Calibri"/>
              </a:rPr>
              <a:t>Windows 7 e </a:t>
            </a:r>
            <a:r>
              <a:rPr lang="it-IT" sz="1600" spc="-10" dirty="0" err="1">
                <a:latin typeface="Calibri"/>
                <a:cs typeface="Calibri"/>
              </a:rPr>
              <a:t>vers</a:t>
            </a:r>
            <a:r>
              <a:rPr lang="it-IT" sz="1600" spc="-10" dirty="0">
                <a:latin typeface="Calibri"/>
                <a:cs typeface="Calibri"/>
              </a:rPr>
              <a:t>. </a:t>
            </a:r>
            <a:r>
              <a:rPr lang="it-IT" sz="1600" spc="-10" dirty="0" err="1">
                <a:latin typeface="Calibri"/>
                <a:cs typeface="Calibri"/>
              </a:rPr>
              <a:t>succ</a:t>
            </a:r>
            <a:r>
              <a:rPr lang="it-IT" sz="1600" spc="-10" dirty="0">
                <a:latin typeface="Calibri"/>
                <a:cs typeface="Calibri"/>
              </a:rPr>
              <a:t>. (32 bit e 64 bit), </a:t>
            </a:r>
            <a:r>
              <a:rPr lang="it-IT" sz="1600" spc="-10" dirty="0" err="1">
                <a:latin typeface="Calibri"/>
                <a:cs typeface="Calibri"/>
              </a:rPr>
              <a:t>macOS</a:t>
            </a:r>
            <a:r>
              <a:rPr lang="it-IT" sz="1600" spc="-10" dirty="0">
                <a:latin typeface="Calibri"/>
                <a:cs typeface="Calibri"/>
              </a:rPr>
              <a:t> X 10.15 e versioni successive</a:t>
            </a:r>
          </a:p>
          <a:p>
            <a:pPr marL="12700" algn="just">
              <a:lnSpc>
                <a:spcPct val="100000"/>
              </a:lnSpc>
            </a:pPr>
            <a:r>
              <a:rPr sz="1600" b="1" spc="-10" dirty="0" err="1">
                <a:solidFill>
                  <a:srgbClr val="9E1616"/>
                </a:solidFill>
                <a:latin typeface="Calibri"/>
                <a:cs typeface="Calibri"/>
              </a:rPr>
              <a:t>Sistemi</a:t>
            </a:r>
            <a:r>
              <a:rPr sz="1600" b="1" spc="-10" dirty="0">
                <a:solidFill>
                  <a:srgbClr val="9E1616"/>
                </a:solidFill>
                <a:latin typeface="Calibri"/>
                <a:cs typeface="Calibri"/>
              </a:rPr>
              <a:t> operativi </a:t>
            </a:r>
            <a:r>
              <a:rPr sz="1600" b="1" spc="-5" dirty="0">
                <a:solidFill>
                  <a:srgbClr val="9E1616"/>
                </a:solidFill>
                <a:latin typeface="Calibri"/>
                <a:cs typeface="Calibri"/>
              </a:rPr>
              <a:t>mobili </a:t>
            </a:r>
            <a:r>
              <a:rPr sz="1600" b="1" spc="-10" dirty="0">
                <a:solidFill>
                  <a:srgbClr val="9E1616"/>
                </a:solidFill>
                <a:latin typeface="Calibri"/>
                <a:cs typeface="Calibri"/>
              </a:rPr>
              <a:t>supportati</a:t>
            </a:r>
            <a:r>
              <a:rPr sz="1600" spc="-10" dirty="0">
                <a:latin typeface="Calibri"/>
                <a:cs typeface="Calibri"/>
              </a:rPr>
              <a:t>: Android </a:t>
            </a:r>
            <a:r>
              <a:rPr sz="1600" spc="-5" dirty="0">
                <a:latin typeface="Calibri"/>
                <a:cs typeface="Calibri"/>
              </a:rPr>
              <a:t>4.4 e </a:t>
            </a:r>
            <a:r>
              <a:rPr sz="1600" spc="-10" dirty="0">
                <a:latin typeface="Calibri"/>
                <a:cs typeface="Calibri"/>
              </a:rPr>
              <a:t>versioni successive, </a:t>
            </a:r>
            <a:r>
              <a:rPr sz="1600" spc="-5" dirty="0">
                <a:latin typeface="Calibri"/>
                <a:cs typeface="Calibri"/>
              </a:rPr>
              <a:t>iOS 10 e </a:t>
            </a:r>
            <a:r>
              <a:rPr sz="1600" spc="-10" dirty="0">
                <a:latin typeface="Calibri"/>
                <a:cs typeface="Calibri"/>
              </a:rPr>
              <a:t>versioni</a:t>
            </a:r>
            <a:r>
              <a:rPr sz="1600" spc="2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successive</a:t>
            </a:r>
            <a:endParaRPr sz="1600" dirty="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</a:pPr>
            <a:r>
              <a:rPr sz="1600" b="1" spc="-25" dirty="0">
                <a:solidFill>
                  <a:srgbClr val="1C345A"/>
                </a:solidFill>
                <a:latin typeface="Calibri"/>
                <a:cs typeface="Calibri"/>
              </a:rPr>
              <a:t>Web </a:t>
            </a:r>
            <a:r>
              <a:rPr sz="1600" b="1" spc="-10" dirty="0">
                <a:solidFill>
                  <a:srgbClr val="1C345A"/>
                </a:solidFill>
                <a:latin typeface="Calibri"/>
                <a:cs typeface="Calibri"/>
              </a:rPr>
              <a:t>browser </a:t>
            </a:r>
            <a:r>
              <a:rPr sz="1600" b="1" spc="-5" dirty="0">
                <a:solidFill>
                  <a:srgbClr val="1C345A"/>
                </a:solidFill>
                <a:latin typeface="Calibri"/>
                <a:cs typeface="Calibri"/>
              </a:rPr>
              <a:t>supportati</a:t>
            </a:r>
            <a:r>
              <a:rPr sz="1600" spc="-5" dirty="0">
                <a:latin typeface="Calibri"/>
                <a:cs typeface="Calibri"/>
              </a:rPr>
              <a:t>: </a:t>
            </a:r>
            <a:r>
              <a:rPr sz="1600" spc="-10" dirty="0">
                <a:latin typeface="Calibri"/>
                <a:cs typeface="Calibri"/>
              </a:rPr>
              <a:t>Chrome </a:t>
            </a:r>
            <a:r>
              <a:rPr sz="1600" spc="-5" dirty="0">
                <a:latin typeface="Calibri"/>
                <a:cs typeface="Calibri"/>
              </a:rPr>
              <a:t>(ultime 3 </a:t>
            </a:r>
            <a:r>
              <a:rPr sz="1600" spc="-10" dirty="0">
                <a:latin typeface="Calibri"/>
                <a:cs typeface="Calibri"/>
              </a:rPr>
              <a:t>versioni), Microsoft </a:t>
            </a:r>
            <a:r>
              <a:rPr sz="1600" spc="-15" dirty="0">
                <a:latin typeface="Calibri"/>
                <a:cs typeface="Calibri"/>
              </a:rPr>
              <a:t>Edge</a:t>
            </a:r>
            <a:r>
              <a:rPr lang="it-IT" sz="1600" spc="-15" dirty="0">
                <a:latin typeface="Calibri"/>
                <a:cs typeface="Calibri"/>
              </a:rPr>
              <a:t> </a:t>
            </a:r>
            <a:r>
              <a:rPr lang="nn-NO" sz="1600" spc="-15" dirty="0">
                <a:cs typeface="Calibri"/>
              </a:rPr>
              <a:t>(</a:t>
            </a:r>
            <a:r>
              <a:rPr lang="nn-NO" sz="1600" spc="-15" dirty="0">
                <a:cs typeface="Calibri"/>
                <a:hlinkClick r:id="rId3"/>
              </a:rPr>
              <a:t>https://www.microsoft.com/it-it/edge</a:t>
            </a:r>
            <a:r>
              <a:rPr lang="nn-NO" sz="1600" spc="-15" dirty="0">
                <a:cs typeface="Calibri"/>
              </a:rPr>
              <a:t>)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14"/>
              </a:lnSpc>
              <a:tabLst>
                <a:tab pos="3563620" algn="l"/>
                <a:tab pos="3763010" algn="l"/>
              </a:tabLst>
            </a:pPr>
            <a:r>
              <a:rPr spc="-5" dirty="0"/>
              <a:t>Guida </a:t>
            </a:r>
            <a:r>
              <a:rPr spc="-10" dirty="0"/>
              <a:t>all'accreditamento </a:t>
            </a:r>
            <a:r>
              <a:rPr spc="-5" dirty="0"/>
              <a:t>di</a:t>
            </a:r>
            <a:r>
              <a:rPr spc="40" dirty="0"/>
              <a:t> </a:t>
            </a:r>
            <a:r>
              <a:rPr spc="-10" dirty="0"/>
              <a:t>utenti esterni	</a:t>
            </a:r>
            <a:r>
              <a:rPr spc="-5" dirty="0"/>
              <a:t>-	</a:t>
            </a:r>
            <a:r>
              <a:rPr spc="-10" dirty="0"/>
              <a:t>Università </a:t>
            </a:r>
            <a:r>
              <a:rPr spc="-5" dirty="0"/>
              <a:t>degli Studi di</a:t>
            </a:r>
            <a:r>
              <a:rPr spc="-50" dirty="0"/>
              <a:t> </a:t>
            </a:r>
            <a:r>
              <a:rPr spc="-5" dirty="0"/>
              <a:t>Cagliari</a:t>
            </a:r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14"/>
              </a:lnSpc>
            </a:pPr>
            <a:fld id="{81D60167-4931-47E6-BA6A-407CBD079E47}" type="slidenum">
              <a:rPr spc="-5" dirty="0"/>
              <a:t>2</a:t>
            </a:fld>
            <a:endParaRPr spc="-5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141859"/>
            <a:ext cx="4954905" cy="647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Premessa </a:t>
            </a:r>
            <a:r>
              <a:rPr spc="-5" dirty="0"/>
              <a:t>e </a:t>
            </a:r>
            <a:r>
              <a:rPr spc="-10" dirty="0"/>
              <a:t>requisiti</a:t>
            </a:r>
            <a:r>
              <a:rPr spc="-35" dirty="0"/>
              <a:t> </a:t>
            </a:r>
            <a:r>
              <a:rPr spc="-5" dirty="0"/>
              <a:t>(2)</a:t>
            </a:r>
          </a:p>
        </p:txBody>
      </p:sp>
      <p:sp>
        <p:nvSpPr>
          <p:cNvPr id="3" name="object 3"/>
          <p:cNvSpPr/>
          <p:nvPr/>
        </p:nvSpPr>
        <p:spPr>
          <a:xfrm>
            <a:off x="1129283" y="6492240"/>
            <a:ext cx="1271270" cy="365760"/>
          </a:xfrm>
          <a:custGeom>
            <a:avLst/>
            <a:gdLst/>
            <a:ahLst/>
            <a:cxnLst/>
            <a:rect l="l" t="t" r="r" b="b"/>
            <a:pathLst>
              <a:path w="1271270" h="365759">
                <a:moveTo>
                  <a:pt x="0" y="365760"/>
                </a:moveTo>
                <a:lnTo>
                  <a:pt x="1271016" y="365760"/>
                </a:lnTo>
                <a:lnTo>
                  <a:pt x="1271016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00300" y="6492240"/>
            <a:ext cx="9151620" cy="365760"/>
          </a:xfrm>
          <a:custGeom>
            <a:avLst/>
            <a:gdLst/>
            <a:ahLst/>
            <a:cxnLst/>
            <a:rect l="l" t="t" r="r" b="b"/>
            <a:pathLst>
              <a:path w="9151620" h="365759">
                <a:moveTo>
                  <a:pt x="0" y="365760"/>
                </a:moveTo>
                <a:lnTo>
                  <a:pt x="9151620" y="365760"/>
                </a:lnTo>
                <a:lnTo>
                  <a:pt x="915162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551919" y="6492240"/>
            <a:ext cx="640080" cy="365760"/>
          </a:xfrm>
          <a:custGeom>
            <a:avLst/>
            <a:gdLst/>
            <a:ahLst/>
            <a:cxnLst/>
            <a:rect l="l" t="t" r="r" b="b"/>
            <a:pathLst>
              <a:path w="640079" h="365759">
                <a:moveTo>
                  <a:pt x="0" y="365760"/>
                </a:moveTo>
                <a:lnTo>
                  <a:pt x="640079" y="365760"/>
                </a:lnTo>
                <a:lnTo>
                  <a:pt x="640079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1434083"/>
            <a:ext cx="5916168" cy="42306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855589" y="352805"/>
            <a:ext cx="5939155" cy="56330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985" algn="just">
              <a:lnSpc>
                <a:spcPct val="100000"/>
              </a:lnSpc>
            </a:pPr>
            <a:r>
              <a:rPr sz="2000" spc="-15" dirty="0">
                <a:latin typeface="Calibri"/>
                <a:cs typeface="Calibri"/>
              </a:rPr>
              <a:t>Per </a:t>
            </a:r>
            <a:r>
              <a:rPr sz="2000" spc="-10" dirty="0">
                <a:latin typeface="Calibri"/>
                <a:cs typeface="Calibri"/>
              </a:rPr>
              <a:t>potere utilizzare </a:t>
            </a:r>
            <a:r>
              <a:rPr sz="2000" dirty="0">
                <a:latin typeface="Calibri"/>
                <a:cs typeface="Calibri"/>
              </a:rPr>
              <a:t>i servizi </a:t>
            </a:r>
            <a:r>
              <a:rPr sz="2000" spc="-5" dirty="0">
                <a:latin typeface="Calibri"/>
                <a:cs typeface="Calibri"/>
              </a:rPr>
              <a:t>dell’Università </a:t>
            </a:r>
            <a:r>
              <a:rPr sz="2000" dirty="0">
                <a:latin typeface="Calibri"/>
                <a:cs typeface="Calibri"/>
              </a:rPr>
              <a:t>di </a:t>
            </a:r>
            <a:r>
              <a:rPr sz="2000" spc="-5" dirty="0">
                <a:latin typeface="Calibri"/>
                <a:cs typeface="Calibri"/>
              </a:rPr>
              <a:t>Cagliari </a:t>
            </a:r>
            <a:r>
              <a:rPr sz="2000" dirty="0">
                <a:latin typeface="Calibri"/>
                <a:cs typeface="Calibri"/>
              </a:rPr>
              <a:t>è  </a:t>
            </a:r>
            <a:r>
              <a:rPr sz="2000" spc="-5" dirty="0">
                <a:latin typeface="Calibri"/>
                <a:cs typeface="Calibri"/>
              </a:rPr>
              <a:t>necessario:</a:t>
            </a:r>
            <a:endParaRPr sz="2000">
              <a:latin typeface="Calibri"/>
              <a:cs typeface="Calibri"/>
            </a:endParaRPr>
          </a:p>
          <a:p>
            <a:pPr marL="469900" indent="-457200" algn="just">
              <a:lnSpc>
                <a:spcPct val="100000"/>
              </a:lnSpc>
              <a:buAutoNum type="arabicParenR"/>
              <a:tabLst>
                <a:tab pos="469900" algn="l"/>
              </a:tabLst>
            </a:pPr>
            <a:r>
              <a:rPr sz="2000" spc="-10" dirty="0">
                <a:latin typeface="Calibri"/>
                <a:cs typeface="Calibri"/>
              </a:rPr>
              <a:t>Creare </a:t>
            </a:r>
            <a:r>
              <a:rPr sz="2000" dirty="0">
                <a:latin typeface="Calibri"/>
                <a:cs typeface="Calibri"/>
              </a:rPr>
              <a:t>un </a:t>
            </a:r>
            <a:r>
              <a:rPr sz="2000" b="1" spc="-5" dirty="0">
                <a:solidFill>
                  <a:srgbClr val="1C345A"/>
                </a:solidFill>
                <a:latin typeface="Calibri"/>
                <a:cs typeface="Calibri"/>
              </a:rPr>
              <a:t>account </a:t>
            </a:r>
            <a:r>
              <a:rPr sz="2000" dirty="0">
                <a:latin typeface="Calibri"/>
                <a:cs typeface="Calibri"/>
              </a:rPr>
              <a:t>su </a:t>
            </a:r>
            <a:r>
              <a:rPr sz="2000" spc="-5" dirty="0">
                <a:latin typeface="Calibri"/>
                <a:cs typeface="Calibri"/>
              </a:rPr>
              <a:t>Microsoft</a:t>
            </a:r>
            <a:r>
              <a:rPr sz="2000" spc="-70" dirty="0">
                <a:latin typeface="Calibri"/>
                <a:cs typeface="Calibri"/>
              </a:rPr>
              <a:t> </a:t>
            </a:r>
            <a:r>
              <a:rPr sz="2000" spc="-35" dirty="0">
                <a:latin typeface="Calibri"/>
                <a:cs typeface="Calibri"/>
              </a:rPr>
              <a:t>Teams;</a:t>
            </a:r>
            <a:endParaRPr sz="2000">
              <a:latin typeface="Calibri"/>
              <a:cs typeface="Calibri"/>
            </a:endParaRPr>
          </a:p>
          <a:p>
            <a:pPr marL="469900" indent="-457200" algn="just">
              <a:lnSpc>
                <a:spcPct val="100000"/>
              </a:lnSpc>
              <a:buAutoNum type="arabicParenR"/>
              <a:tabLst>
                <a:tab pos="469900" algn="l"/>
              </a:tabLst>
            </a:pPr>
            <a:r>
              <a:rPr sz="2000" spc="-15" dirty="0">
                <a:latin typeface="Calibri"/>
                <a:cs typeface="Calibri"/>
              </a:rPr>
              <a:t>Far      </a:t>
            </a:r>
            <a:r>
              <a:rPr sz="2000" b="1" spc="-10" dirty="0">
                <a:solidFill>
                  <a:srgbClr val="9E1616"/>
                </a:solidFill>
                <a:latin typeface="Calibri"/>
                <a:cs typeface="Calibri"/>
              </a:rPr>
              <a:t>accreditare      </a:t>
            </a:r>
            <a:r>
              <a:rPr sz="2000" spc="-5" dirty="0">
                <a:latin typeface="Calibri"/>
                <a:cs typeface="Calibri"/>
              </a:rPr>
              <a:t>il      </a:t>
            </a:r>
            <a:r>
              <a:rPr sz="2000" spc="-10" dirty="0">
                <a:latin typeface="Calibri"/>
                <a:cs typeface="Calibri"/>
              </a:rPr>
              <a:t>proprio      account   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presso</a:t>
            </a:r>
            <a:endParaRPr sz="2000">
              <a:latin typeface="Calibri"/>
              <a:cs typeface="Calibri"/>
            </a:endParaRPr>
          </a:p>
          <a:p>
            <a:pPr marR="59690" algn="ctr">
              <a:lnSpc>
                <a:spcPct val="100000"/>
              </a:lnSpc>
            </a:pPr>
            <a:r>
              <a:rPr sz="2000" spc="-15" dirty="0">
                <a:latin typeface="Calibri"/>
                <a:cs typeface="Calibri"/>
              </a:rPr>
              <a:t>l’organizzazione Università </a:t>
            </a:r>
            <a:r>
              <a:rPr sz="2000" dirty="0">
                <a:latin typeface="Calibri"/>
                <a:cs typeface="Calibri"/>
              </a:rPr>
              <a:t>degli </a:t>
            </a:r>
            <a:r>
              <a:rPr sz="2000" spc="-5" dirty="0">
                <a:latin typeface="Calibri"/>
                <a:cs typeface="Calibri"/>
              </a:rPr>
              <a:t>Studi </a:t>
            </a:r>
            <a:r>
              <a:rPr sz="2000" dirty="0">
                <a:latin typeface="Calibri"/>
                <a:cs typeface="Calibri"/>
              </a:rPr>
              <a:t>di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Cagliari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2000" b="1" spc="-5" dirty="0">
                <a:solidFill>
                  <a:srgbClr val="1C345A"/>
                </a:solidFill>
                <a:latin typeface="Calibri"/>
                <a:cs typeface="Calibri"/>
              </a:rPr>
              <a:t>Chi </a:t>
            </a:r>
            <a:r>
              <a:rPr sz="2000" b="1" dirty="0">
                <a:solidFill>
                  <a:srgbClr val="1C345A"/>
                </a:solidFill>
                <a:latin typeface="Calibri"/>
                <a:cs typeface="Calibri"/>
              </a:rPr>
              <a:t>è </a:t>
            </a:r>
            <a:r>
              <a:rPr sz="2000" b="1" spc="-5" dirty="0">
                <a:solidFill>
                  <a:srgbClr val="1C345A"/>
                </a:solidFill>
                <a:latin typeface="Calibri"/>
                <a:cs typeface="Calibri"/>
              </a:rPr>
              <a:t>già in </a:t>
            </a:r>
            <a:r>
              <a:rPr sz="2000" b="1" dirty="0">
                <a:solidFill>
                  <a:srgbClr val="1C345A"/>
                </a:solidFill>
                <a:latin typeface="Calibri"/>
                <a:cs typeface="Calibri"/>
              </a:rPr>
              <a:t>possesso di un </a:t>
            </a:r>
            <a:r>
              <a:rPr sz="2000" b="1" spc="-10" dirty="0">
                <a:solidFill>
                  <a:srgbClr val="1C345A"/>
                </a:solidFill>
                <a:latin typeface="Calibri"/>
                <a:cs typeface="Calibri"/>
              </a:rPr>
              <a:t>account </a:t>
            </a:r>
            <a:r>
              <a:rPr sz="2000" spc="-10" dirty="0">
                <a:latin typeface="Calibri"/>
                <a:cs typeface="Calibri"/>
              </a:rPr>
              <a:t>perché </a:t>
            </a:r>
            <a:r>
              <a:rPr sz="2000" spc="-5" dirty="0">
                <a:latin typeface="Calibri"/>
                <a:cs typeface="Calibri"/>
              </a:rPr>
              <a:t>lo </a:t>
            </a:r>
            <a:r>
              <a:rPr sz="2000" spc="-10" dirty="0">
                <a:latin typeface="Calibri"/>
                <a:cs typeface="Calibri"/>
              </a:rPr>
              <a:t>utilizza con  altra organizzazione </a:t>
            </a:r>
            <a:r>
              <a:rPr sz="2000" spc="-5" dirty="0">
                <a:latin typeface="Calibri"/>
                <a:cs typeface="Calibri"/>
              </a:rPr>
              <a:t>può </a:t>
            </a:r>
            <a:r>
              <a:rPr sz="2000" spc="-10" dirty="0">
                <a:latin typeface="Calibri"/>
                <a:cs typeface="Calibri"/>
              </a:rPr>
              <a:t>saltare direttamente </a:t>
            </a:r>
            <a:r>
              <a:rPr sz="2000" dirty="0">
                <a:latin typeface="Calibri"/>
                <a:cs typeface="Calibri"/>
              </a:rPr>
              <a:t>alla  </a:t>
            </a:r>
            <a:r>
              <a:rPr sz="2000" b="1" spc="-5" dirty="0">
                <a:solidFill>
                  <a:srgbClr val="9E1616"/>
                </a:solidFill>
                <a:latin typeface="Calibri"/>
                <a:cs typeface="Calibri"/>
              </a:rPr>
              <a:t>sezione</a:t>
            </a:r>
            <a:r>
              <a:rPr sz="2000" b="1" spc="-90" dirty="0">
                <a:solidFill>
                  <a:srgbClr val="9E1616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9E1616"/>
                </a:solidFill>
                <a:latin typeface="Calibri"/>
                <a:cs typeface="Calibri"/>
              </a:rPr>
              <a:t>2</a:t>
            </a:r>
            <a:r>
              <a:rPr sz="2000" dirty="0">
                <a:latin typeface="Calibri"/>
                <a:cs typeface="Calibri"/>
              </a:rPr>
              <a:t>.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00">
              <a:latin typeface="Times New Roman"/>
              <a:cs typeface="Times New Roman"/>
            </a:endParaRPr>
          </a:p>
          <a:p>
            <a:pPr marL="12700" marR="6350" algn="just">
              <a:lnSpc>
                <a:spcPct val="100000"/>
              </a:lnSpc>
            </a:pPr>
            <a:r>
              <a:rPr sz="2800" b="1" spc="-5" dirty="0">
                <a:solidFill>
                  <a:srgbClr val="9E1616"/>
                </a:solidFill>
                <a:latin typeface="Calibri"/>
                <a:cs typeface="Calibri"/>
              </a:rPr>
              <a:t>E’ </a:t>
            </a:r>
            <a:r>
              <a:rPr sz="2800" b="1" spc="-15" dirty="0">
                <a:solidFill>
                  <a:srgbClr val="9E1616"/>
                </a:solidFill>
                <a:latin typeface="Calibri"/>
                <a:cs typeface="Calibri"/>
              </a:rPr>
              <a:t>importante </a:t>
            </a:r>
            <a:r>
              <a:rPr sz="2800" b="1" spc="-10" dirty="0">
                <a:solidFill>
                  <a:srgbClr val="9E1616"/>
                </a:solidFill>
                <a:latin typeface="Calibri"/>
                <a:cs typeface="Calibri"/>
              </a:rPr>
              <a:t>che </a:t>
            </a:r>
            <a:r>
              <a:rPr sz="2800" b="1" spc="-5" dirty="0">
                <a:solidFill>
                  <a:srgbClr val="9E1616"/>
                </a:solidFill>
                <a:latin typeface="Calibri"/>
                <a:cs typeface="Calibri"/>
              </a:rPr>
              <a:t>l’indirizzo </a:t>
            </a:r>
            <a:r>
              <a:rPr sz="2800" b="1" spc="-10" dirty="0">
                <a:solidFill>
                  <a:srgbClr val="9E1616"/>
                </a:solidFill>
                <a:latin typeface="Calibri"/>
                <a:cs typeface="Calibri"/>
              </a:rPr>
              <a:t>email  </a:t>
            </a:r>
            <a:r>
              <a:rPr sz="2800" b="1" spc="-15" dirty="0">
                <a:solidFill>
                  <a:srgbClr val="9E1616"/>
                </a:solidFill>
                <a:latin typeface="Calibri"/>
                <a:cs typeface="Calibri"/>
              </a:rPr>
              <a:t>utilizzato </a:t>
            </a:r>
            <a:r>
              <a:rPr sz="2800" b="1" spc="-5" dirty="0">
                <a:solidFill>
                  <a:srgbClr val="9E1616"/>
                </a:solidFill>
                <a:latin typeface="Calibri"/>
                <a:cs typeface="Calibri"/>
              </a:rPr>
              <a:t>su </a:t>
            </a:r>
            <a:r>
              <a:rPr sz="2800" b="1" spc="-55" dirty="0">
                <a:solidFill>
                  <a:srgbClr val="9E1616"/>
                </a:solidFill>
                <a:latin typeface="Calibri"/>
                <a:cs typeface="Calibri"/>
              </a:rPr>
              <a:t>Teams </a:t>
            </a:r>
            <a:r>
              <a:rPr sz="2800" b="1" spc="-5" dirty="0">
                <a:solidFill>
                  <a:srgbClr val="9E1616"/>
                </a:solidFill>
                <a:latin typeface="Calibri"/>
                <a:cs typeface="Calibri"/>
              </a:rPr>
              <a:t>coincida </a:t>
            </a:r>
            <a:r>
              <a:rPr sz="2800" b="1" spc="-10" dirty="0">
                <a:solidFill>
                  <a:srgbClr val="9E1616"/>
                </a:solidFill>
                <a:latin typeface="Calibri"/>
                <a:cs typeface="Calibri"/>
              </a:rPr>
              <a:t>con </a:t>
            </a:r>
            <a:r>
              <a:rPr sz="2800" b="1" spc="-5" dirty="0">
                <a:solidFill>
                  <a:srgbClr val="9E1616"/>
                </a:solidFill>
                <a:latin typeface="Calibri"/>
                <a:cs typeface="Calibri"/>
              </a:rPr>
              <a:t>quello  </a:t>
            </a:r>
            <a:r>
              <a:rPr sz="2800" b="1" spc="-15" dirty="0">
                <a:solidFill>
                  <a:srgbClr val="9E1616"/>
                </a:solidFill>
                <a:latin typeface="Calibri"/>
                <a:cs typeface="Calibri"/>
              </a:rPr>
              <a:t>comunicato </a:t>
            </a:r>
            <a:r>
              <a:rPr sz="2800" b="1" spc="-10" dirty="0">
                <a:solidFill>
                  <a:srgbClr val="9E1616"/>
                </a:solidFill>
                <a:latin typeface="Calibri"/>
                <a:cs typeface="Calibri"/>
              </a:rPr>
              <a:t>all’Università </a:t>
            </a:r>
            <a:r>
              <a:rPr sz="2800" b="1" spc="-5" dirty="0">
                <a:solidFill>
                  <a:srgbClr val="9E1616"/>
                </a:solidFill>
                <a:latin typeface="Calibri"/>
                <a:cs typeface="Calibri"/>
              </a:rPr>
              <a:t>di Cagliari per  </a:t>
            </a:r>
            <a:r>
              <a:rPr sz="2800" b="1" spc="-20" dirty="0">
                <a:solidFill>
                  <a:srgbClr val="9E1616"/>
                </a:solidFill>
                <a:latin typeface="Calibri"/>
                <a:cs typeface="Calibri"/>
              </a:rPr>
              <a:t>l’accreditamento!</a:t>
            </a:r>
            <a:endParaRPr sz="280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</a:pPr>
            <a:r>
              <a:rPr sz="2800" b="1" spc="-5" dirty="0">
                <a:solidFill>
                  <a:srgbClr val="1C345A"/>
                </a:solidFill>
                <a:latin typeface="Calibri"/>
                <a:cs typeface="Calibri"/>
              </a:rPr>
              <a:t>Si  </a:t>
            </a:r>
            <a:r>
              <a:rPr sz="2800" b="1" spc="-25" dirty="0">
                <a:solidFill>
                  <a:srgbClr val="1C345A"/>
                </a:solidFill>
                <a:latin typeface="Calibri"/>
                <a:cs typeface="Calibri"/>
              </a:rPr>
              <a:t>tratta  </a:t>
            </a:r>
            <a:r>
              <a:rPr sz="2800" b="1" spc="-5" dirty="0">
                <a:solidFill>
                  <a:srgbClr val="1C345A"/>
                </a:solidFill>
                <a:latin typeface="Calibri"/>
                <a:cs typeface="Calibri"/>
              </a:rPr>
              <a:t>della  email  </a:t>
            </a:r>
            <a:r>
              <a:rPr sz="2800" b="1" spc="-10" dirty="0">
                <a:solidFill>
                  <a:srgbClr val="1C345A"/>
                </a:solidFill>
                <a:latin typeface="Calibri"/>
                <a:cs typeface="Calibri"/>
              </a:rPr>
              <a:t>personale</a:t>
            </a:r>
            <a:r>
              <a:rPr sz="2800" b="1" spc="55" dirty="0">
                <a:solidFill>
                  <a:srgbClr val="1C345A"/>
                </a:solidFill>
                <a:latin typeface="Calibri"/>
                <a:cs typeface="Calibri"/>
              </a:rPr>
              <a:t> </a:t>
            </a:r>
            <a:r>
              <a:rPr sz="2800" b="1" spc="-5" dirty="0">
                <a:solidFill>
                  <a:srgbClr val="1C345A"/>
                </a:solidFill>
                <a:latin typeface="Calibri"/>
                <a:cs typeface="Calibri"/>
              </a:rPr>
              <a:t>inserita</a:t>
            </a:r>
            <a:endParaRPr sz="280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</a:pPr>
            <a:r>
              <a:rPr sz="2800" b="1" spc="-35" dirty="0">
                <a:solidFill>
                  <a:srgbClr val="1C345A"/>
                </a:solidFill>
                <a:latin typeface="Calibri"/>
                <a:cs typeface="Calibri"/>
              </a:rPr>
              <a:t>all’atto </a:t>
            </a:r>
            <a:r>
              <a:rPr sz="2800" b="1" spc="-5" dirty="0">
                <a:solidFill>
                  <a:srgbClr val="1C345A"/>
                </a:solidFill>
                <a:latin typeface="Calibri"/>
                <a:cs typeface="Calibri"/>
              </a:rPr>
              <a:t>dell’iscrizione su</a:t>
            </a:r>
            <a:r>
              <a:rPr sz="2800" b="1" spc="75" dirty="0">
                <a:solidFill>
                  <a:srgbClr val="1C345A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1C345A"/>
                </a:solidFill>
                <a:latin typeface="Calibri"/>
                <a:cs typeface="Calibri"/>
              </a:rPr>
              <a:t>esse3.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14"/>
              </a:lnSpc>
              <a:tabLst>
                <a:tab pos="3563620" algn="l"/>
                <a:tab pos="3763010" algn="l"/>
              </a:tabLst>
            </a:pPr>
            <a:r>
              <a:rPr spc="-5" dirty="0"/>
              <a:t>Guida </a:t>
            </a:r>
            <a:r>
              <a:rPr spc="-10" dirty="0"/>
              <a:t>all'accreditamento </a:t>
            </a:r>
            <a:r>
              <a:rPr spc="-5" dirty="0"/>
              <a:t>di</a:t>
            </a:r>
            <a:r>
              <a:rPr spc="40" dirty="0"/>
              <a:t> </a:t>
            </a:r>
            <a:r>
              <a:rPr spc="-10" dirty="0"/>
              <a:t>utenti esterni	</a:t>
            </a:r>
            <a:r>
              <a:rPr spc="-5" dirty="0"/>
              <a:t>-	</a:t>
            </a:r>
            <a:r>
              <a:rPr spc="-10" dirty="0"/>
              <a:t>Università </a:t>
            </a:r>
            <a:r>
              <a:rPr spc="-5" dirty="0"/>
              <a:t>degli Studi di</a:t>
            </a:r>
            <a:r>
              <a:rPr spc="-50" dirty="0"/>
              <a:t> </a:t>
            </a:r>
            <a:r>
              <a:rPr spc="-5" dirty="0"/>
              <a:t>Cagliari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14"/>
              </a:lnSpc>
            </a:pPr>
            <a:fld id="{81D60167-4931-47E6-BA6A-407CBD079E47}" type="slidenum">
              <a:rPr spc="-5" dirty="0"/>
              <a:t>3</a:t>
            </a:fld>
            <a:endParaRPr spc="-5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141859"/>
            <a:ext cx="7304405" cy="647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0" dirty="0"/>
              <a:t>Accreditamento </a:t>
            </a:r>
            <a:r>
              <a:rPr spc="-10" dirty="0"/>
              <a:t>personale</a:t>
            </a:r>
            <a:r>
              <a:rPr spc="60" dirty="0"/>
              <a:t> </a:t>
            </a:r>
            <a:r>
              <a:rPr spc="-20" dirty="0"/>
              <a:t>esterno</a:t>
            </a:r>
          </a:p>
        </p:txBody>
      </p:sp>
      <p:sp>
        <p:nvSpPr>
          <p:cNvPr id="3" name="object 3"/>
          <p:cNvSpPr/>
          <p:nvPr/>
        </p:nvSpPr>
        <p:spPr>
          <a:xfrm>
            <a:off x="1129283" y="6492240"/>
            <a:ext cx="1271270" cy="365760"/>
          </a:xfrm>
          <a:custGeom>
            <a:avLst/>
            <a:gdLst/>
            <a:ahLst/>
            <a:cxnLst/>
            <a:rect l="l" t="t" r="r" b="b"/>
            <a:pathLst>
              <a:path w="1271270" h="365759">
                <a:moveTo>
                  <a:pt x="0" y="365760"/>
                </a:moveTo>
                <a:lnTo>
                  <a:pt x="1271016" y="365760"/>
                </a:lnTo>
                <a:lnTo>
                  <a:pt x="1271016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00300" y="6492240"/>
            <a:ext cx="9151620" cy="365760"/>
          </a:xfrm>
          <a:custGeom>
            <a:avLst/>
            <a:gdLst/>
            <a:ahLst/>
            <a:cxnLst/>
            <a:rect l="l" t="t" r="r" b="b"/>
            <a:pathLst>
              <a:path w="9151620" h="365759">
                <a:moveTo>
                  <a:pt x="0" y="365760"/>
                </a:moveTo>
                <a:lnTo>
                  <a:pt x="9151620" y="365760"/>
                </a:lnTo>
                <a:lnTo>
                  <a:pt x="915162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551919" y="6492240"/>
            <a:ext cx="640080" cy="365760"/>
          </a:xfrm>
          <a:custGeom>
            <a:avLst/>
            <a:gdLst/>
            <a:ahLst/>
            <a:cxnLst/>
            <a:rect l="l" t="t" r="r" b="b"/>
            <a:pathLst>
              <a:path w="640079" h="365759">
                <a:moveTo>
                  <a:pt x="0" y="365760"/>
                </a:moveTo>
                <a:lnTo>
                  <a:pt x="640079" y="365760"/>
                </a:lnTo>
                <a:lnTo>
                  <a:pt x="640079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09116" y="2301239"/>
            <a:ext cx="1030605" cy="946785"/>
          </a:xfrm>
          <a:custGeom>
            <a:avLst/>
            <a:gdLst/>
            <a:ahLst/>
            <a:cxnLst/>
            <a:rect l="l" t="t" r="r" b="b"/>
            <a:pathLst>
              <a:path w="1030605" h="946785">
                <a:moveTo>
                  <a:pt x="515111" y="0"/>
                </a:moveTo>
                <a:lnTo>
                  <a:pt x="465504" y="2165"/>
                </a:lnTo>
                <a:lnTo>
                  <a:pt x="417231" y="8531"/>
                </a:lnTo>
                <a:lnTo>
                  <a:pt x="370507" y="18898"/>
                </a:lnTo>
                <a:lnTo>
                  <a:pt x="325549" y="33069"/>
                </a:lnTo>
                <a:lnTo>
                  <a:pt x="282572" y="50845"/>
                </a:lnTo>
                <a:lnTo>
                  <a:pt x="241793" y="72027"/>
                </a:lnTo>
                <a:lnTo>
                  <a:pt x="203427" y="96419"/>
                </a:lnTo>
                <a:lnTo>
                  <a:pt x="167690" y="123820"/>
                </a:lnTo>
                <a:lnTo>
                  <a:pt x="134799" y="154034"/>
                </a:lnTo>
                <a:lnTo>
                  <a:pt x="104968" y="186862"/>
                </a:lnTo>
                <a:lnTo>
                  <a:pt x="78415" y="222106"/>
                </a:lnTo>
                <a:lnTo>
                  <a:pt x="55354" y="259568"/>
                </a:lnTo>
                <a:lnTo>
                  <a:pt x="36002" y="299049"/>
                </a:lnTo>
                <a:lnTo>
                  <a:pt x="20575" y="340351"/>
                </a:lnTo>
                <a:lnTo>
                  <a:pt x="9288" y="383276"/>
                </a:lnTo>
                <a:lnTo>
                  <a:pt x="2358" y="427625"/>
                </a:lnTo>
                <a:lnTo>
                  <a:pt x="0" y="473201"/>
                </a:lnTo>
                <a:lnTo>
                  <a:pt x="2358" y="518778"/>
                </a:lnTo>
                <a:lnTo>
                  <a:pt x="9288" y="563127"/>
                </a:lnTo>
                <a:lnTo>
                  <a:pt x="20575" y="606052"/>
                </a:lnTo>
                <a:lnTo>
                  <a:pt x="36002" y="647354"/>
                </a:lnTo>
                <a:lnTo>
                  <a:pt x="55354" y="686835"/>
                </a:lnTo>
                <a:lnTo>
                  <a:pt x="78415" y="724297"/>
                </a:lnTo>
                <a:lnTo>
                  <a:pt x="104968" y="759541"/>
                </a:lnTo>
                <a:lnTo>
                  <a:pt x="134799" y="792369"/>
                </a:lnTo>
                <a:lnTo>
                  <a:pt x="167690" y="822583"/>
                </a:lnTo>
                <a:lnTo>
                  <a:pt x="203427" y="849984"/>
                </a:lnTo>
                <a:lnTo>
                  <a:pt x="241793" y="874376"/>
                </a:lnTo>
                <a:lnTo>
                  <a:pt x="282572" y="895558"/>
                </a:lnTo>
                <a:lnTo>
                  <a:pt x="325549" y="913334"/>
                </a:lnTo>
                <a:lnTo>
                  <a:pt x="370507" y="927505"/>
                </a:lnTo>
                <a:lnTo>
                  <a:pt x="417231" y="937872"/>
                </a:lnTo>
                <a:lnTo>
                  <a:pt x="465504" y="944238"/>
                </a:lnTo>
                <a:lnTo>
                  <a:pt x="515111" y="946404"/>
                </a:lnTo>
                <a:lnTo>
                  <a:pt x="564719" y="944238"/>
                </a:lnTo>
                <a:lnTo>
                  <a:pt x="612992" y="937872"/>
                </a:lnTo>
                <a:lnTo>
                  <a:pt x="659716" y="927505"/>
                </a:lnTo>
                <a:lnTo>
                  <a:pt x="704674" y="913334"/>
                </a:lnTo>
                <a:lnTo>
                  <a:pt x="747651" y="895558"/>
                </a:lnTo>
                <a:lnTo>
                  <a:pt x="788430" y="874376"/>
                </a:lnTo>
                <a:lnTo>
                  <a:pt x="826796" y="849984"/>
                </a:lnTo>
                <a:lnTo>
                  <a:pt x="862533" y="822583"/>
                </a:lnTo>
                <a:lnTo>
                  <a:pt x="895424" y="792369"/>
                </a:lnTo>
                <a:lnTo>
                  <a:pt x="925255" y="759541"/>
                </a:lnTo>
                <a:lnTo>
                  <a:pt x="951808" y="724297"/>
                </a:lnTo>
                <a:lnTo>
                  <a:pt x="974869" y="686835"/>
                </a:lnTo>
                <a:lnTo>
                  <a:pt x="994221" y="647354"/>
                </a:lnTo>
                <a:lnTo>
                  <a:pt x="1009648" y="606052"/>
                </a:lnTo>
                <a:lnTo>
                  <a:pt x="1020935" y="563127"/>
                </a:lnTo>
                <a:lnTo>
                  <a:pt x="1027865" y="518778"/>
                </a:lnTo>
                <a:lnTo>
                  <a:pt x="1030223" y="473201"/>
                </a:lnTo>
                <a:lnTo>
                  <a:pt x="1027865" y="427625"/>
                </a:lnTo>
                <a:lnTo>
                  <a:pt x="1020935" y="383276"/>
                </a:lnTo>
                <a:lnTo>
                  <a:pt x="1009648" y="340351"/>
                </a:lnTo>
                <a:lnTo>
                  <a:pt x="994221" y="299049"/>
                </a:lnTo>
                <a:lnTo>
                  <a:pt x="974869" y="259568"/>
                </a:lnTo>
                <a:lnTo>
                  <a:pt x="951808" y="222106"/>
                </a:lnTo>
                <a:lnTo>
                  <a:pt x="925255" y="186862"/>
                </a:lnTo>
                <a:lnTo>
                  <a:pt x="895424" y="154034"/>
                </a:lnTo>
                <a:lnTo>
                  <a:pt x="862533" y="123820"/>
                </a:lnTo>
                <a:lnTo>
                  <a:pt x="826796" y="96419"/>
                </a:lnTo>
                <a:lnTo>
                  <a:pt x="788430" y="72027"/>
                </a:lnTo>
                <a:lnTo>
                  <a:pt x="747651" y="50845"/>
                </a:lnTo>
                <a:lnTo>
                  <a:pt x="704674" y="33069"/>
                </a:lnTo>
                <a:lnTo>
                  <a:pt x="659716" y="18898"/>
                </a:lnTo>
                <a:lnTo>
                  <a:pt x="612992" y="8531"/>
                </a:lnTo>
                <a:lnTo>
                  <a:pt x="564719" y="2165"/>
                </a:lnTo>
                <a:lnTo>
                  <a:pt x="515111" y="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717675" y="2435605"/>
            <a:ext cx="211454" cy="687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dirty="0">
                <a:solidFill>
                  <a:srgbClr val="FFFFFF"/>
                </a:solidFill>
                <a:latin typeface="Bahnschrift"/>
                <a:cs typeface="Bahnschrift"/>
              </a:rPr>
              <a:t>1</a:t>
            </a:r>
            <a:endParaRPr sz="4400">
              <a:latin typeface="Bahnschrift"/>
              <a:cs typeface="Bahnschrif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618613" y="2600833"/>
            <a:ext cx="6563995" cy="393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5" dirty="0">
                <a:latin typeface="Calibri"/>
                <a:cs typeface="Calibri"/>
              </a:rPr>
              <a:t>Installazione </a:t>
            </a:r>
            <a:r>
              <a:rPr sz="2400" dirty="0">
                <a:latin typeface="Calibri"/>
                <a:cs typeface="Calibri"/>
              </a:rPr>
              <a:t>del </a:t>
            </a:r>
            <a:r>
              <a:rPr sz="2400" spc="-15" dirty="0">
                <a:latin typeface="Calibri"/>
                <a:cs typeface="Calibri"/>
              </a:rPr>
              <a:t>software </a:t>
            </a:r>
            <a:r>
              <a:rPr sz="2400" spc="-45" dirty="0">
                <a:latin typeface="Calibri"/>
                <a:cs typeface="Calibri"/>
              </a:rPr>
              <a:t>Teams </a:t>
            </a:r>
            <a:r>
              <a:rPr sz="2400" dirty="0">
                <a:latin typeface="Calibri"/>
                <a:cs typeface="Calibri"/>
              </a:rPr>
              <a:t>e </a:t>
            </a:r>
            <a:r>
              <a:rPr sz="2400" spc="-5" dirty="0">
                <a:latin typeface="Calibri"/>
                <a:cs typeface="Calibri"/>
              </a:rPr>
              <a:t>creazione</a:t>
            </a:r>
            <a:r>
              <a:rPr sz="2400" spc="2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account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309116" y="3610355"/>
            <a:ext cx="1030605" cy="946785"/>
          </a:xfrm>
          <a:custGeom>
            <a:avLst/>
            <a:gdLst/>
            <a:ahLst/>
            <a:cxnLst/>
            <a:rect l="l" t="t" r="r" b="b"/>
            <a:pathLst>
              <a:path w="1030605" h="946785">
                <a:moveTo>
                  <a:pt x="515111" y="0"/>
                </a:moveTo>
                <a:lnTo>
                  <a:pt x="465504" y="2165"/>
                </a:lnTo>
                <a:lnTo>
                  <a:pt x="417231" y="8531"/>
                </a:lnTo>
                <a:lnTo>
                  <a:pt x="370507" y="18898"/>
                </a:lnTo>
                <a:lnTo>
                  <a:pt x="325549" y="33069"/>
                </a:lnTo>
                <a:lnTo>
                  <a:pt x="282572" y="50845"/>
                </a:lnTo>
                <a:lnTo>
                  <a:pt x="241793" y="72027"/>
                </a:lnTo>
                <a:lnTo>
                  <a:pt x="203427" y="96419"/>
                </a:lnTo>
                <a:lnTo>
                  <a:pt x="167690" y="123820"/>
                </a:lnTo>
                <a:lnTo>
                  <a:pt x="134799" y="154034"/>
                </a:lnTo>
                <a:lnTo>
                  <a:pt x="104968" y="186862"/>
                </a:lnTo>
                <a:lnTo>
                  <a:pt x="78415" y="222106"/>
                </a:lnTo>
                <a:lnTo>
                  <a:pt x="55354" y="259568"/>
                </a:lnTo>
                <a:lnTo>
                  <a:pt x="36002" y="299049"/>
                </a:lnTo>
                <a:lnTo>
                  <a:pt x="20575" y="340351"/>
                </a:lnTo>
                <a:lnTo>
                  <a:pt x="9288" y="383276"/>
                </a:lnTo>
                <a:lnTo>
                  <a:pt x="2358" y="427625"/>
                </a:lnTo>
                <a:lnTo>
                  <a:pt x="0" y="473202"/>
                </a:lnTo>
                <a:lnTo>
                  <a:pt x="2358" y="518778"/>
                </a:lnTo>
                <a:lnTo>
                  <a:pt x="9288" y="563127"/>
                </a:lnTo>
                <a:lnTo>
                  <a:pt x="20575" y="606052"/>
                </a:lnTo>
                <a:lnTo>
                  <a:pt x="36002" y="647354"/>
                </a:lnTo>
                <a:lnTo>
                  <a:pt x="55354" y="686835"/>
                </a:lnTo>
                <a:lnTo>
                  <a:pt x="78415" y="724297"/>
                </a:lnTo>
                <a:lnTo>
                  <a:pt x="104968" y="759541"/>
                </a:lnTo>
                <a:lnTo>
                  <a:pt x="134799" y="792369"/>
                </a:lnTo>
                <a:lnTo>
                  <a:pt x="167690" y="822583"/>
                </a:lnTo>
                <a:lnTo>
                  <a:pt x="203427" y="849984"/>
                </a:lnTo>
                <a:lnTo>
                  <a:pt x="241793" y="874376"/>
                </a:lnTo>
                <a:lnTo>
                  <a:pt x="282572" y="895558"/>
                </a:lnTo>
                <a:lnTo>
                  <a:pt x="325549" y="913334"/>
                </a:lnTo>
                <a:lnTo>
                  <a:pt x="370507" y="927505"/>
                </a:lnTo>
                <a:lnTo>
                  <a:pt x="417231" y="937872"/>
                </a:lnTo>
                <a:lnTo>
                  <a:pt x="465504" y="944238"/>
                </a:lnTo>
                <a:lnTo>
                  <a:pt x="515111" y="946404"/>
                </a:lnTo>
                <a:lnTo>
                  <a:pt x="564719" y="944238"/>
                </a:lnTo>
                <a:lnTo>
                  <a:pt x="612992" y="937872"/>
                </a:lnTo>
                <a:lnTo>
                  <a:pt x="659716" y="927505"/>
                </a:lnTo>
                <a:lnTo>
                  <a:pt x="704674" y="913334"/>
                </a:lnTo>
                <a:lnTo>
                  <a:pt x="747651" y="895558"/>
                </a:lnTo>
                <a:lnTo>
                  <a:pt x="788430" y="874376"/>
                </a:lnTo>
                <a:lnTo>
                  <a:pt x="826796" y="849984"/>
                </a:lnTo>
                <a:lnTo>
                  <a:pt x="862533" y="822583"/>
                </a:lnTo>
                <a:lnTo>
                  <a:pt x="895424" y="792369"/>
                </a:lnTo>
                <a:lnTo>
                  <a:pt x="925255" y="759541"/>
                </a:lnTo>
                <a:lnTo>
                  <a:pt x="951808" y="724297"/>
                </a:lnTo>
                <a:lnTo>
                  <a:pt x="974869" y="686835"/>
                </a:lnTo>
                <a:lnTo>
                  <a:pt x="994221" y="647354"/>
                </a:lnTo>
                <a:lnTo>
                  <a:pt x="1009648" y="606052"/>
                </a:lnTo>
                <a:lnTo>
                  <a:pt x="1020935" y="563127"/>
                </a:lnTo>
                <a:lnTo>
                  <a:pt x="1027865" y="518778"/>
                </a:lnTo>
                <a:lnTo>
                  <a:pt x="1030223" y="473202"/>
                </a:lnTo>
                <a:lnTo>
                  <a:pt x="1027865" y="427625"/>
                </a:lnTo>
                <a:lnTo>
                  <a:pt x="1020935" y="383276"/>
                </a:lnTo>
                <a:lnTo>
                  <a:pt x="1009648" y="340351"/>
                </a:lnTo>
                <a:lnTo>
                  <a:pt x="994221" y="299049"/>
                </a:lnTo>
                <a:lnTo>
                  <a:pt x="974869" y="259568"/>
                </a:lnTo>
                <a:lnTo>
                  <a:pt x="951808" y="222106"/>
                </a:lnTo>
                <a:lnTo>
                  <a:pt x="925255" y="186862"/>
                </a:lnTo>
                <a:lnTo>
                  <a:pt x="895424" y="154034"/>
                </a:lnTo>
                <a:lnTo>
                  <a:pt x="862533" y="123820"/>
                </a:lnTo>
                <a:lnTo>
                  <a:pt x="826796" y="96419"/>
                </a:lnTo>
                <a:lnTo>
                  <a:pt x="788430" y="72027"/>
                </a:lnTo>
                <a:lnTo>
                  <a:pt x="747651" y="50845"/>
                </a:lnTo>
                <a:lnTo>
                  <a:pt x="704674" y="33069"/>
                </a:lnTo>
                <a:lnTo>
                  <a:pt x="659716" y="18898"/>
                </a:lnTo>
                <a:lnTo>
                  <a:pt x="612992" y="8531"/>
                </a:lnTo>
                <a:lnTo>
                  <a:pt x="564719" y="2165"/>
                </a:lnTo>
                <a:lnTo>
                  <a:pt x="515111" y="0"/>
                </a:lnTo>
                <a:close/>
              </a:path>
            </a:pathLst>
          </a:custGeom>
          <a:solidFill>
            <a:srgbClr val="1C34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665858" y="3745229"/>
            <a:ext cx="314960" cy="687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dirty="0">
                <a:solidFill>
                  <a:srgbClr val="FFFFFF"/>
                </a:solidFill>
                <a:latin typeface="Bahnschrift"/>
                <a:cs typeface="Bahnschrift"/>
              </a:rPr>
              <a:t>2</a:t>
            </a:r>
            <a:endParaRPr sz="4400">
              <a:latin typeface="Bahnschrift"/>
              <a:cs typeface="Bahnschrif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14"/>
              </a:lnSpc>
              <a:tabLst>
                <a:tab pos="3563620" algn="l"/>
                <a:tab pos="3763010" algn="l"/>
              </a:tabLst>
            </a:pPr>
            <a:r>
              <a:rPr spc="-5" dirty="0"/>
              <a:t>Guida </a:t>
            </a:r>
            <a:r>
              <a:rPr spc="-10" dirty="0"/>
              <a:t>all'accreditamento </a:t>
            </a:r>
            <a:r>
              <a:rPr spc="-5" dirty="0"/>
              <a:t>di</a:t>
            </a:r>
            <a:r>
              <a:rPr spc="40" dirty="0"/>
              <a:t> </a:t>
            </a:r>
            <a:r>
              <a:rPr spc="-10" dirty="0"/>
              <a:t>utenti esterni	</a:t>
            </a:r>
            <a:r>
              <a:rPr spc="-5" dirty="0"/>
              <a:t>-	</a:t>
            </a:r>
            <a:r>
              <a:rPr spc="-10" dirty="0"/>
              <a:t>Università </a:t>
            </a:r>
            <a:r>
              <a:rPr spc="-5" dirty="0"/>
              <a:t>degli Studi di</a:t>
            </a:r>
            <a:r>
              <a:rPr spc="-50" dirty="0"/>
              <a:t> </a:t>
            </a:r>
            <a:r>
              <a:rPr spc="-5" dirty="0"/>
              <a:t>Cagliari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14"/>
              </a:lnSpc>
            </a:pPr>
            <a:fld id="{81D60167-4931-47E6-BA6A-407CBD079E47}" type="slidenum">
              <a:rPr spc="-5" dirty="0"/>
              <a:t>4</a:t>
            </a:fld>
            <a:endParaRPr spc="-5" dirty="0"/>
          </a:p>
        </p:txBody>
      </p:sp>
      <p:sp>
        <p:nvSpPr>
          <p:cNvPr id="11" name="object 11"/>
          <p:cNvSpPr txBox="1"/>
          <p:nvPr/>
        </p:nvSpPr>
        <p:spPr>
          <a:xfrm>
            <a:off x="2618613" y="3879850"/>
            <a:ext cx="5626100" cy="393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10" dirty="0">
                <a:latin typeface="Calibri"/>
                <a:cs typeface="Calibri"/>
              </a:rPr>
              <a:t>Accreditamento presso l’Università </a:t>
            </a:r>
            <a:r>
              <a:rPr sz="2400" dirty="0">
                <a:latin typeface="Calibri"/>
                <a:cs typeface="Calibri"/>
              </a:rPr>
              <a:t>di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Cagliari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39" y="3554603"/>
            <a:ext cx="10306685" cy="965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0" b="1" spc="-15" dirty="0">
                <a:solidFill>
                  <a:srgbClr val="1C345A"/>
                </a:solidFill>
                <a:latin typeface="Calibri"/>
                <a:cs typeface="Calibri"/>
              </a:rPr>
              <a:t>Installazione </a:t>
            </a:r>
            <a:r>
              <a:rPr sz="6000" b="1" dirty="0">
                <a:solidFill>
                  <a:srgbClr val="1C345A"/>
                </a:solidFill>
                <a:latin typeface="Calibri"/>
                <a:cs typeface="Calibri"/>
              </a:rPr>
              <a:t>del </a:t>
            </a:r>
            <a:r>
              <a:rPr sz="6000" b="1" spc="-20" dirty="0">
                <a:solidFill>
                  <a:srgbClr val="1C345A"/>
                </a:solidFill>
                <a:latin typeface="Calibri"/>
                <a:cs typeface="Calibri"/>
              </a:rPr>
              <a:t>software</a:t>
            </a:r>
            <a:r>
              <a:rPr sz="6000" b="1" spc="-15" dirty="0">
                <a:solidFill>
                  <a:srgbClr val="1C345A"/>
                </a:solidFill>
                <a:latin typeface="Calibri"/>
                <a:cs typeface="Calibri"/>
              </a:rPr>
              <a:t> </a:t>
            </a:r>
            <a:r>
              <a:rPr sz="6000" b="1" spc="-105" dirty="0">
                <a:solidFill>
                  <a:srgbClr val="1C345A"/>
                </a:solidFill>
                <a:latin typeface="Calibri"/>
                <a:cs typeface="Calibri"/>
              </a:rPr>
              <a:t>Teams</a:t>
            </a:r>
            <a:endParaRPr sz="60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29283" y="6492240"/>
            <a:ext cx="1271270" cy="365760"/>
          </a:xfrm>
          <a:custGeom>
            <a:avLst/>
            <a:gdLst/>
            <a:ahLst/>
            <a:cxnLst/>
            <a:rect l="l" t="t" r="r" b="b"/>
            <a:pathLst>
              <a:path w="1271270" h="365759">
                <a:moveTo>
                  <a:pt x="0" y="365760"/>
                </a:moveTo>
                <a:lnTo>
                  <a:pt x="1271016" y="365760"/>
                </a:lnTo>
                <a:lnTo>
                  <a:pt x="1271016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00300" y="6492240"/>
            <a:ext cx="9151620" cy="365760"/>
          </a:xfrm>
          <a:custGeom>
            <a:avLst/>
            <a:gdLst/>
            <a:ahLst/>
            <a:cxnLst/>
            <a:rect l="l" t="t" r="r" b="b"/>
            <a:pathLst>
              <a:path w="9151620" h="365759">
                <a:moveTo>
                  <a:pt x="0" y="365760"/>
                </a:moveTo>
                <a:lnTo>
                  <a:pt x="9151620" y="365760"/>
                </a:lnTo>
                <a:lnTo>
                  <a:pt x="915162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551919" y="6492240"/>
            <a:ext cx="640080" cy="365760"/>
          </a:xfrm>
          <a:custGeom>
            <a:avLst/>
            <a:gdLst/>
            <a:ahLst/>
            <a:cxnLst/>
            <a:rect l="l" t="t" r="r" b="b"/>
            <a:pathLst>
              <a:path w="640079" h="365759">
                <a:moveTo>
                  <a:pt x="0" y="365760"/>
                </a:moveTo>
                <a:lnTo>
                  <a:pt x="640079" y="365760"/>
                </a:lnTo>
                <a:lnTo>
                  <a:pt x="640079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50520" y="1280160"/>
            <a:ext cx="1598930" cy="1466215"/>
          </a:xfrm>
          <a:custGeom>
            <a:avLst/>
            <a:gdLst/>
            <a:ahLst/>
            <a:cxnLst/>
            <a:rect l="l" t="t" r="r" b="b"/>
            <a:pathLst>
              <a:path w="1598930" h="1466214">
                <a:moveTo>
                  <a:pt x="799338" y="0"/>
                </a:moveTo>
                <a:lnTo>
                  <a:pt x="748786" y="1442"/>
                </a:lnTo>
                <a:lnTo>
                  <a:pt x="699070" y="5711"/>
                </a:lnTo>
                <a:lnTo>
                  <a:pt x="650283" y="12721"/>
                </a:lnTo>
                <a:lnTo>
                  <a:pt x="602519" y="22386"/>
                </a:lnTo>
                <a:lnTo>
                  <a:pt x="555871" y="34620"/>
                </a:lnTo>
                <a:lnTo>
                  <a:pt x="510434" y="49338"/>
                </a:lnTo>
                <a:lnTo>
                  <a:pt x="466300" y="66454"/>
                </a:lnTo>
                <a:lnTo>
                  <a:pt x="423564" y="85882"/>
                </a:lnTo>
                <a:lnTo>
                  <a:pt x="382318" y="107535"/>
                </a:lnTo>
                <a:lnTo>
                  <a:pt x="342657" y="131329"/>
                </a:lnTo>
                <a:lnTo>
                  <a:pt x="304675" y="157177"/>
                </a:lnTo>
                <a:lnTo>
                  <a:pt x="268464" y="184994"/>
                </a:lnTo>
                <a:lnTo>
                  <a:pt x="234119" y="214693"/>
                </a:lnTo>
                <a:lnTo>
                  <a:pt x="201733" y="246189"/>
                </a:lnTo>
                <a:lnTo>
                  <a:pt x="171400" y="279396"/>
                </a:lnTo>
                <a:lnTo>
                  <a:pt x="143214" y="314228"/>
                </a:lnTo>
                <a:lnTo>
                  <a:pt x="117267" y="350599"/>
                </a:lnTo>
                <a:lnTo>
                  <a:pt x="93654" y="388424"/>
                </a:lnTo>
                <a:lnTo>
                  <a:pt x="72468" y="427616"/>
                </a:lnTo>
                <a:lnTo>
                  <a:pt x="53804" y="468090"/>
                </a:lnTo>
                <a:lnTo>
                  <a:pt x="37754" y="509760"/>
                </a:lnTo>
                <a:lnTo>
                  <a:pt x="24412" y="552540"/>
                </a:lnTo>
                <a:lnTo>
                  <a:pt x="13872" y="596344"/>
                </a:lnTo>
                <a:lnTo>
                  <a:pt x="6227" y="641087"/>
                </a:lnTo>
                <a:lnTo>
                  <a:pt x="1572" y="686682"/>
                </a:lnTo>
                <a:lnTo>
                  <a:pt x="0" y="733043"/>
                </a:lnTo>
                <a:lnTo>
                  <a:pt x="1572" y="779405"/>
                </a:lnTo>
                <a:lnTo>
                  <a:pt x="6227" y="825000"/>
                </a:lnTo>
                <a:lnTo>
                  <a:pt x="13872" y="869743"/>
                </a:lnTo>
                <a:lnTo>
                  <a:pt x="24412" y="913547"/>
                </a:lnTo>
                <a:lnTo>
                  <a:pt x="37754" y="956327"/>
                </a:lnTo>
                <a:lnTo>
                  <a:pt x="53804" y="997997"/>
                </a:lnTo>
                <a:lnTo>
                  <a:pt x="72468" y="1038471"/>
                </a:lnTo>
                <a:lnTo>
                  <a:pt x="93654" y="1077663"/>
                </a:lnTo>
                <a:lnTo>
                  <a:pt x="117267" y="1115488"/>
                </a:lnTo>
                <a:lnTo>
                  <a:pt x="143214" y="1151859"/>
                </a:lnTo>
                <a:lnTo>
                  <a:pt x="171400" y="1186691"/>
                </a:lnTo>
                <a:lnTo>
                  <a:pt x="201733" y="1219898"/>
                </a:lnTo>
                <a:lnTo>
                  <a:pt x="234119" y="1251394"/>
                </a:lnTo>
                <a:lnTo>
                  <a:pt x="268464" y="1281093"/>
                </a:lnTo>
                <a:lnTo>
                  <a:pt x="304675" y="1308910"/>
                </a:lnTo>
                <a:lnTo>
                  <a:pt x="342657" y="1334758"/>
                </a:lnTo>
                <a:lnTo>
                  <a:pt x="382318" y="1358552"/>
                </a:lnTo>
                <a:lnTo>
                  <a:pt x="423564" y="1380205"/>
                </a:lnTo>
                <a:lnTo>
                  <a:pt x="466300" y="1399633"/>
                </a:lnTo>
                <a:lnTo>
                  <a:pt x="510434" y="1416749"/>
                </a:lnTo>
                <a:lnTo>
                  <a:pt x="555871" y="1431467"/>
                </a:lnTo>
                <a:lnTo>
                  <a:pt x="602519" y="1443701"/>
                </a:lnTo>
                <a:lnTo>
                  <a:pt x="650283" y="1453366"/>
                </a:lnTo>
                <a:lnTo>
                  <a:pt x="699070" y="1460376"/>
                </a:lnTo>
                <a:lnTo>
                  <a:pt x="748786" y="1464645"/>
                </a:lnTo>
                <a:lnTo>
                  <a:pt x="799338" y="1466088"/>
                </a:lnTo>
                <a:lnTo>
                  <a:pt x="849888" y="1464645"/>
                </a:lnTo>
                <a:lnTo>
                  <a:pt x="899603" y="1460376"/>
                </a:lnTo>
                <a:lnTo>
                  <a:pt x="948389" y="1453366"/>
                </a:lnTo>
                <a:lnTo>
                  <a:pt x="996152" y="1443701"/>
                </a:lnTo>
                <a:lnTo>
                  <a:pt x="1042799" y="1431467"/>
                </a:lnTo>
                <a:lnTo>
                  <a:pt x="1088236" y="1416749"/>
                </a:lnTo>
                <a:lnTo>
                  <a:pt x="1132370" y="1399633"/>
                </a:lnTo>
                <a:lnTo>
                  <a:pt x="1175106" y="1380205"/>
                </a:lnTo>
                <a:lnTo>
                  <a:pt x="1216351" y="1358552"/>
                </a:lnTo>
                <a:lnTo>
                  <a:pt x="1256012" y="1334758"/>
                </a:lnTo>
                <a:lnTo>
                  <a:pt x="1293995" y="1308910"/>
                </a:lnTo>
                <a:lnTo>
                  <a:pt x="1330206" y="1281093"/>
                </a:lnTo>
                <a:lnTo>
                  <a:pt x="1364551" y="1251394"/>
                </a:lnTo>
                <a:lnTo>
                  <a:pt x="1396937" y="1219898"/>
                </a:lnTo>
                <a:lnTo>
                  <a:pt x="1427271" y="1186691"/>
                </a:lnTo>
                <a:lnTo>
                  <a:pt x="1455458" y="1151859"/>
                </a:lnTo>
                <a:lnTo>
                  <a:pt x="1481405" y="1115488"/>
                </a:lnTo>
                <a:lnTo>
                  <a:pt x="1505019" y="1077663"/>
                </a:lnTo>
                <a:lnTo>
                  <a:pt x="1526205" y="1038471"/>
                </a:lnTo>
                <a:lnTo>
                  <a:pt x="1544870" y="997997"/>
                </a:lnTo>
                <a:lnTo>
                  <a:pt x="1560920" y="956327"/>
                </a:lnTo>
                <a:lnTo>
                  <a:pt x="1574262" y="913547"/>
                </a:lnTo>
                <a:lnTo>
                  <a:pt x="1584803" y="869743"/>
                </a:lnTo>
                <a:lnTo>
                  <a:pt x="1592447" y="825000"/>
                </a:lnTo>
                <a:lnTo>
                  <a:pt x="1597103" y="779405"/>
                </a:lnTo>
                <a:lnTo>
                  <a:pt x="1598676" y="733043"/>
                </a:lnTo>
                <a:lnTo>
                  <a:pt x="1597103" y="686682"/>
                </a:lnTo>
                <a:lnTo>
                  <a:pt x="1592447" y="641087"/>
                </a:lnTo>
                <a:lnTo>
                  <a:pt x="1584803" y="596344"/>
                </a:lnTo>
                <a:lnTo>
                  <a:pt x="1574262" y="552540"/>
                </a:lnTo>
                <a:lnTo>
                  <a:pt x="1560920" y="509760"/>
                </a:lnTo>
                <a:lnTo>
                  <a:pt x="1544870" y="468090"/>
                </a:lnTo>
                <a:lnTo>
                  <a:pt x="1526205" y="427616"/>
                </a:lnTo>
                <a:lnTo>
                  <a:pt x="1505019" y="388424"/>
                </a:lnTo>
                <a:lnTo>
                  <a:pt x="1481405" y="350599"/>
                </a:lnTo>
                <a:lnTo>
                  <a:pt x="1455458" y="314228"/>
                </a:lnTo>
                <a:lnTo>
                  <a:pt x="1427271" y="279396"/>
                </a:lnTo>
                <a:lnTo>
                  <a:pt x="1396937" y="246189"/>
                </a:lnTo>
                <a:lnTo>
                  <a:pt x="1364551" y="214693"/>
                </a:lnTo>
                <a:lnTo>
                  <a:pt x="1330206" y="184994"/>
                </a:lnTo>
                <a:lnTo>
                  <a:pt x="1293995" y="157177"/>
                </a:lnTo>
                <a:lnTo>
                  <a:pt x="1256012" y="131329"/>
                </a:lnTo>
                <a:lnTo>
                  <a:pt x="1216351" y="107535"/>
                </a:lnTo>
                <a:lnTo>
                  <a:pt x="1175106" y="85882"/>
                </a:lnTo>
                <a:lnTo>
                  <a:pt x="1132370" y="66454"/>
                </a:lnTo>
                <a:lnTo>
                  <a:pt x="1088236" y="49338"/>
                </a:lnTo>
                <a:lnTo>
                  <a:pt x="1042799" y="34620"/>
                </a:lnTo>
                <a:lnTo>
                  <a:pt x="996152" y="22386"/>
                </a:lnTo>
                <a:lnTo>
                  <a:pt x="948389" y="12721"/>
                </a:lnTo>
                <a:lnTo>
                  <a:pt x="899603" y="5711"/>
                </a:lnTo>
                <a:lnTo>
                  <a:pt x="849888" y="1442"/>
                </a:lnTo>
                <a:lnTo>
                  <a:pt x="799338" y="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983996" y="1458467"/>
            <a:ext cx="329565" cy="1115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200" b="1" dirty="0">
                <a:solidFill>
                  <a:srgbClr val="FFFFFF"/>
                </a:solidFill>
                <a:latin typeface="Bahnschrift"/>
                <a:cs typeface="Bahnschrift"/>
              </a:rPr>
              <a:t>1</a:t>
            </a:r>
            <a:endParaRPr sz="7200">
              <a:latin typeface="Bahnschrift"/>
              <a:cs typeface="Bahnschrif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14"/>
              </a:lnSpc>
              <a:tabLst>
                <a:tab pos="3563620" algn="l"/>
                <a:tab pos="3763010" algn="l"/>
              </a:tabLst>
            </a:pPr>
            <a:r>
              <a:rPr spc="-5" dirty="0"/>
              <a:t>Guida </a:t>
            </a:r>
            <a:r>
              <a:rPr spc="-10" dirty="0"/>
              <a:t>all'accreditamento </a:t>
            </a:r>
            <a:r>
              <a:rPr spc="-5" dirty="0"/>
              <a:t>di</a:t>
            </a:r>
            <a:r>
              <a:rPr spc="40" dirty="0"/>
              <a:t> </a:t>
            </a:r>
            <a:r>
              <a:rPr spc="-10" dirty="0"/>
              <a:t>utenti esterni	</a:t>
            </a:r>
            <a:r>
              <a:rPr spc="-5" dirty="0"/>
              <a:t>-	</a:t>
            </a:r>
            <a:r>
              <a:rPr spc="-10" dirty="0"/>
              <a:t>Università </a:t>
            </a:r>
            <a:r>
              <a:rPr spc="-5" dirty="0"/>
              <a:t>degli Studi di</a:t>
            </a:r>
            <a:r>
              <a:rPr spc="-50" dirty="0"/>
              <a:t> </a:t>
            </a:r>
            <a:r>
              <a:rPr spc="-5" dirty="0"/>
              <a:t>Cagliari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14"/>
              </a:lnSpc>
            </a:pPr>
            <a:fld id="{81D60167-4931-47E6-BA6A-407CBD079E47}" type="slidenum">
              <a:rPr spc="-5" dirty="0"/>
              <a:t>5</a:t>
            </a:fld>
            <a:endParaRPr spc="-5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141859"/>
            <a:ext cx="8919845" cy="647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Installazione </a:t>
            </a:r>
            <a:r>
              <a:rPr spc="-5" dirty="0"/>
              <a:t>di </a:t>
            </a:r>
            <a:r>
              <a:rPr spc="-80" dirty="0"/>
              <a:t>Teams </a:t>
            </a:r>
            <a:r>
              <a:rPr spc="-5" dirty="0"/>
              <a:t>e </a:t>
            </a:r>
            <a:r>
              <a:rPr spc="-15" dirty="0"/>
              <a:t>creazione</a:t>
            </a:r>
            <a:r>
              <a:rPr spc="145" dirty="0"/>
              <a:t> </a:t>
            </a:r>
            <a:r>
              <a:rPr spc="-15" dirty="0"/>
              <a:t>account</a:t>
            </a:r>
          </a:p>
        </p:txBody>
      </p:sp>
      <p:sp>
        <p:nvSpPr>
          <p:cNvPr id="3" name="object 3"/>
          <p:cNvSpPr/>
          <p:nvPr/>
        </p:nvSpPr>
        <p:spPr>
          <a:xfrm>
            <a:off x="1129283" y="6492240"/>
            <a:ext cx="1271270" cy="365760"/>
          </a:xfrm>
          <a:custGeom>
            <a:avLst/>
            <a:gdLst/>
            <a:ahLst/>
            <a:cxnLst/>
            <a:rect l="l" t="t" r="r" b="b"/>
            <a:pathLst>
              <a:path w="1271270" h="365759">
                <a:moveTo>
                  <a:pt x="0" y="365760"/>
                </a:moveTo>
                <a:lnTo>
                  <a:pt x="1271016" y="365760"/>
                </a:lnTo>
                <a:lnTo>
                  <a:pt x="1271016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00300" y="6492240"/>
            <a:ext cx="9151620" cy="365760"/>
          </a:xfrm>
          <a:custGeom>
            <a:avLst/>
            <a:gdLst/>
            <a:ahLst/>
            <a:cxnLst/>
            <a:rect l="l" t="t" r="r" b="b"/>
            <a:pathLst>
              <a:path w="9151620" h="365759">
                <a:moveTo>
                  <a:pt x="0" y="365760"/>
                </a:moveTo>
                <a:lnTo>
                  <a:pt x="9151620" y="365760"/>
                </a:lnTo>
                <a:lnTo>
                  <a:pt x="915162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551919" y="6492240"/>
            <a:ext cx="640080" cy="365760"/>
          </a:xfrm>
          <a:custGeom>
            <a:avLst/>
            <a:gdLst/>
            <a:ahLst/>
            <a:cxnLst/>
            <a:rect l="l" t="t" r="r" b="b"/>
            <a:pathLst>
              <a:path w="640079" h="365759">
                <a:moveTo>
                  <a:pt x="0" y="365760"/>
                </a:moveTo>
                <a:lnTo>
                  <a:pt x="640079" y="365760"/>
                </a:lnTo>
                <a:lnTo>
                  <a:pt x="640079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1127760"/>
            <a:ext cx="5552440" cy="733425"/>
          </a:xfrm>
          <a:custGeom>
            <a:avLst/>
            <a:gdLst/>
            <a:ahLst/>
            <a:cxnLst/>
            <a:rect l="l" t="t" r="r" b="b"/>
            <a:pathLst>
              <a:path w="5552440" h="733425">
                <a:moveTo>
                  <a:pt x="0" y="733044"/>
                </a:moveTo>
                <a:lnTo>
                  <a:pt x="5551932" y="733044"/>
                </a:lnTo>
                <a:lnTo>
                  <a:pt x="5551932" y="0"/>
                </a:lnTo>
                <a:lnTo>
                  <a:pt x="0" y="0"/>
                </a:lnTo>
                <a:lnTo>
                  <a:pt x="0" y="733044"/>
                </a:lnTo>
                <a:close/>
              </a:path>
            </a:pathLst>
          </a:custGeom>
          <a:solidFill>
            <a:srgbClr val="1C345A">
              <a:alpha val="1490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8739" y="1122934"/>
            <a:ext cx="4854575" cy="6635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510"/>
              </a:lnSpc>
            </a:pPr>
            <a:r>
              <a:rPr sz="2200" spc="-5" dirty="0">
                <a:solidFill>
                  <a:srgbClr val="001F5F"/>
                </a:solidFill>
                <a:latin typeface="Calibri"/>
                <a:cs typeface="Calibri"/>
              </a:rPr>
              <a:t>Da un </a:t>
            </a:r>
            <a:r>
              <a:rPr sz="2200" spc="-10" dirty="0">
                <a:solidFill>
                  <a:srgbClr val="001F5F"/>
                </a:solidFill>
                <a:latin typeface="Calibri"/>
                <a:cs typeface="Calibri"/>
              </a:rPr>
              <a:t>qualunque </a:t>
            </a:r>
            <a:r>
              <a:rPr sz="2200" spc="-15" dirty="0">
                <a:solidFill>
                  <a:srgbClr val="001F5F"/>
                </a:solidFill>
                <a:latin typeface="Calibri"/>
                <a:cs typeface="Calibri"/>
              </a:rPr>
              <a:t>browser </a:t>
            </a:r>
            <a:r>
              <a:rPr sz="2200" spc="-10" dirty="0">
                <a:solidFill>
                  <a:srgbClr val="001F5F"/>
                </a:solidFill>
                <a:latin typeface="Calibri"/>
                <a:cs typeface="Calibri"/>
              </a:rPr>
              <a:t>accedere </a:t>
            </a:r>
            <a:r>
              <a:rPr sz="2200" spc="-5" dirty="0">
                <a:solidFill>
                  <a:srgbClr val="001F5F"/>
                </a:solidFill>
                <a:latin typeface="Calibri"/>
                <a:cs typeface="Calibri"/>
              </a:rPr>
              <a:t>al</a:t>
            </a:r>
            <a:r>
              <a:rPr sz="2200" spc="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001F5F"/>
                </a:solidFill>
                <a:latin typeface="Calibri"/>
                <a:cs typeface="Calibri"/>
              </a:rPr>
              <a:t>sito:</a:t>
            </a:r>
            <a:endParaRPr sz="2200">
              <a:latin typeface="Calibri"/>
              <a:cs typeface="Calibri"/>
            </a:endParaRPr>
          </a:p>
          <a:p>
            <a:pPr marL="12700">
              <a:lnSpc>
                <a:spcPts val="2510"/>
              </a:lnSpc>
            </a:pPr>
            <a:r>
              <a:rPr sz="2200" b="1" spc="-10" dirty="0">
                <a:solidFill>
                  <a:srgbClr val="9E1616"/>
                </a:solidFill>
                <a:latin typeface="Calibri"/>
                <a:cs typeface="Calibri"/>
              </a:rPr>
              <a:t>teams.microsoft.com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486144" y="621791"/>
            <a:ext cx="4754880" cy="60761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678168" y="813816"/>
            <a:ext cx="4384548" cy="57058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1969007"/>
            <a:ext cx="5402580" cy="28239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2400" y="2161032"/>
            <a:ext cx="5071872" cy="245364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307970" y="1810663"/>
            <a:ext cx="483870" cy="718820"/>
          </a:xfrm>
          <a:custGeom>
            <a:avLst/>
            <a:gdLst/>
            <a:ahLst/>
            <a:cxnLst/>
            <a:rect l="l" t="t" r="r" b="b"/>
            <a:pathLst>
              <a:path w="483869" h="718819">
                <a:moveTo>
                  <a:pt x="0" y="0"/>
                </a:moveTo>
                <a:lnTo>
                  <a:pt x="3004" y="67189"/>
                </a:lnTo>
                <a:lnTo>
                  <a:pt x="24345" y="230640"/>
                </a:lnTo>
                <a:lnTo>
                  <a:pt x="82513" y="433180"/>
                </a:lnTo>
                <a:lnTo>
                  <a:pt x="195996" y="617635"/>
                </a:lnTo>
                <a:lnTo>
                  <a:pt x="120274" y="675474"/>
                </a:lnTo>
                <a:lnTo>
                  <a:pt x="440816" y="718388"/>
                </a:lnTo>
                <a:lnTo>
                  <a:pt x="448255" y="669261"/>
                </a:lnTo>
                <a:lnTo>
                  <a:pt x="452190" y="639683"/>
                </a:lnTo>
                <a:lnTo>
                  <a:pt x="250523" y="375663"/>
                </a:lnTo>
                <a:lnTo>
                  <a:pt x="130148" y="212771"/>
                </a:lnTo>
                <a:lnTo>
                  <a:pt x="37238" y="64645"/>
                </a:lnTo>
                <a:lnTo>
                  <a:pt x="0" y="0"/>
                </a:lnTo>
                <a:close/>
              </a:path>
              <a:path w="483869" h="718819">
                <a:moveTo>
                  <a:pt x="483740" y="397847"/>
                </a:moveTo>
                <a:lnTo>
                  <a:pt x="370157" y="484605"/>
                </a:lnTo>
                <a:lnTo>
                  <a:pt x="250523" y="375663"/>
                </a:lnTo>
                <a:lnTo>
                  <a:pt x="452190" y="639683"/>
                </a:lnTo>
                <a:lnTo>
                  <a:pt x="483740" y="397847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51916" y="1552955"/>
            <a:ext cx="1282446" cy="12824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442545" y="4340484"/>
            <a:ext cx="708025" cy="493395"/>
          </a:xfrm>
          <a:custGeom>
            <a:avLst/>
            <a:gdLst/>
            <a:ahLst/>
            <a:cxnLst/>
            <a:rect l="l" t="t" r="r" b="b"/>
            <a:pathLst>
              <a:path w="708025" h="493395">
                <a:moveTo>
                  <a:pt x="0" y="493071"/>
                </a:moveTo>
                <a:lnTo>
                  <a:pt x="67098" y="488468"/>
                </a:lnTo>
                <a:lnTo>
                  <a:pt x="229996" y="463244"/>
                </a:lnTo>
                <a:lnTo>
                  <a:pt x="431094" y="400273"/>
                </a:lnTo>
                <a:lnTo>
                  <a:pt x="612796" y="282432"/>
                </a:lnTo>
                <a:lnTo>
                  <a:pt x="672421" y="356756"/>
                </a:lnTo>
                <a:lnTo>
                  <a:pt x="707694" y="35283"/>
                </a:lnTo>
                <a:lnTo>
                  <a:pt x="658405" y="29015"/>
                </a:lnTo>
                <a:lnTo>
                  <a:pt x="628741" y="25785"/>
                </a:lnTo>
                <a:lnTo>
                  <a:pt x="369595" y="233678"/>
                </a:lnTo>
                <a:lnTo>
                  <a:pt x="209614" y="357896"/>
                </a:lnTo>
                <a:lnTo>
                  <a:pt x="63740" y="454305"/>
                </a:lnTo>
                <a:lnTo>
                  <a:pt x="0" y="493071"/>
                </a:lnTo>
                <a:close/>
              </a:path>
              <a:path w="708025" h="493395">
                <a:moveTo>
                  <a:pt x="386223" y="0"/>
                </a:moveTo>
                <a:lnTo>
                  <a:pt x="475659" y="111486"/>
                </a:lnTo>
                <a:lnTo>
                  <a:pt x="369595" y="233678"/>
                </a:lnTo>
                <a:lnTo>
                  <a:pt x="628741" y="25785"/>
                </a:lnTo>
                <a:lnTo>
                  <a:pt x="386223" y="0"/>
                </a:lnTo>
                <a:close/>
              </a:path>
            </a:pathLst>
          </a:custGeom>
          <a:solidFill>
            <a:srgbClr val="1C34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178296" y="3994403"/>
            <a:ext cx="1287018" cy="128549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853439" y="4928615"/>
            <a:ext cx="5552440" cy="375285"/>
          </a:xfrm>
          <a:prstGeom prst="rect">
            <a:avLst/>
          </a:prstGeom>
          <a:solidFill>
            <a:srgbClr val="9E1616">
              <a:alpha val="14901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z="2000" spc="-5" dirty="0">
                <a:latin typeface="Calibri"/>
                <a:cs typeface="Calibri"/>
              </a:rPr>
              <a:t>Cliccare su: </a:t>
            </a:r>
            <a:r>
              <a:rPr sz="2000" dirty="0">
                <a:latin typeface="Calibri"/>
                <a:cs typeface="Calibri"/>
              </a:rPr>
              <a:t>No </a:t>
            </a:r>
            <a:r>
              <a:rPr sz="2000" spc="-5" dirty="0">
                <a:latin typeface="Calibri"/>
                <a:cs typeface="Calibri"/>
              </a:rPr>
              <a:t>account? </a:t>
            </a:r>
            <a:r>
              <a:rPr sz="2000" b="1" spc="-15" dirty="0">
                <a:solidFill>
                  <a:srgbClr val="1C345A"/>
                </a:solidFill>
                <a:latin typeface="Calibri"/>
                <a:cs typeface="Calibri"/>
              </a:rPr>
              <a:t>Create</a:t>
            </a:r>
            <a:r>
              <a:rPr sz="2000" b="1" spc="-60" dirty="0">
                <a:solidFill>
                  <a:srgbClr val="1C345A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1C345A"/>
                </a:solidFill>
                <a:latin typeface="Calibri"/>
                <a:cs typeface="Calibri"/>
              </a:rPr>
              <a:t>one!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7183373" y="4074414"/>
            <a:ext cx="1681480" cy="365760"/>
          </a:xfrm>
          <a:custGeom>
            <a:avLst/>
            <a:gdLst/>
            <a:ahLst/>
            <a:cxnLst/>
            <a:rect l="l" t="t" r="r" b="b"/>
            <a:pathLst>
              <a:path w="1681479" h="365760">
                <a:moveTo>
                  <a:pt x="1620011" y="0"/>
                </a:moveTo>
                <a:lnTo>
                  <a:pt x="60959" y="0"/>
                </a:lnTo>
                <a:lnTo>
                  <a:pt x="37236" y="4792"/>
                </a:lnTo>
                <a:lnTo>
                  <a:pt x="17859" y="17859"/>
                </a:lnTo>
                <a:lnTo>
                  <a:pt x="4792" y="37236"/>
                </a:lnTo>
                <a:lnTo>
                  <a:pt x="0" y="60960"/>
                </a:lnTo>
                <a:lnTo>
                  <a:pt x="0" y="304800"/>
                </a:lnTo>
                <a:lnTo>
                  <a:pt x="4792" y="328523"/>
                </a:lnTo>
                <a:lnTo>
                  <a:pt x="17859" y="347900"/>
                </a:lnTo>
                <a:lnTo>
                  <a:pt x="37236" y="360967"/>
                </a:lnTo>
                <a:lnTo>
                  <a:pt x="60959" y="365760"/>
                </a:lnTo>
                <a:lnTo>
                  <a:pt x="1620011" y="365760"/>
                </a:lnTo>
                <a:lnTo>
                  <a:pt x="1643735" y="360967"/>
                </a:lnTo>
                <a:lnTo>
                  <a:pt x="1663112" y="347900"/>
                </a:lnTo>
                <a:lnTo>
                  <a:pt x="1676179" y="328523"/>
                </a:lnTo>
                <a:lnTo>
                  <a:pt x="1680972" y="304800"/>
                </a:lnTo>
                <a:lnTo>
                  <a:pt x="1680972" y="60960"/>
                </a:lnTo>
                <a:lnTo>
                  <a:pt x="1676179" y="37236"/>
                </a:lnTo>
                <a:lnTo>
                  <a:pt x="1663112" y="17859"/>
                </a:lnTo>
                <a:lnTo>
                  <a:pt x="1643735" y="4792"/>
                </a:lnTo>
                <a:lnTo>
                  <a:pt x="1620011" y="0"/>
                </a:lnTo>
                <a:close/>
              </a:path>
            </a:pathLst>
          </a:custGeom>
          <a:solidFill>
            <a:srgbClr val="FFFF00">
              <a:alpha val="2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183373" y="4074414"/>
            <a:ext cx="1681480" cy="365760"/>
          </a:xfrm>
          <a:custGeom>
            <a:avLst/>
            <a:gdLst/>
            <a:ahLst/>
            <a:cxnLst/>
            <a:rect l="l" t="t" r="r" b="b"/>
            <a:pathLst>
              <a:path w="1681479" h="365760">
                <a:moveTo>
                  <a:pt x="0" y="60960"/>
                </a:moveTo>
                <a:lnTo>
                  <a:pt x="4792" y="37236"/>
                </a:lnTo>
                <a:lnTo>
                  <a:pt x="17859" y="17859"/>
                </a:lnTo>
                <a:lnTo>
                  <a:pt x="37236" y="4792"/>
                </a:lnTo>
                <a:lnTo>
                  <a:pt x="60959" y="0"/>
                </a:lnTo>
                <a:lnTo>
                  <a:pt x="1620011" y="0"/>
                </a:lnTo>
                <a:lnTo>
                  <a:pt x="1643735" y="4792"/>
                </a:lnTo>
                <a:lnTo>
                  <a:pt x="1663112" y="17859"/>
                </a:lnTo>
                <a:lnTo>
                  <a:pt x="1676179" y="37236"/>
                </a:lnTo>
                <a:lnTo>
                  <a:pt x="1680972" y="60960"/>
                </a:lnTo>
                <a:lnTo>
                  <a:pt x="1680972" y="304800"/>
                </a:lnTo>
                <a:lnTo>
                  <a:pt x="1676179" y="328523"/>
                </a:lnTo>
                <a:lnTo>
                  <a:pt x="1663112" y="347900"/>
                </a:lnTo>
                <a:lnTo>
                  <a:pt x="1643735" y="360967"/>
                </a:lnTo>
                <a:lnTo>
                  <a:pt x="1620011" y="365760"/>
                </a:lnTo>
                <a:lnTo>
                  <a:pt x="60959" y="365760"/>
                </a:lnTo>
                <a:lnTo>
                  <a:pt x="37236" y="360967"/>
                </a:lnTo>
                <a:lnTo>
                  <a:pt x="17859" y="347900"/>
                </a:lnTo>
                <a:lnTo>
                  <a:pt x="4792" y="328523"/>
                </a:lnTo>
                <a:lnTo>
                  <a:pt x="0" y="304800"/>
                </a:lnTo>
                <a:lnTo>
                  <a:pt x="0" y="60960"/>
                </a:lnTo>
                <a:close/>
              </a:path>
            </a:pathLst>
          </a:custGeom>
          <a:ln w="38099">
            <a:solidFill>
              <a:srgbClr val="9E16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14"/>
              </a:lnSpc>
              <a:tabLst>
                <a:tab pos="3563620" algn="l"/>
                <a:tab pos="3763010" algn="l"/>
              </a:tabLst>
            </a:pPr>
            <a:r>
              <a:rPr spc="-5" dirty="0"/>
              <a:t>Guida </a:t>
            </a:r>
            <a:r>
              <a:rPr spc="-10" dirty="0"/>
              <a:t>all'accreditamento </a:t>
            </a:r>
            <a:r>
              <a:rPr spc="-5" dirty="0"/>
              <a:t>di</a:t>
            </a:r>
            <a:r>
              <a:rPr spc="40" dirty="0"/>
              <a:t> </a:t>
            </a:r>
            <a:r>
              <a:rPr spc="-10" dirty="0"/>
              <a:t>utenti esterni	</a:t>
            </a:r>
            <a:r>
              <a:rPr spc="-5" dirty="0"/>
              <a:t>-	</a:t>
            </a:r>
            <a:r>
              <a:rPr spc="-10" dirty="0"/>
              <a:t>Università </a:t>
            </a:r>
            <a:r>
              <a:rPr spc="-5" dirty="0"/>
              <a:t>degli Studi di</a:t>
            </a:r>
            <a:r>
              <a:rPr spc="-50" dirty="0"/>
              <a:t> </a:t>
            </a:r>
            <a:r>
              <a:rPr spc="-5" dirty="0"/>
              <a:t>Cagliari</a:t>
            </a:r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14"/>
              </a:lnSpc>
            </a:pPr>
            <a:fld id="{81D60167-4931-47E6-BA6A-407CBD079E47}" type="slidenum">
              <a:rPr spc="-5" dirty="0"/>
              <a:t>6</a:t>
            </a:fld>
            <a:endParaRPr spc="-5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141859"/>
            <a:ext cx="5327015" cy="647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Installazione </a:t>
            </a:r>
            <a:r>
              <a:rPr spc="-5" dirty="0"/>
              <a:t>di </a:t>
            </a:r>
            <a:r>
              <a:rPr spc="-80" dirty="0"/>
              <a:t>Teams</a:t>
            </a:r>
            <a:r>
              <a:rPr spc="-5" dirty="0"/>
              <a:t> (2)</a:t>
            </a:r>
          </a:p>
        </p:txBody>
      </p:sp>
      <p:sp>
        <p:nvSpPr>
          <p:cNvPr id="3" name="object 3"/>
          <p:cNvSpPr/>
          <p:nvPr/>
        </p:nvSpPr>
        <p:spPr>
          <a:xfrm>
            <a:off x="1129283" y="6492240"/>
            <a:ext cx="1271270" cy="365760"/>
          </a:xfrm>
          <a:custGeom>
            <a:avLst/>
            <a:gdLst/>
            <a:ahLst/>
            <a:cxnLst/>
            <a:rect l="l" t="t" r="r" b="b"/>
            <a:pathLst>
              <a:path w="1271270" h="365759">
                <a:moveTo>
                  <a:pt x="0" y="365760"/>
                </a:moveTo>
                <a:lnTo>
                  <a:pt x="1271016" y="365760"/>
                </a:lnTo>
                <a:lnTo>
                  <a:pt x="1271016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00300" y="6492240"/>
            <a:ext cx="9151620" cy="365760"/>
          </a:xfrm>
          <a:custGeom>
            <a:avLst/>
            <a:gdLst/>
            <a:ahLst/>
            <a:cxnLst/>
            <a:rect l="l" t="t" r="r" b="b"/>
            <a:pathLst>
              <a:path w="9151620" h="365759">
                <a:moveTo>
                  <a:pt x="0" y="365760"/>
                </a:moveTo>
                <a:lnTo>
                  <a:pt x="9151620" y="365760"/>
                </a:lnTo>
                <a:lnTo>
                  <a:pt x="915162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551919" y="6492240"/>
            <a:ext cx="640080" cy="365760"/>
          </a:xfrm>
          <a:custGeom>
            <a:avLst/>
            <a:gdLst/>
            <a:ahLst/>
            <a:cxnLst/>
            <a:rect l="l" t="t" r="r" b="b"/>
            <a:pathLst>
              <a:path w="640079" h="365759">
                <a:moveTo>
                  <a:pt x="0" y="365760"/>
                </a:moveTo>
                <a:lnTo>
                  <a:pt x="640079" y="365760"/>
                </a:lnTo>
                <a:lnTo>
                  <a:pt x="640079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44651" y="1254252"/>
            <a:ext cx="5473065" cy="3019425"/>
          </a:xfrm>
          <a:custGeom>
            <a:avLst/>
            <a:gdLst/>
            <a:ahLst/>
            <a:cxnLst/>
            <a:rect l="l" t="t" r="r" b="b"/>
            <a:pathLst>
              <a:path w="5473065" h="3019425">
                <a:moveTo>
                  <a:pt x="0" y="3019044"/>
                </a:moveTo>
                <a:lnTo>
                  <a:pt x="5472684" y="3019044"/>
                </a:lnTo>
                <a:lnTo>
                  <a:pt x="5472684" y="0"/>
                </a:lnTo>
                <a:lnTo>
                  <a:pt x="0" y="0"/>
                </a:lnTo>
                <a:lnTo>
                  <a:pt x="0" y="3019044"/>
                </a:lnTo>
                <a:close/>
              </a:path>
            </a:pathLst>
          </a:custGeom>
          <a:solidFill>
            <a:srgbClr val="1C345A">
              <a:alpha val="1490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24001" y="1287399"/>
            <a:ext cx="4579620" cy="927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380"/>
              </a:lnSpc>
            </a:pPr>
            <a:r>
              <a:rPr sz="2200" spc="-10" dirty="0">
                <a:latin typeface="Calibri"/>
                <a:cs typeface="Calibri"/>
              </a:rPr>
              <a:t>Seguire </a:t>
            </a:r>
            <a:r>
              <a:rPr sz="2200" spc="-20" dirty="0">
                <a:latin typeface="Calibri"/>
                <a:cs typeface="Calibri"/>
              </a:rPr>
              <a:t>tutta </a:t>
            </a:r>
            <a:r>
              <a:rPr sz="2200" spc="-5" dirty="0">
                <a:latin typeface="Calibri"/>
                <a:cs typeface="Calibri"/>
              </a:rPr>
              <a:t>la </a:t>
            </a:r>
            <a:r>
              <a:rPr sz="2200" spc="-15" dirty="0">
                <a:latin typeface="Calibri"/>
                <a:cs typeface="Calibri"/>
              </a:rPr>
              <a:t>procedura guidata </a:t>
            </a:r>
            <a:r>
              <a:rPr sz="2200" spc="-10" dirty="0">
                <a:latin typeface="Calibri"/>
                <a:cs typeface="Calibri"/>
              </a:rPr>
              <a:t>per </a:t>
            </a:r>
            <a:r>
              <a:rPr sz="2200" spc="-5" dirty="0">
                <a:latin typeface="Calibri"/>
                <a:cs typeface="Calibri"/>
              </a:rPr>
              <a:t>la  creazione di </a:t>
            </a:r>
            <a:r>
              <a:rPr sz="2200" spc="-10" dirty="0">
                <a:latin typeface="Calibri"/>
                <a:cs typeface="Calibri"/>
              </a:rPr>
              <a:t>un </a:t>
            </a:r>
            <a:r>
              <a:rPr sz="2200" spc="-15" dirty="0">
                <a:latin typeface="Calibri"/>
                <a:cs typeface="Calibri"/>
              </a:rPr>
              <a:t>account </a:t>
            </a:r>
            <a:r>
              <a:rPr sz="2200" dirty="0">
                <a:latin typeface="Calibri"/>
                <a:cs typeface="Calibri"/>
              </a:rPr>
              <a:t>su </a:t>
            </a:r>
            <a:r>
              <a:rPr sz="2200" spc="-40" dirty="0">
                <a:latin typeface="Calibri"/>
                <a:cs typeface="Calibri"/>
              </a:rPr>
              <a:t>Teams, </a:t>
            </a:r>
            <a:r>
              <a:rPr sz="2200" spc="-15" dirty="0">
                <a:latin typeface="Calibri"/>
                <a:cs typeface="Calibri"/>
              </a:rPr>
              <a:t>sarà  </a:t>
            </a:r>
            <a:r>
              <a:rPr sz="2200" spc="-5" dirty="0">
                <a:latin typeface="Calibri"/>
                <a:cs typeface="Calibri"/>
              </a:rPr>
              <a:t>necessario: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24001" y="2281809"/>
            <a:ext cx="5208905" cy="1950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AutoNum type="arabicPeriod"/>
              <a:tabLst>
                <a:tab pos="469265" algn="l"/>
                <a:tab pos="469900" algn="l"/>
              </a:tabLst>
            </a:pPr>
            <a:r>
              <a:rPr sz="2200" b="1" spc="-10" dirty="0">
                <a:solidFill>
                  <a:srgbClr val="1C345A"/>
                </a:solidFill>
                <a:latin typeface="Calibri"/>
                <a:cs typeface="Calibri"/>
              </a:rPr>
              <a:t>Inserire </a:t>
            </a:r>
            <a:r>
              <a:rPr sz="2200" b="1" spc="-5" dirty="0">
                <a:solidFill>
                  <a:srgbClr val="1C345A"/>
                </a:solidFill>
                <a:latin typeface="Calibri"/>
                <a:cs typeface="Calibri"/>
              </a:rPr>
              <a:t>un </a:t>
            </a:r>
            <a:r>
              <a:rPr sz="2200" b="1" spc="-10" dirty="0">
                <a:solidFill>
                  <a:srgbClr val="1C345A"/>
                </a:solidFill>
                <a:latin typeface="Calibri"/>
                <a:cs typeface="Calibri"/>
              </a:rPr>
              <a:t>indirizzo</a:t>
            </a:r>
            <a:r>
              <a:rPr sz="2200" b="1" spc="20" dirty="0">
                <a:solidFill>
                  <a:srgbClr val="1C345A"/>
                </a:solidFill>
                <a:latin typeface="Calibri"/>
                <a:cs typeface="Calibri"/>
              </a:rPr>
              <a:t> </a:t>
            </a:r>
            <a:r>
              <a:rPr sz="2200" b="1" spc="-10" dirty="0">
                <a:solidFill>
                  <a:srgbClr val="1C345A"/>
                </a:solidFill>
                <a:latin typeface="Calibri"/>
                <a:cs typeface="Calibri"/>
              </a:rPr>
              <a:t>email</a:t>
            </a:r>
            <a:endParaRPr sz="2200">
              <a:latin typeface="Calibri"/>
              <a:cs typeface="Calibri"/>
            </a:endParaRPr>
          </a:p>
          <a:p>
            <a:pPr marL="469900" indent="-457200">
              <a:lnSpc>
                <a:spcPct val="100000"/>
              </a:lnSpc>
              <a:spcBef>
                <a:spcPts val="730"/>
              </a:spcBef>
              <a:buAutoNum type="arabicPeriod"/>
              <a:tabLst>
                <a:tab pos="469265" algn="l"/>
                <a:tab pos="469900" algn="l"/>
              </a:tabLst>
            </a:pPr>
            <a:r>
              <a:rPr sz="2200" b="1" spc="-10" dirty="0">
                <a:solidFill>
                  <a:srgbClr val="9E1616"/>
                </a:solidFill>
                <a:latin typeface="Calibri"/>
                <a:cs typeface="Calibri"/>
              </a:rPr>
              <a:t>Scegliere </a:t>
            </a:r>
            <a:r>
              <a:rPr sz="2200" b="1" spc="-5" dirty="0">
                <a:solidFill>
                  <a:srgbClr val="9E1616"/>
                </a:solidFill>
                <a:latin typeface="Calibri"/>
                <a:cs typeface="Calibri"/>
              </a:rPr>
              <a:t>una</a:t>
            </a:r>
            <a:r>
              <a:rPr sz="2200" b="1" spc="-20" dirty="0">
                <a:solidFill>
                  <a:srgbClr val="9E1616"/>
                </a:solidFill>
                <a:latin typeface="Calibri"/>
                <a:cs typeface="Calibri"/>
              </a:rPr>
              <a:t> </a:t>
            </a:r>
            <a:r>
              <a:rPr sz="2200" b="1" spc="-15" dirty="0">
                <a:solidFill>
                  <a:srgbClr val="9E1616"/>
                </a:solidFill>
                <a:latin typeface="Calibri"/>
                <a:cs typeface="Calibri"/>
              </a:rPr>
              <a:t>password</a:t>
            </a:r>
            <a:endParaRPr sz="2200">
              <a:latin typeface="Calibri"/>
              <a:cs typeface="Calibri"/>
            </a:endParaRPr>
          </a:p>
          <a:p>
            <a:pPr marL="469900" indent="-457200">
              <a:lnSpc>
                <a:spcPct val="100000"/>
              </a:lnSpc>
              <a:spcBef>
                <a:spcPts val="740"/>
              </a:spcBef>
              <a:buAutoNum type="arabicPeriod"/>
              <a:tabLst>
                <a:tab pos="469265" algn="l"/>
                <a:tab pos="469900" algn="l"/>
              </a:tabLst>
            </a:pPr>
            <a:r>
              <a:rPr sz="2200" b="1" spc="-10" dirty="0">
                <a:solidFill>
                  <a:srgbClr val="1C345A"/>
                </a:solidFill>
                <a:latin typeface="Calibri"/>
                <a:cs typeface="Calibri"/>
              </a:rPr>
              <a:t>Inserire </a:t>
            </a:r>
            <a:r>
              <a:rPr sz="2200" b="1" spc="-5" dirty="0">
                <a:solidFill>
                  <a:srgbClr val="1C345A"/>
                </a:solidFill>
                <a:latin typeface="Calibri"/>
                <a:cs typeface="Calibri"/>
              </a:rPr>
              <a:t>i </a:t>
            </a:r>
            <a:r>
              <a:rPr sz="2200" b="1" spc="-15" dirty="0">
                <a:solidFill>
                  <a:srgbClr val="1C345A"/>
                </a:solidFill>
                <a:latin typeface="Calibri"/>
                <a:cs typeface="Calibri"/>
              </a:rPr>
              <a:t>propri dati</a:t>
            </a:r>
            <a:r>
              <a:rPr sz="2200" b="1" spc="85" dirty="0">
                <a:solidFill>
                  <a:srgbClr val="1C345A"/>
                </a:solidFill>
                <a:latin typeface="Calibri"/>
                <a:cs typeface="Calibri"/>
              </a:rPr>
              <a:t> </a:t>
            </a:r>
            <a:r>
              <a:rPr sz="2200" b="1" spc="-10" dirty="0">
                <a:solidFill>
                  <a:srgbClr val="1C345A"/>
                </a:solidFill>
                <a:latin typeface="Calibri"/>
                <a:cs typeface="Calibri"/>
              </a:rPr>
              <a:t>personali</a:t>
            </a:r>
            <a:endParaRPr sz="2200">
              <a:latin typeface="Calibri"/>
              <a:cs typeface="Calibri"/>
            </a:endParaRPr>
          </a:p>
          <a:p>
            <a:pPr marL="469900" indent="-457200">
              <a:lnSpc>
                <a:spcPts val="2510"/>
              </a:lnSpc>
              <a:spcBef>
                <a:spcPts val="730"/>
              </a:spcBef>
              <a:buAutoNum type="arabicPeriod"/>
              <a:tabLst>
                <a:tab pos="469265" algn="l"/>
                <a:tab pos="469900" algn="l"/>
              </a:tabLst>
            </a:pPr>
            <a:r>
              <a:rPr sz="2200" b="1" spc="-10" dirty="0">
                <a:solidFill>
                  <a:srgbClr val="9E1616"/>
                </a:solidFill>
                <a:latin typeface="Calibri"/>
                <a:cs typeface="Calibri"/>
              </a:rPr>
              <a:t>Inserire </a:t>
            </a:r>
            <a:r>
              <a:rPr sz="2200" b="1" spc="-5" dirty="0">
                <a:solidFill>
                  <a:srgbClr val="9E1616"/>
                </a:solidFill>
                <a:latin typeface="Calibri"/>
                <a:cs typeface="Calibri"/>
              </a:rPr>
              <a:t>il codice di </a:t>
            </a:r>
            <a:r>
              <a:rPr sz="2200" b="1" spc="-10" dirty="0">
                <a:solidFill>
                  <a:srgbClr val="9E1616"/>
                </a:solidFill>
                <a:latin typeface="Calibri"/>
                <a:cs typeface="Calibri"/>
              </a:rPr>
              <a:t>verifica ricevuto</a:t>
            </a:r>
            <a:r>
              <a:rPr sz="2200" b="1" spc="75" dirty="0">
                <a:solidFill>
                  <a:srgbClr val="9E1616"/>
                </a:solidFill>
                <a:latin typeface="Calibri"/>
                <a:cs typeface="Calibri"/>
              </a:rPr>
              <a:t> </a:t>
            </a:r>
            <a:r>
              <a:rPr sz="2200" b="1" spc="-5" dirty="0">
                <a:solidFill>
                  <a:srgbClr val="9E1616"/>
                </a:solidFill>
                <a:latin typeface="Calibri"/>
                <a:cs typeface="Calibri"/>
              </a:rPr>
              <a:t>nella</a:t>
            </a:r>
            <a:endParaRPr sz="2200">
              <a:latin typeface="Calibri"/>
              <a:cs typeface="Calibri"/>
            </a:endParaRPr>
          </a:p>
          <a:p>
            <a:pPr marL="469265">
              <a:lnSpc>
                <a:spcPts val="2510"/>
              </a:lnSpc>
            </a:pPr>
            <a:r>
              <a:rPr sz="2200" b="1" spc="-10" dirty="0">
                <a:solidFill>
                  <a:srgbClr val="9E1616"/>
                </a:solidFill>
                <a:latin typeface="Calibri"/>
                <a:cs typeface="Calibri"/>
              </a:rPr>
              <a:t>propria </a:t>
            </a:r>
            <a:r>
              <a:rPr sz="2200" b="1" spc="-5" dirty="0">
                <a:solidFill>
                  <a:srgbClr val="9E1616"/>
                </a:solidFill>
                <a:latin typeface="Calibri"/>
                <a:cs typeface="Calibri"/>
              </a:rPr>
              <a:t>casella di</a:t>
            </a:r>
            <a:r>
              <a:rPr sz="2200" b="1" spc="-45" dirty="0">
                <a:solidFill>
                  <a:srgbClr val="9E1616"/>
                </a:solidFill>
                <a:latin typeface="Calibri"/>
                <a:cs typeface="Calibri"/>
              </a:rPr>
              <a:t> </a:t>
            </a:r>
            <a:r>
              <a:rPr sz="2200" b="1" spc="-15" dirty="0">
                <a:solidFill>
                  <a:srgbClr val="9E1616"/>
                </a:solidFill>
                <a:latin typeface="Calibri"/>
                <a:cs typeface="Calibri"/>
              </a:rPr>
              <a:t>posta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905500" y="5113020"/>
            <a:ext cx="6280785" cy="1271270"/>
          </a:xfrm>
          <a:custGeom>
            <a:avLst/>
            <a:gdLst/>
            <a:ahLst/>
            <a:cxnLst/>
            <a:rect l="l" t="t" r="r" b="b"/>
            <a:pathLst>
              <a:path w="6280784" h="1271270">
                <a:moveTo>
                  <a:pt x="0" y="1271015"/>
                </a:moveTo>
                <a:lnTo>
                  <a:pt x="6280404" y="1271015"/>
                </a:lnTo>
                <a:lnTo>
                  <a:pt x="6280404" y="0"/>
                </a:lnTo>
                <a:lnTo>
                  <a:pt x="0" y="0"/>
                </a:lnTo>
                <a:lnTo>
                  <a:pt x="0" y="1271015"/>
                </a:lnTo>
                <a:close/>
              </a:path>
            </a:pathLst>
          </a:custGeom>
          <a:solidFill>
            <a:srgbClr val="9E1616">
              <a:alpha val="1490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985509" y="5081396"/>
            <a:ext cx="6119495" cy="361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spc="-20" dirty="0">
                <a:latin typeface="Calibri"/>
                <a:cs typeface="Calibri"/>
              </a:rPr>
              <a:t>Per  </a:t>
            </a:r>
            <a:r>
              <a:rPr sz="2200" spc="-5" dirty="0">
                <a:latin typeface="Calibri"/>
                <a:cs typeface="Calibri"/>
              </a:rPr>
              <a:t>molte </a:t>
            </a:r>
            <a:r>
              <a:rPr sz="2200" spc="-15" dirty="0">
                <a:latin typeface="Calibri"/>
                <a:cs typeface="Calibri"/>
              </a:rPr>
              <a:t>attività </a:t>
            </a:r>
            <a:r>
              <a:rPr sz="2200" spc="-5" dirty="0">
                <a:latin typeface="Calibri"/>
                <a:cs typeface="Calibri"/>
              </a:rPr>
              <a:t>il </a:t>
            </a:r>
            <a:r>
              <a:rPr sz="2200" spc="-10" dirty="0">
                <a:latin typeface="Calibri"/>
                <a:cs typeface="Calibri"/>
              </a:rPr>
              <a:t>software </a:t>
            </a:r>
            <a:r>
              <a:rPr sz="2200" spc="-15" dirty="0">
                <a:latin typeface="Calibri"/>
                <a:cs typeface="Calibri"/>
              </a:rPr>
              <a:t>potrà </a:t>
            </a:r>
            <a:r>
              <a:rPr sz="2200" spc="-5" dirty="0">
                <a:latin typeface="Calibri"/>
                <a:cs typeface="Calibri"/>
              </a:rPr>
              <a:t>essere    </a:t>
            </a:r>
            <a:r>
              <a:rPr sz="2200" spc="195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utilizzato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985509" y="5349646"/>
            <a:ext cx="6122670" cy="361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830705" algn="l"/>
                <a:tab pos="2505710" algn="l"/>
                <a:tab pos="3803015" algn="l"/>
                <a:tab pos="4290695" algn="l"/>
                <a:tab pos="5556250" algn="l"/>
              </a:tabLst>
            </a:pPr>
            <a:r>
              <a:rPr sz="2200" spc="-10" dirty="0">
                <a:latin typeface="Calibri"/>
                <a:cs typeface="Calibri"/>
              </a:rPr>
              <a:t>di</a:t>
            </a:r>
            <a:r>
              <a:rPr sz="2200" spc="-30" dirty="0">
                <a:latin typeface="Calibri"/>
                <a:cs typeface="Calibri"/>
              </a:rPr>
              <a:t>r</a:t>
            </a:r>
            <a:r>
              <a:rPr sz="2200" spc="-20" dirty="0">
                <a:latin typeface="Calibri"/>
                <a:cs typeface="Calibri"/>
              </a:rPr>
              <a:t>e</a:t>
            </a:r>
            <a:r>
              <a:rPr sz="2200" spc="-45" dirty="0">
                <a:latin typeface="Calibri"/>
                <a:cs typeface="Calibri"/>
              </a:rPr>
              <a:t>t</a:t>
            </a:r>
            <a:r>
              <a:rPr sz="2200" spc="-35" dirty="0">
                <a:latin typeface="Calibri"/>
                <a:cs typeface="Calibri"/>
              </a:rPr>
              <a:t>t</a:t>
            </a:r>
            <a:r>
              <a:rPr sz="2200" spc="-5" dirty="0">
                <a:latin typeface="Calibri"/>
                <a:cs typeface="Calibri"/>
              </a:rPr>
              <a:t>am</a:t>
            </a:r>
            <a:r>
              <a:rPr sz="2200" spc="0" dirty="0">
                <a:latin typeface="Calibri"/>
                <a:cs typeface="Calibri"/>
              </a:rPr>
              <a:t>e</a:t>
            </a:r>
            <a:r>
              <a:rPr sz="2200" spc="-30" dirty="0">
                <a:latin typeface="Calibri"/>
                <a:cs typeface="Calibri"/>
              </a:rPr>
              <a:t>n</a:t>
            </a:r>
            <a:r>
              <a:rPr sz="2200" spc="-25" dirty="0">
                <a:latin typeface="Calibri"/>
                <a:cs typeface="Calibri"/>
              </a:rPr>
              <a:t>t</a:t>
            </a:r>
            <a:r>
              <a:rPr sz="2200" spc="-5" dirty="0">
                <a:latin typeface="Calibri"/>
                <a:cs typeface="Calibri"/>
              </a:rPr>
              <a:t>e</a:t>
            </a:r>
            <a:r>
              <a:rPr sz="2200" dirty="0">
                <a:latin typeface="Calibri"/>
                <a:cs typeface="Calibri"/>
              </a:rPr>
              <a:t>	</a:t>
            </a:r>
            <a:r>
              <a:rPr sz="2200" spc="-10" dirty="0">
                <a:latin typeface="Calibri"/>
                <a:cs typeface="Calibri"/>
              </a:rPr>
              <a:t>ne</a:t>
            </a:r>
            <a:r>
              <a:rPr sz="2200" spc="-5" dirty="0">
                <a:latin typeface="Calibri"/>
                <a:cs typeface="Calibri"/>
              </a:rPr>
              <a:t>l</a:t>
            </a:r>
            <a:r>
              <a:rPr sz="2200" dirty="0">
                <a:latin typeface="Calibri"/>
                <a:cs typeface="Calibri"/>
              </a:rPr>
              <a:t>	</a:t>
            </a:r>
            <a:r>
              <a:rPr sz="2200" spc="-10" dirty="0">
                <a:latin typeface="Calibri"/>
                <a:cs typeface="Calibri"/>
              </a:rPr>
              <a:t>b</a:t>
            </a:r>
            <a:r>
              <a:rPr sz="2200" spc="-40" dirty="0">
                <a:latin typeface="Calibri"/>
                <a:cs typeface="Calibri"/>
              </a:rPr>
              <a:t>r</a:t>
            </a:r>
            <a:r>
              <a:rPr sz="2200" spc="-10" dirty="0">
                <a:latin typeface="Calibri"/>
                <a:cs typeface="Calibri"/>
              </a:rPr>
              <a:t>o</a:t>
            </a:r>
            <a:r>
              <a:rPr sz="2200" spc="-30" dirty="0">
                <a:latin typeface="Calibri"/>
                <a:cs typeface="Calibri"/>
              </a:rPr>
              <a:t>w</a:t>
            </a:r>
            <a:r>
              <a:rPr sz="2200" spc="-10" dirty="0">
                <a:latin typeface="Calibri"/>
                <a:cs typeface="Calibri"/>
              </a:rPr>
              <a:t>s</a:t>
            </a:r>
            <a:r>
              <a:rPr sz="2200" spc="-5" dirty="0">
                <a:latin typeface="Calibri"/>
                <a:cs typeface="Calibri"/>
              </a:rPr>
              <a:t>e</a:t>
            </a:r>
            <a:r>
              <a:rPr sz="2200" spc="-220" dirty="0">
                <a:latin typeface="Calibri"/>
                <a:cs typeface="Calibri"/>
              </a:rPr>
              <a:t>r</a:t>
            </a:r>
            <a:r>
              <a:rPr sz="2200" spc="-5" dirty="0">
                <a:latin typeface="Calibri"/>
                <a:cs typeface="Calibri"/>
              </a:rPr>
              <a:t>.</a:t>
            </a:r>
            <a:r>
              <a:rPr sz="2200" dirty="0">
                <a:latin typeface="Calibri"/>
                <a:cs typeface="Calibri"/>
              </a:rPr>
              <a:t>	</a:t>
            </a:r>
            <a:r>
              <a:rPr sz="2200" spc="-5" dirty="0">
                <a:latin typeface="Calibri"/>
                <a:cs typeface="Calibri"/>
              </a:rPr>
              <a:t>A</a:t>
            </a:r>
            <a:r>
              <a:rPr sz="2200" dirty="0">
                <a:latin typeface="Calibri"/>
                <a:cs typeface="Calibri"/>
              </a:rPr>
              <a:t>	</a:t>
            </a:r>
            <a:r>
              <a:rPr sz="2200" spc="5" dirty="0">
                <a:latin typeface="Calibri"/>
                <a:cs typeface="Calibri"/>
              </a:rPr>
              <a:t>s</a:t>
            </a:r>
            <a:r>
              <a:rPr sz="2200" spc="-5" dirty="0">
                <a:latin typeface="Calibri"/>
                <a:cs typeface="Calibri"/>
              </a:rPr>
              <a:t>e</a:t>
            </a:r>
            <a:r>
              <a:rPr sz="2200" spc="-40" dirty="0">
                <a:latin typeface="Calibri"/>
                <a:cs typeface="Calibri"/>
              </a:rPr>
              <a:t>c</a:t>
            </a:r>
            <a:r>
              <a:rPr sz="2200" spc="-5" dirty="0">
                <a:latin typeface="Calibri"/>
                <a:cs typeface="Calibri"/>
              </a:rPr>
              <a:t>o</a:t>
            </a:r>
            <a:r>
              <a:rPr sz="2200" spc="-10" dirty="0">
                <a:latin typeface="Calibri"/>
                <a:cs typeface="Calibri"/>
              </a:rPr>
              <a:t>nd</a:t>
            </a:r>
            <a:r>
              <a:rPr sz="2200" spc="-5" dirty="0">
                <a:latin typeface="Calibri"/>
                <a:cs typeface="Calibri"/>
              </a:rPr>
              <a:t>a</a:t>
            </a:r>
            <a:r>
              <a:rPr sz="2200" dirty="0">
                <a:latin typeface="Calibri"/>
                <a:cs typeface="Calibri"/>
              </a:rPr>
              <a:t>	</a:t>
            </a:r>
            <a:r>
              <a:rPr sz="2200" spc="-10" dirty="0">
                <a:latin typeface="Calibri"/>
                <a:cs typeface="Calibri"/>
              </a:rPr>
              <a:t>de</a:t>
            </a:r>
            <a:r>
              <a:rPr sz="2200" dirty="0">
                <a:latin typeface="Calibri"/>
                <a:cs typeface="Calibri"/>
              </a:rPr>
              <a:t>l</a:t>
            </a:r>
            <a:r>
              <a:rPr sz="2200" spc="-5" dirty="0">
                <a:latin typeface="Calibri"/>
                <a:cs typeface="Calibri"/>
              </a:rPr>
              <a:t>le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985509" y="5617870"/>
            <a:ext cx="6123940" cy="361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757680" algn="l"/>
                <a:tab pos="2269490" algn="l"/>
                <a:tab pos="3440429" algn="l"/>
                <a:tab pos="5057775" algn="l"/>
              </a:tabLst>
            </a:pPr>
            <a:r>
              <a:rPr sz="2200" spc="-10" dirty="0">
                <a:latin typeface="Calibri"/>
                <a:cs typeface="Calibri"/>
              </a:rPr>
              <a:t>impostazioni	</a:t>
            </a:r>
            <a:r>
              <a:rPr sz="2200" spc="-5" dirty="0">
                <a:latin typeface="Calibri"/>
                <a:cs typeface="Calibri"/>
              </a:rPr>
              <a:t>di	</a:t>
            </a:r>
            <a:r>
              <a:rPr sz="2200" spc="-10" dirty="0">
                <a:latin typeface="Calibri"/>
                <a:cs typeface="Calibri"/>
              </a:rPr>
              <a:t>sistema	l’interfaccia	potrebbe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985509" y="5886094"/>
            <a:ext cx="2161540" cy="361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spc="-10" dirty="0">
                <a:latin typeface="Calibri"/>
                <a:cs typeface="Calibri"/>
              </a:rPr>
              <a:t>risultare </a:t>
            </a:r>
            <a:r>
              <a:rPr sz="2200" spc="-5" dirty="0">
                <a:latin typeface="Calibri"/>
                <a:cs typeface="Calibri"/>
              </a:rPr>
              <a:t>in</a:t>
            </a:r>
            <a:r>
              <a:rPr sz="2200" spc="-70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inglese.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459903" y="4248562"/>
            <a:ext cx="422909" cy="785495"/>
          </a:xfrm>
          <a:custGeom>
            <a:avLst/>
            <a:gdLst/>
            <a:ahLst/>
            <a:cxnLst/>
            <a:rect l="l" t="t" r="r" b="b"/>
            <a:pathLst>
              <a:path w="422910" h="785495">
                <a:moveTo>
                  <a:pt x="405965" y="784894"/>
                </a:moveTo>
                <a:lnTo>
                  <a:pt x="414862" y="718228"/>
                </a:lnTo>
                <a:lnTo>
                  <a:pt x="422692" y="553574"/>
                </a:lnTo>
                <a:lnTo>
                  <a:pt x="401169" y="343948"/>
                </a:lnTo>
                <a:lnTo>
                  <a:pt x="322007" y="142364"/>
                </a:lnTo>
                <a:lnTo>
                  <a:pt x="406746" y="98791"/>
                </a:lnTo>
                <a:lnTo>
                  <a:pt x="98801" y="0"/>
                </a:lnTo>
                <a:lnTo>
                  <a:pt x="82812" y="47043"/>
                </a:lnTo>
                <a:lnTo>
                  <a:pt x="73720" y="75463"/>
                </a:lnTo>
                <a:lnTo>
                  <a:pt x="225646" y="370922"/>
                </a:lnTo>
                <a:lnTo>
                  <a:pt x="315396" y="552497"/>
                </a:lnTo>
                <a:lnTo>
                  <a:pt x="380716" y="714692"/>
                </a:lnTo>
                <a:lnTo>
                  <a:pt x="405965" y="784894"/>
                </a:lnTo>
                <a:close/>
              </a:path>
              <a:path w="422910" h="785495">
                <a:moveTo>
                  <a:pt x="0" y="307941"/>
                </a:moveTo>
                <a:lnTo>
                  <a:pt x="127108" y="242582"/>
                </a:lnTo>
                <a:lnTo>
                  <a:pt x="225646" y="370922"/>
                </a:lnTo>
                <a:lnTo>
                  <a:pt x="73720" y="75463"/>
                </a:lnTo>
                <a:lnTo>
                  <a:pt x="0" y="307941"/>
                </a:lnTo>
                <a:close/>
              </a:path>
            </a:pathLst>
          </a:custGeom>
          <a:solidFill>
            <a:srgbClr val="1C34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133344" y="4005071"/>
            <a:ext cx="1232154" cy="123215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527292" y="1805939"/>
            <a:ext cx="5664708" cy="32324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719316" y="1997964"/>
            <a:ext cx="5472683" cy="28620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426012" y="4620867"/>
            <a:ext cx="687070" cy="509905"/>
          </a:xfrm>
          <a:custGeom>
            <a:avLst/>
            <a:gdLst/>
            <a:ahLst/>
            <a:cxnLst/>
            <a:rect l="l" t="t" r="r" b="b"/>
            <a:pathLst>
              <a:path w="687070" h="509904">
                <a:moveTo>
                  <a:pt x="0" y="509542"/>
                </a:moveTo>
                <a:lnTo>
                  <a:pt x="66832" y="502000"/>
                </a:lnTo>
                <a:lnTo>
                  <a:pt x="228467" y="469653"/>
                </a:lnTo>
                <a:lnTo>
                  <a:pt x="426610" y="397920"/>
                </a:lnTo>
                <a:lnTo>
                  <a:pt x="602968" y="272221"/>
                </a:lnTo>
                <a:lnTo>
                  <a:pt x="665796" y="343858"/>
                </a:lnTo>
                <a:lnTo>
                  <a:pt x="686932" y="21146"/>
                </a:lnTo>
                <a:lnTo>
                  <a:pt x="637415" y="17047"/>
                </a:lnTo>
                <a:lnTo>
                  <a:pt x="607638" y="15121"/>
                </a:lnTo>
                <a:lnTo>
                  <a:pt x="357861" y="234184"/>
                </a:lnTo>
                <a:lnTo>
                  <a:pt x="203482" y="365301"/>
                </a:lnTo>
                <a:lnTo>
                  <a:pt x="61979" y="468017"/>
                </a:lnTo>
                <a:lnTo>
                  <a:pt x="0" y="509542"/>
                </a:lnTo>
                <a:close/>
              </a:path>
              <a:path w="687070" h="509904">
                <a:moveTo>
                  <a:pt x="364221" y="0"/>
                </a:moveTo>
                <a:lnTo>
                  <a:pt x="458463" y="107455"/>
                </a:lnTo>
                <a:lnTo>
                  <a:pt x="357861" y="234184"/>
                </a:lnTo>
                <a:lnTo>
                  <a:pt x="607638" y="15121"/>
                </a:lnTo>
                <a:lnTo>
                  <a:pt x="364221" y="0"/>
                </a:lnTo>
                <a:close/>
              </a:path>
            </a:pathLst>
          </a:custGeom>
          <a:solidFill>
            <a:srgbClr val="1C34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150352" y="4271771"/>
            <a:ext cx="1291590" cy="129158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26591" y="5058155"/>
            <a:ext cx="3975100" cy="923925"/>
          </a:xfrm>
          <a:custGeom>
            <a:avLst/>
            <a:gdLst/>
            <a:ahLst/>
            <a:cxnLst/>
            <a:rect l="l" t="t" r="r" b="b"/>
            <a:pathLst>
              <a:path w="3975100" h="923925">
                <a:moveTo>
                  <a:pt x="0" y="923544"/>
                </a:moveTo>
                <a:lnTo>
                  <a:pt x="3974591" y="923544"/>
                </a:lnTo>
                <a:lnTo>
                  <a:pt x="3974591" y="0"/>
                </a:lnTo>
                <a:lnTo>
                  <a:pt x="0" y="0"/>
                </a:lnTo>
                <a:lnTo>
                  <a:pt x="0" y="923544"/>
                </a:lnTo>
                <a:close/>
              </a:path>
            </a:pathLst>
          </a:custGeom>
          <a:solidFill>
            <a:srgbClr val="9E1616">
              <a:alpha val="1490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018032" y="5092191"/>
            <a:ext cx="3804285" cy="915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just">
              <a:lnSpc>
                <a:spcPts val="2380"/>
              </a:lnSpc>
            </a:pPr>
            <a:r>
              <a:rPr sz="2200" b="1" spc="-15" dirty="0">
                <a:solidFill>
                  <a:srgbClr val="9E1616"/>
                </a:solidFill>
                <a:latin typeface="Calibri"/>
                <a:cs typeface="Calibri"/>
              </a:rPr>
              <a:t>Attenzione! </a:t>
            </a:r>
            <a:r>
              <a:rPr sz="2200" spc="-20" dirty="0">
                <a:latin typeface="Calibri"/>
                <a:cs typeface="Calibri"/>
              </a:rPr>
              <a:t>Verificare </a:t>
            </a:r>
            <a:r>
              <a:rPr sz="2200" spc="-5" dirty="0">
                <a:latin typeface="Calibri"/>
                <a:cs typeface="Calibri"/>
              </a:rPr>
              <a:t>che la  email </a:t>
            </a:r>
            <a:r>
              <a:rPr sz="2200" spc="-15" dirty="0">
                <a:latin typeface="Calibri"/>
                <a:cs typeface="Calibri"/>
              </a:rPr>
              <a:t>con </a:t>
            </a:r>
            <a:r>
              <a:rPr sz="2200" spc="-5" dirty="0">
                <a:latin typeface="Calibri"/>
                <a:cs typeface="Calibri"/>
              </a:rPr>
              <a:t>il </a:t>
            </a:r>
            <a:r>
              <a:rPr sz="2200" spc="-10" dirty="0">
                <a:latin typeface="Calibri"/>
                <a:cs typeface="Calibri"/>
              </a:rPr>
              <a:t>codice non </a:t>
            </a:r>
            <a:r>
              <a:rPr sz="2200" spc="-5" dirty="0">
                <a:latin typeface="Calibri"/>
                <a:cs typeface="Calibri"/>
              </a:rPr>
              <a:t>sia </a:t>
            </a:r>
            <a:r>
              <a:rPr sz="2200" spc="-10" dirty="0">
                <a:latin typeface="Calibri"/>
                <a:cs typeface="Calibri"/>
              </a:rPr>
              <a:t>finita  </a:t>
            </a:r>
            <a:r>
              <a:rPr sz="2200" b="1" spc="-5" dirty="0">
                <a:solidFill>
                  <a:srgbClr val="1C345A"/>
                </a:solidFill>
                <a:latin typeface="Calibri"/>
                <a:cs typeface="Calibri"/>
              </a:rPr>
              <a:t>nello</a:t>
            </a:r>
            <a:r>
              <a:rPr sz="2200" b="1" spc="-75" dirty="0">
                <a:solidFill>
                  <a:srgbClr val="1C345A"/>
                </a:solidFill>
                <a:latin typeface="Calibri"/>
                <a:cs typeface="Calibri"/>
              </a:rPr>
              <a:t> </a:t>
            </a:r>
            <a:r>
              <a:rPr sz="2200" b="1" spc="-5" dirty="0">
                <a:solidFill>
                  <a:srgbClr val="1C345A"/>
                </a:solidFill>
                <a:latin typeface="Calibri"/>
                <a:cs typeface="Calibri"/>
              </a:rPr>
              <a:t>spam</a:t>
            </a:r>
            <a:r>
              <a:rPr sz="2200" spc="-5" dirty="0">
                <a:latin typeface="Calibri"/>
                <a:cs typeface="Calibri"/>
              </a:rPr>
              <a:t>!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747359" y="2007837"/>
            <a:ext cx="756920" cy="448309"/>
          </a:xfrm>
          <a:custGeom>
            <a:avLst/>
            <a:gdLst/>
            <a:ahLst/>
            <a:cxnLst/>
            <a:rect l="l" t="t" r="r" b="b"/>
            <a:pathLst>
              <a:path w="756920" h="448310">
                <a:moveTo>
                  <a:pt x="756336" y="3267"/>
                </a:moveTo>
                <a:lnTo>
                  <a:pt x="689159" y="0"/>
                </a:lnTo>
                <a:lnTo>
                  <a:pt x="524428" y="6021"/>
                </a:lnTo>
                <a:lnTo>
                  <a:pt x="317349" y="45068"/>
                </a:lnTo>
                <a:lnTo>
                  <a:pt x="123123" y="140875"/>
                </a:lnTo>
                <a:lnTo>
                  <a:pt x="72589" y="60094"/>
                </a:lnTo>
                <a:lnTo>
                  <a:pt x="0" y="375244"/>
                </a:lnTo>
                <a:lnTo>
                  <a:pt x="48219" y="387227"/>
                </a:lnTo>
                <a:lnTo>
                  <a:pt x="77303" y="393901"/>
                </a:lnTo>
                <a:lnTo>
                  <a:pt x="358964" y="217706"/>
                </a:lnTo>
                <a:lnTo>
                  <a:pt x="532363" y="113028"/>
                </a:lnTo>
                <a:lnTo>
                  <a:pt x="688502" y="34321"/>
                </a:lnTo>
                <a:lnTo>
                  <a:pt x="756336" y="3267"/>
                </a:lnTo>
                <a:close/>
              </a:path>
              <a:path w="756920" h="448310">
                <a:moveTo>
                  <a:pt x="315150" y="447842"/>
                </a:moveTo>
                <a:lnTo>
                  <a:pt x="239350" y="326671"/>
                </a:lnTo>
                <a:lnTo>
                  <a:pt x="358964" y="217706"/>
                </a:lnTo>
                <a:lnTo>
                  <a:pt x="77303" y="393901"/>
                </a:lnTo>
                <a:lnTo>
                  <a:pt x="315150" y="447842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471415" y="1528572"/>
            <a:ext cx="1261110" cy="126111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585459" y="1024127"/>
            <a:ext cx="5962015" cy="721360"/>
          </a:xfrm>
          <a:custGeom>
            <a:avLst/>
            <a:gdLst/>
            <a:ahLst/>
            <a:cxnLst/>
            <a:rect l="l" t="t" r="r" b="b"/>
            <a:pathLst>
              <a:path w="5962015" h="721360">
                <a:moveTo>
                  <a:pt x="0" y="720851"/>
                </a:moveTo>
                <a:lnTo>
                  <a:pt x="5961888" y="720851"/>
                </a:lnTo>
                <a:lnTo>
                  <a:pt x="5961888" y="0"/>
                </a:lnTo>
                <a:lnTo>
                  <a:pt x="0" y="0"/>
                </a:lnTo>
                <a:lnTo>
                  <a:pt x="0" y="720851"/>
                </a:lnTo>
                <a:close/>
              </a:path>
            </a:pathLst>
          </a:custGeom>
          <a:solidFill>
            <a:srgbClr val="9E1616">
              <a:alpha val="1490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5664834" y="1019936"/>
            <a:ext cx="5804535" cy="361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spc="-15" dirty="0">
                <a:solidFill>
                  <a:srgbClr val="9E1616"/>
                </a:solidFill>
                <a:latin typeface="Calibri"/>
                <a:cs typeface="Calibri"/>
              </a:rPr>
              <a:t>Attenzione! </a:t>
            </a:r>
            <a:r>
              <a:rPr sz="2200" dirty="0">
                <a:latin typeface="Calibri"/>
                <a:cs typeface="Calibri"/>
              </a:rPr>
              <a:t>Si </a:t>
            </a:r>
            <a:r>
              <a:rPr sz="2200" spc="-5" dirty="0">
                <a:latin typeface="Calibri"/>
                <a:cs typeface="Calibri"/>
              </a:rPr>
              <a:t>utilizzi la email </a:t>
            </a:r>
            <a:r>
              <a:rPr sz="2200" spc="-10" dirty="0">
                <a:latin typeface="Calibri"/>
                <a:cs typeface="Calibri"/>
              </a:rPr>
              <a:t>personale inserita </a:t>
            </a:r>
            <a:r>
              <a:rPr sz="2200" spc="210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in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14"/>
              </a:lnSpc>
              <a:tabLst>
                <a:tab pos="3563620" algn="l"/>
                <a:tab pos="3763010" algn="l"/>
              </a:tabLst>
            </a:pPr>
            <a:r>
              <a:rPr spc="-5" dirty="0"/>
              <a:t>Guida </a:t>
            </a:r>
            <a:r>
              <a:rPr spc="-10" dirty="0"/>
              <a:t>all'accreditamento </a:t>
            </a:r>
            <a:r>
              <a:rPr spc="-5" dirty="0"/>
              <a:t>di</a:t>
            </a:r>
            <a:r>
              <a:rPr spc="40" dirty="0"/>
              <a:t> </a:t>
            </a:r>
            <a:r>
              <a:rPr spc="-10" dirty="0"/>
              <a:t>utenti esterni	</a:t>
            </a:r>
            <a:r>
              <a:rPr spc="-5" dirty="0"/>
              <a:t>-	</a:t>
            </a:r>
            <a:r>
              <a:rPr spc="-10" dirty="0"/>
              <a:t>Università </a:t>
            </a:r>
            <a:r>
              <a:rPr spc="-5" dirty="0"/>
              <a:t>degli Studi di</a:t>
            </a:r>
            <a:r>
              <a:rPr spc="-50" dirty="0"/>
              <a:t> </a:t>
            </a:r>
            <a:r>
              <a:rPr spc="-5" dirty="0"/>
              <a:t>Cagliari</a:t>
            </a:r>
          </a:p>
        </p:txBody>
      </p:sp>
      <p:sp>
        <p:nvSpPr>
          <p:cNvPr id="29" name="object 2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14"/>
              </a:lnSpc>
            </a:pPr>
            <a:fld id="{81D60167-4931-47E6-BA6A-407CBD079E47}" type="slidenum">
              <a:rPr spc="-5" dirty="0"/>
              <a:t>7</a:t>
            </a:fld>
            <a:endParaRPr spc="-5" dirty="0"/>
          </a:p>
        </p:txBody>
      </p:sp>
      <p:sp>
        <p:nvSpPr>
          <p:cNvPr id="26" name="object 26"/>
          <p:cNvSpPr txBox="1"/>
          <p:nvPr/>
        </p:nvSpPr>
        <p:spPr>
          <a:xfrm>
            <a:off x="5664834" y="1321689"/>
            <a:ext cx="5463540" cy="361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spc="-5" dirty="0">
                <a:solidFill>
                  <a:srgbClr val="1C345A"/>
                </a:solidFill>
                <a:latin typeface="Calibri"/>
                <a:cs typeface="Calibri"/>
              </a:rPr>
              <a:t>esse3 </a:t>
            </a:r>
            <a:r>
              <a:rPr sz="2200" spc="-5" dirty="0">
                <a:latin typeface="Calibri"/>
                <a:cs typeface="Calibri"/>
              </a:rPr>
              <a:t>al </a:t>
            </a:r>
            <a:r>
              <a:rPr sz="2200" spc="-15" dirty="0">
                <a:latin typeface="Calibri"/>
                <a:cs typeface="Calibri"/>
              </a:rPr>
              <a:t>momento </a:t>
            </a:r>
            <a:r>
              <a:rPr sz="2200" spc="-10" dirty="0">
                <a:latin typeface="Calibri"/>
                <a:cs typeface="Calibri"/>
              </a:rPr>
              <a:t>della </a:t>
            </a:r>
            <a:r>
              <a:rPr sz="2200" spc="-5" dirty="0">
                <a:latin typeface="Calibri"/>
                <a:cs typeface="Calibri"/>
              </a:rPr>
              <a:t>iscrizione! </a:t>
            </a:r>
            <a:r>
              <a:rPr sz="2200" spc="-10" dirty="0">
                <a:latin typeface="Calibri"/>
                <a:cs typeface="Calibri"/>
              </a:rPr>
              <a:t>(</a:t>
            </a:r>
            <a:r>
              <a:rPr sz="2200" b="1" spc="-10" dirty="0">
                <a:solidFill>
                  <a:srgbClr val="9E1616"/>
                </a:solidFill>
                <a:latin typeface="Calibri"/>
                <a:cs typeface="Calibri"/>
              </a:rPr>
              <a:t>vedi </a:t>
            </a:r>
            <a:r>
              <a:rPr sz="2200" b="1" spc="-5" dirty="0">
                <a:solidFill>
                  <a:srgbClr val="9E1616"/>
                </a:solidFill>
                <a:latin typeface="Calibri"/>
                <a:cs typeface="Calibri"/>
              </a:rPr>
              <a:t>slide</a:t>
            </a:r>
            <a:r>
              <a:rPr sz="2200" b="1" spc="120" dirty="0">
                <a:solidFill>
                  <a:srgbClr val="9E1616"/>
                </a:solidFill>
                <a:latin typeface="Calibri"/>
                <a:cs typeface="Calibri"/>
              </a:rPr>
              <a:t> </a:t>
            </a:r>
            <a:r>
              <a:rPr sz="2200" b="1" spc="-5" dirty="0">
                <a:solidFill>
                  <a:srgbClr val="9E1616"/>
                </a:solidFill>
                <a:latin typeface="Calibri"/>
                <a:cs typeface="Calibri"/>
              </a:rPr>
              <a:t>3</a:t>
            </a:r>
            <a:r>
              <a:rPr sz="2200" spc="-5" dirty="0">
                <a:latin typeface="Calibri"/>
                <a:cs typeface="Calibri"/>
              </a:rPr>
              <a:t>)</a:t>
            </a:r>
            <a:endParaRPr sz="2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141859"/>
            <a:ext cx="5327015" cy="647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Installazione </a:t>
            </a:r>
            <a:r>
              <a:rPr spc="-5" dirty="0"/>
              <a:t>di </a:t>
            </a:r>
            <a:r>
              <a:rPr spc="-80" dirty="0"/>
              <a:t>Teams</a:t>
            </a:r>
            <a:r>
              <a:rPr spc="-5" dirty="0"/>
              <a:t> (2)</a:t>
            </a:r>
          </a:p>
        </p:txBody>
      </p:sp>
      <p:sp>
        <p:nvSpPr>
          <p:cNvPr id="3" name="object 3"/>
          <p:cNvSpPr/>
          <p:nvPr/>
        </p:nvSpPr>
        <p:spPr>
          <a:xfrm>
            <a:off x="1129283" y="6492240"/>
            <a:ext cx="1271270" cy="365760"/>
          </a:xfrm>
          <a:custGeom>
            <a:avLst/>
            <a:gdLst/>
            <a:ahLst/>
            <a:cxnLst/>
            <a:rect l="l" t="t" r="r" b="b"/>
            <a:pathLst>
              <a:path w="1271270" h="365759">
                <a:moveTo>
                  <a:pt x="0" y="365760"/>
                </a:moveTo>
                <a:lnTo>
                  <a:pt x="1271016" y="365760"/>
                </a:lnTo>
                <a:lnTo>
                  <a:pt x="1271016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00300" y="6492240"/>
            <a:ext cx="9151620" cy="365760"/>
          </a:xfrm>
          <a:custGeom>
            <a:avLst/>
            <a:gdLst/>
            <a:ahLst/>
            <a:cxnLst/>
            <a:rect l="l" t="t" r="r" b="b"/>
            <a:pathLst>
              <a:path w="9151620" h="365759">
                <a:moveTo>
                  <a:pt x="0" y="365760"/>
                </a:moveTo>
                <a:lnTo>
                  <a:pt x="9151620" y="365760"/>
                </a:lnTo>
                <a:lnTo>
                  <a:pt x="915162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551919" y="6492240"/>
            <a:ext cx="640080" cy="365760"/>
          </a:xfrm>
          <a:custGeom>
            <a:avLst/>
            <a:gdLst/>
            <a:ahLst/>
            <a:cxnLst/>
            <a:rect l="l" t="t" r="r" b="b"/>
            <a:pathLst>
              <a:path w="640079" h="365759">
                <a:moveTo>
                  <a:pt x="0" y="365760"/>
                </a:moveTo>
                <a:lnTo>
                  <a:pt x="640079" y="365760"/>
                </a:lnTo>
                <a:lnTo>
                  <a:pt x="640079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999744" y="1507236"/>
            <a:ext cx="5473065" cy="4246245"/>
          </a:xfrm>
          <a:prstGeom prst="rect">
            <a:avLst/>
          </a:prstGeom>
          <a:solidFill>
            <a:srgbClr val="1C345A">
              <a:alpha val="14901"/>
            </a:srgbClr>
          </a:solidFill>
        </p:spPr>
        <p:txBody>
          <a:bodyPr vert="horz" wrap="square" lIns="0" tIns="33655" rIns="0" bIns="0" rtlCol="0">
            <a:spAutoFit/>
          </a:bodyPr>
          <a:lstStyle/>
          <a:p>
            <a:pPr marL="91440" marR="84455" algn="just">
              <a:lnSpc>
                <a:spcPts val="2380"/>
              </a:lnSpc>
              <a:spcBef>
                <a:spcPts val="265"/>
              </a:spcBef>
            </a:pPr>
            <a:r>
              <a:rPr sz="2200" spc="-5" dirty="0">
                <a:latin typeface="Calibri"/>
                <a:cs typeface="Calibri"/>
              </a:rPr>
              <a:t>A </a:t>
            </a:r>
            <a:r>
              <a:rPr sz="2200" spc="-10" dirty="0">
                <a:latin typeface="Calibri"/>
                <a:cs typeface="Calibri"/>
              </a:rPr>
              <a:t>seconda </a:t>
            </a:r>
            <a:r>
              <a:rPr sz="2200" spc="-5" dirty="0">
                <a:latin typeface="Calibri"/>
                <a:cs typeface="Calibri"/>
              </a:rPr>
              <a:t>di </a:t>
            </a:r>
            <a:r>
              <a:rPr sz="2200" spc="-10" dirty="0">
                <a:latin typeface="Calibri"/>
                <a:cs typeface="Calibri"/>
              </a:rPr>
              <a:t>come </a:t>
            </a:r>
            <a:r>
              <a:rPr sz="2200" dirty="0">
                <a:latin typeface="Calibri"/>
                <a:cs typeface="Calibri"/>
              </a:rPr>
              <a:t>si </a:t>
            </a:r>
            <a:r>
              <a:rPr sz="2200" spc="-5" dirty="0">
                <a:latin typeface="Calibri"/>
                <a:cs typeface="Calibri"/>
              </a:rPr>
              <a:t>è eseguita la </a:t>
            </a:r>
            <a:r>
              <a:rPr sz="2200" spc="-15" dirty="0">
                <a:latin typeface="Calibri"/>
                <a:cs typeface="Calibri"/>
              </a:rPr>
              <a:t>procedura,  </a:t>
            </a:r>
            <a:r>
              <a:rPr sz="2200" spc="-5" dirty="0">
                <a:latin typeface="Calibri"/>
                <a:cs typeface="Calibri"/>
              </a:rPr>
              <a:t>a </a:t>
            </a:r>
            <a:r>
              <a:rPr sz="2200" spc="-15" dirty="0">
                <a:latin typeface="Calibri"/>
                <a:cs typeface="Calibri"/>
              </a:rPr>
              <a:t>questo punto </a:t>
            </a:r>
            <a:r>
              <a:rPr sz="2200" spc="-5" dirty="0">
                <a:latin typeface="Calibri"/>
                <a:cs typeface="Calibri"/>
              </a:rPr>
              <a:t>il </a:t>
            </a:r>
            <a:r>
              <a:rPr sz="2200" spc="-10" dirty="0">
                <a:latin typeface="Calibri"/>
                <a:cs typeface="Calibri"/>
              </a:rPr>
              <a:t>sistema </a:t>
            </a:r>
            <a:r>
              <a:rPr sz="2200" b="1" spc="-5" dirty="0">
                <a:solidFill>
                  <a:srgbClr val="9E1616"/>
                </a:solidFill>
                <a:latin typeface="Calibri"/>
                <a:cs typeface="Calibri"/>
              </a:rPr>
              <a:t>potrebbe </a:t>
            </a:r>
            <a:r>
              <a:rPr sz="2200" spc="-15" dirty="0">
                <a:latin typeface="Calibri"/>
                <a:cs typeface="Calibri"/>
              </a:rPr>
              <a:t>proporre  questa</a:t>
            </a:r>
            <a:r>
              <a:rPr sz="2200" spc="-75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domanda.</a:t>
            </a:r>
            <a:endParaRPr sz="2200">
              <a:latin typeface="Calibri"/>
              <a:cs typeface="Calibri"/>
            </a:endParaRPr>
          </a:p>
          <a:p>
            <a:pPr marL="91440" algn="just">
              <a:lnSpc>
                <a:spcPct val="100000"/>
              </a:lnSpc>
              <a:spcBef>
                <a:spcPts val="695"/>
              </a:spcBef>
            </a:pPr>
            <a:r>
              <a:rPr sz="2200" spc="-10" dirty="0">
                <a:latin typeface="Calibri"/>
                <a:cs typeface="Calibri"/>
              </a:rPr>
              <a:t>Selezionare:</a:t>
            </a:r>
            <a:endParaRPr sz="2200">
              <a:latin typeface="Calibri"/>
              <a:cs typeface="Calibri"/>
            </a:endParaRPr>
          </a:p>
          <a:p>
            <a:pPr marL="1006475">
              <a:lnSpc>
                <a:spcPct val="100000"/>
              </a:lnSpc>
              <a:spcBef>
                <a:spcPts val="730"/>
              </a:spcBef>
            </a:pPr>
            <a:r>
              <a:rPr sz="2200" b="1" spc="-20" dirty="0">
                <a:solidFill>
                  <a:srgbClr val="1C345A"/>
                </a:solidFill>
                <a:latin typeface="Calibri"/>
                <a:cs typeface="Calibri"/>
              </a:rPr>
              <a:t>Per </a:t>
            </a:r>
            <a:r>
              <a:rPr sz="2200" b="1" spc="-5" dirty="0">
                <a:solidFill>
                  <a:srgbClr val="1C345A"/>
                </a:solidFill>
                <a:latin typeface="Calibri"/>
                <a:cs typeface="Calibri"/>
              </a:rPr>
              <a:t>il</a:t>
            </a:r>
            <a:r>
              <a:rPr sz="2200" b="1" spc="-35" dirty="0">
                <a:solidFill>
                  <a:srgbClr val="1C345A"/>
                </a:solidFill>
                <a:latin typeface="Calibri"/>
                <a:cs typeface="Calibri"/>
              </a:rPr>
              <a:t> </a:t>
            </a:r>
            <a:r>
              <a:rPr sz="2200" b="1" spc="-20" dirty="0">
                <a:solidFill>
                  <a:srgbClr val="1C345A"/>
                </a:solidFill>
                <a:latin typeface="Calibri"/>
                <a:cs typeface="Calibri"/>
              </a:rPr>
              <a:t>lavoro</a:t>
            </a:r>
            <a:endParaRPr sz="2200">
              <a:latin typeface="Calibri"/>
              <a:cs typeface="Calibri"/>
            </a:endParaRPr>
          </a:p>
          <a:p>
            <a:pPr marL="91440" marR="85725" algn="just">
              <a:lnSpc>
                <a:spcPts val="2380"/>
              </a:lnSpc>
              <a:spcBef>
                <a:spcPts val="1035"/>
              </a:spcBef>
            </a:pPr>
            <a:r>
              <a:rPr sz="2200" spc="-10" dirty="0">
                <a:latin typeface="Calibri"/>
                <a:cs typeface="Calibri"/>
              </a:rPr>
              <a:t>Successivamente </a:t>
            </a:r>
            <a:r>
              <a:rPr sz="2200" dirty="0">
                <a:latin typeface="Calibri"/>
                <a:cs typeface="Calibri"/>
              </a:rPr>
              <a:t>nei </a:t>
            </a:r>
            <a:r>
              <a:rPr sz="2200" spc="-10" dirty="0">
                <a:latin typeface="Calibri"/>
                <a:cs typeface="Calibri"/>
              </a:rPr>
              <a:t>dati </a:t>
            </a:r>
            <a:r>
              <a:rPr sz="2200" spc="-5" dirty="0">
                <a:latin typeface="Calibri"/>
                <a:cs typeface="Calibri"/>
              </a:rPr>
              <a:t>della </a:t>
            </a:r>
            <a:r>
              <a:rPr sz="2200" spc="-15" dirty="0">
                <a:latin typeface="Calibri"/>
                <a:cs typeface="Calibri"/>
              </a:rPr>
              <a:t>propria </a:t>
            </a:r>
            <a:r>
              <a:rPr sz="2200" spc="-5" dirty="0">
                <a:latin typeface="Calibri"/>
                <a:cs typeface="Calibri"/>
              </a:rPr>
              <a:t>azienda  </a:t>
            </a:r>
            <a:r>
              <a:rPr sz="2200" spc="-15" dirty="0">
                <a:latin typeface="Calibri"/>
                <a:cs typeface="Calibri"/>
              </a:rPr>
              <a:t>mettere </a:t>
            </a:r>
            <a:r>
              <a:rPr sz="2200" spc="-5" dirty="0">
                <a:latin typeface="Calibri"/>
                <a:cs typeface="Calibri"/>
              </a:rPr>
              <a:t>semplicemente </a:t>
            </a:r>
            <a:r>
              <a:rPr sz="2200" b="1" spc="-5" dirty="0">
                <a:solidFill>
                  <a:srgbClr val="9E1616"/>
                </a:solidFill>
                <a:latin typeface="Calibri"/>
                <a:cs typeface="Calibri"/>
              </a:rPr>
              <a:t>il </a:t>
            </a:r>
            <a:r>
              <a:rPr sz="2200" b="1" spc="-10" dirty="0">
                <a:solidFill>
                  <a:srgbClr val="9E1616"/>
                </a:solidFill>
                <a:latin typeface="Calibri"/>
                <a:cs typeface="Calibri"/>
              </a:rPr>
              <a:t>proprio </a:t>
            </a:r>
            <a:r>
              <a:rPr sz="2200" b="1" dirty="0">
                <a:solidFill>
                  <a:srgbClr val="9E1616"/>
                </a:solidFill>
                <a:latin typeface="Calibri"/>
                <a:cs typeface="Calibri"/>
              </a:rPr>
              <a:t>nome </a:t>
            </a:r>
            <a:r>
              <a:rPr sz="2200" b="1" spc="-5" dirty="0">
                <a:solidFill>
                  <a:srgbClr val="9E1616"/>
                </a:solidFill>
                <a:latin typeface="Calibri"/>
                <a:cs typeface="Calibri"/>
              </a:rPr>
              <a:t>e  </a:t>
            </a:r>
            <a:r>
              <a:rPr sz="2200" b="1" spc="-10" dirty="0">
                <a:solidFill>
                  <a:srgbClr val="9E1616"/>
                </a:solidFill>
                <a:latin typeface="Calibri"/>
                <a:cs typeface="Calibri"/>
              </a:rPr>
              <a:t>cognome</a:t>
            </a:r>
            <a:r>
              <a:rPr sz="2200" spc="-10" dirty="0">
                <a:latin typeface="Calibri"/>
                <a:cs typeface="Calibri"/>
              </a:rPr>
              <a:t>.</a:t>
            </a:r>
            <a:endParaRPr sz="2200">
              <a:latin typeface="Calibri"/>
              <a:cs typeface="Calibri"/>
            </a:endParaRPr>
          </a:p>
          <a:p>
            <a:pPr marL="91440" marR="83820" algn="just">
              <a:lnSpc>
                <a:spcPts val="2380"/>
              </a:lnSpc>
              <a:spcBef>
                <a:spcPts val="990"/>
              </a:spcBef>
            </a:pPr>
            <a:r>
              <a:rPr sz="2200" dirty="0">
                <a:latin typeface="Calibri"/>
                <a:cs typeface="Calibri"/>
              </a:rPr>
              <a:t>Da </a:t>
            </a:r>
            <a:r>
              <a:rPr sz="2200" spc="-15" dirty="0">
                <a:latin typeface="Calibri"/>
                <a:cs typeface="Calibri"/>
              </a:rPr>
              <a:t>questo </a:t>
            </a:r>
            <a:r>
              <a:rPr sz="2200" spc="-10" dirty="0">
                <a:latin typeface="Calibri"/>
                <a:cs typeface="Calibri"/>
              </a:rPr>
              <a:t>momento </a:t>
            </a:r>
            <a:r>
              <a:rPr sz="2200" spc="-5" dirty="0">
                <a:latin typeface="Calibri"/>
                <a:cs typeface="Calibri"/>
              </a:rPr>
              <a:t>in poi le </a:t>
            </a:r>
            <a:r>
              <a:rPr sz="2200" spc="-10" dirty="0">
                <a:latin typeface="Calibri"/>
                <a:cs typeface="Calibri"/>
              </a:rPr>
              <a:t>credenziali per  accedere </a:t>
            </a:r>
            <a:r>
              <a:rPr sz="2200" spc="-5" dirty="0">
                <a:latin typeface="Calibri"/>
                <a:cs typeface="Calibri"/>
              </a:rPr>
              <a:t>a </a:t>
            </a:r>
            <a:r>
              <a:rPr sz="2200" spc="-45" dirty="0">
                <a:latin typeface="Calibri"/>
                <a:cs typeface="Calibri"/>
              </a:rPr>
              <a:t>Teams </a:t>
            </a:r>
            <a:r>
              <a:rPr sz="2200" spc="-10" dirty="0">
                <a:latin typeface="Calibri"/>
                <a:cs typeface="Calibri"/>
              </a:rPr>
              <a:t>saranno l’indirizzo </a:t>
            </a:r>
            <a:r>
              <a:rPr sz="2200" spc="-5" dirty="0">
                <a:latin typeface="Calibri"/>
                <a:cs typeface="Calibri"/>
              </a:rPr>
              <a:t>email  </a:t>
            </a:r>
            <a:r>
              <a:rPr sz="2200" spc="-15" dirty="0">
                <a:latin typeface="Calibri"/>
                <a:cs typeface="Calibri"/>
              </a:rPr>
              <a:t>utilizzato </a:t>
            </a:r>
            <a:r>
              <a:rPr sz="2200" dirty="0">
                <a:latin typeface="Calibri"/>
                <a:cs typeface="Calibri"/>
              </a:rPr>
              <a:t>su esse3 </a:t>
            </a:r>
            <a:r>
              <a:rPr sz="2200" spc="-5" dirty="0">
                <a:latin typeface="Calibri"/>
                <a:cs typeface="Calibri"/>
              </a:rPr>
              <a:t>e la </a:t>
            </a:r>
            <a:r>
              <a:rPr sz="2200" spc="-10" dirty="0">
                <a:latin typeface="Calibri"/>
                <a:cs typeface="Calibri"/>
              </a:rPr>
              <a:t>password scelta </a:t>
            </a:r>
            <a:r>
              <a:rPr sz="2200" spc="-5" dirty="0">
                <a:latin typeface="Calibri"/>
                <a:cs typeface="Calibri"/>
              </a:rPr>
              <a:t>al  </a:t>
            </a:r>
            <a:r>
              <a:rPr sz="2200" dirty="0">
                <a:latin typeface="Calibri"/>
                <a:cs typeface="Calibri"/>
              </a:rPr>
              <a:t>passaggio</a:t>
            </a:r>
            <a:r>
              <a:rPr sz="2200" spc="-65" dirty="0">
                <a:latin typeface="Calibri"/>
                <a:cs typeface="Calibri"/>
              </a:rPr>
              <a:t> </a:t>
            </a:r>
            <a:r>
              <a:rPr sz="2200" spc="-15" dirty="0">
                <a:latin typeface="Calibri"/>
                <a:cs typeface="Calibri"/>
              </a:rPr>
              <a:t>precedente.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523988" y="0"/>
            <a:ext cx="3354324" cy="64800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716011" y="0"/>
            <a:ext cx="2983992" cy="63017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724908" y="3719444"/>
            <a:ext cx="830580" cy="440690"/>
          </a:xfrm>
          <a:custGeom>
            <a:avLst/>
            <a:gdLst/>
            <a:ahLst/>
            <a:cxnLst/>
            <a:rect l="l" t="t" r="r" b="b"/>
            <a:pathLst>
              <a:path w="830579" h="440689">
                <a:moveTo>
                  <a:pt x="0" y="137160"/>
                </a:moveTo>
                <a:lnTo>
                  <a:pt x="63566" y="115188"/>
                </a:lnTo>
                <a:lnTo>
                  <a:pt x="223376" y="74781"/>
                </a:lnTo>
                <a:lnTo>
                  <a:pt x="433095" y="54201"/>
                </a:lnTo>
                <a:lnTo>
                  <a:pt x="646391" y="91709"/>
                </a:lnTo>
                <a:lnTo>
                  <a:pt x="672248" y="0"/>
                </a:lnTo>
                <a:lnTo>
                  <a:pt x="830285" y="282159"/>
                </a:lnTo>
                <a:lnTo>
                  <a:pt x="787359" y="307182"/>
                </a:lnTo>
                <a:lnTo>
                  <a:pt x="761313" y="321742"/>
                </a:lnTo>
                <a:lnTo>
                  <a:pt x="441552" y="231585"/>
                </a:lnTo>
                <a:lnTo>
                  <a:pt x="245761" y="179722"/>
                </a:lnTo>
                <a:lnTo>
                  <a:pt x="73819" y="147949"/>
                </a:lnTo>
                <a:lnTo>
                  <a:pt x="0" y="137160"/>
                </a:lnTo>
                <a:close/>
              </a:path>
              <a:path w="830579" h="440689">
                <a:moveTo>
                  <a:pt x="548132" y="440207"/>
                </a:moveTo>
                <a:lnTo>
                  <a:pt x="586918" y="302642"/>
                </a:lnTo>
                <a:lnTo>
                  <a:pt x="441552" y="231585"/>
                </a:lnTo>
                <a:lnTo>
                  <a:pt x="761313" y="321742"/>
                </a:lnTo>
                <a:lnTo>
                  <a:pt x="548132" y="440207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585204" y="3322320"/>
            <a:ext cx="1130046" cy="11285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831073" y="3888485"/>
            <a:ext cx="2729865" cy="699770"/>
          </a:xfrm>
          <a:custGeom>
            <a:avLst/>
            <a:gdLst/>
            <a:ahLst/>
            <a:cxnLst/>
            <a:rect l="l" t="t" r="r" b="b"/>
            <a:pathLst>
              <a:path w="2729865" h="699770">
                <a:moveTo>
                  <a:pt x="2612898" y="0"/>
                </a:moveTo>
                <a:lnTo>
                  <a:pt x="116585" y="0"/>
                </a:lnTo>
                <a:lnTo>
                  <a:pt x="71205" y="9161"/>
                </a:lnTo>
                <a:lnTo>
                  <a:pt x="34147" y="34147"/>
                </a:lnTo>
                <a:lnTo>
                  <a:pt x="9161" y="71205"/>
                </a:lnTo>
                <a:lnTo>
                  <a:pt x="0" y="116586"/>
                </a:lnTo>
                <a:lnTo>
                  <a:pt x="0" y="582930"/>
                </a:lnTo>
                <a:lnTo>
                  <a:pt x="9161" y="628310"/>
                </a:lnTo>
                <a:lnTo>
                  <a:pt x="34147" y="665368"/>
                </a:lnTo>
                <a:lnTo>
                  <a:pt x="71205" y="690354"/>
                </a:lnTo>
                <a:lnTo>
                  <a:pt x="116585" y="699515"/>
                </a:lnTo>
                <a:lnTo>
                  <a:pt x="2612898" y="699515"/>
                </a:lnTo>
                <a:lnTo>
                  <a:pt x="2658278" y="690354"/>
                </a:lnTo>
                <a:lnTo>
                  <a:pt x="2695336" y="665368"/>
                </a:lnTo>
                <a:lnTo>
                  <a:pt x="2720322" y="628310"/>
                </a:lnTo>
                <a:lnTo>
                  <a:pt x="2729483" y="582930"/>
                </a:lnTo>
                <a:lnTo>
                  <a:pt x="2729483" y="116586"/>
                </a:lnTo>
                <a:lnTo>
                  <a:pt x="2720322" y="71205"/>
                </a:lnTo>
                <a:lnTo>
                  <a:pt x="2695336" y="34147"/>
                </a:lnTo>
                <a:lnTo>
                  <a:pt x="2658278" y="9161"/>
                </a:lnTo>
                <a:lnTo>
                  <a:pt x="2612898" y="0"/>
                </a:lnTo>
                <a:close/>
              </a:path>
            </a:pathLst>
          </a:custGeom>
          <a:solidFill>
            <a:srgbClr val="FFFF00">
              <a:alpha val="2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831073" y="3888485"/>
            <a:ext cx="2729865" cy="699770"/>
          </a:xfrm>
          <a:custGeom>
            <a:avLst/>
            <a:gdLst/>
            <a:ahLst/>
            <a:cxnLst/>
            <a:rect l="l" t="t" r="r" b="b"/>
            <a:pathLst>
              <a:path w="2729865" h="699770">
                <a:moveTo>
                  <a:pt x="0" y="116586"/>
                </a:moveTo>
                <a:lnTo>
                  <a:pt x="9161" y="71205"/>
                </a:lnTo>
                <a:lnTo>
                  <a:pt x="34147" y="34147"/>
                </a:lnTo>
                <a:lnTo>
                  <a:pt x="71205" y="9161"/>
                </a:lnTo>
                <a:lnTo>
                  <a:pt x="116585" y="0"/>
                </a:lnTo>
                <a:lnTo>
                  <a:pt x="2612898" y="0"/>
                </a:lnTo>
                <a:lnTo>
                  <a:pt x="2658278" y="9161"/>
                </a:lnTo>
                <a:lnTo>
                  <a:pt x="2695336" y="34147"/>
                </a:lnTo>
                <a:lnTo>
                  <a:pt x="2720322" y="71205"/>
                </a:lnTo>
                <a:lnTo>
                  <a:pt x="2729483" y="116586"/>
                </a:lnTo>
                <a:lnTo>
                  <a:pt x="2729483" y="582930"/>
                </a:lnTo>
                <a:lnTo>
                  <a:pt x="2720322" y="628310"/>
                </a:lnTo>
                <a:lnTo>
                  <a:pt x="2695336" y="665368"/>
                </a:lnTo>
                <a:lnTo>
                  <a:pt x="2658278" y="690354"/>
                </a:lnTo>
                <a:lnTo>
                  <a:pt x="2612898" y="699515"/>
                </a:lnTo>
                <a:lnTo>
                  <a:pt x="116585" y="699515"/>
                </a:lnTo>
                <a:lnTo>
                  <a:pt x="71205" y="690354"/>
                </a:lnTo>
                <a:lnTo>
                  <a:pt x="34147" y="665368"/>
                </a:lnTo>
                <a:lnTo>
                  <a:pt x="9161" y="628310"/>
                </a:lnTo>
                <a:lnTo>
                  <a:pt x="0" y="582930"/>
                </a:lnTo>
                <a:lnTo>
                  <a:pt x="0" y="116586"/>
                </a:lnTo>
                <a:close/>
              </a:path>
            </a:pathLst>
          </a:custGeom>
          <a:ln w="38099">
            <a:solidFill>
              <a:srgbClr val="9E16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14"/>
              </a:lnSpc>
              <a:tabLst>
                <a:tab pos="3563620" algn="l"/>
                <a:tab pos="3763010" algn="l"/>
              </a:tabLst>
            </a:pPr>
            <a:r>
              <a:rPr spc="-5" dirty="0"/>
              <a:t>Guida </a:t>
            </a:r>
            <a:r>
              <a:rPr spc="-10" dirty="0"/>
              <a:t>all'accreditamento </a:t>
            </a:r>
            <a:r>
              <a:rPr spc="-5" dirty="0"/>
              <a:t>di</a:t>
            </a:r>
            <a:r>
              <a:rPr spc="40" dirty="0"/>
              <a:t> </a:t>
            </a:r>
            <a:r>
              <a:rPr spc="-10" dirty="0"/>
              <a:t>utenti esterni	</a:t>
            </a:r>
            <a:r>
              <a:rPr spc="-5" dirty="0"/>
              <a:t>-	</a:t>
            </a:r>
            <a:r>
              <a:rPr spc="-10" dirty="0"/>
              <a:t>Università </a:t>
            </a:r>
            <a:r>
              <a:rPr spc="-5" dirty="0"/>
              <a:t>degli Studi di</a:t>
            </a:r>
            <a:r>
              <a:rPr spc="-50" dirty="0"/>
              <a:t> </a:t>
            </a:r>
            <a:r>
              <a:rPr spc="-5" dirty="0"/>
              <a:t>Cagliari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14"/>
              </a:lnSpc>
            </a:pPr>
            <a:fld id="{81D60167-4931-47E6-BA6A-407CBD079E47}" type="slidenum">
              <a:rPr spc="-5" dirty="0"/>
              <a:t>8</a:t>
            </a:fld>
            <a:endParaRPr spc="-5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82867" y="1286243"/>
            <a:ext cx="6009131" cy="53675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374891" y="1478280"/>
            <a:ext cx="5725668" cy="49971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8739" y="141859"/>
            <a:ext cx="5327015" cy="647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Installazione </a:t>
            </a:r>
            <a:r>
              <a:rPr spc="-5" dirty="0"/>
              <a:t>di </a:t>
            </a:r>
            <a:r>
              <a:rPr spc="-80" dirty="0"/>
              <a:t>Teams</a:t>
            </a:r>
            <a:r>
              <a:rPr spc="-5" dirty="0"/>
              <a:t> (3)</a:t>
            </a:r>
          </a:p>
        </p:txBody>
      </p:sp>
      <p:sp>
        <p:nvSpPr>
          <p:cNvPr id="5" name="object 5"/>
          <p:cNvSpPr/>
          <p:nvPr/>
        </p:nvSpPr>
        <p:spPr>
          <a:xfrm>
            <a:off x="1129283" y="6492240"/>
            <a:ext cx="1271270" cy="365760"/>
          </a:xfrm>
          <a:custGeom>
            <a:avLst/>
            <a:gdLst/>
            <a:ahLst/>
            <a:cxnLst/>
            <a:rect l="l" t="t" r="r" b="b"/>
            <a:pathLst>
              <a:path w="1271270" h="365759">
                <a:moveTo>
                  <a:pt x="0" y="365760"/>
                </a:moveTo>
                <a:lnTo>
                  <a:pt x="1271016" y="365760"/>
                </a:lnTo>
                <a:lnTo>
                  <a:pt x="1271016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400300" y="6492240"/>
            <a:ext cx="9151620" cy="365760"/>
          </a:xfrm>
          <a:custGeom>
            <a:avLst/>
            <a:gdLst/>
            <a:ahLst/>
            <a:cxnLst/>
            <a:rect l="l" t="t" r="r" b="b"/>
            <a:pathLst>
              <a:path w="9151620" h="365759">
                <a:moveTo>
                  <a:pt x="0" y="365760"/>
                </a:moveTo>
                <a:lnTo>
                  <a:pt x="9151620" y="365760"/>
                </a:lnTo>
                <a:lnTo>
                  <a:pt x="9151620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551919" y="6492240"/>
            <a:ext cx="640080" cy="365760"/>
          </a:xfrm>
          <a:custGeom>
            <a:avLst/>
            <a:gdLst/>
            <a:ahLst/>
            <a:cxnLst/>
            <a:rect l="l" t="t" r="r" b="b"/>
            <a:pathLst>
              <a:path w="640079" h="365759">
                <a:moveTo>
                  <a:pt x="0" y="365760"/>
                </a:moveTo>
                <a:lnTo>
                  <a:pt x="640079" y="365760"/>
                </a:lnTo>
                <a:lnTo>
                  <a:pt x="640079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621791"/>
            <a:ext cx="6405372" cy="322935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813816"/>
            <a:ext cx="6227064" cy="28590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281928" y="713231"/>
            <a:ext cx="5910580" cy="681355"/>
          </a:xfrm>
          <a:custGeom>
            <a:avLst/>
            <a:gdLst/>
            <a:ahLst/>
            <a:cxnLst/>
            <a:rect l="l" t="t" r="r" b="b"/>
            <a:pathLst>
              <a:path w="5910580" h="681355">
                <a:moveTo>
                  <a:pt x="0" y="681227"/>
                </a:moveTo>
                <a:lnTo>
                  <a:pt x="5910072" y="681227"/>
                </a:lnTo>
                <a:lnTo>
                  <a:pt x="5910072" y="0"/>
                </a:lnTo>
                <a:lnTo>
                  <a:pt x="0" y="0"/>
                </a:lnTo>
                <a:lnTo>
                  <a:pt x="0" y="681227"/>
                </a:lnTo>
                <a:close/>
              </a:path>
            </a:pathLst>
          </a:custGeom>
          <a:solidFill>
            <a:srgbClr val="9E1616">
              <a:alpha val="1490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360921" y="712215"/>
            <a:ext cx="5755005" cy="6051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280"/>
              </a:lnSpc>
            </a:pPr>
            <a:r>
              <a:rPr sz="2000" spc="-15" dirty="0">
                <a:latin typeface="Calibri"/>
                <a:cs typeface="Calibri"/>
              </a:rPr>
              <a:t>Per  </a:t>
            </a:r>
            <a:r>
              <a:rPr sz="2000" spc="-5" dirty="0">
                <a:latin typeface="Calibri"/>
                <a:cs typeface="Calibri"/>
              </a:rPr>
              <a:t>modificare  la lingua  </a:t>
            </a:r>
            <a:r>
              <a:rPr sz="2000" dirty="0">
                <a:latin typeface="Calibri"/>
                <a:cs typeface="Calibri"/>
              </a:rPr>
              <a:t>di </a:t>
            </a:r>
            <a:r>
              <a:rPr sz="2000" spc="-10" dirty="0">
                <a:latin typeface="Calibri"/>
                <a:cs typeface="Calibri"/>
              </a:rPr>
              <a:t>interfaccia  </a:t>
            </a:r>
            <a:r>
              <a:rPr sz="2000" dirty="0">
                <a:latin typeface="Calibri"/>
                <a:cs typeface="Calibri"/>
              </a:rPr>
              <a:t>del </a:t>
            </a:r>
            <a:r>
              <a:rPr sz="2000" spc="-10" dirty="0">
                <a:latin typeface="Calibri"/>
                <a:cs typeface="Calibri"/>
              </a:rPr>
              <a:t>software  </a:t>
            </a:r>
            <a:r>
              <a:rPr sz="2000" spc="195" dirty="0">
                <a:latin typeface="Calibri"/>
                <a:cs typeface="Calibri"/>
              </a:rPr>
              <a:t> </a:t>
            </a:r>
            <a:r>
              <a:rPr sz="2000" spc="5" dirty="0">
                <a:latin typeface="Calibri"/>
                <a:cs typeface="Calibri"/>
              </a:rPr>
              <a:t>si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2280"/>
              </a:lnSpc>
            </a:pPr>
            <a:r>
              <a:rPr sz="2000" dirty="0">
                <a:latin typeface="Calibri"/>
                <a:cs typeface="Calibri"/>
              </a:rPr>
              <a:t>clicchi in </a:t>
            </a:r>
            <a:r>
              <a:rPr sz="2000" spc="-5" dirty="0">
                <a:latin typeface="Calibri"/>
                <a:cs typeface="Calibri"/>
              </a:rPr>
              <a:t>alto </a:t>
            </a:r>
            <a:r>
              <a:rPr sz="2000" dirty="0">
                <a:latin typeface="Calibri"/>
                <a:cs typeface="Calibri"/>
              </a:rPr>
              <a:t>a </a:t>
            </a:r>
            <a:r>
              <a:rPr sz="2000" spc="-15" dirty="0">
                <a:latin typeface="Calibri"/>
                <a:cs typeface="Calibri"/>
              </a:rPr>
              <a:t>destra </a:t>
            </a:r>
            <a:r>
              <a:rPr sz="2000" spc="-5" dirty="0">
                <a:latin typeface="Calibri"/>
                <a:cs typeface="Calibri"/>
              </a:rPr>
              <a:t>sul cerchio con le </a:t>
            </a:r>
            <a:r>
              <a:rPr sz="2000" spc="-10" dirty="0">
                <a:latin typeface="Calibri"/>
                <a:cs typeface="Calibri"/>
              </a:rPr>
              <a:t>proprie</a:t>
            </a:r>
            <a:r>
              <a:rPr sz="2000" spc="5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iniziali.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080982" y="1277823"/>
            <a:ext cx="731520" cy="535305"/>
          </a:xfrm>
          <a:custGeom>
            <a:avLst/>
            <a:gdLst/>
            <a:ahLst/>
            <a:cxnLst/>
            <a:rect l="l" t="t" r="r" b="b"/>
            <a:pathLst>
              <a:path w="731520" h="535305">
                <a:moveTo>
                  <a:pt x="731126" y="0"/>
                </a:moveTo>
                <a:lnTo>
                  <a:pt x="696296" y="57535"/>
                </a:lnTo>
                <a:lnTo>
                  <a:pt x="599249" y="190781"/>
                </a:lnTo>
                <a:lnTo>
                  <a:pt x="451150" y="340692"/>
                </a:lnTo>
                <a:lnTo>
                  <a:pt x="263163" y="448225"/>
                </a:lnTo>
                <a:lnTo>
                  <a:pt x="301915" y="535274"/>
                </a:lnTo>
                <a:lnTo>
                  <a:pt x="0" y="419362"/>
                </a:lnTo>
                <a:lnTo>
                  <a:pt x="17008" y="372677"/>
                </a:lnTo>
                <a:lnTo>
                  <a:pt x="27726" y="344829"/>
                </a:lnTo>
                <a:lnTo>
                  <a:pt x="331238" y="209708"/>
                </a:lnTo>
                <a:lnTo>
                  <a:pt x="514943" y="124404"/>
                </a:lnTo>
                <a:lnTo>
                  <a:pt x="667466" y="38901"/>
                </a:lnTo>
                <a:lnTo>
                  <a:pt x="731126" y="0"/>
                </a:lnTo>
                <a:close/>
              </a:path>
              <a:path w="731520" h="535305">
                <a:moveTo>
                  <a:pt x="115904" y="117440"/>
                </a:moveTo>
                <a:lnTo>
                  <a:pt x="174032" y="248013"/>
                </a:lnTo>
                <a:lnTo>
                  <a:pt x="331238" y="209708"/>
                </a:lnTo>
                <a:lnTo>
                  <a:pt x="27726" y="344829"/>
                </a:lnTo>
                <a:lnTo>
                  <a:pt x="115904" y="117440"/>
                </a:lnTo>
                <a:close/>
              </a:path>
            </a:pathLst>
          </a:custGeom>
          <a:solidFill>
            <a:srgbClr val="1C34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858255" y="922019"/>
            <a:ext cx="1209294" cy="120776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0" y="3820667"/>
            <a:ext cx="6227445" cy="365760"/>
          </a:xfrm>
          <a:custGeom>
            <a:avLst/>
            <a:gdLst/>
            <a:ahLst/>
            <a:cxnLst/>
            <a:rect l="l" t="t" r="r" b="b"/>
            <a:pathLst>
              <a:path w="6227445" h="365760">
                <a:moveTo>
                  <a:pt x="0" y="365760"/>
                </a:moveTo>
                <a:lnTo>
                  <a:pt x="6227064" y="365760"/>
                </a:lnTo>
                <a:lnTo>
                  <a:pt x="6227064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solidFill>
            <a:srgbClr val="1C345A">
              <a:alpha val="1490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8739" y="3820541"/>
            <a:ext cx="2629535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latin typeface="Calibri"/>
                <a:cs typeface="Calibri"/>
              </a:rPr>
              <a:t>Scegliere </a:t>
            </a:r>
            <a:r>
              <a:rPr sz="2000" dirty="0">
                <a:latin typeface="Calibri"/>
                <a:cs typeface="Calibri"/>
              </a:rPr>
              <a:t>la </a:t>
            </a:r>
            <a:r>
              <a:rPr sz="2000" spc="-10" dirty="0">
                <a:latin typeface="Calibri"/>
                <a:cs typeface="Calibri"/>
              </a:rPr>
              <a:t>voce</a:t>
            </a:r>
            <a:r>
              <a:rPr sz="2000" spc="-40" dirty="0"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9E1616"/>
                </a:solidFill>
                <a:latin typeface="Calibri"/>
                <a:cs typeface="Calibri"/>
              </a:rPr>
              <a:t>Settings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976788" y="3398029"/>
            <a:ext cx="811530" cy="450850"/>
          </a:xfrm>
          <a:custGeom>
            <a:avLst/>
            <a:gdLst/>
            <a:ahLst/>
            <a:cxnLst/>
            <a:rect l="l" t="t" r="r" b="b"/>
            <a:pathLst>
              <a:path w="811529" h="450850">
                <a:moveTo>
                  <a:pt x="0" y="415106"/>
                </a:moveTo>
                <a:lnTo>
                  <a:pt x="47751" y="367743"/>
                </a:lnTo>
                <a:lnTo>
                  <a:pt x="174232" y="262034"/>
                </a:lnTo>
                <a:lnTo>
                  <a:pt x="354284" y="152546"/>
                </a:lnTo>
                <a:lnTo>
                  <a:pt x="562748" y="93851"/>
                </a:lnTo>
                <a:lnTo>
                  <a:pt x="546279" y="0"/>
                </a:lnTo>
                <a:lnTo>
                  <a:pt x="811040" y="185717"/>
                </a:lnTo>
                <a:lnTo>
                  <a:pt x="783210" y="226879"/>
                </a:lnTo>
                <a:lnTo>
                  <a:pt x="766055" y="251293"/>
                </a:lnTo>
                <a:lnTo>
                  <a:pt x="438825" y="308716"/>
                </a:lnTo>
                <a:lnTo>
                  <a:pt x="239910" y="346887"/>
                </a:lnTo>
                <a:lnTo>
                  <a:pt x="71196" y="392818"/>
                </a:lnTo>
                <a:lnTo>
                  <a:pt x="0" y="415106"/>
                </a:lnTo>
                <a:close/>
              </a:path>
              <a:path w="811529" h="450850">
                <a:moveTo>
                  <a:pt x="625330" y="450484"/>
                </a:moveTo>
                <a:lnTo>
                  <a:pt x="600627" y="309708"/>
                </a:lnTo>
                <a:lnTo>
                  <a:pt x="438825" y="308716"/>
                </a:lnTo>
                <a:lnTo>
                  <a:pt x="766055" y="251293"/>
                </a:lnTo>
                <a:lnTo>
                  <a:pt x="625330" y="450484"/>
                </a:lnTo>
                <a:close/>
              </a:path>
            </a:pathLst>
          </a:custGeom>
          <a:solidFill>
            <a:srgbClr val="9E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843783" y="3125723"/>
            <a:ext cx="1059942" cy="105994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0" y="4695444"/>
            <a:ext cx="6227445" cy="681355"/>
          </a:xfrm>
          <a:custGeom>
            <a:avLst/>
            <a:gdLst/>
            <a:ahLst/>
            <a:cxnLst/>
            <a:rect l="l" t="t" r="r" b="b"/>
            <a:pathLst>
              <a:path w="6227445" h="681354">
                <a:moveTo>
                  <a:pt x="0" y="681227"/>
                </a:moveTo>
                <a:lnTo>
                  <a:pt x="6227064" y="681227"/>
                </a:lnTo>
                <a:lnTo>
                  <a:pt x="6227064" y="0"/>
                </a:lnTo>
                <a:lnTo>
                  <a:pt x="0" y="0"/>
                </a:lnTo>
                <a:lnTo>
                  <a:pt x="0" y="681227"/>
                </a:lnTo>
                <a:close/>
              </a:path>
            </a:pathLst>
          </a:custGeom>
          <a:solidFill>
            <a:srgbClr val="9E1616">
              <a:alpha val="1490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164132" y="4695697"/>
            <a:ext cx="98933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0520" algn="l"/>
              </a:tabLst>
            </a:pPr>
            <a:r>
              <a:rPr sz="2000" spc="-5" dirty="0">
                <a:latin typeface="Calibri"/>
                <a:cs typeface="Calibri"/>
              </a:rPr>
              <a:t>la	lingua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285745" y="4695697"/>
            <a:ext cx="91821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latin typeface="Calibri"/>
                <a:cs typeface="Calibri"/>
              </a:rPr>
              <a:t>p</a:t>
            </a:r>
            <a:r>
              <a:rPr sz="2000" spc="-25" dirty="0">
                <a:latin typeface="Calibri"/>
                <a:cs typeface="Calibri"/>
              </a:rPr>
              <a:t>r</a:t>
            </a:r>
            <a:r>
              <a:rPr sz="2000" spc="-15" dirty="0">
                <a:latin typeface="Calibri"/>
                <a:cs typeface="Calibri"/>
              </a:rPr>
              <a:t>e</a:t>
            </a:r>
            <a:r>
              <a:rPr sz="2000" spc="-50" dirty="0">
                <a:latin typeface="Calibri"/>
                <a:cs typeface="Calibri"/>
              </a:rPr>
              <a:t>f</a:t>
            </a:r>
            <a:r>
              <a:rPr sz="2000" dirty="0">
                <a:latin typeface="Calibri"/>
                <a:cs typeface="Calibri"/>
              </a:rPr>
              <a:t>er</a:t>
            </a:r>
            <a:r>
              <a:rPr sz="2000" spc="-10" dirty="0">
                <a:latin typeface="Calibri"/>
                <a:cs typeface="Calibri"/>
              </a:rPr>
              <a:t>i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dirty="0">
                <a:latin typeface="Calibri"/>
                <a:cs typeface="Calibri"/>
              </a:rPr>
              <a:t>a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335782" y="4695697"/>
            <a:ext cx="108204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95910" algn="l"/>
              </a:tabLst>
            </a:pPr>
            <a:r>
              <a:rPr sz="2000" dirty="0">
                <a:latin typeface="Calibri"/>
                <a:cs typeface="Calibri"/>
              </a:rPr>
              <a:t>e	clic</a:t>
            </a:r>
            <a:r>
              <a:rPr sz="2000" spc="-10" dirty="0">
                <a:latin typeface="Calibri"/>
                <a:cs typeface="Calibri"/>
              </a:rPr>
              <a:t>c</a:t>
            </a:r>
            <a:r>
              <a:rPr sz="2000" dirty="0">
                <a:latin typeface="Calibri"/>
                <a:cs typeface="Calibri"/>
              </a:rPr>
              <a:t>a</a:t>
            </a:r>
            <a:r>
              <a:rPr sz="2000" spc="-30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550790" y="4695697"/>
            <a:ext cx="1598295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03860" algn="l"/>
                <a:tab pos="1185545" algn="l"/>
              </a:tabLst>
            </a:pPr>
            <a:r>
              <a:rPr sz="2000" spc="5" dirty="0">
                <a:latin typeface="Calibri"/>
                <a:cs typeface="Calibri"/>
              </a:rPr>
              <a:t>s</a:t>
            </a:r>
            <a:r>
              <a:rPr sz="2000" dirty="0">
                <a:latin typeface="Calibri"/>
                <a:cs typeface="Calibri"/>
              </a:rPr>
              <a:t>u	</a:t>
            </a:r>
            <a:r>
              <a:rPr sz="2000" b="1" dirty="0">
                <a:solidFill>
                  <a:srgbClr val="1C345A"/>
                </a:solidFill>
                <a:latin typeface="Calibri"/>
                <a:cs typeface="Calibri"/>
              </a:rPr>
              <a:t>«S</a:t>
            </a:r>
            <a:r>
              <a:rPr sz="2000" b="1" spc="-30" dirty="0">
                <a:solidFill>
                  <a:srgbClr val="1C345A"/>
                </a:solidFill>
                <a:latin typeface="Calibri"/>
                <a:cs typeface="Calibri"/>
              </a:rPr>
              <a:t>a</a:t>
            </a:r>
            <a:r>
              <a:rPr sz="2000" b="1" spc="-25" dirty="0">
                <a:solidFill>
                  <a:srgbClr val="1C345A"/>
                </a:solidFill>
                <a:latin typeface="Calibri"/>
                <a:cs typeface="Calibri"/>
              </a:rPr>
              <a:t>v</a:t>
            </a:r>
            <a:r>
              <a:rPr sz="2000" b="1" dirty="0">
                <a:solidFill>
                  <a:srgbClr val="1C345A"/>
                </a:solidFill>
                <a:latin typeface="Calibri"/>
                <a:cs typeface="Calibri"/>
              </a:rPr>
              <a:t>e	and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8739" y="4695697"/>
            <a:ext cx="951865" cy="6051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280"/>
              </a:lnSpc>
            </a:pPr>
            <a:r>
              <a:rPr sz="2000" spc="-5" dirty="0">
                <a:latin typeface="Calibri"/>
                <a:cs typeface="Calibri"/>
              </a:rPr>
              <a:t>S</a:t>
            </a:r>
            <a:r>
              <a:rPr sz="2000" spc="5" dirty="0">
                <a:latin typeface="Calibri"/>
                <a:cs typeface="Calibri"/>
              </a:rPr>
              <a:t>c</a:t>
            </a:r>
            <a:r>
              <a:rPr sz="2000" dirty="0">
                <a:latin typeface="Calibri"/>
                <a:cs typeface="Calibri"/>
              </a:rPr>
              <a:t>egl</a:t>
            </a:r>
            <a:r>
              <a:rPr sz="2000" spc="-10" dirty="0">
                <a:latin typeface="Calibri"/>
                <a:cs typeface="Calibri"/>
              </a:rPr>
              <a:t>i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sz="2000" spc="-30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e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2280"/>
              </a:lnSpc>
            </a:pPr>
            <a:r>
              <a:rPr sz="2000" b="1" spc="-15" dirty="0">
                <a:solidFill>
                  <a:srgbClr val="1C345A"/>
                </a:solidFill>
                <a:latin typeface="Calibri"/>
                <a:cs typeface="Calibri"/>
              </a:rPr>
              <a:t>restart»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115796" y="5374395"/>
            <a:ext cx="735965" cy="530860"/>
          </a:xfrm>
          <a:custGeom>
            <a:avLst/>
            <a:gdLst/>
            <a:ahLst/>
            <a:cxnLst/>
            <a:rect l="l" t="t" r="r" b="b"/>
            <a:pathLst>
              <a:path w="735965" h="530860">
                <a:moveTo>
                  <a:pt x="0" y="0"/>
                </a:moveTo>
                <a:lnTo>
                  <a:pt x="35426" y="57169"/>
                </a:lnTo>
                <a:lnTo>
                  <a:pt x="133854" y="189396"/>
                </a:lnTo>
                <a:lnTo>
                  <a:pt x="283504" y="337755"/>
                </a:lnTo>
                <a:lnTo>
                  <a:pt x="472600" y="443324"/>
                </a:lnTo>
                <a:lnTo>
                  <a:pt x="434755" y="530770"/>
                </a:lnTo>
                <a:lnTo>
                  <a:pt x="735448" y="411721"/>
                </a:lnTo>
                <a:lnTo>
                  <a:pt x="717954" y="365217"/>
                </a:lnTo>
                <a:lnTo>
                  <a:pt x="706948" y="337482"/>
                </a:lnTo>
                <a:lnTo>
                  <a:pt x="402047" y="205530"/>
                </a:lnTo>
                <a:lnTo>
                  <a:pt x="217464" y="122144"/>
                </a:lnTo>
                <a:lnTo>
                  <a:pt x="64060" y="38235"/>
                </a:lnTo>
                <a:lnTo>
                  <a:pt x="0" y="0"/>
                </a:lnTo>
                <a:close/>
              </a:path>
              <a:path w="735965" h="530860">
                <a:moveTo>
                  <a:pt x="616408" y="111025"/>
                </a:moveTo>
                <a:lnTo>
                  <a:pt x="559642" y="242196"/>
                </a:lnTo>
                <a:lnTo>
                  <a:pt x="402047" y="205530"/>
                </a:lnTo>
                <a:lnTo>
                  <a:pt x="706948" y="337482"/>
                </a:lnTo>
                <a:lnTo>
                  <a:pt x="616408" y="111025"/>
                </a:lnTo>
                <a:close/>
              </a:path>
            </a:pathLst>
          </a:custGeom>
          <a:solidFill>
            <a:srgbClr val="1C34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864352" y="5017008"/>
            <a:ext cx="1203198" cy="120319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780282" y="3324605"/>
            <a:ext cx="1681480" cy="365760"/>
          </a:xfrm>
          <a:custGeom>
            <a:avLst/>
            <a:gdLst/>
            <a:ahLst/>
            <a:cxnLst/>
            <a:rect l="l" t="t" r="r" b="b"/>
            <a:pathLst>
              <a:path w="1681479" h="365760">
                <a:moveTo>
                  <a:pt x="1620012" y="0"/>
                </a:moveTo>
                <a:lnTo>
                  <a:pt x="60959" y="0"/>
                </a:lnTo>
                <a:lnTo>
                  <a:pt x="37236" y="4792"/>
                </a:lnTo>
                <a:lnTo>
                  <a:pt x="17859" y="17859"/>
                </a:lnTo>
                <a:lnTo>
                  <a:pt x="4792" y="37236"/>
                </a:lnTo>
                <a:lnTo>
                  <a:pt x="0" y="60960"/>
                </a:lnTo>
                <a:lnTo>
                  <a:pt x="0" y="304800"/>
                </a:lnTo>
                <a:lnTo>
                  <a:pt x="4792" y="328523"/>
                </a:lnTo>
                <a:lnTo>
                  <a:pt x="17859" y="347900"/>
                </a:lnTo>
                <a:lnTo>
                  <a:pt x="37236" y="360967"/>
                </a:lnTo>
                <a:lnTo>
                  <a:pt x="60959" y="365760"/>
                </a:lnTo>
                <a:lnTo>
                  <a:pt x="1620012" y="365760"/>
                </a:lnTo>
                <a:lnTo>
                  <a:pt x="1643735" y="360967"/>
                </a:lnTo>
                <a:lnTo>
                  <a:pt x="1663112" y="347900"/>
                </a:lnTo>
                <a:lnTo>
                  <a:pt x="1676179" y="328523"/>
                </a:lnTo>
                <a:lnTo>
                  <a:pt x="1680971" y="304800"/>
                </a:lnTo>
                <a:lnTo>
                  <a:pt x="1680971" y="60960"/>
                </a:lnTo>
                <a:lnTo>
                  <a:pt x="1676179" y="37236"/>
                </a:lnTo>
                <a:lnTo>
                  <a:pt x="1663112" y="17859"/>
                </a:lnTo>
                <a:lnTo>
                  <a:pt x="1643735" y="4792"/>
                </a:lnTo>
                <a:lnTo>
                  <a:pt x="1620012" y="0"/>
                </a:lnTo>
                <a:close/>
              </a:path>
            </a:pathLst>
          </a:custGeom>
          <a:solidFill>
            <a:srgbClr val="FFFF00">
              <a:alpha val="2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780282" y="3324605"/>
            <a:ext cx="1681480" cy="365760"/>
          </a:xfrm>
          <a:custGeom>
            <a:avLst/>
            <a:gdLst/>
            <a:ahLst/>
            <a:cxnLst/>
            <a:rect l="l" t="t" r="r" b="b"/>
            <a:pathLst>
              <a:path w="1681479" h="365760">
                <a:moveTo>
                  <a:pt x="0" y="60960"/>
                </a:moveTo>
                <a:lnTo>
                  <a:pt x="4792" y="37236"/>
                </a:lnTo>
                <a:lnTo>
                  <a:pt x="17859" y="17859"/>
                </a:lnTo>
                <a:lnTo>
                  <a:pt x="37236" y="4792"/>
                </a:lnTo>
                <a:lnTo>
                  <a:pt x="60959" y="0"/>
                </a:lnTo>
                <a:lnTo>
                  <a:pt x="1620012" y="0"/>
                </a:lnTo>
                <a:lnTo>
                  <a:pt x="1643735" y="4792"/>
                </a:lnTo>
                <a:lnTo>
                  <a:pt x="1663112" y="17859"/>
                </a:lnTo>
                <a:lnTo>
                  <a:pt x="1676179" y="37236"/>
                </a:lnTo>
                <a:lnTo>
                  <a:pt x="1680971" y="60960"/>
                </a:lnTo>
                <a:lnTo>
                  <a:pt x="1680971" y="304800"/>
                </a:lnTo>
                <a:lnTo>
                  <a:pt x="1676179" y="328523"/>
                </a:lnTo>
                <a:lnTo>
                  <a:pt x="1663112" y="347900"/>
                </a:lnTo>
                <a:lnTo>
                  <a:pt x="1643735" y="360967"/>
                </a:lnTo>
                <a:lnTo>
                  <a:pt x="1620012" y="365760"/>
                </a:lnTo>
                <a:lnTo>
                  <a:pt x="60959" y="365760"/>
                </a:lnTo>
                <a:lnTo>
                  <a:pt x="37236" y="360967"/>
                </a:lnTo>
                <a:lnTo>
                  <a:pt x="17859" y="347900"/>
                </a:lnTo>
                <a:lnTo>
                  <a:pt x="4792" y="328523"/>
                </a:lnTo>
                <a:lnTo>
                  <a:pt x="0" y="304800"/>
                </a:lnTo>
                <a:lnTo>
                  <a:pt x="0" y="60960"/>
                </a:lnTo>
                <a:close/>
              </a:path>
            </a:pathLst>
          </a:custGeom>
          <a:ln w="38100">
            <a:solidFill>
              <a:srgbClr val="9E16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14"/>
              </a:lnSpc>
              <a:tabLst>
                <a:tab pos="3563620" algn="l"/>
                <a:tab pos="3763010" algn="l"/>
              </a:tabLst>
            </a:pPr>
            <a:r>
              <a:rPr spc="-5" dirty="0"/>
              <a:t>Guida </a:t>
            </a:r>
            <a:r>
              <a:rPr spc="-10" dirty="0"/>
              <a:t>all'accreditamento </a:t>
            </a:r>
            <a:r>
              <a:rPr spc="-5" dirty="0"/>
              <a:t>di</a:t>
            </a:r>
            <a:r>
              <a:rPr spc="40" dirty="0"/>
              <a:t> </a:t>
            </a:r>
            <a:r>
              <a:rPr spc="-10" dirty="0"/>
              <a:t>utenti esterni	</a:t>
            </a:r>
            <a:r>
              <a:rPr spc="-5" dirty="0"/>
              <a:t>-	</a:t>
            </a:r>
            <a:r>
              <a:rPr spc="-10" dirty="0"/>
              <a:t>Università </a:t>
            </a:r>
            <a:r>
              <a:rPr spc="-5" dirty="0"/>
              <a:t>degli Studi di</a:t>
            </a:r>
            <a:r>
              <a:rPr spc="-50" dirty="0"/>
              <a:t> </a:t>
            </a:r>
            <a:r>
              <a:rPr spc="-5" dirty="0"/>
              <a:t>Cagliari</a:t>
            </a:r>
          </a:p>
        </p:txBody>
      </p:sp>
      <p:sp>
        <p:nvSpPr>
          <p:cNvPr id="30" name="object 3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14"/>
              </a:lnSpc>
            </a:pPr>
            <a:fld id="{81D60167-4931-47E6-BA6A-407CBD079E47}" type="slidenum">
              <a:rPr spc="-5" dirty="0"/>
              <a:t>9</a:t>
            </a:fld>
            <a:endParaRPr spc="-5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4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1222</Words>
  <Application>Microsoft Office PowerPoint</Application>
  <PresentationFormat>Widescreen</PresentationFormat>
  <Paragraphs>132</Paragraphs>
  <Slides>17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2" baseType="lpstr">
      <vt:lpstr>Bahnschrift</vt:lpstr>
      <vt:lpstr>Calibri</vt:lpstr>
      <vt:lpstr>Microsoft Sans Serif</vt:lpstr>
      <vt:lpstr>Times New Roman</vt:lpstr>
      <vt:lpstr>Office Theme</vt:lpstr>
      <vt:lpstr>Presentazione standard di PowerPoint</vt:lpstr>
      <vt:lpstr>Premessa e requisiti</vt:lpstr>
      <vt:lpstr>Premessa e requisiti (2)</vt:lpstr>
      <vt:lpstr>Accreditamento personale esterno</vt:lpstr>
      <vt:lpstr>Presentazione standard di PowerPoint</vt:lpstr>
      <vt:lpstr>Installazione di Teams e creazione account</vt:lpstr>
      <vt:lpstr>Installazione di Teams (2)</vt:lpstr>
      <vt:lpstr>Installazione di Teams (2)</vt:lpstr>
      <vt:lpstr>Installazione di Teams (3)</vt:lpstr>
      <vt:lpstr>Installazione di Teams (4)</vt:lpstr>
      <vt:lpstr>Installazione di Teams (5)</vt:lpstr>
      <vt:lpstr>Presentazione standard di PowerPoint</vt:lpstr>
      <vt:lpstr>Accreditamento (1)</vt:lpstr>
      <vt:lpstr>Accreditamento (2)</vt:lpstr>
      <vt:lpstr>Accreditamento (3)</vt:lpstr>
      <vt:lpstr>Accreditamento (3)</vt:lpstr>
      <vt:lpstr>Per maggiori informazioni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Esami in modalità Telematica</dc:title>
  <dc:creator>Massimo Barbaro</dc:creator>
  <cp:lastModifiedBy>Roberta Leu</cp:lastModifiedBy>
  <cp:revision>4</cp:revision>
  <dcterms:created xsi:type="dcterms:W3CDTF">2020-09-01T13:14:31Z</dcterms:created>
  <dcterms:modified xsi:type="dcterms:W3CDTF">2020-09-02T09:43:36Z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2020-07-10T00:00:00Z</vt:filetime>
  </property>
  <property fmtid="{D5CDD505-2E9C-101B-9397-08002B2CF9AE}" pid="3" name="Creator">
    <vt:lpwstr>Microsoft® PowerPoint® per Office 365</vt:lpwstr>
  </property>
  <property fmtid="{D5CDD505-2E9C-101B-9397-08002B2CF9AE}" pid="4" name="LastSaved">
    <vt:filetime>2020-09-01T00:00:00Z</vt:filetime>
  </property>
</Properties>
</file>