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8" r:id="rId11"/>
    <p:sldId id="267" r:id="rId12"/>
    <p:sldId id="269" r:id="rId13"/>
    <p:sldId id="270" r:id="rId14"/>
    <p:sldId id="265" r:id="rId15"/>
    <p:sldId id="271" r:id="rId16"/>
    <p:sldId id="272" r:id="rId17"/>
    <p:sldId id="274" r:id="rId18"/>
    <p:sldId id="276" r:id="rId19"/>
    <p:sldId id="273" r:id="rId20"/>
    <p:sldId id="275" r:id="rId21"/>
    <p:sldId id="277" r:id="rId22"/>
    <p:sldId id="278" r:id="rId23"/>
    <p:sldId id="280" r:id="rId24"/>
    <p:sldId id="279" r:id="rId25"/>
    <p:sldId id="281"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931F65-6627-4310-BD11-AC551AEC6C4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8C48263-7483-4B73-B363-BB90D691DB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5D826C7-8566-4CA6-8DFC-45FD9DE4510E}"/>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9E2D4F17-815F-43C9-A3A5-F207857FAF7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6A68716-A9E9-4546-B52C-183F2619C97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4265213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1AEC7-AFFC-4278-99CB-47B4B1D667F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52AD15-B369-440C-82AC-C8EA79BC0D0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EC04FD1-9B00-4DA5-9F5D-1908FB5D37B3}"/>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7C57DA6D-4C14-4C29-94EE-3F38989D544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8ADE1B1-8BB6-4943-8C98-E7115FEBC0FF}"/>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05128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F55A16FE-2DA7-4325-B680-72906D3E71F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3CFA66B-7A71-4CC2-AF22-CAECBC9122A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3A85562-ECB4-4190-994B-C5772AFE4AAF}"/>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088C3C7A-D524-4F65-813D-0AB15B552BB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C693705-969A-4AF8-B513-66E4AA665F8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183282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1A2360-51E1-48AF-89EF-69A132CAAA5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604C439-5D81-463C-B73A-D321105CFC2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746B9DF-3220-4A6D-A733-F5F43440612C}"/>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6DFE575D-9F2B-4312-AF12-F072750378A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CCE2388-3857-4537-B94F-1C88AFF8F4B9}"/>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922549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2C9064-970D-4C97-9FA3-A29C6D746BB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1B6AD33-B732-49F6-B9D6-154793891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DF8F9D9-179F-4D34-8BE1-9CB6BA14FE8C}"/>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FD1ED743-2550-44BA-967B-FDCC6ABEF4B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AC9982B-D6E0-4AAD-8FF9-293F88A52FFB}"/>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2871454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D72D05-A8EF-4891-BD80-C2D75F216F9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C885240-A34E-4AC9-AB22-7E4F5A12397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0AD2C28-B24E-4B3E-9A03-9526DC64EF3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B3F0F2A-D5A2-4CAE-86B3-50CBEE7C7752}"/>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6" name="Segnaposto piè di pagina 5">
            <a:extLst>
              <a:ext uri="{FF2B5EF4-FFF2-40B4-BE49-F238E27FC236}">
                <a16:creationId xmlns:a16="http://schemas.microsoft.com/office/drawing/2014/main" id="{2B36970C-6A54-4311-9CD5-7CF56CD366C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C327EAE-B871-45A3-870B-8CC436FAB67D}"/>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79986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7D93-A6CF-4E93-8DE4-80ACC51525A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C5FB7B2-8B64-4BE9-9FEB-2AF1069681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3EA5D12-7946-4861-A57B-9E0E184B6313}"/>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34203A4-6BB5-40DB-89A3-46B03656E9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66AF81E-F5CE-4F17-995E-FE14ADAECD9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254B60E-2624-4FAE-9F28-E14A6BBBDAFC}"/>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8" name="Segnaposto piè di pagina 7">
            <a:extLst>
              <a:ext uri="{FF2B5EF4-FFF2-40B4-BE49-F238E27FC236}">
                <a16:creationId xmlns:a16="http://schemas.microsoft.com/office/drawing/2014/main" id="{3A3260FE-2AA0-4AE8-AFB3-DD8F825E61F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F993B99-4063-4E86-9221-9F0A0B2F2C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02012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BDAA1F-2E4C-4626-A1E7-63563033811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DBF1B8D-4A24-4CFF-B5DA-05EFA825F779}"/>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4" name="Segnaposto piè di pagina 3">
            <a:extLst>
              <a:ext uri="{FF2B5EF4-FFF2-40B4-BE49-F238E27FC236}">
                <a16:creationId xmlns:a16="http://schemas.microsoft.com/office/drawing/2014/main" id="{8C651E37-5E00-4633-983E-42EFBE9B60F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330B43B-2CFF-47EF-820B-F0C767C1D620}"/>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26065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59F922B-30E1-4D1D-8F0B-02959E34289A}"/>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3" name="Segnaposto piè di pagina 2">
            <a:extLst>
              <a:ext uri="{FF2B5EF4-FFF2-40B4-BE49-F238E27FC236}">
                <a16:creationId xmlns:a16="http://schemas.microsoft.com/office/drawing/2014/main" id="{A7E94E02-BE2E-4FE4-82B9-98022EC2697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35BCDBC-7691-499B-8181-3EF6EBE3E558}"/>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36648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0B25BA-D95F-47E8-9313-26B5BBA26D8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C126610-4FC3-4399-AC4D-61A6599B28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701BBB0-D747-456A-8D73-90DDE615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D1B42BB-673E-4F91-B3F9-6E1F97DBDD48}"/>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6" name="Segnaposto piè di pagina 5">
            <a:extLst>
              <a:ext uri="{FF2B5EF4-FFF2-40B4-BE49-F238E27FC236}">
                <a16:creationId xmlns:a16="http://schemas.microsoft.com/office/drawing/2014/main" id="{BE3452DE-1B4A-412F-BD57-5ABB9BAA2AD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40940E-7CB7-4EDF-8B04-B5FB0B552F56}"/>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725111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22646B-C226-410F-8F13-83FF0805EDB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CD22EA6-7718-41D2-94B9-FA6F3A89BB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8631827-F0FA-484B-8F32-4E6957107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1E11C03-1BD8-46A3-A510-F3F3FAC99992}"/>
              </a:ext>
            </a:extLst>
          </p:cNvPr>
          <p:cNvSpPr>
            <a:spLocks noGrp="1"/>
          </p:cNvSpPr>
          <p:nvPr>
            <p:ph type="dt" sz="half" idx="10"/>
          </p:nvPr>
        </p:nvSpPr>
        <p:spPr/>
        <p:txBody>
          <a:bodyPr/>
          <a:lstStyle/>
          <a:p>
            <a:fld id="{B95967C7-7DD2-4D5A-AF58-23390F484553}" type="datetimeFigureOut">
              <a:rPr lang="it-IT" smtClean="0"/>
              <a:t>13/01/2021</a:t>
            </a:fld>
            <a:endParaRPr lang="it-IT"/>
          </a:p>
        </p:txBody>
      </p:sp>
      <p:sp>
        <p:nvSpPr>
          <p:cNvPr id="6" name="Segnaposto piè di pagina 5">
            <a:extLst>
              <a:ext uri="{FF2B5EF4-FFF2-40B4-BE49-F238E27FC236}">
                <a16:creationId xmlns:a16="http://schemas.microsoft.com/office/drawing/2014/main" id="{2749D9A3-83CB-4E12-BB57-4D1AE82FAF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78FD9BA-33B6-4801-BDBF-84D7F5ACAD8E}"/>
              </a:ext>
            </a:extLst>
          </p:cNvPr>
          <p:cNvSpPr>
            <a:spLocks noGrp="1"/>
          </p:cNvSpPr>
          <p:nvPr>
            <p:ph type="sldNum" sz="quarter" idx="12"/>
          </p:nvPr>
        </p:nvSpPr>
        <p:spPr/>
        <p:txBody>
          <a:bodyPr/>
          <a:lstStyle/>
          <a:p>
            <a:fld id="{E5285EC1-2197-45F0-BF5C-34D268981D42}" type="slidenum">
              <a:rPr lang="it-IT" smtClean="0"/>
              <a:t>‹N›</a:t>
            </a:fld>
            <a:endParaRPr lang="it-IT"/>
          </a:p>
        </p:txBody>
      </p:sp>
    </p:spTree>
    <p:extLst>
      <p:ext uri="{BB962C8B-B14F-4D97-AF65-F5344CB8AC3E}">
        <p14:creationId xmlns:p14="http://schemas.microsoft.com/office/powerpoint/2010/main" val="186991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974A3CE-B5BE-4CB9-8035-9262AEA18F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9FA12C1-95B0-470A-A880-FAEE3F7CFA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412105-D72A-4DA7-80DD-4FA2152B51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967C7-7DD2-4D5A-AF58-23390F484553}" type="datetimeFigureOut">
              <a:rPr lang="it-IT" smtClean="0"/>
              <a:t>13/01/2021</a:t>
            </a:fld>
            <a:endParaRPr lang="it-IT"/>
          </a:p>
        </p:txBody>
      </p:sp>
      <p:sp>
        <p:nvSpPr>
          <p:cNvPr id="5" name="Segnaposto piè di pagina 4">
            <a:extLst>
              <a:ext uri="{FF2B5EF4-FFF2-40B4-BE49-F238E27FC236}">
                <a16:creationId xmlns:a16="http://schemas.microsoft.com/office/drawing/2014/main" id="{4430E660-DABE-4B3B-8946-31B33D5DB8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F95AEA4-D992-4040-B2F7-88A2D6C648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285EC1-2197-45F0-BF5C-34D268981D42}" type="slidenum">
              <a:rPr lang="it-IT" smtClean="0"/>
              <a:t>‹N›</a:t>
            </a:fld>
            <a:endParaRPr lang="it-IT"/>
          </a:p>
        </p:txBody>
      </p:sp>
    </p:spTree>
    <p:extLst>
      <p:ext uri="{BB962C8B-B14F-4D97-AF65-F5344CB8AC3E}">
        <p14:creationId xmlns:p14="http://schemas.microsoft.com/office/powerpoint/2010/main" val="2333588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37635A-A619-4B3B-AAF0-6EBFECE41A06}"/>
              </a:ext>
            </a:extLst>
          </p:cNvPr>
          <p:cNvSpPr>
            <a:spLocks noGrp="1"/>
          </p:cNvSpPr>
          <p:nvPr>
            <p:ph type="ctrTitle"/>
          </p:nvPr>
        </p:nvSpPr>
        <p:spPr/>
        <p:txBody>
          <a:bodyPr/>
          <a:lstStyle/>
          <a:p>
            <a:r>
              <a:rPr lang="fr-FR" dirty="0"/>
              <a:t>Le roman d'analyse au XIXe siècle</a:t>
            </a:r>
            <a:endParaRPr lang="it-IT" dirty="0"/>
          </a:p>
        </p:txBody>
      </p:sp>
      <p:sp>
        <p:nvSpPr>
          <p:cNvPr id="3" name="Sottotitolo 2">
            <a:extLst>
              <a:ext uri="{FF2B5EF4-FFF2-40B4-BE49-F238E27FC236}">
                <a16:creationId xmlns:a16="http://schemas.microsoft.com/office/drawing/2014/main" id="{AEB46946-7613-4529-85D7-0F501374B696}"/>
              </a:ext>
            </a:extLst>
          </p:cNvPr>
          <p:cNvSpPr>
            <a:spLocks noGrp="1"/>
          </p:cNvSpPr>
          <p:nvPr>
            <p:ph type="subTitle" idx="1"/>
          </p:nvPr>
        </p:nvSpPr>
        <p:spPr/>
        <p:txBody>
          <a:bodyPr>
            <a:normAutofit lnSpcReduction="10000"/>
          </a:bodyPr>
          <a:lstStyle/>
          <a:p>
            <a:endParaRPr lang="it-IT" dirty="0"/>
          </a:p>
          <a:p>
            <a:r>
              <a:rPr lang="it-IT" dirty="0"/>
              <a:t>Letteratura francese (corso triennale) </a:t>
            </a:r>
          </a:p>
          <a:p>
            <a:r>
              <a:rPr lang="it-IT" dirty="0"/>
              <a:t>Prof. Fabio Vasarri</a:t>
            </a:r>
          </a:p>
          <a:p>
            <a:r>
              <a:rPr lang="it-IT" dirty="0"/>
              <a:t>2° modulo</a:t>
            </a:r>
          </a:p>
          <a:p>
            <a:endParaRPr lang="it-IT" dirty="0"/>
          </a:p>
        </p:txBody>
      </p:sp>
    </p:spTree>
    <p:extLst>
      <p:ext uri="{BB962C8B-B14F-4D97-AF65-F5344CB8AC3E}">
        <p14:creationId xmlns:p14="http://schemas.microsoft.com/office/powerpoint/2010/main" val="4124548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C3E3F8-58AE-40F7-A095-42FC5B58B839}"/>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AF325C5C-B74D-4947-9B63-1311FACC6A00}"/>
              </a:ext>
            </a:extLst>
          </p:cNvPr>
          <p:cNvSpPr>
            <a:spLocks noGrp="1"/>
          </p:cNvSpPr>
          <p:nvPr>
            <p:ph idx="1"/>
          </p:nvPr>
        </p:nvSpPr>
        <p:spPr/>
        <p:txBody>
          <a:bodyPr>
            <a:normAutofit fontScale="92500" lnSpcReduction="10000"/>
          </a:bodyPr>
          <a:lstStyle/>
          <a:p>
            <a:r>
              <a:rPr lang="fr-FR" sz="1900" b="0" i="0" u="none" strike="noStrike" baseline="0" dirty="0">
                <a:solidFill>
                  <a:srgbClr val="000000"/>
                </a:solidFill>
              </a:rPr>
              <a:t>Le jour </a:t>
            </a:r>
            <a:r>
              <a:rPr lang="fr-FR" sz="1900" b="1" i="0" u="none" strike="noStrike" baseline="0" dirty="0">
                <a:solidFill>
                  <a:srgbClr val="000000"/>
                </a:solidFill>
              </a:rPr>
              <a:t>s’affaiblissait</a:t>
            </a:r>
            <a:r>
              <a:rPr lang="fr-FR" sz="1900" b="0" i="0" u="none" strike="noStrike" baseline="0" dirty="0">
                <a:solidFill>
                  <a:srgbClr val="000000"/>
                </a:solidFill>
              </a:rPr>
              <a:t> : le ciel était serein ; la campagne devenait </a:t>
            </a:r>
            <a:r>
              <a:rPr lang="fr-FR" sz="1900" b="1" i="0" u="none" strike="noStrike" baseline="0" dirty="0">
                <a:solidFill>
                  <a:srgbClr val="000000"/>
                </a:solidFill>
              </a:rPr>
              <a:t>déserte</a:t>
            </a:r>
            <a:r>
              <a:rPr lang="fr-FR" sz="1900" b="0" i="0" u="none" strike="noStrike" baseline="0" dirty="0">
                <a:solidFill>
                  <a:srgbClr val="000000"/>
                </a:solidFill>
              </a:rPr>
              <a:t> ; les travaux des hommes avaient </a:t>
            </a:r>
            <a:r>
              <a:rPr lang="fr-FR" sz="1900" b="1" i="0" u="none" strike="noStrike" baseline="0" dirty="0">
                <a:solidFill>
                  <a:srgbClr val="000000"/>
                </a:solidFill>
              </a:rPr>
              <a:t>cessé</a:t>
            </a:r>
            <a:r>
              <a:rPr lang="fr-FR" sz="1900" b="0" i="0" u="none" strike="noStrike" baseline="0" dirty="0">
                <a:solidFill>
                  <a:srgbClr val="000000"/>
                </a:solidFill>
              </a:rPr>
              <a:t>, ils </a:t>
            </a:r>
            <a:r>
              <a:rPr lang="fr-FR" sz="1900" b="1" i="0" u="none" strike="noStrike" baseline="0" dirty="0">
                <a:solidFill>
                  <a:srgbClr val="000000"/>
                </a:solidFill>
              </a:rPr>
              <a:t>abandonnaient</a:t>
            </a:r>
            <a:r>
              <a:rPr lang="fr-FR" sz="1900" b="0" i="0" u="none" strike="noStrike" baseline="0" dirty="0">
                <a:solidFill>
                  <a:srgbClr val="000000"/>
                </a:solidFill>
              </a:rPr>
              <a:t> la nature à elle-même. Mes pensées prirent graduellement une teinte plus grave et plus imposante. Les </a:t>
            </a:r>
            <a:r>
              <a:rPr lang="fr-FR" sz="1900" b="1" i="0" u="none" strike="noStrike" baseline="0" dirty="0">
                <a:solidFill>
                  <a:srgbClr val="000000"/>
                </a:solidFill>
              </a:rPr>
              <a:t>ombres</a:t>
            </a:r>
            <a:r>
              <a:rPr lang="fr-FR" sz="1900" b="0" i="0" u="none" strike="noStrike" baseline="0" dirty="0">
                <a:solidFill>
                  <a:srgbClr val="000000"/>
                </a:solidFill>
              </a:rPr>
              <a:t> de la nuit qui s’épaississaient à chaque instant, le vaste </a:t>
            </a:r>
            <a:r>
              <a:rPr lang="fr-FR" sz="1900" b="1" i="0" u="none" strike="noStrike" baseline="0" dirty="0">
                <a:solidFill>
                  <a:srgbClr val="000000"/>
                </a:solidFill>
              </a:rPr>
              <a:t>silence</a:t>
            </a:r>
            <a:r>
              <a:rPr lang="fr-FR" sz="1900" b="0" i="0" u="none" strike="noStrike" baseline="0" dirty="0">
                <a:solidFill>
                  <a:srgbClr val="000000"/>
                </a:solidFill>
              </a:rPr>
              <a:t> qui m’environnait et qui n’était interrompu que par des bruits </a:t>
            </a:r>
            <a:r>
              <a:rPr lang="fr-FR" sz="1900" b="1" i="0" u="none" strike="noStrike" baseline="0" dirty="0">
                <a:solidFill>
                  <a:srgbClr val="000000"/>
                </a:solidFill>
              </a:rPr>
              <a:t>rares</a:t>
            </a:r>
            <a:r>
              <a:rPr lang="fr-FR" sz="1900" b="0" i="0" u="none" strike="noStrike" baseline="0" dirty="0">
                <a:solidFill>
                  <a:srgbClr val="000000"/>
                </a:solidFill>
              </a:rPr>
              <a:t> et </a:t>
            </a:r>
            <a:r>
              <a:rPr lang="fr-FR" sz="1900" b="1" i="0" u="none" strike="noStrike" baseline="0" dirty="0">
                <a:solidFill>
                  <a:srgbClr val="000000"/>
                </a:solidFill>
              </a:rPr>
              <a:t>lointains</a:t>
            </a:r>
            <a:r>
              <a:rPr lang="fr-FR" sz="1900" b="0" i="0" u="none" strike="noStrike" baseline="0" dirty="0">
                <a:solidFill>
                  <a:srgbClr val="000000"/>
                </a:solidFill>
              </a:rPr>
              <a:t>, firent succéder à mon agitation un sentiment plus calme et plus solennel. Je promenais mes regards sur l’horizon grisâtre dont je n’apercevais plus les limites, et qui par là même me donnait, en quelque sorte, </a:t>
            </a:r>
            <a:r>
              <a:rPr lang="fr-FR" sz="1900" b="1" i="0" u="none" strike="noStrike" baseline="0" dirty="0">
                <a:solidFill>
                  <a:srgbClr val="000000"/>
                </a:solidFill>
              </a:rPr>
              <a:t>la sensation de l’immensité</a:t>
            </a:r>
            <a:r>
              <a:rPr lang="fr-FR" sz="1900" b="0" i="0" u="none" strike="noStrike" baseline="0" dirty="0">
                <a:solidFill>
                  <a:srgbClr val="000000"/>
                </a:solidFill>
              </a:rPr>
              <a:t>. Je n’avais rien éprouvé de pareil depuis longtemps : sans cesse absorbé dans des réflexions toujours personnelles, la vue toujours fixée sur ma situation, j’étais devenu étranger à toute idée générale ; je ne m’occupais que d’</a:t>
            </a:r>
            <a:r>
              <a:rPr lang="fr-FR" sz="1900" b="0" i="0" u="none" strike="noStrike" baseline="0" dirty="0" err="1">
                <a:solidFill>
                  <a:srgbClr val="000000"/>
                </a:solidFill>
              </a:rPr>
              <a:t>Ellénore</a:t>
            </a:r>
            <a:r>
              <a:rPr lang="fr-FR" sz="1900" b="0" i="0" u="none" strike="noStrike" baseline="0" dirty="0">
                <a:solidFill>
                  <a:srgbClr val="000000"/>
                </a:solidFill>
              </a:rPr>
              <a:t> et de moi ; d’</a:t>
            </a:r>
            <a:r>
              <a:rPr lang="fr-FR" sz="1900" b="0" i="0" u="none" strike="noStrike" baseline="0" dirty="0" err="1">
                <a:solidFill>
                  <a:srgbClr val="000000"/>
                </a:solidFill>
              </a:rPr>
              <a:t>Ellénore</a:t>
            </a:r>
            <a:r>
              <a:rPr lang="fr-FR" sz="1900" b="0" i="0" u="none" strike="noStrike" baseline="0" dirty="0">
                <a:solidFill>
                  <a:srgbClr val="000000"/>
                </a:solidFill>
              </a:rPr>
              <a:t> qui ne m’inspirait qu’une pitié mêlée de fatigue, de moi, pour qui je n’avais plus aucune estime. Je m’étais </a:t>
            </a:r>
            <a:r>
              <a:rPr lang="fr-FR" sz="1900" b="1" i="0" u="none" strike="noStrike" baseline="0" dirty="0">
                <a:solidFill>
                  <a:srgbClr val="000000"/>
                </a:solidFill>
              </a:rPr>
              <a:t>rapetissé</a:t>
            </a:r>
            <a:r>
              <a:rPr lang="fr-FR" sz="1900" b="0" i="0" u="none" strike="noStrike" baseline="0" dirty="0">
                <a:solidFill>
                  <a:srgbClr val="000000"/>
                </a:solidFill>
              </a:rPr>
              <a:t>, pour ainsi dire, dans un nouveau genre d’égoïsme, dans un égoïsme sans courage, mécontent et humilié ; je me sus bon gré de renaître à des pensées d’un autre ordre, et de me retrouver la faculté de m’oublier moi-même, pour me livrer à des </a:t>
            </a:r>
            <a:r>
              <a:rPr lang="fr-FR" sz="1900" b="1" i="0" u="none" strike="noStrike" baseline="0" dirty="0">
                <a:solidFill>
                  <a:srgbClr val="000000"/>
                </a:solidFill>
              </a:rPr>
              <a:t>méditations désintéressées</a:t>
            </a:r>
            <a:r>
              <a:rPr lang="fr-FR" sz="1900" b="0" i="0" u="none" strike="noStrike" baseline="0" dirty="0">
                <a:solidFill>
                  <a:srgbClr val="000000"/>
                </a:solidFill>
              </a:rPr>
              <a:t> : mon âme semblait se relever d’une dégradation longue et honteuse (chap</a:t>
            </a:r>
            <a:r>
              <a:rPr lang="fr-FR" sz="1900" dirty="0">
                <a:solidFill>
                  <a:srgbClr val="000000"/>
                </a:solidFill>
              </a:rPr>
              <a:t>.</a:t>
            </a:r>
            <a:r>
              <a:rPr lang="fr-FR" sz="1900" b="0" i="0" u="none" strike="noStrike" baseline="0" dirty="0">
                <a:solidFill>
                  <a:srgbClr val="000000"/>
                </a:solidFill>
              </a:rPr>
              <a:t> VII)</a:t>
            </a:r>
          </a:p>
          <a:p>
            <a:r>
              <a:rPr lang="fr-FR" sz="1900" b="0" i="0" u="none" strike="noStrike" baseline="0" dirty="0">
                <a:solidFill>
                  <a:srgbClr val="000000"/>
                </a:solidFill>
              </a:rPr>
              <a:t>C’était une de ces journées d’</a:t>
            </a:r>
            <a:r>
              <a:rPr lang="fr-FR" sz="1900" b="1" i="0" u="none" strike="noStrike" baseline="0" dirty="0">
                <a:solidFill>
                  <a:srgbClr val="000000"/>
                </a:solidFill>
              </a:rPr>
              <a:t>hiver</a:t>
            </a:r>
            <a:r>
              <a:rPr lang="fr-FR" sz="1900" b="0" i="0" u="none" strike="noStrike" baseline="0" dirty="0">
                <a:solidFill>
                  <a:srgbClr val="000000"/>
                </a:solidFill>
              </a:rPr>
              <a:t> où le soleil semble éclairer tristement la campagne </a:t>
            </a:r>
            <a:r>
              <a:rPr lang="fr-FR" sz="1900" b="1" i="0" u="none" strike="noStrike" baseline="0" dirty="0">
                <a:solidFill>
                  <a:srgbClr val="000000"/>
                </a:solidFill>
              </a:rPr>
              <a:t>grisâtre</a:t>
            </a:r>
            <a:r>
              <a:rPr lang="fr-FR" sz="1900" b="0" i="0" u="none" strike="noStrike" baseline="0" dirty="0">
                <a:solidFill>
                  <a:srgbClr val="000000"/>
                </a:solidFill>
              </a:rPr>
              <a:t> […].</a:t>
            </a:r>
          </a:p>
          <a:p>
            <a:r>
              <a:rPr lang="fr-FR" sz="1900" b="0" i="0" u="none" strike="noStrike" baseline="0" dirty="0">
                <a:solidFill>
                  <a:srgbClr val="000000"/>
                </a:solidFill>
              </a:rPr>
              <a:t>Nous retombâmes dans le </a:t>
            </a:r>
            <a:r>
              <a:rPr lang="fr-FR" sz="1900" b="1" i="0" u="none" strike="noStrike" baseline="0" dirty="0">
                <a:solidFill>
                  <a:srgbClr val="000000"/>
                </a:solidFill>
              </a:rPr>
              <a:t>silence</a:t>
            </a:r>
            <a:r>
              <a:rPr lang="fr-FR" sz="1900" b="0" i="0" u="none" strike="noStrike" baseline="0" dirty="0">
                <a:solidFill>
                  <a:srgbClr val="000000"/>
                </a:solidFill>
              </a:rPr>
              <a:t>. Le ciel était serein ; mais les arbres étaient </a:t>
            </a:r>
            <a:r>
              <a:rPr lang="fr-FR" sz="1900" b="1" i="0" u="none" strike="noStrike" baseline="0" dirty="0">
                <a:solidFill>
                  <a:srgbClr val="000000"/>
                </a:solidFill>
              </a:rPr>
              <a:t>sans feuilles</a:t>
            </a:r>
            <a:r>
              <a:rPr lang="fr-FR" sz="1900" b="0" i="0" u="none" strike="noStrike" baseline="0" dirty="0">
                <a:solidFill>
                  <a:srgbClr val="000000"/>
                </a:solidFill>
              </a:rPr>
              <a:t> ; </a:t>
            </a:r>
            <a:r>
              <a:rPr lang="fr-FR" sz="1900" b="1" i="0" u="none" strike="noStrike" baseline="0" dirty="0">
                <a:solidFill>
                  <a:srgbClr val="000000"/>
                </a:solidFill>
              </a:rPr>
              <a:t>aucun</a:t>
            </a:r>
            <a:r>
              <a:rPr lang="fr-FR" sz="1900" b="0" i="0" u="none" strike="noStrike" baseline="0" dirty="0">
                <a:solidFill>
                  <a:srgbClr val="000000"/>
                </a:solidFill>
              </a:rPr>
              <a:t> souffle n’agitait l’air, </a:t>
            </a:r>
            <a:r>
              <a:rPr lang="fr-FR" sz="1900" b="1" i="0" u="none" strike="noStrike" baseline="0" dirty="0">
                <a:solidFill>
                  <a:srgbClr val="000000"/>
                </a:solidFill>
              </a:rPr>
              <a:t>aucun</a:t>
            </a:r>
            <a:r>
              <a:rPr lang="fr-FR" sz="1900" b="0" i="0" u="none" strike="noStrike" baseline="0" dirty="0">
                <a:solidFill>
                  <a:srgbClr val="000000"/>
                </a:solidFill>
              </a:rPr>
              <a:t> oiseau ne le traversait : tout était </a:t>
            </a:r>
            <a:r>
              <a:rPr lang="fr-FR" sz="1900" b="1" i="0" u="none" strike="noStrike" baseline="0" dirty="0">
                <a:solidFill>
                  <a:srgbClr val="000000"/>
                </a:solidFill>
              </a:rPr>
              <a:t>immobile</a:t>
            </a:r>
            <a:r>
              <a:rPr lang="fr-FR" sz="1900" b="0" i="0" u="none" strike="noStrike" baseline="0" dirty="0">
                <a:solidFill>
                  <a:srgbClr val="000000"/>
                </a:solidFill>
              </a:rPr>
              <a:t>, et le seul bruit qui se fît entendre était celui de l’herbe </a:t>
            </a:r>
            <a:r>
              <a:rPr lang="fr-FR" sz="1900" b="1" i="0" u="none" strike="noStrike" baseline="0" dirty="0">
                <a:solidFill>
                  <a:srgbClr val="000000"/>
                </a:solidFill>
              </a:rPr>
              <a:t>glacée</a:t>
            </a:r>
            <a:r>
              <a:rPr lang="fr-FR" sz="1900" b="0" i="0" u="none" strike="noStrike" baseline="0" dirty="0">
                <a:solidFill>
                  <a:srgbClr val="000000"/>
                </a:solidFill>
              </a:rPr>
              <a:t> qui se brisait sous nos pas. </a:t>
            </a:r>
            <a:r>
              <a:rPr lang="fr-FR" sz="1900" dirty="0">
                <a:solidFill>
                  <a:srgbClr val="000000"/>
                </a:solidFill>
              </a:rPr>
              <a:t>(chap. X)</a:t>
            </a:r>
            <a:endParaRPr lang="fr-FR" sz="1900" b="0" i="0" u="none" strike="noStrike" baseline="0" dirty="0">
              <a:solidFill>
                <a:srgbClr val="000000"/>
              </a:solidFill>
            </a:endParaRPr>
          </a:p>
          <a:p>
            <a:endParaRPr lang="it-IT" dirty="0"/>
          </a:p>
        </p:txBody>
      </p:sp>
    </p:spTree>
    <p:extLst>
      <p:ext uri="{BB962C8B-B14F-4D97-AF65-F5344CB8AC3E}">
        <p14:creationId xmlns:p14="http://schemas.microsoft.com/office/powerpoint/2010/main" val="2015068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5AC048-7D06-4E5C-B160-DA0412BB236D}"/>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CD3CF6C-6E0A-42AB-8234-1B590501C0DD}"/>
              </a:ext>
            </a:extLst>
          </p:cNvPr>
          <p:cNvSpPr>
            <a:spLocks noGrp="1"/>
          </p:cNvSpPr>
          <p:nvPr>
            <p:ph idx="1"/>
          </p:nvPr>
        </p:nvSpPr>
        <p:spPr/>
        <p:txBody>
          <a:bodyPr>
            <a:normAutofit lnSpcReduction="10000"/>
          </a:bodyPr>
          <a:lstStyle/>
          <a:p>
            <a:r>
              <a:rPr lang="fr-FR" sz="1800" b="0" i="0" u="none" strike="noStrike" baseline="0" dirty="0">
                <a:solidFill>
                  <a:srgbClr val="000000"/>
                </a:solidFill>
              </a:rPr>
              <a:t>Ce n’était pas les regrets de l’amour, c’était un sentiment plus sombre et plus triste ; l’amour s’identifie tellement à l’objet aimé que dans son désespoir même il y a quelque charme. […][Ma douleur] était morne et solitaire ; je n’espérais point mourir avec </a:t>
            </a:r>
            <a:r>
              <a:rPr lang="fr-FR" sz="1800" b="0" i="0" u="none" strike="noStrike" baseline="0" dirty="0" err="1">
                <a:solidFill>
                  <a:srgbClr val="000000"/>
                </a:solidFill>
              </a:rPr>
              <a:t>Ellénore</a:t>
            </a:r>
            <a:r>
              <a:rPr lang="fr-FR" sz="1800" b="0" i="0" u="none" strike="noStrike" baseline="0" dirty="0">
                <a:solidFill>
                  <a:srgbClr val="000000"/>
                </a:solidFill>
              </a:rPr>
              <a:t> ; j’allais vivre sans elle dans ce </a:t>
            </a:r>
            <a:r>
              <a:rPr lang="fr-FR" sz="1800" b="1" i="0" u="none" strike="noStrike" baseline="0" dirty="0">
                <a:solidFill>
                  <a:srgbClr val="000000"/>
                </a:solidFill>
              </a:rPr>
              <a:t>désert du monde</a:t>
            </a:r>
            <a:r>
              <a:rPr lang="fr-FR" sz="1800" b="0" i="0" u="none" strike="noStrike" baseline="0" dirty="0">
                <a:solidFill>
                  <a:srgbClr val="000000"/>
                </a:solidFill>
              </a:rPr>
              <a:t>, que j’avais souhaité tant de fois de traverser indépendant. J’avais brisé l’être qui m’aimait ; j’avais brisé ce </a:t>
            </a:r>
            <a:r>
              <a:rPr lang="fr-FR" sz="1800" b="0" i="0" u="none" strike="noStrike" baseline="0" dirty="0" err="1">
                <a:solidFill>
                  <a:srgbClr val="000000"/>
                </a:solidFill>
              </a:rPr>
              <a:t>coeur</a:t>
            </a:r>
            <a:r>
              <a:rPr lang="fr-FR" sz="1800" b="0" i="0" u="none" strike="noStrike" baseline="0" dirty="0">
                <a:solidFill>
                  <a:srgbClr val="000000"/>
                </a:solidFill>
              </a:rPr>
              <a:t>, compagnon du mien, qui avait persisté à se dévouer à moi, dans sa tendresse infatigable ; déjà l’</a:t>
            </a:r>
            <a:r>
              <a:rPr lang="fr-FR" sz="1800" b="1" i="0" u="none" strike="noStrike" baseline="0" dirty="0">
                <a:solidFill>
                  <a:srgbClr val="000000"/>
                </a:solidFill>
              </a:rPr>
              <a:t>isolement</a:t>
            </a:r>
            <a:r>
              <a:rPr lang="fr-FR" sz="1800" b="0" i="0" u="none" strike="noStrike" baseline="0" dirty="0">
                <a:solidFill>
                  <a:srgbClr val="000000"/>
                </a:solidFill>
              </a:rPr>
              <a:t> m’atteignait. </a:t>
            </a:r>
            <a:r>
              <a:rPr lang="fr-FR" sz="1800" b="0" i="0" u="none" strike="noStrike" baseline="0" dirty="0" err="1">
                <a:solidFill>
                  <a:srgbClr val="000000"/>
                </a:solidFill>
              </a:rPr>
              <a:t>Ellénore</a:t>
            </a:r>
            <a:r>
              <a:rPr lang="fr-FR" sz="1800" b="0" i="0" u="none" strike="noStrike" baseline="0" dirty="0">
                <a:solidFill>
                  <a:srgbClr val="000000"/>
                </a:solidFill>
              </a:rPr>
              <a:t> respirait encore, mais je ne pouvais déjà plus lui confier mes pensées ; j’étais déjà </a:t>
            </a:r>
            <a:r>
              <a:rPr lang="fr-FR" sz="1800" b="1" i="0" u="none" strike="noStrike" baseline="0" dirty="0">
                <a:solidFill>
                  <a:srgbClr val="000000"/>
                </a:solidFill>
              </a:rPr>
              <a:t>seul sur la terre</a:t>
            </a:r>
            <a:r>
              <a:rPr lang="fr-FR" sz="1800" b="0" i="0" u="none" strike="noStrike" baseline="0" dirty="0">
                <a:solidFill>
                  <a:srgbClr val="000000"/>
                </a:solidFill>
              </a:rPr>
              <a:t> ; je ne vivais plus dans cette atmosphère d’amour qu’elle répandait autour de moi […]; toute la nature semblait me dire que j’allais à jamais </a:t>
            </a:r>
            <a:r>
              <a:rPr lang="fr-FR" sz="1800" b="1" i="0" u="none" strike="noStrike" baseline="0" dirty="0">
                <a:solidFill>
                  <a:srgbClr val="000000"/>
                </a:solidFill>
              </a:rPr>
              <a:t>cesser d’être aimé</a:t>
            </a:r>
            <a:r>
              <a:rPr lang="fr-FR" sz="1800" b="0" i="0" u="none" strike="noStrike" baseline="0" dirty="0">
                <a:solidFill>
                  <a:srgbClr val="000000"/>
                </a:solidFill>
              </a:rPr>
              <a:t>. </a:t>
            </a:r>
            <a:endParaRPr lang="fr-FR" sz="1800" dirty="0">
              <a:solidFill>
                <a:srgbClr val="000000"/>
              </a:solidFill>
            </a:endParaRPr>
          </a:p>
          <a:p>
            <a:r>
              <a:rPr lang="fr-FR" sz="1800" b="0" i="0" u="none" strike="noStrike" baseline="0" dirty="0">
                <a:solidFill>
                  <a:srgbClr val="000000"/>
                </a:solidFill>
              </a:rPr>
              <a:t>[…] Je demeurai longtemps immobile près d’</a:t>
            </a:r>
            <a:r>
              <a:rPr lang="fr-FR" sz="1800" b="0" i="0" u="none" strike="noStrike" baseline="0" dirty="0" err="1">
                <a:solidFill>
                  <a:srgbClr val="000000"/>
                </a:solidFill>
              </a:rPr>
              <a:t>Ellénore</a:t>
            </a:r>
            <a:r>
              <a:rPr lang="fr-FR" sz="1800" b="0" i="0" u="none" strike="noStrike" baseline="0" dirty="0">
                <a:solidFill>
                  <a:srgbClr val="000000"/>
                </a:solidFill>
              </a:rPr>
              <a:t> sans vie. […] Je sentis le dernier lien se rompre, et l’affreuse réalité se placer à jamais entre elle et moi. Combien elle me pesait, cette liberté que j’avais tant regrettée ! Combien elle manquait à mon </a:t>
            </a:r>
            <a:r>
              <a:rPr lang="fr-FR" sz="1800" b="0" i="0" u="none" strike="noStrike" baseline="0" dirty="0" err="1">
                <a:solidFill>
                  <a:srgbClr val="000000"/>
                </a:solidFill>
              </a:rPr>
              <a:t>coeur</a:t>
            </a:r>
            <a:r>
              <a:rPr lang="fr-FR" sz="1800" b="0" i="0" u="none" strike="noStrike" baseline="0" dirty="0">
                <a:solidFill>
                  <a:srgbClr val="000000"/>
                </a:solidFill>
              </a:rPr>
              <a:t>, cette dépendance qui m’avait révolté souvent ! Naguère toutes mes actions avaient un but […] ; j’étais impatienté qu’un </a:t>
            </a:r>
            <a:r>
              <a:rPr lang="it-IT" sz="1800" kern="150" dirty="0">
                <a:solidFill>
                  <a:srgbClr val="000000"/>
                </a:solidFill>
                <a:effectLst/>
                <a:ea typeface="SimSun" panose="02010600030101010101" pitchFamily="2" charset="-122"/>
                <a:cs typeface="Times New Roman" panose="02020603050405020304" pitchFamily="18" charset="0"/>
              </a:rPr>
              <a:t>œ</a:t>
            </a:r>
            <a:r>
              <a:rPr lang="fr-FR" sz="1800" b="0" i="0" u="none" strike="noStrike" baseline="0" dirty="0">
                <a:solidFill>
                  <a:srgbClr val="000000"/>
                </a:solidFill>
              </a:rPr>
              <a:t>il ami observât mes démarches, que le bonheur d’un autre y fût attaché. Personne maintenant ne les observait ; elles n’intéressaient personne […]. J’étais </a:t>
            </a:r>
            <a:r>
              <a:rPr lang="fr-FR" sz="1800" b="1" i="0" u="none" strike="noStrike" baseline="0" dirty="0">
                <a:solidFill>
                  <a:srgbClr val="000000"/>
                </a:solidFill>
              </a:rPr>
              <a:t>libre</a:t>
            </a:r>
            <a:r>
              <a:rPr lang="fr-FR" sz="1800" b="0" i="0" u="none" strike="noStrike" baseline="0" dirty="0">
                <a:solidFill>
                  <a:srgbClr val="000000"/>
                </a:solidFill>
              </a:rPr>
              <a:t>, en effet, je n’étais </a:t>
            </a:r>
            <a:r>
              <a:rPr lang="fr-FR" sz="1800" b="1" i="0" u="none" strike="noStrike" baseline="0" dirty="0">
                <a:solidFill>
                  <a:srgbClr val="000000"/>
                </a:solidFill>
              </a:rPr>
              <a:t>plus aimé</a:t>
            </a:r>
            <a:r>
              <a:rPr lang="fr-FR" sz="1800" b="0" i="0" u="none" strike="noStrike" baseline="0" dirty="0">
                <a:solidFill>
                  <a:srgbClr val="000000"/>
                </a:solidFill>
              </a:rPr>
              <a:t> : j’étais </a:t>
            </a:r>
            <a:r>
              <a:rPr lang="fr-FR" sz="1800" b="1" i="0" u="none" strike="noStrike" baseline="0" dirty="0">
                <a:solidFill>
                  <a:srgbClr val="000000"/>
                </a:solidFill>
              </a:rPr>
              <a:t>étranger</a:t>
            </a:r>
            <a:r>
              <a:rPr lang="fr-FR" sz="1800" b="0" i="0" u="none" strike="noStrike" baseline="0" dirty="0">
                <a:solidFill>
                  <a:srgbClr val="000000"/>
                </a:solidFill>
              </a:rPr>
              <a:t> pour tout le monde. </a:t>
            </a:r>
            <a:r>
              <a:rPr lang="fr-FR" sz="1800" dirty="0">
                <a:solidFill>
                  <a:srgbClr val="000000"/>
                </a:solidFill>
              </a:rPr>
              <a:t>(chap. X)</a:t>
            </a:r>
            <a:r>
              <a:rPr lang="fr-FR" sz="1800" b="0" i="0" u="none" strike="noStrike" baseline="0" dirty="0">
                <a:solidFill>
                  <a:srgbClr val="000000"/>
                </a:solidFill>
              </a:rPr>
              <a:t> </a:t>
            </a:r>
          </a:p>
          <a:p>
            <a:r>
              <a:rPr lang="fr-FR" sz="1800" b="0" i="0" u="none" strike="noStrike" baseline="0" dirty="0">
                <a:solidFill>
                  <a:srgbClr val="000000"/>
                </a:solidFill>
                <a:latin typeface="Times New Roman" panose="02020603050405020304" pitchFamily="18" charset="0"/>
              </a:rPr>
              <a:t>Je hais </a:t>
            </a:r>
            <a:r>
              <a:rPr lang="fr-FR" sz="1800" b="0" i="0" u="none" strike="noStrike" baseline="0" dirty="0">
                <a:solidFill>
                  <a:srgbClr val="000000"/>
                </a:solidFill>
              </a:rPr>
              <a:t>[…]</a:t>
            </a:r>
            <a:r>
              <a:rPr lang="fr-FR" sz="1800" b="0" i="0" u="none" strike="noStrike" baseline="0" dirty="0">
                <a:solidFill>
                  <a:srgbClr val="000000"/>
                </a:solidFill>
                <a:latin typeface="Times New Roman" panose="02020603050405020304" pitchFamily="18" charset="0"/>
              </a:rPr>
              <a:t> cette </a:t>
            </a:r>
            <a:r>
              <a:rPr lang="fr-FR" sz="1800" b="1" i="0" u="none" strike="noStrike" baseline="0" dirty="0">
                <a:solidFill>
                  <a:srgbClr val="000000"/>
                </a:solidFill>
                <a:latin typeface="Times New Roman" panose="02020603050405020304" pitchFamily="18" charset="0"/>
              </a:rPr>
              <a:t>fatuité</a:t>
            </a:r>
            <a:r>
              <a:rPr lang="fr-FR" sz="1800" b="0" i="0" u="none" strike="noStrike" baseline="0" dirty="0">
                <a:solidFill>
                  <a:srgbClr val="000000"/>
                </a:solidFill>
                <a:latin typeface="Times New Roman" panose="02020603050405020304" pitchFamily="18" charset="0"/>
              </a:rPr>
              <a:t> d’un esprit qui croit excuser ce qu’il explique ; je hais cette </a:t>
            </a:r>
            <a:r>
              <a:rPr lang="fr-FR" sz="1800" b="1" i="0" u="none" strike="noStrike" baseline="0" dirty="0">
                <a:solidFill>
                  <a:srgbClr val="000000"/>
                </a:solidFill>
                <a:latin typeface="Times New Roman" panose="02020603050405020304" pitchFamily="18" charset="0"/>
              </a:rPr>
              <a:t>vanité</a:t>
            </a:r>
            <a:r>
              <a:rPr lang="fr-FR" sz="1800" b="0" i="0" u="none" strike="noStrike" baseline="0" dirty="0">
                <a:solidFill>
                  <a:srgbClr val="000000"/>
                </a:solidFill>
                <a:latin typeface="Times New Roman" panose="02020603050405020304" pitchFamily="18" charset="0"/>
              </a:rPr>
              <a:t> qui s’occupe d’elle-même en racontant le mal qu’elle a fait, qui a la prétention de se faire plaindre en se décrivant, et qui, planant indestructible au milieu des ruines, </a:t>
            </a:r>
            <a:r>
              <a:rPr lang="fr-FR" sz="1800" b="1" i="0" u="none" strike="noStrike" baseline="0" dirty="0">
                <a:solidFill>
                  <a:srgbClr val="000000"/>
                </a:solidFill>
                <a:latin typeface="Times New Roman" panose="02020603050405020304" pitchFamily="18" charset="0"/>
              </a:rPr>
              <a:t>s’analyse au lieu de se repentir</a:t>
            </a:r>
            <a:r>
              <a:rPr lang="fr-FR" sz="1800" b="0" i="0" u="none" strike="noStrike" baseline="0" dirty="0">
                <a:solidFill>
                  <a:srgbClr val="000000"/>
                </a:solidFill>
                <a:latin typeface="Times New Roman" panose="02020603050405020304" pitchFamily="18" charset="0"/>
              </a:rPr>
              <a:t> (texte final de l’éditeur). </a:t>
            </a:r>
            <a:endParaRPr lang="it-IT" dirty="0"/>
          </a:p>
        </p:txBody>
      </p:sp>
    </p:spTree>
    <p:extLst>
      <p:ext uri="{BB962C8B-B14F-4D97-AF65-F5344CB8AC3E}">
        <p14:creationId xmlns:p14="http://schemas.microsoft.com/office/powerpoint/2010/main" val="2434711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29CC13-3A39-4798-A0E0-674BAEF14F4A}"/>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i="1" dirty="0"/>
          </a:p>
        </p:txBody>
      </p:sp>
      <p:sp>
        <p:nvSpPr>
          <p:cNvPr id="3" name="Segnaposto contenuto 2">
            <a:extLst>
              <a:ext uri="{FF2B5EF4-FFF2-40B4-BE49-F238E27FC236}">
                <a16:creationId xmlns:a16="http://schemas.microsoft.com/office/drawing/2014/main" id="{0DC39C96-CE60-4C65-B14A-D5E098834D2B}"/>
              </a:ext>
            </a:extLst>
          </p:cNvPr>
          <p:cNvSpPr>
            <a:spLocks noGrp="1"/>
          </p:cNvSpPr>
          <p:nvPr>
            <p:ph idx="1"/>
          </p:nvPr>
        </p:nvSpPr>
        <p:spPr/>
        <p:txBody>
          <a:bodyPr>
            <a:normAutofit lnSpcReduction="10000"/>
          </a:bodyPr>
          <a:lstStyle/>
          <a:p>
            <a:pPr algn="l"/>
            <a:r>
              <a:rPr lang="fr-FR" sz="1800" b="0" i="0" u="none" strike="noStrike" baseline="0" dirty="0">
                <a:latin typeface="Arial" panose="020B0604020202020204" pitchFamily="34" charset="0"/>
                <a:cs typeface="Arial" panose="020B0604020202020204" pitchFamily="34" charset="0"/>
              </a:rPr>
              <a:t>Il me serait impossible de vous peindre l'effet que produisit en moi ce peu de paroles […]. </a:t>
            </a:r>
            <a:r>
              <a:rPr lang="it-IT" sz="1800" dirty="0">
                <a:effectLst/>
                <a:latin typeface="Arial" panose="020B0604020202020204" pitchFamily="34" charset="0"/>
                <a:ea typeface="Calibri" panose="020F0502020204030204" pitchFamily="34" charset="0"/>
                <a:cs typeface="Arial" panose="020B0604020202020204" pitchFamily="34" charset="0"/>
              </a:rPr>
              <a:t>Je vis tout; </a:t>
            </a:r>
            <a:r>
              <a:rPr lang="it-IT" sz="1800" b="1" dirty="0">
                <a:effectLst/>
                <a:latin typeface="Arial" panose="020B0604020202020204" pitchFamily="34" charset="0"/>
                <a:ea typeface="Calibri" panose="020F0502020204030204" pitchFamily="34" charset="0"/>
                <a:cs typeface="Arial" panose="020B0604020202020204" pitchFamily="34" charset="0"/>
              </a:rPr>
              <a:t>je me vis </a:t>
            </a:r>
            <a:r>
              <a:rPr lang="it-IT" sz="1800" b="1" dirty="0" err="1">
                <a:effectLst/>
                <a:latin typeface="Arial" panose="020B0604020202020204" pitchFamily="34" charset="0"/>
                <a:ea typeface="Calibri" panose="020F0502020204030204" pitchFamily="34" charset="0"/>
                <a:cs typeface="Arial" panose="020B0604020202020204" pitchFamily="34" charset="0"/>
              </a:rPr>
              <a:t>négresse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dépendante</a:t>
            </a:r>
            <a:r>
              <a:rPr lang="it-IT" sz="1800" b="1" dirty="0">
                <a:effectLst/>
                <a:latin typeface="Arial" panose="020B0604020202020204" pitchFamily="34" charset="0"/>
                <a:ea typeface="Calibri" panose="020F0502020204030204" pitchFamily="34" charset="0"/>
                <a:cs typeface="Arial" panose="020B0604020202020204" pitchFamily="34" charset="0"/>
              </a:rPr>
              <a:t>, </a:t>
            </a:r>
            <a:r>
              <a:rPr lang="it-IT" sz="1800" b="1" dirty="0" err="1">
                <a:effectLst/>
                <a:latin typeface="Arial" panose="020B0604020202020204" pitchFamily="34" charset="0"/>
                <a:ea typeface="Calibri" panose="020F0502020204030204" pitchFamily="34" charset="0"/>
                <a:cs typeface="Arial" panose="020B0604020202020204" pitchFamily="34" charset="0"/>
              </a:rPr>
              <a:t>méprisée</a:t>
            </a:r>
            <a:r>
              <a:rPr lang="it-IT" sz="1800" b="0" i="0" u="none" strike="noStrike" baseline="0" dirty="0">
                <a:latin typeface="Arial" panose="020B0604020202020204" pitchFamily="34" charset="0"/>
                <a:cs typeface="Arial" panose="020B0604020202020204" pitchFamily="34" charset="0"/>
              </a:rPr>
              <a:t>, sans fortune, sans </a:t>
            </a:r>
            <a:r>
              <a:rPr lang="fr-FR" sz="1800" b="0" i="0" u="none" strike="noStrike" baseline="0" dirty="0">
                <a:latin typeface="Arial" panose="020B0604020202020204" pitchFamily="34" charset="0"/>
                <a:cs typeface="Arial" panose="020B0604020202020204" pitchFamily="34" charset="0"/>
              </a:rPr>
              <a:t>appui, sans un être de mon espèce à qui unir mon sort.</a:t>
            </a:r>
          </a:p>
          <a:p>
            <a:pPr algn="l"/>
            <a:r>
              <a:rPr lang="fr-FR" sz="1800" b="0" i="0" u="none" strike="noStrike" baseline="0" dirty="0">
                <a:latin typeface="Arial" panose="020B0604020202020204" pitchFamily="34" charset="0"/>
                <a:cs typeface="Arial" panose="020B0604020202020204" pitchFamily="34" charset="0"/>
              </a:rPr>
              <a:t>ma figure me faisait horreur, je n'osais plus me regarder dans une glace; lorsque mes yeux se portaient sur mes mains noires, je croyais voir celles d'un singe; je m'exagérais ma laideur, et cette couleur me paraissait comme le signe de ma réprobation; c'est elle qui me séparait de tous les êtres de mon espèce, qui me condamnait à être </a:t>
            </a:r>
            <a:r>
              <a:rPr lang="fr-FR" sz="1800" b="1" i="0" u="none" strike="noStrike" baseline="0" dirty="0">
                <a:latin typeface="Arial" panose="020B0604020202020204" pitchFamily="34" charset="0"/>
                <a:cs typeface="Arial" panose="020B0604020202020204" pitchFamily="34" charset="0"/>
              </a:rPr>
              <a:t>seule</a:t>
            </a:r>
            <a:r>
              <a:rPr lang="fr-FR" sz="1800" b="0" i="0" u="none" strike="noStrike" baseline="0" dirty="0">
                <a:latin typeface="Arial" panose="020B0604020202020204" pitchFamily="34" charset="0"/>
                <a:cs typeface="Arial" panose="020B0604020202020204" pitchFamily="34" charset="0"/>
              </a:rPr>
              <a:t>, toujours seule!</a:t>
            </a:r>
          </a:p>
          <a:p>
            <a:pPr algn="l"/>
            <a:r>
              <a:rPr lang="fr-FR" sz="1800" b="0" i="0" u="none" strike="noStrike" baseline="0" dirty="0">
                <a:latin typeface="Arial" panose="020B0604020202020204" pitchFamily="34" charset="0"/>
                <a:cs typeface="Arial" panose="020B0604020202020204" pitchFamily="34" charset="0"/>
              </a:rPr>
              <a:t>Hélas! je n'appartenais plus à personne; j'étais </a:t>
            </a:r>
            <a:r>
              <a:rPr lang="fr-FR" sz="1800" b="1" i="0" u="none" strike="noStrike" baseline="0" dirty="0">
                <a:latin typeface="Arial" panose="020B0604020202020204" pitchFamily="34" charset="0"/>
                <a:cs typeface="Arial" panose="020B0604020202020204" pitchFamily="34" charset="0"/>
              </a:rPr>
              <a:t>étrangère</a:t>
            </a:r>
            <a:r>
              <a:rPr lang="fr-FR" sz="1800" b="0" i="0" u="none" strike="noStrike" baseline="0" dirty="0">
                <a:latin typeface="Arial" panose="020B0604020202020204" pitchFamily="34" charset="0"/>
                <a:cs typeface="Arial" panose="020B0604020202020204" pitchFamily="34" charset="0"/>
              </a:rPr>
              <a:t> à la race humaine </a:t>
            </a:r>
            <a:r>
              <a:rPr lang="it-IT" sz="1800" b="0" i="0" u="none" strike="noStrike" baseline="0" dirty="0">
                <a:latin typeface="Arial" panose="020B0604020202020204" pitchFamily="34" charset="0"/>
                <a:cs typeface="Arial" panose="020B0604020202020204" pitchFamily="34" charset="0"/>
              </a:rPr>
              <a:t>tout </a:t>
            </a:r>
            <a:r>
              <a:rPr lang="it-IT" sz="1800" b="0" i="0" u="none" strike="noStrike" baseline="0" dirty="0" err="1">
                <a:latin typeface="Arial" panose="020B0604020202020204" pitchFamily="34" charset="0"/>
                <a:cs typeface="Arial" panose="020B0604020202020204" pitchFamily="34" charset="0"/>
              </a:rPr>
              <a:t>entière</a:t>
            </a:r>
            <a:r>
              <a:rPr lang="it-IT" sz="1800" b="0" i="0" u="none" strike="noStrike" baseline="0" dirty="0">
                <a:latin typeface="Arial" panose="020B0604020202020204" pitchFamily="34" charset="0"/>
                <a:cs typeface="Arial" panose="020B0604020202020204" pitchFamily="34" charset="0"/>
              </a:rPr>
              <a:t>!</a:t>
            </a:r>
            <a:endParaRPr lang="it-IT" sz="1800" dirty="0">
              <a:effectLst/>
              <a:latin typeface="Arial" panose="020B0604020202020204" pitchFamily="34" charset="0"/>
              <a:ea typeface="Calibri" panose="020F0502020204030204" pitchFamily="34" charset="0"/>
              <a:cs typeface="Arial" panose="020B0604020202020204" pitchFamily="34" charset="0"/>
            </a:endParaRPr>
          </a:p>
          <a:p>
            <a:pPr algn="just"/>
            <a:r>
              <a:rPr lang="fr-FR" sz="1800" b="0" i="0" u="none" strike="noStrike" baseline="0" dirty="0">
                <a:latin typeface="Arial" panose="020B0604020202020204" pitchFamily="34" charset="0"/>
                <a:cs typeface="Arial" panose="020B0604020202020204" pitchFamily="34" charset="0"/>
              </a:rPr>
              <a:t>[…] </a:t>
            </a:r>
            <a:r>
              <a:rPr lang="it-IT" sz="1800" b="0" i="0" u="none" strike="noStrike" baseline="0" dirty="0">
                <a:latin typeface="Arial" panose="020B0604020202020204" pitchFamily="34" charset="0"/>
                <a:cs typeface="Arial" panose="020B0604020202020204" pitchFamily="34" charset="0"/>
              </a:rPr>
              <a:t>L'</a:t>
            </a:r>
            <a:r>
              <a:rPr lang="it-IT" sz="1800" b="0" i="0" u="none" strike="noStrike" baseline="0" dirty="0" err="1">
                <a:latin typeface="Arial" panose="020B0604020202020204" pitchFamily="34" charset="0"/>
                <a:cs typeface="Arial" panose="020B0604020202020204" pitchFamily="34" charset="0"/>
              </a:rPr>
              <a:t>expression</a:t>
            </a:r>
            <a:r>
              <a:rPr lang="it-IT" sz="1800" b="0" i="0" u="none" strike="noStrike" baseline="0" dirty="0">
                <a:latin typeface="Arial" panose="020B0604020202020204" pitchFamily="34" charset="0"/>
                <a:cs typeface="Arial" panose="020B0604020202020204" pitchFamily="34" charset="0"/>
              </a:rPr>
              <a:t> de </a:t>
            </a:r>
            <a:r>
              <a:rPr lang="fr-FR" sz="1800" b="0" i="0" u="none" strike="noStrike" baseline="0" dirty="0">
                <a:latin typeface="Arial" panose="020B0604020202020204" pitchFamily="34" charset="0"/>
                <a:cs typeface="Arial" panose="020B0604020202020204" pitchFamily="34" charset="0"/>
              </a:rPr>
              <a:t>surprise mêlée de </a:t>
            </a:r>
            <a:r>
              <a:rPr lang="fr-FR" sz="1800" b="1" i="0" u="none" strike="noStrike" baseline="0" dirty="0">
                <a:latin typeface="Arial" panose="020B0604020202020204" pitchFamily="34" charset="0"/>
                <a:cs typeface="Arial" panose="020B0604020202020204" pitchFamily="34" charset="0"/>
              </a:rPr>
              <a:t>dédain</a:t>
            </a:r>
            <a:r>
              <a:rPr lang="fr-FR" sz="1800" b="0" i="0" u="none" strike="noStrike" baseline="0" dirty="0">
                <a:latin typeface="Arial" panose="020B0604020202020204" pitchFamily="34" charset="0"/>
                <a:cs typeface="Arial" panose="020B0604020202020204" pitchFamily="34" charset="0"/>
              </a:rPr>
              <a:t> que j'observais sur leur physionomie commençait à me troubler; […] il fallait bien se faire expliquer comment une négresse était admise dans la société intime de Mme de B.</a:t>
            </a:r>
            <a:r>
              <a:rPr lang="it-IT" sz="1800" b="0" i="0" u="none" strike="noStrike" baseline="0" dirty="0">
                <a:latin typeface="Arial" panose="020B0604020202020204" pitchFamily="34" charset="0"/>
                <a:cs typeface="Arial" panose="020B0604020202020204" pitchFamily="34" charset="0"/>
              </a:rPr>
              <a:t> […] </a:t>
            </a:r>
            <a:r>
              <a:rPr lang="it-IT" sz="1800" b="0" i="0" u="none" strike="noStrike" baseline="0" dirty="0" err="1">
                <a:latin typeface="Arial" panose="020B0604020202020204" pitchFamily="34" charset="0"/>
                <a:cs typeface="Arial" panose="020B0604020202020204" pitchFamily="34" charset="0"/>
              </a:rPr>
              <a:t>j'aurais</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voulu</a:t>
            </a:r>
            <a:r>
              <a:rPr lang="it-IT" sz="1800" b="0" i="0" u="none" strike="noStrike" baseline="0" dirty="0">
                <a:latin typeface="Arial" panose="020B0604020202020204" pitchFamily="34" charset="0"/>
                <a:cs typeface="Arial" panose="020B0604020202020204" pitchFamily="34" charset="0"/>
              </a:rPr>
              <a:t> </a:t>
            </a:r>
            <a:r>
              <a:rPr lang="it-IT" sz="1800" b="0" i="0" u="none" strike="noStrike" baseline="0" dirty="0" err="1">
                <a:latin typeface="Arial" panose="020B0604020202020204" pitchFamily="34" charset="0"/>
                <a:cs typeface="Arial" panose="020B0604020202020204" pitchFamily="34" charset="0"/>
              </a:rPr>
              <a:t>être</a:t>
            </a:r>
            <a:r>
              <a:rPr lang="it-IT" sz="1800" b="0" i="0" u="none" strike="noStrike" baseline="0" dirty="0">
                <a:latin typeface="Arial" panose="020B0604020202020204" pitchFamily="34" charset="0"/>
                <a:cs typeface="Arial" panose="020B0604020202020204" pitchFamily="34" charset="0"/>
              </a:rPr>
              <a:t> </a:t>
            </a:r>
            <a:r>
              <a:rPr lang="fr-FR" sz="1800" b="0" i="0" u="none" strike="noStrike" baseline="0" dirty="0">
                <a:latin typeface="Arial" panose="020B0604020202020204" pitchFamily="34" charset="0"/>
                <a:cs typeface="Arial" panose="020B0604020202020204" pitchFamily="34" charset="0"/>
              </a:rPr>
              <a:t>transportée dans ma </a:t>
            </a:r>
            <a:r>
              <a:rPr lang="fr-FR" sz="1800" b="1" i="0" u="none" strike="noStrike" baseline="0" dirty="0">
                <a:latin typeface="Arial" panose="020B0604020202020204" pitchFamily="34" charset="0"/>
                <a:cs typeface="Arial" panose="020B0604020202020204" pitchFamily="34" charset="0"/>
              </a:rPr>
              <a:t>patrie barbare</a:t>
            </a:r>
            <a:r>
              <a:rPr lang="fr-FR" sz="1800" b="0" i="0" u="none" strike="noStrike" baseline="0" dirty="0">
                <a:latin typeface="Arial" panose="020B0604020202020204" pitchFamily="34" charset="0"/>
                <a:cs typeface="Arial" panose="020B0604020202020204" pitchFamily="34" charset="0"/>
              </a:rPr>
              <a:t>, au milieu des sauvages qui l'habitent, moins à craindre pour moi que cette </a:t>
            </a:r>
            <a:r>
              <a:rPr lang="fr-FR" sz="1800" b="1" i="0" u="none" strike="noStrike" baseline="0" dirty="0">
                <a:latin typeface="Arial" panose="020B0604020202020204" pitchFamily="34" charset="0"/>
                <a:cs typeface="Arial" panose="020B0604020202020204" pitchFamily="34" charset="0"/>
              </a:rPr>
              <a:t>société cruelle</a:t>
            </a:r>
            <a:r>
              <a:rPr lang="fr-FR" sz="1800" b="0" i="0" u="none" strike="noStrike" baseline="0" dirty="0">
                <a:latin typeface="Arial" panose="020B0604020202020204" pitchFamily="34" charset="0"/>
                <a:cs typeface="Arial" panose="020B0604020202020204" pitchFamily="34" charset="0"/>
              </a:rPr>
              <a:t> qui me rendait responsable du mal qu'elle seule avait fait.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J’étais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poursuivie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plusieurs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jours de suite par le souvenir de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cette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physionomie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dédaigneuse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en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rêve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je la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voyais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à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chaque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instant; elle se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plaçait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devant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moi</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comme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ma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propre</a:t>
            </a:r>
            <a:r>
              <a:rPr lang="it-IT"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 image</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Hélas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était</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celle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des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b="1"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chimères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dont je me </a:t>
            </a:r>
            <a:r>
              <a:rPr lang="it-IT" sz="180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laissais</a:t>
            </a:r>
            <a:r>
              <a:rPr lang="it-IT"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it-IT" sz="1800" dirty="0" err="1">
                <a:effectLst/>
                <a:latin typeface="Arial" panose="020B0604020202020204" pitchFamily="34" charset="0"/>
                <a:ea typeface="Calibri" panose="020F0502020204030204" pitchFamily="34" charset="0"/>
                <a:cs typeface="Arial" panose="020B0604020202020204" pitchFamily="34" charset="0"/>
              </a:rPr>
              <a:t>obséder</a:t>
            </a:r>
            <a:r>
              <a:rPr lang="it-IT" sz="1800" dirty="0">
                <a:effectLst/>
                <a:latin typeface="Arial" panose="020B0604020202020204" pitchFamily="34" charset="0"/>
                <a:ea typeface="Calibri" panose="020F050202020403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7986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FB4BF6-79CB-4980-A640-2F5D738517A3}"/>
              </a:ext>
            </a:extLst>
          </p:cNvPr>
          <p:cNvSpPr>
            <a:spLocks noGrp="1"/>
          </p:cNvSpPr>
          <p:nvPr>
            <p:ph type="title"/>
          </p:nvPr>
        </p:nvSpPr>
        <p:spPr/>
        <p:txBody>
          <a:bodyPr/>
          <a:lstStyle/>
          <a:p>
            <a:pPr algn="ctr"/>
            <a:r>
              <a:rPr lang="it-IT" dirty="0" err="1"/>
              <a:t>Mme</a:t>
            </a:r>
            <a:r>
              <a:rPr lang="it-IT" dirty="0"/>
              <a:t> de Duras, </a:t>
            </a:r>
            <a:r>
              <a:rPr lang="it-IT" i="1" dirty="0" err="1"/>
              <a:t>Ourika</a:t>
            </a:r>
            <a:endParaRPr lang="it-IT" dirty="0"/>
          </a:p>
        </p:txBody>
      </p:sp>
      <p:sp>
        <p:nvSpPr>
          <p:cNvPr id="3" name="Segnaposto contenuto 2">
            <a:extLst>
              <a:ext uri="{FF2B5EF4-FFF2-40B4-BE49-F238E27FC236}">
                <a16:creationId xmlns:a16="http://schemas.microsoft.com/office/drawing/2014/main" id="{81A42127-E1B1-41A0-BF72-AD29CC4F150F}"/>
              </a:ext>
            </a:extLst>
          </p:cNvPr>
          <p:cNvSpPr>
            <a:spLocks noGrp="1"/>
          </p:cNvSpPr>
          <p:nvPr>
            <p:ph idx="1"/>
          </p:nvPr>
        </p:nvSpPr>
        <p:spPr/>
        <p:txBody>
          <a:bodyPr>
            <a:normAutofit fontScale="92500" lnSpcReduction="20000"/>
          </a:bodyPr>
          <a:lstStyle/>
          <a:p>
            <a:pPr algn="l"/>
            <a:r>
              <a:rPr lang="fr-FR" sz="2000" b="0" i="0" u="none" strike="noStrike" baseline="0" dirty="0"/>
              <a:t>la </a:t>
            </a:r>
            <a:r>
              <a:rPr lang="fr-FR" sz="2000" b="1" i="0" u="none" strike="noStrike" baseline="0" dirty="0"/>
              <a:t>révolution</a:t>
            </a:r>
            <a:r>
              <a:rPr lang="fr-FR" sz="2000" b="0" i="0" u="none" strike="noStrike" baseline="0" dirty="0"/>
              <a:t> apporta un changement dans mes idées, fit naître dans mon </a:t>
            </a:r>
            <a:r>
              <a:rPr lang="fr-FR" sz="2000" b="0" i="0" u="none" strike="noStrike" baseline="0" dirty="0" err="1"/>
              <a:t>coeur</a:t>
            </a:r>
            <a:r>
              <a:rPr lang="fr-FR" sz="2000" b="0" i="0" u="none" strike="noStrike" baseline="0" dirty="0"/>
              <a:t> quelques espérances […]. J'entrevis donc que, dans ce grand désordre, je pourrais trouver ma place; que toutes les fortunes renversées, tous les rangs confondus, tous les préjugés évanouis, amèneraient peut-être un état de choses où je serais </a:t>
            </a:r>
            <a:r>
              <a:rPr lang="fr-FR" sz="2000" b="1" i="0" u="none" strike="noStrike" baseline="0" dirty="0"/>
              <a:t>moins étrangère</a:t>
            </a:r>
            <a:r>
              <a:rPr lang="fr-FR" sz="2000" b="0" i="0" u="none" strike="noStrike" baseline="0" dirty="0"/>
              <a:t>.</a:t>
            </a:r>
          </a:p>
          <a:p>
            <a:pPr algn="l"/>
            <a:r>
              <a:rPr lang="fr-FR" sz="2000" b="0" i="0" u="none" strike="noStrike" baseline="0" dirty="0"/>
              <a:t>On commençait à parler de la </a:t>
            </a:r>
            <a:r>
              <a:rPr lang="fr-FR" sz="2000" b="1" i="0" u="none" strike="noStrike" baseline="0" dirty="0"/>
              <a:t>liberté des nègres</a:t>
            </a:r>
            <a:r>
              <a:rPr lang="fr-FR" sz="2000" b="0" i="0" u="none" strike="noStrike" baseline="0" dirty="0"/>
              <a:t>: il était impossible que cette question ne me touchât pas vivement; c'était une illusion que j'aimais encore à me faire, qu'ailleurs, du moins, j'avais des semblables: comme ils étaient malheureux, je les croyais bons, et je m'intéressais à leur sort. Hélas! je fus promptement </a:t>
            </a:r>
            <a:r>
              <a:rPr lang="fr-FR" sz="2000" b="1" i="0" u="none" strike="noStrike" baseline="0" dirty="0"/>
              <a:t>détrompée</a:t>
            </a:r>
            <a:r>
              <a:rPr lang="fr-FR" sz="2000" b="0" i="0" u="none" strike="noStrike" baseline="0" dirty="0"/>
              <a:t>! Les massacres de Saint-Domingue me causèrent une douleur nouvelle et déchirante: </a:t>
            </a:r>
            <a:r>
              <a:rPr lang="it-IT" sz="2000" dirty="0" err="1">
                <a:effectLst/>
                <a:ea typeface="Calibri" panose="020F0502020204030204" pitchFamily="34" charset="0"/>
              </a:rPr>
              <a:t>jusqu’ici</a:t>
            </a:r>
            <a:r>
              <a:rPr lang="it-IT" sz="2000" dirty="0">
                <a:effectLst/>
                <a:ea typeface="Calibri" panose="020F0502020204030204" pitchFamily="34" charset="0"/>
              </a:rPr>
              <a:t> je m’</a:t>
            </a:r>
            <a:r>
              <a:rPr lang="it-IT" sz="2000" dirty="0" err="1">
                <a:effectLst/>
                <a:ea typeface="Calibri" panose="020F0502020204030204" pitchFamily="34" charset="0"/>
              </a:rPr>
              <a:t>étais</a:t>
            </a:r>
            <a:r>
              <a:rPr lang="it-IT" sz="2000" dirty="0">
                <a:effectLst/>
                <a:ea typeface="Calibri" panose="020F0502020204030204" pitchFamily="34" charset="0"/>
              </a:rPr>
              <a:t> </a:t>
            </a:r>
            <a:r>
              <a:rPr lang="it-IT" sz="2000" dirty="0" err="1">
                <a:effectLst/>
                <a:ea typeface="Calibri" panose="020F0502020204030204" pitchFamily="34" charset="0"/>
              </a:rPr>
              <a:t>affligée</a:t>
            </a:r>
            <a:r>
              <a:rPr lang="it-IT" sz="2000" dirty="0">
                <a:effectLst/>
                <a:ea typeface="Calibri" panose="020F0502020204030204" pitchFamily="34" charset="0"/>
              </a:rPr>
              <a:t> d’</a:t>
            </a:r>
            <a:r>
              <a:rPr lang="it-IT" sz="2000" dirty="0" err="1">
                <a:effectLst/>
                <a:ea typeface="Calibri" panose="020F0502020204030204" pitchFamily="34" charset="0"/>
              </a:rPr>
              <a:t>appartenir</a:t>
            </a:r>
            <a:r>
              <a:rPr lang="it-IT" sz="2000" dirty="0">
                <a:effectLst/>
                <a:ea typeface="Calibri" panose="020F0502020204030204" pitchFamily="34" charset="0"/>
              </a:rPr>
              <a:t> à </a:t>
            </a:r>
            <a:r>
              <a:rPr lang="it-IT" sz="2000" dirty="0">
                <a:solidFill>
                  <a:srgbClr val="000000"/>
                </a:solidFill>
                <a:effectLst/>
                <a:ea typeface="Calibri" panose="020F0502020204030204" pitchFamily="34" charset="0"/>
              </a:rPr>
              <a:t>une </a:t>
            </a:r>
            <a:r>
              <a:rPr lang="it-IT" sz="2000" dirty="0">
                <a:solidFill>
                  <a:srgbClr val="000000"/>
                </a:solidFill>
                <a:effectLst/>
                <a:ea typeface="Times New Roman" panose="02020603050405020304" pitchFamily="18" charset="0"/>
              </a:rPr>
              <a:t>race </a:t>
            </a:r>
            <a:r>
              <a:rPr lang="it-IT" sz="2000" dirty="0" err="1">
                <a:solidFill>
                  <a:srgbClr val="000000"/>
                </a:solidFill>
                <a:effectLst/>
                <a:ea typeface="Times New Roman" panose="02020603050405020304" pitchFamily="18" charset="0"/>
              </a:rPr>
              <a:t>proscrite</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maintenant</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j’avais</a:t>
            </a:r>
            <a:r>
              <a:rPr lang="it-IT" sz="2000" dirty="0">
                <a:solidFill>
                  <a:srgbClr val="000000"/>
                </a:solidFill>
                <a:effectLst/>
                <a:ea typeface="Times New Roman" panose="02020603050405020304" pitchFamily="18" charset="0"/>
              </a:rPr>
              <a:t> </a:t>
            </a:r>
            <a:r>
              <a:rPr lang="it-IT" sz="2000" dirty="0" err="1">
                <a:solidFill>
                  <a:srgbClr val="000000"/>
                </a:solidFill>
                <a:effectLst/>
                <a:ea typeface="Times New Roman" panose="02020603050405020304" pitchFamily="18" charset="0"/>
              </a:rPr>
              <a:t>honte</a:t>
            </a:r>
            <a:r>
              <a:rPr lang="it-IT" sz="2000" dirty="0">
                <a:solidFill>
                  <a:srgbClr val="000000"/>
                </a:solidFill>
                <a:effectLst/>
                <a:ea typeface="Times New Roman" panose="02020603050405020304" pitchFamily="18" charset="0"/>
              </a:rPr>
              <a:t> d’</a:t>
            </a:r>
            <a:r>
              <a:rPr lang="it-IT" sz="2000" dirty="0" err="1">
                <a:solidFill>
                  <a:srgbClr val="000000"/>
                </a:solidFill>
                <a:effectLst/>
                <a:ea typeface="Times New Roman" panose="02020603050405020304" pitchFamily="18" charset="0"/>
              </a:rPr>
              <a:t>appartenir</a:t>
            </a:r>
            <a:r>
              <a:rPr lang="it-IT" sz="2000" dirty="0">
                <a:solidFill>
                  <a:srgbClr val="000000"/>
                </a:solidFill>
                <a:effectLst/>
                <a:ea typeface="Times New Roman" panose="02020603050405020304" pitchFamily="18" charset="0"/>
              </a:rPr>
              <a:t> à une</a:t>
            </a:r>
            <a:r>
              <a:rPr lang="it-IT" sz="2000" dirty="0">
                <a:solidFill>
                  <a:srgbClr val="000000"/>
                </a:solidFill>
                <a:effectLst/>
                <a:ea typeface="Calibri" panose="020F0502020204030204" pitchFamily="34" charset="0"/>
              </a:rPr>
              <a:t> </a:t>
            </a:r>
            <a:r>
              <a:rPr lang="it-IT" sz="2000" dirty="0">
                <a:solidFill>
                  <a:srgbClr val="000000"/>
                </a:solidFill>
                <a:effectLst/>
                <a:ea typeface="Times New Roman" panose="02020603050405020304" pitchFamily="18" charset="0"/>
              </a:rPr>
              <a:t>race de </a:t>
            </a:r>
            <a:r>
              <a:rPr lang="it-IT" sz="2000" dirty="0" err="1">
                <a:solidFill>
                  <a:srgbClr val="000000"/>
                </a:solidFill>
                <a:effectLst/>
                <a:ea typeface="Times New Roman" panose="02020603050405020304" pitchFamily="18" charset="0"/>
              </a:rPr>
              <a:t>barbares</a:t>
            </a:r>
            <a:r>
              <a:rPr lang="it-IT" sz="2000" dirty="0">
                <a:solidFill>
                  <a:srgbClr val="000000"/>
                </a:solidFill>
                <a:effectLst/>
                <a:ea typeface="Times New Roman" panose="02020603050405020304" pitchFamily="18" charset="0"/>
              </a:rPr>
              <a:t> et d’</a:t>
            </a:r>
            <a:r>
              <a:rPr lang="it-IT" sz="2000" dirty="0" err="1">
                <a:solidFill>
                  <a:srgbClr val="000000"/>
                </a:solidFill>
                <a:effectLst/>
                <a:ea typeface="Times New Roman" panose="02020603050405020304" pitchFamily="18" charset="0"/>
              </a:rPr>
              <a:t>assassins</a:t>
            </a:r>
            <a:r>
              <a:rPr lang="it-IT" sz="2000" dirty="0">
                <a:solidFill>
                  <a:srgbClr val="000000"/>
                </a:solidFill>
                <a:effectLst/>
                <a:ea typeface="Times New Roman" panose="02020603050405020304" pitchFamily="18" charset="0"/>
              </a:rPr>
              <a:t>.</a:t>
            </a:r>
          </a:p>
          <a:p>
            <a:pPr algn="l"/>
            <a:r>
              <a:rPr lang="fr-FR" sz="2000" b="0" i="0" u="none" strike="noStrike" baseline="0" dirty="0"/>
              <a:t>[la marquise dit à </a:t>
            </a:r>
            <a:r>
              <a:rPr lang="fr-FR" sz="2000" b="0" i="0" u="none" strike="noStrike" baseline="0" dirty="0" err="1"/>
              <a:t>Ourika</a:t>
            </a:r>
            <a:r>
              <a:rPr lang="fr-FR" sz="2000" b="0" i="0" u="none" strike="noStrike" baseline="0" dirty="0"/>
              <a:t>] « vous assurez que vous n'avez point de secret, eh bien! </a:t>
            </a:r>
            <a:r>
              <a:rPr lang="fr-FR" sz="2000" b="0" i="0" u="none" strike="noStrike" baseline="0" dirty="0" err="1"/>
              <a:t>Ourika</a:t>
            </a:r>
            <a:r>
              <a:rPr lang="fr-FR" sz="2000" b="0" i="0" u="none" strike="noStrike" baseline="0" dirty="0"/>
              <a:t>, je me chargerai de vous apprendre que vous en avez un. Oui, </a:t>
            </a:r>
            <a:r>
              <a:rPr lang="fr-FR" sz="2000" b="0" i="0" u="none" strike="noStrike" baseline="0" dirty="0" err="1"/>
              <a:t>Ourika</a:t>
            </a:r>
            <a:r>
              <a:rPr lang="fr-FR" sz="2000" b="0" i="0" u="none" strike="noStrike" baseline="0" dirty="0"/>
              <a:t>, tous vos regrets, toutes vos douleurs ne viennent que d'une </a:t>
            </a:r>
            <a:r>
              <a:rPr lang="fr-FR" sz="2000" b="1" i="0" u="none" strike="noStrike" baseline="0" dirty="0"/>
              <a:t>passion</a:t>
            </a:r>
            <a:r>
              <a:rPr lang="fr-FR" sz="2000" b="0" i="0" u="none" strike="noStrike" baseline="0" dirty="0"/>
              <a:t> </a:t>
            </a:r>
            <a:r>
              <a:rPr lang="fr-FR" sz="2000" b="1" i="0" u="none" strike="noStrike" baseline="0" dirty="0"/>
              <a:t>malheureuse</a:t>
            </a:r>
            <a:r>
              <a:rPr lang="fr-FR" sz="2000" b="0" i="0" u="none" strike="noStrike" baseline="0" dirty="0"/>
              <a:t>, d'une passion </a:t>
            </a:r>
            <a:r>
              <a:rPr lang="fr-FR" sz="2000" b="1" i="0" u="none" strike="noStrike" baseline="0" dirty="0"/>
              <a:t>insensée</a:t>
            </a:r>
            <a:r>
              <a:rPr lang="fr-FR" sz="2000" b="0" i="0" u="none" strike="noStrike" baseline="0" dirty="0"/>
              <a:t>; et si vous n'étiez pas folle d'amour pour Charles, vous prendriez fort bien votre parti d'être négresse ». </a:t>
            </a:r>
            <a:endParaRPr lang="fr-FR" sz="2000" dirty="0"/>
          </a:p>
          <a:p>
            <a:pPr algn="l"/>
            <a:r>
              <a:rPr lang="it-IT" sz="2000" b="0" i="0" u="none" strike="noStrike" baseline="0" dirty="0" err="1"/>
              <a:t>Que</a:t>
            </a:r>
            <a:r>
              <a:rPr lang="it-IT" sz="2000" b="0" i="0" u="none" strike="noStrike" baseline="0" dirty="0"/>
              <a:t> </a:t>
            </a:r>
            <a:r>
              <a:rPr lang="it-IT" sz="2000" b="0" i="0" u="none" strike="noStrike" baseline="0" dirty="0" err="1"/>
              <a:t>venait</a:t>
            </a:r>
            <a:r>
              <a:rPr lang="it-IT" sz="2000" b="0" i="0" u="none" strike="noStrike" baseline="0" dirty="0"/>
              <a:t>-elle de me </a:t>
            </a:r>
            <a:r>
              <a:rPr lang="fr-FR" sz="2000" b="0" i="0" u="none" strike="noStrike" baseline="0" dirty="0"/>
              <a:t>révéler! … Quoi! j'avais une passion </a:t>
            </a:r>
            <a:r>
              <a:rPr lang="fr-FR" sz="2000" b="1" i="0" u="none" strike="noStrike" baseline="0" dirty="0"/>
              <a:t>criminelle</a:t>
            </a:r>
            <a:r>
              <a:rPr lang="fr-FR" sz="2000" b="0" i="0" u="none" strike="noStrike" baseline="0" dirty="0"/>
              <a:t>! </a:t>
            </a:r>
            <a:r>
              <a:rPr lang="fr-FR" sz="2000" dirty="0"/>
              <a:t>…</a:t>
            </a:r>
          </a:p>
          <a:p>
            <a:pPr algn="l"/>
            <a:r>
              <a:rPr lang="fr-FR" sz="2000" b="0" i="0" u="none" strike="noStrike" baseline="0" dirty="0"/>
              <a:t>Je me décidai à me faire </a:t>
            </a:r>
            <a:r>
              <a:rPr lang="fr-FR" sz="2000" b="1" i="0" u="none" strike="noStrike" baseline="0" dirty="0"/>
              <a:t>religieuse</a:t>
            </a:r>
            <a:r>
              <a:rPr lang="fr-FR" sz="2000" b="0" i="0" u="none" strike="noStrike" baseline="0" dirty="0"/>
              <a:t>. J'en parlai à Mme de B.; elle s'en affligea […]. Charles fut plus vif dans sa résistance; il me pria, il me conjura de rester; je lui dis: « Laissez-moi aller, Charles, dans le seul lieu où il me soit permis de penser sans </a:t>
            </a:r>
            <a:r>
              <a:rPr lang="it-IT" sz="2000" b="0" i="0" u="none" strike="noStrike" baseline="0" dirty="0"/>
              <a:t>cesse à </a:t>
            </a:r>
            <a:r>
              <a:rPr lang="it-IT" sz="2000" b="0" i="0" u="none" strike="noStrike" baseline="0" dirty="0" err="1"/>
              <a:t>vous</a:t>
            </a:r>
            <a:r>
              <a:rPr lang="it-IT" sz="2000" b="0" i="0" u="none" strike="noStrike" baseline="0" dirty="0"/>
              <a:t>. . .».</a:t>
            </a:r>
            <a:endParaRPr lang="fr-FR" sz="2000" b="0" i="0" u="none" strike="noStrike" baseline="0" dirty="0"/>
          </a:p>
          <a:p>
            <a:pPr algn="l"/>
            <a:endParaRPr lang="it-IT" sz="2000" dirty="0">
              <a:solidFill>
                <a:srgbClr val="000000"/>
              </a:solidFill>
              <a:effectLst/>
              <a:ea typeface="Calibri" panose="020F0502020204030204" pitchFamily="34" charset="0"/>
            </a:endParaRPr>
          </a:p>
          <a:p>
            <a:pPr algn="l"/>
            <a:endParaRPr lang="it-IT" dirty="0"/>
          </a:p>
        </p:txBody>
      </p:sp>
    </p:spTree>
    <p:extLst>
      <p:ext uri="{BB962C8B-B14F-4D97-AF65-F5344CB8AC3E}">
        <p14:creationId xmlns:p14="http://schemas.microsoft.com/office/powerpoint/2010/main" val="1658299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74FDA44-FAF7-4F54-8730-58E8743912A0}"/>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Variations structurales du roman d’analyse au XIXe siècle</a:t>
            </a:r>
          </a:p>
        </p:txBody>
      </p:sp>
      <p:graphicFrame>
        <p:nvGraphicFramePr>
          <p:cNvPr id="23" name="Tabella 9">
            <a:extLst>
              <a:ext uri="{FF2B5EF4-FFF2-40B4-BE49-F238E27FC236}">
                <a16:creationId xmlns:a16="http://schemas.microsoft.com/office/drawing/2014/main" id="{3061B1F7-0FE4-44A2-88CF-AE1679F86C21}"/>
              </a:ext>
            </a:extLst>
          </p:cNvPr>
          <p:cNvGraphicFramePr>
            <a:graphicFrameLocks noGrp="1"/>
          </p:cNvGraphicFramePr>
          <p:nvPr>
            <p:ph idx="1"/>
            <p:extLst>
              <p:ext uri="{D42A27DB-BD31-4B8C-83A1-F6EECF244321}">
                <p14:modId xmlns:p14="http://schemas.microsoft.com/office/powerpoint/2010/main" val="155775672"/>
              </p:ext>
            </p:extLst>
          </p:nvPr>
        </p:nvGraphicFramePr>
        <p:xfrm>
          <a:off x="1261237" y="1675227"/>
          <a:ext cx="10507644" cy="4394200"/>
        </p:xfrm>
        <a:graphic>
          <a:graphicData uri="http://schemas.openxmlformats.org/drawingml/2006/table">
            <a:tbl>
              <a:tblPr firstRow="1" bandRow="1">
                <a:tableStyleId>{F5AB1C69-6EDB-4FF4-983F-18BD219EF322}</a:tableStyleId>
              </a:tblPr>
              <a:tblGrid>
                <a:gridCol w="3775212">
                  <a:extLst>
                    <a:ext uri="{9D8B030D-6E8A-4147-A177-3AD203B41FA5}">
                      <a16:colId xmlns:a16="http://schemas.microsoft.com/office/drawing/2014/main" val="3485157159"/>
                    </a:ext>
                  </a:extLst>
                </a:gridCol>
                <a:gridCol w="3111922">
                  <a:extLst>
                    <a:ext uri="{9D8B030D-6E8A-4147-A177-3AD203B41FA5}">
                      <a16:colId xmlns:a16="http://schemas.microsoft.com/office/drawing/2014/main" val="488215644"/>
                    </a:ext>
                  </a:extLst>
                </a:gridCol>
                <a:gridCol w="3620510">
                  <a:extLst>
                    <a:ext uri="{9D8B030D-6E8A-4147-A177-3AD203B41FA5}">
                      <a16:colId xmlns:a16="http://schemas.microsoft.com/office/drawing/2014/main" val="3571107744"/>
                    </a:ext>
                  </a:extLst>
                </a:gridCol>
              </a:tblGrid>
              <a:tr h="846799">
                <a:tc rowSpan="5">
                  <a:txBody>
                    <a:bodyPr/>
                    <a:lstStyle/>
                    <a:p>
                      <a:endParaRPr lang="it-IT" sz="2300" dirty="0"/>
                    </a:p>
                    <a:p>
                      <a:endParaRPr lang="it-IT" sz="2300" dirty="0"/>
                    </a:p>
                    <a:p>
                      <a:endParaRPr lang="it-IT" sz="2300" b="0" kern="1200" dirty="0">
                        <a:solidFill>
                          <a:schemeClr val="tx1"/>
                        </a:solidFill>
                        <a:effectLst/>
                      </a:endParaRPr>
                    </a:p>
                    <a:p>
                      <a:endParaRPr lang="it-IT" sz="2300" b="0" kern="1200" dirty="0">
                        <a:solidFill>
                          <a:schemeClr val="tx1"/>
                        </a:solidFill>
                        <a:effectLst/>
                      </a:endParaRPr>
                    </a:p>
                    <a:p>
                      <a:r>
                        <a:rPr lang="it-IT" sz="2300" b="0" kern="1200" dirty="0" err="1">
                          <a:solidFill>
                            <a:schemeClr val="tx1"/>
                          </a:solidFill>
                          <a:effectLst/>
                        </a:rPr>
                        <a:t>Récit</a:t>
                      </a:r>
                      <a:r>
                        <a:rPr lang="it-IT" sz="2300" b="0" kern="1200" dirty="0">
                          <a:solidFill>
                            <a:schemeClr val="tx1"/>
                          </a:solidFill>
                          <a:effectLst/>
                        </a:rPr>
                        <a:t> à la première </a:t>
                      </a:r>
                      <a:r>
                        <a:rPr lang="it-IT" sz="2300" b="0" kern="1200" dirty="0" err="1">
                          <a:solidFill>
                            <a:schemeClr val="tx1"/>
                          </a:solidFill>
                          <a:effectLst/>
                        </a:rPr>
                        <a:t>personne</a:t>
                      </a:r>
                      <a:endParaRPr lang="it-IT" sz="2300" b="0" dirty="0">
                        <a:solidFill>
                          <a:schemeClr val="tx1"/>
                        </a:solidFill>
                      </a:endParaRPr>
                    </a:p>
                  </a:txBody>
                  <a:tcPr marL="114432" marR="114432" marT="57216" marB="57216">
                    <a:solidFill>
                      <a:schemeClr val="accent3">
                        <a:lumMod val="40000"/>
                        <a:lumOff val="60000"/>
                      </a:schemeClr>
                    </a:solidFill>
                  </a:tcPr>
                </a:tc>
                <a:tc>
                  <a:txBody>
                    <a:bodyPr/>
                    <a:lstStyle/>
                    <a:p>
                      <a:r>
                        <a:rPr lang="it-IT" sz="2300" b="0" kern="1200" dirty="0" err="1">
                          <a:solidFill>
                            <a:schemeClr val="tx1"/>
                          </a:solidFill>
                          <a:effectLst/>
                        </a:rPr>
                        <a:t>Cadre</a:t>
                      </a:r>
                      <a:r>
                        <a:rPr lang="it-IT" sz="2300" b="0" kern="1200" dirty="0">
                          <a:solidFill>
                            <a:schemeClr val="tx1"/>
                          </a:solidFill>
                          <a:effectLst/>
                        </a:rPr>
                        <a:t> à la </a:t>
                      </a:r>
                      <a:r>
                        <a:rPr lang="it-IT" sz="2300" b="0" kern="1200" dirty="0" err="1">
                          <a:solidFill>
                            <a:schemeClr val="tx1"/>
                          </a:solidFill>
                          <a:effectLst/>
                        </a:rPr>
                        <a:t>troisième</a:t>
                      </a:r>
                      <a:r>
                        <a:rPr lang="it-IT" sz="2300" b="0" kern="1200" dirty="0">
                          <a:solidFill>
                            <a:schemeClr val="tx1"/>
                          </a:solidFill>
                          <a:effectLst/>
                        </a:rPr>
                        <a:t> </a:t>
                      </a:r>
                      <a:r>
                        <a:rPr lang="it-IT" sz="2300" b="0" kern="1200" dirty="0" err="1">
                          <a:solidFill>
                            <a:schemeClr val="tx1"/>
                          </a:solidFill>
                          <a:effectLst/>
                        </a:rPr>
                        <a:t>personne</a:t>
                      </a:r>
                      <a:endParaRPr lang="it-IT" sz="2300" b="0" dirty="0">
                        <a:solidFill>
                          <a:schemeClr val="tx1"/>
                        </a:solidFill>
                      </a:endParaRPr>
                    </a:p>
                  </a:txBody>
                  <a:tcPr marL="114432" marR="114432" marT="57216" marB="57216"/>
                </a:tc>
                <a:tc>
                  <a:txBody>
                    <a:bodyPr/>
                    <a:lstStyle/>
                    <a:p>
                      <a:r>
                        <a:rPr lang="it-IT" sz="2300" b="0" i="1" kern="1200" dirty="0">
                          <a:solidFill>
                            <a:schemeClr val="tx1"/>
                          </a:solidFill>
                          <a:effectLst/>
                        </a:rPr>
                        <a:t>René</a:t>
                      </a:r>
                      <a:r>
                        <a:rPr lang="it-IT" sz="2300" b="0" kern="1200" dirty="0">
                          <a:solidFill>
                            <a:schemeClr val="tx1"/>
                          </a:solidFill>
                          <a:effectLst/>
                        </a:rPr>
                        <a:t> (1802)</a:t>
                      </a:r>
                      <a:endParaRPr lang="it-IT" sz="2300" b="0" dirty="0">
                        <a:solidFill>
                          <a:schemeClr val="tx1"/>
                        </a:solidFill>
                      </a:endParaRPr>
                    </a:p>
                  </a:txBody>
                  <a:tcPr marL="114432" marR="114432" marT="57216" marB="57216"/>
                </a:tc>
                <a:extLst>
                  <a:ext uri="{0D108BD9-81ED-4DB2-BD59-A6C34878D82A}">
                    <a16:rowId xmlns:a16="http://schemas.microsoft.com/office/drawing/2014/main" val="1053084775"/>
                  </a:ext>
                </a:extLst>
              </a:tr>
              <a:tr h="503502">
                <a:tc vMerge="1">
                  <a:txBody>
                    <a:bodyPr/>
                    <a:lstStyle/>
                    <a:p>
                      <a:endParaRPr lang="it-IT"/>
                    </a:p>
                  </a:txBody>
                  <a:tcPr/>
                </a:tc>
                <a:tc rowSpan="2">
                  <a:txBody>
                    <a:bodyPr/>
                    <a:lstStyle/>
                    <a:p>
                      <a:r>
                        <a:rPr lang="it-IT" sz="2300" kern="1200" dirty="0" err="1">
                          <a:solidFill>
                            <a:schemeClr val="dk1"/>
                          </a:solidFill>
                          <a:effectLst/>
                        </a:rPr>
                        <a:t>Cadre</a:t>
                      </a:r>
                      <a:r>
                        <a:rPr lang="it-IT" sz="2300" kern="1200" dirty="0">
                          <a:solidFill>
                            <a:schemeClr val="dk1"/>
                          </a:solidFill>
                          <a:effectLst/>
                        </a:rPr>
                        <a:t> à la première </a:t>
                      </a:r>
                      <a:r>
                        <a:rPr lang="it-IT" sz="2300" kern="1200" dirty="0" err="1">
                          <a:solidFill>
                            <a:schemeClr val="dk1"/>
                          </a:solidFill>
                          <a:effectLst/>
                        </a:rPr>
                        <a:t>personne</a:t>
                      </a:r>
                      <a:r>
                        <a:rPr lang="it-IT" sz="2300" kern="1200" dirty="0">
                          <a:solidFill>
                            <a:schemeClr val="dk1"/>
                          </a:solidFill>
                          <a:effectLst/>
                        </a:rPr>
                        <a:t> (</a:t>
                      </a:r>
                      <a:r>
                        <a:rPr lang="it-IT" sz="2300" kern="1200" dirty="0" err="1">
                          <a:solidFill>
                            <a:schemeClr val="dk1"/>
                          </a:solidFill>
                          <a:effectLst/>
                        </a:rPr>
                        <a:t>narrateur</a:t>
                      </a:r>
                      <a:r>
                        <a:rPr lang="it-IT" sz="2300" kern="1200" dirty="0">
                          <a:solidFill>
                            <a:schemeClr val="dk1"/>
                          </a:solidFill>
                          <a:effectLst/>
                        </a:rPr>
                        <a:t>)</a:t>
                      </a:r>
                      <a:endParaRPr lang="it-IT" sz="2300" dirty="0"/>
                    </a:p>
                  </a:txBody>
                  <a:tcPr marL="114432" marR="114432" marT="57216" marB="57216"/>
                </a:tc>
                <a:tc>
                  <a:txBody>
                    <a:bodyPr/>
                    <a:lstStyle/>
                    <a:p>
                      <a:r>
                        <a:rPr lang="it-IT" sz="2300" i="1" kern="1200" dirty="0" err="1">
                          <a:solidFill>
                            <a:schemeClr val="dk1"/>
                          </a:solidFill>
                          <a:effectLst/>
                        </a:rPr>
                        <a:t>Ourika</a:t>
                      </a:r>
                      <a:r>
                        <a:rPr lang="it-IT" sz="2300" kern="1200" dirty="0">
                          <a:solidFill>
                            <a:schemeClr val="dk1"/>
                          </a:solidFill>
                          <a:effectLst/>
                        </a:rPr>
                        <a:t> (1823)</a:t>
                      </a:r>
                      <a:endParaRPr lang="it-IT" sz="2300" dirty="0"/>
                    </a:p>
                  </a:txBody>
                  <a:tcPr marL="114432" marR="114432" marT="57216" marB="57216"/>
                </a:tc>
                <a:extLst>
                  <a:ext uri="{0D108BD9-81ED-4DB2-BD59-A6C34878D82A}">
                    <a16:rowId xmlns:a16="http://schemas.microsoft.com/office/drawing/2014/main" val="3033940427"/>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Dominique</a:t>
                      </a:r>
                      <a:r>
                        <a:rPr lang="it-IT" sz="2300" kern="1200" dirty="0">
                          <a:solidFill>
                            <a:schemeClr val="dk1"/>
                          </a:solidFill>
                          <a:effectLst/>
                        </a:rPr>
                        <a:t> (1863)</a:t>
                      </a:r>
                      <a:endParaRPr lang="it-IT" sz="2300" dirty="0"/>
                    </a:p>
                  </a:txBody>
                  <a:tcPr marL="114432" marR="114432" marT="57216" marB="57216"/>
                </a:tc>
                <a:extLst>
                  <a:ext uri="{0D108BD9-81ED-4DB2-BD59-A6C34878D82A}">
                    <a16:rowId xmlns:a16="http://schemas.microsoft.com/office/drawing/2014/main" val="2126878802"/>
                  </a:ext>
                </a:extLst>
              </a:tr>
              <a:tr h="846799">
                <a:tc vMerge="1">
                  <a:txBody>
                    <a:bodyPr/>
                    <a:lstStyle/>
                    <a:p>
                      <a:endParaRPr lang="it-IT"/>
                    </a:p>
                  </a:txBody>
                  <a:tcPr/>
                </a:tc>
                <a:tc rowSpan="2">
                  <a:txBody>
                    <a:bodyPr/>
                    <a:lstStyle/>
                    <a:p>
                      <a:r>
                        <a:rPr lang="it-IT" sz="2300" kern="1200" err="1">
                          <a:solidFill>
                            <a:schemeClr val="dk1"/>
                          </a:solidFill>
                          <a:effectLst/>
                        </a:rPr>
                        <a:t>Cadre</a:t>
                      </a:r>
                      <a:r>
                        <a:rPr lang="it-IT" sz="2300" kern="1200">
                          <a:solidFill>
                            <a:schemeClr val="dk1"/>
                          </a:solidFill>
                          <a:effectLst/>
                        </a:rPr>
                        <a:t> à la première </a:t>
                      </a:r>
                      <a:r>
                        <a:rPr lang="it-IT" sz="2300" kern="1200" err="1">
                          <a:solidFill>
                            <a:schemeClr val="dk1"/>
                          </a:solidFill>
                          <a:effectLst/>
                        </a:rPr>
                        <a:t>personne</a:t>
                      </a:r>
                      <a:r>
                        <a:rPr lang="it-IT" sz="2300" kern="1200">
                          <a:solidFill>
                            <a:schemeClr val="dk1"/>
                          </a:solidFill>
                          <a:effectLst/>
                        </a:rPr>
                        <a:t>  (</a:t>
                      </a:r>
                      <a:r>
                        <a:rPr lang="it-IT" sz="2300" kern="1200" err="1">
                          <a:solidFill>
                            <a:schemeClr val="dk1"/>
                          </a:solidFill>
                          <a:effectLst/>
                        </a:rPr>
                        <a:t>éditeur</a:t>
                      </a:r>
                      <a:r>
                        <a:rPr lang="it-IT" sz="2300" kern="1200">
                          <a:solidFill>
                            <a:schemeClr val="dk1"/>
                          </a:solidFill>
                          <a:effectLst/>
                        </a:rPr>
                        <a:t>)</a:t>
                      </a:r>
                      <a:endParaRPr lang="it-IT" sz="2300"/>
                    </a:p>
                  </a:txBody>
                  <a:tcPr marL="114432" marR="114432" marT="57216" marB="57216"/>
                </a:tc>
                <a:tc>
                  <a:txBody>
                    <a:bodyPr/>
                    <a:lstStyle/>
                    <a:p>
                      <a:r>
                        <a:rPr lang="it-IT" sz="2300" i="1" kern="1200" dirty="0" err="1">
                          <a:solidFill>
                            <a:schemeClr val="dk1"/>
                          </a:solidFill>
                          <a:effectLst/>
                        </a:rPr>
                        <a:t>Oberman</a:t>
                      </a:r>
                      <a:r>
                        <a:rPr lang="it-IT" sz="2300" i="1" kern="1200" dirty="0">
                          <a:solidFill>
                            <a:schemeClr val="dk1"/>
                          </a:solidFill>
                          <a:effectLst/>
                        </a:rPr>
                        <a:t>(n)</a:t>
                      </a:r>
                      <a:r>
                        <a:rPr lang="it-IT" sz="2300" kern="1200" dirty="0">
                          <a:solidFill>
                            <a:schemeClr val="dk1"/>
                          </a:solidFill>
                          <a:effectLst/>
                        </a:rPr>
                        <a:t> (1804, 1833, 1840) [</a:t>
                      </a:r>
                      <a:r>
                        <a:rPr lang="it-IT" sz="2300" kern="1200" dirty="0" err="1">
                          <a:solidFill>
                            <a:schemeClr val="dk1"/>
                          </a:solidFill>
                          <a:effectLst/>
                        </a:rPr>
                        <a:t>roman</a:t>
                      </a:r>
                      <a:r>
                        <a:rPr lang="it-IT" sz="2300" kern="1200" dirty="0">
                          <a:solidFill>
                            <a:schemeClr val="dk1"/>
                          </a:solidFill>
                          <a:effectLst/>
                        </a:rPr>
                        <a:t> </a:t>
                      </a:r>
                      <a:r>
                        <a:rPr lang="it-IT" sz="2300" kern="1200" dirty="0" err="1">
                          <a:solidFill>
                            <a:schemeClr val="dk1"/>
                          </a:solidFill>
                          <a:effectLst/>
                        </a:rPr>
                        <a:t>épistolaire</a:t>
                      </a:r>
                      <a:r>
                        <a:rPr lang="it-IT" sz="2300" kern="1200" dirty="0">
                          <a:solidFill>
                            <a:schemeClr val="dk1"/>
                          </a:solidFill>
                          <a:effectLst/>
                        </a:rPr>
                        <a:t>]</a:t>
                      </a:r>
                      <a:endParaRPr lang="it-IT" sz="2300" dirty="0"/>
                    </a:p>
                  </a:txBody>
                  <a:tcPr marL="114432" marR="114432" marT="57216" marB="57216"/>
                </a:tc>
                <a:extLst>
                  <a:ext uri="{0D108BD9-81ED-4DB2-BD59-A6C34878D82A}">
                    <a16:rowId xmlns:a16="http://schemas.microsoft.com/office/drawing/2014/main" val="827294723"/>
                  </a:ext>
                </a:extLst>
              </a:tr>
              <a:tr h="503502">
                <a:tc vMerge="1">
                  <a:txBody>
                    <a:bodyPr/>
                    <a:lstStyle/>
                    <a:p>
                      <a:endParaRPr lang="it-IT"/>
                    </a:p>
                  </a:txBody>
                  <a:tcPr/>
                </a:tc>
                <a:tc vMerge="1">
                  <a:txBody>
                    <a:bodyPr/>
                    <a:lstStyle/>
                    <a:p>
                      <a:endParaRPr lang="it-IT"/>
                    </a:p>
                  </a:txBody>
                  <a:tcPr/>
                </a:tc>
                <a:tc>
                  <a:txBody>
                    <a:bodyPr/>
                    <a:lstStyle/>
                    <a:p>
                      <a:r>
                        <a:rPr lang="it-IT" sz="2300" i="1" kern="1200" dirty="0">
                          <a:solidFill>
                            <a:schemeClr val="dk1"/>
                          </a:solidFill>
                          <a:effectLst/>
                        </a:rPr>
                        <a:t>Adolphe</a:t>
                      </a:r>
                      <a:r>
                        <a:rPr lang="it-IT" sz="2300" kern="1200" dirty="0">
                          <a:solidFill>
                            <a:schemeClr val="dk1"/>
                          </a:solidFill>
                          <a:effectLst/>
                        </a:rPr>
                        <a:t> (1816)</a:t>
                      </a:r>
                      <a:endParaRPr lang="it-IT" sz="2300" dirty="0"/>
                    </a:p>
                  </a:txBody>
                  <a:tcPr marL="114432" marR="114432" marT="57216" marB="57216"/>
                </a:tc>
                <a:extLst>
                  <a:ext uri="{0D108BD9-81ED-4DB2-BD59-A6C34878D82A}">
                    <a16:rowId xmlns:a16="http://schemas.microsoft.com/office/drawing/2014/main" val="1022670670"/>
                  </a:ext>
                </a:extLst>
              </a:tr>
              <a:tr h="1190096">
                <a:tc>
                  <a:txBody>
                    <a:bodyPr/>
                    <a:lstStyle/>
                    <a:p>
                      <a:endParaRPr lang="it-IT" sz="2300" kern="1200" dirty="0">
                        <a:solidFill>
                          <a:schemeClr val="dk1"/>
                        </a:solidFill>
                        <a:effectLst/>
                      </a:endParaRPr>
                    </a:p>
                    <a:p>
                      <a:r>
                        <a:rPr lang="it-IT" sz="2300" kern="1200" dirty="0" err="1">
                          <a:solidFill>
                            <a:schemeClr val="dk1"/>
                          </a:solidFill>
                          <a:effectLst/>
                        </a:rPr>
                        <a:t>Récit</a:t>
                      </a:r>
                      <a:r>
                        <a:rPr lang="it-IT" sz="2300" kern="1200" dirty="0">
                          <a:solidFill>
                            <a:schemeClr val="dk1"/>
                          </a:solidFill>
                          <a:effectLst/>
                        </a:rPr>
                        <a:t> à la </a:t>
                      </a:r>
                      <a:r>
                        <a:rPr lang="it-IT" sz="2300" kern="1200" dirty="0" err="1">
                          <a:solidFill>
                            <a:schemeClr val="dk1"/>
                          </a:solidFill>
                          <a:effectLst/>
                        </a:rPr>
                        <a:t>troisième</a:t>
                      </a:r>
                      <a:r>
                        <a:rPr lang="it-IT" sz="2300" kern="1200" dirty="0">
                          <a:solidFill>
                            <a:schemeClr val="dk1"/>
                          </a:solidFill>
                          <a:effectLst/>
                        </a:rPr>
                        <a:t> </a:t>
                      </a:r>
                      <a:r>
                        <a:rPr lang="it-IT" sz="2300" kern="1200" dirty="0" err="1">
                          <a:solidFill>
                            <a:schemeClr val="dk1"/>
                          </a:solidFill>
                          <a:effectLst/>
                        </a:rPr>
                        <a:t>personne</a:t>
                      </a:r>
                      <a:endParaRPr lang="it-IT" sz="2300" dirty="0"/>
                    </a:p>
                    <a:p>
                      <a:endParaRPr lang="it-IT" sz="2300" dirty="0"/>
                    </a:p>
                  </a:txBody>
                  <a:tcPr marL="114432" marR="114432" marT="57216" marB="57216"/>
                </a:tc>
                <a:tc>
                  <a:txBody>
                    <a:bodyPr/>
                    <a:lstStyle/>
                    <a:p>
                      <a:endParaRPr lang="it-IT" sz="2300" kern="1200" dirty="0">
                        <a:solidFill>
                          <a:schemeClr val="dk1"/>
                        </a:solidFill>
                        <a:effectLst/>
                      </a:endParaRPr>
                    </a:p>
                    <a:p>
                      <a:r>
                        <a:rPr lang="it-IT" sz="2300" kern="1200" dirty="0" err="1">
                          <a:solidFill>
                            <a:schemeClr val="dk1"/>
                          </a:solidFill>
                          <a:effectLst/>
                        </a:rPr>
                        <a:t>Pas</a:t>
                      </a:r>
                      <a:r>
                        <a:rPr lang="it-IT" sz="2300" kern="1200" dirty="0">
                          <a:solidFill>
                            <a:schemeClr val="dk1"/>
                          </a:solidFill>
                          <a:effectLst/>
                        </a:rPr>
                        <a:t> de </a:t>
                      </a:r>
                      <a:r>
                        <a:rPr lang="it-IT" sz="2300" kern="1200" dirty="0" err="1">
                          <a:solidFill>
                            <a:schemeClr val="dk1"/>
                          </a:solidFill>
                          <a:effectLst/>
                        </a:rPr>
                        <a:t>cadre</a:t>
                      </a:r>
                      <a:r>
                        <a:rPr lang="it-IT" sz="2300" kern="1200" dirty="0">
                          <a:solidFill>
                            <a:schemeClr val="dk1"/>
                          </a:solidFill>
                          <a:effectLst/>
                        </a:rPr>
                        <a:t> </a:t>
                      </a:r>
                      <a:r>
                        <a:rPr lang="it-IT" sz="2300" kern="1200" dirty="0" err="1">
                          <a:solidFill>
                            <a:schemeClr val="dk1"/>
                          </a:solidFill>
                          <a:effectLst/>
                        </a:rPr>
                        <a:t>fictif</a:t>
                      </a:r>
                      <a:r>
                        <a:rPr lang="it-IT" sz="2300" kern="1200" dirty="0">
                          <a:solidFill>
                            <a:schemeClr val="dk1"/>
                          </a:solidFill>
                          <a:effectLst/>
                        </a:rPr>
                        <a:t> (</a:t>
                      </a:r>
                      <a:r>
                        <a:rPr lang="it-IT" sz="2300" kern="1200" dirty="0" err="1">
                          <a:solidFill>
                            <a:schemeClr val="dk1"/>
                          </a:solidFill>
                          <a:effectLst/>
                        </a:rPr>
                        <a:t>préface</a:t>
                      </a:r>
                      <a:r>
                        <a:rPr lang="it-IT" sz="2300" kern="1200" dirty="0">
                          <a:solidFill>
                            <a:schemeClr val="dk1"/>
                          </a:solidFill>
                          <a:effectLst/>
                        </a:rPr>
                        <a:t> de l’</a:t>
                      </a:r>
                      <a:r>
                        <a:rPr lang="it-IT" sz="2300" kern="1200" dirty="0" err="1">
                          <a:solidFill>
                            <a:schemeClr val="dk1"/>
                          </a:solidFill>
                          <a:effectLst/>
                        </a:rPr>
                        <a:t>auteur</a:t>
                      </a:r>
                      <a:r>
                        <a:rPr lang="it-IT" sz="2300" kern="1200" dirty="0">
                          <a:solidFill>
                            <a:schemeClr val="dk1"/>
                          </a:solidFill>
                          <a:effectLst/>
                        </a:rPr>
                        <a:t>)</a:t>
                      </a:r>
                      <a:endParaRPr lang="it-IT" sz="2300" dirty="0"/>
                    </a:p>
                  </a:txBody>
                  <a:tcPr marL="114432" marR="114432" marT="57216" marB="57216"/>
                </a:tc>
                <a:tc>
                  <a:txBody>
                    <a:bodyPr/>
                    <a:lstStyle/>
                    <a:p>
                      <a:endParaRPr lang="it-IT" sz="2300" i="1" kern="1200" dirty="0">
                        <a:solidFill>
                          <a:schemeClr val="dk1"/>
                        </a:solidFill>
                        <a:effectLst/>
                      </a:endParaRPr>
                    </a:p>
                    <a:p>
                      <a:r>
                        <a:rPr lang="it-IT" sz="2300" i="1" kern="1200" dirty="0">
                          <a:solidFill>
                            <a:schemeClr val="dk1"/>
                          </a:solidFill>
                          <a:effectLst/>
                        </a:rPr>
                        <a:t>À </a:t>
                      </a:r>
                      <a:r>
                        <a:rPr lang="it-IT" sz="2300" i="1" kern="1200" dirty="0" err="1">
                          <a:solidFill>
                            <a:schemeClr val="dk1"/>
                          </a:solidFill>
                          <a:effectLst/>
                        </a:rPr>
                        <a:t>rebours</a:t>
                      </a:r>
                      <a:r>
                        <a:rPr lang="it-IT" sz="2300" kern="1200" dirty="0">
                          <a:solidFill>
                            <a:schemeClr val="dk1"/>
                          </a:solidFill>
                          <a:effectLst/>
                        </a:rPr>
                        <a:t> (1884)</a:t>
                      </a:r>
                      <a:endParaRPr lang="it-IT" sz="2300" dirty="0"/>
                    </a:p>
                  </a:txBody>
                  <a:tcPr marL="114432" marR="114432" marT="57216" marB="57216"/>
                </a:tc>
                <a:extLst>
                  <a:ext uri="{0D108BD9-81ED-4DB2-BD59-A6C34878D82A}">
                    <a16:rowId xmlns:a16="http://schemas.microsoft.com/office/drawing/2014/main" val="4132037544"/>
                  </a:ext>
                </a:extLst>
              </a:tr>
            </a:tbl>
          </a:graphicData>
        </a:graphic>
      </p:graphicFrame>
    </p:spTree>
    <p:extLst>
      <p:ext uri="{BB962C8B-B14F-4D97-AF65-F5344CB8AC3E}">
        <p14:creationId xmlns:p14="http://schemas.microsoft.com/office/powerpoint/2010/main" val="1334185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D2B232-9E92-43C2-BB68-F6F501BBC803}"/>
              </a:ext>
            </a:extLst>
          </p:cNvPr>
          <p:cNvSpPr>
            <a:spLocks noGrp="1"/>
          </p:cNvSpPr>
          <p:nvPr>
            <p:ph type="title"/>
          </p:nvPr>
        </p:nvSpPr>
        <p:spPr/>
        <p:txBody>
          <a:bodyPr/>
          <a:lstStyle/>
          <a:p>
            <a:pPr algn="ctr"/>
            <a:r>
              <a:rPr lang="it-IT" dirty="0" err="1"/>
              <a:t>Fromentin</a:t>
            </a:r>
            <a:r>
              <a:rPr lang="it-IT" dirty="0"/>
              <a:t>, </a:t>
            </a:r>
            <a:r>
              <a:rPr lang="it-IT" i="1" dirty="0"/>
              <a:t>Dominique</a:t>
            </a:r>
          </a:p>
        </p:txBody>
      </p:sp>
      <p:sp>
        <p:nvSpPr>
          <p:cNvPr id="3" name="Segnaposto contenuto 2">
            <a:extLst>
              <a:ext uri="{FF2B5EF4-FFF2-40B4-BE49-F238E27FC236}">
                <a16:creationId xmlns:a16="http://schemas.microsoft.com/office/drawing/2014/main" id="{273CAADB-DA55-4749-AF67-725370430CA3}"/>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Certainement </a:t>
            </a:r>
            <a:r>
              <a:rPr lang="fr-FR" b="1" i="0" dirty="0">
                <a:solidFill>
                  <a:srgbClr val="202122"/>
                </a:solidFill>
                <a:effectLst/>
                <a:latin typeface="Arial" panose="020B0604020202020204" pitchFamily="34" charset="0"/>
              </a:rPr>
              <a:t>je</a:t>
            </a:r>
            <a:r>
              <a:rPr lang="fr-FR" b="0" i="0" dirty="0">
                <a:solidFill>
                  <a:srgbClr val="202122"/>
                </a:solidFill>
                <a:effectLst/>
                <a:latin typeface="Arial" panose="020B0604020202020204" pitchFamily="34" charset="0"/>
              </a:rPr>
              <a:t> n’ai pas à me plaindre — me disait </a:t>
            </a:r>
            <a:r>
              <a:rPr lang="fr-FR" b="1" i="0" dirty="0">
                <a:solidFill>
                  <a:srgbClr val="202122"/>
                </a:solidFill>
                <a:effectLst/>
                <a:latin typeface="Arial" panose="020B0604020202020204" pitchFamily="34" charset="0"/>
              </a:rPr>
              <a:t>celui</a:t>
            </a:r>
            <a:r>
              <a:rPr lang="fr-FR" b="0" i="0" dirty="0">
                <a:solidFill>
                  <a:srgbClr val="202122"/>
                </a:solidFill>
                <a:effectLst/>
                <a:latin typeface="Arial" panose="020B0604020202020204" pitchFamily="34" charset="0"/>
              </a:rPr>
              <a:t> dont je rapporterai les confidences dans le </a:t>
            </a:r>
            <a:r>
              <a:rPr lang="fr-FR" b="1" i="0" dirty="0">
                <a:solidFill>
                  <a:srgbClr val="202122"/>
                </a:solidFill>
                <a:effectLst/>
                <a:latin typeface="Arial" panose="020B0604020202020204" pitchFamily="34" charset="0"/>
              </a:rPr>
              <a:t>récit très simple et trop peu romanesque</a:t>
            </a:r>
            <a:r>
              <a:rPr lang="fr-FR" b="0" i="0" dirty="0">
                <a:solidFill>
                  <a:srgbClr val="202122"/>
                </a:solidFill>
                <a:effectLst/>
                <a:latin typeface="Arial" panose="020B0604020202020204" pitchFamily="34" charset="0"/>
              </a:rPr>
              <a:t> qu’on lira tout à l’heure — car, Dieu merci, je ne suis plus </a:t>
            </a:r>
            <a:r>
              <a:rPr lang="fr-FR" b="1" i="0" dirty="0">
                <a:solidFill>
                  <a:srgbClr val="202122"/>
                </a:solidFill>
                <a:effectLst/>
                <a:latin typeface="Arial" panose="020B0604020202020204" pitchFamily="34" charset="0"/>
              </a:rPr>
              <a:t>rien</a:t>
            </a:r>
            <a:r>
              <a:rPr lang="fr-FR" b="0" i="0" dirty="0">
                <a:solidFill>
                  <a:srgbClr val="202122"/>
                </a:solidFill>
                <a:effectLst/>
                <a:latin typeface="Arial" panose="020B0604020202020204" pitchFamily="34" charset="0"/>
              </a:rPr>
              <a:t>, à supposer que j’aie jamais été quelque chose, et je souhaite à beaucoup d’ambitieux de finir ainsi. J’ai trouvé la certitude et le repos, ce qui vaut mieux que toutes les hypothèses. Je me suis </a:t>
            </a:r>
            <a:r>
              <a:rPr lang="fr-FR" b="1" i="0" dirty="0">
                <a:solidFill>
                  <a:srgbClr val="202122"/>
                </a:solidFill>
                <a:effectLst/>
                <a:latin typeface="Arial" panose="020B0604020202020204" pitchFamily="34" charset="0"/>
              </a:rPr>
              <a:t>mis d’accord avec moi-même</a:t>
            </a:r>
            <a:r>
              <a:rPr lang="fr-FR" b="0" i="0" dirty="0">
                <a:solidFill>
                  <a:srgbClr val="202122"/>
                </a:solidFill>
                <a:effectLst/>
                <a:latin typeface="Arial" panose="020B0604020202020204" pitchFamily="34" charset="0"/>
              </a:rPr>
              <a:t>, ce qui est bien la plus grande victoire que nous puissions remporter sur l’impossible. Enfin, d’inutile à tous, je deviens </a:t>
            </a:r>
            <a:r>
              <a:rPr lang="fr-FR" b="1" i="0" dirty="0">
                <a:solidFill>
                  <a:srgbClr val="202122"/>
                </a:solidFill>
                <a:effectLst/>
                <a:latin typeface="Arial" panose="020B0604020202020204" pitchFamily="34" charset="0"/>
              </a:rPr>
              <a:t>utile</a:t>
            </a:r>
            <a:r>
              <a:rPr lang="fr-FR" b="0" i="0" dirty="0">
                <a:solidFill>
                  <a:srgbClr val="202122"/>
                </a:solidFill>
                <a:effectLst/>
                <a:latin typeface="Arial" panose="020B0604020202020204" pitchFamily="34" charset="0"/>
              </a:rPr>
              <a:t> à quelques-uns, et j’ai tiré de ma vie, qui ne pouvait rien donner de ce qu’on espérait d’elle, le seul acte peut-être qu’on n’en attendît pas, un acte de modestie, de prudence et de raison (incipit).</a:t>
            </a:r>
          </a:p>
          <a:p>
            <a:pPr algn="just"/>
            <a:r>
              <a:rPr lang="fr-FR" b="0" i="0" dirty="0">
                <a:solidFill>
                  <a:srgbClr val="202122"/>
                </a:solidFill>
                <a:effectLst/>
                <a:latin typeface="Arial" panose="020B0604020202020204" pitchFamily="34" charset="0"/>
              </a:rPr>
              <a:t>Ce que j’ai à vous dire de moi est fort </a:t>
            </a:r>
            <a:r>
              <a:rPr lang="fr-FR" b="1" i="0" dirty="0">
                <a:solidFill>
                  <a:srgbClr val="202122"/>
                </a:solidFill>
                <a:effectLst/>
                <a:latin typeface="Arial" panose="020B0604020202020204" pitchFamily="34" charset="0"/>
              </a:rPr>
              <a:t>peu de chose</a:t>
            </a:r>
            <a:r>
              <a:rPr lang="fr-FR" b="0" i="0" dirty="0">
                <a:solidFill>
                  <a:srgbClr val="202122"/>
                </a:solidFill>
                <a:effectLst/>
                <a:latin typeface="Arial" panose="020B0604020202020204" pitchFamily="34" charset="0"/>
              </a:rPr>
              <a:t>, et cela pourrait tenir en quelques mots : un campagnard qui s’éloigne un moment de son village, un écrivain mécontent de lui qui renonce à la manie d’écrire, et le pignon de sa maison natale figurant au début comme à la fin de son histoire (chap. III). </a:t>
            </a:r>
            <a:endParaRPr lang="it-IT" dirty="0"/>
          </a:p>
        </p:txBody>
      </p:sp>
    </p:spTree>
    <p:extLst>
      <p:ext uri="{BB962C8B-B14F-4D97-AF65-F5344CB8AC3E}">
        <p14:creationId xmlns:p14="http://schemas.microsoft.com/office/powerpoint/2010/main" val="320087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3B2FEF-FE29-4C4D-91E5-0C0908ADA929}"/>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ED76A318-5DE0-4D4E-9F2C-F154C2C479D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soir, je montais chez Olivier, et comme à l’ordinaire je passais devant la chambre de Madeleine […] je cédai à une tentation véritable, et j’entrai.</a:t>
            </a:r>
          </a:p>
          <a:p>
            <a:r>
              <a:rPr lang="fr-FR" b="0" i="0" dirty="0">
                <a:solidFill>
                  <a:srgbClr val="202122"/>
                </a:solidFill>
                <a:effectLst/>
                <a:latin typeface="Arial" panose="020B0604020202020204" pitchFamily="34" charset="0"/>
              </a:rPr>
              <a:t>[…] une </a:t>
            </a:r>
            <a:r>
              <a:rPr lang="fr-FR" b="1" i="0" dirty="0">
                <a:solidFill>
                  <a:srgbClr val="202122"/>
                </a:solidFill>
                <a:effectLst/>
                <a:latin typeface="Arial" panose="020B0604020202020204" pitchFamily="34" charset="0"/>
              </a:rPr>
              <a:t>odeur</a:t>
            </a:r>
            <a:r>
              <a:rPr lang="fr-FR" b="0" i="0" dirty="0">
                <a:solidFill>
                  <a:srgbClr val="202122"/>
                </a:solidFill>
                <a:effectLst/>
                <a:latin typeface="Arial" panose="020B0604020202020204" pitchFamily="34" charset="0"/>
              </a:rPr>
              <a:t> subtile, plus émouvante à respirer que toutes les autres, l’habitait comme un </a:t>
            </a:r>
            <a:r>
              <a:rPr lang="fr-FR" b="1" i="0" dirty="0">
                <a:solidFill>
                  <a:srgbClr val="202122"/>
                </a:solidFill>
                <a:effectLst/>
                <a:latin typeface="Arial" panose="020B0604020202020204" pitchFamily="34" charset="0"/>
              </a:rPr>
              <a:t>souvenir opiniâtre</a:t>
            </a:r>
            <a:r>
              <a:rPr lang="fr-FR" b="0" i="0" dirty="0">
                <a:solidFill>
                  <a:srgbClr val="202122"/>
                </a:solidFill>
                <a:effectLst/>
                <a:latin typeface="Arial" panose="020B0604020202020204" pitchFamily="34" charset="0"/>
              </a:rPr>
              <a:t> de Madeleine. J’allai jusqu’à la fenêtre : c’était là que Madeleine avait l’habitude de se tenir, et je m’assis dans un petit fauteuil à dossier bas qui lui servait de siège. J’y demeurai quelques minutes en proie à une anxiété des plus vives, retenu malgré moi par le désir de </a:t>
            </a:r>
            <a:r>
              <a:rPr lang="fr-FR" b="1" i="0" dirty="0">
                <a:solidFill>
                  <a:srgbClr val="202122"/>
                </a:solidFill>
                <a:effectLst/>
                <a:latin typeface="Arial" panose="020B0604020202020204" pitchFamily="34" charset="0"/>
              </a:rPr>
              <a:t>savourer des impressions</a:t>
            </a:r>
            <a:r>
              <a:rPr lang="fr-FR" b="0" i="0" dirty="0">
                <a:solidFill>
                  <a:srgbClr val="202122"/>
                </a:solidFill>
                <a:effectLst/>
                <a:latin typeface="Arial" panose="020B0604020202020204" pitchFamily="34" charset="0"/>
              </a:rPr>
              <a:t> dont la nouveauté me paraissait exquise. Je ne regardais rien ; pour rien au monde, je n’aurais osé porter la main sur le moindre des objets qui m’entouraient. Immobile, attentif seulement à </a:t>
            </a:r>
            <a:r>
              <a:rPr lang="fr-FR" b="1" i="0" dirty="0">
                <a:solidFill>
                  <a:srgbClr val="202122"/>
                </a:solidFill>
                <a:effectLst/>
                <a:latin typeface="Arial" panose="020B0604020202020204" pitchFamily="34" charset="0"/>
              </a:rPr>
              <a:t>me pénétrer</a:t>
            </a:r>
            <a:r>
              <a:rPr lang="fr-FR" b="0" i="0" dirty="0">
                <a:solidFill>
                  <a:srgbClr val="202122"/>
                </a:solidFill>
                <a:effectLst/>
                <a:latin typeface="Arial" panose="020B0604020202020204" pitchFamily="34" charset="0"/>
              </a:rPr>
              <a:t> de cette </a:t>
            </a:r>
            <a:r>
              <a:rPr lang="fr-FR" b="1" i="0" dirty="0">
                <a:solidFill>
                  <a:srgbClr val="202122"/>
                </a:solidFill>
                <a:effectLst/>
                <a:latin typeface="Arial" panose="020B0604020202020204" pitchFamily="34" charset="0"/>
              </a:rPr>
              <a:t>indiscrète émotion</a:t>
            </a:r>
            <a:r>
              <a:rPr lang="fr-FR" b="0" i="0" dirty="0">
                <a:solidFill>
                  <a:srgbClr val="202122"/>
                </a:solidFill>
                <a:effectLst/>
                <a:latin typeface="Arial" panose="020B0604020202020204" pitchFamily="34" charset="0"/>
              </a:rPr>
              <a:t>, j’avais au cœur des battements si convulsifs, si précipités, si distincts, que j’appuyais les deux mains sur ma poitrine pour en étouffer autant que possible les </a:t>
            </a:r>
            <a:r>
              <a:rPr lang="fr-FR" b="1" i="0" dirty="0">
                <a:solidFill>
                  <a:srgbClr val="202122"/>
                </a:solidFill>
                <a:effectLst/>
                <a:latin typeface="Arial" panose="020B0604020202020204" pitchFamily="34" charset="0"/>
              </a:rPr>
              <a:t>palpitations incommodes</a:t>
            </a:r>
            <a:r>
              <a:rPr lang="fr-FR" b="0" i="0" dirty="0">
                <a:solidFill>
                  <a:srgbClr val="202122"/>
                </a:solidFill>
                <a:effectLst/>
                <a:latin typeface="Arial" panose="020B0604020202020204" pitchFamily="34" charset="0"/>
              </a:rPr>
              <a:t> (chap. VI).</a:t>
            </a:r>
          </a:p>
          <a:p>
            <a:endParaRPr lang="fr-FR" dirty="0"/>
          </a:p>
          <a:p>
            <a:r>
              <a:rPr lang="fr-FR" b="0" i="0" dirty="0">
                <a:solidFill>
                  <a:srgbClr val="202122"/>
                </a:solidFill>
                <a:effectLst/>
                <a:latin typeface="Arial" panose="020B0604020202020204" pitchFamily="34" charset="0"/>
              </a:rPr>
              <a:t>… assister à sa vie comme à un spectacle donné par un autre… (fin chap. IV).</a:t>
            </a:r>
          </a:p>
          <a:p>
            <a:r>
              <a:rPr lang="fr-FR" b="0" i="0" dirty="0">
                <a:solidFill>
                  <a:srgbClr val="202122"/>
                </a:solidFill>
                <a:effectLst/>
                <a:latin typeface="Arial" panose="020B0604020202020204" pitchFamily="34" charset="0"/>
              </a:rPr>
              <a:t>« Madeleine est perdue, et je l’aime ! » (fin chap. VI).</a:t>
            </a:r>
            <a:br>
              <a:rPr lang="fr-FR" dirty="0"/>
            </a:br>
            <a:endParaRPr lang="it-IT" dirty="0"/>
          </a:p>
        </p:txBody>
      </p:sp>
    </p:spTree>
    <p:extLst>
      <p:ext uri="{BB962C8B-B14F-4D97-AF65-F5344CB8AC3E}">
        <p14:creationId xmlns:p14="http://schemas.microsoft.com/office/powerpoint/2010/main" val="3237338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6074AC-023D-4B8F-AF24-E8EC489B11B2}"/>
              </a:ext>
            </a:extLst>
          </p:cNvPr>
          <p:cNvSpPr>
            <a:spLocks noGrp="1"/>
          </p:cNvSpPr>
          <p:nvPr>
            <p:ph type="title"/>
          </p:nvPr>
        </p:nvSpPr>
        <p:spPr/>
        <p:txBody>
          <a:bodyPr/>
          <a:lstStyle/>
          <a:p>
            <a:pPr algn="ctr"/>
            <a:r>
              <a:rPr lang="it-IT" dirty="0" err="1"/>
              <a:t>Fromentin</a:t>
            </a:r>
            <a:r>
              <a:rPr lang="it-IT" dirty="0"/>
              <a:t>, </a:t>
            </a:r>
            <a:r>
              <a:rPr lang="it-IT" i="1" dirty="0"/>
              <a:t>Dominique</a:t>
            </a:r>
            <a:endParaRPr lang="it-IT" dirty="0"/>
          </a:p>
        </p:txBody>
      </p:sp>
      <p:sp>
        <p:nvSpPr>
          <p:cNvPr id="3" name="Segnaposto contenuto 2">
            <a:extLst>
              <a:ext uri="{FF2B5EF4-FFF2-40B4-BE49-F238E27FC236}">
                <a16:creationId xmlns:a16="http://schemas.microsoft.com/office/drawing/2014/main" id="{A8F4BA69-9D9F-4A80-A65F-222C9C8DB044}"/>
              </a:ext>
            </a:extLst>
          </p:cNvPr>
          <p:cNvSpPr>
            <a:spLocks noGrp="1"/>
          </p:cNvSpPr>
          <p:nvPr>
            <p:ph idx="1"/>
          </p:nvPr>
        </p:nvSpPr>
        <p:spPr/>
        <p:txBody>
          <a:bodyPr>
            <a:normAutofit fontScale="85000" lnSpcReduction="20000"/>
          </a:bodyPr>
          <a:lstStyle/>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coupé à mi-</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corps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conçu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style ancien […]. Je restai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anéanti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effigie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effrayante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tristesse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 signature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celle d’un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illustre.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recourus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livret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j’y</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trouvai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initiales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Nièvres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besoin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ce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témoignage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moi</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regardait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mais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attitude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pâleur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quelle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mystérieuse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expression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d’attente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déplaisir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amer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J’eus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l’air d’</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être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21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pour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œuvre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tandis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réalité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appréciais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n’</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adorais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passionnément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modèle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revins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jours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suivants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glissais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bonne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heure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travers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galeries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désertes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j’apercevais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loin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un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brouillard</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il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ressuscitait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J’arrivais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c’</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était</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plus en plus triste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parlais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toutes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choses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déraisonnables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torturaient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cœur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depuis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près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années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racontais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 vie tout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entière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avec</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lamentable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plus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légitime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orgueils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Il y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moments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modelé</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fuyant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joues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étincelle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yeux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indéfinissable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dessin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bouche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donnaient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à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muette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effigie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mobilités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qui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faisaient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On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eût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qu’elle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écoutait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comprenait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Quelquefois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l’</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idée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venait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Madeleine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prévu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qui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arrivait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c’est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la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reconnaîtrais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deviendrais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fou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douleur</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de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joie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dans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ce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fantastique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entretien</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homme</a:t>
            </a:r>
            <a:r>
              <a:rPr lang="it-IT" sz="1900" b="1"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vivant et d’une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peinture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pPr indent="304800" algn="just">
              <a:lnSpc>
                <a:spcPct val="107000"/>
              </a:lnSpc>
              <a:spcBef>
                <a:spcPts val="600"/>
              </a:spcBef>
              <a:spcAft>
                <a:spcPts val="600"/>
              </a:spcAft>
            </a:pP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lendemain</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d’un jour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où</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je lui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adieux</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vraiment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funèbres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salles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furent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fermées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et le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portrait</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disparu</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me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laissa</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plus </a:t>
            </a:r>
            <a:r>
              <a:rPr lang="it-IT" sz="1900" b="1"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seul</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que</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jamais</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a:t>
            </a:r>
            <a:r>
              <a:rPr lang="it-IT" sz="1900" dirty="0" err="1">
                <a:solidFill>
                  <a:srgbClr val="202122"/>
                </a:solidFill>
                <a:effectLst/>
                <a:latin typeface="Arial" panose="020B0604020202020204" pitchFamily="34" charset="0"/>
                <a:ea typeface="Times New Roman" panose="02020603050405020304" pitchFamily="18" charset="0"/>
                <a:cs typeface="Arial" panose="020B0604020202020204" pitchFamily="34" charset="0"/>
              </a:rPr>
              <a:t>chap</a:t>
            </a:r>
            <a:r>
              <a:rPr lang="it-IT" sz="1900" dirty="0">
                <a:solidFill>
                  <a:srgbClr val="202122"/>
                </a:solidFill>
                <a:effectLst/>
                <a:latin typeface="Arial" panose="020B0604020202020204" pitchFamily="34" charset="0"/>
                <a:ea typeface="Times New Roman" panose="02020603050405020304" pitchFamily="18" charset="0"/>
                <a:cs typeface="Arial" panose="020B0604020202020204" pitchFamily="34" charset="0"/>
              </a:rPr>
              <a:t>. XVI).</a:t>
            </a:r>
            <a:endParaRPr lang="it-IT" sz="1900" dirty="0">
              <a:effectLst/>
              <a:latin typeface="Arial" panose="020B0604020202020204" pitchFamily="34" charset="0"/>
              <a:ea typeface="Calibri" panose="020F0502020204030204" pitchFamily="34" charset="0"/>
              <a:cs typeface="Arial" panose="020B0604020202020204" pitchFamily="34" charset="0"/>
            </a:endParaRPr>
          </a:p>
          <a:p>
            <a:endParaRPr lang="it-IT" dirty="0"/>
          </a:p>
        </p:txBody>
      </p:sp>
    </p:spTree>
    <p:extLst>
      <p:ext uri="{BB962C8B-B14F-4D97-AF65-F5344CB8AC3E}">
        <p14:creationId xmlns:p14="http://schemas.microsoft.com/office/powerpoint/2010/main" val="4149988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94A48A9-C145-4ECC-B2C9-4EF21254C4C4}"/>
              </a:ext>
            </a:extLst>
          </p:cNvPr>
          <p:cNvSpPr>
            <a:spLocks noGrp="1"/>
          </p:cNvSpPr>
          <p:nvPr>
            <p:ph type="title"/>
          </p:nvPr>
        </p:nvSpPr>
        <p:spPr>
          <a:xfrm>
            <a:off x="1371599" y="294538"/>
            <a:ext cx="9895951" cy="1033669"/>
          </a:xfrm>
        </p:spPr>
        <p:txBody>
          <a:bodyPr>
            <a:normAutofit/>
          </a:bodyPr>
          <a:lstStyle/>
          <a:p>
            <a:r>
              <a:rPr lang="it-IT" sz="4000">
                <a:solidFill>
                  <a:srgbClr val="FFFFFF"/>
                </a:solidFill>
              </a:rPr>
              <a:t>Roland Barthes (1971) sur </a:t>
            </a:r>
            <a:r>
              <a:rPr lang="it-IT" sz="4000" i="1">
                <a:solidFill>
                  <a:srgbClr val="FFFFFF"/>
                </a:solidFill>
              </a:rPr>
              <a:t>Dominique</a:t>
            </a:r>
            <a:endParaRPr lang="it-IT" sz="4000">
              <a:solidFill>
                <a:srgbClr val="FFFFFF"/>
              </a:solidFill>
            </a:endParaRPr>
          </a:p>
        </p:txBody>
      </p:sp>
      <p:sp>
        <p:nvSpPr>
          <p:cNvPr id="3" name="Segnaposto contenuto 2">
            <a:extLst>
              <a:ext uri="{FF2B5EF4-FFF2-40B4-BE49-F238E27FC236}">
                <a16:creationId xmlns:a16="http://schemas.microsoft.com/office/drawing/2014/main" id="{45983CCE-6C4E-43FD-89DD-281566F82387}"/>
              </a:ext>
            </a:extLst>
          </p:cNvPr>
          <p:cNvSpPr>
            <a:spLocks noGrp="1"/>
          </p:cNvSpPr>
          <p:nvPr>
            <p:ph idx="1"/>
          </p:nvPr>
        </p:nvSpPr>
        <p:spPr>
          <a:xfrm>
            <a:off x="1371599" y="2318197"/>
            <a:ext cx="9724031" cy="3683358"/>
          </a:xfrm>
        </p:spPr>
        <p:txBody>
          <a:bodyPr anchor="ctr">
            <a:normAutofit/>
          </a:bodyPr>
          <a:lstStyle/>
          <a:p>
            <a:r>
              <a:rPr lang="it-IT" sz="2200" dirty="0">
                <a:latin typeface="Arial" panose="020B0604020202020204" pitchFamily="34" charset="0"/>
                <a:cs typeface="Arial" panose="020B0604020202020204" pitchFamily="34" charset="0"/>
              </a:rPr>
              <a:t>«Un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bien-pensant</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idéologie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bourgeoise</a:t>
            </a:r>
            <a:r>
              <a:rPr lang="it-IT" sz="2200" dirty="0">
                <a:latin typeface="Arial" panose="020B0604020202020204" pitchFamily="34" charset="0"/>
                <a:cs typeface="Arial" panose="020B0604020202020204" pitchFamily="34" charset="0"/>
              </a:rPr>
              <a:t> – </a:t>
            </a:r>
            <a:r>
              <a:rPr lang="it-IT" sz="2200" dirty="0" err="1">
                <a:latin typeface="Arial" panose="020B0604020202020204" pitchFamily="34" charset="0"/>
                <a:cs typeface="Arial" panose="020B0604020202020204" pitchFamily="34" charset="0"/>
              </a:rPr>
              <a:t>psychologie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idéaliste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confession</a:t>
            </a:r>
            <a:r>
              <a:rPr lang="it-IT" sz="2200" dirty="0">
                <a:latin typeface="Arial" panose="020B0604020202020204" pitchFamily="34" charset="0"/>
                <a:cs typeface="Arial" panose="020B0604020202020204" pitchFamily="34" charset="0"/>
              </a:rPr>
              <a:t>). </a:t>
            </a:r>
          </a:p>
          <a:p>
            <a:r>
              <a:rPr lang="it-IT" sz="2200" dirty="0">
                <a:latin typeface="Arial" panose="020B0604020202020204" pitchFamily="34" charset="0"/>
                <a:cs typeface="Arial" panose="020B0604020202020204" pitchFamily="34" charset="0"/>
              </a:rPr>
              <a:t>«La Campagne, plus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Amour</a:t>
            </a:r>
            <a:r>
              <a:rPr lang="it-IT" sz="2200" dirty="0">
                <a:latin typeface="Arial" panose="020B0604020202020204" pitchFamily="34" charset="0"/>
                <a:cs typeface="Arial" panose="020B0604020202020204" pitchFamily="34" charset="0"/>
              </a:rPr>
              <a:t> est le </a:t>
            </a:r>
            <a:r>
              <a:rPr lang="it-IT" sz="2200" dirty="0" err="1">
                <a:latin typeface="Arial" panose="020B0604020202020204" pitchFamily="34" charset="0"/>
                <a:cs typeface="Arial" panose="020B0604020202020204" pitchFamily="34" charset="0"/>
              </a:rPr>
              <a:t>vrai</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sujet</a:t>
            </a:r>
            <a:r>
              <a:rPr lang="it-IT" sz="2200" dirty="0">
                <a:latin typeface="Arial" panose="020B0604020202020204" pitchFamily="34" charset="0"/>
                <a:cs typeface="Arial" panose="020B0604020202020204" pitchFamily="34" charset="0"/>
              </a:rPr>
              <a:t> de </a:t>
            </a:r>
            <a:r>
              <a:rPr lang="it-IT" sz="2200" i="1" dirty="0">
                <a:latin typeface="Arial" panose="020B0604020202020204" pitchFamily="34" charset="0"/>
                <a:cs typeface="Arial" panose="020B0604020202020204" pitchFamily="34" charset="0"/>
              </a:rPr>
              <a:t>Dominique».</a:t>
            </a:r>
            <a:endParaRPr lang="it-IT" sz="2200" dirty="0">
              <a:latin typeface="Arial" panose="020B0604020202020204" pitchFamily="34" charset="0"/>
              <a:cs typeface="Arial" panose="020B0604020202020204" pitchFamily="34" charset="0"/>
            </a:endParaRPr>
          </a:p>
          <a:p>
            <a:r>
              <a:rPr lang="it-IT" sz="2200" i="1" dirty="0">
                <a:latin typeface="Arial" panose="020B0604020202020204" pitchFamily="34" charset="0"/>
                <a:cs typeface="Arial" panose="020B0604020202020204" pitchFamily="34" charset="0"/>
              </a:rPr>
              <a:t>«Dominique</a:t>
            </a:r>
            <a:r>
              <a:rPr lang="it-IT" sz="2200" dirty="0">
                <a:latin typeface="Arial" panose="020B0604020202020204" pitchFamily="34" charset="0"/>
                <a:cs typeface="Arial" panose="020B0604020202020204" pitchFamily="34" charset="0"/>
              </a:rPr>
              <a:t> est un </a:t>
            </a:r>
            <a:r>
              <a:rPr lang="it-IT" sz="2200" dirty="0" err="1">
                <a:latin typeface="Arial" panose="020B0604020202020204" pitchFamily="34" charset="0"/>
                <a:cs typeface="Arial" panose="020B0604020202020204" pitchFamily="34" charset="0"/>
              </a:rPr>
              <a:t>roman</a:t>
            </a:r>
            <a:r>
              <a:rPr lang="it-IT" sz="2200" dirty="0">
                <a:latin typeface="Arial" panose="020B0604020202020204" pitchFamily="34" charset="0"/>
                <a:cs typeface="Arial" panose="020B0604020202020204" pitchFamily="34" charset="0"/>
              </a:rPr>
              <a:t> sans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logique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signifiant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que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cette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absence</a:t>
            </a:r>
            <a:r>
              <a:rPr lang="it-IT" sz="2200" dirty="0">
                <a:latin typeface="Arial" panose="020B0604020202020204" pitchFamily="34" charset="0"/>
                <a:cs typeface="Arial" panose="020B0604020202020204" pitchFamily="34" charset="0"/>
              </a:rPr>
              <a:t> s’</a:t>
            </a:r>
            <a:r>
              <a:rPr lang="it-IT" sz="2200" dirty="0" err="1">
                <a:latin typeface="Arial" panose="020B0604020202020204" pitchFamily="34" charset="0"/>
                <a:cs typeface="Arial" panose="020B0604020202020204" pitchFamily="34" charset="0"/>
              </a:rPr>
              <a:t>inscrit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déjà</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dans</a:t>
            </a:r>
            <a:r>
              <a:rPr lang="it-IT" sz="2200" dirty="0">
                <a:latin typeface="Arial" panose="020B0604020202020204" pitchFamily="34" charset="0"/>
                <a:cs typeface="Arial" panose="020B0604020202020204" pitchFamily="34" charset="0"/>
              </a:rPr>
              <a:t> le </a:t>
            </a:r>
            <a:r>
              <a:rPr lang="it-IT" sz="2200" dirty="0" err="1">
                <a:latin typeface="Arial" panose="020B0604020202020204" pitchFamily="34" charset="0"/>
                <a:cs typeface="Arial" panose="020B0604020202020204" pitchFamily="34" charset="0"/>
              </a:rPr>
              <a:t>flottement</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nom</a:t>
            </a:r>
            <a:r>
              <a:rPr lang="it-IT" sz="2200" dirty="0">
                <a:latin typeface="Arial" panose="020B0604020202020204" pitchFamily="34" charset="0"/>
                <a:cs typeface="Arial" panose="020B0604020202020204" pitchFamily="34" charset="0"/>
              </a:rPr>
              <a:t> qui donne son </a:t>
            </a:r>
            <a:r>
              <a:rPr lang="it-IT" sz="2200" dirty="0" err="1">
                <a:latin typeface="Arial" panose="020B0604020202020204" pitchFamily="34" charset="0"/>
                <a:cs typeface="Arial" panose="020B0604020202020204" pitchFamily="34" charset="0"/>
              </a:rPr>
              <a:t>titre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livre</a:t>
            </a:r>
            <a:r>
              <a:rPr lang="it-IT" sz="2200" dirty="0">
                <a:latin typeface="Arial" panose="020B0604020202020204" pitchFamily="34" charset="0"/>
                <a:cs typeface="Arial" panose="020B0604020202020204" pitchFamily="34" charset="0"/>
              </a:rPr>
              <a:t>)». [D., </a:t>
            </a:r>
            <a:r>
              <a:rPr lang="it-IT" sz="2200" dirty="0" err="1">
                <a:latin typeface="Arial" panose="020B0604020202020204" pitchFamily="34" charset="0"/>
                <a:cs typeface="Arial" panose="020B0604020202020204" pitchFamily="34" charset="0"/>
              </a:rPr>
              <a:t>prénom</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épicène</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masculin</a:t>
            </a:r>
            <a:r>
              <a:rPr lang="it-IT" sz="2200" dirty="0">
                <a:latin typeface="Arial" panose="020B0604020202020204" pitchFamily="34" charset="0"/>
                <a:cs typeface="Arial" panose="020B0604020202020204" pitchFamily="34" charset="0"/>
              </a:rPr>
              <a:t> et </a:t>
            </a:r>
            <a:r>
              <a:rPr lang="it-IT" sz="2200" dirty="0" err="1">
                <a:latin typeface="Arial" panose="020B0604020202020204" pitchFamily="34" charset="0"/>
                <a:cs typeface="Arial" panose="020B0604020202020204" pitchFamily="34" charset="0"/>
              </a:rPr>
              <a:t>féminin</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Substituts</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du</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sexe</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course</a:t>
            </a:r>
            <a:r>
              <a:rPr lang="it-IT" sz="2200" dirty="0">
                <a:latin typeface="Arial" panose="020B0604020202020204" pitchFamily="34" charset="0"/>
                <a:cs typeface="Arial" panose="020B0604020202020204" pitchFamily="34" charset="0"/>
              </a:rPr>
              <a:t> à </a:t>
            </a:r>
            <a:r>
              <a:rPr lang="it-IT" sz="2200" dirty="0" err="1">
                <a:latin typeface="Arial" panose="020B0604020202020204" pitchFamily="34" charset="0"/>
                <a:cs typeface="Arial" panose="020B0604020202020204" pitchFamily="34" charset="0"/>
              </a:rPr>
              <a:t>cheval</a:t>
            </a:r>
            <a:r>
              <a:rPr lang="it-IT" sz="2200" dirty="0">
                <a:latin typeface="Arial" panose="020B0604020202020204" pitchFamily="34" charset="0"/>
                <a:cs typeface="Arial" panose="020B0604020202020204" pitchFamily="34" charset="0"/>
              </a:rPr>
              <a:t>, la </a:t>
            </a:r>
            <a:r>
              <a:rPr lang="it-IT" sz="2200" dirty="0" err="1">
                <a:latin typeface="Arial" panose="020B0604020202020204" pitchFamily="34" charset="0"/>
                <a:cs typeface="Arial" panose="020B0604020202020204" pitchFamily="34" charset="0"/>
              </a:rPr>
              <a:t>musique</a:t>
            </a:r>
            <a:r>
              <a:rPr lang="it-IT" sz="2200" dirty="0">
                <a:latin typeface="Arial" panose="020B0604020202020204" pitchFamily="34" charset="0"/>
                <a:cs typeface="Arial" panose="020B0604020202020204" pitchFamily="34" charset="0"/>
              </a:rPr>
              <a:t>, l’</a:t>
            </a:r>
            <a:r>
              <a:rPr lang="it-IT" sz="2200" dirty="0" err="1">
                <a:latin typeface="Arial" panose="020B0604020202020204" pitchFamily="34" charset="0"/>
                <a:cs typeface="Arial" panose="020B0604020202020204" pitchFamily="34" charset="0"/>
              </a:rPr>
              <a:t>écriture</a:t>
            </a:r>
            <a:r>
              <a:rPr lang="it-IT" sz="2200" dirty="0">
                <a:latin typeface="Arial" panose="020B0604020202020204" pitchFamily="34" charset="0"/>
                <a:cs typeface="Arial" panose="020B0604020202020204" pitchFamily="34" charset="0"/>
              </a:rPr>
              <a:t>…</a:t>
            </a:r>
          </a:p>
          <a:p>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social - </a:t>
            </a:r>
            <a:r>
              <a:rPr lang="it-IT" sz="2200" dirty="0" err="1">
                <a:latin typeface="Arial" panose="020B0604020202020204" pitchFamily="34" charset="0"/>
                <a:cs typeface="Arial" panose="020B0604020202020204" pitchFamily="34" charset="0"/>
              </a:rPr>
              <a:t>échec</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amoureux</a:t>
            </a:r>
            <a:endParaRPr lang="it-IT" sz="2200" dirty="0">
              <a:latin typeface="Arial" panose="020B0604020202020204" pitchFamily="34" charset="0"/>
              <a:cs typeface="Arial" panose="020B0604020202020204" pitchFamily="34" charset="0"/>
            </a:endParaRPr>
          </a:p>
          <a:p>
            <a:r>
              <a:rPr lang="it-IT" sz="2200" dirty="0">
                <a:latin typeface="Arial" panose="020B0604020202020204" pitchFamily="34" charset="0"/>
                <a:cs typeface="Arial" panose="020B0604020202020204" pitchFamily="34" charset="0"/>
              </a:rPr>
              <a:t>Style </a:t>
            </a:r>
            <a:r>
              <a:rPr lang="it-IT" sz="2200" dirty="0" err="1">
                <a:latin typeface="Arial" panose="020B0604020202020204" pitchFamily="34" charset="0"/>
                <a:cs typeface="Arial" panose="020B0604020202020204" pitchFamily="34" charset="0"/>
              </a:rPr>
              <a:t>allusif</a:t>
            </a:r>
            <a:r>
              <a:rPr lang="it-IT" sz="2200" dirty="0">
                <a:latin typeface="Arial" panose="020B0604020202020204" pitchFamily="34" charset="0"/>
                <a:cs typeface="Arial" panose="020B0604020202020204" pitchFamily="34" charset="0"/>
              </a:rPr>
              <a:t>, </a:t>
            </a:r>
            <a:r>
              <a:rPr lang="it-IT" sz="2200" dirty="0" err="1">
                <a:latin typeface="Arial" panose="020B0604020202020204" pitchFamily="34" charset="0"/>
                <a:cs typeface="Arial" panose="020B0604020202020204" pitchFamily="34" charset="0"/>
              </a:rPr>
              <a:t>tendance</a:t>
            </a:r>
            <a:r>
              <a:rPr lang="it-IT" sz="2200" dirty="0">
                <a:latin typeface="Arial" panose="020B0604020202020204" pitchFamily="34" charset="0"/>
                <a:cs typeface="Arial" panose="020B0604020202020204" pitchFamily="34" charset="0"/>
              </a:rPr>
              <a:t> à l’</a:t>
            </a:r>
            <a:r>
              <a:rPr lang="it-IT" sz="2200" dirty="0" err="1">
                <a:latin typeface="Arial" panose="020B0604020202020204" pitchFamily="34" charset="0"/>
                <a:cs typeface="Arial" panose="020B0604020202020204" pitchFamily="34" charset="0"/>
              </a:rPr>
              <a:t>abstraction</a:t>
            </a:r>
            <a:r>
              <a:rPr lang="it-IT" sz="2200" dirty="0">
                <a:latin typeface="Arial" panose="020B0604020202020204" pitchFamily="34" charset="0"/>
                <a:cs typeface="Arial" panose="020B0604020202020204" pitchFamily="34" charset="0"/>
              </a:rPr>
              <a:t> et à la </a:t>
            </a:r>
            <a:r>
              <a:rPr lang="it-IT" sz="2200" dirty="0" err="1">
                <a:latin typeface="Arial" panose="020B0604020202020204" pitchFamily="34" charset="0"/>
                <a:cs typeface="Arial" panose="020B0604020202020204" pitchFamily="34" charset="0"/>
              </a:rPr>
              <a:t>généralisation</a:t>
            </a:r>
            <a:endParaRPr lang="it-IT" sz="2200" dirty="0">
              <a:latin typeface="Arial" panose="020B0604020202020204" pitchFamily="34" charset="0"/>
              <a:cs typeface="Arial" panose="020B0604020202020204" pitchFamily="34" charset="0"/>
            </a:endParaRPr>
          </a:p>
          <a:p>
            <a:endParaRPr lang="it-IT" sz="2000" dirty="0"/>
          </a:p>
        </p:txBody>
      </p:sp>
    </p:spTree>
    <p:extLst>
      <p:ext uri="{BB962C8B-B14F-4D97-AF65-F5344CB8AC3E}">
        <p14:creationId xmlns:p14="http://schemas.microsoft.com/office/powerpoint/2010/main" val="1736240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668524-E730-4F9B-904B-D68B6B403136}"/>
              </a:ext>
            </a:extLst>
          </p:cNvPr>
          <p:cNvSpPr>
            <a:spLocks noGrp="1"/>
          </p:cNvSpPr>
          <p:nvPr>
            <p:ph type="title"/>
          </p:nvPr>
        </p:nvSpPr>
        <p:spPr/>
        <p:txBody>
          <a:bodyPr/>
          <a:lstStyle/>
          <a:p>
            <a:pPr algn="ctr"/>
            <a:r>
              <a:rPr lang="it-IT" dirty="0" err="1"/>
              <a:t>Relectures</a:t>
            </a:r>
            <a:r>
              <a:rPr lang="it-IT" dirty="0"/>
              <a:t> </a:t>
            </a:r>
            <a:r>
              <a:rPr lang="it-IT" dirty="0" err="1"/>
              <a:t>contemporaines</a:t>
            </a:r>
            <a:r>
              <a:rPr lang="it-IT" dirty="0"/>
              <a:t> de </a:t>
            </a:r>
            <a:r>
              <a:rPr lang="it-IT" i="1" dirty="0"/>
              <a:t>Dominique</a:t>
            </a:r>
            <a:endParaRPr lang="it-IT" dirty="0"/>
          </a:p>
        </p:txBody>
      </p:sp>
      <p:sp>
        <p:nvSpPr>
          <p:cNvPr id="3" name="Segnaposto contenuto 2">
            <a:extLst>
              <a:ext uri="{FF2B5EF4-FFF2-40B4-BE49-F238E27FC236}">
                <a16:creationId xmlns:a16="http://schemas.microsoft.com/office/drawing/2014/main" id="{6B080B47-99F5-476A-807D-0428985E6B98}"/>
              </a:ext>
            </a:extLst>
          </p:cNvPr>
          <p:cNvSpPr>
            <a:spLocks noGrp="1"/>
          </p:cNvSpPr>
          <p:nvPr>
            <p:ph idx="1"/>
          </p:nvPr>
        </p:nvSpPr>
        <p:spPr/>
        <p:txBody>
          <a:bodyPr>
            <a:normAutofit fontScale="92500" lnSpcReduction="10000"/>
          </a:bodyPr>
          <a:lstStyle/>
          <a:p>
            <a:pPr marL="0" indent="0" algn="ctr">
              <a:buNone/>
            </a:pPr>
            <a:r>
              <a:rPr lang="fr-FR" b="0" i="0" dirty="0">
                <a:solidFill>
                  <a:srgbClr val="202122"/>
                </a:solidFill>
                <a:effectLst/>
                <a:highlight>
                  <a:srgbClr val="FFFF00"/>
                </a:highlight>
                <a:latin typeface="Arial" panose="020B0604020202020204" pitchFamily="34" charset="0"/>
              </a:rPr>
              <a:t>Qui est Mme de Bray, épouse de Dominique?</a:t>
            </a:r>
          </a:p>
          <a:p>
            <a:r>
              <a:rPr lang="fr-FR" sz="2600" dirty="0">
                <a:solidFill>
                  <a:srgbClr val="202122"/>
                </a:solidFill>
                <a:latin typeface="Arial" panose="020B0604020202020204" pitchFamily="34" charset="0"/>
                <a:cs typeface="Arial" panose="020B0604020202020204" pitchFamily="34" charset="0"/>
              </a:rPr>
              <a:t>Alain VAILLANT, </a:t>
            </a:r>
            <a:r>
              <a:rPr lang="fr-FR" sz="2600" i="1" dirty="0">
                <a:solidFill>
                  <a:srgbClr val="202122"/>
                </a:solidFill>
                <a:latin typeface="Arial" panose="020B0604020202020204" pitchFamily="34" charset="0"/>
                <a:cs typeface="Arial" panose="020B0604020202020204" pitchFamily="34" charset="0"/>
              </a:rPr>
              <a:t>L’amour-fiction</a:t>
            </a:r>
            <a:r>
              <a:rPr lang="fr-FR" sz="2600" dirty="0">
                <a:solidFill>
                  <a:srgbClr val="202122"/>
                </a:solidFill>
                <a:latin typeface="Arial" panose="020B0604020202020204" pitchFamily="34" charset="0"/>
                <a:cs typeface="Arial" panose="020B0604020202020204" pitchFamily="34" charset="0"/>
              </a:rPr>
              <a:t>, 2002:  Julie = </a:t>
            </a:r>
            <a:r>
              <a:rPr lang="fr-FR" sz="2600" b="0" i="0" dirty="0">
                <a:solidFill>
                  <a:srgbClr val="202122"/>
                </a:solidFill>
                <a:effectLst/>
                <a:latin typeface="Arial" panose="020B0604020202020204" pitchFamily="34" charset="0"/>
                <a:cs typeface="Arial" panose="020B0604020202020204" pitchFamily="34" charset="0"/>
              </a:rPr>
              <a:t>Mme de Bray :</a:t>
            </a:r>
          </a:p>
          <a:p>
            <a:r>
              <a:rPr lang="fr-FR" sz="2600" b="0" i="0" dirty="0">
                <a:solidFill>
                  <a:srgbClr val="202122"/>
                </a:solidFill>
                <a:effectLst/>
                <a:latin typeface="Arial" panose="020B0604020202020204" pitchFamily="34" charset="0"/>
                <a:cs typeface="Arial" panose="020B0604020202020204" pitchFamily="34" charset="0"/>
              </a:rPr>
              <a:t>[Mme de Bray] </a:t>
            </a:r>
            <a:r>
              <a:rPr lang="fr-FR" sz="2600" b="0" i="0">
                <a:solidFill>
                  <a:srgbClr val="202122"/>
                </a:solidFill>
                <a:effectLst/>
                <a:latin typeface="Arial" panose="020B0604020202020204" pitchFamily="34" charset="0"/>
                <a:cs typeface="Arial" panose="020B0604020202020204" pitchFamily="34" charset="0"/>
              </a:rPr>
              <a:t>de très beaux </a:t>
            </a:r>
            <a:r>
              <a:rPr lang="fr-FR" sz="2600" b="0" i="0" dirty="0">
                <a:solidFill>
                  <a:srgbClr val="202122"/>
                </a:solidFill>
                <a:effectLst/>
                <a:latin typeface="Arial" panose="020B0604020202020204" pitchFamily="34" charset="0"/>
                <a:cs typeface="Arial" panose="020B0604020202020204" pitchFamily="34" charset="0"/>
              </a:rPr>
              <a:t>yeux dans un visage indécis, beaucoup de douceur, je ne sais quoi d’</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d’abord qui tenait sans doute à l’isolement accoutumé de sa vie, mais avec infiniment de grâce et de manières (chap. I)</a:t>
            </a:r>
          </a:p>
          <a:p>
            <a:r>
              <a:rPr lang="fr-FR" sz="2600" b="0" i="0" dirty="0">
                <a:solidFill>
                  <a:srgbClr val="202122"/>
                </a:solidFill>
                <a:effectLst/>
                <a:latin typeface="Arial" panose="020B0604020202020204" pitchFamily="34" charset="0"/>
                <a:cs typeface="Arial" panose="020B0604020202020204" pitchFamily="34" charset="0"/>
              </a:rPr>
              <a:t>[Julie] Cet œil, le plus admirable et le moins séduisant peut-être que j’aie jamais vu, était ce qu’il y avait de plus frappant dans la physionomie de ce petit être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souffrant et fier (chap. VII).</a:t>
            </a:r>
          </a:p>
          <a:p>
            <a:r>
              <a:rPr lang="fr-FR" sz="2600" b="0" i="0" dirty="0">
                <a:solidFill>
                  <a:srgbClr val="202122"/>
                </a:solidFill>
                <a:effectLst/>
                <a:latin typeface="Arial" panose="020B0604020202020204" pitchFamily="34" charset="0"/>
                <a:cs typeface="Arial" panose="020B0604020202020204" pitchFamily="34" charset="0"/>
              </a:rPr>
              <a:t>[Julie] Son caractère </a:t>
            </a:r>
            <a:r>
              <a:rPr lang="fr-FR" sz="2600" b="1" i="0" dirty="0">
                <a:solidFill>
                  <a:srgbClr val="202122"/>
                </a:solidFill>
                <a:effectLst/>
                <a:latin typeface="Arial" panose="020B0604020202020204" pitchFamily="34" charset="0"/>
                <a:cs typeface="Arial" panose="020B0604020202020204" pitchFamily="34" charset="0"/>
              </a:rPr>
              <a:t>ombrageux</a:t>
            </a:r>
            <a:r>
              <a:rPr lang="fr-FR" sz="2600" b="0" i="0" dirty="0">
                <a:solidFill>
                  <a:srgbClr val="202122"/>
                </a:solidFill>
                <a:effectLst/>
                <a:latin typeface="Arial" panose="020B0604020202020204" pitchFamily="34" charset="0"/>
                <a:cs typeface="Arial" panose="020B0604020202020204" pitchFamily="34" charset="0"/>
              </a:rPr>
              <a:t> à l’excès</a:t>
            </a:r>
            <a:r>
              <a:rPr lang="fr-FR" sz="2600" dirty="0">
                <a:solidFill>
                  <a:srgbClr val="202122"/>
                </a:solidFill>
                <a:latin typeface="Arial" panose="020B0604020202020204" pitchFamily="34" charset="0"/>
                <a:cs typeface="Arial" panose="020B0604020202020204" pitchFamily="34" charset="0"/>
              </a:rPr>
              <a:t> (chap. XIV).</a:t>
            </a:r>
          </a:p>
          <a:p>
            <a:r>
              <a:rPr lang="it-IT" sz="2600" dirty="0">
                <a:effectLst/>
                <a:latin typeface="Arial" panose="020B0604020202020204" pitchFamily="34" charset="0"/>
                <a:ea typeface="Calibri" panose="020F0502020204030204" pitchFamily="34" charset="0"/>
                <a:cs typeface="Arial" panose="020B0604020202020204" pitchFamily="34" charset="0"/>
              </a:rPr>
              <a:t>Jacqueline HARPMAN, </a:t>
            </a:r>
            <a:r>
              <a:rPr lang="it-IT" sz="2600" i="1" dirty="0">
                <a:effectLst/>
                <a:latin typeface="Arial" panose="020B0604020202020204" pitchFamily="34" charset="0"/>
                <a:ea typeface="Calibri" panose="020F0502020204030204" pitchFamily="34" charset="0"/>
                <a:cs typeface="Arial" panose="020B0604020202020204" pitchFamily="34" charset="0"/>
              </a:rPr>
              <a:t>Ce </a:t>
            </a:r>
            <a:r>
              <a:rPr lang="it-IT" sz="2600" i="1" dirty="0" err="1">
                <a:effectLst/>
                <a:latin typeface="Arial" panose="020B0604020202020204" pitchFamily="34" charset="0"/>
                <a:ea typeface="Calibri" panose="020F0502020204030204" pitchFamily="34" charset="0"/>
                <a:cs typeface="Arial" panose="020B0604020202020204" pitchFamily="34" charset="0"/>
              </a:rPr>
              <a:t>que</a:t>
            </a:r>
            <a:r>
              <a:rPr lang="it-IT" sz="2600" i="1" dirty="0">
                <a:effectLst/>
                <a:latin typeface="Arial" panose="020B0604020202020204" pitchFamily="34" charset="0"/>
                <a:ea typeface="Calibri" panose="020F0502020204030204" pitchFamily="34" charset="0"/>
                <a:cs typeface="Arial" panose="020B0604020202020204" pitchFamily="34" charset="0"/>
              </a:rPr>
              <a:t> Dominique n’a </a:t>
            </a:r>
            <a:r>
              <a:rPr lang="it-IT" sz="2600" i="1" dirty="0" err="1">
                <a:effectLst/>
                <a:latin typeface="Arial" panose="020B0604020202020204" pitchFamily="34" charset="0"/>
                <a:ea typeface="Calibri" panose="020F0502020204030204" pitchFamily="34" charset="0"/>
                <a:cs typeface="Arial" panose="020B0604020202020204" pitchFamily="34" charset="0"/>
              </a:rPr>
              <a:t>pas</a:t>
            </a:r>
            <a:r>
              <a:rPr lang="it-IT" sz="2600" i="1" dirty="0">
                <a:effectLst/>
                <a:latin typeface="Arial" panose="020B0604020202020204" pitchFamily="34" charset="0"/>
                <a:ea typeface="Calibri" panose="020F0502020204030204" pitchFamily="34" charset="0"/>
                <a:cs typeface="Arial" panose="020B0604020202020204" pitchFamily="34" charset="0"/>
              </a:rPr>
              <a:t> su</a:t>
            </a:r>
            <a:r>
              <a:rPr lang="it-IT" sz="2600" dirty="0">
                <a:effectLst/>
                <a:latin typeface="Arial" panose="020B0604020202020204" pitchFamily="34" charset="0"/>
                <a:ea typeface="Calibri" panose="020F0502020204030204" pitchFamily="34" charset="0"/>
                <a:cs typeface="Arial" panose="020B0604020202020204" pitchFamily="34" charset="0"/>
              </a:rPr>
              <a:t>, 2007 (</a:t>
            </a:r>
            <a:r>
              <a:rPr lang="it-IT" sz="2600" dirty="0" err="1">
                <a:effectLst/>
                <a:latin typeface="Arial" panose="020B0604020202020204" pitchFamily="34" charset="0"/>
                <a:ea typeface="Calibri" panose="020F0502020204030204" pitchFamily="34" charset="0"/>
                <a:cs typeface="Arial" panose="020B0604020202020204" pitchFamily="34" charset="0"/>
              </a:rPr>
              <a:t>roman</a:t>
            </a:r>
            <a:r>
              <a:rPr lang="it-IT" sz="2600" dirty="0">
                <a:effectLst/>
                <a:latin typeface="Arial" panose="020B0604020202020204" pitchFamily="34" charset="0"/>
                <a:ea typeface="Calibri" panose="020F0502020204030204" pitchFamily="34" charset="0"/>
                <a:cs typeface="Arial" panose="020B0604020202020204" pitchFamily="34" charset="0"/>
              </a:rPr>
              <a:t>): </a:t>
            </a:r>
            <a:r>
              <a:rPr lang="fr-FR" sz="2600" dirty="0">
                <a:latin typeface="Arial" panose="020B0604020202020204" pitchFamily="34" charset="0"/>
                <a:cs typeface="Arial" panose="020B0604020202020204" pitchFamily="34" charset="0"/>
              </a:rPr>
              <a:t>Julie amoureuse de Dominique (et ma</a:t>
            </a:r>
            <a:r>
              <a:rPr lang="it-IT" sz="2600" dirty="0">
                <a:effectLst/>
                <a:latin typeface="Arial" panose="020B0604020202020204" pitchFamily="34" charset="0"/>
                <a:ea typeface="Calibri" panose="020F0502020204030204" pitchFamily="34" charset="0"/>
                <a:cs typeface="Arial" panose="020B0604020202020204" pitchFamily="34" charset="0"/>
              </a:rPr>
              <a:t>î</a:t>
            </a:r>
            <a:r>
              <a:rPr lang="fr-FR" sz="2600" dirty="0">
                <a:latin typeface="Arial" panose="020B0604020202020204" pitchFamily="34" charset="0"/>
                <a:cs typeface="Arial" panose="020B0604020202020204" pitchFamily="34" charset="0"/>
              </a:rPr>
              <a:t>tresse d’Olivier).</a:t>
            </a:r>
            <a:endParaRPr lang="it-IT" sz="2600" dirty="0">
              <a:effectLst/>
              <a:latin typeface="Arial" panose="020B0604020202020204" pitchFamily="34" charset="0"/>
              <a:ea typeface="Calibri" panose="020F0502020204030204" pitchFamily="34" charset="0"/>
              <a:cs typeface="Arial" panose="020B0604020202020204" pitchFamily="34" charset="0"/>
            </a:endParaRPr>
          </a:p>
          <a:p>
            <a:endParaRPr lang="fr-FR" dirty="0">
              <a:solidFill>
                <a:srgbClr val="202122"/>
              </a:solidFill>
              <a:latin typeface="Arial" panose="020B0604020202020204" pitchFamily="34" charset="0"/>
            </a:endParaRPr>
          </a:p>
          <a:p>
            <a:endParaRPr lang="fr-FR" dirty="0">
              <a:solidFill>
                <a:srgbClr val="202122"/>
              </a:solidFill>
              <a:latin typeface="Arial" panose="020B0604020202020204" pitchFamily="34" charset="0"/>
            </a:endParaRPr>
          </a:p>
          <a:p>
            <a:endParaRPr lang="it-IT" dirty="0"/>
          </a:p>
        </p:txBody>
      </p:sp>
    </p:spTree>
    <p:extLst>
      <p:ext uri="{BB962C8B-B14F-4D97-AF65-F5344CB8AC3E}">
        <p14:creationId xmlns:p14="http://schemas.microsoft.com/office/powerpoint/2010/main" val="2011415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A20ABF-4C22-48C8-B421-A18D1DBC5D24}"/>
              </a:ext>
            </a:extLst>
          </p:cNvPr>
          <p:cNvSpPr>
            <a:spLocks noGrp="1"/>
          </p:cNvSpPr>
          <p:nvPr>
            <p:ph type="title"/>
          </p:nvPr>
        </p:nvSpPr>
        <p:spPr/>
        <p:txBody>
          <a:bodyPr/>
          <a:lstStyle/>
          <a:p>
            <a:pPr algn="ctr"/>
            <a:r>
              <a:rPr lang="it-IT" dirty="0"/>
              <a:t>Chateaubriand, </a:t>
            </a:r>
            <a:r>
              <a:rPr lang="it-IT" i="1" dirty="0"/>
              <a:t>René</a:t>
            </a:r>
          </a:p>
        </p:txBody>
      </p:sp>
      <p:sp>
        <p:nvSpPr>
          <p:cNvPr id="3" name="Segnaposto contenuto 2">
            <a:extLst>
              <a:ext uri="{FF2B5EF4-FFF2-40B4-BE49-F238E27FC236}">
                <a16:creationId xmlns:a16="http://schemas.microsoft.com/office/drawing/2014/main" id="{46246D70-8CA2-4BCC-9E69-13BF7DD4CFCB}"/>
              </a:ext>
            </a:extLst>
          </p:cNvPr>
          <p:cNvSpPr>
            <a:spLocks noGrp="1"/>
          </p:cNvSpPr>
          <p:nvPr>
            <p:ph idx="1"/>
          </p:nvPr>
        </p:nvSpPr>
        <p:spPr/>
        <p:txBody>
          <a:bodyPr/>
          <a:lstStyle/>
          <a:p>
            <a:pPr indent="0" algn="just">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absolue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spectacle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nature,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plongèrent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impossible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décrire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 terre,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ayant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manquait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quelque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remplir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abîme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existence</a:t>
            </a: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exprimer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foule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sensations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fugitives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j'éprouvais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promenades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vide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ressemblent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murmure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on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on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automne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incertitudes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j'entrai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ravissement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tempêtes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guerriers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errant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fantômes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j'enviais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sort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réchauffer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humble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broussailles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allumé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J'écoutais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mélancoliques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rappelaient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naturel</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triste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exprime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instrument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incomplet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lyre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manque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forcés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accents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consacré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soupirs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092363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967D1F-E7AF-4793-BE19-C60913BABF28}"/>
              </a:ext>
            </a:extLst>
          </p:cNvPr>
          <p:cNvSpPr>
            <a:spLocks noGrp="1"/>
          </p:cNvSpPr>
          <p:nvPr>
            <p:ph type="title"/>
          </p:nvPr>
        </p:nvSpPr>
        <p:spPr/>
        <p:txBody>
          <a:bodyPr/>
          <a:lstStyle/>
          <a:p>
            <a:pPr algn="ctr"/>
            <a:r>
              <a:rPr lang="it-IT" dirty="0"/>
              <a:t>Nature et </a:t>
            </a:r>
            <a:r>
              <a:rPr lang="it-IT" dirty="0" err="1"/>
              <a:t>société</a:t>
            </a:r>
            <a:r>
              <a:rPr lang="it-IT" dirty="0"/>
              <a:t>:</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II)</a:t>
            </a:r>
          </a:p>
        </p:txBody>
      </p:sp>
      <p:sp>
        <p:nvSpPr>
          <p:cNvPr id="3" name="Segnaposto contenuto 2">
            <a:extLst>
              <a:ext uri="{FF2B5EF4-FFF2-40B4-BE49-F238E27FC236}">
                <a16:creationId xmlns:a16="http://schemas.microsoft.com/office/drawing/2014/main" id="{DC7B6416-297B-4E6A-8EDB-9950DF606B17}"/>
              </a:ext>
            </a:extLst>
          </p:cNvPr>
          <p:cNvSpPr>
            <a:spLocks noGrp="1"/>
          </p:cNvSpPr>
          <p:nvPr>
            <p:ph idx="1"/>
          </p:nvPr>
        </p:nvSpPr>
        <p:spPr/>
        <p:txBody>
          <a:bodyPr>
            <a:normAutofit fontScale="70000" lnSpcReduction="20000"/>
          </a:bodyPr>
          <a:lstStyle/>
          <a:p>
            <a:pPr algn="just"/>
            <a:endParaRPr lang="fr-FR" b="0" i="0" dirty="0">
              <a:solidFill>
                <a:srgbClr val="202122"/>
              </a:solidFill>
              <a:effectLst/>
              <a:latin typeface="Arial" panose="020B0604020202020204" pitchFamily="34" charset="0"/>
            </a:endParaRPr>
          </a:p>
          <a:p>
            <a:pPr marL="0" indent="0" algn="just">
              <a:buNone/>
            </a:pPr>
            <a:r>
              <a:rPr lang="fr-FR" b="0" i="0" dirty="0">
                <a:solidFill>
                  <a:srgbClr val="202122"/>
                </a:solidFill>
                <a:effectLst/>
                <a:latin typeface="Arial" panose="020B0604020202020204" pitchFamily="34" charset="0"/>
              </a:rPr>
              <a:t>	Rétrécie par l’ombre tombée des collines, la plaine paraissait, à son milieu, poudrée de farine d’amidon et enduite de blanc cold-cream ; dans l’air tiède, éventant les herbes décolorées et distillant de bas parfums d’épices, les arbres frottés de craie par la lune, ébouriffaient de pâles feuillages et dédoublaient leurs troncs dont les ombres barraient de raies noires le sol en plâtre sur lequel des caillasses scintillaient ainsi que des éclats d’assiettes.</a:t>
            </a:r>
          </a:p>
          <a:p>
            <a:pPr marL="0" indent="0" algn="just">
              <a:buNone/>
            </a:pPr>
            <a:r>
              <a:rPr lang="fr-FR" b="0" i="0" dirty="0">
                <a:solidFill>
                  <a:srgbClr val="202122"/>
                </a:solidFill>
                <a:effectLst/>
                <a:latin typeface="Arial" panose="020B0604020202020204" pitchFamily="34" charset="0"/>
              </a:rPr>
              <a:t>	En raison de son </a:t>
            </a:r>
            <a:r>
              <a:rPr lang="fr-FR" b="1" i="0" dirty="0">
                <a:solidFill>
                  <a:srgbClr val="202122"/>
                </a:solidFill>
                <a:effectLst/>
                <a:latin typeface="Arial" panose="020B0604020202020204" pitchFamily="34" charset="0"/>
              </a:rPr>
              <a:t>maquillage</a:t>
            </a:r>
            <a:r>
              <a:rPr lang="fr-FR" b="0" i="0" dirty="0">
                <a:solidFill>
                  <a:srgbClr val="202122"/>
                </a:solidFill>
                <a:effectLst/>
                <a:latin typeface="Arial" panose="020B0604020202020204" pitchFamily="34" charset="0"/>
              </a:rPr>
              <a:t> et de son </a:t>
            </a:r>
            <a:r>
              <a:rPr lang="fr-FR" b="1" i="0" dirty="0">
                <a:solidFill>
                  <a:srgbClr val="202122"/>
                </a:solidFill>
                <a:effectLst/>
                <a:latin typeface="Arial" panose="020B0604020202020204" pitchFamily="34" charset="0"/>
              </a:rPr>
              <a:t>air factice</a:t>
            </a:r>
            <a:r>
              <a:rPr lang="fr-FR" b="0" i="0" dirty="0">
                <a:solidFill>
                  <a:srgbClr val="202122"/>
                </a:solidFill>
                <a:effectLst/>
                <a:latin typeface="Arial" panose="020B0604020202020204" pitchFamily="34" charset="0"/>
              </a:rPr>
              <a:t>, ce paysage ne déplaisait pas à des Esseintes ; mais, depuis cette après-midi occupée dans le hameau de Fontenay à la recherche d’une maison, jamais il ne s’était, pendant le jour, promené sur les routes ; la </a:t>
            </a:r>
            <a:r>
              <a:rPr lang="fr-FR" b="1" i="0" dirty="0">
                <a:solidFill>
                  <a:srgbClr val="202122"/>
                </a:solidFill>
                <a:effectLst/>
                <a:latin typeface="Arial" panose="020B0604020202020204" pitchFamily="34" charset="0"/>
              </a:rPr>
              <a:t>verdure</a:t>
            </a:r>
            <a:r>
              <a:rPr lang="fr-FR" b="0" i="0" dirty="0">
                <a:solidFill>
                  <a:srgbClr val="202122"/>
                </a:solidFill>
                <a:effectLst/>
                <a:latin typeface="Arial" panose="020B0604020202020204" pitchFamily="34" charset="0"/>
              </a:rPr>
              <a:t> de ce pays ne lui inspirait, du reste, </a:t>
            </a:r>
            <a:r>
              <a:rPr lang="fr-FR" b="1" i="0" dirty="0">
                <a:solidFill>
                  <a:srgbClr val="202122"/>
                </a:solidFill>
                <a:effectLst/>
                <a:latin typeface="Arial" panose="020B0604020202020204" pitchFamily="34" charset="0"/>
              </a:rPr>
              <a:t>aucun intérêt</a:t>
            </a:r>
            <a:r>
              <a:rPr lang="fr-FR" b="0" i="0" dirty="0">
                <a:solidFill>
                  <a:srgbClr val="202122"/>
                </a:solidFill>
                <a:effectLst/>
                <a:latin typeface="Arial" panose="020B0604020202020204" pitchFamily="34" charset="0"/>
              </a:rPr>
              <a:t>, car elle n’offrait même pas ce charme délicat et dolent que dégagent les attendrissantes et maladives végétations poussées, à grand-peine, dans les gravats des banlieues, près des remparts. Puis, il avait aperçu, dans le village, ce jour-là, des bourgeois ventrus, à favoris, et des gens costumés, à moustaches, portant, ainsi que des saints-sacrements, des têtes de magistrats et de militaires ; et, depuis cette rencontre, son </a:t>
            </a:r>
            <a:r>
              <a:rPr lang="fr-FR" b="1" i="0" dirty="0">
                <a:solidFill>
                  <a:srgbClr val="202122"/>
                </a:solidFill>
                <a:effectLst/>
                <a:latin typeface="Arial" panose="020B0604020202020204" pitchFamily="34" charset="0"/>
              </a:rPr>
              <a:t>horreur</a:t>
            </a:r>
            <a:r>
              <a:rPr lang="fr-FR" b="0" i="0" dirty="0">
                <a:solidFill>
                  <a:srgbClr val="202122"/>
                </a:solidFill>
                <a:effectLst/>
                <a:latin typeface="Arial" panose="020B0604020202020204" pitchFamily="34" charset="0"/>
              </a:rPr>
              <a:t> s’était encore accrue, </a:t>
            </a:r>
            <a:r>
              <a:rPr lang="fr-FR" b="1" i="0" dirty="0">
                <a:solidFill>
                  <a:srgbClr val="202122"/>
                </a:solidFill>
                <a:effectLst/>
                <a:latin typeface="Arial" panose="020B0604020202020204" pitchFamily="34" charset="0"/>
              </a:rPr>
              <a:t>de la face humaine</a:t>
            </a:r>
            <a:r>
              <a:rPr lang="fr-FR" b="0" i="0" dirty="0">
                <a:solidFill>
                  <a:srgbClr val="202122"/>
                </a:solidFill>
                <a:effectLst/>
                <a:latin typeface="Arial" panose="020B0604020202020204" pitchFamily="34" charset="0"/>
              </a:rPr>
              <a:t>.</a:t>
            </a:r>
            <a:br>
              <a:rPr lang="fr-FR" dirty="0"/>
            </a:br>
            <a:endParaRPr lang="it-IT" dirty="0"/>
          </a:p>
        </p:txBody>
      </p:sp>
    </p:spTree>
    <p:extLst>
      <p:ext uri="{BB962C8B-B14F-4D97-AF65-F5344CB8AC3E}">
        <p14:creationId xmlns:p14="http://schemas.microsoft.com/office/powerpoint/2010/main" val="3939452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33E033-C1D7-463A-BFE4-DDD3C78428A0}"/>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a:t>
            </a:r>
            <a:r>
              <a:rPr lang="it-IT" dirty="0" err="1"/>
              <a:t>chap</a:t>
            </a:r>
            <a:r>
              <a:rPr lang="it-IT" dirty="0"/>
              <a:t>. II</a:t>
            </a:r>
            <a:r>
              <a:rPr lang="it-IT"/>
              <a:t>, suite)</a:t>
            </a:r>
            <a:endParaRPr lang="it-IT" dirty="0"/>
          </a:p>
        </p:txBody>
      </p:sp>
      <p:sp>
        <p:nvSpPr>
          <p:cNvPr id="3" name="Segnaposto contenuto 2">
            <a:extLst>
              <a:ext uri="{FF2B5EF4-FFF2-40B4-BE49-F238E27FC236}">
                <a16:creationId xmlns:a16="http://schemas.microsoft.com/office/drawing/2014/main" id="{D995B661-52E0-4B03-A4EF-81D82F7DCCC2}"/>
              </a:ext>
            </a:extLst>
          </p:cNvPr>
          <p:cNvSpPr>
            <a:spLocks noGrp="1"/>
          </p:cNvSpPr>
          <p:nvPr>
            <p:ph idx="1"/>
          </p:nvPr>
        </p:nvSpPr>
        <p:spPr/>
        <p:txBody>
          <a:bodyPr>
            <a:normAutofit fontScale="85000" lnSpcReduction="20000"/>
          </a:bodyPr>
          <a:lstStyle/>
          <a:p>
            <a:pPr marL="0" lvl="1" indent="0" algn="just">
              <a:spcBef>
                <a:spcPts val="0"/>
              </a:spcBef>
              <a:buNone/>
            </a:pPr>
            <a:r>
              <a:rPr lang="fr-FR" b="0" i="0" dirty="0">
                <a:solidFill>
                  <a:srgbClr val="202122"/>
                </a:solidFill>
                <a:effectLst/>
                <a:latin typeface="Arial" panose="020B0604020202020204" pitchFamily="34" charset="0"/>
              </a:rPr>
              <a:t>	</a:t>
            </a:r>
          </a:p>
          <a:p>
            <a:pPr marL="0" lvl="1" indent="0" algn="just">
              <a:spcBef>
                <a:spcPts val="0"/>
              </a:spcBef>
              <a:buNone/>
            </a:pPr>
            <a:r>
              <a:rPr lang="fr-FR" sz="2800" dirty="0">
                <a:solidFill>
                  <a:srgbClr val="202122"/>
                </a:solidFill>
                <a:latin typeface="Arial" panose="020B0604020202020204" pitchFamily="34" charset="0"/>
              </a:rPr>
              <a:t>	</a:t>
            </a:r>
            <a:r>
              <a:rPr lang="fr-FR" sz="2800" b="0" i="0" dirty="0">
                <a:solidFill>
                  <a:srgbClr val="202122"/>
                </a:solidFill>
                <a:effectLst/>
                <a:latin typeface="Arial" panose="020B0604020202020204" pitchFamily="34" charset="0"/>
              </a:rPr>
              <a:t>Pendant les derniers mois de son séjour à Paris, alors que, revenu de tout, abattu par l’</a:t>
            </a:r>
            <a:r>
              <a:rPr lang="fr-FR" sz="2800" b="1" i="0" dirty="0">
                <a:solidFill>
                  <a:srgbClr val="202122"/>
                </a:solidFill>
                <a:effectLst/>
                <a:latin typeface="Arial" panose="020B0604020202020204" pitchFamily="34" charset="0"/>
              </a:rPr>
              <a:t>hypocondrie</a:t>
            </a:r>
            <a:r>
              <a:rPr lang="fr-FR" sz="2800" b="0" i="0" dirty="0">
                <a:solidFill>
                  <a:srgbClr val="202122"/>
                </a:solidFill>
                <a:effectLst/>
                <a:latin typeface="Arial" panose="020B0604020202020204" pitchFamily="34" charset="0"/>
              </a:rPr>
              <a:t>, écrasé par le </a:t>
            </a:r>
            <a:r>
              <a:rPr lang="fr-FR" sz="2800" b="1" i="0" dirty="0">
                <a:solidFill>
                  <a:srgbClr val="202122"/>
                </a:solidFill>
                <a:effectLst/>
                <a:latin typeface="Arial" panose="020B0604020202020204" pitchFamily="34" charset="0"/>
              </a:rPr>
              <a:t>spleen</a:t>
            </a:r>
            <a:r>
              <a:rPr lang="fr-FR" sz="2800" b="0" i="0" dirty="0">
                <a:solidFill>
                  <a:srgbClr val="202122"/>
                </a:solidFill>
                <a:effectLst/>
                <a:latin typeface="Arial" panose="020B0604020202020204" pitchFamily="34" charset="0"/>
              </a:rPr>
              <a:t>, il était arrivé à une telle </a:t>
            </a:r>
            <a:r>
              <a:rPr lang="fr-FR" sz="2800" b="1" i="0" dirty="0">
                <a:solidFill>
                  <a:srgbClr val="202122"/>
                </a:solidFill>
                <a:effectLst/>
                <a:latin typeface="Arial" panose="020B0604020202020204" pitchFamily="34" charset="0"/>
              </a:rPr>
              <a:t>sensibilité de nerfs</a:t>
            </a:r>
            <a:r>
              <a:rPr lang="fr-FR" sz="2800" b="0" i="0" dirty="0">
                <a:solidFill>
                  <a:srgbClr val="202122"/>
                </a:solidFill>
                <a:effectLst/>
                <a:latin typeface="Arial" panose="020B0604020202020204" pitchFamily="34" charset="0"/>
              </a:rPr>
              <a:t> que la vue d’un objet ou d’un être déplaisant se gravait profondément dans sa cervelle, et qu’il fallait plusieurs jours pour en effacer même légèrement l’empreinte, la figure humaine frôlée, dans la rue, avait été l’un de ses plus lancinants supplices.</a:t>
            </a:r>
          </a:p>
          <a:p>
            <a:pPr marL="0" indent="0" algn="just">
              <a:buNone/>
            </a:pPr>
            <a:r>
              <a:rPr lang="fr-FR" b="0" i="0" dirty="0">
                <a:solidFill>
                  <a:srgbClr val="202122"/>
                </a:solidFill>
                <a:effectLst/>
                <a:latin typeface="Arial" panose="020B0604020202020204" pitchFamily="34" charset="0"/>
              </a:rPr>
              <a:t>	Il flairait une sottise si invétérée, une telle exécration pour ses idées à lui, un tel </a:t>
            </a:r>
            <a:r>
              <a:rPr lang="fr-FR" b="1" i="0" dirty="0">
                <a:solidFill>
                  <a:srgbClr val="202122"/>
                </a:solidFill>
                <a:effectLst/>
                <a:latin typeface="Arial" panose="020B0604020202020204" pitchFamily="34" charset="0"/>
              </a:rPr>
              <a:t>mépris pour la littérature, pour l’art</a:t>
            </a:r>
            <a:r>
              <a:rPr lang="fr-FR" b="0" i="0" dirty="0">
                <a:solidFill>
                  <a:srgbClr val="202122"/>
                </a:solidFill>
                <a:effectLst/>
                <a:latin typeface="Arial" panose="020B0604020202020204" pitchFamily="34" charset="0"/>
              </a:rPr>
              <a:t>, pour tout ce qu’il adorait, implantés, ancrés dans ces étroits cerveaux de négociants, exclusivement préoccupés de filouteries et d’argent et seulement accessibles à cette basse distraction des </a:t>
            </a:r>
            <a:r>
              <a:rPr lang="fr-FR" b="1" i="0" dirty="0">
                <a:solidFill>
                  <a:srgbClr val="202122"/>
                </a:solidFill>
                <a:effectLst/>
                <a:latin typeface="Arial" panose="020B0604020202020204" pitchFamily="34" charset="0"/>
              </a:rPr>
              <a:t>esprits médiocres</a:t>
            </a:r>
            <a:r>
              <a:rPr lang="fr-FR" b="0" i="0" dirty="0">
                <a:solidFill>
                  <a:srgbClr val="202122"/>
                </a:solidFill>
                <a:effectLst/>
                <a:latin typeface="Arial" panose="020B0604020202020204" pitchFamily="34" charset="0"/>
              </a:rPr>
              <a:t>, la politique, qu’il rentrait en rage chez lui et se verrouillait avec ses livres.</a:t>
            </a:r>
          </a:p>
          <a:p>
            <a:pPr marL="0" indent="0">
              <a:buNone/>
            </a:pPr>
            <a:br>
              <a:rPr lang="fr-FR" dirty="0"/>
            </a:br>
            <a:endParaRPr lang="it-IT" dirty="0"/>
          </a:p>
        </p:txBody>
      </p:sp>
    </p:spTree>
    <p:extLst>
      <p:ext uri="{BB962C8B-B14F-4D97-AF65-F5344CB8AC3E}">
        <p14:creationId xmlns:p14="http://schemas.microsoft.com/office/powerpoint/2010/main" val="1986241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F87793A1-669F-45C0-A3F6-E06DDB415DD2}"/>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Structure d’</a:t>
            </a:r>
            <a:r>
              <a:rPr lang="en-US" sz="3600" i="1" kern="1200">
                <a:solidFill>
                  <a:srgbClr val="FFFFFF"/>
                </a:solidFill>
                <a:latin typeface="+mj-lt"/>
                <a:ea typeface="+mj-ea"/>
                <a:cs typeface="+mj-cs"/>
              </a:rPr>
              <a:t> À rebours </a:t>
            </a:r>
            <a:br>
              <a:rPr lang="en-US" sz="3600" i="1" kern="1200">
                <a:solidFill>
                  <a:srgbClr val="FFFFFF"/>
                </a:solidFill>
                <a:latin typeface="+mj-lt"/>
                <a:ea typeface="+mj-ea"/>
                <a:cs typeface="+mj-cs"/>
              </a:rPr>
            </a:br>
            <a:r>
              <a:rPr lang="en-US" sz="3600" kern="1200">
                <a:solidFill>
                  <a:srgbClr val="FFFFFF"/>
                </a:solidFill>
                <a:latin typeface="+mj-lt"/>
                <a:ea typeface="+mj-ea"/>
                <a:cs typeface="+mj-cs"/>
              </a:rPr>
              <a:t>(intrigue et thèmes)</a:t>
            </a:r>
          </a:p>
        </p:txBody>
      </p:sp>
      <p:graphicFrame>
        <p:nvGraphicFramePr>
          <p:cNvPr id="4" name="Segnaposto contenuto 3">
            <a:extLst>
              <a:ext uri="{FF2B5EF4-FFF2-40B4-BE49-F238E27FC236}">
                <a16:creationId xmlns:a16="http://schemas.microsoft.com/office/drawing/2014/main" id="{B084FAF9-DDAF-4629-8C36-3A78D648328D}"/>
              </a:ext>
            </a:extLst>
          </p:cNvPr>
          <p:cNvGraphicFramePr>
            <a:graphicFrameLocks noGrp="1"/>
          </p:cNvGraphicFramePr>
          <p:nvPr>
            <p:ph idx="1"/>
            <p:extLst>
              <p:ext uri="{D42A27DB-BD31-4B8C-83A1-F6EECF244321}">
                <p14:modId xmlns:p14="http://schemas.microsoft.com/office/powerpoint/2010/main" val="1895348455"/>
              </p:ext>
            </p:extLst>
          </p:nvPr>
        </p:nvGraphicFramePr>
        <p:xfrm>
          <a:off x="4793639" y="276213"/>
          <a:ext cx="6680939" cy="6581787"/>
        </p:xfrm>
        <a:graphic>
          <a:graphicData uri="http://schemas.openxmlformats.org/drawingml/2006/table">
            <a:tbl>
              <a:tblPr firstRow="1" firstCol="1" bandRow="1">
                <a:noFill/>
                <a:tableStyleId>{073A0DAA-6AF3-43AB-8588-CEC1D06C72B9}</a:tableStyleId>
              </a:tblPr>
              <a:tblGrid>
                <a:gridCol w="3540809">
                  <a:extLst>
                    <a:ext uri="{9D8B030D-6E8A-4147-A177-3AD203B41FA5}">
                      <a16:colId xmlns:a16="http://schemas.microsoft.com/office/drawing/2014/main" val="2331286650"/>
                    </a:ext>
                  </a:extLst>
                </a:gridCol>
                <a:gridCol w="3140130">
                  <a:extLst>
                    <a:ext uri="{9D8B030D-6E8A-4147-A177-3AD203B41FA5}">
                      <a16:colId xmlns:a16="http://schemas.microsoft.com/office/drawing/2014/main" val="265962306"/>
                    </a:ext>
                  </a:extLst>
                </a:gridCol>
              </a:tblGrid>
              <a:tr h="636124">
                <a:tc>
                  <a:txBody>
                    <a:bodyPr/>
                    <a:lstStyle/>
                    <a:p>
                      <a:pPr algn="ctr">
                        <a:spcBef>
                          <a:spcPts val="1400"/>
                        </a:spcBef>
                        <a:spcAft>
                          <a:spcPts val="1400"/>
                        </a:spcAft>
                      </a:pPr>
                      <a:r>
                        <a:rPr lang="it-IT" sz="1400" b="1" kern="150" cap="none" spc="0" dirty="0" err="1">
                          <a:solidFill>
                            <a:schemeClr val="tx1"/>
                          </a:solidFill>
                          <a:effectLst/>
                        </a:rPr>
                        <a:t>Préface</a:t>
                      </a:r>
                      <a:r>
                        <a:rPr lang="it-IT" sz="1400" b="1" kern="150" cap="none" spc="0" dirty="0">
                          <a:solidFill>
                            <a:schemeClr val="tx1"/>
                          </a:solidFill>
                          <a:effectLst/>
                        </a:rPr>
                        <a:t> </a:t>
                      </a:r>
                      <a:r>
                        <a:rPr lang="it-IT" sz="1400" b="1" kern="150" cap="none" spc="0" dirty="0" err="1">
                          <a:solidFill>
                            <a:schemeClr val="tx1"/>
                          </a:solidFill>
                          <a:effectLst/>
                        </a:rPr>
                        <a:t>écrite</a:t>
                      </a:r>
                      <a:r>
                        <a:rPr lang="it-IT" sz="1400" b="1" kern="150" cap="none" spc="0" dirty="0">
                          <a:solidFill>
                            <a:schemeClr val="tx1"/>
                          </a:solidFill>
                          <a:effectLst/>
                        </a:rPr>
                        <a:t> </a:t>
                      </a:r>
                      <a:r>
                        <a:rPr lang="it-IT" sz="1400" b="1" kern="150" cap="none" spc="0" dirty="0" err="1">
                          <a:solidFill>
                            <a:schemeClr val="tx1"/>
                          </a:solidFill>
                          <a:effectLst/>
                        </a:rPr>
                        <a:t>vingt</a:t>
                      </a:r>
                      <a:r>
                        <a:rPr lang="it-IT" sz="1400" b="1" kern="150" cap="none" spc="0" dirty="0">
                          <a:solidFill>
                            <a:schemeClr val="tx1"/>
                          </a:solidFill>
                          <a:effectLst/>
                        </a:rPr>
                        <a:t> </a:t>
                      </a:r>
                      <a:r>
                        <a:rPr lang="it-IT" sz="1400" b="1" kern="150" cap="none" spc="0" dirty="0" err="1">
                          <a:solidFill>
                            <a:schemeClr val="tx1"/>
                          </a:solidFill>
                          <a:effectLst/>
                        </a:rPr>
                        <a:t>ans</a:t>
                      </a:r>
                      <a:r>
                        <a:rPr lang="it-IT" sz="1400" b="1" kern="150" cap="none" spc="0" dirty="0">
                          <a:solidFill>
                            <a:schemeClr val="tx1"/>
                          </a:solidFill>
                          <a:effectLst/>
                        </a:rPr>
                        <a:t> </a:t>
                      </a:r>
                      <a:r>
                        <a:rPr lang="it-IT" sz="1400" b="1" kern="150" cap="none" spc="0" dirty="0" err="1">
                          <a:solidFill>
                            <a:schemeClr val="tx1"/>
                          </a:solidFill>
                          <a:effectLst/>
                        </a:rPr>
                        <a:t>après</a:t>
                      </a:r>
                      <a:r>
                        <a:rPr lang="it-IT" sz="1400" b="1" kern="150" cap="none" spc="0" dirty="0">
                          <a:solidFill>
                            <a:schemeClr val="tx1"/>
                          </a:solidFill>
                          <a:effectLst/>
                        </a:rPr>
                        <a:t> le </a:t>
                      </a:r>
                      <a:r>
                        <a:rPr lang="it-IT" sz="1400" b="1" kern="150" cap="none" spc="0" dirty="0" err="1">
                          <a:solidFill>
                            <a:schemeClr val="tx1"/>
                          </a:solidFill>
                          <a:effectLst/>
                        </a:rPr>
                        <a:t>roman</a:t>
                      </a:r>
                      <a:r>
                        <a:rPr lang="it-IT" sz="1400" b="1" kern="150" cap="none" spc="0" dirty="0">
                          <a:solidFill>
                            <a:schemeClr val="tx1"/>
                          </a:solidFill>
                          <a:effectLst/>
                        </a:rPr>
                        <a:t> (1903)</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tc>
                  <a:txBody>
                    <a:bodyPr/>
                    <a:lstStyle/>
                    <a:p>
                      <a:pPr>
                        <a:spcBef>
                          <a:spcPts val="1400"/>
                        </a:spcBef>
                        <a:spcAft>
                          <a:spcPts val="1400"/>
                        </a:spcAft>
                      </a:pPr>
                      <a:r>
                        <a:rPr lang="it-IT" sz="1400" b="0" kern="150" cap="none" spc="0" dirty="0" err="1">
                          <a:solidFill>
                            <a:schemeClr val="tx1"/>
                          </a:solidFill>
                          <a:effectLst/>
                        </a:rPr>
                        <a:t>Bilan</a:t>
                      </a:r>
                      <a:r>
                        <a:rPr lang="it-IT" sz="1400" b="0" kern="150" cap="none" spc="0" dirty="0">
                          <a:solidFill>
                            <a:schemeClr val="tx1"/>
                          </a:solidFill>
                          <a:effectLst/>
                        </a:rPr>
                        <a:t> </a:t>
                      </a:r>
                      <a:r>
                        <a:rPr lang="it-IT" sz="1400" b="0" kern="150" cap="none" spc="0" dirty="0" err="1">
                          <a:solidFill>
                            <a:schemeClr val="tx1"/>
                          </a:solidFill>
                          <a:effectLst/>
                        </a:rPr>
                        <a:t>rétrospectif</a:t>
                      </a:r>
                      <a:endParaRPr lang="it-IT" sz="1400" b="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nchor="b">
                    <a:lnL w="12700" cmpd="sng">
                      <a:noFill/>
                    </a:lnL>
                    <a:lnR w="12700" cmpd="sng">
                      <a:noFill/>
                    </a:lnR>
                    <a:lnT w="9525" cap="flat" cmpd="sng" algn="ctr">
                      <a:noFill/>
                      <a:prstDash val="solid"/>
                    </a:lnT>
                    <a:lnB w="38100" cmpd="sng">
                      <a:noFill/>
                    </a:lnB>
                    <a:noFill/>
                  </a:tcPr>
                </a:tc>
                <a:extLst>
                  <a:ext uri="{0D108BD9-81ED-4DB2-BD59-A6C34878D82A}">
                    <a16:rowId xmlns:a16="http://schemas.microsoft.com/office/drawing/2014/main" val="1371640470"/>
                  </a:ext>
                </a:extLst>
              </a:tr>
              <a:tr h="370726">
                <a:tc>
                  <a:txBody>
                    <a:bodyPr/>
                    <a:lstStyle/>
                    <a:p>
                      <a:pPr algn="ctr">
                        <a:spcBef>
                          <a:spcPts val="1400"/>
                        </a:spcBef>
                        <a:spcAft>
                          <a:spcPts val="1400"/>
                        </a:spcAft>
                      </a:pPr>
                      <a:r>
                        <a:rPr lang="it-IT" sz="1400" b="1" kern="150" cap="none" spc="0" dirty="0" err="1">
                          <a:solidFill>
                            <a:schemeClr val="tx1"/>
                          </a:solidFill>
                          <a:effectLst/>
                        </a:rPr>
                        <a:t>Notice</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38100" cmpd="sng">
                      <a:noFill/>
                    </a:lnT>
                    <a:lnB w="9525" cap="flat" cmpd="sng" algn="ctr">
                      <a:noFill/>
                      <a:prstDash val="solid"/>
                    </a:lnB>
                    <a:noFill/>
                  </a:tcPr>
                </a:tc>
                <a:tc>
                  <a:txBody>
                    <a:bodyPr/>
                    <a:lstStyle/>
                    <a:p>
                      <a:pPr>
                        <a:spcBef>
                          <a:spcPts val="1400"/>
                        </a:spcBef>
                        <a:spcAft>
                          <a:spcPts val="1400"/>
                        </a:spcAft>
                      </a:pPr>
                      <a:r>
                        <a:rPr lang="it-IT" sz="1400" kern="150" cap="none" spc="0">
                          <a:solidFill>
                            <a:schemeClr val="tx1"/>
                          </a:solidFill>
                          <a:effectLst/>
                        </a:rPr>
                        <a:t>Vie passée de des Esseintes</a:t>
                      </a:r>
                      <a:endParaRPr lang="it-IT" sz="1400" kern="150" cap="none" spc="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38100" cmpd="sng">
                      <a:noFill/>
                    </a:lnT>
                    <a:lnB w="9525" cap="flat" cmpd="sng" algn="ctr">
                      <a:noFill/>
                      <a:prstDash val="solid"/>
                    </a:lnB>
                    <a:noFill/>
                  </a:tcPr>
                </a:tc>
                <a:extLst>
                  <a:ext uri="{0D108BD9-81ED-4DB2-BD59-A6C34878D82A}">
                    <a16:rowId xmlns:a16="http://schemas.microsoft.com/office/drawing/2014/main" val="3477892814"/>
                  </a:ext>
                </a:extLst>
              </a:tr>
              <a:tr h="370726">
                <a:tc>
                  <a:txBody>
                    <a:bodyPr/>
                    <a:lstStyle/>
                    <a:p>
                      <a:pPr algn="ctr">
                        <a:spcBef>
                          <a:spcPts val="1400"/>
                        </a:spcBef>
                        <a:spcAft>
                          <a:spcPts val="1400"/>
                        </a:spcAft>
                      </a:pPr>
                      <a:r>
                        <a:rPr lang="it-IT" sz="1400" b="1" kern="150" cap="none" spc="0" dirty="0" err="1">
                          <a:solidFill>
                            <a:schemeClr val="tx1"/>
                          </a:solidFill>
                          <a:effectLst/>
                        </a:rPr>
                        <a:t>Chapitres</a:t>
                      </a:r>
                      <a:r>
                        <a:rPr lang="it-IT" sz="1400" b="1" kern="150" cap="none" spc="0" dirty="0">
                          <a:solidFill>
                            <a:schemeClr val="tx1"/>
                          </a:solidFill>
                          <a:effectLst/>
                        </a:rPr>
                        <a:t> 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a:solidFill>
                            <a:schemeClr val="tx1"/>
                          </a:solidFill>
                          <a:effectLst/>
                        </a:rPr>
                        <a:t>Installation à Fontenay</a:t>
                      </a:r>
                      <a:endParaRPr lang="it-IT" sz="1400" kern="150" cap="none" spc="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909516323"/>
                  </a:ext>
                </a:extLst>
              </a:tr>
              <a:tr h="595971">
                <a:tc>
                  <a:txBody>
                    <a:bodyPr/>
                    <a:lstStyle/>
                    <a:p>
                      <a:pPr algn="ctr">
                        <a:spcBef>
                          <a:spcPts val="1400"/>
                        </a:spcBef>
                        <a:spcAft>
                          <a:spcPts val="1400"/>
                        </a:spcAft>
                      </a:pPr>
                      <a:r>
                        <a:rPr lang="it-IT" sz="1400" b="1" kern="150" cap="none" spc="0" dirty="0">
                          <a:solidFill>
                            <a:schemeClr val="tx1"/>
                          </a:solidFill>
                          <a:effectLst/>
                        </a:rPr>
                        <a:t>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0"/>
                        </a:spcBef>
                        <a:spcAft>
                          <a:spcPts val="0"/>
                        </a:spcAft>
                      </a:pPr>
                      <a:r>
                        <a:rPr lang="it-IT" sz="1400" kern="150" cap="none" spc="0" dirty="0">
                          <a:solidFill>
                            <a:schemeClr val="tx1"/>
                          </a:solidFill>
                          <a:effectLst/>
                        </a:rPr>
                        <a:t>Bibliothèque: la </a:t>
                      </a:r>
                      <a:r>
                        <a:rPr lang="it-IT" sz="1400" kern="150" cap="none" spc="0" dirty="0" err="1">
                          <a:solidFill>
                            <a:schemeClr val="tx1"/>
                          </a:solidFill>
                          <a:effectLst/>
                        </a:rPr>
                        <a:t>décadence</a:t>
                      </a:r>
                      <a:r>
                        <a:rPr lang="it-IT" sz="1400" kern="150" cap="none" spc="0" dirty="0">
                          <a:solidFill>
                            <a:schemeClr val="tx1"/>
                          </a:solidFill>
                          <a:effectLst/>
                        </a:rPr>
                        <a:t> latine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2111040314"/>
                  </a:ext>
                </a:extLst>
              </a:tr>
              <a:tr h="370726">
                <a:tc>
                  <a:txBody>
                    <a:bodyPr/>
                    <a:lstStyle/>
                    <a:p>
                      <a:pPr algn="ctr">
                        <a:spcBef>
                          <a:spcPts val="1400"/>
                        </a:spcBef>
                        <a:spcAft>
                          <a:spcPts val="1400"/>
                        </a:spcAft>
                      </a:pPr>
                      <a:r>
                        <a:rPr lang="it-IT" sz="1400" b="1" kern="150" cap="none" spc="0" dirty="0">
                          <a:solidFill>
                            <a:schemeClr val="tx1"/>
                          </a:solidFill>
                          <a:effectLst/>
                        </a:rPr>
                        <a:t>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Pierres</a:t>
                      </a:r>
                      <a:r>
                        <a:rPr lang="it-IT" sz="1400" kern="150" cap="none" spc="0" dirty="0">
                          <a:solidFill>
                            <a:schemeClr val="tx1"/>
                          </a:solidFill>
                          <a:effectLst/>
                        </a:rPr>
                        <a:t> </a:t>
                      </a:r>
                      <a:r>
                        <a:rPr lang="it-IT" sz="1400" kern="150" cap="none" spc="0" dirty="0" err="1">
                          <a:solidFill>
                            <a:schemeClr val="tx1"/>
                          </a:solidFill>
                          <a:effectLst/>
                        </a:rPr>
                        <a:t>précieuses</a:t>
                      </a:r>
                      <a:r>
                        <a:rPr lang="it-IT" sz="1400" kern="150" cap="none" spc="0" dirty="0">
                          <a:solidFill>
                            <a:schemeClr val="tx1"/>
                          </a:solidFill>
                          <a:effectLst/>
                        </a:rPr>
                        <a:t> (la </a:t>
                      </a:r>
                      <a:r>
                        <a:rPr lang="it-IT" sz="1400" kern="150" cap="none" spc="0" dirty="0" err="1">
                          <a:solidFill>
                            <a:schemeClr val="tx1"/>
                          </a:solidFill>
                          <a:effectLst/>
                        </a:rPr>
                        <a:t>tortue</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405475992"/>
                  </a:ext>
                </a:extLst>
              </a:tr>
              <a:tr h="370726">
                <a:tc>
                  <a:txBody>
                    <a:bodyPr/>
                    <a:lstStyle/>
                    <a:p>
                      <a:pPr algn="ctr">
                        <a:spcBef>
                          <a:spcPts val="1400"/>
                        </a:spcBef>
                        <a:spcAft>
                          <a:spcPts val="1400"/>
                        </a:spcAft>
                      </a:pPr>
                      <a:r>
                        <a:rPr lang="it-IT" sz="1400" b="1" kern="150" cap="none" spc="0" dirty="0">
                          <a:solidFill>
                            <a:schemeClr val="tx1"/>
                          </a:solidFill>
                          <a:effectLst/>
                        </a:rPr>
                        <a:t>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Peinture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566494752"/>
                  </a:ext>
                </a:extLst>
              </a:tr>
              <a:tr h="821216">
                <a:tc>
                  <a:txBody>
                    <a:bodyPr/>
                    <a:lstStyle/>
                    <a:p>
                      <a:pPr algn="ctr">
                        <a:spcBef>
                          <a:spcPts val="1400"/>
                        </a:spcBef>
                        <a:spcAft>
                          <a:spcPts val="1400"/>
                        </a:spcAft>
                      </a:pPr>
                      <a:r>
                        <a:rPr lang="it-IT" sz="1400" b="1" kern="150" cap="none" spc="0" dirty="0">
                          <a:solidFill>
                            <a:schemeClr val="tx1"/>
                          </a:solidFill>
                          <a:effectLst/>
                        </a:rPr>
                        <a:t>VI, VII, IX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Souvenirs </a:t>
                      </a:r>
                      <a:r>
                        <a:rPr lang="it-IT" sz="1400" kern="150" cap="none" spc="0" dirty="0" err="1">
                          <a:solidFill>
                            <a:schemeClr val="tx1"/>
                          </a:solidFill>
                          <a:effectLst/>
                        </a:rPr>
                        <a:t>divers</a:t>
                      </a:r>
                      <a:r>
                        <a:rPr lang="it-IT" sz="1400" kern="150" cap="none" spc="0" dirty="0">
                          <a:solidFill>
                            <a:schemeClr val="tx1"/>
                          </a:solidFill>
                          <a:effectLst/>
                        </a:rPr>
                        <a:t>: </a:t>
                      </a:r>
                      <a:r>
                        <a:rPr lang="it-IT" sz="1400" kern="150" cap="none" spc="0" dirty="0" err="1">
                          <a:solidFill>
                            <a:schemeClr val="tx1"/>
                          </a:solidFill>
                          <a:effectLst/>
                        </a:rPr>
                        <a:t>corruption</a:t>
                      </a:r>
                      <a:r>
                        <a:rPr lang="it-IT" sz="1400" kern="150" cap="none" spc="0" dirty="0">
                          <a:solidFill>
                            <a:schemeClr val="tx1"/>
                          </a:solidFill>
                          <a:effectLst/>
                        </a:rPr>
                        <a:t> morale, </a:t>
                      </a:r>
                      <a:r>
                        <a:rPr lang="it-IT" sz="1400" kern="150" cap="none" spc="0" dirty="0" err="1">
                          <a:solidFill>
                            <a:schemeClr val="tx1"/>
                          </a:solidFill>
                          <a:effectLst/>
                        </a:rPr>
                        <a:t>étucation</a:t>
                      </a:r>
                      <a:r>
                        <a:rPr lang="it-IT" sz="1400" kern="150" cap="none" spc="0" dirty="0">
                          <a:solidFill>
                            <a:schemeClr val="tx1"/>
                          </a:solidFill>
                          <a:effectLst/>
                        </a:rPr>
                        <a:t> </a:t>
                      </a:r>
                      <a:r>
                        <a:rPr lang="it-IT" sz="1400" kern="150" cap="none" spc="0" dirty="0" err="1">
                          <a:solidFill>
                            <a:schemeClr val="tx1"/>
                          </a:solidFill>
                          <a:effectLst/>
                        </a:rPr>
                        <a:t>chez</a:t>
                      </a:r>
                      <a:r>
                        <a:rPr lang="it-IT" sz="1400" kern="150" cap="none" spc="0" dirty="0">
                          <a:solidFill>
                            <a:schemeClr val="tx1"/>
                          </a:solidFill>
                          <a:effectLst/>
                        </a:rPr>
                        <a:t> </a:t>
                      </a:r>
                      <a:r>
                        <a:rPr lang="it-IT" sz="1400" kern="150" cap="none" spc="0" dirty="0" err="1">
                          <a:solidFill>
                            <a:schemeClr val="tx1"/>
                          </a:solidFill>
                          <a:effectLst/>
                        </a:rPr>
                        <a:t>les</a:t>
                      </a:r>
                      <a:r>
                        <a:rPr lang="it-IT" sz="1400" kern="150" cap="none" spc="0" dirty="0">
                          <a:solidFill>
                            <a:schemeClr val="tx1"/>
                          </a:solidFill>
                          <a:effectLst/>
                        </a:rPr>
                        <a:t> </a:t>
                      </a:r>
                      <a:r>
                        <a:rPr lang="it-IT" sz="1400" kern="150" cap="none" spc="0" dirty="0" err="1">
                          <a:solidFill>
                            <a:schemeClr val="tx1"/>
                          </a:solidFill>
                          <a:effectLst/>
                        </a:rPr>
                        <a:t>Jésuites</a:t>
                      </a:r>
                      <a:r>
                        <a:rPr lang="it-IT" sz="1400" kern="150" cap="none" spc="0" dirty="0">
                          <a:solidFill>
                            <a:schemeClr val="tx1"/>
                          </a:solidFill>
                          <a:effectLst/>
                        </a:rPr>
                        <a:t>, vie </a:t>
                      </a:r>
                      <a:r>
                        <a:rPr lang="it-IT" sz="1400" kern="150" cap="none" spc="0" dirty="0" err="1">
                          <a:solidFill>
                            <a:schemeClr val="tx1"/>
                          </a:solidFill>
                          <a:effectLst/>
                        </a:rPr>
                        <a:t>amoureuse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02628183"/>
                  </a:ext>
                </a:extLst>
              </a:tr>
              <a:tr h="370726">
                <a:tc>
                  <a:txBody>
                    <a:bodyPr/>
                    <a:lstStyle/>
                    <a:p>
                      <a:pPr algn="ctr">
                        <a:spcBef>
                          <a:spcPts val="1400"/>
                        </a:spcBef>
                        <a:spcAft>
                          <a:spcPts val="1400"/>
                        </a:spcAft>
                      </a:pPr>
                      <a:r>
                        <a:rPr lang="it-IT" sz="1400" b="1" kern="150" cap="none" spc="0" dirty="0">
                          <a:solidFill>
                            <a:schemeClr val="tx1"/>
                          </a:solidFill>
                          <a:effectLst/>
                        </a:rPr>
                        <a:t>VIII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err="1">
                          <a:solidFill>
                            <a:schemeClr val="tx1"/>
                          </a:solidFill>
                          <a:effectLst/>
                        </a:rPr>
                        <a:t>Fleurs</a:t>
                      </a:r>
                      <a:r>
                        <a:rPr lang="it-IT" sz="1400" kern="150" cap="none" spc="0" dirty="0">
                          <a:solidFill>
                            <a:schemeClr val="tx1"/>
                          </a:solidFill>
                          <a:effectLst/>
                        </a:rPr>
                        <a:t> et </a:t>
                      </a:r>
                      <a:r>
                        <a:rPr lang="it-IT" sz="1400" kern="150" cap="none" spc="0" dirty="0" err="1">
                          <a:solidFill>
                            <a:schemeClr val="tx1"/>
                          </a:solidFill>
                          <a:effectLst/>
                        </a:rPr>
                        <a:t>plantes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30600764"/>
                  </a:ext>
                </a:extLst>
              </a:tr>
              <a:tr h="370726">
                <a:tc>
                  <a:txBody>
                    <a:bodyPr/>
                    <a:lstStyle/>
                    <a:p>
                      <a:pPr algn="ctr">
                        <a:spcBef>
                          <a:spcPts val="1400"/>
                        </a:spcBef>
                        <a:spcAft>
                          <a:spcPts val="1400"/>
                        </a:spcAft>
                      </a:pPr>
                      <a:r>
                        <a:rPr lang="it-IT" sz="1400" b="1" kern="150" cap="none" spc="0" dirty="0">
                          <a:solidFill>
                            <a:schemeClr val="tx1"/>
                          </a:solidFill>
                          <a:effectLst/>
                        </a:rPr>
                        <a:t>X</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Parfums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657547333"/>
                  </a:ext>
                </a:extLst>
              </a:tr>
              <a:tr h="370726">
                <a:tc>
                  <a:txBody>
                    <a:bodyPr/>
                    <a:lstStyle/>
                    <a:p>
                      <a:pPr algn="ctr">
                        <a:spcBef>
                          <a:spcPts val="1400"/>
                        </a:spcBef>
                        <a:spcAft>
                          <a:spcPts val="1400"/>
                        </a:spcAft>
                      </a:pPr>
                      <a:r>
                        <a:rPr lang="it-IT" sz="1400" b="1" kern="150" cap="none" spc="0" dirty="0">
                          <a:solidFill>
                            <a:schemeClr val="tx1"/>
                          </a:solidFill>
                          <a:effectLst/>
                        </a:rPr>
                        <a:t>XI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Le voyage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81583687"/>
                  </a:ext>
                </a:extLst>
              </a:tr>
              <a:tr h="595971">
                <a:tc>
                  <a:txBody>
                    <a:bodyPr/>
                    <a:lstStyle/>
                    <a:p>
                      <a:pPr algn="ctr">
                        <a:spcBef>
                          <a:spcPts val="1400"/>
                        </a:spcBef>
                        <a:spcAft>
                          <a:spcPts val="1400"/>
                        </a:spcAft>
                      </a:pPr>
                      <a:r>
                        <a:rPr lang="it-IT" sz="1400" b="1" kern="150" cap="none" spc="0" dirty="0">
                          <a:solidFill>
                            <a:schemeClr val="tx1"/>
                          </a:solidFill>
                          <a:effectLst/>
                        </a:rPr>
                        <a:t>XII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auteurs</a:t>
                      </a:r>
                      <a:r>
                        <a:rPr lang="it-IT" sz="1400" kern="150" cap="none" spc="0" dirty="0">
                          <a:solidFill>
                            <a:schemeClr val="tx1"/>
                          </a:solidFill>
                          <a:effectLst/>
                        </a:rPr>
                        <a:t> catholiques </a:t>
                      </a:r>
                      <a:r>
                        <a:rPr lang="it-IT" sz="1400" kern="150" cap="none" spc="0" dirty="0" err="1">
                          <a:solidFill>
                            <a:schemeClr val="tx1"/>
                          </a:solidFill>
                          <a:effectLst/>
                        </a:rPr>
                        <a:t>du</a:t>
                      </a:r>
                      <a:r>
                        <a:rPr lang="it-IT" sz="1400" kern="150" cap="none" spc="0" dirty="0">
                          <a:solidFill>
                            <a:schemeClr val="tx1"/>
                          </a:solidFill>
                          <a:effectLst/>
                        </a:rPr>
                        <a:t> </a:t>
                      </a:r>
                      <a:r>
                        <a:rPr lang="it-IT" sz="1400" kern="150" cap="none" spc="0" dirty="0" err="1">
                          <a:solidFill>
                            <a:schemeClr val="tx1"/>
                          </a:solidFill>
                          <a:effectLst/>
                        </a:rPr>
                        <a:t>XIXe</a:t>
                      </a:r>
                      <a:r>
                        <a:rPr lang="it-IT" sz="1400" kern="150" cap="none" spc="0" dirty="0">
                          <a:solidFill>
                            <a:schemeClr val="tx1"/>
                          </a:solidFill>
                          <a:effectLst/>
                        </a:rPr>
                        <a:t> siècle</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390460003"/>
                  </a:ext>
                </a:extLst>
              </a:tr>
              <a:tr h="595971">
                <a:tc>
                  <a:txBody>
                    <a:bodyPr/>
                    <a:lstStyle/>
                    <a:p>
                      <a:pPr algn="ctr">
                        <a:spcBef>
                          <a:spcPts val="1400"/>
                        </a:spcBef>
                        <a:spcAft>
                          <a:spcPts val="1400"/>
                        </a:spcAft>
                      </a:pPr>
                      <a:r>
                        <a:rPr lang="it-IT" sz="1400" b="1" kern="150" cap="none" spc="0" dirty="0">
                          <a:solidFill>
                            <a:schemeClr val="tx1"/>
                          </a:solidFill>
                          <a:effectLst/>
                        </a:rPr>
                        <a:t>XIV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9525" cap="flat" cmpd="sng" algn="ctr">
                      <a:noFill/>
                      <a:prstDash val="solid"/>
                    </a:lnB>
                    <a:noFill/>
                  </a:tcPr>
                </a:tc>
                <a:tc>
                  <a:txBody>
                    <a:bodyPr/>
                    <a:lstStyle/>
                    <a:p>
                      <a:pPr>
                        <a:spcBef>
                          <a:spcPts val="1400"/>
                        </a:spcBef>
                        <a:spcAft>
                          <a:spcPts val="1400"/>
                        </a:spcAft>
                      </a:pPr>
                      <a:r>
                        <a:rPr lang="it-IT" sz="1400" kern="150" cap="none" spc="0" dirty="0">
                          <a:solidFill>
                            <a:schemeClr val="tx1"/>
                          </a:solidFill>
                          <a:effectLst/>
                        </a:rPr>
                        <a:t>Bibliothèque: </a:t>
                      </a:r>
                      <a:r>
                        <a:rPr lang="it-IT" sz="1400" kern="150" cap="none" spc="0" dirty="0" err="1">
                          <a:solidFill>
                            <a:schemeClr val="tx1"/>
                          </a:solidFill>
                          <a:effectLst/>
                        </a:rPr>
                        <a:t>littérature</a:t>
                      </a:r>
                      <a:r>
                        <a:rPr lang="it-IT" sz="1400" kern="150" cap="none" spc="0" dirty="0">
                          <a:solidFill>
                            <a:schemeClr val="tx1"/>
                          </a:solidFill>
                          <a:effectLst/>
                        </a:rPr>
                        <a:t> “artiste”, </a:t>
                      </a:r>
                      <a:r>
                        <a:rPr lang="it-IT" sz="1400" kern="150" cap="none" spc="0" dirty="0" err="1">
                          <a:solidFill>
                            <a:schemeClr val="tx1"/>
                          </a:solidFill>
                          <a:effectLst/>
                        </a:rPr>
                        <a:t>poètes</a:t>
                      </a:r>
                      <a:r>
                        <a:rPr lang="it-IT" sz="1400" kern="150" cap="none" spc="0" dirty="0">
                          <a:solidFill>
                            <a:schemeClr val="tx1"/>
                          </a:solidFill>
                          <a:effectLst/>
                        </a:rPr>
                        <a:t> “</a:t>
                      </a:r>
                      <a:r>
                        <a:rPr lang="it-IT" sz="1400" kern="150" cap="none" spc="0" dirty="0" err="1">
                          <a:solidFill>
                            <a:schemeClr val="tx1"/>
                          </a:solidFill>
                          <a:effectLst/>
                        </a:rPr>
                        <a:t>maudits</a:t>
                      </a:r>
                      <a:r>
                        <a:rPr lang="it-IT" sz="1400" kern="150" cap="none" spc="0" dirty="0">
                          <a:solidFill>
                            <a:schemeClr val="tx1"/>
                          </a:solidFill>
                          <a:effectLst/>
                        </a:rPr>
                        <a:t>”</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9525" cap="flat" cmpd="sng" algn="ctr">
                      <a:noFill/>
                      <a:prstDash val="solid"/>
                    </a:lnB>
                    <a:noFill/>
                  </a:tcPr>
                </a:tc>
                <a:extLst>
                  <a:ext uri="{0D108BD9-81ED-4DB2-BD59-A6C34878D82A}">
                    <a16:rowId xmlns:a16="http://schemas.microsoft.com/office/drawing/2014/main" val="167723644"/>
                  </a:ext>
                </a:extLst>
              </a:tr>
              <a:tr h="370726">
                <a:tc>
                  <a:txBody>
                    <a:bodyPr/>
                    <a:lstStyle/>
                    <a:p>
                      <a:pPr algn="ctr">
                        <a:spcBef>
                          <a:spcPts val="1400"/>
                        </a:spcBef>
                        <a:spcAft>
                          <a:spcPts val="1400"/>
                        </a:spcAft>
                      </a:pPr>
                      <a:r>
                        <a:rPr lang="it-IT" sz="1400" b="1" kern="150" cap="none" spc="0" dirty="0">
                          <a:solidFill>
                            <a:schemeClr val="tx1"/>
                          </a:solidFill>
                          <a:effectLst/>
                        </a:rPr>
                        <a:t>XV</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95000"/>
                      </a:schemeClr>
                    </a:solidFill>
                  </a:tcPr>
                </a:tc>
                <a:tc>
                  <a:txBody>
                    <a:bodyPr/>
                    <a:lstStyle/>
                    <a:p>
                      <a:pPr>
                        <a:spcBef>
                          <a:spcPts val="1400"/>
                        </a:spcBef>
                        <a:spcAft>
                          <a:spcPts val="1400"/>
                        </a:spcAft>
                      </a:pPr>
                      <a:r>
                        <a:rPr lang="it-IT" sz="1400" kern="150" cap="none" spc="0" dirty="0" err="1">
                          <a:solidFill>
                            <a:schemeClr val="tx1"/>
                          </a:solidFill>
                          <a:effectLst/>
                        </a:rPr>
                        <a:t>Musique</a:t>
                      </a:r>
                      <a:r>
                        <a:rPr lang="it-IT" sz="1400" kern="150" cap="none" spc="0" dirty="0">
                          <a:solidFill>
                            <a:schemeClr val="tx1"/>
                          </a:solidFill>
                          <a:effectLst/>
                        </a:rPr>
                        <a:t> </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9525"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977056058"/>
                  </a:ext>
                </a:extLst>
              </a:tr>
              <a:tr h="370726">
                <a:tc>
                  <a:txBody>
                    <a:bodyPr/>
                    <a:lstStyle/>
                    <a:p>
                      <a:pPr algn="ctr">
                        <a:spcBef>
                          <a:spcPts val="1400"/>
                        </a:spcBef>
                        <a:spcAft>
                          <a:spcPts val="1400"/>
                        </a:spcAft>
                      </a:pPr>
                      <a:r>
                        <a:rPr lang="it-IT" sz="1400" b="1" kern="150" cap="none" spc="0" dirty="0">
                          <a:solidFill>
                            <a:schemeClr val="tx1"/>
                          </a:solidFill>
                          <a:effectLst/>
                        </a:rPr>
                        <a:t>XIII, XVI</a:t>
                      </a:r>
                      <a:endParaRPr lang="it-IT" sz="1400" b="1"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9525" cap="flat" cmpd="sng" algn="ctr">
                      <a:solidFill>
                        <a:schemeClr val="tx1"/>
                      </a:solidFill>
                      <a:prstDash val="solid"/>
                    </a:lnL>
                    <a:lnR w="12700" cmpd="sng">
                      <a:noFill/>
                      <a:prstDash val="solid"/>
                    </a:lnR>
                    <a:lnT w="12700" cmpd="sng">
                      <a:noFill/>
                      <a:prstDash val="solid"/>
                    </a:lnT>
                    <a:lnB w="12700" cmpd="sng">
                      <a:noFill/>
                      <a:prstDash val="solid"/>
                    </a:lnB>
                    <a:noFill/>
                  </a:tcPr>
                </a:tc>
                <a:tc>
                  <a:txBody>
                    <a:bodyPr/>
                    <a:lstStyle/>
                    <a:p>
                      <a:pPr>
                        <a:spcBef>
                          <a:spcPts val="1400"/>
                        </a:spcBef>
                        <a:spcAft>
                          <a:spcPts val="1400"/>
                        </a:spcAft>
                      </a:pPr>
                      <a:r>
                        <a:rPr lang="it-IT" sz="1400" kern="150" cap="none" spc="0" dirty="0" err="1">
                          <a:solidFill>
                            <a:schemeClr val="tx1"/>
                          </a:solidFill>
                          <a:effectLst/>
                        </a:rPr>
                        <a:t>Nourriture</a:t>
                      </a:r>
                      <a:r>
                        <a:rPr lang="it-IT" sz="1400" kern="150" cap="none" spc="0" dirty="0">
                          <a:solidFill>
                            <a:schemeClr val="tx1"/>
                          </a:solidFill>
                          <a:effectLst/>
                        </a:rPr>
                        <a:t>, </a:t>
                      </a:r>
                      <a:r>
                        <a:rPr lang="it-IT" sz="1400" kern="150" cap="none" spc="0" dirty="0" err="1">
                          <a:solidFill>
                            <a:schemeClr val="tx1"/>
                          </a:solidFill>
                          <a:effectLst/>
                        </a:rPr>
                        <a:t>maladie</a:t>
                      </a:r>
                      <a:r>
                        <a:rPr lang="it-IT" sz="1400" kern="150" cap="none" spc="0" dirty="0">
                          <a:solidFill>
                            <a:schemeClr val="tx1"/>
                          </a:solidFill>
                          <a:effectLst/>
                        </a:rPr>
                        <a:t>; </a:t>
                      </a:r>
                      <a:r>
                        <a:rPr lang="it-IT" sz="1400" kern="150" cap="none" spc="0" dirty="0" err="1">
                          <a:solidFill>
                            <a:schemeClr val="tx1"/>
                          </a:solidFill>
                          <a:effectLst/>
                        </a:rPr>
                        <a:t>retour</a:t>
                      </a:r>
                      <a:r>
                        <a:rPr lang="it-IT" sz="1400" kern="150" cap="none" spc="0" dirty="0">
                          <a:solidFill>
                            <a:schemeClr val="tx1"/>
                          </a:solidFill>
                          <a:effectLst/>
                        </a:rPr>
                        <a:t> à Paris</a:t>
                      </a:r>
                      <a:endParaRPr lang="it-IT" sz="1400" kern="150" cap="none" spc="0" dirty="0">
                        <a:solidFill>
                          <a:schemeClr val="tx1"/>
                        </a:solidFill>
                        <a:effectLst/>
                        <a:latin typeface="Times New Roman" panose="02020603050405020304" pitchFamily="18" charset="0"/>
                        <a:ea typeface="Times New Roman" panose="02020603050405020304" pitchFamily="18" charset="0"/>
                        <a:cs typeface="Mangal" panose="02040503050203030202" pitchFamily="18" charset="0"/>
                      </a:endParaRPr>
                    </a:p>
                  </a:txBody>
                  <a:tcPr marL="56743" marR="76783" marT="16212" marB="121593">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306173640"/>
                  </a:ext>
                </a:extLst>
              </a:tr>
            </a:tbl>
          </a:graphicData>
        </a:graphic>
      </p:graphicFrame>
    </p:spTree>
    <p:extLst>
      <p:ext uri="{BB962C8B-B14F-4D97-AF65-F5344CB8AC3E}">
        <p14:creationId xmlns:p14="http://schemas.microsoft.com/office/powerpoint/2010/main" val="1014184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141E64-657D-4293-AF26-B6C94DD93CD9}"/>
              </a:ext>
            </a:extLst>
          </p:cNvPr>
          <p:cNvSpPr>
            <a:spLocks noGrp="1"/>
          </p:cNvSpPr>
          <p:nvPr>
            <p:ph type="title"/>
          </p:nvPr>
        </p:nvSpPr>
        <p:spPr/>
        <p:txBody>
          <a:bodyPr/>
          <a:lstStyle/>
          <a:p>
            <a:pPr algn="ctr"/>
            <a:r>
              <a:rPr lang="it-IT" dirty="0"/>
              <a:t>L’</a:t>
            </a:r>
            <a:r>
              <a:rPr lang="it-IT" dirty="0" err="1"/>
              <a:t>éros</a:t>
            </a:r>
            <a:r>
              <a:rPr lang="it-IT" dirty="0"/>
              <a:t> </a:t>
            </a:r>
            <a:r>
              <a:rPr lang="it-IT" dirty="0" err="1"/>
              <a:t>décadent</a:t>
            </a:r>
            <a:r>
              <a:rPr lang="it-IT" dirty="0"/>
              <a:t>:</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IX)</a:t>
            </a:r>
          </a:p>
        </p:txBody>
      </p:sp>
      <p:sp>
        <p:nvSpPr>
          <p:cNvPr id="3" name="Segnaposto contenuto 2">
            <a:extLst>
              <a:ext uri="{FF2B5EF4-FFF2-40B4-BE49-F238E27FC236}">
                <a16:creationId xmlns:a16="http://schemas.microsoft.com/office/drawing/2014/main" id="{60BFA008-FD48-4B7D-A171-E5A7FDB28475}"/>
              </a:ext>
            </a:extLst>
          </p:cNvPr>
          <p:cNvSpPr>
            <a:spLocks noGrp="1"/>
          </p:cNvSpPr>
          <p:nvPr>
            <p:ph idx="1"/>
          </p:nvPr>
        </p:nvSpPr>
        <p:spPr/>
        <p:txBody>
          <a:bodyPr>
            <a:normAutofit fontScale="85000" lnSpcReduction="10000"/>
          </a:bodyPr>
          <a:lstStyle/>
          <a:p>
            <a:pPr algn="just"/>
            <a:r>
              <a:rPr lang="fr-FR" b="0" i="0" dirty="0">
                <a:solidFill>
                  <a:srgbClr val="202122"/>
                </a:solidFill>
                <a:effectLst/>
                <a:latin typeface="Arial" panose="020B0604020202020204" pitchFamily="34" charset="0"/>
              </a:rPr>
              <a:t>C’était </a:t>
            </a:r>
            <a:r>
              <a:rPr lang="fr-FR" b="1" i="0" dirty="0">
                <a:solidFill>
                  <a:srgbClr val="202122"/>
                </a:solidFill>
                <a:effectLst/>
                <a:latin typeface="Arial" panose="020B0604020202020204" pitchFamily="34" charset="0"/>
              </a:rPr>
              <a:t>miss </a:t>
            </a:r>
            <a:r>
              <a:rPr lang="fr-FR" b="1"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une Américaine, au corps bien découplé, aux jambes nerveuses, aux muscles d’acier, aux bras de fonte.</a:t>
            </a:r>
          </a:p>
          <a:p>
            <a:pPr algn="just"/>
            <a:r>
              <a:rPr lang="fr-FR" b="0" i="0" dirty="0">
                <a:solidFill>
                  <a:srgbClr val="202122"/>
                </a:solidFill>
                <a:effectLst/>
                <a:latin typeface="Arial" panose="020B0604020202020204" pitchFamily="34" charset="0"/>
              </a:rPr>
              <a:t>Elle avait été l’une des acrobates les plus renommées du Cirque.</a:t>
            </a:r>
          </a:p>
          <a:p>
            <a:pPr algn="just"/>
            <a:r>
              <a:rPr lang="fr-FR" b="0" i="0" dirty="0">
                <a:solidFill>
                  <a:srgbClr val="202122"/>
                </a:solidFill>
                <a:effectLst/>
                <a:latin typeface="Arial" panose="020B0604020202020204" pitchFamily="34" charset="0"/>
              </a:rPr>
              <a:t> […] à mesure qu’il admirait sa souplesse et sa force, il voyait </a:t>
            </a:r>
            <a:r>
              <a:rPr lang="fr-FR" b="1" i="0" dirty="0">
                <a:solidFill>
                  <a:srgbClr val="202122"/>
                </a:solidFill>
                <a:effectLst/>
                <a:latin typeface="Arial" panose="020B0604020202020204" pitchFamily="34" charset="0"/>
              </a:rPr>
              <a:t>un artificiel changement de sexe</a:t>
            </a:r>
            <a:r>
              <a:rPr lang="fr-FR" b="0" i="0" dirty="0">
                <a:solidFill>
                  <a:srgbClr val="202122"/>
                </a:solidFill>
                <a:effectLst/>
                <a:latin typeface="Arial" panose="020B0604020202020204" pitchFamily="34" charset="0"/>
              </a:rPr>
              <a:t> se produire en elle […]; après avoir tout d’abord été </a:t>
            </a:r>
            <a:r>
              <a:rPr lang="fr-FR" b="1" i="0" dirty="0">
                <a:solidFill>
                  <a:srgbClr val="202122"/>
                </a:solidFill>
                <a:effectLst/>
                <a:latin typeface="Arial" panose="020B0604020202020204" pitchFamily="34" charset="0"/>
              </a:rPr>
              <a:t>femme</a:t>
            </a:r>
            <a:r>
              <a:rPr lang="fr-FR" b="0" i="0" dirty="0">
                <a:solidFill>
                  <a:srgbClr val="202122"/>
                </a:solidFill>
                <a:effectLst/>
                <a:latin typeface="Arial" panose="020B0604020202020204" pitchFamily="34" charset="0"/>
              </a:rPr>
              <a:t>, puis, après avoir hésité, après avoir avoisiné l’</a:t>
            </a:r>
            <a:r>
              <a:rPr lang="fr-FR" b="1" i="0" dirty="0">
                <a:solidFill>
                  <a:srgbClr val="202122"/>
                </a:solidFill>
                <a:effectLst/>
                <a:latin typeface="Arial" panose="020B0604020202020204" pitchFamily="34" charset="0"/>
              </a:rPr>
              <a:t>androgyne</a:t>
            </a:r>
            <a:r>
              <a:rPr lang="fr-FR" b="0" i="0" dirty="0">
                <a:solidFill>
                  <a:srgbClr val="202122"/>
                </a:solidFill>
                <a:effectLst/>
                <a:latin typeface="Arial" panose="020B0604020202020204" pitchFamily="34" charset="0"/>
              </a:rPr>
              <a:t>, elle semblait se résoudre, se préciser, devenir complètement un </a:t>
            </a:r>
            <a:r>
              <a:rPr lang="fr-FR" b="1" i="0" dirty="0">
                <a:solidFill>
                  <a:srgbClr val="202122"/>
                </a:solidFill>
                <a:effectLst/>
                <a:latin typeface="Arial" panose="020B0604020202020204" pitchFamily="34" charset="0"/>
              </a:rPr>
              <a:t>homme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Cet échange de sexe entre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et lui, l’avait exalté […]. Mais aussitôt que ses vœux furent exaucés, son </a:t>
            </a:r>
            <a:r>
              <a:rPr lang="fr-FR" b="1" i="0" dirty="0">
                <a:solidFill>
                  <a:srgbClr val="202122"/>
                </a:solidFill>
                <a:effectLst/>
                <a:latin typeface="Arial" panose="020B0604020202020204" pitchFamily="34" charset="0"/>
              </a:rPr>
              <a:t>désappointement</a:t>
            </a:r>
            <a:r>
              <a:rPr lang="fr-FR" b="0" i="0" dirty="0">
                <a:solidFill>
                  <a:srgbClr val="202122"/>
                </a:solidFill>
                <a:effectLst/>
                <a:latin typeface="Arial" panose="020B0604020202020204" pitchFamily="34" charset="0"/>
              </a:rPr>
              <a:t> dépassa le possible […]; des Esseintes rentra dans son rôle d’homme momentanément oublié […]; miss </a:t>
            </a:r>
            <a:r>
              <a:rPr lang="fr-FR" b="0" i="0" dirty="0" err="1">
                <a:solidFill>
                  <a:srgbClr val="202122"/>
                </a:solidFill>
                <a:effectLst/>
                <a:latin typeface="Arial" panose="020B0604020202020204" pitchFamily="34" charset="0"/>
              </a:rPr>
              <a:t>Urania</a:t>
            </a:r>
            <a:r>
              <a:rPr lang="fr-FR" b="0" i="0" dirty="0">
                <a:solidFill>
                  <a:srgbClr val="202122"/>
                </a:solidFill>
                <a:effectLst/>
                <a:latin typeface="Arial" panose="020B0604020202020204" pitchFamily="34" charset="0"/>
              </a:rPr>
              <a:t> était une maîtresse ordinaire, ne justifiant en aucune façon, la </a:t>
            </a:r>
            <a:r>
              <a:rPr lang="fr-FR" b="1" i="0" dirty="0">
                <a:solidFill>
                  <a:srgbClr val="202122"/>
                </a:solidFill>
                <a:effectLst/>
                <a:latin typeface="Arial" panose="020B0604020202020204" pitchFamily="34" charset="0"/>
              </a:rPr>
              <a:t>curiosité cérébrale</a:t>
            </a:r>
            <a:r>
              <a:rPr lang="fr-FR" b="0" i="0" dirty="0">
                <a:solidFill>
                  <a:srgbClr val="202122"/>
                </a:solidFill>
                <a:effectLst/>
                <a:latin typeface="Arial" panose="020B0604020202020204" pitchFamily="34" charset="0"/>
              </a:rPr>
              <a:t> qu’elle avait fait naître. </a:t>
            </a:r>
            <a:br>
              <a:rPr lang="fr-FR" dirty="0"/>
            </a:br>
            <a:endParaRPr lang="it-IT" dirty="0"/>
          </a:p>
        </p:txBody>
      </p:sp>
    </p:spTree>
    <p:extLst>
      <p:ext uri="{BB962C8B-B14F-4D97-AF65-F5344CB8AC3E}">
        <p14:creationId xmlns:p14="http://schemas.microsoft.com/office/powerpoint/2010/main" val="2730214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E1C175-79DB-40F4-A2D6-498903097ED9}"/>
              </a:ext>
            </a:extLst>
          </p:cNvPr>
          <p:cNvSpPr>
            <a:spLocks noGrp="1"/>
          </p:cNvSpPr>
          <p:nvPr>
            <p:ph type="title"/>
          </p:nvPr>
        </p:nvSpPr>
        <p:spPr/>
        <p:txBody>
          <a:bodyPr/>
          <a:lstStyle/>
          <a:p>
            <a:pPr algn="ctr"/>
            <a:r>
              <a:rPr lang="it-IT" dirty="0"/>
              <a:t>Le voyage: </a:t>
            </a:r>
            <a:br>
              <a:rPr lang="it-IT" dirty="0"/>
            </a:br>
            <a:r>
              <a:rPr lang="it-IT" dirty="0" err="1"/>
              <a:t>Huysmans</a:t>
            </a:r>
            <a:r>
              <a:rPr lang="it-IT" dirty="0"/>
              <a:t>, </a:t>
            </a:r>
            <a:r>
              <a:rPr lang="it-IT" i="1" dirty="0"/>
              <a:t>À </a:t>
            </a:r>
            <a:r>
              <a:rPr lang="it-IT" i="1" dirty="0" err="1"/>
              <a:t>rebours</a:t>
            </a:r>
            <a:r>
              <a:rPr lang="it-IT" dirty="0"/>
              <a:t> (</a:t>
            </a:r>
            <a:r>
              <a:rPr lang="it-IT" dirty="0" err="1"/>
              <a:t>chap</a:t>
            </a:r>
            <a:r>
              <a:rPr lang="it-IT" dirty="0"/>
              <a:t>. XI)</a:t>
            </a:r>
          </a:p>
        </p:txBody>
      </p:sp>
      <p:sp>
        <p:nvSpPr>
          <p:cNvPr id="3" name="Segnaposto contenuto 2">
            <a:extLst>
              <a:ext uri="{FF2B5EF4-FFF2-40B4-BE49-F238E27FC236}">
                <a16:creationId xmlns:a16="http://schemas.microsoft.com/office/drawing/2014/main" id="{D2F91BE3-4047-4236-8A53-0F85632E8AA6}"/>
              </a:ext>
            </a:extLst>
          </p:cNvPr>
          <p:cNvSpPr>
            <a:spLocks noGrp="1"/>
          </p:cNvSpPr>
          <p:nvPr>
            <p:ph idx="1"/>
          </p:nvPr>
        </p:nvSpPr>
        <p:spPr/>
        <p:txBody>
          <a:bodyPr>
            <a:normAutofit fontScale="92500" lnSpcReduction="20000"/>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désenchantement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revenait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il consulta de nouveau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dix minutes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séparaient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grand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addition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partir,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lourdeur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estomac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pesanteur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tout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extrêmes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pour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buvons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remplit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brandy, tout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réclamant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note.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noir,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serviette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bras,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majordome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crâne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chauve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barbe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grisonnante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dure,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moustaches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crayon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derrière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oreille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posta,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tira de sa poche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papier,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le plafond,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lustre,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inscrivit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dépense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Voilà,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arrachant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calepin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il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curieusement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rare. Quel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John Bull,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pensait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contemplant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flegmatique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qui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apparence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timonier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marine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américaine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Esseintes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incapable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remuer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jambes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tiède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anéantissement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glissait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membres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allumer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cigare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Allons,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immédiates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objections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ordres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À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bon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une chaise ?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Londres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atmosphère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habitants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ustensiles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environnaient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espérer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sinon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nouvelles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désillusions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Hollande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gare,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une immense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aversion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le voyage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impérieux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besoin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tranquille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imposaient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volonté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accusée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plus en plus tenace.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367451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6D2B41-C323-4A89-A6E8-3EF4322A6D8B}"/>
              </a:ext>
            </a:extLst>
          </p:cNvPr>
          <p:cNvSpPr>
            <a:spLocks noGrp="1"/>
          </p:cNvSpPr>
          <p:nvPr>
            <p:ph type="title"/>
          </p:nvPr>
        </p:nvSpPr>
        <p:spPr/>
        <p:txBody>
          <a:bodyPr/>
          <a:lstStyle/>
          <a:p>
            <a:pPr algn="ctr"/>
            <a:r>
              <a:rPr lang="it-IT" dirty="0" err="1"/>
              <a:t>Huysmans</a:t>
            </a:r>
            <a:r>
              <a:rPr lang="it-IT" dirty="0"/>
              <a:t>, </a:t>
            </a:r>
            <a:r>
              <a:rPr lang="it-IT" i="1" dirty="0"/>
              <a:t>À </a:t>
            </a:r>
            <a:r>
              <a:rPr lang="it-IT" i="1" dirty="0" err="1"/>
              <a:t>rebours</a:t>
            </a:r>
            <a:r>
              <a:rPr lang="it-IT" dirty="0"/>
              <a:t> (explicit)</a:t>
            </a:r>
          </a:p>
        </p:txBody>
      </p:sp>
      <p:sp>
        <p:nvSpPr>
          <p:cNvPr id="3" name="Segnaposto contenuto 2">
            <a:extLst>
              <a:ext uri="{FF2B5EF4-FFF2-40B4-BE49-F238E27FC236}">
                <a16:creationId xmlns:a16="http://schemas.microsoft.com/office/drawing/2014/main" id="{E4952781-FC73-4FEC-B6A7-2DB0DEFF9855}"/>
              </a:ext>
            </a:extLst>
          </p:cNvPr>
          <p:cNvSpPr>
            <a:spLocks noGrp="1"/>
          </p:cNvSpPr>
          <p:nvPr>
            <p:ph idx="1"/>
          </p:nvPr>
        </p:nvSpPr>
        <p:spPr/>
        <p:txBody>
          <a:bodyPr>
            <a:normAutofit fontScale="92500"/>
          </a:bodyPr>
          <a:lstStyle/>
          <a:p>
            <a:pPr algn="just"/>
            <a:endParaRPr lang="fr-FR" b="0" i="0" dirty="0">
              <a:solidFill>
                <a:srgbClr val="202122"/>
              </a:solidFill>
              <a:effectLst/>
              <a:latin typeface="Arial" panose="020B0604020202020204" pitchFamily="34" charset="0"/>
            </a:endParaRPr>
          </a:p>
          <a:p>
            <a:pPr algn="just"/>
            <a:r>
              <a:rPr lang="fr-FR" b="0" i="0" dirty="0">
                <a:solidFill>
                  <a:srgbClr val="202122"/>
                </a:solidFill>
                <a:effectLst/>
                <a:latin typeface="Arial" panose="020B0604020202020204" pitchFamily="34" charset="0"/>
              </a:rPr>
              <a:t>Des Esseintes tomba, accablé, sur une chaise. — Dans deux jours je serai à Paris ; allons, fit-il, tout est bien fini ; comme un raz de marée, les vagues de la médiocrité humaine montent jusqu’au ciel et elles vont engloutir le refuge dont j’ouvre, malgré moi, les digues. Ah ! le courage me fait défaut et le cœur me lève ! — Seigneur, prenez pitié du chrétien qui doute, de l’incrédule qui voudrait croire, du forçat de la vie qui s’embarque seul, dans la nuit, sous un firmament que n’éclairent plus les consolants fanaux du vieil espoir !</a:t>
            </a:r>
          </a:p>
          <a:p>
            <a:pPr marL="0" indent="0">
              <a:buNone/>
            </a:pPr>
            <a:br>
              <a:rPr lang="fr-FR" dirty="0"/>
            </a:br>
            <a:endParaRPr lang="it-IT" dirty="0"/>
          </a:p>
        </p:txBody>
      </p:sp>
    </p:spTree>
    <p:extLst>
      <p:ext uri="{BB962C8B-B14F-4D97-AF65-F5344CB8AC3E}">
        <p14:creationId xmlns:p14="http://schemas.microsoft.com/office/powerpoint/2010/main" val="3067540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907CD3-D98D-420E-BEF5-0789599ACCB5}"/>
              </a:ext>
            </a:extLst>
          </p:cNvPr>
          <p:cNvSpPr>
            <a:spLocks noGrp="1"/>
          </p:cNvSpPr>
          <p:nvPr>
            <p:ph type="title"/>
          </p:nvPr>
        </p:nvSpPr>
        <p:spPr/>
        <p:txBody>
          <a:bodyPr/>
          <a:lstStyle/>
          <a:p>
            <a:pPr algn="ctr"/>
            <a:r>
              <a:rPr lang="it-IT" dirty="0"/>
              <a:t>Chateaubriand, </a:t>
            </a:r>
            <a:r>
              <a:rPr lang="it-IT" i="1" dirty="0"/>
              <a:t>René</a:t>
            </a:r>
            <a:r>
              <a:rPr lang="it-IT" dirty="0"/>
              <a:t> (suite)</a:t>
            </a:r>
          </a:p>
        </p:txBody>
      </p:sp>
      <p:sp>
        <p:nvSpPr>
          <p:cNvPr id="3" name="Segnaposto contenuto 2">
            <a:extLst>
              <a:ext uri="{FF2B5EF4-FFF2-40B4-BE49-F238E27FC236}">
                <a16:creationId xmlns:a16="http://schemas.microsoft.com/office/drawing/2014/main" id="{72C1873F-91BB-44E4-8491-31DA78333633}"/>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jou</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éga</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bruyè</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minées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fallait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ma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ie !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feuille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séchée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cabane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fumée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cime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dépouillée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arbres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mousse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nord sur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ro</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écartée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étang</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désert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flétri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clo</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solitaire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élevant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vallée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attiré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regards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oiseaux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figurais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bords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climats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j'aurais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secret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instinct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qu'un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voyageur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ciel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dire :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migration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lève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tu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déploieras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régions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inconnues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1800" kern="0" dirty="0">
                <a:solidFill>
                  <a:srgbClr val="202122"/>
                </a:solidFill>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Levez-vous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orages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emporter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René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espaces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vie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enflammé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sifflant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chevelure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sentant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frimas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enchanté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tourmenté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possédé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2792625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C8406D-3A5A-45E9-A3D7-292D9D0D1B4A}"/>
              </a:ext>
            </a:extLst>
          </p:cNvPr>
          <p:cNvSpPr>
            <a:spLocks noGrp="1"/>
          </p:cNvSpPr>
          <p:nvPr>
            <p:ph type="title"/>
          </p:nvPr>
        </p:nvSpPr>
        <p:spPr/>
        <p:txBody>
          <a:bodyPr>
            <a:noAutofit/>
          </a:bodyPr>
          <a:lstStyle/>
          <a:p>
            <a:pPr algn="ctr"/>
            <a:br>
              <a:rPr lang="fr-FR" sz="2800" i="0" dirty="0">
                <a:solidFill>
                  <a:srgbClr val="202122"/>
                </a:solidFill>
                <a:effectLst/>
                <a:latin typeface="Arial" panose="020B0604020202020204" pitchFamily="34" charset="0"/>
              </a:rPr>
            </a:br>
            <a:r>
              <a:rPr lang="fr-FR" sz="2800" i="0" dirty="0">
                <a:solidFill>
                  <a:srgbClr val="202122"/>
                </a:solidFill>
                <a:effectLst/>
                <a:latin typeface="Arial" panose="020B0604020202020204" pitchFamily="34" charset="0"/>
              </a:rPr>
              <a:t>Chateaubriand, </a:t>
            </a:r>
            <a:r>
              <a:rPr lang="fr-FR" sz="2800" i="1" dirty="0">
                <a:solidFill>
                  <a:srgbClr val="202122"/>
                </a:solidFill>
                <a:effectLst/>
                <a:latin typeface="Arial" panose="020B0604020202020204" pitchFamily="34" charset="0"/>
              </a:rPr>
              <a:t>Génie du christianisme</a:t>
            </a:r>
            <a:r>
              <a:rPr lang="fr-FR" sz="2800" i="0" dirty="0">
                <a:solidFill>
                  <a:srgbClr val="202122"/>
                </a:solidFill>
                <a:effectLst/>
                <a:latin typeface="Arial" panose="020B0604020202020204" pitchFamily="34" charset="0"/>
              </a:rPr>
              <a:t>, IIe partie, livre III, chap. IX - </a:t>
            </a:r>
            <a:r>
              <a:rPr lang="fr-FR" sz="2800" i="1" dirty="0">
                <a:solidFill>
                  <a:srgbClr val="202122"/>
                </a:solidFill>
                <a:effectLst/>
                <a:latin typeface="Arial" panose="020B0604020202020204" pitchFamily="34" charset="0"/>
              </a:rPr>
              <a:t>Du vague des passions</a:t>
            </a:r>
            <a:br>
              <a:rPr lang="fr-FR" sz="2800" i="0" dirty="0">
                <a:solidFill>
                  <a:srgbClr val="202122"/>
                </a:solidFill>
                <a:effectLst/>
                <a:latin typeface="Arial" panose="020B0604020202020204" pitchFamily="34" charset="0"/>
              </a:rPr>
            </a:br>
            <a:endParaRPr lang="it-IT" sz="2800" dirty="0"/>
          </a:p>
        </p:txBody>
      </p:sp>
      <p:sp>
        <p:nvSpPr>
          <p:cNvPr id="3" name="Segnaposto contenuto 2">
            <a:extLst>
              <a:ext uri="{FF2B5EF4-FFF2-40B4-BE49-F238E27FC236}">
                <a16:creationId xmlns:a16="http://schemas.microsoft.com/office/drawing/2014/main" id="{099F64CE-A8EF-457C-8E3C-78C1F6DC2B02}"/>
              </a:ext>
            </a:extLst>
          </p:cNvPr>
          <p:cNvSpPr>
            <a:spLocks noGrp="1"/>
          </p:cNvSpPr>
          <p:nvPr>
            <p:ph idx="1"/>
          </p:nvPr>
        </p:nvSpPr>
        <p:spPr/>
        <p:txBody>
          <a:bodyPr>
            <a:normAutofit fontScale="92500" lnSpcReduction="10000"/>
          </a:bodyPr>
          <a:lstStyle/>
          <a:p>
            <a:pPr algn="just"/>
            <a:r>
              <a:rPr lang="fr-FR" b="0" i="0" dirty="0">
                <a:solidFill>
                  <a:srgbClr val="202122"/>
                </a:solidFill>
                <a:effectLst/>
                <a:latin typeface="Arial" panose="020B0604020202020204" pitchFamily="34" charset="0"/>
              </a:rPr>
              <a:t>Il reste à parler d’un état de l’âme qui, ce nous semble, n’a pas encore été bien observé : c’est celui qui précède le développement des passions, lorsque nos facultés, jeunes, actives, entières, mais renfermées, ne se sont exercées que sur elles-mêmes, sans but et sans objet. Plus les peuples avancent en civilisation, plus cet état du vague des passions augmente ; car il arrive alors une chose fort triste : le grand nombre d’exemples qu’on a sous les yeux, la multitude de livres qui traitent de l’homme et de ses sentiments rendent habile sans expérience. On est détrompé sans avoir joui ; il reste encore des désirs, et l’on n’a plus d’illusions. L’imagination est riche, abondante et merveilleuse ; l’existence pauvre, sèche et désenchantée. On habite avec un cœur plein un monde vide, et sans avoir usé de rien, on est désabusé de tout.</a:t>
            </a:r>
            <a:endParaRPr lang="it-IT" dirty="0"/>
          </a:p>
        </p:txBody>
      </p:sp>
    </p:spTree>
    <p:extLst>
      <p:ext uri="{BB962C8B-B14F-4D97-AF65-F5344CB8AC3E}">
        <p14:creationId xmlns:p14="http://schemas.microsoft.com/office/powerpoint/2010/main" val="914523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D52B16-321C-44F9-ADF1-D77A60013FB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i="1" dirty="0"/>
          </a:p>
        </p:txBody>
      </p:sp>
      <p:sp>
        <p:nvSpPr>
          <p:cNvPr id="3" name="Segnaposto contenuto 2">
            <a:extLst>
              <a:ext uri="{FF2B5EF4-FFF2-40B4-BE49-F238E27FC236}">
                <a16:creationId xmlns:a16="http://schemas.microsoft.com/office/drawing/2014/main" id="{A6C81E28-5874-4A5D-B8A4-086AF70818F4}"/>
              </a:ext>
            </a:extLst>
          </p:cNvPr>
          <p:cNvSpPr>
            <a:spLocks noGrp="1"/>
          </p:cNvSpPr>
          <p:nvPr>
            <p:ph idx="1"/>
          </p:nvPr>
        </p:nvSpPr>
        <p:spPr/>
        <p:txBody>
          <a:bodyPr>
            <a:noAutofit/>
          </a:bodyPr>
          <a:lstStyle/>
          <a:p>
            <a:pPr algn="just"/>
            <a:r>
              <a:rPr lang="fr-FR" sz="2200" b="0" i="0" dirty="0">
                <a:solidFill>
                  <a:srgbClr val="202122"/>
                </a:solidFill>
                <a:effectLst/>
                <a:latin typeface="Arial" panose="020B0604020202020204" pitchFamily="34" charset="0"/>
                <a:cs typeface="Arial" panose="020B0604020202020204" pitchFamily="34" charset="0"/>
              </a:rPr>
              <a:t>On verra dans ces lettres l’expression d’un homme qui sent, et non d’un homme qui travaille […]. Ces lettres ne sont pas un </a:t>
            </a:r>
            <a:r>
              <a:rPr lang="fr-FR" sz="2200" b="0" i="1" dirty="0">
                <a:solidFill>
                  <a:srgbClr val="202122"/>
                </a:solidFill>
                <a:effectLst/>
                <a:latin typeface="Arial" panose="020B0604020202020204" pitchFamily="34" charset="0"/>
                <a:cs typeface="Arial" panose="020B0604020202020204" pitchFamily="34" charset="0"/>
              </a:rPr>
              <a:t>roman. </a:t>
            </a:r>
            <a:r>
              <a:rPr lang="fr-FR" sz="2200" b="0" i="0" dirty="0">
                <a:solidFill>
                  <a:srgbClr val="202122"/>
                </a:solidFill>
                <a:effectLst/>
                <a:latin typeface="Arial" panose="020B0604020202020204" pitchFamily="34" charset="0"/>
                <a:cs typeface="Arial" panose="020B0604020202020204" pitchFamily="34" charset="0"/>
              </a:rPr>
              <a:t>Il n’y a point de mouvement dramatique, d’événements préparés et conduits, point de </a:t>
            </a:r>
            <a:r>
              <a:rPr lang="fr-FR" sz="2200" b="0" i="0" dirty="0" err="1">
                <a:solidFill>
                  <a:srgbClr val="202122"/>
                </a:solidFill>
                <a:effectLst/>
                <a:latin typeface="Arial" panose="020B0604020202020204" pitchFamily="34" charset="0"/>
                <a:cs typeface="Arial" panose="020B0604020202020204" pitchFamily="34" charset="0"/>
              </a:rPr>
              <a:t>dénoûment</a:t>
            </a:r>
            <a:r>
              <a:rPr lang="fr-FR" sz="2200" b="0" i="0" dirty="0">
                <a:solidFill>
                  <a:srgbClr val="202122"/>
                </a:solidFill>
                <a:effectLst/>
                <a:latin typeface="Arial" panose="020B0604020202020204" pitchFamily="34" charset="0"/>
                <a:cs typeface="Arial" panose="020B0604020202020204" pitchFamily="34" charset="0"/>
              </a:rPr>
              <a:t> ; rien de ce qu’on appelle l’intérêt d’un ouvrage, de cette série progressive, de ces incidents […] (</a:t>
            </a:r>
            <a:r>
              <a:rPr lang="fr-FR" sz="2200" b="0" i="1" dirty="0">
                <a:solidFill>
                  <a:srgbClr val="202122"/>
                </a:solidFill>
                <a:effectLst/>
                <a:latin typeface="Arial" panose="020B0604020202020204" pitchFamily="34" charset="0"/>
                <a:cs typeface="Arial" panose="020B0604020202020204" pitchFamily="34" charset="0"/>
              </a:rPr>
              <a:t>Observations</a:t>
            </a:r>
            <a:r>
              <a:rPr lang="fr-FR" sz="2200" b="0" i="0" dirty="0">
                <a:solidFill>
                  <a:srgbClr val="202122"/>
                </a:solidFill>
                <a:effectLst/>
                <a:latin typeface="Arial" panose="020B0604020202020204" pitchFamily="34" charset="0"/>
                <a:cs typeface="Arial" panose="020B0604020202020204" pitchFamily="34" charset="0"/>
              </a:rPr>
              <a:t>).</a:t>
            </a:r>
          </a:p>
          <a:p>
            <a:pPr algn="just"/>
            <a:r>
              <a:rPr lang="fr-FR" sz="2200" b="0" i="0" dirty="0">
                <a:solidFill>
                  <a:srgbClr val="202122"/>
                </a:solidFill>
                <a:effectLst/>
                <a:latin typeface="Arial" panose="020B0604020202020204" pitchFamily="34" charset="0"/>
                <a:cs typeface="Arial" panose="020B0604020202020204" pitchFamily="34" charset="0"/>
              </a:rPr>
              <a:t>Me voilà dans le monde, errant, solitaire au milieu de la foule qui ne m’est rien </a:t>
            </a:r>
            <a:r>
              <a:rPr lang="fr-FR" sz="2200" dirty="0">
                <a:solidFill>
                  <a:srgbClr val="202122"/>
                </a:solidFill>
                <a:latin typeface="Arial" panose="020B0604020202020204" pitchFamily="34" charset="0"/>
                <a:cs typeface="Arial" panose="020B0604020202020204" pitchFamily="34" charset="0"/>
              </a:rPr>
              <a:t>(lettre XXII).</a:t>
            </a:r>
            <a:endParaRPr lang="fr-FR" sz="2200" b="0" i="0" dirty="0">
              <a:solidFill>
                <a:srgbClr val="202122"/>
              </a:solidFill>
              <a:effectLst/>
              <a:latin typeface="Arial" panose="020B0604020202020204" pitchFamily="34" charset="0"/>
              <a:cs typeface="Arial" panose="020B0604020202020204" pitchFamily="34" charset="0"/>
            </a:endParaRPr>
          </a:p>
          <a:p>
            <a:pPr algn="just"/>
            <a:r>
              <a:rPr lang="fr-FR" sz="2200" b="0" i="0" dirty="0">
                <a:solidFill>
                  <a:srgbClr val="202122"/>
                </a:solidFill>
                <a:effectLst/>
                <a:latin typeface="Arial" panose="020B0604020202020204" pitchFamily="34" charset="0"/>
                <a:cs typeface="Arial" panose="020B0604020202020204" pitchFamily="34" charset="0"/>
              </a:rPr>
              <a:t>J’ai tout examiné, tout connu ; si je n’ai pas tout éprouvé, j’ai du moins tout pressenti </a:t>
            </a:r>
            <a:r>
              <a:rPr lang="fr-FR" sz="2200" dirty="0">
                <a:solidFill>
                  <a:srgbClr val="202122"/>
                </a:solidFill>
                <a:latin typeface="Arial" panose="020B0604020202020204" pitchFamily="34" charset="0"/>
                <a:cs typeface="Arial" panose="020B0604020202020204" pitchFamily="34" charset="0"/>
              </a:rPr>
              <a:t>(lettre XLI)</a:t>
            </a:r>
            <a:r>
              <a:rPr lang="fr-FR" sz="2200" b="0" i="0" dirty="0">
                <a:solidFill>
                  <a:srgbClr val="202122"/>
                </a:solidFill>
                <a:effectLst/>
                <a:latin typeface="Arial" panose="020B0604020202020204" pitchFamily="34" charset="0"/>
                <a:cs typeface="Arial" panose="020B0604020202020204" pitchFamily="34" charset="0"/>
              </a:rPr>
              <a:t>. […]      Le sort, qui ne m’a donné ni femme, ni enfants, ni patrie ; je ne sais quelle inquiétude qui m’a isolé, qui m’a toujours empêché de prendre un rôle sur la scène du monde, ainsi que font les autres hommes ; ma destinée enfin, semble me retenir, elle me laisse dans l’attente, et ne me permet pas d’en sortir </a:t>
            </a:r>
            <a:r>
              <a:rPr lang="fr-FR" sz="2200" dirty="0">
                <a:solidFill>
                  <a:srgbClr val="202122"/>
                </a:solidFill>
                <a:latin typeface="Arial" panose="020B0604020202020204" pitchFamily="34" charset="0"/>
                <a:cs typeface="Arial" panose="020B0604020202020204" pitchFamily="34" charset="0"/>
              </a:rPr>
              <a:t>(lettre XLV)</a:t>
            </a:r>
            <a:r>
              <a:rPr lang="fr-FR" sz="2200" b="0" i="0" dirty="0">
                <a:solidFill>
                  <a:srgbClr val="202122"/>
                </a:solidFill>
                <a:effectLst/>
                <a:latin typeface="Arial" panose="020B0604020202020204" pitchFamily="34" charset="0"/>
                <a:cs typeface="Arial" panose="020B0604020202020204" pitchFamily="34" charset="0"/>
              </a:rPr>
              <a:t>.</a:t>
            </a:r>
            <a:endParaRPr lang="it-IT"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0493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C9E9D1-DD7A-4F87-BDC4-6755426BFBE7}"/>
              </a:ext>
            </a:extLst>
          </p:cNvPr>
          <p:cNvSpPr>
            <a:spLocks noGrp="1"/>
          </p:cNvSpPr>
          <p:nvPr>
            <p:ph type="title"/>
          </p:nvPr>
        </p:nvSpPr>
        <p:spPr/>
        <p:txBody>
          <a:bodyPr/>
          <a:lstStyle/>
          <a:p>
            <a:pPr algn="ctr"/>
            <a:r>
              <a:rPr lang="it-IT" dirty="0" err="1"/>
              <a:t>Senancour</a:t>
            </a:r>
            <a:r>
              <a:rPr lang="it-IT" dirty="0"/>
              <a:t>, </a:t>
            </a:r>
            <a:r>
              <a:rPr lang="it-IT" i="1" dirty="0" err="1"/>
              <a:t>Oberman</a:t>
            </a:r>
            <a:endParaRPr lang="it-IT" dirty="0"/>
          </a:p>
        </p:txBody>
      </p:sp>
      <p:sp>
        <p:nvSpPr>
          <p:cNvPr id="3" name="Segnaposto contenuto 2">
            <a:extLst>
              <a:ext uri="{FF2B5EF4-FFF2-40B4-BE49-F238E27FC236}">
                <a16:creationId xmlns:a16="http://schemas.microsoft.com/office/drawing/2014/main" id="{E644A075-9B3C-4FBC-8FC8-B91833F200D1}"/>
              </a:ext>
            </a:extLst>
          </p:cNvPr>
          <p:cNvSpPr>
            <a:spLocks noGrp="1"/>
          </p:cNvSpPr>
          <p:nvPr>
            <p:ph idx="1"/>
          </p:nvPr>
        </p:nvSpPr>
        <p:spPr/>
        <p:txBody>
          <a:bodyPr>
            <a:normAutofit fontScale="92500"/>
          </a:bodyPr>
          <a:lstStyle/>
          <a:p>
            <a:pPr algn="just"/>
            <a:r>
              <a:rPr lang="fr-FR" b="0" i="0" dirty="0">
                <a:solidFill>
                  <a:srgbClr val="202122"/>
                </a:solidFill>
                <a:effectLst/>
                <a:latin typeface="Arial" panose="020B0604020202020204" pitchFamily="34" charset="0"/>
              </a:rPr>
              <a:t>J’ai été jusqu’à la région des glaces perpétuelles […]. </a:t>
            </a:r>
          </a:p>
          <a:p>
            <a:pPr algn="just"/>
            <a:r>
              <a:rPr lang="fr-FR" b="0" i="0" dirty="0">
                <a:solidFill>
                  <a:srgbClr val="202122"/>
                </a:solidFill>
                <a:effectLst/>
                <a:latin typeface="Arial" panose="020B0604020202020204" pitchFamily="34" charset="0"/>
              </a:rPr>
              <a:t> […] là, sur ces monts déserts, où le ciel est immense, où l’air est plus fixe, et les temps moins rapides, et la vie plus permanente ; là, la nature entière exprime éloquemment un ordre plus grand, une harmonie plus visible, un ensemble éternel. Là, l’homme retrouve sa forme altérable, mais indestructible ; il respire l’air sauvage loin des émanations sociales ; son être est à lui comme à l’univers : il vit d’une vie réelle dans l’unité sublime.</a:t>
            </a:r>
          </a:p>
          <a:p>
            <a:pPr algn="just"/>
            <a:r>
              <a:rPr lang="fr-FR" b="0" i="0" dirty="0">
                <a:solidFill>
                  <a:srgbClr val="202122"/>
                </a:solidFill>
                <a:effectLst/>
                <a:latin typeface="Arial" panose="020B0604020202020204" pitchFamily="34" charset="0"/>
              </a:rPr>
              <a:t> […] Je ne saurais vous donner une juste idée de ce monde nouveau, ni exprimer la permanence des monts dans une langue des plaines </a:t>
            </a:r>
            <a:r>
              <a:rPr lang="it-IT" dirty="0">
                <a:latin typeface="Arial" panose="020B0604020202020204" pitchFamily="34" charset="0"/>
                <a:cs typeface="Arial" panose="020B0604020202020204" pitchFamily="34" charset="0"/>
              </a:rPr>
              <a:t>(Lettre VII).</a:t>
            </a:r>
          </a:p>
        </p:txBody>
      </p:sp>
    </p:spTree>
    <p:extLst>
      <p:ext uri="{BB962C8B-B14F-4D97-AF65-F5344CB8AC3E}">
        <p14:creationId xmlns:p14="http://schemas.microsoft.com/office/powerpoint/2010/main" val="767495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6FA655-4094-4803-B1CB-7748FB8E8690}"/>
              </a:ext>
            </a:extLst>
          </p:cNvPr>
          <p:cNvSpPr>
            <a:spLocks noGrp="1"/>
          </p:cNvSpPr>
          <p:nvPr>
            <p:ph type="title"/>
          </p:nvPr>
        </p:nvSpPr>
        <p:spPr/>
        <p:txBody>
          <a:bodyPr/>
          <a:lstStyle/>
          <a:p>
            <a:pPr algn="ctr"/>
            <a:r>
              <a:rPr lang="it-IT" dirty="0"/>
              <a:t>Constant, </a:t>
            </a:r>
            <a:r>
              <a:rPr lang="it-IT" i="1" dirty="0"/>
              <a:t>Adolphe</a:t>
            </a:r>
            <a:r>
              <a:rPr lang="it-IT" dirty="0"/>
              <a:t> (</a:t>
            </a:r>
            <a:r>
              <a:rPr lang="it-IT" dirty="0" err="1"/>
              <a:t>avis</a:t>
            </a:r>
            <a:r>
              <a:rPr lang="it-IT" dirty="0"/>
              <a:t> de l’</a:t>
            </a:r>
            <a:r>
              <a:rPr lang="it-IT" dirty="0" err="1"/>
              <a:t>éditeur</a:t>
            </a:r>
            <a:r>
              <a:rPr lang="it-IT" dirty="0"/>
              <a:t>)</a:t>
            </a:r>
          </a:p>
        </p:txBody>
      </p:sp>
      <p:sp>
        <p:nvSpPr>
          <p:cNvPr id="3" name="Segnaposto contenuto 2">
            <a:extLst>
              <a:ext uri="{FF2B5EF4-FFF2-40B4-BE49-F238E27FC236}">
                <a16:creationId xmlns:a16="http://schemas.microsoft.com/office/drawing/2014/main" id="{8CAE3172-4500-4907-852D-496CF89E8170}"/>
              </a:ext>
            </a:extLst>
          </p:cNvPr>
          <p:cNvSpPr>
            <a:spLocks noGrp="1"/>
          </p:cNvSpPr>
          <p:nvPr>
            <p:ph idx="1"/>
          </p:nvPr>
        </p:nvSpPr>
        <p:spPr/>
        <p:txBody>
          <a:bodyPr>
            <a:normAutofit fontScale="92500" lnSpcReduction="20000"/>
          </a:bodyPr>
          <a:lstStyle/>
          <a:p>
            <a:pPr marL="0" indent="0" algn="just">
              <a:buNone/>
            </a:pPr>
            <a:r>
              <a:rPr lang="fr-FR" b="0" i="0" dirty="0">
                <a:solidFill>
                  <a:srgbClr val="202122"/>
                </a:solidFill>
                <a:effectLst/>
                <a:latin typeface="Arial" panose="020B0604020202020204" pitchFamily="34" charset="0"/>
              </a:rPr>
              <a:t>Je parcourais l’Italie, il y a bien des années. Je fus arrêté dans une auberge de </a:t>
            </a:r>
            <a:r>
              <a:rPr lang="fr-FR" b="0" i="0" dirty="0" err="1">
                <a:solidFill>
                  <a:srgbClr val="202122"/>
                </a:solidFill>
                <a:effectLst/>
                <a:latin typeface="Arial" panose="020B0604020202020204" pitchFamily="34" charset="0"/>
              </a:rPr>
              <a:t>Cerenza</a:t>
            </a:r>
            <a:r>
              <a:rPr lang="fr-FR" b="0" i="0" dirty="0">
                <a:solidFill>
                  <a:srgbClr val="202122"/>
                </a:solidFill>
                <a:effectLst/>
                <a:latin typeface="Arial" panose="020B0604020202020204" pitchFamily="34" charset="0"/>
              </a:rPr>
              <a:t>, petit village de la Calabre, par un débordement du Neto ; il y avait dans la même auberge </a:t>
            </a:r>
            <a:r>
              <a:rPr lang="fr-FR" b="1" i="0" dirty="0">
                <a:solidFill>
                  <a:srgbClr val="202122"/>
                </a:solidFill>
                <a:effectLst/>
                <a:latin typeface="Arial" panose="020B0604020202020204" pitchFamily="34" charset="0"/>
              </a:rPr>
              <a:t>un étranger</a:t>
            </a:r>
            <a:r>
              <a:rPr lang="fr-FR" b="0" i="0" dirty="0">
                <a:solidFill>
                  <a:srgbClr val="202122"/>
                </a:solidFill>
                <a:effectLst/>
                <a:latin typeface="Arial" panose="020B0604020202020204" pitchFamily="34" charset="0"/>
              </a:rPr>
              <a:t> qui se trouvait forcé d’y séjourner pour la même cause. Il était fort </a:t>
            </a:r>
            <a:r>
              <a:rPr lang="fr-FR" b="1" i="0" dirty="0">
                <a:solidFill>
                  <a:srgbClr val="202122"/>
                </a:solidFill>
                <a:effectLst/>
                <a:latin typeface="Arial" panose="020B0604020202020204" pitchFamily="34" charset="0"/>
              </a:rPr>
              <a:t>silencieux</a:t>
            </a:r>
            <a:r>
              <a:rPr lang="fr-FR" b="0" i="0" dirty="0">
                <a:solidFill>
                  <a:srgbClr val="202122"/>
                </a:solidFill>
                <a:effectLst/>
                <a:latin typeface="Arial" panose="020B0604020202020204" pitchFamily="34" charset="0"/>
              </a:rPr>
              <a:t> et paraissait </a:t>
            </a:r>
            <a:r>
              <a:rPr lang="fr-FR" b="1" i="0" dirty="0">
                <a:solidFill>
                  <a:srgbClr val="202122"/>
                </a:solidFill>
                <a:effectLst/>
                <a:latin typeface="Arial" panose="020B0604020202020204" pitchFamily="34" charset="0"/>
              </a:rPr>
              <a:t>triste</a:t>
            </a:r>
            <a:r>
              <a:rPr lang="fr-FR" b="0" i="0" dirty="0">
                <a:solidFill>
                  <a:srgbClr val="202122"/>
                </a:solidFill>
                <a:effectLst/>
                <a:latin typeface="Arial" panose="020B0604020202020204" pitchFamily="34" charset="0"/>
              </a:rPr>
              <a:t>. Il ne témoignait aucune impatience. Je me plaignais quelquefois à lui, comme au seul homme à qui je pusse parler dans ce lieu, du retard que notre marche éprouvait. « </a:t>
            </a:r>
            <a:r>
              <a:rPr lang="fr-FR" b="1" i="0" dirty="0">
                <a:solidFill>
                  <a:srgbClr val="202122"/>
                </a:solidFill>
                <a:effectLst/>
                <a:latin typeface="Arial" panose="020B0604020202020204" pitchFamily="34" charset="0"/>
              </a:rPr>
              <a:t>Il m’est égal</a:t>
            </a:r>
            <a:r>
              <a:rPr lang="fr-FR" b="0" i="0" dirty="0">
                <a:solidFill>
                  <a:srgbClr val="202122"/>
                </a:solidFill>
                <a:effectLst/>
                <a:latin typeface="Arial" panose="020B0604020202020204" pitchFamily="34" charset="0"/>
              </a:rPr>
              <a:t>, me répondit-il, d’être ici ou ailleurs ». Notre hôte, qui avait causé avec un domestique napolitain qui servait cet étranger sans savoir son nom, me dit qu’il ne voyageait point par curiosité, car </a:t>
            </a:r>
            <a:r>
              <a:rPr lang="fr-FR" b="1" i="0" dirty="0">
                <a:solidFill>
                  <a:srgbClr val="202122"/>
                </a:solidFill>
                <a:effectLst/>
                <a:latin typeface="Arial" panose="020B0604020202020204" pitchFamily="34" charset="0"/>
              </a:rPr>
              <a:t>il ne visitait ni</a:t>
            </a:r>
            <a:r>
              <a:rPr lang="fr-FR" b="0" i="0" dirty="0">
                <a:solidFill>
                  <a:srgbClr val="202122"/>
                </a:solidFill>
                <a:effectLst/>
                <a:latin typeface="Arial" panose="020B0604020202020204" pitchFamily="34" charset="0"/>
              </a:rPr>
              <a:t> les ruines, ni les sites, ni les monuments, ni les hommes. Il lisait beaucoup, mais jamais d’une manière suivie ; il se promenait le soir, toujours </a:t>
            </a:r>
            <a:r>
              <a:rPr lang="fr-FR" b="1" i="0" dirty="0">
                <a:solidFill>
                  <a:srgbClr val="202122"/>
                </a:solidFill>
                <a:effectLst/>
                <a:latin typeface="Arial" panose="020B0604020202020204" pitchFamily="34" charset="0"/>
              </a:rPr>
              <a:t>seul</a:t>
            </a:r>
            <a:r>
              <a:rPr lang="fr-FR" b="0" i="0" dirty="0">
                <a:solidFill>
                  <a:srgbClr val="202122"/>
                </a:solidFill>
                <a:effectLst/>
                <a:latin typeface="Arial" panose="020B0604020202020204" pitchFamily="34" charset="0"/>
              </a:rPr>
              <a:t>, et souvent il passait des journées entières assis, immobile, </a:t>
            </a:r>
            <a:r>
              <a:rPr lang="fr-FR" b="1" i="0" dirty="0">
                <a:solidFill>
                  <a:srgbClr val="202122"/>
                </a:solidFill>
                <a:effectLst/>
                <a:latin typeface="Arial" panose="020B0604020202020204" pitchFamily="34" charset="0"/>
              </a:rPr>
              <a:t>la tête appuyée </a:t>
            </a:r>
            <a:r>
              <a:rPr lang="fr-FR" b="0" i="0" dirty="0">
                <a:solidFill>
                  <a:srgbClr val="202122"/>
                </a:solidFill>
                <a:effectLst/>
                <a:latin typeface="Arial" panose="020B0604020202020204" pitchFamily="34" charset="0"/>
              </a:rPr>
              <a:t>sur les deux mains.</a:t>
            </a:r>
          </a:p>
        </p:txBody>
      </p:sp>
    </p:spTree>
    <p:extLst>
      <p:ext uri="{BB962C8B-B14F-4D97-AF65-F5344CB8AC3E}">
        <p14:creationId xmlns:p14="http://schemas.microsoft.com/office/powerpoint/2010/main" val="1037986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D4BE4B-F596-4E95-BD6E-D8E741689263}"/>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9F10B950-6279-43E6-AA38-E007DBD0A320}"/>
              </a:ext>
            </a:extLst>
          </p:cNvPr>
          <p:cNvSpPr>
            <a:spLocks noGrp="1"/>
          </p:cNvSpPr>
          <p:nvPr>
            <p:ph idx="1"/>
          </p:nvPr>
        </p:nvSpPr>
        <p:spPr/>
        <p:txBody>
          <a:bodyPr>
            <a:normAutofit fontScale="92500" lnSpcReduction="20000"/>
          </a:bodyPr>
          <a:lstStyle/>
          <a:p>
            <a:pPr algn="just"/>
            <a:r>
              <a:rPr lang="fr-FR" b="0" i="0" dirty="0">
                <a:solidFill>
                  <a:srgbClr val="202122"/>
                </a:solidFill>
                <a:effectLst/>
                <a:latin typeface="Arial" panose="020B0604020202020204" pitchFamily="34" charset="0"/>
              </a:rPr>
              <a:t>Tourmenté d’une émotion vague, </a:t>
            </a:r>
            <a:r>
              <a:rPr lang="fr-FR" b="1" i="0" dirty="0">
                <a:solidFill>
                  <a:srgbClr val="202122"/>
                </a:solidFill>
                <a:effectLst/>
                <a:latin typeface="Arial" panose="020B0604020202020204" pitchFamily="34" charset="0"/>
              </a:rPr>
              <a:t>je veux être aimé</a:t>
            </a:r>
            <a:r>
              <a:rPr lang="fr-FR" b="0" i="0" dirty="0">
                <a:solidFill>
                  <a:srgbClr val="202122"/>
                </a:solidFill>
                <a:effectLst/>
                <a:latin typeface="Arial" panose="020B0604020202020204" pitchFamily="34" charset="0"/>
              </a:rPr>
              <a:t>, me disais-je, et je regardais autour de moi […].</a:t>
            </a:r>
          </a:p>
          <a:p>
            <a:pPr algn="just"/>
            <a:r>
              <a:rPr lang="fr-FR" b="0" i="0" dirty="0">
                <a:solidFill>
                  <a:srgbClr val="202122"/>
                </a:solidFill>
                <a:effectLst/>
                <a:latin typeface="Arial" panose="020B0604020202020204" pitchFamily="34" charset="0"/>
              </a:rPr>
              <a:t>Souvent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était rêveuse et taciturne ; quelquefois elle parlait avec impétuosité. […] On l’examinait avec intérêt et curiosité comme </a:t>
            </a:r>
            <a:r>
              <a:rPr lang="fr-FR" b="1" i="0" dirty="0">
                <a:solidFill>
                  <a:srgbClr val="202122"/>
                </a:solidFill>
                <a:effectLst/>
                <a:latin typeface="Arial" panose="020B0604020202020204" pitchFamily="34" charset="0"/>
              </a:rPr>
              <a:t>un bel orage</a:t>
            </a:r>
            <a:r>
              <a:rPr lang="fr-FR" b="0" i="0" dirty="0">
                <a:solidFill>
                  <a:srgbClr val="202122"/>
                </a:solidFill>
                <a:effectLst/>
                <a:latin typeface="Arial" panose="020B0604020202020204" pitchFamily="34" charset="0"/>
              </a:rPr>
              <a:t>.</a:t>
            </a:r>
          </a:p>
          <a:p>
            <a:pPr algn="just"/>
            <a:r>
              <a:rPr lang="fr-FR" b="0" i="0" dirty="0">
                <a:solidFill>
                  <a:srgbClr val="202122"/>
                </a:solidFill>
                <a:effectLst/>
                <a:latin typeface="Arial" panose="020B0604020202020204" pitchFamily="34" charset="0"/>
              </a:rPr>
              <a:t>[…] Le dessein de lui plaire, mettant dans ma vie un nouvel intérêt, animait mon existence d’une manière inusitée. [j’avais pris un engagement] envers mon amour-propre. </a:t>
            </a:r>
            <a:r>
              <a:rPr lang="fr-FR" b="1" i="0" dirty="0">
                <a:solidFill>
                  <a:srgbClr val="202122"/>
                </a:solidFill>
                <a:effectLst/>
                <a:latin typeface="Arial" panose="020B0604020202020204" pitchFamily="34" charset="0"/>
              </a:rPr>
              <a:t>Cet amour-propre était en tiers entre </a:t>
            </a:r>
            <a:r>
              <a:rPr lang="fr-FR" b="1" i="0" dirty="0" err="1">
                <a:solidFill>
                  <a:srgbClr val="202122"/>
                </a:solidFill>
                <a:effectLst/>
                <a:latin typeface="Arial" panose="020B0604020202020204" pitchFamily="34" charset="0"/>
              </a:rPr>
              <a:t>Ellénore</a:t>
            </a:r>
            <a:r>
              <a:rPr lang="fr-FR" b="1" i="0" dirty="0">
                <a:solidFill>
                  <a:srgbClr val="202122"/>
                </a:solidFill>
                <a:effectLst/>
                <a:latin typeface="Arial" panose="020B0604020202020204" pitchFamily="34" charset="0"/>
              </a:rPr>
              <a:t> et moi</a:t>
            </a:r>
            <a:r>
              <a:rPr lang="fr-FR" b="0" i="0" dirty="0">
                <a:solidFill>
                  <a:srgbClr val="202122"/>
                </a:solidFill>
                <a:effectLst/>
                <a:latin typeface="Arial" panose="020B0604020202020204" pitchFamily="34" charset="0"/>
              </a:rPr>
              <a:t>. Je me croyais comme </a:t>
            </a:r>
            <a:r>
              <a:rPr lang="fr-FR" b="1" i="0" dirty="0">
                <a:solidFill>
                  <a:srgbClr val="202122"/>
                </a:solidFill>
                <a:effectLst/>
                <a:latin typeface="Arial" panose="020B0604020202020204" pitchFamily="34" charset="0"/>
              </a:rPr>
              <a:t>obligé</a:t>
            </a:r>
            <a:r>
              <a:rPr lang="fr-FR" b="0" i="0" dirty="0">
                <a:solidFill>
                  <a:srgbClr val="202122"/>
                </a:solidFill>
                <a:effectLst/>
                <a:latin typeface="Arial" panose="020B0604020202020204" pitchFamily="34" charset="0"/>
              </a:rPr>
              <a:t> de marcher au plus vite vers le but que je m’étais proposé : je ne me livrais donc pas sans réserve à mes impressions. […]. Je </a:t>
            </a:r>
            <a:r>
              <a:rPr lang="fr-FR" b="1" i="0" dirty="0">
                <a:solidFill>
                  <a:srgbClr val="202122"/>
                </a:solidFill>
                <a:effectLst/>
                <a:latin typeface="Arial" panose="020B0604020202020204" pitchFamily="34" charset="0"/>
              </a:rPr>
              <a:t>ne</a:t>
            </a:r>
            <a:r>
              <a:rPr lang="fr-FR" b="0" i="0" dirty="0">
                <a:solidFill>
                  <a:srgbClr val="202122"/>
                </a:solidFill>
                <a:effectLst/>
                <a:latin typeface="Arial" panose="020B0604020202020204" pitchFamily="34" charset="0"/>
              </a:rPr>
              <a:t> croyais </a:t>
            </a:r>
            <a:r>
              <a:rPr lang="fr-FR" b="1" i="0" dirty="0">
                <a:solidFill>
                  <a:srgbClr val="202122"/>
                </a:solidFill>
                <a:effectLst/>
                <a:latin typeface="Arial" panose="020B0604020202020204" pitchFamily="34" charset="0"/>
              </a:rPr>
              <a:t>point aimer</a:t>
            </a:r>
            <a:r>
              <a:rPr lang="fr-FR" b="0" i="0" dirty="0">
                <a:solidFill>
                  <a:srgbClr val="202122"/>
                </a:solidFill>
                <a:effectLst/>
                <a:latin typeface="Arial" panose="020B0604020202020204" pitchFamily="34" charset="0"/>
              </a:rPr>
              <a:t> </a:t>
            </a:r>
            <a:r>
              <a:rPr lang="fr-FR" b="0" i="0" dirty="0" err="1">
                <a:solidFill>
                  <a:srgbClr val="202122"/>
                </a:solidFill>
                <a:effectLst/>
                <a:latin typeface="Arial" panose="020B0604020202020204" pitchFamily="34" charset="0"/>
              </a:rPr>
              <a:t>Ellénore</a:t>
            </a:r>
            <a:r>
              <a:rPr lang="fr-FR" b="0" i="0" dirty="0">
                <a:solidFill>
                  <a:srgbClr val="202122"/>
                </a:solidFill>
                <a:effectLst/>
                <a:latin typeface="Arial" panose="020B0604020202020204" pitchFamily="34" charset="0"/>
              </a:rPr>
              <a:t> ; mais déjà je n’aurais pu me résigner à ne pas </a:t>
            </a:r>
            <a:r>
              <a:rPr lang="fr-FR" b="1" i="0" dirty="0">
                <a:solidFill>
                  <a:srgbClr val="202122"/>
                </a:solidFill>
                <a:effectLst/>
                <a:latin typeface="Arial" panose="020B0604020202020204" pitchFamily="34" charset="0"/>
              </a:rPr>
              <a:t>lui</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plaire</a:t>
            </a:r>
            <a:r>
              <a:rPr lang="fr-FR" b="0" i="0" dirty="0">
                <a:solidFill>
                  <a:srgbClr val="202122"/>
                </a:solidFill>
                <a:effectLst/>
                <a:latin typeface="Arial" panose="020B0604020202020204" pitchFamily="34" charset="0"/>
              </a:rPr>
              <a:t> (chap. II). </a:t>
            </a:r>
            <a:endParaRPr lang="it-IT" dirty="0"/>
          </a:p>
        </p:txBody>
      </p:sp>
    </p:spTree>
    <p:extLst>
      <p:ext uri="{BB962C8B-B14F-4D97-AF65-F5344CB8AC3E}">
        <p14:creationId xmlns:p14="http://schemas.microsoft.com/office/powerpoint/2010/main" val="3891279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40B46F-94C7-419F-9867-8A3EBB7F6AEA}"/>
              </a:ext>
            </a:extLst>
          </p:cNvPr>
          <p:cNvSpPr>
            <a:spLocks noGrp="1"/>
          </p:cNvSpPr>
          <p:nvPr>
            <p:ph type="title"/>
          </p:nvPr>
        </p:nvSpPr>
        <p:spPr/>
        <p:txBody>
          <a:bodyPr/>
          <a:lstStyle/>
          <a:p>
            <a:pPr algn="ctr"/>
            <a:r>
              <a:rPr lang="it-IT" dirty="0"/>
              <a:t>Constant, </a:t>
            </a:r>
            <a:r>
              <a:rPr lang="it-IT" i="1" dirty="0"/>
              <a:t>Adolphe</a:t>
            </a:r>
            <a:endParaRPr lang="it-IT" dirty="0"/>
          </a:p>
        </p:txBody>
      </p:sp>
      <p:sp>
        <p:nvSpPr>
          <p:cNvPr id="3" name="Segnaposto contenuto 2">
            <a:extLst>
              <a:ext uri="{FF2B5EF4-FFF2-40B4-BE49-F238E27FC236}">
                <a16:creationId xmlns:a16="http://schemas.microsoft.com/office/drawing/2014/main" id="{B74FE8C6-A97E-4649-8B8A-93531B83ADDC}"/>
              </a:ext>
            </a:extLst>
          </p:cNvPr>
          <p:cNvSpPr>
            <a:spLocks noGrp="1"/>
          </p:cNvSpPr>
          <p:nvPr>
            <p:ph idx="1"/>
          </p:nvPr>
        </p:nvSpPr>
        <p:spPr/>
        <p:txBody>
          <a:bodyPr/>
          <a:lstStyle/>
          <a:p>
            <a:pPr algn="just"/>
            <a:r>
              <a:rPr lang="fr-FR" sz="1800" b="0" i="0" u="none" strike="noStrike" baseline="0" dirty="0">
                <a:solidFill>
                  <a:srgbClr val="000000"/>
                </a:solidFill>
              </a:rPr>
              <a:t>Les sentiments de l’homme sont confus et mélangés ; ils se composent d’une multitude d’impressions variées qui échappent à l’observation ; et la </a:t>
            </a:r>
            <a:r>
              <a:rPr lang="fr-FR" sz="1800" b="1" i="0" u="none" strike="noStrike" baseline="0" dirty="0">
                <a:solidFill>
                  <a:srgbClr val="000000"/>
                </a:solidFill>
              </a:rPr>
              <a:t>parole</a:t>
            </a:r>
            <a:r>
              <a:rPr lang="fr-FR" sz="1800" b="0" i="0" u="none" strike="noStrike" baseline="0" dirty="0">
                <a:solidFill>
                  <a:srgbClr val="000000"/>
                </a:solidFill>
              </a:rPr>
              <a:t>, toujours trop </a:t>
            </a:r>
            <a:r>
              <a:rPr lang="fr-FR" sz="1800" b="1" i="0" u="none" strike="noStrike" baseline="0" dirty="0">
                <a:solidFill>
                  <a:srgbClr val="000000"/>
                </a:solidFill>
              </a:rPr>
              <a:t>grossière</a:t>
            </a:r>
            <a:r>
              <a:rPr lang="fr-FR" sz="1800" b="0" i="0" u="none" strike="noStrike" baseline="0" dirty="0">
                <a:solidFill>
                  <a:srgbClr val="000000"/>
                </a:solidFill>
              </a:rPr>
              <a:t> et trop </a:t>
            </a:r>
            <a:r>
              <a:rPr lang="fr-FR" sz="1800" b="1" i="0" u="none" strike="noStrike" baseline="0" dirty="0">
                <a:solidFill>
                  <a:srgbClr val="000000"/>
                </a:solidFill>
              </a:rPr>
              <a:t>générale</a:t>
            </a:r>
            <a:r>
              <a:rPr lang="fr-FR" sz="1800" b="0" i="0" u="none" strike="noStrike" baseline="0" dirty="0">
                <a:solidFill>
                  <a:srgbClr val="000000"/>
                </a:solidFill>
              </a:rPr>
              <a:t>, peut bien servir à les désigner, mais ne sert jamais à les définir. (chap. </a:t>
            </a:r>
            <a:r>
              <a:rPr lang="fr-FR" sz="1800" dirty="0">
                <a:solidFill>
                  <a:srgbClr val="000000"/>
                </a:solidFill>
              </a:rPr>
              <a:t>II</a:t>
            </a:r>
            <a:r>
              <a:rPr lang="fr-FR" sz="1800" b="0" i="0" u="none" strike="noStrike" baseline="0" dirty="0">
                <a:solidFill>
                  <a:srgbClr val="000000"/>
                </a:solidFill>
              </a:rPr>
              <a:t>) </a:t>
            </a:r>
          </a:p>
          <a:p>
            <a:r>
              <a:rPr lang="fr-FR" sz="1800" b="1" i="0" u="none" strike="noStrike" baseline="0" dirty="0" err="1">
                <a:solidFill>
                  <a:srgbClr val="000000"/>
                </a:solidFill>
              </a:rPr>
              <a:t>Ellénore</a:t>
            </a:r>
            <a:r>
              <a:rPr lang="fr-FR" sz="1800" b="0" i="0" u="none" strike="noStrike" baseline="0" dirty="0">
                <a:solidFill>
                  <a:srgbClr val="000000"/>
                </a:solidFill>
              </a:rPr>
              <a:t> était sans doute un vif plaisir dans mon existence, mais elle n’était plus un but : elle était devenue un </a:t>
            </a:r>
            <a:r>
              <a:rPr lang="fr-FR" sz="1800" b="1" i="0" u="none" strike="noStrike" baseline="0" dirty="0">
                <a:solidFill>
                  <a:srgbClr val="000000"/>
                </a:solidFill>
              </a:rPr>
              <a:t>lien</a:t>
            </a:r>
            <a:r>
              <a:rPr lang="fr-FR" sz="1800" b="0" i="0" u="none" strike="noStrike" baseline="0" dirty="0">
                <a:solidFill>
                  <a:srgbClr val="000000"/>
                </a:solidFill>
              </a:rPr>
              <a:t>. (chap. IV) </a:t>
            </a:r>
          </a:p>
          <a:p>
            <a:pPr algn="just"/>
            <a:r>
              <a:rPr lang="fr-FR" sz="1800" b="0" i="0" u="none" strike="noStrike" baseline="0" dirty="0" err="1">
                <a:solidFill>
                  <a:srgbClr val="000000"/>
                </a:solidFill>
              </a:rPr>
              <a:t>Ellénore</a:t>
            </a:r>
            <a:r>
              <a:rPr lang="fr-FR" sz="1800" b="0" i="0" u="none" strike="noStrike" baseline="0" dirty="0">
                <a:solidFill>
                  <a:srgbClr val="000000"/>
                </a:solidFill>
              </a:rPr>
              <a:t> et moi </a:t>
            </a:r>
            <a:r>
              <a:rPr lang="fr-FR" sz="1800" b="1" i="0" u="none" strike="noStrike" baseline="0" dirty="0">
                <a:solidFill>
                  <a:srgbClr val="000000"/>
                </a:solidFill>
              </a:rPr>
              <a:t>nous dissimulions</a:t>
            </a:r>
            <a:r>
              <a:rPr lang="fr-FR" sz="1800" b="0" i="0" u="none" strike="noStrike" baseline="0" dirty="0">
                <a:solidFill>
                  <a:srgbClr val="000000"/>
                </a:solidFill>
              </a:rPr>
              <a:t> l’un avec l’autre. Elle n’osait me confier des peines, résultat d’un sacrifice qu’elle savait bien que je ne lui avais pas demandé. J’avais accepté ce sacrifice : je n’osais me plaindre d’un malheur que j’avais prévu, et que je n’avais pas eu la force de prévenir. Nous nous taisions donc sur la pensée unique qui nous occupait constamment. Nous nous prodiguions des caresses, nous parlions d’amour ; mais nous parlions d’amour de peur de nous parler d’autre chose. </a:t>
            </a:r>
            <a:endParaRPr lang="fr-FR" sz="1800" dirty="0">
              <a:solidFill>
                <a:srgbClr val="000000"/>
              </a:solidFill>
            </a:endParaRPr>
          </a:p>
          <a:p>
            <a:pPr algn="just"/>
            <a:r>
              <a:rPr lang="fr-FR" sz="1800" b="0" i="0" u="none" strike="noStrike" baseline="0" dirty="0">
                <a:solidFill>
                  <a:srgbClr val="000000"/>
                </a:solidFill>
              </a:rPr>
              <a:t>[…] C’est un affreux malheur de n’être pas aimé quand on aime ; mais c’en est un bien grand d’être aimé avec passion quand on n’aime plus. </a:t>
            </a:r>
          </a:p>
          <a:p>
            <a:pPr algn="just"/>
            <a:r>
              <a:rPr lang="fr-FR" sz="1800" b="0" i="0" u="none" strike="noStrike" baseline="0" dirty="0">
                <a:solidFill>
                  <a:srgbClr val="000000"/>
                </a:solidFill>
              </a:rPr>
              <a:t>[…] « Adolphe, me dit-elle, </a:t>
            </a:r>
            <a:r>
              <a:rPr lang="fr-FR" sz="1800" b="1" i="0" u="none" strike="noStrike" baseline="0" dirty="0">
                <a:solidFill>
                  <a:srgbClr val="000000"/>
                </a:solidFill>
              </a:rPr>
              <a:t>vous vous trompez</a:t>
            </a:r>
            <a:r>
              <a:rPr lang="fr-FR" sz="1800" b="0" i="0" u="none" strike="noStrike" baseline="0" dirty="0">
                <a:solidFill>
                  <a:srgbClr val="000000"/>
                </a:solidFill>
              </a:rPr>
              <a:t> sur vous-même ; vous êtes généreux, vous vous dévouez à moi parce que je suis persécutée ; vous croyez avoir de l’amour, et vous n’avez que de la pitié. » Pourquoi prononça-t-elle ces mots funestes ? Pourquoi me révéla-t-elle </a:t>
            </a:r>
            <a:r>
              <a:rPr lang="fr-FR" sz="1800" b="1" i="0" u="none" strike="noStrike" baseline="0" dirty="0">
                <a:solidFill>
                  <a:srgbClr val="000000"/>
                </a:solidFill>
              </a:rPr>
              <a:t>un secret que je voulais ignorer</a:t>
            </a:r>
            <a:r>
              <a:rPr lang="fr-FR" sz="1800" b="0" i="0" u="none" strike="noStrike" baseline="0" dirty="0">
                <a:solidFill>
                  <a:srgbClr val="000000"/>
                </a:solidFill>
              </a:rPr>
              <a:t> ? (chap. V) </a:t>
            </a:r>
            <a:endParaRPr lang="it-IT" dirty="0"/>
          </a:p>
        </p:txBody>
      </p:sp>
    </p:spTree>
    <p:extLst>
      <p:ext uri="{BB962C8B-B14F-4D97-AF65-F5344CB8AC3E}">
        <p14:creationId xmlns:p14="http://schemas.microsoft.com/office/powerpoint/2010/main" val="28342442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5195</Words>
  <Application>Microsoft Office PowerPoint</Application>
  <PresentationFormat>Widescreen</PresentationFormat>
  <Paragraphs>154</Paragraphs>
  <Slides>25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25</vt:i4>
      </vt:variant>
    </vt:vector>
  </HeadingPairs>
  <TitlesOfParts>
    <vt:vector size="30" baseType="lpstr">
      <vt:lpstr>Arial</vt:lpstr>
      <vt:lpstr>Calibri</vt:lpstr>
      <vt:lpstr>Calibri Light</vt:lpstr>
      <vt:lpstr>Times New Roman</vt:lpstr>
      <vt:lpstr>Tema di Office</vt:lpstr>
      <vt:lpstr>Le roman d'analyse au XIXe siècle</vt:lpstr>
      <vt:lpstr>Chateaubriand, René</vt:lpstr>
      <vt:lpstr>Chateaubriand, René (suite)</vt:lpstr>
      <vt:lpstr> Chateaubriand, Génie du christianisme, IIe partie, livre III, chap. IX - Du vague des passions </vt:lpstr>
      <vt:lpstr>Senancour, Oberman</vt:lpstr>
      <vt:lpstr>Senancour, Oberman</vt:lpstr>
      <vt:lpstr>Constant, Adolphe (avis de l’éditeur)</vt:lpstr>
      <vt:lpstr>Constant, Adolphe</vt:lpstr>
      <vt:lpstr>Constant, Adolphe</vt:lpstr>
      <vt:lpstr>Constant, Adolphe</vt:lpstr>
      <vt:lpstr>Constant, Adolphe</vt:lpstr>
      <vt:lpstr>Mme de Duras, Ourika</vt:lpstr>
      <vt:lpstr>Mme de Duras, Ourika</vt:lpstr>
      <vt:lpstr>Variations structurales du roman d’analyse au XIXe siècle</vt:lpstr>
      <vt:lpstr>Fromentin, Dominique</vt:lpstr>
      <vt:lpstr>Fromentin, Dominique</vt:lpstr>
      <vt:lpstr>Fromentin, Dominique</vt:lpstr>
      <vt:lpstr>Roland Barthes (1971) sur Dominique</vt:lpstr>
      <vt:lpstr>Relectures contemporaines de Dominique</vt:lpstr>
      <vt:lpstr>Nature et société: Huysmans, À rebours (chap. II)</vt:lpstr>
      <vt:lpstr>Huysmans, À rebours (chap. II, suite)</vt:lpstr>
      <vt:lpstr>Structure d’ À rebours  (intrigue et thèmes)</vt:lpstr>
      <vt:lpstr>L’éros décadent: Huysmans, À rebours (chap. IX)</vt:lpstr>
      <vt:lpstr>Le voyage:  Huysmans, À rebours (chap. XI)</vt:lpstr>
      <vt:lpstr>Huysmans, À rebours (explicit)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d'analyse au XIXe siècle</dc:title>
  <dc:creator>Fabio Vasarri</dc:creator>
  <cp:lastModifiedBy>Fabio Vasarri</cp:lastModifiedBy>
  <cp:revision>13</cp:revision>
  <dcterms:created xsi:type="dcterms:W3CDTF">2021-01-07T10:13:35Z</dcterms:created>
  <dcterms:modified xsi:type="dcterms:W3CDTF">2021-01-13T08:44:12Z</dcterms:modified>
</cp:coreProperties>
</file>