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57" r:id="rId4"/>
    <p:sldId id="258" r:id="rId5"/>
    <p:sldId id="259" r:id="rId6"/>
    <p:sldId id="260" r:id="rId7"/>
    <p:sldId id="261" r:id="rId8"/>
    <p:sldId id="262" r:id="rId9"/>
    <p:sldId id="263" r:id="rId10"/>
    <p:sldId id="264" r:id="rId11"/>
    <p:sldId id="265" r:id="rId12"/>
    <p:sldId id="266" r:id="rId13"/>
    <p:sldId id="270" r:id="rId14"/>
    <p:sldId id="269" r:id="rId15"/>
    <p:sldId id="267" r:id="rId16"/>
    <p:sldId id="272" r:id="rId17"/>
    <p:sldId id="268" r:id="rId18"/>
    <p:sldId id="271" r:id="rId19"/>
    <p:sldId id="273" r:id="rId20"/>
    <p:sldId id="274" r:id="rId21"/>
    <p:sldId id="275" r:id="rId22"/>
    <p:sldId id="276" r:id="rId23"/>
    <p:sldId id="280" r:id="rId24"/>
    <p:sldId id="278" r:id="rId25"/>
    <p:sldId id="279" r:id="rId26"/>
    <p:sldId id="281" r:id="rId27"/>
    <p:sldId id="282" r:id="rId28"/>
    <p:sldId id="283" r:id="rId29"/>
    <p:sldId id="284" r:id="rId30"/>
    <p:sldId id="286" r:id="rId31"/>
    <p:sldId id="285" r:id="rId3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FF36F5-380D-45ED-A26B-AE9608E6C011}"/>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1EE1DDB0-1117-4BEB-B3E4-05D4052673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2349C5D-0126-4FF5-9197-FBA5B6D035C6}"/>
              </a:ext>
            </a:extLst>
          </p:cNvPr>
          <p:cNvSpPr>
            <a:spLocks noGrp="1"/>
          </p:cNvSpPr>
          <p:nvPr>
            <p:ph type="dt" sz="half" idx="10"/>
          </p:nvPr>
        </p:nvSpPr>
        <p:spPr/>
        <p:txBody>
          <a:bodyPr/>
          <a:lstStyle/>
          <a:p>
            <a:fld id="{23BFFCD7-C575-4677-823B-7D46BF4C2919}" type="datetimeFigureOut">
              <a:rPr lang="it-IT" smtClean="0"/>
              <a:t>08/04/2021</a:t>
            </a:fld>
            <a:endParaRPr lang="it-IT"/>
          </a:p>
        </p:txBody>
      </p:sp>
      <p:sp>
        <p:nvSpPr>
          <p:cNvPr id="5" name="Segnaposto piè di pagina 4">
            <a:extLst>
              <a:ext uri="{FF2B5EF4-FFF2-40B4-BE49-F238E27FC236}">
                <a16:creationId xmlns:a16="http://schemas.microsoft.com/office/drawing/2014/main" id="{7332B16C-F982-4635-A7E6-C5F5A2E5149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146626E-73B7-47DF-A21F-D3ED66F4D861}"/>
              </a:ext>
            </a:extLst>
          </p:cNvPr>
          <p:cNvSpPr>
            <a:spLocks noGrp="1"/>
          </p:cNvSpPr>
          <p:nvPr>
            <p:ph type="sldNum" sz="quarter" idx="12"/>
          </p:nvPr>
        </p:nvSpPr>
        <p:spPr/>
        <p:txBody>
          <a:bodyPr/>
          <a:lstStyle/>
          <a:p>
            <a:fld id="{5CCFF4A9-8FC3-4F00-9422-DD61BEF9F016}" type="slidenum">
              <a:rPr lang="it-IT" smtClean="0"/>
              <a:t>‹N›</a:t>
            </a:fld>
            <a:endParaRPr lang="it-IT"/>
          </a:p>
        </p:txBody>
      </p:sp>
    </p:spTree>
    <p:extLst>
      <p:ext uri="{BB962C8B-B14F-4D97-AF65-F5344CB8AC3E}">
        <p14:creationId xmlns:p14="http://schemas.microsoft.com/office/powerpoint/2010/main" val="3650750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C3052E-9D60-4CB8-8470-825FE225989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38CA0B5-6E65-4838-AF4B-AD72EEDABF41}"/>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1851BC9-32C7-4BCB-A9BC-9E3188AB430C}"/>
              </a:ext>
            </a:extLst>
          </p:cNvPr>
          <p:cNvSpPr>
            <a:spLocks noGrp="1"/>
          </p:cNvSpPr>
          <p:nvPr>
            <p:ph type="dt" sz="half" idx="10"/>
          </p:nvPr>
        </p:nvSpPr>
        <p:spPr/>
        <p:txBody>
          <a:bodyPr/>
          <a:lstStyle/>
          <a:p>
            <a:fld id="{23BFFCD7-C575-4677-823B-7D46BF4C2919}" type="datetimeFigureOut">
              <a:rPr lang="it-IT" smtClean="0"/>
              <a:t>08/04/2021</a:t>
            </a:fld>
            <a:endParaRPr lang="it-IT"/>
          </a:p>
        </p:txBody>
      </p:sp>
      <p:sp>
        <p:nvSpPr>
          <p:cNvPr id="5" name="Segnaposto piè di pagina 4">
            <a:extLst>
              <a:ext uri="{FF2B5EF4-FFF2-40B4-BE49-F238E27FC236}">
                <a16:creationId xmlns:a16="http://schemas.microsoft.com/office/drawing/2014/main" id="{448A60A5-4DE9-4124-8D66-9AA745FAC56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C7B15B0-078E-42EA-990C-E4D29DEE0FDB}"/>
              </a:ext>
            </a:extLst>
          </p:cNvPr>
          <p:cNvSpPr>
            <a:spLocks noGrp="1"/>
          </p:cNvSpPr>
          <p:nvPr>
            <p:ph type="sldNum" sz="quarter" idx="12"/>
          </p:nvPr>
        </p:nvSpPr>
        <p:spPr/>
        <p:txBody>
          <a:bodyPr/>
          <a:lstStyle/>
          <a:p>
            <a:fld id="{5CCFF4A9-8FC3-4F00-9422-DD61BEF9F016}" type="slidenum">
              <a:rPr lang="it-IT" smtClean="0"/>
              <a:t>‹N›</a:t>
            </a:fld>
            <a:endParaRPr lang="it-IT"/>
          </a:p>
        </p:txBody>
      </p:sp>
    </p:spTree>
    <p:extLst>
      <p:ext uri="{BB962C8B-B14F-4D97-AF65-F5344CB8AC3E}">
        <p14:creationId xmlns:p14="http://schemas.microsoft.com/office/powerpoint/2010/main" val="305661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47FC6A91-35F0-4908-BCC5-D0B6FAA471D2}"/>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11872B8E-02C5-4ED7-A563-95114459700D}"/>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82C09B1-9AE1-4061-A831-2E61DB3B1EAC}"/>
              </a:ext>
            </a:extLst>
          </p:cNvPr>
          <p:cNvSpPr>
            <a:spLocks noGrp="1"/>
          </p:cNvSpPr>
          <p:nvPr>
            <p:ph type="dt" sz="half" idx="10"/>
          </p:nvPr>
        </p:nvSpPr>
        <p:spPr/>
        <p:txBody>
          <a:bodyPr/>
          <a:lstStyle/>
          <a:p>
            <a:fld id="{23BFFCD7-C575-4677-823B-7D46BF4C2919}" type="datetimeFigureOut">
              <a:rPr lang="it-IT" smtClean="0"/>
              <a:t>08/04/2021</a:t>
            </a:fld>
            <a:endParaRPr lang="it-IT"/>
          </a:p>
        </p:txBody>
      </p:sp>
      <p:sp>
        <p:nvSpPr>
          <p:cNvPr id="5" name="Segnaposto piè di pagina 4">
            <a:extLst>
              <a:ext uri="{FF2B5EF4-FFF2-40B4-BE49-F238E27FC236}">
                <a16:creationId xmlns:a16="http://schemas.microsoft.com/office/drawing/2014/main" id="{5F1E6146-E119-4F2C-9D2B-14268A49641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DCCB159-C243-4DD2-9EBE-EC667630A308}"/>
              </a:ext>
            </a:extLst>
          </p:cNvPr>
          <p:cNvSpPr>
            <a:spLocks noGrp="1"/>
          </p:cNvSpPr>
          <p:nvPr>
            <p:ph type="sldNum" sz="quarter" idx="12"/>
          </p:nvPr>
        </p:nvSpPr>
        <p:spPr/>
        <p:txBody>
          <a:bodyPr/>
          <a:lstStyle/>
          <a:p>
            <a:fld id="{5CCFF4A9-8FC3-4F00-9422-DD61BEF9F016}" type="slidenum">
              <a:rPr lang="it-IT" smtClean="0"/>
              <a:t>‹N›</a:t>
            </a:fld>
            <a:endParaRPr lang="it-IT"/>
          </a:p>
        </p:txBody>
      </p:sp>
    </p:spTree>
    <p:extLst>
      <p:ext uri="{BB962C8B-B14F-4D97-AF65-F5344CB8AC3E}">
        <p14:creationId xmlns:p14="http://schemas.microsoft.com/office/powerpoint/2010/main" val="138186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DC00D1-64FC-46C0-8AB4-88F835B5C52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A2544B1-39A4-40B4-BD6A-C841D4B065F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B5C3C3F-1DAA-44B9-9B4C-869622131037}"/>
              </a:ext>
            </a:extLst>
          </p:cNvPr>
          <p:cNvSpPr>
            <a:spLocks noGrp="1"/>
          </p:cNvSpPr>
          <p:nvPr>
            <p:ph type="dt" sz="half" idx="10"/>
          </p:nvPr>
        </p:nvSpPr>
        <p:spPr/>
        <p:txBody>
          <a:bodyPr/>
          <a:lstStyle/>
          <a:p>
            <a:fld id="{23BFFCD7-C575-4677-823B-7D46BF4C2919}" type="datetimeFigureOut">
              <a:rPr lang="it-IT" smtClean="0"/>
              <a:t>08/04/2021</a:t>
            </a:fld>
            <a:endParaRPr lang="it-IT"/>
          </a:p>
        </p:txBody>
      </p:sp>
      <p:sp>
        <p:nvSpPr>
          <p:cNvPr id="5" name="Segnaposto piè di pagina 4">
            <a:extLst>
              <a:ext uri="{FF2B5EF4-FFF2-40B4-BE49-F238E27FC236}">
                <a16:creationId xmlns:a16="http://schemas.microsoft.com/office/drawing/2014/main" id="{C2FDCBCC-33C1-4D09-9773-45E9F130A8A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5C15AD8-6BCB-4BEB-87F8-B631FC8F32A8}"/>
              </a:ext>
            </a:extLst>
          </p:cNvPr>
          <p:cNvSpPr>
            <a:spLocks noGrp="1"/>
          </p:cNvSpPr>
          <p:nvPr>
            <p:ph type="sldNum" sz="quarter" idx="12"/>
          </p:nvPr>
        </p:nvSpPr>
        <p:spPr/>
        <p:txBody>
          <a:bodyPr/>
          <a:lstStyle/>
          <a:p>
            <a:fld id="{5CCFF4A9-8FC3-4F00-9422-DD61BEF9F016}" type="slidenum">
              <a:rPr lang="it-IT" smtClean="0"/>
              <a:t>‹N›</a:t>
            </a:fld>
            <a:endParaRPr lang="it-IT"/>
          </a:p>
        </p:txBody>
      </p:sp>
    </p:spTree>
    <p:extLst>
      <p:ext uri="{BB962C8B-B14F-4D97-AF65-F5344CB8AC3E}">
        <p14:creationId xmlns:p14="http://schemas.microsoft.com/office/powerpoint/2010/main" val="2416541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C519D3-5DFC-4906-955C-3C9BCCC3DE4E}"/>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273FC646-2052-49E0-8360-ADF84268D1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041B5D94-B14D-4764-9396-1D334C037284}"/>
              </a:ext>
            </a:extLst>
          </p:cNvPr>
          <p:cNvSpPr>
            <a:spLocks noGrp="1"/>
          </p:cNvSpPr>
          <p:nvPr>
            <p:ph type="dt" sz="half" idx="10"/>
          </p:nvPr>
        </p:nvSpPr>
        <p:spPr/>
        <p:txBody>
          <a:bodyPr/>
          <a:lstStyle/>
          <a:p>
            <a:fld id="{23BFFCD7-C575-4677-823B-7D46BF4C2919}" type="datetimeFigureOut">
              <a:rPr lang="it-IT" smtClean="0"/>
              <a:t>08/04/2021</a:t>
            </a:fld>
            <a:endParaRPr lang="it-IT"/>
          </a:p>
        </p:txBody>
      </p:sp>
      <p:sp>
        <p:nvSpPr>
          <p:cNvPr id="5" name="Segnaposto piè di pagina 4">
            <a:extLst>
              <a:ext uri="{FF2B5EF4-FFF2-40B4-BE49-F238E27FC236}">
                <a16:creationId xmlns:a16="http://schemas.microsoft.com/office/drawing/2014/main" id="{2AF92230-97E5-4B62-AF58-6BAAB40CE48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D7BBD6D-C9CA-43BF-B1C4-3E3CC3FF6E39}"/>
              </a:ext>
            </a:extLst>
          </p:cNvPr>
          <p:cNvSpPr>
            <a:spLocks noGrp="1"/>
          </p:cNvSpPr>
          <p:nvPr>
            <p:ph type="sldNum" sz="quarter" idx="12"/>
          </p:nvPr>
        </p:nvSpPr>
        <p:spPr/>
        <p:txBody>
          <a:bodyPr/>
          <a:lstStyle/>
          <a:p>
            <a:fld id="{5CCFF4A9-8FC3-4F00-9422-DD61BEF9F016}" type="slidenum">
              <a:rPr lang="it-IT" smtClean="0"/>
              <a:t>‹N›</a:t>
            </a:fld>
            <a:endParaRPr lang="it-IT"/>
          </a:p>
        </p:txBody>
      </p:sp>
    </p:spTree>
    <p:extLst>
      <p:ext uri="{BB962C8B-B14F-4D97-AF65-F5344CB8AC3E}">
        <p14:creationId xmlns:p14="http://schemas.microsoft.com/office/powerpoint/2010/main" val="2453612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B1A1679-96C6-47ED-B1DE-0705D618488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FC30FDA-87B2-48AD-AD8D-ECDA2730F534}"/>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C0FDE388-105F-4A8E-A76D-2B52B9D518A2}"/>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35C09E21-F9BA-43B1-B9F0-FF3093AFA550}"/>
              </a:ext>
            </a:extLst>
          </p:cNvPr>
          <p:cNvSpPr>
            <a:spLocks noGrp="1"/>
          </p:cNvSpPr>
          <p:nvPr>
            <p:ph type="dt" sz="half" idx="10"/>
          </p:nvPr>
        </p:nvSpPr>
        <p:spPr/>
        <p:txBody>
          <a:bodyPr/>
          <a:lstStyle/>
          <a:p>
            <a:fld id="{23BFFCD7-C575-4677-823B-7D46BF4C2919}" type="datetimeFigureOut">
              <a:rPr lang="it-IT" smtClean="0"/>
              <a:t>08/04/2021</a:t>
            </a:fld>
            <a:endParaRPr lang="it-IT"/>
          </a:p>
        </p:txBody>
      </p:sp>
      <p:sp>
        <p:nvSpPr>
          <p:cNvPr id="6" name="Segnaposto piè di pagina 5">
            <a:extLst>
              <a:ext uri="{FF2B5EF4-FFF2-40B4-BE49-F238E27FC236}">
                <a16:creationId xmlns:a16="http://schemas.microsoft.com/office/drawing/2014/main" id="{CB6CBF2E-C27F-407C-B1D3-10C61230D31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2BDB6CD-FD43-424A-86E3-3CA2B4B75117}"/>
              </a:ext>
            </a:extLst>
          </p:cNvPr>
          <p:cNvSpPr>
            <a:spLocks noGrp="1"/>
          </p:cNvSpPr>
          <p:nvPr>
            <p:ph type="sldNum" sz="quarter" idx="12"/>
          </p:nvPr>
        </p:nvSpPr>
        <p:spPr/>
        <p:txBody>
          <a:bodyPr/>
          <a:lstStyle/>
          <a:p>
            <a:fld id="{5CCFF4A9-8FC3-4F00-9422-DD61BEF9F016}" type="slidenum">
              <a:rPr lang="it-IT" smtClean="0"/>
              <a:t>‹N›</a:t>
            </a:fld>
            <a:endParaRPr lang="it-IT"/>
          </a:p>
        </p:txBody>
      </p:sp>
    </p:spTree>
    <p:extLst>
      <p:ext uri="{BB962C8B-B14F-4D97-AF65-F5344CB8AC3E}">
        <p14:creationId xmlns:p14="http://schemas.microsoft.com/office/powerpoint/2010/main" val="1147237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D12D76-D7A5-4F9E-8BF4-63FD61CB60FB}"/>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D6F4721-8DC8-413A-8DB9-E0155310E7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C3F58021-4B50-4DCD-94DF-12FFAD7FC202}"/>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BEA5C3FD-97BE-4BFA-B99A-3BCD2F64A4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39697C76-09E6-474A-8C94-653D713ACC7F}"/>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46F7B3D1-39A5-4144-B22E-4C0745AD0EE0}"/>
              </a:ext>
            </a:extLst>
          </p:cNvPr>
          <p:cNvSpPr>
            <a:spLocks noGrp="1"/>
          </p:cNvSpPr>
          <p:nvPr>
            <p:ph type="dt" sz="half" idx="10"/>
          </p:nvPr>
        </p:nvSpPr>
        <p:spPr/>
        <p:txBody>
          <a:bodyPr/>
          <a:lstStyle/>
          <a:p>
            <a:fld id="{23BFFCD7-C575-4677-823B-7D46BF4C2919}" type="datetimeFigureOut">
              <a:rPr lang="it-IT" smtClean="0"/>
              <a:t>08/04/2021</a:t>
            </a:fld>
            <a:endParaRPr lang="it-IT"/>
          </a:p>
        </p:txBody>
      </p:sp>
      <p:sp>
        <p:nvSpPr>
          <p:cNvPr id="8" name="Segnaposto piè di pagina 7">
            <a:extLst>
              <a:ext uri="{FF2B5EF4-FFF2-40B4-BE49-F238E27FC236}">
                <a16:creationId xmlns:a16="http://schemas.microsoft.com/office/drawing/2014/main" id="{47B850D5-03C0-4CA4-A903-54C7AB7C7683}"/>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B902B424-20F1-47B5-A268-650EA09227DE}"/>
              </a:ext>
            </a:extLst>
          </p:cNvPr>
          <p:cNvSpPr>
            <a:spLocks noGrp="1"/>
          </p:cNvSpPr>
          <p:nvPr>
            <p:ph type="sldNum" sz="quarter" idx="12"/>
          </p:nvPr>
        </p:nvSpPr>
        <p:spPr/>
        <p:txBody>
          <a:bodyPr/>
          <a:lstStyle/>
          <a:p>
            <a:fld id="{5CCFF4A9-8FC3-4F00-9422-DD61BEF9F016}" type="slidenum">
              <a:rPr lang="it-IT" smtClean="0"/>
              <a:t>‹N›</a:t>
            </a:fld>
            <a:endParaRPr lang="it-IT"/>
          </a:p>
        </p:txBody>
      </p:sp>
    </p:spTree>
    <p:extLst>
      <p:ext uri="{BB962C8B-B14F-4D97-AF65-F5344CB8AC3E}">
        <p14:creationId xmlns:p14="http://schemas.microsoft.com/office/powerpoint/2010/main" val="4226023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1D4A2B-61E9-43B1-88F1-455539C69D3C}"/>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B6C1C6E-115F-45B0-808B-F7D5D6F1A695}"/>
              </a:ext>
            </a:extLst>
          </p:cNvPr>
          <p:cNvSpPr>
            <a:spLocks noGrp="1"/>
          </p:cNvSpPr>
          <p:nvPr>
            <p:ph type="dt" sz="half" idx="10"/>
          </p:nvPr>
        </p:nvSpPr>
        <p:spPr/>
        <p:txBody>
          <a:bodyPr/>
          <a:lstStyle/>
          <a:p>
            <a:fld id="{23BFFCD7-C575-4677-823B-7D46BF4C2919}" type="datetimeFigureOut">
              <a:rPr lang="it-IT" smtClean="0"/>
              <a:t>08/04/2021</a:t>
            </a:fld>
            <a:endParaRPr lang="it-IT"/>
          </a:p>
        </p:txBody>
      </p:sp>
      <p:sp>
        <p:nvSpPr>
          <p:cNvPr id="4" name="Segnaposto piè di pagina 3">
            <a:extLst>
              <a:ext uri="{FF2B5EF4-FFF2-40B4-BE49-F238E27FC236}">
                <a16:creationId xmlns:a16="http://schemas.microsoft.com/office/drawing/2014/main" id="{E1503D9A-5DDA-497B-9D90-3179606B26E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D1601BB6-5C65-4582-897B-10BB755F9817}"/>
              </a:ext>
            </a:extLst>
          </p:cNvPr>
          <p:cNvSpPr>
            <a:spLocks noGrp="1"/>
          </p:cNvSpPr>
          <p:nvPr>
            <p:ph type="sldNum" sz="quarter" idx="12"/>
          </p:nvPr>
        </p:nvSpPr>
        <p:spPr/>
        <p:txBody>
          <a:bodyPr/>
          <a:lstStyle/>
          <a:p>
            <a:fld id="{5CCFF4A9-8FC3-4F00-9422-DD61BEF9F016}" type="slidenum">
              <a:rPr lang="it-IT" smtClean="0"/>
              <a:t>‹N›</a:t>
            </a:fld>
            <a:endParaRPr lang="it-IT"/>
          </a:p>
        </p:txBody>
      </p:sp>
    </p:spTree>
    <p:extLst>
      <p:ext uri="{BB962C8B-B14F-4D97-AF65-F5344CB8AC3E}">
        <p14:creationId xmlns:p14="http://schemas.microsoft.com/office/powerpoint/2010/main" val="296597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EB291CC-AE8C-4D23-A2EF-F3727C7B9B05}"/>
              </a:ext>
            </a:extLst>
          </p:cNvPr>
          <p:cNvSpPr>
            <a:spLocks noGrp="1"/>
          </p:cNvSpPr>
          <p:nvPr>
            <p:ph type="dt" sz="half" idx="10"/>
          </p:nvPr>
        </p:nvSpPr>
        <p:spPr/>
        <p:txBody>
          <a:bodyPr/>
          <a:lstStyle/>
          <a:p>
            <a:fld id="{23BFFCD7-C575-4677-823B-7D46BF4C2919}" type="datetimeFigureOut">
              <a:rPr lang="it-IT" smtClean="0"/>
              <a:t>08/04/2021</a:t>
            </a:fld>
            <a:endParaRPr lang="it-IT"/>
          </a:p>
        </p:txBody>
      </p:sp>
      <p:sp>
        <p:nvSpPr>
          <p:cNvPr id="3" name="Segnaposto piè di pagina 2">
            <a:extLst>
              <a:ext uri="{FF2B5EF4-FFF2-40B4-BE49-F238E27FC236}">
                <a16:creationId xmlns:a16="http://schemas.microsoft.com/office/drawing/2014/main" id="{4DCD7B84-BDD2-4E75-B39B-32B49EBBE4ED}"/>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7FBD0945-6196-49D7-AD29-1E65BF020A21}"/>
              </a:ext>
            </a:extLst>
          </p:cNvPr>
          <p:cNvSpPr>
            <a:spLocks noGrp="1"/>
          </p:cNvSpPr>
          <p:nvPr>
            <p:ph type="sldNum" sz="quarter" idx="12"/>
          </p:nvPr>
        </p:nvSpPr>
        <p:spPr/>
        <p:txBody>
          <a:bodyPr/>
          <a:lstStyle/>
          <a:p>
            <a:fld id="{5CCFF4A9-8FC3-4F00-9422-DD61BEF9F016}" type="slidenum">
              <a:rPr lang="it-IT" smtClean="0"/>
              <a:t>‹N›</a:t>
            </a:fld>
            <a:endParaRPr lang="it-IT"/>
          </a:p>
        </p:txBody>
      </p:sp>
    </p:spTree>
    <p:extLst>
      <p:ext uri="{BB962C8B-B14F-4D97-AF65-F5344CB8AC3E}">
        <p14:creationId xmlns:p14="http://schemas.microsoft.com/office/powerpoint/2010/main" val="4251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2174C7-0181-492C-8880-02972EA90B6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E876788-8E4C-4343-8DDF-F56E7C325B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2F552B6-3D9B-46FC-8C3D-6BF8E61739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45E4367-243A-4B32-B1C4-A29F3E0EAD82}"/>
              </a:ext>
            </a:extLst>
          </p:cNvPr>
          <p:cNvSpPr>
            <a:spLocks noGrp="1"/>
          </p:cNvSpPr>
          <p:nvPr>
            <p:ph type="dt" sz="half" idx="10"/>
          </p:nvPr>
        </p:nvSpPr>
        <p:spPr/>
        <p:txBody>
          <a:bodyPr/>
          <a:lstStyle/>
          <a:p>
            <a:fld id="{23BFFCD7-C575-4677-823B-7D46BF4C2919}" type="datetimeFigureOut">
              <a:rPr lang="it-IT" smtClean="0"/>
              <a:t>08/04/2021</a:t>
            </a:fld>
            <a:endParaRPr lang="it-IT"/>
          </a:p>
        </p:txBody>
      </p:sp>
      <p:sp>
        <p:nvSpPr>
          <p:cNvPr id="6" name="Segnaposto piè di pagina 5">
            <a:extLst>
              <a:ext uri="{FF2B5EF4-FFF2-40B4-BE49-F238E27FC236}">
                <a16:creationId xmlns:a16="http://schemas.microsoft.com/office/drawing/2014/main" id="{CF363CD6-07EF-49C4-81ED-862D217D8DA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8679A7C-C212-47D4-8565-2CC2D74A7A76}"/>
              </a:ext>
            </a:extLst>
          </p:cNvPr>
          <p:cNvSpPr>
            <a:spLocks noGrp="1"/>
          </p:cNvSpPr>
          <p:nvPr>
            <p:ph type="sldNum" sz="quarter" idx="12"/>
          </p:nvPr>
        </p:nvSpPr>
        <p:spPr/>
        <p:txBody>
          <a:bodyPr/>
          <a:lstStyle/>
          <a:p>
            <a:fld id="{5CCFF4A9-8FC3-4F00-9422-DD61BEF9F016}" type="slidenum">
              <a:rPr lang="it-IT" smtClean="0"/>
              <a:t>‹N›</a:t>
            </a:fld>
            <a:endParaRPr lang="it-IT"/>
          </a:p>
        </p:txBody>
      </p:sp>
    </p:spTree>
    <p:extLst>
      <p:ext uri="{BB962C8B-B14F-4D97-AF65-F5344CB8AC3E}">
        <p14:creationId xmlns:p14="http://schemas.microsoft.com/office/powerpoint/2010/main" val="2905991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60B81B-EDE1-4FA5-A360-D648414B649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31AD2151-425F-4EF5-B60A-93194EC2E4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088ED55B-4BE7-4D48-B23D-06D9692D70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C8203BE-3151-4F5F-B86B-25A0CF8B5C54}"/>
              </a:ext>
            </a:extLst>
          </p:cNvPr>
          <p:cNvSpPr>
            <a:spLocks noGrp="1"/>
          </p:cNvSpPr>
          <p:nvPr>
            <p:ph type="dt" sz="half" idx="10"/>
          </p:nvPr>
        </p:nvSpPr>
        <p:spPr/>
        <p:txBody>
          <a:bodyPr/>
          <a:lstStyle/>
          <a:p>
            <a:fld id="{23BFFCD7-C575-4677-823B-7D46BF4C2919}" type="datetimeFigureOut">
              <a:rPr lang="it-IT" smtClean="0"/>
              <a:t>08/04/2021</a:t>
            </a:fld>
            <a:endParaRPr lang="it-IT"/>
          </a:p>
        </p:txBody>
      </p:sp>
      <p:sp>
        <p:nvSpPr>
          <p:cNvPr id="6" name="Segnaposto piè di pagina 5">
            <a:extLst>
              <a:ext uri="{FF2B5EF4-FFF2-40B4-BE49-F238E27FC236}">
                <a16:creationId xmlns:a16="http://schemas.microsoft.com/office/drawing/2014/main" id="{B7FB3A75-2172-4403-B3A9-0160F7C378C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4FA8BFC-C8DC-4AE9-BE10-5340D09801F7}"/>
              </a:ext>
            </a:extLst>
          </p:cNvPr>
          <p:cNvSpPr>
            <a:spLocks noGrp="1"/>
          </p:cNvSpPr>
          <p:nvPr>
            <p:ph type="sldNum" sz="quarter" idx="12"/>
          </p:nvPr>
        </p:nvSpPr>
        <p:spPr/>
        <p:txBody>
          <a:bodyPr/>
          <a:lstStyle/>
          <a:p>
            <a:fld id="{5CCFF4A9-8FC3-4F00-9422-DD61BEF9F016}" type="slidenum">
              <a:rPr lang="it-IT" smtClean="0"/>
              <a:t>‹N›</a:t>
            </a:fld>
            <a:endParaRPr lang="it-IT"/>
          </a:p>
        </p:txBody>
      </p:sp>
    </p:spTree>
    <p:extLst>
      <p:ext uri="{BB962C8B-B14F-4D97-AF65-F5344CB8AC3E}">
        <p14:creationId xmlns:p14="http://schemas.microsoft.com/office/powerpoint/2010/main" val="2333657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60C2EA4-BFC2-4A78-B661-E63E4EEB8E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CC65326-BB50-4051-AD64-CE4EBCD59F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3B45EE8-AABA-498C-82B2-2D38A02237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BFFCD7-C575-4677-823B-7D46BF4C2919}" type="datetimeFigureOut">
              <a:rPr lang="it-IT" smtClean="0"/>
              <a:t>08/04/2021</a:t>
            </a:fld>
            <a:endParaRPr lang="it-IT"/>
          </a:p>
        </p:txBody>
      </p:sp>
      <p:sp>
        <p:nvSpPr>
          <p:cNvPr id="5" name="Segnaposto piè di pagina 4">
            <a:extLst>
              <a:ext uri="{FF2B5EF4-FFF2-40B4-BE49-F238E27FC236}">
                <a16:creationId xmlns:a16="http://schemas.microsoft.com/office/drawing/2014/main" id="{44BA0DFC-4CBE-4108-A76D-4067DF3DBF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25E2813-2894-4DA7-8024-0BFD558506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CFF4A9-8FC3-4F00-9422-DD61BEF9F016}" type="slidenum">
              <a:rPr lang="it-IT" smtClean="0"/>
              <a:t>‹N›</a:t>
            </a:fld>
            <a:endParaRPr lang="it-IT"/>
          </a:p>
        </p:txBody>
      </p:sp>
    </p:spTree>
    <p:extLst>
      <p:ext uri="{BB962C8B-B14F-4D97-AF65-F5344CB8AC3E}">
        <p14:creationId xmlns:p14="http://schemas.microsoft.com/office/powerpoint/2010/main" val="14881591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58D094-7D75-45E9-A764-C3C9FDC31F04}"/>
              </a:ext>
            </a:extLst>
          </p:cNvPr>
          <p:cNvSpPr>
            <a:spLocks noGrp="1"/>
          </p:cNvSpPr>
          <p:nvPr>
            <p:ph type="ctrTitle"/>
          </p:nvPr>
        </p:nvSpPr>
        <p:spPr/>
        <p:txBody>
          <a:bodyPr/>
          <a:lstStyle/>
          <a:p>
            <a:r>
              <a:rPr lang="it-IT" dirty="0"/>
              <a:t>Le </a:t>
            </a:r>
            <a:r>
              <a:rPr lang="it-IT" dirty="0" err="1"/>
              <a:t>roman</a:t>
            </a:r>
            <a:r>
              <a:rPr lang="it-IT" dirty="0"/>
              <a:t> </a:t>
            </a:r>
            <a:r>
              <a:rPr lang="it-IT" dirty="0" err="1"/>
              <a:t>du</a:t>
            </a:r>
            <a:r>
              <a:rPr lang="it-IT" dirty="0"/>
              <a:t> </a:t>
            </a:r>
            <a:r>
              <a:rPr lang="it-IT" dirty="0" err="1"/>
              <a:t>classicisme</a:t>
            </a:r>
            <a:r>
              <a:rPr lang="it-IT" dirty="0"/>
              <a:t> à la </a:t>
            </a:r>
            <a:r>
              <a:rPr lang="it-IT" dirty="0" err="1"/>
              <a:t>Révolution</a:t>
            </a:r>
            <a:endParaRPr lang="it-IT" dirty="0"/>
          </a:p>
        </p:txBody>
      </p:sp>
      <p:sp>
        <p:nvSpPr>
          <p:cNvPr id="3" name="Sottotitolo 2">
            <a:extLst>
              <a:ext uri="{FF2B5EF4-FFF2-40B4-BE49-F238E27FC236}">
                <a16:creationId xmlns:a16="http://schemas.microsoft.com/office/drawing/2014/main" id="{7B1CBB3D-30D0-4CB8-AD09-3A7C74B621FD}"/>
              </a:ext>
            </a:extLst>
          </p:cNvPr>
          <p:cNvSpPr>
            <a:spLocks noGrp="1"/>
          </p:cNvSpPr>
          <p:nvPr>
            <p:ph type="subTitle" idx="1"/>
          </p:nvPr>
        </p:nvSpPr>
        <p:spPr/>
        <p:txBody>
          <a:bodyPr/>
          <a:lstStyle/>
          <a:p>
            <a:r>
              <a:rPr lang="it-IT" dirty="0"/>
              <a:t>Letteratura francese (corso magistrale) </a:t>
            </a:r>
          </a:p>
          <a:p>
            <a:r>
              <a:rPr lang="it-IT" dirty="0"/>
              <a:t>Prof. Fabio Vasarri</a:t>
            </a:r>
          </a:p>
          <a:p>
            <a:r>
              <a:rPr lang="it-IT" dirty="0"/>
              <a:t>1° modulo </a:t>
            </a:r>
            <a:r>
              <a:rPr lang="it-IT" dirty="0" err="1"/>
              <a:t>a.a</a:t>
            </a:r>
            <a:r>
              <a:rPr lang="it-IT" dirty="0"/>
              <a:t>. 2020/21</a:t>
            </a:r>
          </a:p>
          <a:p>
            <a:endParaRPr lang="it-IT" dirty="0"/>
          </a:p>
        </p:txBody>
      </p:sp>
    </p:spTree>
    <p:extLst>
      <p:ext uri="{BB962C8B-B14F-4D97-AF65-F5344CB8AC3E}">
        <p14:creationId xmlns:p14="http://schemas.microsoft.com/office/powerpoint/2010/main" val="4566989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AC229D-3FFA-4CAB-8911-9E2D3F8375C0}"/>
              </a:ext>
            </a:extLst>
          </p:cNvPr>
          <p:cNvSpPr>
            <a:spLocks noGrp="1"/>
          </p:cNvSpPr>
          <p:nvPr>
            <p:ph type="title"/>
          </p:nvPr>
        </p:nvSpPr>
        <p:spPr/>
        <p:txBody>
          <a:bodyPr/>
          <a:lstStyle/>
          <a:p>
            <a:pPr algn="ctr"/>
            <a:r>
              <a:rPr lang="it-IT" dirty="0"/>
              <a:t>Madame de La Fayette</a:t>
            </a:r>
            <a:br>
              <a:rPr lang="it-IT" dirty="0"/>
            </a:br>
            <a:r>
              <a:rPr lang="it-IT" i="1" dirty="0"/>
              <a:t>La princesse de </a:t>
            </a:r>
            <a:r>
              <a:rPr lang="it-IT" i="1" dirty="0" err="1"/>
              <a:t>Clèves</a:t>
            </a:r>
            <a:r>
              <a:rPr lang="it-IT" i="1" dirty="0"/>
              <a:t>, IV</a:t>
            </a:r>
            <a:endParaRPr lang="it-IT" dirty="0"/>
          </a:p>
        </p:txBody>
      </p:sp>
      <p:sp>
        <p:nvSpPr>
          <p:cNvPr id="3" name="Segnaposto contenuto 2">
            <a:extLst>
              <a:ext uri="{FF2B5EF4-FFF2-40B4-BE49-F238E27FC236}">
                <a16:creationId xmlns:a16="http://schemas.microsoft.com/office/drawing/2014/main" id="{F3890799-D4E3-463C-99C2-12DB9FA5F160}"/>
              </a:ext>
            </a:extLst>
          </p:cNvPr>
          <p:cNvSpPr>
            <a:spLocks noGrp="1"/>
          </p:cNvSpPr>
          <p:nvPr>
            <p:ph idx="1"/>
          </p:nvPr>
        </p:nvSpPr>
        <p:spPr/>
        <p:txBody>
          <a:bodyPr>
            <a:noAutofit/>
          </a:bodyPr>
          <a:lstStyle/>
          <a:p>
            <a:pPr>
              <a:spcBef>
                <a:spcPts val="1400"/>
              </a:spcBef>
              <a:spcAft>
                <a:spcPts val="1400"/>
              </a:spcAft>
            </a:pPr>
            <a:r>
              <a:rPr lang="fr-FR" sz="1700" b="0" i="0" dirty="0">
                <a:solidFill>
                  <a:srgbClr val="202122"/>
                </a:solidFill>
                <a:effectLst/>
                <a:latin typeface="Arial" panose="020B0604020202020204" pitchFamily="34" charset="0"/>
              </a:rPr>
              <a:t>L’on ne peut exprimer ce que sentirent M. de Nemours et madame de Clèves, de se trouver seuls et en état de se parler pour la première fois.</a:t>
            </a:r>
          </a:p>
          <a:p>
            <a:pPr>
              <a:spcBef>
                <a:spcPts val="1400"/>
              </a:spcBef>
              <a:spcAft>
                <a:spcPts val="1400"/>
              </a:spcAft>
            </a:pPr>
            <a:r>
              <a:rPr lang="fr-FR" sz="1700" b="0" i="0" dirty="0">
                <a:solidFill>
                  <a:srgbClr val="202122"/>
                </a:solidFill>
                <a:effectLst/>
                <a:latin typeface="Arial" panose="020B0604020202020204" pitchFamily="34" charset="0"/>
              </a:rPr>
              <a:t>Puisque vous voulez que je vous parle, et que je m’y résous, répondit madame de Clèves, en s’asseyant, je le ferai avec une sincérité que vous trouverez malaisément dans les personnes de mon sexe. </a:t>
            </a:r>
          </a:p>
          <a:p>
            <a:pPr>
              <a:spcBef>
                <a:spcPts val="1400"/>
              </a:spcBef>
              <a:spcAft>
                <a:spcPts val="1400"/>
              </a:spcAft>
            </a:pP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Je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vous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b="1"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avoue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vous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avez</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inspiré</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sentiments qui m’</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étaient</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inconnus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devant</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vous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avoir</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vu, et dont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j’avais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même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si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peu</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idée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qu’ils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donnèrent</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abord</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surprise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augmentait</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encore le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trouble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suit</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toujours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fr-FR" sz="1700" b="0" i="0" dirty="0">
                <a:solidFill>
                  <a:srgbClr val="202122"/>
                </a:solidFill>
                <a:effectLst/>
                <a:latin typeface="Arial" panose="020B0604020202020204" pitchFamily="34" charset="0"/>
              </a:rPr>
              <a:t>je veux bien que vous le sachiez, et je trouve de la douceur à vous le dire. J</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e ne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sais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même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si je ne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vous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point </a:t>
            </a:r>
            <a:r>
              <a:rPr lang="it-IT" sz="1700" b="1"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plus pour l’</a:t>
            </a:r>
            <a:r>
              <a:rPr lang="it-IT" sz="1700" b="1"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amour</a:t>
            </a:r>
            <a:r>
              <a:rPr lang="it-IT" sz="1700" b="1"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700" b="1"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moi</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pour l’</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amour</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vous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Car,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enfin</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cet</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b="1"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aveu</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n’aura point de suite, et je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suivrai</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règles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austères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mon</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devoir</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m’impose. </a:t>
            </a:r>
            <a:endParaRPr lang="it-IT" sz="1700" kern="150" dirty="0">
              <a:effectLst/>
              <a:latin typeface="Arial" panose="020B0604020202020204" pitchFamily="34" charset="0"/>
              <a:ea typeface="Times New Roman" panose="02020603050405020304" pitchFamily="18" charset="0"/>
              <a:cs typeface="Arial" panose="020B0604020202020204" pitchFamily="34" charset="0"/>
            </a:endParaRPr>
          </a:p>
          <a:p>
            <a:pPr>
              <a:spcBef>
                <a:spcPts val="1400"/>
              </a:spcBef>
              <a:spcAft>
                <a:spcPts val="1400"/>
              </a:spcAft>
            </a:pP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la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certitude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n’</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être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plus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aimée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vous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comme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le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suis</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paraît</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si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horrible</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7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malheur</a:t>
            </a:r>
            <a:r>
              <a:rPr lang="it-IT" sz="17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fr-FR" sz="1700" b="0" i="0" dirty="0">
                <a:solidFill>
                  <a:srgbClr val="202122"/>
                </a:solidFill>
                <a:effectLst/>
                <a:latin typeface="Arial" panose="020B0604020202020204" pitchFamily="34" charset="0"/>
              </a:rPr>
              <a:t>que, quand je n’aurais point des raisons de devoir insurmontables, je doute si je pourrais me résoudre à m’exposer à ce malheur.</a:t>
            </a:r>
          </a:p>
        </p:txBody>
      </p:sp>
    </p:spTree>
    <p:extLst>
      <p:ext uri="{BB962C8B-B14F-4D97-AF65-F5344CB8AC3E}">
        <p14:creationId xmlns:p14="http://schemas.microsoft.com/office/powerpoint/2010/main" val="4015153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5FC82F-FDF9-4571-A0BE-DE0ACEC85834}"/>
              </a:ext>
            </a:extLst>
          </p:cNvPr>
          <p:cNvSpPr>
            <a:spLocks noGrp="1"/>
          </p:cNvSpPr>
          <p:nvPr>
            <p:ph type="title"/>
          </p:nvPr>
        </p:nvSpPr>
        <p:spPr/>
        <p:txBody>
          <a:bodyPr/>
          <a:lstStyle/>
          <a:p>
            <a:pPr algn="ctr"/>
            <a:r>
              <a:rPr lang="it-IT" dirty="0"/>
              <a:t>Madame de La Fayette</a:t>
            </a:r>
            <a:br>
              <a:rPr lang="it-IT" dirty="0"/>
            </a:br>
            <a:r>
              <a:rPr lang="it-IT" i="1" dirty="0"/>
              <a:t>La princesse de </a:t>
            </a:r>
            <a:r>
              <a:rPr lang="it-IT" i="1" dirty="0" err="1"/>
              <a:t>Clèves</a:t>
            </a:r>
            <a:r>
              <a:rPr lang="it-IT" i="1" dirty="0"/>
              <a:t>, IV</a:t>
            </a:r>
            <a:endParaRPr lang="it-IT" dirty="0"/>
          </a:p>
        </p:txBody>
      </p:sp>
      <p:sp>
        <p:nvSpPr>
          <p:cNvPr id="3" name="Segnaposto contenuto 2">
            <a:extLst>
              <a:ext uri="{FF2B5EF4-FFF2-40B4-BE49-F238E27FC236}">
                <a16:creationId xmlns:a16="http://schemas.microsoft.com/office/drawing/2014/main" id="{EB09D80C-EAB9-41F1-9513-5CAA5072EB81}"/>
              </a:ext>
            </a:extLst>
          </p:cNvPr>
          <p:cNvSpPr>
            <a:spLocks noGrp="1"/>
          </p:cNvSpPr>
          <p:nvPr>
            <p:ph idx="1"/>
          </p:nvPr>
        </p:nvSpPr>
        <p:spPr/>
        <p:txBody>
          <a:bodyPr>
            <a:noAutofit/>
          </a:bodyPr>
          <a:lstStyle/>
          <a:p>
            <a:pPr>
              <a:spcBef>
                <a:spcPts val="1400"/>
              </a:spcBef>
              <a:spcAft>
                <a:spcPts val="1400"/>
              </a:spcAft>
            </a:pP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M. 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Clèves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peut-être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unique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homme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du</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monde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capable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conserver</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amour</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mariage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peut-être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aussi</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sa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passion</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n’</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avait</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subsisté</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parce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qu’il</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n’en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aurait</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trouvé</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en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moi</a:t>
            </a:r>
            <a:r>
              <a:rPr lang="it-IT" sz="1400" kern="150" dirty="0">
                <a:solidFill>
                  <a:srgbClr val="202122"/>
                </a:solidFill>
                <a:latin typeface="Arial" panose="020B0604020202020204" pitchFamily="34" charset="0"/>
                <a:ea typeface="Times New Roman" panose="02020603050405020304" pitchFamily="18" charset="0"/>
                <a:cs typeface="Arial" panose="020B0604020202020204" pitchFamily="34" charset="0"/>
              </a:rPr>
              <a:t>. M</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ais je n’</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aurais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même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moyen</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conserver</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vôtre</a:t>
            </a:r>
            <a:r>
              <a:rPr lang="it-IT" sz="1400" kern="150" dirty="0">
                <a:effectLst/>
                <a:latin typeface="Arial" panose="020B0604020202020204" pitchFamily="34" charset="0"/>
                <a:ea typeface="Times New Roman" panose="02020603050405020304" pitchFamily="18" charset="0"/>
                <a:cs typeface="Arial" panose="020B0604020202020204" pitchFamily="34" charset="0"/>
              </a:rPr>
              <a:t> : je </a:t>
            </a:r>
            <a:r>
              <a:rPr lang="it-IT" sz="1400" kern="150" dirty="0" err="1">
                <a:effectLst/>
                <a:latin typeface="Arial" panose="020B0604020202020204" pitchFamily="34" charset="0"/>
                <a:ea typeface="Times New Roman" panose="02020603050405020304" pitchFamily="18" charset="0"/>
                <a:cs typeface="Arial" panose="020B0604020202020204" pitchFamily="34" charset="0"/>
              </a:rPr>
              <a:t>crois</a:t>
            </a:r>
            <a:r>
              <a:rPr lang="it-IT" sz="1400" kern="150" dirty="0">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effectLst/>
                <a:latin typeface="Arial" panose="020B0604020202020204" pitchFamily="34" charset="0"/>
                <a:ea typeface="Times New Roman" panose="02020603050405020304" pitchFamily="18" charset="0"/>
                <a:cs typeface="Arial" panose="020B0604020202020204" pitchFamily="34" charset="0"/>
              </a:rPr>
              <a:t>même</a:t>
            </a:r>
            <a:r>
              <a:rPr lang="it-IT" sz="1400" kern="150" dirty="0">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effectLst/>
                <a:latin typeface="Arial" panose="020B0604020202020204" pitchFamily="34" charset="0"/>
                <a:ea typeface="Times New Roman" panose="02020603050405020304" pitchFamily="18" charset="0"/>
                <a:cs typeface="Arial" panose="020B0604020202020204" pitchFamily="34" charset="0"/>
              </a:rPr>
              <a:t>que</a:t>
            </a:r>
            <a:r>
              <a:rPr lang="it-IT" sz="1400" kern="150" dirty="0">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effectLst/>
                <a:latin typeface="Arial" panose="020B0604020202020204" pitchFamily="34" charset="0"/>
                <a:ea typeface="Times New Roman" panose="02020603050405020304" pitchFamily="18" charset="0"/>
                <a:cs typeface="Arial" panose="020B0604020202020204" pitchFamily="34" charset="0"/>
              </a:rPr>
              <a:t>les</a:t>
            </a:r>
            <a:r>
              <a:rPr lang="it-IT" sz="1400" kern="150" dirty="0">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effectLst/>
                <a:latin typeface="Arial" panose="020B0604020202020204" pitchFamily="34" charset="0"/>
                <a:ea typeface="Times New Roman" panose="02020603050405020304" pitchFamily="18" charset="0"/>
                <a:cs typeface="Arial" panose="020B0604020202020204" pitchFamily="34" charset="0"/>
              </a:rPr>
              <a:t>obstacles</a:t>
            </a:r>
            <a:r>
              <a:rPr lang="it-IT" sz="1400" kern="150" dirty="0">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effectLst/>
                <a:latin typeface="Arial" panose="020B0604020202020204" pitchFamily="34" charset="0"/>
                <a:ea typeface="Times New Roman" panose="02020603050405020304" pitchFamily="18" charset="0"/>
                <a:cs typeface="Arial" panose="020B0604020202020204" pitchFamily="34" charset="0"/>
              </a:rPr>
              <a:t>ont</a:t>
            </a:r>
            <a:r>
              <a:rPr lang="it-IT" sz="1400" kern="150" dirty="0">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effectLst/>
                <a:latin typeface="Arial" panose="020B0604020202020204" pitchFamily="34" charset="0"/>
                <a:ea typeface="Times New Roman" panose="02020603050405020304" pitchFamily="18" charset="0"/>
                <a:cs typeface="Arial" panose="020B0604020202020204" pitchFamily="34" charset="0"/>
              </a:rPr>
              <a:t>fait</a:t>
            </a:r>
            <a:r>
              <a:rPr lang="it-IT" sz="1400" kern="150" dirty="0">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effectLst/>
                <a:latin typeface="Arial" panose="020B0604020202020204" pitchFamily="34" charset="0"/>
                <a:ea typeface="Times New Roman" panose="02020603050405020304" pitchFamily="18" charset="0"/>
                <a:cs typeface="Arial" panose="020B0604020202020204" pitchFamily="34" charset="0"/>
              </a:rPr>
              <a:t>votre</a:t>
            </a:r>
            <a:r>
              <a:rPr lang="it-IT" sz="1400" kern="150" dirty="0">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effectLst/>
                <a:latin typeface="Arial" panose="020B0604020202020204" pitchFamily="34" charset="0"/>
                <a:ea typeface="Times New Roman" panose="02020603050405020304" pitchFamily="18" charset="0"/>
                <a:cs typeface="Arial" panose="020B0604020202020204" pitchFamily="34" charset="0"/>
              </a:rPr>
              <a:t>constance</a:t>
            </a:r>
            <a:r>
              <a:rPr lang="it-IT" sz="1400" kern="150" dirty="0">
                <a:latin typeface="Arial" panose="020B0604020202020204" pitchFamily="34" charset="0"/>
                <a:ea typeface="Times New Roman" panose="02020603050405020304" pitchFamily="18" charset="0"/>
                <a:cs typeface="Arial" panose="020B0604020202020204" pitchFamily="34" charset="0"/>
              </a:rPr>
              <a:t>.</a:t>
            </a:r>
            <a:endParaRPr lang="it-IT" sz="1400" kern="150" dirty="0">
              <a:effectLst/>
              <a:latin typeface="Arial" panose="020B0604020202020204" pitchFamily="34" charset="0"/>
              <a:ea typeface="Times New Roman" panose="02020603050405020304" pitchFamily="18" charset="0"/>
              <a:cs typeface="Arial" panose="020B0604020202020204" pitchFamily="34" charset="0"/>
            </a:endParaRPr>
          </a:p>
          <a:p>
            <a:pPr>
              <a:spcBef>
                <a:spcPts val="1400"/>
              </a:spcBef>
              <a:spcAft>
                <a:spcPts val="1400"/>
              </a:spcAft>
            </a:pPr>
            <a:r>
              <a:rPr lang="fr-FR" sz="1400" b="0" i="0" dirty="0">
                <a:solidFill>
                  <a:srgbClr val="202122"/>
                </a:solidFill>
                <a:effectLst/>
                <a:latin typeface="Arial" panose="020B0604020202020204" pitchFamily="34" charset="0"/>
              </a:rPr>
              <a:t>les </a:t>
            </a:r>
            <a:r>
              <a:rPr lang="fr-FR" sz="1400" b="1" i="0" dirty="0">
                <a:solidFill>
                  <a:srgbClr val="202122"/>
                </a:solidFill>
                <a:effectLst/>
                <a:latin typeface="Arial" panose="020B0604020202020204" pitchFamily="34" charset="0"/>
              </a:rPr>
              <a:t>passions</a:t>
            </a:r>
            <a:r>
              <a:rPr lang="fr-FR" sz="1400" b="0" i="0" dirty="0">
                <a:solidFill>
                  <a:srgbClr val="202122"/>
                </a:solidFill>
                <a:effectLst/>
                <a:latin typeface="Arial" panose="020B0604020202020204" pitchFamily="34" charset="0"/>
              </a:rPr>
              <a:t> peuvent me conduire, mais elles ne sauraient m’aveugler ; rien ne me peut empêcher de connaître que vous êtes né avec toutes les dispositions pour la galanterie […]</a:t>
            </a:r>
            <a:r>
              <a:rPr lang="fr-FR" sz="1400" b="0" i="0" dirty="0">
                <a:solidFill>
                  <a:srgbClr val="202122"/>
                </a:solidFill>
                <a:effectLst/>
                <a:latin typeface="Arial" panose="020B060402020202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vous</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avez</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déjà</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eu</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plusieurs</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passions</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vous</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en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auriez</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encore ; je ne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ferais</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plus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votre</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bonheur</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 je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vous</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verrais</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pour une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autre</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comme</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vous</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auriez</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été</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pour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moi</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j’en</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aurais</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une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douleur</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mortelle, et je ne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serais</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pas</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même</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assurée</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n’</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avoir</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point le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malheur</a:t>
            </a:r>
            <a:r>
              <a:rPr lang="it-IT" sz="1400" dirty="0">
                <a:solidFill>
                  <a:srgbClr val="202122"/>
                </a:solidFill>
                <a:effectLst/>
                <a:latin typeface="Arial" panose="020B0604020202020204" pitchFamily="34" charset="0"/>
                <a:ea typeface="Calibri" panose="020F0502020204030204" pitchFamily="34" charset="0"/>
                <a:cs typeface="Arial" panose="020B0604020202020204" pitchFamily="34" charset="0"/>
              </a:rPr>
              <a:t> de la </a:t>
            </a:r>
            <a:r>
              <a:rPr lang="it-IT" sz="1400" dirty="0" err="1">
                <a:solidFill>
                  <a:srgbClr val="202122"/>
                </a:solidFill>
                <a:effectLst/>
                <a:latin typeface="Arial" panose="020B0604020202020204" pitchFamily="34" charset="0"/>
                <a:ea typeface="Calibri" panose="020F0502020204030204" pitchFamily="34" charset="0"/>
                <a:cs typeface="Arial" panose="020B0604020202020204" pitchFamily="34" charset="0"/>
              </a:rPr>
              <a:t>jalousie</a:t>
            </a:r>
            <a:r>
              <a:rPr lang="it-IT" sz="1400" dirty="0">
                <a:latin typeface="Arial" panose="020B0604020202020204" pitchFamily="34" charset="0"/>
                <a:ea typeface="Calibri" panose="020F0502020204030204" pitchFamily="34" charset="0"/>
                <a:cs typeface="Arial" panose="020B0604020202020204" pitchFamily="34" charset="0"/>
              </a:rPr>
              <a:t>.</a:t>
            </a:r>
            <a:endParaRPr lang="fr-FR" sz="1400" b="0" i="0" dirty="0">
              <a:solidFill>
                <a:srgbClr val="202122"/>
              </a:solidFill>
              <a:effectLst/>
              <a:latin typeface="Arial" panose="020B0604020202020204" pitchFamily="34" charset="0"/>
              <a:cs typeface="Arial" panose="020B0604020202020204" pitchFamily="34" charset="0"/>
            </a:endParaRPr>
          </a:p>
          <a:p>
            <a:pPr>
              <a:spcBef>
                <a:spcPts val="1400"/>
              </a:spcBef>
              <a:spcAft>
                <a:spcPts val="1400"/>
              </a:spcAft>
            </a:pP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ce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crois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devoir</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la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mémoire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M. 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Clèves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serait</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faible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s’il</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n’</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soutenu</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par l’</a:t>
            </a:r>
            <a:r>
              <a:rPr lang="it-IT" sz="1400" b="1"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intérêt</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mon</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b="1"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repos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et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raisons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mon</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repos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ont</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besoin</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être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soutenues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celles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mon</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b="1"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devoir</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mais,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quoique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me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défie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moi-même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crois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ne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vaincrai</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jamais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mes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scrupules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je n’</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espère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aussi</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surmonter</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inclination</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j’ai</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pour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vous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Elle me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rendra</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malheureuse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je me priverai de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votre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vue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quelque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violence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qu’il</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m’en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coûte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vous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conjure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par tout le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pouvoir</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j’ai</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sur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vous</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ne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chercher</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aucune</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occasion</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me </a:t>
            </a:r>
            <a:r>
              <a:rPr lang="it-IT" sz="1400" kern="15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voir</a:t>
            </a:r>
            <a:r>
              <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a:t>
            </a:r>
          </a:p>
          <a:p>
            <a:pPr>
              <a:spcBef>
                <a:spcPts val="1400"/>
              </a:spcBef>
              <a:spcAft>
                <a:spcPts val="1400"/>
              </a:spcAft>
            </a:pPr>
            <a:r>
              <a:rPr lang="fr-FR" sz="1400" b="0" i="0" dirty="0">
                <a:solidFill>
                  <a:srgbClr val="202122"/>
                </a:solidFill>
                <a:effectLst/>
                <a:latin typeface="Arial" panose="020B0604020202020204" pitchFamily="34" charset="0"/>
              </a:rPr>
              <a:t> Il se passa un assez grand combat en elle-même.</a:t>
            </a:r>
          </a:p>
          <a:p>
            <a:pPr>
              <a:spcBef>
                <a:spcPts val="1400"/>
              </a:spcBef>
              <a:spcAft>
                <a:spcPts val="1400"/>
              </a:spcAft>
            </a:pPr>
            <a:r>
              <a:rPr lang="fr-FR" sz="1400" b="0" i="0" dirty="0">
                <a:solidFill>
                  <a:srgbClr val="202122"/>
                </a:solidFill>
                <a:effectLst/>
                <a:latin typeface="Arial" panose="020B0604020202020204" pitchFamily="34" charset="0"/>
              </a:rPr>
              <a:t>Enfin, des années entières s’étant passées, le temps et l’absence ralentirent sa douleur et éteignirent sa passion [= de M. de Nemours].</a:t>
            </a:r>
            <a:endParaRPr lang="it-IT" sz="1400" kern="150" dirty="0">
              <a:solidFill>
                <a:srgbClr val="202122"/>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157753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D752BF-BB7E-4D90-B244-DBEDF6721C1F}"/>
              </a:ext>
            </a:extLst>
          </p:cNvPr>
          <p:cNvSpPr>
            <a:spLocks noGrp="1"/>
          </p:cNvSpPr>
          <p:nvPr>
            <p:ph type="title"/>
          </p:nvPr>
        </p:nvSpPr>
        <p:spPr/>
        <p:txBody>
          <a:bodyPr>
            <a:normAutofit fontScale="90000"/>
          </a:bodyPr>
          <a:lstStyle/>
          <a:p>
            <a:pPr algn="ctr"/>
            <a:br>
              <a:rPr lang="it-IT" dirty="0"/>
            </a:br>
            <a:r>
              <a:rPr lang="it-IT" dirty="0"/>
              <a:t>Prévost, </a:t>
            </a:r>
            <a:r>
              <a:rPr lang="it-IT" i="1" dirty="0"/>
              <a:t>Histoire </a:t>
            </a:r>
            <a:r>
              <a:rPr lang="it-IT" i="1" dirty="0" err="1"/>
              <a:t>du</a:t>
            </a:r>
            <a:r>
              <a:rPr lang="it-IT" i="1" dirty="0"/>
              <a:t> </a:t>
            </a:r>
            <a:r>
              <a:rPr lang="it-IT" i="1" dirty="0" err="1"/>
              <a:t>chevalier</a:t>
            </a:r>
            <a:br>
              <a:rPr lang="it-IT" i="1" dirty="0"/>
            </a:br>
            <a:r>
              <a:rPr lang="it-IT" i="1" dirty="0" err="1"/>
              <a:t>des</a:t>
            </a:r>
            <a:r>
              <a:rPr lang="it-IT" i="1" dirty="0"/>
              <a:t> </a:t>
            </a:r>
            <a:r>
              <a:rPr lang="it-IT" i="1" dirty="0" err="1"/>
              <a:t>Grieux</a:t>
            </a:r>
            <a:r>
              <a:rPr lang="it-IT" i="1" dirty="0"/>
              <a:t> et de Manon Lescaut</a:t>
            </a:r>
            <a:br>
              <a:rPr lang="it-IT" dirty="0"/>
            </a:br>
            <a:endParaRPr lang="it-IT" dirty="0"/>
          </a:p>
        </p:txBody>
      </p:sp>
      <p:sp>
        <p:nvSpPr>
          <p:cNvPr id="3" name="Segnaposto contenuto 2">
            <a:extLst>
              <a:ext uri="{FF2B5EF4-FFF2-40B4-BE49-F238E27FC236}">
                <a16:creationId xmlns:a16="http://schemas.microsoft.com/office/drawing/2014/main" id="{9A411BA5-3402-4CC0-85F1-043E74B3453F}"/>
              </a:ext>
            </a:extLst>
          </p:cNvPr>
          <p:cNvSpPr>
            <a:spLocks noGrp="1"/>
          </p:cNvSpPr>
          <p:nvPr>
            <p:ph idx="1"/>
          </p:nvPr>
        </p:nvSpPr>
        <p:spPr/>
        <p:txBody>
          <a:bodyPr>
            <a:normAutofit fontScale="92500" lnSpcReduction="10000"/>
          </a:bodyPr>
          <a:lstStyle/>
          <a:p>
            <a:pPr algn="just"/>
            <a:r>
              <a:rPr lang="it-IT" sz="1800" kern="150" dirty="0" err="1">
                <a:solidFill>
                  <a:srgbClr val="202122"/>
                </a:solidFill>
                <a:effectLst/>
                <a:latin typeface="Arial" panose="020B0604020202020204" pitchFamily="34" charset="0"/>
                <a:ea typeface="Times New Roman" panose="02020603050405020304" pitchFamily="18" charset="0"/>
              </a:rPr>
              <a:t>J’ai</a:t>
            </a:r>
            <a:r>
              <a:rPr lang="it-IT" sz="1800" kern="150" dirty="0">
                <a:solidFill>
                  <a:srgbClr val="202122"/>
                </a:solidFill>
                <a:effectLst/>
                <a:latin typeface="Arial" panose="020B0604020202020204" pitchFamily="34" charset="0"/>
                <a:ea typeface="Times New Roman" panose="02020603050405020304" pitchFamily="18" charset="0"/>
              </a:rPr>
              <a:t> à </a:t>
            </a:r>
            <a:r>
              <a:rPr lang="it-IT" sz="1800" kern="150" dirty="0" err="1">
                <a:solidFill>
                  <a:srgbClr val="202122"/>
                </a:solidFill>
                <a:effectLst/>
                <a:latin typeface="Arial" panose="020B0604020202020204" pitchFamily="34" charset="0"/>
                <a:ea typeface="Times New Roman" panose="02020603050405020304" pitchFamily="18" charset="0"/>
              </a:rPr>
              <a:t>peindre</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b="1" kern="150" dirty="0">
                <a:solidFill>
                  <a:srgbClr val="202122"/>
                </a:solidFill>
                <a:effectLst/>
                <a:latin typeface="Arial" panose="020B0604020202020204" pitchFamily="34" charset="0"/>
                <a:ea typeface="Times New Roman" panose="02020603050405020304" pitchFamily="18" charset="0"/>
              </a:rPr>
              <a:t>un </a:t>
            </a:r>
            <a:r>
              <a:rPr lang="it-IT" sz="1800" b="1" kern="150" dirty="0" err="1">
                <a:solidFill>
                  <a:srgbClr val="202122"/>
                </a:solidFill>
                <a:effectLst/>
                <a:latin typeface="Arial" panose="020B0604020202020204" pitchFamily="34" charset="0"/>
                <a:ea typeface="Times New Roman" panose="02020603050405020304" pitchFamily="18" charset="0"/>
              </a:rPr>
              <a:t>jeune</a:t>
            </a:r>
            <a:r>
              <a:rPr lang="it-IT" sz="1800" b="1" kern="150" dirty="0">
                <a:solidFill>
                  <a:srgbClr val="202122"/>
                </a:solidFill>
                <a:effectLst/>
                <a:latin typeface="Arial" panose="020B0604020202020204" pitchFamily="34" charset="0"/>
                <a:ea typeface="Times New Roman" panose="02020603050405020304" pitchFamily="18" charset="0"/>
              </a:rPr>
              <a:t> </a:t>
            </a:r>
            <a:r>
              <a:rPr lang="it-IT" sz="1800" b="1" kern="150" dirty="0" err="1">
                <a:solidFill>
                  <a:srgbClr val="202122"/>
                </a:solidFill>
                <a:effectLst/>
                <a:latin typeface="Arial" panose="020B0604020202020204" pitchFamily="34" charset="0"/>
                <a:ea typeface="Times New Roman" panose="02020603050405020304" pitchFamily="18" charset="0"/>
              </a:rPr>
              <a:t>aveugle</a:t>
            </a:r>
            <a:r>
              <a:rPr lang="it-IT" sz="1800" kern="150" dirty="0">
                <a:solidFill>
                  <a:srgbClr val="202122"/>
                </a:solidFill>
                <a:effectLst/>
                <a:latin typeface="Arial" panose="020B0604020202020204" pitchFamily="34" charset="0"/>
                <a:ea typeface="Times New Roman" panose="02020603050405020304" pitchFamily="18" charset="0"/>
              </a:rPr>
              <a:t> qui </a:t>
            </a:r>
            <a:r>
              <a:rPr lang="it-IT" sz="1800" kern="150" dirty="0" err="1">
                <a:solidFill>
                  <a:srgbClr val="202122"/>
                </a:solidFill>
                <a:effectLst/>
                <a:latin typeface="Arial" panose="020B0604020202020204" pitchFamily="34" charset="0"/>
                <a:ea typeface="Times New Roman" panose="02020603050405020304" pitchFamily="18" charset="0"/>
              </a:rPr>
              <a:t>refuse</a:t>
            </a:r>
            <a:r>
              <a:rPr lang="it-IT" sz="1800" kern="150" dirty="0">
                <a:solidFill>
                  <a:srgbClr val="202122"/>
                </a:solidFill>
                <a:effectLst/>
                <a:latin typeface="Arial" panose="020B0604020202020204" pitchFamily="34" charset="0"/>
                <a:ea typeface="Times New Roman" panose="02020603050405020304" pitchFamily="18" charset="0"/>
              </a:rPr>
              <a:t> d’</a:t>
            </a:r>
            <a:r>
              <a:rPr lang="it-IT" sz="1800" kern="150" dirty="0" err="1">
                <a:solidFill>
                  <a:srgbClr val="202122"/>
                </a:solidFill>
                <a:effectLst/>
                <a:latin typeface="Arial" panose="020B0604020202020204" pitchFamily="34" charset="0"/>
                <a:ea typeface="Times New Roman" panose="02020603050405020304" pitchFamily="18" charset="0"/>
              </a:rPr>
              <a:t>être</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heureux</a:t>
            </a:r>
            <a:r>
              <a:rPr lang="it-IT" sz="1800" kern="150" dirty="0">
                <a:solidFill>
                  <a:srgbClr val="202122"/>
                </a:solidFill>
                <a:effectLst/>
                <a:latin typeface="Arial" panose="020B0604020202020204" pitchFamily="34" charset="0"/>
                <a:ea typeface="Times New Roman" panose="02020603050405020304" pitchFamily="18" charset="0"/>
              </a:rPr>
              <a:t> pour se </a:t>
            </a:r>
            <a:r>
              <a:rPr lang="it-IT" sz="1800" kern="150" dirty="0" err="1">
                <a:solidFill>
                  <a:srgbClr val="202122"/>
                </a:solidFill>
                <a:effectLst/>
                <a:latin typeface="Arial" panose="020B0604020202020204" pitchFamily="34" charset="0"/>
                <a:ea typeface="Times New Roman" panose="02020603050405020304" pitchFamily="18" charset="0"/>
              </a:rPr>
              <a:t>précipiter</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volontairement</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dans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les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dernières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infortunes</a:t>
            </a:r>
            <a:r>
              <a:rPr lang="it-IT" sz="1800" kern="150" dirty="0">
                <a:solidFill>
                  <a:srgbClr val="202122"/>
                </a:solidFill>
                <a:effectLst/>
                <a:latin typeface="Arial" panose="020B0604020202020204" pitchFamily="34" charset="0"/>
                <a:ea typeface="Times New Roman" panose="02020603050405020304" pitchFamily="18" charset="0"/>
              </a:rPr>
              <a:t> ; qui, </a:t>
            </a:r>
            <a:r>
              <a:rPr lang="it-IT" sz="1800" kern="150" dirty="0" err="1">
                <a:solidFill>
                  <a:srgbClr val="202122"/>
                </a:solidFill>
                <a:effectLst/>
                <a:latin typeface="Arial" panose="020B0604020202020204" pitchFamily="34" charset="0"/>
                <a:ea typeface="Times New Roman" panose="02020603050405020304" pitchFamily="18" charset="0"/>
              </a:rPr>
              <a:t>avec</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toutes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les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qualités</a:t>
            </a:r>
            <a:r>
              <a:rPr lang="it-IT" sz="1800" kern="150" dirty="0">
                <a:solidFill>
                  <a:srgbClr val="202122"/>
                </a:solidFill>
                <a:effectLst/>
                <a:latin typeface="Arial" panose="020B0604020202020204" pitchFamily="34" charset="0"/>
                <a:ea typeface="Times New Roman" panose="02020603050405020304" pitchFamily="18" charset="0"/>
              </a:rPr>
              <a:t> dont se forme le plus </a:t>
            </a:r>
            <a:r>
              <a:rPr lang="it-IT" sz="1800" kern="150" dirty="0" err="1">
                <a:solidFill>
                  <a:srgbClr val="202122"/>
                </a:solidFill>
                <a:effectLst/>
                <a:latin typeface="Arial" panose="020B0604020202020204" pitchFamily="34" charset="0"/>
                <a:ea typeface="Times New Roman" panose="02020603050405020304" pitchFamily="18" charset="0"/>
              </a:rPr>
              <a:t>brillant</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mérite</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préfère</a:t>
            </a:r>
            <a:r>
              <a:rPr lang="it-IT" sz="1800" kern="150" dirty="0">
                <a:solidFill>
                  <a:srgbClr val="202122"/>
                </a:solidFill>
                <a:effectLst/>
                <a:latin typeface="Arial" panose="020B0604020202020204" pitchFamily="34" charset="0"/>
                <a:ea typeface="Times New Roman" panose="02020603050405020304" pitchFamily="18" charset="0"/>
              </a:rPr>
              <a:t> par </a:t>
            </a:r>
            <a:r>
              <a:rPr lang="it-IT" sz="1800" kern="150" dirty="0" err="1">
                <a:solidFill>
                  <a:srgbClr val="202122"/>
                </a:solidFill>
                <a:effectLst/>
                <a:latin typeface="Arial" panose="020B0604020202020204" pitchFamily="34" charset="0"/>
                <a:ea typeface="Times New Roman" panose="02020603050405020304" pitchFamily="18" charset="0"/>
              </a:rPr>
              <a:t>choix</a:t>
            </a:r>
            <a:r>
              <a:rPr lang="it-IT" sz="1800" kern="150" dirty="0">
                <a:solidFill>
                  <a:srgbClr val="202122"/>
                </a:solidFill>
                <a:effectLst/>
                <a:latin typeface="Arial" panose="020B0604020202020204" pitchFamily="34" charset="0"/>
                <a:ea typeface="Times New Roman" panose="02020603050405020304" pitchFamily="18" charset="0"/>
              </a:rPr>
              <a:t> une vie </a:t>
            </a:r>
            <a:r>
              <a:rPr lang="it-IT" sz="1800" kern="150" dirty="0" err="1">
                <a:solidFill>
                  <a:srgbClr val="202122"/>
                </a:solidFill>
                <a:effectLst/>
                <a:latin typeface="Arial" panose="020B0604020202020204" pitchFamily="34" charset="0"/>
                <a:ea typeface="Times New Roman" panose="02020603050405020304" pitchFamily="18" charset="0"/>
              </a:rPr>
              <a:t>obscure</a:t>
            </a:r>
            <a:r>
              <a:rPr lang="it-IT" sz="1800" kern="150" dirty="0">
                <a:solidFill>
                  <a:srgbClr val="202122"/>
                </a:solidFill>
                <a:effectLst/>
                <a:latin typeface="Arial" panose="020B0604020202020204" pitchFamily="34" charset="0"/>
                <a:ea typeface="Times New Roman" panose="02020603050405020304" pitchFamily="18" charset="0"/>
              </a:rPr>
              <a:t> et vagabonde à </a:t>
            </a:r>
            <a:r>
              <a:rPr lang="it-IT" sz="1800" kern="150" dirty="0" err="1">
                <a:solidFill>
                  <a:srgbClr val="202122"/>
                </a:solidFill>
                <a:effectLst/>
                <a:latin typeface="Arial" panose="020B0604020202020204" pitchFamily="34" charset="0"/>
                <a:ea typeface="Times New Roman" panose="02020603050405020304" pitchFamily="18" charset="0"/>
              </a:rPr>
              <a:t>tous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les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avantages</a:t>
            </a:r>
            <a:r>
              <a:rPr lang="it-IT" sz="1800" kern="150" dirty="0">
                <a:solidFill>
                  <a:srgbClr val="202122"/>
                </a:solidFill>
                <a:effectLst/>
                <a:latin typeface="Arial" panose="020B0604020202020204" pitchFamily="34" charset="0"/>
                <a:ea typeface="Times New Roman" panose="02020603050405020304" pitchFamily="18" charset="0"/>
              </a:rPr>
              <a:t> de la fortune et de la nature ; qui </a:t>
            </a:r>
            <a:r>
              <a:rPr lang="it-IT" sz="1800" kern="150" dirty="0" err="1">
                <a:solidFill>
                  <a:srgbClr val="202122"/>
                </a:solidFill>
                <a:effectLst/>
                <a:latin typeface="Arial" panose="020B0604020202020204" pitchFamily="34" charset="0"/>
                <a:ea typeface="Times New Roman" panose="02020603050405020304" pitchFamily="18" charset="0"/>
              </a:rPr>
              <a:t>prévoit</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ses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malheurs</a:t>
            </a:r>
            <a:r>
              <a:rPr lang="it-IT" sz="1800" kern="150" dirty="0">
                <a:solidFill>
                  <a:srgbClr val="202122"/>
                </a:solidFill>
                <a:effectLst/>
                <a:latin typeface="Arial" panose="020B0604020202020204" pitchFamily="34" charset="0"/>
                <a:ea typeface="Times New Roman" panose="02020603050405020304" pitchFamily="18" charset="0"/>
              </a:rPr>
              <a:t> sans </a:t>
            </a:r>
            <a:r>
              <a:rPr lang="it-IT" sz="1800" kern="150" dirty="0" err="1">
                <a:solidFill>
                  <a:srgbClr val="202122"/>
                </a:solidFill>
                <a:effectLst/>
                <a:latin typeface="Arial" panose="020B0604020202020204" pitchFamily="34" charset="0"/>
                <a:ea typeface="Times New Roman" panose="02020603050405020304" pitchFamily="18" charset="0"/>
              </a:rPr>
              <a:t>vouloir</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les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éviter</a:t>
            </a:r>
            <a:r>
              <a:rPr lang="it-IT" sz="1800" kern="150" dirty="0">
                <a:solidFill>
                  <a:srgbClr val="202122"/>
                </a:solidFill>
                <a:effectLst/>
                <a:latin typeface="Arial" panose="020B0604020202020204" pitchFamily="34" charset="0"/>
                <a:ea typeface="Times New Roman" panose="02020603050405020304" pitchFamily="18" charset="0"/>
              </a:rPr>
              <a:t> ; qui </a:t>
            </a:r>
            <a:r>
              <a:rPr lang="it-IT" sz="1800" kern="150" dirty="0" err="1">
                <a:solidFill>
                  <a:srgbClr val="202122"/>
                </a:solidFill>
                <a:effectLst/>
                <a:latin typeface="Arial" panose="020B0604020202020204" pitchFamily="34" charset="0"/>
                <a:ea typeface="Times New Roman" panose="02020603050405020304" pitchFamily="18" charset="0"/>
              </a:rPr>
              <a:t>les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sent</a:t>
            </a:r>
            <a:r>
              <a:rPr lang="it-IT" sz="1800" kern="150" dirty="0">
                <a:solidFill>
                  <a:srgbClr val="202122"/>
                </a:solidFill>
                <a:effectLst/>
                <a:latin typeface="Arial" panose="020B0604020202020204" pitchFamily="34" charset="0"/>
                <a:ea typeface="Times New Roman" panose="02020603050405020304" pitchFamily="18" charset="0"/>
              </a:rPr>
              <a:t> et qui en est </a:t>
            </a:r>
            <a:r>
              <a:rPr lang="it-IT" sz="1800" kern="150" dirty="0" err="1">
                <a:solidFill>
                  <a:srgbClr val="202122"/>
                </a:solidFill>
                <a:effectLst/>
                <a:latin typeface="Arial" panose="020B0604020202020204" pitchFamily="34" charset="0"/>
                <a:ea typeface="Times New Roman" panose="02020603050405020304" pitchFamily="18" charset="0"/>
              </a:rPr>
              <a:t>accablé</a:t>
            </a:r>
            <a:r>
              <a:rPr lang="it-IT" sz="1800" kern="150" dirty="0">
                <a:solidFill>
                  <a:srgbClr val="202122"/>
                </a:solidFill>
                <a:effectLst/>
                <a:latin typeface="Arial" panose="020B0604020202020204" pitchFamily="34" charset="0"/>
                <a:ea typeface="Times New Roman" panose="02020603050405020304" pitchFamily="18" charset="0"/>
              </a:rPr>
              <a:t> sans </a:t>
            </a:r>
            <a:r>
              <a:rPr lang="it-IT" sz="1800" kern="150" dirty="0" err="1">
                <a:solidFill>
                  <a:srgbClr val="202122"/>
                </a:solidFill>
                <a:effectLst/>
                <a:latin typeface="Arial" panose="020B0604020202020204" pitchFamily="34" charset="0"/>
                <a:ea typeface="Times New Roman" panose="02020603050405020304" pitchFamily="18" charset="0"/>
              </a:rPr>
              <a:t>profiter</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des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remèdes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qu’on</a:t>
            </a:r>
            <a:r>
              <a:rPr lang="it-IT" sz="1800" kern="150" dirty="0">
                <a:solidFill>
                  <a:srgbClr val="202122"/>
                </a:solidFill>
                <a:effectLst/>
                <a:latin typeface="Arial" panose="020B0604020202020204" pitchFamily="34" charset="0"/>
                <a:ea typeface="Times New Roman" panose="02020603050405020304" pitchFamily="18" charset="0"/>
              </a:rPr>
              <a:t> lui offre sans cesse, et qui </a:t>
            </a:r>
            <a:r>
              <a:rPr lang="it-IT" sz="1800" kern="150" dirty="0" err="1">
                <a:solidFill>
                  <a:srgbClr val="202122"/>
                </a:solidFill>
                <a:effectLst/>
                <a:latin typeface="Arial" panose="020B0604020202020204" pitchFamily="34" charset="0"/>
                <a:ea typeface="Times New Roman" panose="02020603050405020304" pitchFamily="18" charset="0"/>
              </a:rPr>
              <a:t>peuvent</a:t>
            </a:r>
            <a:r>
              <a:rPr lang="it-IT" sz="1800" kern="150" dirty="0">
                <a:solidFill>
                  <a:srgbClr val="202122"/>
                </a:solidFill>
                <a:effectLst/>
                <a:latin typeface="Arial" panose="020B0604020202020204" pitchFamily="34" charset="0"/>
                <a:ea typeface="Times New Roman" panose="02020603050405020304" pitchFamily="18" charset="0"/>
              </a:rPr>
              <a:t> à </a:t>
            </a:r>
            <a:r>
              <a:rPr lang="it-IT" sz="1800" kern="150" dirty="0" err="1">
                <a:solidFill>
                  <a:srgbClr val="202122"/>
                </a:solidFill>
                <a:effectLst/>
                <a:latin typeface="Arial" panose="020B0604020202020204" pitchFamily="34" charset="0"/>
                <a:ea typeface="Times New Roman" panose="02020603050405020304" pitchFamily="18" charset="0"/>
              </a:rPr>
              <a:t>tous</a:t>
            </a:r>
            <a:r>
              <a:rPr lang="it-IT" sz="1800" kern="150" dirty="0">
                <a:solidFill>
                  <a:srgbClr val="202122"/>
                </a:solidFill>
                <a:effectLst/>
                <a:latin typeface="Arial" panose="020B0604020202020204" pitchFamily="34" charset="0"/>
                <a:ea typeface="Times New Roman" panose="02020603050405020304" pitchFamily="18" charset="0"/>
              </a:rPr>
              <a:t> moments </a:t>
            </a:r>
            <a:r>
              <a:rPr lang="it-IT" sz="1800" kern="150" dirty="0" err="1">
                <a:solidFill>
                  <a:srgbClr val="202122"/>
                </a:solidFill>
                <a:effectLst/>
                <a:latin typeface="Arial" panose="020B0604020202020204" pitchFamily="34" charset="0"/>
                <a:ea typeface="Times New Roman" panose="02020603050405020304" pitchFamily="18" charset="0"/>
              </a:rPr>
              <a:t>les</a:t>
            </a:r>
            <a:r>
              <a:rPr lang="it-IT" sz="1800" kern="150" dirty="0">
                <a:solidFill>
                  <a:srgbClr val="202122"/>
                </a:solidFill>
                <a:effectLst/>
                <a:latin typeface="Arial" panose="020B0604020202020204" pitchFamily="34" charset="0"/>
                <a:ea typeface="Times New Roman" panose="02020603050405020304" pitchFamily="18" charset="0"/>
              </a:rPr>
              <a:t> finir ; </a:t>
            </a:r>
            <a:r>
              <a:rPr lang="it-IT" sz="1800" kern="150" dirty="0" err="1">
                <a:solidFill>
                  <a:srgbClr val="202122"/>
                </a:solidFill>
                <a:effectLst/>
                <a:latin typeface="Arial" panose="020B0604020202020204" pitchFamily="34" charset="0"/>
                <a:ea typeface="Times New Roman" panose="02020603050405020304" pitchFamily="18" charset="0"/>
              </a:rPr>
              <a:t>enfin</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b="1" kern="150" dirty="0">
                <a:solidFill>
                  <a:srgbClr val="202122"/>
                </a:solidFill>
                <a:effectLst/>
                <a:latin typeface="Arial" panose="020B0604020202020204" pitchFamily="34" charset="0"/>
                <a:ea typeface="Times New Roman" panose="02020603050405020304" pitchFamily="18" charset="0"/>
              </a:rPr>
              <a:t>un </a:t>
            </a:r>
            <a:r>
              <a:rPr lang="it-IT" sz="1800" b="1" kern="150" dirty="0" err="1">
                <a:solidFill>
                  <a:srgbClr val="202122"/>
                </a:solidFill>
                <a:effectLst/>
                <a:latin typeface="Arial" panose="020B0604020202020204" pitchFamily="34" charset="0"/>
                <a:ea typeface="Times New Roman" panose="02020603050405020304" pitchFamily="18" charset="0"/>
              </a:rPr>
              <a:t>caractère</a:t>
            </a:r>
            <a:r>
              <a:rPr lang="it-IT" sz="1800" b="1" kern="150" dirty="0">
                <a:solidFill>
                  <a:srgbClr val="202122"/>
                </a:solidFill>
                <a:effectLst/>
                <a:latin typeface="Arial" panose="020B0604020202020204" pitchFamily="34" charset="0"/>
                <a:ea typeface="Times New Roman" panose="02020603050405020304" pitchFamily="18" charset="0"/>
              </a:rPr>
              <a:t> </a:t>
            </a:r>
            <a:r>
              <a:rPr lang="it-IT" sz="1800" b="1" kern="150" dirty="0" err="1">
                <a:solidFill>
                  <a:srgbClr val="202122"/>
                </a:solidFill>
                <a:effectLst/>
                <a:latin typeface="Arial" panose="020B0604020202020204" pitchFamily="34" charset="0"/>
                <a:ea typeface="Times New Roman" panose="02020603050405020304" pitchFamily="18" charset="0"/>
              </a:rPr>
              <a:t>ambigu</a:t>
            </a:r>
            <a:r>
              <a:rPr lang="it-IT" sz="1800" b="1" kern="150" dirty="0">
                <a:solidFill>
                  <a:srgbClr val="202122"/>
                </a:solidFill>
                <a:effectLst/>
                <a:latin typeface="Arial" panose="020B0604020202020204" pitchFamily="34" charset="0"/>
                <a:ea typeface="Times New Roman" panose="02020603050405020304" pitchFamily="18" charset="0"/>
              </a:rPr>
              <a:t>, un mélange de </a:t>
            </a:r>
            <a:r>
              <a:rPr lang="it-IT" sz="1800" b="1" kern="150" dirty="0" err="1">
                <a:solidFill>
                  <a:srgbClr val="202122"/>
                </a:solidFill>
                <a:effectLst/>
                <a:latin typeface="Arial" panose="020B0604020202020204" pitchFamily="34" charset="0"/>
                <a:ea typeface="Times New Roman" panose="02020603050405020304" pitchFamily="18" charset="0"/>
              </a:rPr>
              <a:t>vertus</a:t>
            </a:r>
            <a:r>
              <a:rPr lang="it-IT" sz="1800" b="1" kern="150" dirty="0">
                <a:solidFill>
                  <a:srgbClr val="202122"/>
                </a:solidFill>
                <a:effectLst/>
                <a:latin typeface="Arial" panose="020B0604020202020204" pitchFamily="34" charset="0"/>
                <a:ea typeface="Times New Roman" panose="02020603050405020304" pitchFamily="18" charset="0"/>
              </a:rPr>
              <a:t> et de </a:t>
            </a:r>
            <a:r>
              <a:rPr lang="it-IT" sz="1800" b="1" kern="150" dirty="0" err="1">
                <a:solidFill>
                  <a:srgbClr val="202122"/>
                </a:solidFill>
                <a:effectLst/>
                <a:latin typeface="Arial" panose="020B0604020202020204" pitchFamily="34" charset="0"/>
                <a:ea typeface="Times New Roman" panose="02020603050405020304" pitchFamily="18" charset="0"/>
              </a:rPr>
              <a:t>vices</a:t>
            </a:r>
            <a:r>
              <a:rPr lang="it-IT" sz="1800" b="1" kern="150" dirty="0">
                <a:solidFill>
                  <a:srgbClr val="202122"/>
                </a:solidFill>
                <a:effectLst/>
                <a:latin typeface="Arial" panose="020B0604020202020204" pitchFamily="34" charset="0"/>
                <a:ea typeface="Times New Roman" panose="02020603050405020304" pitchFamily="18" charset="0"/>
              </a:rPr>
              <a:t>, un contraste </a:t>
            </a:r>
            <a:r>
              <a:rPr lang="it-IT" sz="1800" b="1" kern="150" dirty="0" err="1">
                <a:solidFill>
                  <a:srgbClr val="202122"/>
                </a:solidFill>
                <a:effectLst/>
                <a:latin typeface="Arial" panose="020B0604020202020204" pitchFamily="34" charset="0"/>
                <a:ea typeface="Times New Roman" panose="02020603050405020304" pitchFamily="18" charset="0"/>
              </a:rPr>
              <a:t>perpétuel</a:t>
            </a:r>
            <a:r>
              <a:rPr lang="it-IT" sz="1800" b="1" kern="150" dirty="0">
                <a:solidFill>
                  <a:srgbClr val="202122"/>
                </a:solidFill>
                <a:effectLst/>
                <a:latin typeface="Arial" panose="020B0604020202020204" pitchFamily="34" charset="0"/>
                <a:ea typeface="Times New Roman" panose="02020603050405020304" pitchFamily="18" charset="0"/>
              </a:rPr>
              <a:t> de </a:t>
            </a:r>
            <a:r>
              <a:rPr lang="it-IT" sz="1800" b="1" kern="150" dirty="0" err="1">
                <a:solidFill>
                  <a:srgbClr val="202122"/>
                </a:solidFill>
                <a:effectLst/>
                <a:latin typeface="Arial" panose="020B0604020202020204" pitchFamily="34" charset="0"/>
                <a:ea typeface="Times New Roman" panose="02020603050405020304" pitchFamily="18" charset="0"/>
              </a:rPr>
              <a:t>bons</a:t>
            </a:r>
            <a:r>
              <a:rPr lang="it-IT" sz="1800" b="1" kern="150" dirty="0">
                <a:solidFill>
                  <a:srgbClr val="202122"/>
                </a:solidFill>
                <a:effectLst/>
                <a:latin typeface="Arial" panose="020B0604020202020204" pitchFamily="34" charset="0"/>
                <a:ea typeface="Times New Roman" panose="02020603050405020304" pitchFamily="18" charset="0"/>
              </a:rPr>
              <a:t> sentiments et d’actions </a:t>
            </a:r>
            <a:r>
              <a:rPr lang="it-IT" sz="1800" b="1" kern="150" dirty="0" err="1">
                <a:solidFill>
                  <a:srgbClr val="202122"/>
                </a:solidFill>
                <a:effectLst/>
                <a:latin typeface="Arial" panose="020B0604020202020204" pitchFamily="34" charset="0"/>
                <a:ea typeface="Times New Roman" panose="02020603050405020304" pitchFamily="18" charset="0"/>
              </a:rPr>
              <a:t>mauvaises</a:t>
            </a:r>
            <a:r>
              <a:rPr lang="it-IT" sz="1800" kern="150" dirty="0">
                <a:solidFill>
                  <a:srgbClr val="202122"/>
                </a:solidFill>
                <a:effectLst/>
                <a:latin typeface="Arial" panose="020B0604020202020204" pitchFamily="34" charset="0"/>
                <a:ea typeface="Times New Roman" panose="02020603050405020304" pitchFamily="18" charset="0"/>
              </a:rPr>
              <a:t> : </a:t>
            </a:r>
            <a:r>
              <a:rPr lang="it-IT" sz="1800" kern="150" dirty="0" err="1">
                <a:solidFill>
                  <a:srgbClr val="202122"/>
                </a:solidFill>
                <a:effectLst/>
                <a:latin typeface="Arial" panose="020B0604020202020204" pitchFamily="34" charset="0"/>
                <a:ea typeface="Times New Roman" panose="02020603050405020304" pitchFamily="18" charset="0"/>
              </a:rPr>
              <a:t>tel</a:t>
            </a:r>
            <a:r>
              <a:rPr lang="it-IT" sz="1800" kern="150" dirty="0">
                <a:solidFill>
                  <a:srgbClr val="202122"/>
                </a:solidFill>
                <a:effectLst/>
                <a:latin typeface="Arial" panose="020B0604020202020204" pitchFamily="34" charset="0"/>
                <a:ea typeface="Times New Roman" panose="02020603050405020304" pitchFamily="18" charset="0"/>
              </a:rPr>
              <a:t> est le </a:t>
            </a:r>
            <a:r>
              <a:rPr lang="it-IT" sz="1800" kern="150" dirty="0" err="1">
                <a:solidFill>
                  <a:srgbClr val="202122"/>
                </a:solidFill>
                <a:effectLst/>
                <a:latin typeface="Arial" panose="020B0604020202020204" pitchFamily="34" charset="0"/>
                <a:ea typeface="Times New Roman" panose="02020603050405020304" pitchFamily="18" charset="0"/>
              </a:rPr>
              <a:t>fond</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du</a:t>
            </a:r>
            <a:r>
              <a:rPr lang="it-IT" sz="1800" kern="150" dirty="0">
                <a:solidFill>
                  <a:srgbClr val="202122"/>
                </a:solidFill>
                <a:effectLst/>
                <a:latin typeface="Arial" panose="020B0604020202020204" pitchFamily="34" charset="0"/>
                <a:ea typeface="Times New Roman" panose="02020603050405020304" pitchFamily="18" charset="0"/>
              </a:rPr>
              <a:t> tableau </a:t>
            </a:r>
            <a:r>
              <a:rPr lang="it-IT" sz="1800" kern="150" dirty="0" err="1">
                <a:solidFill>
                  <a:srgbClr val="202122"/>
                </a:solidFill>
                <a:effectLst/>
                <a:latin typeface="Arial" panose="020B0604020202020204" pitchFamily="34" charset="0"/>
                <a:ea typeface="Times New Roman" panose="02020603050405020304" pitchFamily="18" charset="0"/>
              </a:rPr>
              <a:t>que</a:t>
            </a:r>
            <a:r>
              <a:rPr lang="it-IT" sz="1800" kern="150" dirty="0">
                <a:solidFill>
                  <a:srgbClr val="202122"/>
                </a:solidFill>
                <a:effectLst/>
                <a:latin typeface="Arial" panose="020B0604020202020204" pitchFamily="34" charset="0"/>
                <a:ea typeface="Times New Roman" panose="02020603050405020304" pitchFamily="18" charset="0"/>
              </a:rPr>
              <a:t> je </a:t>
            </a:r>
            <a:r>
              <a:rPr lang="it-IT" sz="1800" kern="150" dirty="0" err="1">
                <a:solidFill>
                  <a:srgbClr val="202122"/>
                </a:solidFill>
                <a:effectLst/>
                <a:latin typeface="Arial" panose="020B0604020202020204" pitchFamily="34" charset="0"/>
                <a:ea typeface="Times New Roman" panose="02020603050405020304" pitchFamily="18" charset="0"/>
              </a:rPr>
              <a:t>présente</a:t>
            </a:r>
            <a:r>
              <a:rPr lang="it-IT" sz="1800" kern="150" dirty="0">
                <a:solidFill>
                  <a:srgbClr val="202122"/>
                </a:solidFill>
                <a:effectLst/>
                <a:latin typeface="Arial" panose="020B0604020202020204" pitchFamily="34" charset="0"/>
                <a:ea typeface="Times New Roman" panose="02020603050405020304" pitchFamily="18" charset="0"/>
              </a:rPr>
              <a:t> (Avis de l’</a:t>
            </a:r>
            <a:r>
              <a:rPr lang="it-IT" sz="1800" kern="150" dirty="0" err="1">
                <a:solidFill>
                  <a:srgbClr val="202122"/>
                </a:solidFill>
                <a:effectLst/>
                <a:latin typeface="Arial" panose="020B0604020202020204" pitchFamily="34" charset="0"/>
                <a:ea typeface="Times New Roman" panose="02020603050405020304" pitchFamily="18" charset="0"/>
              </a:rPr>
              <a:t>auteur</a:t>
            </a:r>
            <a:r>
              <a:rPr lang="it-IT" sz="1800" kern="150" dirty="0">
                <a:solidFill>
                  <a:srgbClr val="202122"/>
                </a:solidFill>
                <a:effectLst/>
                <a:latin typeface="Arial" panose="020B0604020202020204" pitchFamily="34" charset="0"/>
                <a:ea typeface="Times New Roman" panose="02020603050405020304" pitchFamily="18" charset="0"/>
              </a:rPr>
              <a:t>). </a:t>
            </a: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vîmes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arriver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coche d’Arras, et nous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suivîmes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jusqu’à</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hôtellerie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voitures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descendent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Il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sortit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quelques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femmes qui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retirèrent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mais il en resta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fort</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jeune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arrêta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Elle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charmante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pensé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différence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sexes, ni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regardé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attention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 dont tout le monde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admirait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sagesse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retenue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trouvai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enflammé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tout d’un coup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jusqu’au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transport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Quoiqu’elle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fût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âgée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reçut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politesses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paraître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embarrassée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lui demandai ce qui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amenait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Amiens […]. Elle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répondit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ingénument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envoyée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parents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religieuse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amour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rendait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déjà</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éclairé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moment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regardai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dessein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coup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mortel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désirs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lui parlai d’une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manière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comprendre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sentiments ; car elle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c’</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malgré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envoyait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arrêter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son penchant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plaisir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déjà</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déclaré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qui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causé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suite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malheurs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miens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solidFill>
                <a:srgbClr val="202122"/>
              </a:solidFill>
              <a:latin typeface="Arial" panose="020B0604020202020204" pitchFamily="34" charset="0"/>
              <a:ea typeface="Times New Roman" panose="02020603050405020304" pitchFamily="18" charset="0"/>
            </a:endParaRPr>
          </a:p>
          <a:p>
            <a:endParaRPr lang="it-IT" sz="1800" kern="150" dirty="0">
              <a:effectLst/>
              <a:latin typeface="Times New Roman" panose="02020603050405020304" pitchFamily="18" charset="0"/>
              <a:ea typeface="Times New Roman" panose="02020603050405020304" pitchFamily="18" charset="0"/>
            </a:endParaRPr>
          </a:p>
          <a:p>
            <a:endParaRPr lang="it-IT" dirty="0"/>
          </a:p>
        </p:txBody>
      </p:sp>
    </p:spTree>
    <p:extLst>
      <p:ext uri="{BB962C8B-B14F-4D97-AF65-F5344CB8AC3E}">
        <p14:creationId xmlns:p14="http://schemas.microsoft.com/office/powerpoint/2010/main" val="405171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19EDD75-AB74-4B55-B38B-34E7A30C3942}"/>
              </a:ext>
            </a:extLst>
          </p:cNvPr>
          <p:cNvSpPr>
            <a:spLocks noGrp="1"/>
          </p:cNvSpPr>
          <p:nvPr>
            <p:ph type="title"/>
          </p:nvPr>
        </p:nvSpPr>
        <p:spPr/>
        <p:txBody>
          <a:bodyPr>
            <a:normAutofit fontScale="90000"/>
          </a:bodyPr>
          <a:lstStyle/>
          <a:p>
            <a:pPr algn="ctr"/>
            <a:br>
              <a:rPr lang="it-IT" dirty="0"/>
            </a:br>
            <a:r>
              <a:rPr lang="it-IT" dirty="0"/>
              <a:t>Prévost, </a:t>
            </a:r>
            <a:r>
              <a:rPr lang="it-IT" i="1" dirty="0"/>
              <a:t>Manon Lescaut</a:t>
            </a:r>
            <a:br>
              <a:rPr lang="it-IT" dirty="0"/>
            </a:br>
            <a:endParaRPr lang="it-IT" dirty="0"/>
          </a:p>
        </p:txBody>
      </p:sp>
      <p:sp>
        <p:nvSpPr>
          <p:cNvPr id="3" name="Segnaposto contenuto 2">
            <a:extLst>
              <a:ext uri="{FF2B5EF4-FFF2-40B4-BE49-F238E27FC236}">
                <a16:creationId xmlns:a16="http://schemas.microsoft.com/office/drawing/2014/main" id="{D4591128-5F94-49E4-80FB-0DB34111DF01}"/>
              </a:ext>
            </a:extLst>
          </p:cNvPr>
          <p:cNvSpPr>
            <a:spLocks noGrp="1"/>
          </p:cNvSpPr>
          <p:nvPr>
            <p:ph idx="1"/>
          </p:nvPr>
        </p:nvSpPr>
        <p:spPr/>
        <p:txBody>
          <a:bodyPr>
            <a:normAutofit fontScale="92500" lnSpcReduction="10000"/>
          </a:bodyPr>
          <a:lstStyle/>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On 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servit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souper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air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gai ; mais à la lumière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chandelle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elle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crus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apercevoir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tristesse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ma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maîtresse.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pensée m’en inspira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remarquai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regards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attachaient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façon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accoutumé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pouvais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démêler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c’</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amour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compassion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quoiqu’il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parût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sentiment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languissant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Nous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pensions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parler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manger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vis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tomber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larmes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beaux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perfides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larmes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Ah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m’</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écriai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pleurez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Manon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affligée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jusqu’à</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pleurer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 Elle ne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répondit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quelques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soupirs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augmentèrent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inquiétude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me levai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tremblant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je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conjurai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empressements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amour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découvrir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sujet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versai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essuyant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siens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j’étais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vif</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j’étais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tout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occupé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j’entendis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bruit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plusieurs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escalier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frappa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doucement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porte. Manon me donna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baiser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échappant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bras, elle entra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rapidement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cabinet,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ferma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elle. Je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figurais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qu’étant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désordre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cacher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étrangers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frappé.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J’allai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r>
              <a:rPr lang="it-IT" sz="1800" kern="0" dirty="0">
                <a:solidFill>
                  <a:srgbClr val="202122"/>
                </a:solidFill>
                <a:effectLst/>
                <a:latin typeface="Arial" panose="020B0604020202020204" pitchFamily="34" charset="0"/>
                <a:ea typeface="Times New Roman" panose="02020603050405020304" pitchFamily="18" charset="0"/>
              </a:rPr>
              <a:t>À </a:t>
            </a:r>
            <a:r>
              <a:rPr lang="it-IT" sz="1800" kern="0" dirty="0" err="1">
                <a:solidFill>
                  <a:srgbClr val="202122"/>
                </a:solidFill>
                <a:effectLst/>
                <a:latin typeface="Arial" panose="020B0604020202020204" pitchFamily="34" charset="0"/>
                <a:ea typeface="Times New Roman" panose="02020603050405020304" pitchFamily="18" charset="0"/>
              </a:rPr>
              <a:t>peine</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avais</a:t>
            </a:r>
            <a:r>
              <a:rPr lang="it-IT" sz="1800" kern="0" dirty="0">
                <a:solidFill>
                  <a:srgbClr val="202122"/>
                </a:solidFill>
                <a:effectLst/>
                <a:latin typeface="Arial" panose="020B0604020202020204" pitchFamily="34" charset="0"/>
                <a:ea typeface="Times New Roman" panose="02020603050405020304" pitchFamily="18" charset="0"/>
              </a:rPr>
              <a:t>-je </a:t>
            </a:r>
            <a:r>
              <a:rPr lang="it-IT" sz="1800" kern="0" dirty="0" err="1">
                <a:solidFill>
                  <a:srgbClr val="202122"/>
                </a:solidFill>
                <a:effectLst/>
                <a:latin typeface="Arial" panose="020B0604020202020204" pitchFamily="34" charset="0"/>
                <a:ea typeface="Times New Roman" panose="02020603050405020304" pitchFamily="18" charset="0"/>
              </a:rPr>
              <a:t>ouvert</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que</a:t>
            </a:r>
            <a:r>
              <a:rPr lang="it-IT" sz="1800" kern="0" dirty="0">
                <a:solidFill>
                  <a:srgbClr val="202122"/>
                </a:solidFill>
                <a:effectLst/>
                <a:latin typeface="Arial" panose="020B0604020202020204" pitchFamily="34" charset="0"/>
                <a:ea typeface="Times New Roman" panose="02020603050405020304" pitchFamily="18" charset="0"/>
              </a:rPr>
              <a:t> je me vis </a:t>
            </a:r>
            <a:r>
              <a:rPr lang="it-IT" sz="1800" kern="0" dirty="0" err="1">
                <a:solidFill>
                  <a:srgbClr val="202122"/>
                </a:solidFill>
                <a:effectLst/>
                <a:latin typeface="Arial" panose="020B0604020202020204" pitchFamily="34" charset="0"/>
                <a:ea typeface="Times New Roman" panose="02020603050405020304" pitchFamily="18" charset="0"/>
              </a:rPr>
              <a:t>saisir</a:t>
            </a:r>
            <a:r>
              <a:rPr lang="it-IT" sz="1800" kern="0" dirty="0">
                <a:solidFill>
                  <a:srgbClr val="202122"/>
                </a:solidFill>
                <a:effectLst/>
                <a:latin typeface="Arial" panose="020B0604020202020204" pitchFamily="34" charset="0"/>
                <a:ea typeface="Times New Roman" panose="02020603050405020304" pitchFamily="18" charset="0"/>
              </a:rPr>
              <a:t> par </a:t>
            </a:r>
            <a:r>
              <a:rPr lang="it-IT" sz="1800" kern="0" dirty="0" err="1">
                <a:solidFill>
                  <a:srgbClr val="202122"/>
                </a:solidFill>
                <a:effectLst/>
                <a:latin typeface="Arial" panose="020B0604020202020204" pitchFamily="34" charset="0"/>
                <a:ea typeface="Times New Roman" panose="02020603050405020304" pitchFamily="18" charset="0"/>
              </a:rPr>
              <a:t>trois</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hommes</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que</a:t>
            </a:r>
            <a:r>
              <a:rPr lang="it-IT" sz="1800" kern="0" dirty="0">
                <a:solidFill>
                  <a:srgbClr val="202122"/>
                </a:solidFill>
                <a:effectLst/>
                <a:latin typeface="Arial" panose="020B0604020202020204" pitchFamily="34" charset="0"/>
                <a:ea typeface="Times New Roman" panose="02020603050405020304" pitchFamily="18" charset="0"/>
              </a:rPr>
              <a:t> je </a:t>
            </a:r>
            <a:r>
              <a:rPr lang="it-IT" sz="1800" kern="0" dirty="0" err="1">
                <a:solidFill>
                  <a:srgbClr val="202122"/>
                </a:solidFill>
                <a:effectLst/>
                <a:latin typeface="Arial" panose="020B0604020202020204" pitchFamily="34" charset="0"/>
                <a:ea typeface="Times New Roman" panose="02020603050405020304" pitchFamily="18" charset="0"/>
              </a:rPr>
              <a:t>reconnus</a:t>
            </a:r>
            <a:r>
              <a:rPr lang="it-IT" sz="1800" kern="0" dirty="0">
                <a:solidFill>
                  <a:srgbClr val="202122"/>
                </a:solidFill>
                <a:effectLst/>
                <a:latin typeface="Arial" panose="020B0604020202020204" pitchFamily="34" charset="0"/>
                <a:ea typeface="Times New Roman" panose="02020603050405020304" pitchFamily="18" charset="0"/>
              </a:rPr>
              <a:t> pour </a:t>
            </a:r>
            <a:r>
              <a:rPr lang="it-IT" sz="1800" kern="0" dirty="0" err="1">
                <a:solidFill>
                  <a:srgbClr val="202122"/>
                </a:solidFill>
                <a:effectLst/>
                <a:latin typeface="Arial" panose="020B0604020202020204" pitchFamily="34" charset="0"/>
                <a:ea typeface="Times New Roman" panose="02020603050405020304" pitchFamily="18" charset="0"/>
              </a:rPr>
              <a:t>les</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laquais</a:t>
            </a:r>
            <a:r>
              <a:rPr lang="it-IT" sz="1800" kern="0" dirty="0">
                <a:solidFill>
                  <a:srgbClr val="202122"/>
                </a:solidFill>
                <a:effectLst/>
                <a:latin typeface="Arial" panose="020B0604020202020204" pitchFamily="34" charset="0"/>
                <a:ea typeface="Times New Roman" panose="02020603050405020304" pitchFamily="18" charset="0"/>
              </a:rPr>
              <a:t> de </a:t>
            </a:r>
            <a:r>
              <a:rPr lang="it-IT" sz="1800" kern="0" dirty="0" err="1">
                <a:solidFill>
                  <a:srgbClr val="202122"/>
                </a:solidFill>
                <a:effectLst/>
                <a:latin typeface="Arial" panose="020B0604020202020204" pitchFamily="34" charset="0"/>
                <a:ea typeface="Times New Roman" panose="02020603050405020304" pitchFamily="18" charset="0"/>
              </a:rPr>
              <a:t>mon</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père</a:t>
            </a:r>
            <a:r>
              <a:rPr lang="it-IT" sz="1800" kern="0" dirty="0">
                <a:solidFill>
                  <a:srgbClr val="202122"/>
                </a:solidFill>
                <a:effectLst/>
                <a:latin typeface="Arial" panose="020B0604020202020204" pitchFamily="34" charset="0"/>
                <a:ea typeface="Times New Roman" panose="02020603050405020304" pitchFamily="18" charset="0"/>
              </a:rPr>
              <a:t>.</a:t>
            </a:r>
            <a:endParaRPr lang="it-IT" dirty="0"/>
          </a:p>
        </p:txBody>
      </p:sp>
    </p:spTree>
    <p:extLst>
      <p:ext uri="{BB962C8B-B14F-4D97-AF65-F5344CB8AC3E}">
        <p14:creationId xmlns:p14="http://schemas.microsoft.com/office/powerpoint/2010/main" val="1896894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0FF1AB-7F80-402F-ABE3-24524F3990CD}"/>
              </a:ext>
            </a:extLst>
          </p:cNvPr>
          <p:cNvSpPr>
            <a:spLocks noGrp="1"/>
          </p:cNvSpPr>
          <p:nvPr>
            <p:ph type="title"/>
          </p:nvPr>
        </p:nvSpPr>
        <p:spPr/>
        <p:txBody>
          <a:bodyPr>
            <a:normAutofit fontScale="90000"/>
          </a:bodyPr>
          <a:lstStyle/>
          <a:p>
            <a:pPr algn="ctr"/>
            <a:br>
              <a:rPr lang="it-IT" dirty="0"/>
            </a:br>
            <a:r>
              <a:rPr lang="it-IT" dirty="0"/>
              <a:t>Prévost, </a:t>
            </a:r>
            <a:r>
              <a:rPr lang="it-IT" i="1" dirty="0"/>
              <a:t>Manon Lescaut</a:t>
            </a:r>
            <a:br>
              <a:rPr lang="it-IT" dirty="0"/>
            </a:br>
            <a:endParaRPr lang="it-IT" dirty="0"/>
          </a:p>
        </p:txBody>
      </p:sp>
      <p:sp>
        <p:nvSpPr>
          <p:cNvPr id="3" name="Segnaposto contenuto 2">
            <a:extLst>
              <a:ext uri="{FF2B5EF4-FFF2-40B4-BE49-F238E27FC236}">
                <a16:creationId xmlns:a16="http://schemas.microsoft.com/office/drawing/2014/main" id="{C1FD361B-FC2A-433F-A299-E6968E328149}"/>
              </a:ext>
            </a:extLst>
          </p:cNvPr>
          <p:cNvSpPr>
            <a:spLocks noGrp="1"/>
          </p:cNvSpPr>
          <p:nvPr>
            <p:ph idx="1"/>
          </p:nvPr>
        </p:nvSpPr>
        <p:spPr/>
        <p:txBody>
          <a:bodyPr>
            <a:normAutofit fontScale="47500" lnSpcReduction="20000"/>
          </a:bodyPr>
          <a:lstStyle/>
          <a:p>
            <a:pPr algn="just"/>
            <a:endParaRPr lang="fr-FR" b="0" i="0" dirty="0">
              <a:solidFill>
                <a:srgbClr val="202122"/>
              </a:solidFill>
              <a:effectLst/>
              <a:latin typeface="Arial" panose="020B0604020202020204" pitchFamily="34" charset="0"/>
            </a:endParaRPr>
          </a:p>
          <a:p>
            <a:pPr algn="just"/>
            <a:r>
              <a:rPr lang="fr-FR" sz="4400" b="0" i="0" dirty="0">
                <a:solidFill>
                  <a:srgbClr val="202122"/>
                </a:solidFill>
                <a:effectLst/>
                <a:latin typeface="Arial" panose="020B0604020202020204" pitchFamily="34" charset="0"/>
              </a:rPr>
              <a:t>Manon était une créature d’un caractère extraordinaire. Jamais fille n’eut moins d’attachement qu’elle pour l’</a:t>
            </a:r>
            <a:r>
              <a:rPr lang="fr-FR" sz="4400" b="1" i="0" dirty="0">
                <a:solidFill>
                  <a:srgbClr val="202122"/>
                </a:solidFill>
                <a:effectLst/>
                <a:latin typeface="Arial" panose="020B0604020202020204" pitchFamily="34" charset="0"/>
              </a:rPr>
              <a:t>argent</a:t>
            </a:r>
            <a:r>
              <a:rPr lang="fr-FR" sz="4400" b="0" i="0" dirty="0">
                <a:solidFill>
                  <a:srgbClr val="202122"/>
                </a:solidFill>
                <a:effectLst/>
                <a:latin typeface="Arial" panose="020B0604020202020204" pitchFamily="34" charset="0"/>
              </a:rPr>
              <a:t> ; mais elle ne pouvait être tranquille un moment avec la crainte d’en manquer. C’était du </a:t>
            </a:r>
            <a:r>
              <a:rPr lang="fr-FR" sz="4400" b="1" i="0" dirty="0">
                <a:solidFill>
                  <a:srgbClr val="202122"/>
                </a:solidFill>
                <a:effectLst/>
                <a:latin typeface="Arial" panose="020B0604020202020204" pitchFamily="34" charset="0"/>
              </a:rPr>
              <a:t>plaisir</a:t>
            </a:r>
            <a:r>
              <a:rPr lang="fr-FR" sz="4400" b="0" i="0" dirty="0">
                <a:solidFill>
                  <a:srgbClr val="202122"/>
                </a:solidFill>
                <a:effectLst/>
                <a:latin typeface="Arial" panose="020B0604020202020204" pitchFamily="34" charset="0"/>
              </a:rPr>
              <a:t> et des </a:t>
            </a:r>
            <a:r>
              <a:rPr lang="fr-FR" sz="4400" b="1" i="0" dirty="0">
                <a:solidFill>
                  <a:srgbClr val="202122"/>
                </a:solidFill>
                <a:effectLst/>
                <a:latin typeface="Arial" panose="020B0604020202020204" pitchFamily="34" charset="0"/>
              </a:rPr>
              <a:t>passe-temps</a:t>
            </a:r>
            <a:r>
              <a:rPr lang="fr-FR" sz="4400" b="0" i="0" dirty="0">
                <a:solidFill>
                  <a:srgbClr val="202122"/>
                </a:solidFill>
                <a:effectLst/>
                <a:latin typeface="Arial" panose="020B0604020202020204" pitchFamily="34" charset="0"/>
              </a:rPr>
              <a:t> qu’il lui fallait. Elle n’eût jamais voulu toucher un sou, si l’on pouvait se divertir sans qu’il en coûte ; elle ne s’informait pas même quel était le fond de nos richesses, pourvu qu’elle pût passer agréablement la journée ; de sorte que, n’étant ni excessivement livrée au </a:t>
            </a:r>
            <a:r>
              <a:rPr lang="fr-FR" sz="4400" b="1" i="0" dirty="0">
                <a:solidFill>
                  <a:srgbClr val="202122"/>
                </a:solidFill>
                <a:effectLst/>
                <a:latin typeface="Arial" panose="020B0604020202020204" pitchFamily="34" charset="0"/>
              </a:rPr>
              <a:t>jeu</a:t>
            </a:r>
            <a:r>
              <a:rPr lang="fr-FR" sz="4400" b="0" i="0" dirty="0">
                <a:solidFill>
                  <a:srgbClr val="202122"/>
                </a:solidFill>
                <a:effectLst/>
                <a:latin typeface="Arial" panose="020B0604020202020204" pitchFamily="34" charset="0"/>
              </a:rPr>
              <a:t>, ni capable d’être éblouie par le faste des grandes </a:t>
            </a:r>
            <a:r>
              <a:rPr lang="fr-FR" sz="4400" b="1" i="0" dirty="0">
                <a:solidFill>
                  <a:srgbClr val="202122"/>
                </a:solidFill>
                <a:effectLst/>
                <a:latin typeface="Arial" panose="020B0604020202020204" pitchFamily="34" charset="0"/>
              </a:rPr>
              <a:t>dépenses</a:t>
            </a:r>
            <a:r>
              <a:rPr lang="fr-FR" sz="4400" b="0" i="0" dirty="0">
                <a:solidFill>
                  <a:srgbClr val="202122"/>
                </a:solidFill>
                <a:effectLst/>
                <a:latin typeface="Arial" panose="020B0604020202020204" pitchFamily="34" charset="0"/>
              </a:rPr>
              <a:t>, rien n’était plus facile que de la satisfaire, en lui faisant naître tous les jours des amusements de son goût. Mais c’était une chose si nécessaire pour elle d’être ainsi occupée par le plaisir, qu’il n’y avait pas le moindre fond à faire sans cela sur son humeur et sur ses inclinations. Quoiqu’elle m’aimât tendrement, et que je fusse le seul, comme elle en convenait volontiers, qui pût lui faire goûter parfaitement les douceurs de l’amour, j’étais presque certain que sa tendresse ne tiendrait point contre de certaines craintes. Elle m’aurait préféré à toute la terre avec une </a:t>
            </a:r>
            <a:r>
              <a:rPr lang="fr-FR" sz="4400" b="1" i="0" dirty="0">
                <a:solidFill>
                  <a:srgbClr val="202122"/>
                </a:solidFill>
                <a:effectLst/>
                <a:latin typeface="Arial" panose="020B0604020202020204" pitchFamily="34" charset="0"/>
              </a:rPr>
              <a:t>fortune</a:t>
            </a:r>
            <a:r>
              <a:rPr lang="fr-FR" sz="4400" b="0" i="0" dirty="0">
                <a:solidFill>
                  <a:srgbClr val="202122"/>
                </a:solidFill>
                <a:effectLst/>
                <a:latin typeface="Arial" panose="020B0604020202020204" pitchFamily="34" charset="0"/>
              </a:rPr>
              <a:t> médiocre ; mais je ne doutais nullement qu’elle ne m’abandonnât pour quelque nouveau B</a:t>
            </a:r>
            <a:r>
              <a:rPr lang="fr-FR" sz="4400" b="0" i="0" baseline="30000" dirty="0">
                <a:solidFill>
                  <a:srgbClr val="202122"/>
                </a:solidFill>
                <a:effectLst/>
                <a:latin typeface="Arial" panose="020B0604020202020204" pitchFamily="34" charset="0"/>
              </a:rPr>
              <a:t>***</a:t>
            </a:r>
            <a:r>
              <a:rPr lang="fr-FR" sz="4400" b="0" i="0" dirty="0">
                <a:solidFill>
                  <a:srgbClr val="202122"/>
                </a:solidFill>
                <a:effectLst/>
                <a:latin typeface="Arial" panose="020B0604020202020204" pitchFamily="34" charset="0"/>
              </a:rPr>
              <a:t>, lorsqu’il ne me resterait que de la constance et de la fidélité à lui offrir.</a:t>
            </a:r>
          </a:p>
        </p:txBody>
      </p:sp>
    </p:spTree>
    <p:extLst>
      <p:ext uri="{BB962C8B-B14F-4D97-AF65-F5344CB8AC3E}">
        <p14:creationId xmlns:p14="http://schemas.microsoft.com/office/powerpoint/2010/main" val="465124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7D0474-5FB9-4ED4-A2D0-95D713E3607F}"/>
              </a:ext>
            </a:extLst>
          </p:cNvPr>
          <p:cNvSpPr>
            <a:spLocks noGrp="1"/>
          </p:cNvSpPr>
          <p:nvPr>
            <p:ph type="title"/>
          </p:nvPr>
        </p:nvSpPr>
        <p:spPr/>
        <p:txBody>
          <a:bodyPr>
            <a:normAutofit fontScale="90000"/>
          </a:bodyPr>
          <a:lstStyle/>
          <a:p>
            <a:pPr algn="ctr"/>
            <a:br>
              <a:rPr lang="it-IT" dirty="0"/>
            </a:br>
            <a:r>
              <a:rPr lang="it-IT" dirty="0"/>
              <a:t>Prévost, </a:t>
            </a:r>
            <a:r>
              <a:rPr lang="it-IT" i="1" dirty="0"/>
              <a:t>Manon Lescaut</a:t>
            </a:r>
            <a:br>
              <a:rPr lang="it-IT" dirty="0"/>
            </a:br>
            <a:endParaRPr lang="it-IT" dirty="0"/>
          </a:p>
        </p:txBody>
      </p:sp>
      <p:sp>
        <p:nvSpPr>
          <p:cNvPr id="3" name="Segnaposto contenuto 2">
            <a:extLst>
              <a:ext uri="{FF2B5EF4-FFF2-40B4-BE49-F238E27FC236}">
                <a16:creationId xmlns:a16="http://schemas.microsoft.com/office/drawing/2014/main" id="{3144FF21-A286-48BD-8E59-027A7E0AF7B1}"/>
              </a:ext>
            </a:extLst>
          </p:cNvPr>
          <p:cNvSpPr>
            <a:spLocks noGrp="1"/>
          </p:cNvSpPr>
          <p:nvPr>
            <p:ph idx="1"/>
          </p:nvPr>
        </p:nvSpPr>
        <p:spPr/>
        <p:txBody>
          <a:bodyPr/>
          <a:lstStyle/>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Manon ;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travers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mille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douleurs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vivre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heureux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tranquille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auprès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d’elle.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marche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malheureuse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mais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espérance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arriver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son terme y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répand</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douceur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je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croirai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payé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un moment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elle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chagrins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j’essuie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obtenir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paraissent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égales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côté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différence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elle est encore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avantage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car le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bonheur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j’espère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proche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éloigné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de la nature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c’est-à-dire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sensible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corps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d’une nature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inconnue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n’est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certaine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la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algn="just"/>
            <a:r>
              <a:rPr lang="it-IT" sz="1800" kern="0" dirty="0" err="1">
                <a:solidFill>
                  <a:srgbClr val="202122"/>
                </a:solidFill>
                <a:effectLst/>
                <a:latin typeface="Arial" panose="020B0604020202020204" pitchFamily="34" charset="0"/>
                <a:ea typeface="Times New Roman" panose="02020603050405020304" pitchFamily="18" charset="0"/>
              </a:rPr>
              <a:t>Tiberge</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parut</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effrayé</a:t>
            </a:r>
            <a:r>
              <a:rPr lang="it-IT" sz="1800" kern="0" dirty="0">
                <a:solidFill>
                  <a:srgbClr val="202122"/>
                </a:solidFill>
                <a:effectLst/>
                <a:latin typeface="Arial" panose="020B0604020202020204" pitchFamily="34" charset="0"/>
                <a:ea typeface="Times New Roman" panose="02020603050405020304" pitchFamily="18" charset="0"/>
              </a:rPr>
              <a:t> de ce </a:t>
            </a:r>
            <a:r>
              <a:rPr lang="it-IT" sz="1800" kern="0" dirty="0" err="1">
                <a:solidFill>
                  <a:srgbClr val="202122"/>
                </a:solidFill>
                <a:effectLst/>
                <a:latin typeface="Arial" panose="020B0604020202020204" pitchFamily="34" charset="0"/>
                <a:ea typeface="Times New Roman" panose="02020603050405020304" pitchFamily="18" charset="0"/>
              </a:rPr>
              <a:t>raisonnement</a:t>
            </a:r>
            <a:r>
              <a:rPr lang="it-IT" sz="1800" kern="0" dirty="0">
                <a:solidFill>
                  <a:srgbClr val="202122"/>
                </a:solidFill>
                <a:effectLst/>
                <a:latin typeface="Arial" panose="020B0604020202020204" pitchFamily="34" charset="0"/>
                <a:ea typeface="Times New Roman" panose="02020603050405020304" pitchFamily="18" charset="0"/>
              </a:rPr>
              <a:t>. Il recula de </a:t>
            </a:r>
            <a:r>
              <a:rPr lang="it-IT" sz="1800" kern="0" dirty="0" err="1">
                <a:solidFill>
                  <a:srgbClr val="202122"/>
                </a:solidFill>
                <a:effectLst/>
                <a:latin typeface="Arial" panose="020B0604020202020204" pitchFamily="34" charset="0"/>
                <a:ea typeface="Times New Roman" panose="02020603050405020304" pitchFamily="18" charset="0"/>
              </a:rPr>
              <a:t>deux</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pas</a:t>
            </a:r>
            <a:r>
              <a:rPr lang="it-IT" sz="1800" kern="0" dirty="0">
                <a:solidFill>
                  <a:srgbClr val="202122"/>
                </a:solidFill>
                <a:effectLst/>
                <a:latin typeface="Arial" panose="020B0604020202020204" pitchFamily="34" charset="0"/>
                <a:ea typeface="Times New Roman" panose="02020603050405020304" pitchFamily="18" charset="0"/>
              </a:rPr>
              <a:t> en me </a:t>
            </a:r>
            <a:r>
              <a:rPr lang="it-IT" sz="1800" kern="0" dirty="0" err="1">
                <a:solidFill>
                  <a:srgbClr val="202122"/>
                </a:solidFill>
                <a:effectLst/>
                <a:latin typeface="Arial" panose="020B0604020202020204" pitchFamily="34" charset="0"/>
                <a:ea typeface="Times New Roman" panose="02020603050405020304" pitchFamily="18" charset="0"/>
              </a:rPr>
              <a:t>disant</a:t>
            </a:r>
            <a:r>
              <a:rPr lang="it-IT" sz="1800" kern="0" dirty="0">
                <a:solidFill>
                  <a:srgbClr val="202122"/>
                </a:solidFill>
                <a:effectLst/>
                <a:latin typeface="Arial" panose="020B0604020202020204" pitchFamily="34" charset="0"/>
                <a:ea typeface="Times New Roman" panose="02020603050405020304" pitchFamily="18" charset="0"/>
              </a:rPr>
              <a:t>, de l’air le plus </a:t>
            </a:r>
            <a:r>
              <a:rPr lang="it-IT" sz="1800" kern="0" dirty="0" err="1">
                <a:solidFill>
                  <a:srgbClr val="202122"/>
                </a:solidFill>
                <a:effectLst/>
                <a:latin typeface="Arial" panose="020B0604020202020204" pitchFamily="34" charset="0"/>
                <a:ea typeface="Times New Roman" panose="02020603050405020304" pitchFamily="18" charset="0"/>
              </a:rPr>
              <a:t>sérieux</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que</a:t>
            </a:r>
            <a:r>
              <a:rPr lang="it-IT" sz="1800" kern="0" dirty="0">
                <a:solidFill>
                  <a:srgbClr val="202122"/>
                </a:solidFill>
                <a:effectLst/>
                <a:latin typeface="Arial" panose="020B0604020202020204" pitchFamily="34" charset="0"/>
                <a:ea typeface="Times New Roman" panose="02020603050405020304" pitchFamily="18" charset="0"/>
              </a:rPr>
              <a:t> non </a:t>
            </a:r>
            <a:r>
              <a:rPr lang="it-IT" sz="1800" kern="0" dirty="0" err="1">
                <a:solidFill>
                  <a:srgbClr val="202122"/>
                </a:solidFill>
                <a:effectLst/>
                <a:latin typeface="Arial" panose="020B0604020202020204" pitchFamily="34" charset="0"/>
                <a:ea typeface="Times New Roman" panose="02020603050405020304" pitchFamily="18" charset="0"/>
              </a:rPr>
              <a:t>seulement</a:t>
            </a:r>
            <a:r>
              <a:rPr lang="it-IT" sz="1800" kern="0" dirty="0">
                <a:solidFill>
                  <a:srgbClr val="202122"/>
                </a:solidFill>
                <a:effectLst/>
                <a:latin typeface="Arial" panose="020B0604020202020204" pitchFamily="34" charset="0"/>
                <a:ea typeface="Times New Roman" panose="02020603050405020304" pitchFamily="18" charset="0"/>
              </a:rPr>
              <a:t> ce </a:t>
            </a:r>
            <a:r>
              <a:rPr lang="it-IT" sz="1800" kern="0" dirty="0" err="1">
                <a:solidFill>
                  <a:srgbClr val="202122"/>
                </a:solidFill>
                <a:effectLst/>
                <a:latin typeface="Arial" panose="020B0604020202020204" pitchFamily="34" charset="0"/>
                <a:ea typeface="Times New Roman" panose="02020603050405020304" pitchFamily="18" charset="0"/>
              </a:rPr>
              <a:t>que</a:t>
            </a:r>
            <a:r>
              <a:rPr lang="it-IT" sz="1800" kern="0" dirty="0">
                <a:solidFill>
                  <a:srgbClr val="202122"/>
                </a:solidFill>
                <a:effectLst/>
                <a:latin typeface="Arial" panose="020B0604020202020204" pitchFamily="34" charset="0"/>
                <a:ea typeface="Times New Roman" panose="02020603050405020304" pitchFamily="18" charset="0"/>
              </a:rPr>
              <a:t> je </a:t>
            </a:r>
            <a:r>
              <a:rPr lang="it-IT" sz="1800" kern="0" dirty="0" err="1">
                <a:solidFill>
                  <a:srgbClr val="202122"/>
                </a:solidFill>
                <a:effectLst/>
                <a:latin typeface="Arial" panose="020B0604020202020204" pitchFamily="34" charset="0"/>
                <a:ea typeface="Times New Roman" panose="02020603050405020304" pitchFamily="18" charset="0"/>
              </a:rPr>
              <a:t>venais</a:t>
            </a:r>
            <a:r>
              <a:rPr lang="it-IT" sz="1800" kern="0" dirty="0">
                <a:solidFill>
                  <a:srgbClr val="202122"/>
                </a:solidFill>
                <a:effectLst/>
                <a:latin typeface="Arial" panose="020B0604020202020204" pitchFamily="34" charset="0"/>
                <a:ea typeface="Times New Roman" panose="02020603050405020304" pitchFamily="18" charset="0"/>
              </a:rPr>
              <a:t> de dire </a:t>
            </a:r>
            <a:r>
              <a:rPr lang="it-IT" sz="1800" kern="0" dirty="0" err="1">
                <a:solidFill>
                  <a:srgbClr val="202122"/>
                </a:solidFill>
                <a:effectLst/>
                <a:latin typeface="Arial" panose="020B0604020202020204" pitchFamily="34" charset="0"/>
                <a:ea typeface="Times New Roman" panose="02020603050405020304" pitchFamily="18" charset="0"/>
              </a:rPr>
              <a:t>blessait</a:t>
            </a:r>
            <a:r>
              <a:rPr lang="it-IT" sz="1800" kern="0" dirty="0">
                <a:solidFill>
                  <a:srgbClr val="202122"/>
                </a:solidFill>
                <a:effectLst/>
                <a:latin typeface="Arial" panose="020B0604020202020204" pitchFamily="34" charset="0"/>
                <a:ea typeface="Times New Roman" panose="02020603050405020304" pitchFamily="18" charset="0"/>
              </a:rPr>
              <a:t> le bon </a:t>
            </a:r>
            <a:r>
              <a:rPr lang="it-IT" sz="1800" kern="0" dirty="0" err="1">
                <a:solidFill>
                  <a:srgbClr val="202122"/>
                </a:solidFill>
                <a:effectLst/>
                <a:latin typeface="Arial" panose="020B0604020202020204" pitchFamily="34" charset="0"/>
                <a:ea typeface="Times New Roman" panose="02020603050405020304" pitchFamily="18" charset="0"/>
              </a:rPr>
              <a:t>sens</a:t>
            </a:r>
            <a:r>
              <a:rPr lang="it-IT" sz="1800" kern="0" dirty="0">
                <a:solidFill>
                  <a:srgbClr val="202122"/>
                </a:solidFill>
                <a:effectLst/>
                <a:latin typeface="Arial" panose="020B0604020202020204" pitchFamily="34" charset="0"/>
                <a:ea typeface="Times New Roman" panose="02020603050405020304" pitchFamily="18" charset="0"/>
              </a:rPr>
              <a:t>, mais </a:t>
            </a:r>
            <a:r>
              <a:rPr lang="it-IT" sz="1800" kern="0" dirty="0" err="1">
                <a:solidFill>
                  <a:srgbClr val="202122"/>
                </a:solidFill>
                <a:effectLst/>
                <a:latin typeface="Arial" panose="020B0604020202020204" pitchFamily="34" charset="0"/>
                <a:ea typeface="Times New Roman" panose="02020603050405020304" pitchFamily="18" charset="0"/>
              </a:rPr>
              <a:t>que</a:t>
            </a:r>
            <a:r>
              <a:rPr lang="it-IT" sz="1800" kern="0" dirty="0">
                <a:solidFill>
                  <a:srgbClr val="202122"/>
                </a:solidFill>
                <a:effectLst/>
                <a:latin typeface="Arial" panose="020B0604020202020204" pitchFamily="34" charset="0"/>
                <a:ea typeface="Times New Roman" panose="02020603050405020304" pitchFamily="18" charset="0"/>
              </a:rPr>
              <a:t> c’</a:t>
            </a:r>
            <a:r>
              <a:rPr lang="it-IT" sz="1800" kern="0" dirty="0" err="1">
                <a:solidFill>
                  <a:srgbClr val="202122"/>
                </a:solidFill>
                <a:effectLst/>
                <a:latin typeface="Arial" panose="020B0604020202020204" pitchFamily="34" charset="0"/>
                <a:ea typeface="Times New Roman" panose="02020603050405020304" pitchFamily="18" charset="0"/>
              </a:rPr>
              <a:t>était</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b="1" kern="0" dirty="0">
                <a:solidFill>
                  <a:srgbClr val="202122"/>
                </a:solidFill>
                <a:effectLst/>
                <a:latin typeface="Arial" panose="020B0604020202020204" pitchFamily="34" charset="0"/>
                <a:ea typeface="Times New Roman" panose="02020603050405020304" pitchFamily="18" charset="0"/>
              </a:rPr>
              <a:t>un </a:t>
            </a:r>
            <a:r>
              <a:rPr lang="it-IT" sz="1800" b="1" kern="0" dirty="0" err="1">
                <a:solidFill>
                  <a:srgbClr val="202122"/>
                </a:solidFill>
                <a:effectLst/>
                <a:latin typeface="Arial" panose="020B0604020202020204" pitchFamily="34" charset="0"/>
                <a:ea typeface="Times New Roman" panose="02020603050405020304" pitchFamily="18" charset="0"/>
              </a:rPr>
              <a:t>malheureux</a:t>
            </a:r>
            <a:r>
              <a:rPr lang="it-IT" sz="1800" b="1" kern="0" dirty="0">
                <a:solidFill>
                  <a:srgbClr val="202122"/>
                </a:solidFill>
                <a:effectLst/>
                <a:latin typeface="Arial" panose="020B0604020202020204" pitchFamily="34" charset="0"/>
                <a:ea typeface="Times New Roman" panose="02020603050405020304" pitchFamily="18" charset="0"/>
              </a:rPr>
              <a:t> </a:t>
            </a:r>
            <a:r>
              <a:rPr lang="it-IT" sz="1800" b="1" kern="0" dirty="0" err="1">
                <a:solidFill>
                  <a:srgbClr val="202122"/>
                </a:solidFill>
                <a:effectLst/>
                <a:latin typeface="Arial" panose="020B0604020202020204" pitchFamily="34" charset="0"/>
                <a:ea typeface="Times New Roman" panose="02020603050405020304" pitchFamily="18" charset="0"/>
              </a:rPr>
              <a:t>sophisme</a:t>
            </a:r>
            <a:r>
              <a:rPr lang="it-IT" sz="1800" b="1" kern="0" dirty="0">
                <a:solidFill>
                  <a:srgbClr val="202122"/>
                </a:solidFill>
                <a:effectLst/>
                <a:latin typeface="Arial" panose="020B0604020202020204" pitchFamily="34" charset="0"/>
                <a:ea typeface="Times New Roman" panose="02020603050405020304" pitchFamily="18" charset="0"/>
              </a:rPr>
              <a:t> d’</a:t>
            </a:r>
            <a:r>
              <a:rPr lang="it-IT" sz="1800" b="1" kern="0" dirty="0" err="1">
                <a:solidFill>
                  <a:srgbClr val="202122"/>
                </a:solidFill>
                <a:effectLst/>
                <a:latin typeface="Arial" panose="020B0604020202020204" pitchFamily="34" charset="0"/>
                <a:ea typeface="Times New Roman" panose="02020603050405020304" pitchFamily="18" charset="0"/>
              </a:rPr>
              <a:t>impiété</a:t>
            </a:r>
            <a:r>
              <a:rPr lang="it-IT" sz="1800" b="1" kern="0" dirty="0">
                <a:solidFill>
                  <a:srgbClr val="202122"/>
                </a:solidFill>
                <a:effectLst/>
                <a:latin typeface="Arial" panose="020B0604020202020204" pitchFamily="34" charset="0"/>
                <a:ea typeface="Times New Roman" panose="02020603050405020304" pitchFamily="18" charset="0"/>
              </a:rPr>
              <a:t> et d’</a:t>
            </a:r>
            <a:r>
              <a:rPr lang="it-IT" sz="1800" b="1" kern="0" dirty="0" err="1">
                <a:solidFill>
                  <a:srgbClr val="202122"/>
                </a:solidFill>
                <a:effectLst/>
                <a:latin typeface="Arial" panose="020B0604020202020204" pitchFamily="34" charset="0"/>
                <a:ea typeface="Times New Roman" panose="02020603050405020304" pitchFamily="18" charset="0"/>
              </a:rPr>
              <a:t>irréligion</a:t>
            </a:r>
            <a:r>
              <a:rPr lang="it-IT" sz="1800" kern="0" dirty="0">
                <a:solidFill>
                  <a:srgbClr val="202122"/>
                </a:solidFill>
                <a:effectLst/>
                <a:latin typeface="Arial" panose="020B0604020202020204" pitchFamily="34" charset="0"/>
                <a:ea typeface="Times New Roman" panose="02020603050405020304" pitchFamily="18" charset="0"/>
              </a:rPr>
              <a:t> ; « car </a:t>
            </a:r>
            <a:r>
              <a:rPr lang="it-IT" sz="1800" kern="0" dirty="0" err="1">
                <a:solidFill>
                  <a:srgbClr val="202122"/>
                </a:solidFill>
                <a:effectLst/>
                <a:latin typeface="Arial" panose="020B0604020202020204" pitchFamily="34" charset="0"/>
                <a:ea typeface="Times New Roman" panose="02020603050405020304" pitchFamily="18" charset="0"/>
              </a:rPr>
              <a:t>cette</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comparaison</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ajouta</a:t>
            </a:r>
            <a:r>
              <a:rPr lang="it-IT" sz="1800" kern="0" dirty="0">
                <a:solidFill>
                  <a:srgbClr val="202122"/>
                </a:solidFill>
                <a:effectLst/>
                <a:latin typeface="Arial" panose="020B0604020202020204" pitchFamily="34" charset="0"/>
                <a:ea typeface="Times New Roman" panose="02020603050405020304" pitchFamily="18" charset="0"/>
              </a:rPr>
              <a:t>-t-il, </a:t>
            </a:r>
            <a:r>
              <a:rPr lang="it-IT" sz="1800" kern="0" dirty="0" err="1">
                <a:solidFill>
                  <a:srgbClr val="202122"/>
                </a:solidFill>
                <a:effectLst/>
                <a:latin typeface="Arial" panose="020B0604020202020204" pitchFamily="34" charset="0"/>
                <a:ea typeface="Times New Roman" panose="02020603050405020304" pitchFamily="18" charset="0"/>
              </a:rPr>
              <a:t>du</a:t>
            </a:r>
            <a:r>
              <a:rPr lang="it-IT" sz="1800" kern="0" dirty="0">
                <a:solidFill>
                  <a:srgbClr val="202122"/>
                </a:solidFill>
                <a:effectLst/>
                <a:latin typeface="Arial" panose="020B0604020202020204" pitchFamily="34" charset="0"/>
                <a:ea typeface="Times New Roman" panose="02020603050405020304" pitchFamily="18" charset="0"/>
              </a:rPr>
              <a:t> terme de </a:t>
            </a:r>
            <a:r>
              <a:rPr lang="it-IT" sz="1800" kern="0" dirty="0" err="1">
                <a:solidFill>
                  <a:srgbClr val="202122"/>
                </a:solidFill>
                <a:effectLst/>
                <a:latin typeface="Arial" panose="020B0604020202020204" pitchFamily="34" charset="0"/>
                <a:ea typeface="Times New Roman" panose="02020603050405020304" pitchFamily="18" charset="0"/>
              </a:rPr>
              <a:t>vos</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peines</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avec</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celui</a:t>
            </a:r>
            <a:r>
              <a:rPr lang="it-IT" sz="1800" kern="0" dirty="0">
                <a:solidFill>
                  <a:srgbClr val="202122"/>
                </a:solidFill>
                <a:effectLst/>
                <a:latin typeface="Arial" panose="020B0604020202020204" pitchFamily="34" charset="0"/>
                <a:ea typeface="Times New Roman" panose="02020603050405020304" pitchFamily="18" charset="0"/>
              </a:rPr>
              <a:t> qui est </a:t>
            </a:r>
            <a:r>
              <a:rPr lang="it-IT" sz="1800" kern="0" dirty="0" err="1">
                <a:solidFill>
                  <a:srgbClr val="202122"/>
                </a:solidFill>
                <a:effectLst/>
                <a:latin typeface="Arial" panose="020B0604020202020204" pitchFamily="34" charset="0"/>
                <a:ea typeface="Times New Roman" panose="02020603050405020304" pitchFamily="18" charset="0"/>
              </a:rPr>
              <a:t>proposé</a:t>
            </a:r>
            <a:r>
              <a:rPr lang="it-IT" sz="1800" kern="0" dirty="0">
                <a:solidFill>
                  <a:srgbClr val="202122"/>
                </a:solidFill>
                <a:effectLst/>
                <a:latin typeface="Arial" panose="020B0604020202020204" pitchFamily="34" charset="0"/>
                <a:ea typeface="Times New Roman" panose="02020603050405020304" pitchFamily="18" charset="0"/>
              </a:rPr>
              <a:t> par la </a:t>
            </a:r>
            <a:r>
              <a:rPr lang="it-IT" sz="1800" kern="0" dirty="0" err="1">
                <a:solidFill>
                  <a:srgbClr val="202122"/>
                </a:solidFill>
                <a:effectLst/>
                <a:latin typeface="Arial" panose="020B0604020202020204" pitchFamily="34" charset="0"/>
                <a:ea typeface="Times New Roman" panose="02020603050405020304" pitchFamily="18" charset="0"/>
              </a:rPr>
              <a:t>religion</a:t>
            </a:r>
            <a:r>
              <a:rPr lang="it-IT" sz="1800" kern="0" dirty="0">
                <a:solidFill>
                  <a:srgbClr val="202122"/>
                </a:solidFill>
                <a:effectLst/>
                <a:latin typeface="Arial" panose="020B0604020202020204" pitchFamily="34" charset="0"/>
                <a:ea typeface="Times New Roman" panose="02020603050405020304" pitchFamily="18" charset="0"/>
              </a:rPr>
              <a:t>, est </a:t>
            </a:r>
            <a:r>
              <a:rPr lang="it-IT" sz="1800" b="1" kern="0" dirty="0">
                <a:solidFill>
                  <a:srgbClr val="202122"/>
                </a:solidFill>
                <a:effectLst/>
                <a:latin typeface="Arial" panose="020B0604020202020204" pitchFamily="34" charset="0"/>
                <a:ea typeface="Times New Roman" panose="02020603050405020304" pitchFamily="18" charset="0"/>
              </a:rPr>
              <a:t>une </a:t>
            </a:r>
            <a:r>
              <a:rPr lang="it-IT" sz="1800" b="1" kern="0" dirty="0" err="1">
                <a:solidFill>
                  <a:srgbClr val="202122"/>
                </a:solidFill>
                <a:effectLst/>
                <a:latin typeface="Arial" panose="020B0604020202020204" pitchFamily="34" charset="0"/>
                <a:ea typeface="Times New Roman" panose="02020603050405020304" pitchFamily="18" charset="0"/>
              </a:rPr>
              <a:t>idée</a:t>
            </a:r>
            <a:r>
              <a:rPr lang="it-IT" sz="1800" b="1" kern="0" dirty="0">
                <a:solidFill>
                  <a:srgbClr val="202122"/>
                </a:solidFill>
                <a:effectLst/>
                <a:latin typeface="Arial" panose="020B0604020202020204" pitchFamily="34" charset="0"/>
                <a:ea typeface="Times New Roman" panose="02020603050405020304" pitchFamily="18" charset="0"/>
              </a:rPr>
              <a:t> </a:t>
            </a:r>
            <a:r>
              <a:rPr lang="it-IT" sz="1800" b="1" kern="0" dirty="0" err="1">
                <a:solidFill>
                  <a:srgbClr val="202122"/>
                </a:solidFill>
                <a:effectLst/>
                <a:latin typeface="Arial" panose="020B0604020202020204" pitchFamily="34" charset="0"/>
                <a:ea typeface="Times New Roman" panose="02020603050405020304" pitchFamily="18" charset="0"/>
              </a:rPr>
              <a:t>des</a:t>
            </a:r>
            <a:r>
              <a:rPr lang="it-IT" sz="1800" b="1" kern="0" dirty="0">
                <a:solidFill>
                  <a:srgbClr val="202122"/>
                </a:solidFill>
                <a:effectLst/>
                <a:latin typeface="Arial" panose="020B0604020202020204" pitchFamily="34" charset="0"/>
                <a:ea typeface="Times New Roman" panose="02020603050405020304" pitchFamily="18" charset="0"/>
              </a:rPr>
              <a:t> plus </a:t>
            </a:r>
            <a:r>
              <a:rPr lang="it-IT" sz="1800" b="1" kern="0" dirty="0" err="1">
                <a:solidFill>
                  <a:srgbClr val="202122"/>
                </a:solidFill>
                <a:effectLst/>
                <a:latin typeface="Arial" panose="020B0604020202020204" pitchFamily="34" charset="0"/>
                <a:ea typeface="Times New Roman" panose="02020603050405020304" pitchFamily="18" charset="0"/>
              </a:rPr>
              <a:t>libertines</a:t>
            </a:r>
            <a:r>
              <a:rPr lang="it-IT" sz="1800" kern="0" dirty="0">
                <a:solidFill>
                  <a:srgbClr val="202122"/>
                </a:solidFill>
                <a:effectLst/>
                <a:latin typeface="Arial" panose="020B0604020202020204" pitchFamily="34" charset="0"/>
                <a:ea typeface="Times New Roman" panose="02020603050405020304" pitchFamily="18" charset="0"/>
              </a:rPr>
              <a:t> et </a:t>
            </a:r>
            <a:r>
              <a:rPr lang="it-IT" sz="1800" kern="0" dirty="0" err="1">
                <a:solidFill>
                  <a:srgbClr val="202122"/>
                </a:solidFill>
                <a:effectLst/>
                <a:latin typeface="Arial" panose="020B0604020202020204" pitchFamily="34" charset="0"/>
                <a:ea typeface="Times New Roman" panose="02020603050405020304" pitchFamily="18" charset="0"/>
              </a:rPr>
              <a:t>des</a:t>
            </a:r>
            <a:r>
              <a:rPr lang="it-IT" sz="1800" kern="0" dirty="0">
                <a:solidFill>
                  <a:srgbClr val="202122"/>
                </a:solidFill>
                <a:effectLst/>
                <a:latin typeface="Arial" panose="020B0604020202020204" pitchFamily="34" charset="0"/>
                <a:ea typeface="Times New Roman" panose="02020603050405020304" pitchFamily="18" charset="0"/>
              </a:rPr>
              <a:t> plus </a:t>
            </a:r>
            <a:r>
              <a:rPr lang="it-IT" sz="1800" kern="0" dirty="0" err="1">
                <a:solidFill>
                  <a:srgbClr val="202122"/>
                </a:solidFill>
                <a:effectLst/>
                <a:latin typeface="Arial" panose="020B0604020202020204" pitchFamily="34" charset="0"/>
                <a:ea typeface="Times New Roman" panose="02020603050405020304" pitchFamily="18" charset="0"/>
              </a:rPr>
              <a:t>monstrueuses</a:t>
            </a:r>
            <a:r>
              <a:rPr lang="it-IT" sz="1800" kern="0" dirty="0">
                <a:solidFill>
                  <a:srgbClr val="202122"/>
                </a:solidFill>
                <a:effectLst/>
                <a:latin typeface="Arial" panose="020B0604020202020204" pitchFamily="34" charset="0"/>
                <a:ea typeface="Times New Roman" panose="02020603050405020304" pitchFamily="18" charset="0"/>
              </a:rPr>
              <a:t>.</a:t>
            </a:r>
          </a:p>
          <a:p>
            <a:pPr algn="just"/>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des</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Grieux</a:t>
            </a:r>
            <a:r>
              <a:rPr lang="it-IT" sz="1800" kern="0" dirty="0">
                <a:solidFill>
                  <a:srgbClr val="202122"/>
                </a:solidFill>
                <a:effectLst/>
                <a:latin typeface="Arial" panose="020B0604020202020204" pitchFamily="34" charset="0"/>
                <a:ea typeface="Times New Roman" panose="02020603050405020304" pitchFamily="18" charset="0"/>
              </a:rPr>
              <a:t>: ] « De la </a:t>
            </a:r>
            <a:r>
              <a:rPr lang="it-IT" sz="1800" kern="0" dirty="0" err="1">
                <a:solidFill>
                  <a:srgbClr val="202122"/>
                </a:solidFill>
                <a:effectLst/>
                <a:latin typeface="Arial" panose="020B0604020202020204" pitchFamily="34" charset="0"/>
                <a:ea typeface="Times New Roman" panose="02020603050405020304" pitchFamily="18" charset="0"/>
              </a:rPr>
              <a:t>manière</a:t>
            </a:r>
            <a:r>
              <a:rPr lang="it-IT" sz="1800" kern="0" dirty="0">
                <a:solidFill>
                  <a:srgbClr val="202122"/>
                </a:solidFill>
                <a:effectLst/>
                <a:latin typeface="Arial" panose="020B0604020202020204" pitchFamily="34" charset="0"/>
                <a:ea typeface="Times New Roman" panose="02020603050405020304" pitchFamily="18" charset="0"/>
              </a:rPr>
              <a:t> dont nous </a:t>
            </a:r>
            <a:r>
              <a:rPr lang="it-IT" sz="1800" kern="0" dirty="0" err="1">
                <a:solidFill>
                  <a:srgbClr val="202122"/>
                </a:solidFill>
                <a:effectLst/>
                <a:latin typeface="Arial" panose="020B0604020202020204" pitchFamily="34" charset="0"/>
                <a:ea typeface="Times New Roman" panose="02020603050405020304" pitchFamily="18" charset="0"/>
              </a:rPr>
              <a:t>sommes</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faits</a:t>
            </a:r>
            <a:r>
              <a:rPr lang="it-IT" sz="1800" kern="0" dirty="0">
                <a:solidFill>
                  <a:srgbClr val="202122"/>
                </a:solidFill>
                <a:effectLst/>
                <a:latin typeface="Arial" panose="020B0604020202020204" pitchFamily="34" charset="0"/>
                <a:ea typeface="Times New Roman" panose="02020603050405020304" pitchFamily="18" charset="0"/>
              </a:rPr>
              <a:t>, il est </a:t>
            </a:r>
            <a:r>
              <a:rPr lang="it-IT" sz="1800" kern="0" dirty="0" err="1">
                <a:solidFill>
                  <a:srgbClr val="202122"/>
                </a:solidFill>
                <a:effectLst/>
                <a:latin typeface="Arial" panose="020B0604020202020204" pitchFamily="34" charset="0"/>
                <a:ea typeface="Times New Roman" panose="02020603050405020304" pitchFamily="18" charset="0"/>
              </a:rPr>
              <a:t>certain</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que</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b="1" kern="0" dirty="0" err="1">
                <a:solidFill>
                  <a:srgbClr val="202122"/>
                </a:solidFill>
                <a:effectLst/>
                <a:latin typeface="Arial" panose="020B0604020202020204" pitchFamily="34" charset="0"/>
                <a:ea typeface="Times New Roman" panose="02020603050405020304" pitchFamily="18" charset="0"/>
              </a:rPr>
              <a:t>notre</a:t>
            </a:r>
            <a:r>
              <a:rPr lang="it-IT" sz="1800" b="1" kern="0" dirty="0">
                <a:solidFill>
                  <a:srgbClr val="202122"/>
                </a:solidFill>
                <a:effectLst/>
                <a:latin typeface="Arial" panose="020B0604020202020204" pitchFamily="34" charset="0"/>
                <a:ea typeface="Times New Roman" panose="02020603050405020304" pitchFamily="18" charset="0"/>
              </a:rPr>
              <a:t> </a:t>
            </a:r>
            <a:r>
              <a:rPr lang="it-IT" sz="1800" b="1" kern="0" dirty="0" err="1">
                <a:solidFill>
                  <a:srgbClr val="202122"/>
                </a:solidFill>
                <a:effectLst/>
                <a:latin typeface="Arial" panose="020B0604020202020204" pitchFamily="34" charset="0"/>
                <a:ea typeface="Times New Roman" panose="02020603050405020304" pitchFamily="18" charset="0"/>
              </a:rPr>
              <a:t>félicité</a:t>
            </a:r>
            <a:r>
              <a:rPr lang="it-IT" sz="1800" b="1" kern="0" dirty="0">
                <a:solidFill>
                  <a:srgbClr val="202122"/>
                </a:solidFill>
                <a:effectLst/>
                <a:latin typeface="Arial" panose="020B0604020202020204" pitchFamily="34" charset="0"/>
                <a:ea typeface="Times New Roman" panose="02020603050405020304" pitchFamily="18" charset="0"/>
              </a:rPr>
              <a:t> consiste </a:t>
            </a:r>
            <a:r>
              <a:rPr lang="it-IT" sz="1800" b="1" kern="0" dirty="0" err="1">
                <a:solidFill>
                  <a:srgbClr val="202122"/>
                </a:solidFill>
                <a:effectLst/>
                <a:latin typeface="Arial" panose="020B0604020202020204" pitchFamily="34" charset="0"/>
                <a:ea typeface="Times New Roman" panose="02020603050405020304" pitchFamily="18" charset="0"/>
              </a:rPr>
              <a:t>dans</a:t>
            </a:r>
            <a:r>
              <a:rPr lang="it-IT" sz="1800" b="1" kern="0" dirty="0">
                <a:solidFill>
                  <a:srgbClr val="202122"/>
                </a:solidFill>
                <a:effectLst/>
                <a:latin typeface="Arial" panose="020B0604020202020204" pitchFamily="34" charset="0"/>
                <a:ea typeface="Times New Roman" panose="02020603050405020304" pitchFamily="18" charset="0"/>
              </a:rPr>
              <a:t> le </a:t>
            </a:r>
            <a:r>
              <a:rPr lang="it-IT" sz="1800" b="1" kern="0" dirty="0" err="1">
                <a:solidFill>
                  <a:srgbClr val="202122"/>
                </a:solidFill>
                <a:effectLst/>
                <a:latin typeface="Arial" panose="020B0604020202020204" pitchFamily="34" charset="0"/>
                <a:ea typeface="Times New Roman" panose="02020603050405020304" pitchFamily="18" charset="0"/>
              </a:rPr>
              <a:t>plaisir</a:t>
            </a:r>
            <a:r>
              <a:rPr lang="it-IT" sz="1800" kern="0" dirty="0">
                <a:solidFill>
                  <a:srgbClr val="202122"/>
                </a:solidFill>
                <a:effectLst/>
                <a:latin typeface="Arial" panose="020B0604020202020204" pitchFamily="34" charset="0"/>
                <a:ea typeface="Times New Roman" panose="02020603050405020304" pitchFamily="18" charset="0"/>
              </a:rPr>
              <a:t>. Je </a:t>
            </a:r>
            <a:r>
              <a:rPr lang="it-IT" sz="1800" kern="0" dirty="0" err="1">
                <a:solidFill>
                  <a:srgbClr val="202122"/>
                </a:solidFill>
                <a:effectLst/>
                <a:latin typeface="Arial" panose="020B0604020202020204" pitchFamily="34" charset="0"/>
                <a:ea typeface="Times New Roman" panose="02020603050405020304" pitchFamily="18" charset="0"/>
              </a:rPr>
              <a:t>défie</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qu’on</a:t>
            </a:r>
            <a:r>
              <a:rPr lang="it-IT" sz="1800" kern="0" dirty="0">
                <a:solidFill>
                  <a:srgbClr val="202122"/>
                </a:solidFill>
                <a:effectLst/>
                <a:latin typeface="Arial" panose="020B0604020202020204" pitchFamily="34" charset="0"/>
                <a:ea typeface="Times New Roman" panose="02020603050405020304" pitchFamily="18" charset="0"/>
              </a:rPr>
              <a:t> s’en forme une </a:t>
            </a:r>
            <a:r>
              <a:rPr lang="it-IT" sz="1800" kern="0" dirty="0" err="1">
                <a:solidFill>
                  <a:srgbClr val="202122"/>
                </a:solidFill>
                <a:effectLst/>
                <a:latin typeface="Arial" panose="020B0604020202020204" pitchFamily="34" charset="0"/>
                <a:ea typeface="Times New Roman" panose="02020603050405020304" pitchFamily="18" charset="0"/>
              </a:rPr>
              <a:t>autre</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idée</a:t>
            </a:r>
            <a:r>
              <a:rPr lang="it-IT" sz="1800" kern="0" dirty="0">
                <a:solidFill>
                  <a:srgbClr val="202122"/>
                </a:solidFill>
                <a:effectLst/>
                <a:latin typeface="Arial" panose="020B0604020202020204" pitchFamily="34" charset="0"/>
                <a:ea typeface="Times New Roman" panose="02020603050405020304" pitchFamily="18" charset="0"/>
              </a:rPr>
              <a:t> : or le </a:t>
            </a:r>
            <a:r>
              <a:rPr lang="it-IT" sz="1800" kern="0" dirty="0" err="1">
                <a:solidFill>
                  <a:srgbClr val="202122"/>
                </a:solidFill>
                <a:effectLst/>
                <a:latin typeface="Arial" panose="020B0604020202020204" pitchFamily="34" charset="0"/>
                <a:ea typeface="Times New Roman" panose="02020603050405020304" pitchFamily="18" charset="0"/>
              </a:rPr>
              <a:t>cœur</a:t>
            </a:r>
            <a:r>
              <a:rPr lang="it-IT" sz="1800" kern="0" dirty="0">
                <a:solidFill>
                  <a:srgbClr val="202122"/>
                </a:solidFill>
                <a:effectLst/>
                <a:latin typeface="Arial" panose="020B0604020202020204" pitchFamily="34" charset="0"/>
                <a:ea typeface="Times New Roman" panose="02020603050405020304" pitchFamily="18" charset="0"/>
              </a:rPr>
              <a:t> n’a </a:t>
            </a:r>
            <a:r>
              <a:rPr lang="it-IT" sz="1800" kern="0" dirty="0" err="1">
                <a:solidFill>
                  <a:srgbClr val="202122"/>
                </a:solidFill>
                <a:effectLst/>
                <a:latin typeface="Arial" panose="020B0604020202020204" pitchFamily="34" charset="0"/>
                <a:ea typeface="Times New Roman" panose="02020603050405020304" pitchFamily="18" charset="0"/>
              </a:rPr>
              <a:t>pas</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besoin</a:t>
            </a:r>
            <a:r>
              <a:rPr lang="it-IT" sz="1800" kern="0" dirty="0">
                <a:solidFill>
                  <a:srgbClr val="202122"/>
                </a:solidFill>
                <a:effectLst/>
                <a:latin typeface="Arial" panose="020B0604020202020204" pitchFamily="34" charset="0"/>
                <a:ea typeface="Times New Roman" panose="02020603050405020304" pitchFamily="18" charset="0"/>
              </a:rPr>
              <a:t> de se </a:t>
            </a:r>
            <a:r>
              <a:rPr lang="it-IT" sz="1800" kern="0" dirty="0" err="1">
                <a:solidFill>
                  <a:srgbClr val="202122"/>
                </a:solidFill>
                <a:effectLst/>
                <a:latin typeface="Arial" panose="020B0604020202020204" pitchFamily="34" charset="0"/>
                <a:ea typeface="Times New Roman" panose="02020603050405020304" pitchFamily="18" charset="0"/>
              </a:rPr>
              <a:t>consulter</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kern="0" dirty="0" err="1">
                <a:solidFill>
                  <a:srgbClr val="202122"/>
                </a:solidFill>
                <a:effectLst/>
                <a:latin typeface="Arial" panose="020B0604020202020204" pitchFamily="34" charset="0"/>
                <a:ea typeface="Times New Roman" panose="02020603050405020304" pitchFamily="18" charset="0"/>
              </a:rPr>
              <a:t>longtemps</a:t>
            </a:r>
            <a:r>
              <a:rPr lang="it-IT" sz="1800" kern="0" dirty="0">
                <a:solidFill>
                  <a:srgbClr val="202122"/>
                </a:solidFill>
                <a:effectLst/>
                <a:latin typeface="Arial" panose="020B0604020202020204" pitchFamily="34" charset="0"/>
                <a:ea typeface="Times New Roman" panose="02020603050405020304" pitchFamily="18" charset="0"/>
              </a:rPr>
              <a:t> pour sentir </a:t>
            </a:r>
            <a:r>
              <a:rPr lang="it-IT" sz="1800" kern="0" dirty="0" err="1">
                <a:solidFill>
                  <a:srgbClr val="202122"/>
                </a:solidFill>
                <a:effectLst/>
                <a:latin typeface="Arial" panose="020B0604020202020204" pitchFamily="34" charset="0"/>
                <a:ea typeface="Times New Roman" panose="02020603050405020304" pitchFamily="18" charset="0"/>
              </a:rPr>
              <a:t>que</a:t>
            </a:r>
            <a:r>
              <a:rPr lang="it-IT" sz="1800" kern="0" dirty="0">
                <a:solidFill>
                  <a:srgbClr val="202122"/>
                </a:solidFill>
                <a:effectLst/>
                <a:latin typeface="Arial" panose="020B0604020202020204" pitchFamily="34" charset="0"/>
                <a:ea typeface="Times New Roman" panose="02020603050405020304" pitchFamily="18" charset="0"/>
              </a:rPr>
              <a:t> </a:t>
            </a:r>
            <a:r>
              <a:rPr lang="it-IT" sz="1800" b="1" kern="0" dirty="0">
                <a:solidFill>
                  <a:srgbClr val="202122"/>
                </a:solidFill>
                <a:effectLst/>
                <a:latin typeface="Arial" panose="020B0604020202020204" pitchFamily="34" charset="0"/>
                <a:ea typeface="Times New Roman" panose="02020603050405020304" pitchFamily="18" charset="0"/>
              </a:rPr>
              <a:t>de </a:t>
            </a:r>
            <a:r>
              <a:rPr lang="it-IT" sz="1800" b="1" kern="0" dirty="0" err="1">
                <a:solidFill>
                  <a:srgbClr val="202122"/>
                </a:solidFill>
                <a:effectLst/>
                <a:latin typeface="Arial" panose="020B0604020202020204" pitchFamily="34" charset="0"/>
                <a:ea typeface="Times New Roman" panose="02020603050405020304" pitchFamily="18" charset="0"/>
              </a:rPr>
              <a:t>tous</a:t>
            </a:r>
            <a:r>
              <a:rPr lang="it-IT" sz="1800" b="1" kern="0" dirty="0">
                <a:solidFill>
                  <a:srgbClr val="202122"/>
                </a:solidFill>
                <a:effectLst/>
                <a:latin typeface="Arial" panose="020B0604020202020204" pitchFamily="34" charset="0"/>
                <a:ea typeface="Times New Roman" panose="02020603050405020304" pitchFamily="18" charset="0"/>
              </a:rPr>
              <a:t> </a:t>
            </a:r>
            <a:r>
              <a:rPr lang="it-IT" sz="1800" b="1" kern="0" dirty="0" err="1">
                <a:solidFill>
                  <a:srgbClr val="202122"/>
                </a:solidFill>
                <a:effectLst/>
                <a:latin typeface="Arial" panose="020B0604020202020204" pitchFamily="34" charset="0"/>
                <a:ea typeface="Times New Roman" panose="02020603050405020304" pitchFamily="18" charset="0"/>
              </a:rPr>
              <a:t>les</a:t>
            </a:r>
            <a:r>
              <a:rPr lang="it-IT" sz="1800" b="1" kern="0" dirty="0">
                <a:solidFill>
                  <a:srgbClr val="202122"/>
                </a:solidFill>
                <a:effectLst/>
                <a:latin typeface="Arial" panose="020B0604020202020204" pitchFamily="34" charset="0"/>
                <a:ea typeface="Times New Roman" panose="02020603050405020304" pitchFamily="18" charset="0"/>
              </a:rPr>
              <a:t> </a:t>
            </a:r>
            <a:r>
              <a:rPr lang="it-IT" sz="1800" b="1" kern="0" dirty="0" err="1">
                <a:solidFill>
                  <a:srgbClr val="202122"/>
                </a:solidFill>
                <a:effectLst/>
                <a:latin typeface="Arial" panose="020B0604020202020204" pitchFamily="34" charset="0"/>
                <a:ea typeface="Times New Roman" panose="02020603050405020304" pitchFamily="18" charset="0"/>
              </a:rPr>
              <a:t>plaisirs</a:t>
            </a:r>
            <a:r>
              <a:rPr lang="it-IT" sz="1800" b="1" kern="0" dirty="0">
                <a:solidFill>
                  <a:srgbClr val="202122"/>
                </a:solidFill>
                <a:effectLst/>
                <a:latin typeface="Arial" panose="020B0604020202020204" pitchFamily="34" charset="0"/>
                <a:ea typeface="Times New Roman" panose="02020603050405020304" pitchFamily="18" charset="0"/>
              </a:rPr>
              <a:t> </a:t>
            </a:r>
            <a:r>
              <a:rPr lang="it-IT" sz="1800" b="1" kern="0" dirty="0" err="1">
                <a:solidFill>
                  <a:srgbClr val="202122"/>
                </a:solidFill>
                <a:effectLst/>
                <a:latin typeface="Arial" panose="020B0604020202020204" pitchFamily="34" charset="0"/>
                <a:ea typeface="Times New Roman" panose="02020603050405020304" pitchFamily="18" charset="0"/>
              </a:rPr>
              <a:t>les</a:t>
            </a:r>
            <a:r>
              <a:rPr lang="it-IT" sz="1800" b="1" kern="0" dirty="0">
                <a:solidFill>
                  <a:srgbClr val="202122"/>
                </a:solidFill>
                <a:effectLst/>
                <a:latin typeface="Arial" panose="020B0604020202020204" pitchFamily="34" charset="0"/>
                <a:ea typeface="Times New Roman" panose="02020603050405020304" pitchFamily="18" charset="0"/>
              </a:rPr>
              <a:t> plus </a:t>
            </a:r>
            <a:r>
              <a:rPr lang="it-IT" sz="1800" b="1" kern="0" dirty="0" err="1">
                <a:solidFill>
                  <a:srgbClr val="202122"/>
                </a:solidFill>
                <a:effectLst/>
                <a:latin typeface="Arial" panose="020B0604020202020204" pitchFamily="34" charset="0"/>
                <a:ea typeface="Times New Roman" panose="02020603050405020304" pitchFamily="18" charset="0"/>
              </a:rPr>
              <a:t>doux</a:t>
            </a:r>
            <a:r>
              <a:rPr lang="it-IT" sz="1800" b="1" kern="0" dirty="0">
                <a:solidFill>
                  <a:srgbClr val="202122"/>
                </a:solidFill>
                <a:effectLst/>
                <a:latin typeface="Arial" panose="020B0604020202020204" pitchFamily="34" charset="0"/>
                <a:ea typeface="Times New Roman" panose="02020603050405020304" pitchFamily="18" charset="0"/>
              </a:rPr>
              <a:t> </a:t>
            </a:r>
            <a:r>
              <a:rPr lang="it-IT" sz="1800" b="1" kern="0" dirty="0" err="1">
                <a:solidFill>
                  <a:srgbClr val="202122"/>
                </a:solidFill>
                <a:effectLst/>
                <a:latin typeface="Arial" panose="020B0604020202020204" pitchFamily="34" charset="0"/>
                <a:ea typeface="Times New Roman" panose="02020603050405020304" pitchFamily="18" charset="0"/>
              </a:rPr>
              <a:t>sont</a:t>
            </a:r>
            <a:r>
              <a:rPr lang="it-IT" sz="1800" b="1" kern="0" dirty="0">
                <a:solidFill>
                  <a:srgbClr val="202122"/>
                </a:solidFill>
                <a:effectLst/>
                <a:latin typeface="Arial" panose="020B0604020202020204" pitchFamily="34" charset="0"/>
                <a:ea typeface="Times New Roman" panose="02020603050405020304" pitchFamily="18" charset="0"/>
              </a:rPr>
              <a:t> </a:t>
            </a:r>
            <a:r>
              <a:rPr lang="it-IT" sz="1800" b="1" kern="0" dirty="0" err="1">
                <a:solidFill>
                  <a:srgbClr val="202122"/>
                </a:solidFill>
                <a:effectLst/>
                <a:latin typeface="Arial" panose="020B0604020202020204" pitchFamily="34" charset="0"/>
                <a:ea typeface="Times New Roman" panose="02020603050405020304" pitchFamily="18" charset="0"/>
              </a:rPr>
              <a:t>ceux</a:t>
            </a:r>
            <a:r>
              <a:rPr lang="it-IT" sz="1800" b="1" kern="0" dirty="0">
                <a:solidFill>
                  <a:srgbClr val="202122"/>
                </a:solidFill>
                <a:effectLst/>
                <a:latin typeface="Arial" panose="020B0604020202020204" pitchFamily="34" charset="0"/>
                <a:ea typeface="Times New Roman" panose="02020603050405020304" pitchFamily="18" charset="0"/>
              </a:rPr>
              <a:t> de l’</a:t>
            </a:r>
            <a:r>
              <a:rPr lang="it-IT" sz="1800" b="1" kern="0" dirty="0" err="1">
                <a:solidFill>
                  <a:srgbClr val="202122"/>
                </a:solidFill>
                <a:effectLst/>
                <a:latin typeface="Arial" panose="020B0604020202020204" pitchFamily="34" charset="0"/>
                <a:ea typeface="Times New Roman" panose="02020603050405020304" pitchFamily="18" charset="0"/>
              </a:rPr>
              <a:t>amour</a:t>
            </a:r>
            <a:r>
              <a:rPr lang="it-IT" sz="1800" kern="0" dirty="0">
                <a:solidFill>
                  <a:srgbClr val="202122"/>
                </a:solidFill>
                <a:effectLst/>
                <a:latin typeface="Arial" panose="020B0604020202020204" pitchFamily="34" charset="0"/>
                <a:ea typeface="Times New Roman" panose="02020603050405020304" pitchFamily="18" charset="0"/>
              </a:rPr>
              <a:t> ». </a:t>
            </a:r>
            <a:endParaRPr lang="it-IT" dirty="0"/>
          </a:p>
        </p:txBody>
      </p:sp>
    </p:spTree>
    <p:extLst>
      <p:ext uri="{BB962C8B-B14F-4D97-AF65-F5344CB8AC3E}">
        <p14:creationId xmlns:p14="http://schemas.microsoft.com/office/powerpoint/2010/main" val="4096547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ABF964D7-98D3-4E1D-8E69-2ACD6DF130BE}"/>
              </a:ext>
            </a:extLst>
          </p:cNvPr>
          <p:cNvSpPr>
            <a:spLocks noGrp="1"/>
          </p:cNvSpPr>
          <p:nvPr>
            <p:ph type="title"/>
          </p:nvPr>
        </p:nvSpPr>
        <p:spPr>
          <a:xfrm>
            <a:off x="1371599" y="294538"/>
            <a:ext cx="9895951" cy="1033669"/>
          </a:xfrm>
        </p:spPr>
        <p:txBody>
          <a:bodyPr>
            <a:normAutofit/>
          </a:bodyPr>
          <a:lstStyle/>
          <a:p>
            <a:pPr algn="ctr"/>
            <a:r>
              <a:rPr lang="it-IT" sz="3400" dirty="0">
                <a:solidFill>
                  <a:srgbClr val="FFFFFF"/>
                </a:solidFill>
              </a:rPr>
              <a:t>Rousseau</a:t>
            </a:r>
            <a:br>
              <a:rPr lang="it-IT" sz="3400" dirty="0">
                <a:solidFill>
                  <a:srgbClr val="FFFFFF"/>
                </a:solidFill>
              </a:rPr>
            </a:br>
            <a:r>
              <a:rPr lang="it-IT" sz="3400" i="1" dirty="0">
                <a:solidFill>
                  <a:srgbClr val="FFFFFF"/>
                </a:solidFill>
              </a:rPr>
              <a:t>Julie </a:t>
            </a:r>
            <a:r>
              <a:rPr lang="it-IT" sz="3400" i="1" dirty="0" err="1">
                <a:solidFill>
                  <a:srgbClr val="FFFFFF"/>
                </a:solidFill>
              </a:rPr>
              <a:t>ou</a:t>
            </a:r>
            <a:r>
              <a:rPr lang="it-IT" sz="3400" i="1" dirty="0">
                <a:solidFill>
                  <a:srgbClr val="FFFFFF"/>
                </a:solidFill>
              </a:rPr>
              <a:t> La nouvelle </a:t>
            </a:r>
            <a:r>
              <a:rPr lang="it-IT" sz="3400" i="1" dirty="0" err="1">
                <a:solidFill>
                  <a:schemeClr val="bg1"/>
                </a:solidFill>
              </a:rPr>
              <a:t>Hélo</a:t>
            </a:r>
            <a:r>
              <a:rPr lang="it-IT" sz="3400" i="1" kern="0" dirty="0" err="1">
                <a:solidFill>
                  <a:schemeClr val="bg1"/>
                </a:solidFill>
                <a:effectLst/>
                <a:ea typeface="Times New Roman" panose="02020603050405020304" pitchFamily="18" charset="0"/>
              </a:rPr>
              <a:t>ï</a:t>
            </a:r>
            <a:r>
              <a:rPr lang="it-IT" sz="3400" i="1" dirty="0" err="1">
                <a:solidFill>
                  <a:schemeClr val="bg1"/>
                </a:solidFill>
              </a:rPr>
              <a:t>se</a:t>
            </a:r>
            <a:endParaRPr lang="it-IT" sz="3400" i="1" dirty="0">
              <a:solidFill>
                <a:schemeClr val="bg1"/>
              </a:solidFill>
            </a:endParaRPr>
          </a:p>
        </p:txBody>
      </p:sp>
      <p:sp>
        <p:nvSpPr>
          <p:cNvPr id="3" name="Segnaposto contenuto 2">
            <a:extLst>
              <a:ext uri="{FF2B5EF4-FFF2-40B4-BE49-F238E27FC236}">
                <a16:creationId xmlns:a16="http://schemas.microsoft.com/office/drawing/2014/main" id="{A4E7FCE4-79B1-4593-A6CE-30565D8336C7}"/>
              </a:ext>
            </a:extLst>
          </p:cNvPr>
          <p:cNvSpPr>
            <a:spLocks noGrp="1"/>
          </p:cNvSpPr>
          <p:nvPr>
            <p:ph idx="1"/>
          </p:nvPr>
        </p:nvSpPr>
        <p:spPr>
          <a:xfrm>
            <a:off x="1371599" y="2318197"/>
            <a:ext cx="9724031" cy="3683358"/>
          </a:xfrm>
        </p:spPr>
        <p:txBody>
          <a:bodyPr anchor="ctr">
            <a:normAutofit/>
          </a:bodyPr>
          <a:lstStyle/>
          <a:p>
            <a:r>
              <a:rPr lang="fr-FR" sz="1700" b="0" i="0" dirty="0">
                <a:effectLst/>
                <a:latin typeface="Arial" panose="020B0604020202020204" pitchFamily="34" charset="0"/>
              </a:rPr>
              <a:t>Préface: Il faut des spectacles dans les grandes villes, et des romans aux peuples corrompus. J’ai vu les mœurs de mon temps, et j’ai publié ces lettres. Que n’ai-je vécu dans un siècle où je dusse les jeter au feu !</a:t>
            </a:r>
          </a:p>
          <a:p>
            <a:r>
              <a:rPr lang="fr-FR" sz="1700" b="0" i="0" dirty="0">
                <a:effectLst/>
                <a:latin typeface="Arial" panose="020B0604020202020204" pitchFamily="34" charset="0"/>
              </a:rPr>
              <a:t>[…] Jamais fille chaste n’a lu de romans, et j’ai mis à celui-ci un titre assez décidé pour qu’en l’ouvrant on sût à quoi s’en tenir. Celle qui, malgré ce titre, en osera lire une seule page est une fille perdue.</a:t>
            </a:r>
          </a:p>
          <a:p>
            <a:endParaRPr lang="fr-FR" sz="1700" dirty="0">
              <a:latin typeface="Arial" panose="020B0604020202020204" pitchFamily="34" charset="0"/>
            </a:endParaRPr>
          </a:p>
          <a:p>
            <a:r>
              <a:rPr lang="fr-FR" sz="1700" dirty="0">
                <a:latin typeface="Arial" panose="020B0604020202020204" pitchFamily="34" charset="0"/>
              </a:rPr>
              <a:t>I, 14: </a:t>
            </a:r>
            <a:r>
              <a:rPr lang="fr-FR" sz="1700" b="0" i="0" dirty="0">
                <a:effectLst/>
                <a:latin typeface="Arial" panose="020B0604020202020204" pitchFamily="34" charset="0"/>
              </a:rPr>
              <a:t>Mais que devins-je un moment après quand je sentis… la main me tremble… un doux frémissement… ta bouche de roses… la bouche de Julie… se poser, se presser sur la mienne, et mon corps serré dans tes bras ! Non, le feu du ciel n’est pas plus vif ni plus prompt que celui qui vint à l’instant m’embraser. Toutes les parties de moi-même se rassemblèrent sous ce toucher délicieux. </a:t>
            </a:r>
            <a:br>
              <a:rPr lang="fr-FR" sz="1700" dirty="0"/>
            </a:br>
            <a:endParaRPr lang="it-IT" sz="1700" dirty="0"/>
          </a:p>
        </p:txBody>
      </p:sp>
    </p:spTree>
    <p:extLst>
      <p:ext uri="{BB962C8B-B14F-4D97-AF65-F5344CB8AC3E}">
        <p14:creationId xmlns:p14="http://schemas.microsoft.com/office/powerpoint/2010/main" val="37646763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5F6D136-E86D-4475-8C99-3C4B47354D2F}"/>
              </a:ext>
            </a:extLst>
          </p:cNvPr>
          <p:cNvSpPr>
            <a:spLocks noGrp="1"/>
          </p:cNvSpPr>
          <p:nvPr>
            <p:ph type="title"/>
          </p:nvPr>
        </p:nvSpPr>
        <p:spPr/>
        <p:txBody>
          <a:bodyPr>
            <a:normAutofit fontScale="90000"/>
          </a:bodyPr>
          <a:lstStyle/>
          <a:p>
            <a:pPr algn="ctr"/>
            <a:r>
              <a:rPr lang="it-IT" dirty="0"/>
              <a:t>Rousseau</a:t>
            </a:r>
            <a:br>
              <a:rPr lang="it-IT" dirty="0"/>
            </a:br>
            <a:r>
              <a:rPr lang="it-IT" i="1" dirty="0"/>
              <a:t>La nouvelle </a:t>
            </a:r>
            <a:r>
              <a:rPr lang="it-IT" i="1" dirty="0" err="1"/>
              <a:t>Hélo</a:t>
            </a:r>
            <a:r>
              <a:rPr lang="it-IT" i="1" kern="0" dirty="0" err="1">
                <a:solidFill>
                  <a:srgbClr val="202122"/>
                </a:solidFill>
                <a:effectLst/>
                <a:ea typeface="Times New Roman" panose="02020603050405020304" pitchFamily="18" charset="0"/>
              </a:rPr>
              <a:t>ï</a:t>
            </a:r>
            <a:r>
              <a:rPr lang="it-IT" sz="4800" i="1" dirty="0" err="1"/>
              <a:t>se</a:t>
            </a:r>
            <a:r>
              <a:rPr lang="it-IT" dirty="0"/>
              <a:t>, III, 14</a:t>
            </a:r>
          </a:p>
        </p:txBody>
      </p:sp>
      <p:sp>
        <p:nvSpPr>
          <p:cNvPr id="3" name="Segnaposto contenuto 2">
            <a:extLst>
              <a:ext uri="{FF2B5EF4-FFF2-40B4-BE49-F238E27FC236}">
                <a16:creationId xmlns:a16="http://schemas.microsoft.com/office/drawing/2014/main" id="{5D3EF8DC-F717-4190-8E06-497BF4B19305}"/>
              </a:ext>
            </a:extLst>
          </p:cNvPr>
          <p:cNvSpPr>
            <a:spLocks noGrp="1"/>
          </p:cNvSpPr>
          <p:nvPr>
            <p:ph idx="1"/>
          </p:nvPr>
        </p:nvSpPr>
        <p:spPr/>
        <p:txBody>
          <a:bodyPr>
            <a:normAutofit fontScale="32500" lnSpcReduction="20000"/>
          </a:bodyPr>
          <a:lstStyle/>
          <a:p>
            <a:pPr algn="just"/>
            <a:endParaRPr lang="fr-FR" b="0" i="0" dirty="0">
              <a:solidFill>
                <a:srgbClr val="202122"/>
              </a:solidFill>
              <a:effectLst/>
              <a:latin typeface="Arial" panose="020B0604020202020204" pitchFamily="34" charset="0"/>
            </a:endParaRPr>
          </a:p>
          <a:p>
            <a:pPr algn="just"/>
            <a:r>
              <a:rPr lang="fr-FR" sz="5200" b="0" i="0" dirty="0">
                <a:solidFill>
                  <a:srgbClr val="202122"/>
                </a:solidFill>
                <a:effectLst/>
                <a:latin typeface="Arial" panose="020B0604020202020204" pitchFamily="34" charset="0"/>
              </a:rPr>
              <a:t>Chère cousine, j’épargne à ton pauvre cœur le détail de cette attendrissante scène. Il te vit, et se tut ; il l’avait promis : mais quel silence ! il se jeta à genoux ; il baisait tes rideaux en sanglotant ; il élevait les mains et les yeux ; il poussait de sourds gémissements ; il avait peine à contenir sa douleur et ses cris. Sans le voir, tu sortis machinalement une de tes mains ; il s’en saisit avec une espèce de fureur ; les baisers de feu qu’il appliquait sur cette main malade t’éveillèrent mieux que le bruit et la voix de tout ce qui t’environnait. Je vis que tu l’avais reconnu ; et, malgré sa résistance et ses plaintes, je l’arrachai de la chambre à l’instant, espérant éluder l’idée d’une si courte apparition par le prétexte du délire […].</a:t>
            </a:r>
          </a:p>
          <a:p>
            <a:pPr marL="0" indent="0">
              <a:buNone/>
            </a:pPr>
            <a:br>
              <a:rPr lang="fr-FR" sz="5200" dirty="0"/>
            </a:br>
            <a:endParaRPr lang="it-IT" sz="5200" dirty="0"/>
          </a:p>
          <a:p>
            <a:pPr algn="just"/>
            <a:r>
              <a:rPr lang="fr-FR" sz="5200" b="0" i="0" dirty="0">
                <a:solidFill>
                  <a:srgbClr val="202122"/>
                </a:solidFill>
                <a:effectLst/>
                <a:latin typeface="Arial" panose="020B0604020202020204" pitchFamily="34" charset="0"/>
              </a:rPr>
              <a:t>Il partit comme il l’avait promis, et je lui fis jurer qu’il ne s’arrêterait pas au voisinage. Mais, ma chère, ce n’est pas tout ; il faut achever de te dire ce qu’aussi bien tu ne pourrais ignorer longtemps. Milord Edouard passa deux jours après ; il se pressa pour l’atteindre ; il le joignit à Dijon, et le trouva malade. L’infortuné avait gagné la petite vérole. Il m’avait caché qu’il ne l’avait point eue, et je te l’avais mené sans précaution. Ne pouvant guérir ton mal, il le voulut partager. En me rappelant la manière dont il baisait ta main, je ne puis douter qu’il ne se soit inoculé volontairement. On ne pouvait être plus mal préparé ; mais c’était </a:t>
            </a:r>
            <a:r>
              <a:rPr lang="fr-FR" sz="5200" b="1" i="0" dirty="0">
                <a:solidFill>
                  <a:srgbClr val="202122"/>
                </a:solidFill>
                <a:effectLst/>
                <a:latin typeface="Arial" panose="020B0604020202020204" pitchFamily="34" charset="0"/>
              </a:rPr>
              <a:t>l’inoculation de l’amour</a:t>
            </a:r>
            <a:r>
              <a:rPr lang="fr-FR" sz="5200" b="0" i="0" dirty="0">
                <a:solidFill>
                  <a:srgbClr val="202122"/>
                </a:solidFill>
                <a:effectLst/>
                <a:latin typeface="Arial" panose="020B0604020202020204" pitchFamily="34" charset="0"/>
              </a:rPr>
              <a:t>, elle fut heureuse. Ce père de la vie l’a conservée au plus tendre amant qui fut jamais : il est guéri ; et, suivant la dernière lettre de milord Edouard, ils doivent être actuellement repartis pour Paris.</a:t>
            </a:r>
          </a:p>
          <a:p>
            <a:pPr marL="0" indent="0">
              <a:buNone/>
            </a:pPr>
            <a:br>
              <a:rPr lang="fr-FR" dirty="0"/>
            </a:br>
            <a:endParaRPr lang="it-IT" dirty="0"/>
          </a:p>
        </p:txBody>
      </p:sp>
    </p:spTree>
    <p:extLst>
      <p:ext uri="{BB962C8B-B14F-4D97-AF65-F5344CB8AC3E}">
        <p14:creationId xmlns:p14="http://schemas.microsoft.com/office/powerpoint/2010/main" val="674271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4FBE46-594B-451F-990B-E803D8AD8790}"/>
              </a:ext>
            </a:extLst>
          </p:cNvPr>
          <p:cNvSpPr>
            <a:spLocks noGrp="1"/>
          </p:cNvSpPr>
          <p:nvPr>
            <p:ph type="title"/>
          </p:nvPr>
        </p:nvSpPr>
        <p:spPr/>
        <p:txBody>
          <a:bodyPr>
            <a:normAutofit fontScale="90000"/>
          </a:bodyPr>
          <a:lstStyle/>
          <a:p>
            <a:pPr algn="ctr"/>
            <a:r>
              <a:rPr lang="it-IT" dirty="0"/>
              <a:t>Rousseau</a:t>
            </a:r>
            <a:br>
              <a:rPr lang="it-IT" dirty="0"/>
            </a:br>
            <a:r>
              <a:rPr lang="it-IT" i="1" dirty="0"/>
              <a:t>La nouvelle </a:t>
            </a:r>
            <a:r>
              <a:rPr lang="it-IT" i="1" dirty="0" err="1"/>
              <a:t>Hélo</a:t>
            </a:r>
            <a:r>
              <a:rPr lang="it-IT" i="1" kern="0" dirty="0" err="1">
                <a:solidFill>
                  <a:srgbClr val="202122"/>
                </a:solidFill>
                <a:effectLst/>
                <a:ea typeface="Times New Roman" panose="02020603050405020304" pitchFamily="18" charset="0"/>
              </a:rPr>
              <a:t>ï</a:t>
            </a:r>
            <a:r>
              <a:rPr lang="it-IT" sz="4800" i="1" dirty="0" err="1"/>
              <a:t>se</a:t>
            </a:r>
            <a:r>
              <a:rPr lang="it-IT" dirty="0"/>
              <a:t>, III, 18</a:t>
            </a:r>
          </a:p>
        </p:txBody>
      </p:sp>
      <p:sp>
        <p:nvSpPr>
          <p:cNvPr id="3" name="Segnaposto contenuto 2">
            <a:extLst>
              <a:ext uri="{FF2B5EF4-FFF2-40B4-BE49-F238E27FC236}">
                <a16:creationId xmlns:a16="http://schemas.microsoft.com/office/drawing/2014/main" id="{425044AC-A429-4A6B-8353-85AEB63B6C95}"/>
              </a:ext>
            </a:extLst>
          </p:cNvPr>
          <p:cNvSpPr>
            <a:spLocks noGrp="1"/>
          </p:cNvSpPr>
          <p:nvPr>
            <p:ph idx="1"/>
          </p:nvPr>
        </p:nvSpPr>
        <p:spPr/>
        <p:txBody>
          <a:bodyPr>
            <a:normAutofit fontScale="92500" lnSpcReduction="20000"/>
          </a:bodyPr>
          <a:lstStyle/>
          <a:p>
            <a:r>
              <a:rPr lang="fr-FR" b="0" i="0" dirty="0">
                <a:solidFill>
                  <a:srgbClr val="202122"/>
                </a:solidFill>
                <a:effectLst/>
                <a:latin typeface="Arial" panose="020B0604020202020204" pitchFamily="34" charset="0"/>
              </a:rPr>
              <a:t>Un instant, un seul instant embrasa [mes sens] d’un </a:t>
            </a:r>
            <a:r>
              <a:rPr lang="fr-FR" b="1" i="0" dirty="0">
                <a:solidFill>
                  <a:srgbClr val="202122"/>
                </a:solidFill>
                <a:effectLst/>
                <a:latin typeface="Arial" panose="020B0604020202020204" pitchFamily="34" charset="0"/>
              </a:rPr>
              <a:t>feu</a:t>
            </a:r>
            <a:r>
              <a:rPr lang="fr-FR" b="0" i="0" dirty="0">
                <a:solidFill>
                  <a:srgbClr val="202122"/>
                </a:solidFill>
                <a:effectLst/>
                <a:latin typeface="Arial" panose="020B0604020202020204" pitchFamily="34" charset="0"/>
              </a:rPr>
              <a:t> que rien ne put éteindre ; et si ma volonté résistait encore, dès lors mon cœur fut </a:t>
            </a:r>
            <a:r>
              <a:rPr lang="fr-FR" b="1" i="0" dirty="0">
                <a:solidFill>
                  <a:srgbClr val="202122"/>
                </a:solidFill>
                <a:effectLst/>
                <a:latin typeface="Arial" panose="020B0604020202020204" pitchFamily="34" charset="0"/>
              </a:rPr>
              <a:t>corrompu</a:t>
            </a:r>
            <a:r>
              <a:rPr lang="fr-FR" b="0" i="0" dirty="0">
                <a:solidFill>
                  <a:srgbClr val="202122"/>
                </a:solidFill>
                <a:effectLst/>
                <a:latin typeface="Arial" panose="020B0604020202020204" pitchFamily="34" charset="0"/>
              </a:rPr>
              <a:t>.</a:t>
            </a:r>
          </a:p>
          <a:p>
            <a:r>
              <a:rPr lang="fr-FR" b="0" i="0" dirty="0">
                <a:solidFill>
                  <a:srgbClr val="202122"/>
                </a:solidFill>
                <a:effectLst/>
                <a:latin typeface="Arial" panose="020B0604020202020204" pitchFamily="34" charset="0"/>
              </a:rPr>
              <a:t>Je souhaitai d’être délivrée de la vie. Le ciel parut avoir pitié de moi ; mais la cruelle mort m’épargna pour me perdre. Je vous </a:t>
            </a:r>
            <a:r>
              <a:rPr lang="fr-FR" b="1" i="0" dirty="0">
                <a:solidFill>
                  <a:srgbClr val="202122"/>
                </a:solidFill>
                <a:effectLst/>
                <a:latin typeface="Arial" panose="020B0604020202020204" pitchFamily="34" charset="0"/>
              </a:rPr>
              <a:t>vis</a:t>
            </a:r>
            <a:r>
              <a:rPr lang="fr-FR" b="0" i="0" dirty="0">
                <a:solidFill>
                  <a:srgbClr val="202122"/>
                </a:solidFill>
                <a:effectLst/>
                <a:latin typeface="Arial" panose="020B0604020202020204" pitchFamily="34" charset="0"/>
              </a:rPr>
              <a:t>, je </a:t>
            </a:r>
            <a:r>
              <a:rPr lang="fr-FR" b="1" i="0" dirty="0">
                <a:solidFill>
                  <a:srgbClr val="202122"/>
                </a:solidFill>
                <a:effectLst/>
                <a:latin typeface="Arial" panose="020B0604020202020204" pitchFamily="34" charset="0"/>
              </a:rPr>
              <a:t>fus</a:t>
            </a:r>
            <a:r>
              <a:rPr lang="fr-FR" b="0" i="0" dirty="0">
                <a:solidFill>
                  <a:srgbClr val="202122"/>
                </a:solidFill>
                <a:effectLst/>
                <a:latin typeface="Arial" panose="020B0604020202020204" pitchFamily="34" charset="0"/>
              </a:rPr>
              <a:t> guérie, et je </a:t>
            </a:r>
            <a:r>
              <a:rPr lang="fr-FR" b="1" i="0" dirty="0">
                <a:solidFill>
                  <a:srgbClr val="202122"/>
                </a:solidFill>
                <a:effectLst/>
                <a:latin typeface="Arial" panose="020B0604020202020204" pitchFamily="34" charset="0"/>
              </a:rPr>
              <a:t>péris</a:t>
            </a:r>
            <a:r>
              <a:rPr lang="fr-FR" b="0" i="0" dirty="0">
                <a:solidFill>
                  <a:srgbClr val="202122"/>
                </a:solidFill>
                <a:effectLst/>
                <a:latin typeface="Arial" panose="020B0604020202020204" pitchFamily="34" charset="0"/>
              </a:rPr>
              <a:t>.</a:t>
            </a:r>
          </a:p>
          <a:p>
            <a:r>
              <a:rPr lang="fr-FR" b="0" i="0" dirty="0">
                <a:solidFill>
                  <a:srgbClr val="202122"/>
                </a:solidFill>
                <a:effectLst/>
                <a:latin typeface="Arial" panose="020B0604020202020204" pitchFamily="34" charset="0"/>
              </a:rPr>
              <a:t>Le </a:t>
            </a:r>
            <a:r>
              <a:rPr lang="fr-FR" b="1" i="0" dirty="0">
                <a:solidFill>
                  <a:srgbClr val="202122"/>
                </a:solidFill>
                <a:effectLst/>
                <a:latin typeface="Arial" panose="020B0604020202020204" pitchFamily="34" charset="0"/>
              </a:rPr>
              <a:t>premier fruit</a:t>
            </a:r>
            <a:r>
              <a:rPr lang="fr-FR" b="0" i="0" dirty="0">
                <a:solidFill>
                  <a:srgbClr val="202122"/>
                </a:solidFill>
                <a:effectLst/>
                <a:latin typeface="Arial" panose="020B0604020202020204" pitchFamily="34" charset="0"/>
              </a:rPr>
              <a:t> de notre amour devait serrer ce doux lien.</a:t>
            </a:r>
          </a:p>
          <a:p>
            <a:r>
              <a:rPr lang="fr-FR" b="0" i="0" dirty="0">
                <a:solidFill>
                  <a:srgbClr val="202122"/>
                </a:solidFill>
                <a:effectLst/>
                <a:latin typeface="Arial" panose="020B0604020202020204" pitchFamily="34" charset="0"/>
              </a:rPr>
              <a:t>Sitôt que j’aurais porté des marques sensibles de </a:t>
            </a:r>
            <a:r>
              <a:rPr lang="fr-FR" b="1" i="0" dirty="0">
                <a:solidFill>
                  <a:srgbClr val="202122"/>
                </a:solidFill>
                <a:effectLst/>
                <a:latin typeface="Arial" panose="020B0604020202020204" pitchFamily="34" charset="0"/>
              </a:rPr>
              <a:t>mon état</a:t>
            </a:r>
            <a:r>
              <a:rPr lang="fr-FR" b="0" i="0" dirty="0">
                <a:solidFill>
                  <a:srgbClr val="202122"/>
                </a:solidFill>
                <a:effectLst/>
                <a:latin typeface="Arial" panose="020B0604020202020204" pitchFamily="34" charset="0"/>
              </a:rPr>
              <a:t>, j’avais résolu d’en faire, en présence de toute ma famille, une déclaration publique</a:t>
            </a:r>
            <a:r>
              <a:rPr lang="fr-FR" dirty="0">
                <a:solidFill>
                  <a:srgbClr val="202122"/>
                </a:solidFill>
                <a:latin typeface="Arial" panose="020B0604020202020204" pitchFamily="34" charset="0"/>
              </a:rPr>
              <a:t>. </a:t>
            </a:r>
          </a:p>
          <a:p>
            <a:r>
              <a:rPr lang="fr-FR" b="0" i="0" dirty="0">
                <a:solidFill>
                  <a:srgbClr val="202122"/>
                </a:solidFill>
                <a:effectLst/>
                <a:latin typeface="Arial" panose="020B0604020202020204" pitchFamily="34" charset="0"/>
              </a:rPr>
              <a:t>Hélas ! je fus encore abusée par une si douce espérance. Le ciel rejeta des projets conçus dans le </a:t>
            </a:r>
            <a:r>
              <a:rPr lang="fr-FR" b="1" i="0" dirty="0">
                <a:solidFill>
                  <a:srgbClr val="202122"/>
                </a:solidFill>
                <a:effectLst/>
                <a:latin typeface="Arial" panose="020B0604020202020204" pitchFamily="34" charset="0"/>
              </a:rPr>
              <a:t>crime</a:t>
            </a:r>
            <a:r>
              <a:rPr lang="fr-FR" b="0" i="0" dirty="0">
                <a:solidFill>
                  <a:srgbClr val="202122"/>
                </a:solidFill>
                <a:effectLst/>
                <a:latin typeface="Arial" panose="020B0604020202020204" pitchFamily="34" charset="0"/>
              </a:rPr>
              <a:t> ; je ne méritais pas l’honneur d’être </a:t>
            </a:r>
            <a:r>
              <a:rPr lang="fr-FR" b="1" i="0" dirty="0">
                <a:solidFill>
                  <a:srgbClr val="202122"/>
                </a:solidFill>
                <a:effectLst/>
                <a:latin typeface="Arial" panose="020B0604020202020204" pitchFamily="34" charset="0"/>
              </a:rPr>
              <a:t>mère</a:t>
            </a:r>
            <a:r>
              <a:rPr lang="fr-FR" b="0" i="0" dirty="0">
                <a:solidFill>
                  <a:srgbClr val="202122"/>
                </a:solidFill>
                <a:effectLst/>
                <a:latin typeface="Arial" panose="020B0604020202020204" pitchFamily="34" charset="0"/>
              </a:rPr>
              <a:t>.</a:t>
            </a:r>
            <a:endParaRPr lang="fr-FR" dirty="0">
              <a:solidFill>
                <a:srgbClr val="202122"/>
              </a:solidFill>
              <a:latin typeface="Arial" panose="020B0604020202020204" pitchFamily="34" charset="0"/>
            </a:endParaRPr>
          </a:p>
        </p:txBody>
      </p:sp>
    </p:spTree>
    <p:extLst>
      <p:ext uri="{BB962C8B-B14F-4D97-AF65-F5344CB8AC3E}">
        <p14:creationId xmlns:p14="http://schemas.microsoft.com/office/powerpoint/2010/main" val="38441594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98FF8A-7126-468C-AABA-7A513AEE51B9}"/>
              </a:ext>
            </a:extLst>
          </p:cNvPr>
          <p:cNvSpPr>
            <a:spLocks noGrp="1"/>
          </p:cNvSpPr>
          <p:nvPr>
            <p:ph type="title"/>
          </p:nvPr>
        </p:nvSpPr>
        <p:spPr/>
        <p:txBody>
          <a:bodyPr>
            <a:normAutofit fontScale="90000"/>
          </a:bodyPr>
          <a:lstStyle/>
          <a:p>
            <a:pPr algn="ctr"/>
            <a:r>
              <a:rPr lang="it-IT" dirty="0"/>
              <a:t>Rousseau</a:t>
            </a:r>
            <a:br>
              <a:rPr lang="it-IT" dirty="0"/>
            </a:br>
            <a:r>
              <a:rPr lang="it-IT" i="1" dirty="0"/>
              <a:t>La nouvelle </a:t>
            </a:r>
            <a:r>
              <a:rPr lang="it-IT" i="1" dirty="0" err="1"/>
              <a:t>Hélo</a:t>
            </a:r>
            <a:r>
              <a:rPr lang="it-IT" i="1" kern="0" dirty="0" err="1">
                <a:solidFill>
                  <a:srgbClr val="202122"/>
                </a:solidFill>
                <a:effectLst/>
                <a:ea typeface="Times New Roman" panose="02020603050405020304" pitchFamily="18" charset="0"/>
              </a:rPr>
              <a:t>ï</a:t>
            </a:r>
            <a:r>
              <a:rPr lang="it-IT" sz="4800" i="1" dirty="0" err="1"/>
              <a:t>se</a:t>
            </a:r>
            <a:r>
              <a:rPr lang="it-IT" dirty="0"/>
              <a:t>, III, 18</a:t>
            </a:r>
          </a:p>
        </p:txBody>
      </p:sp>
      <p:sp>
        <p:nvSpPr>
          <p:cNvPr id="3" name="Segnaposto contenuto 2">
            <a:extLst>
              <a:ext uri="{FF2B5EF4-FFF2-40B4-BE49-F238E27FC236}">
                <a16:creationId xmlns:a16="http://schemas.microsoft.com/office/drawing/2014/main" id="{B580F750-02FB-4BAF-9DD2-919ADA3D29C2}"/>
              </a:ext>
            </a:extLst>
          </p:cNvPr>
          <p:cNvSpPr>
            <a:spLocks noGrp="1"/>
          </p:cNvSpPr>
          <p:nvPr>
            <p:ph idx="1"/>
          </p:nvPr>
        </p:nvSpPr>
        <p:spPr/>
        <p:txBody>
          <a:bodyPr>
            <a:normAutofit fontScale="85000" lnSpcReduction="10000"/>
          </a:bodyPr>
          <a:lstStyle/>
          <a:p>
            <a:endParaRPr lang="fr-FR" dirty="0">
              <a:solidFill>
                <a:srgbClr val="202122"/>
              </a:solidFill>
              <a:latin typeface="Arial" panose="020B0604020202020204" pitchFamily="34" charset="0"/>
            </a:endParaRPr>
          </a:p>
          <a:p>
            <a:r>
              <a:rPr lang="fr-FR" b="0" i="0" dirty="0">
                <a:solidFill>
                  <a:srgbClr val="202122"/>
                </a:solidFill>
                <a:effectLst/>
                <a:latin typeface="Arial" panose="020B0604020202020204" pitchFamily="34" charset="0"/>
              </a:rPr>
              <a:t>Mon </a:t>
            </a:r>
            <a:r>
              <a:rPr lang="fr-FR" b="1" i="0" dirty="0">
                <a:solidFill>
                  <a:srgbClr val="202122"/>
                </a:solidFill>
                <a:effectLst/>
                <a:latin typeface="Arial" panose="020B0604020202020204" pitchFamily="34" charset="0"/>
              </a:rPr>
              <a:t>cœur</a:t>
            </a:r>
            <a:r>
              <a:rPr lang="fr-FR" b="0" i="0" dirty="0">
                <a:solidFill>
                  <a:srgbClr val="202122"/>
                </a:solidFill>
                <a:effectLst/>
                <a:latin typeface="Arial" panose="020B0604020202020204" pitchFamily="34" charset="0"/>
              </a:rPr>
              <a:t> était si corrompu que ma </a:t>
            </a:r>
            <a:r>
              <a:rPr lang="fr-FR" b="1" i="0" dirty="0">
                <a:solidFill>
                  <a:srgbClr val="202122"/>
                </a:solidFill>
                <a:effectLst/>
                <a:latin typeface="Arial" panose="020B0604020202020204" pitchFamily="34" charset="0"/>
              </a:rPr>
              <a:t>raison</a:t>
            </a:r>
            <a:r>
              <a:rPr lang="fr-FR" b="0" i="0" dirty="0">
                <a:solidFill>
                  <a:srgbClr val="202122"/>
                </a:solidFill>
                <a:effectLst/>
                <a:latin typeface="Arial" panose="020B0604020202020204" pitchFamily="34" charset="0"/>
              </a:rPr>
              <a:t> ne put résister aux discours de vos </a:t>
            </a:r>
            <a:r>
              <a:rPr lang="fr-FR" b="1" i="0" dirty="0">
                <a:solidFill>
                  <a:srgbClr val="202122"/>
                </a:solidFill>
                <a:effectLst/>
                <a:latin typeface="Arial" panose="020B0604020202020204" pitchFamily="34" charset="0"/>
              </a:rPr>
              <a:t>philosophes</a:t>
            </a:r>
            <a:r>
              <a:rPr lang="fr-FR" b="0" i="0" dirty="0">
                <a:solidFill>
                  <a:srgbClr val="202122"/>
                </a:solidFill>
                <a:effectLst/>
                <a:latin typeface="Arial" panose="020B0604020202020204" pitchFamily="34" charset="0"/>
              </a:rPr>
              <a:t> […]; ils disculpent un adultère secret.</a:t>
            </a:r>
          </a:p>
          <a:p>
            <a:r>
              <a:rPr lang="fr-FR" b="0" i="0" dirty="0">
                <a:solidFill>
                  <a:srgbClr val="202122"/>
                </a:solidFill>
                <a:effectLst/>
                <a:latin typeface="Arial" panose="020B0604020202020204" pitchFamily="34" charset="0"/>
              </a:rPr>
              <a:t>[…] vains </a:t>
            </a:r>
            <a:r>
              <a:rPr lang="fr-FR" b="1" i="0" dirty="0">
                <a:solidFill>
                  <a:srgbClr val="202122"/>
                </a:solidFill>
                <a:effectLst/>
                <a:latin typeface="Arial" panose="020B0604020202020204" pitchFamily="34" charset="0"/>
              </a:rPr>
              <a:t>sophismes</a:t>
            </a:r>
            <a:r>
              <a:rPr lang="fr-FR" b="0" i="0" dirty="0">
                <a:solidFill>
                  <a:srgbClr val="202122"/>
                </a:solidFill>
                <a:effectLst/>
                <a:latin typeface="Arial" panose="020B0604020202020204" pitchFamily="34" charset="0"/>
              </a:rPr>
              <a:t> d’une raison qui ne s’appuie que sur elle-même. </a:t>
            </a:r>
          </a:p>
          <a:p>
            <a:r>
              <a:rPr lang="fr-FR" b="0" i="0" dirty="0">
                <a:solidFill>
                  <a:srgbClr val="202122"/>
                </a:solidFill>
                <a:effectLst/>
                <a:latin typeface="Arial" panose="020B0604020202020204" pitchFamily="34" charset="0"/>
              </a:rPr>
              <a:t>Dans l’instant même où j’étais prête à jurer à un autre une éternelle fidélité, mon cœur vous jurait encore un amour éternel.</a:t>
            </a:r>
          </a:p>
          <a:p>
            <a:r>
              <a:rPr lang="fr-FR" b="0" i="0" dirty="0">
                <a:solidFill>
                  <a:srgbClr val="202122"/>
                </a:solidFill>
                <a:effectLst/>
                <a:latin typeface="Arial" panose="020B0604020202020204" pitchFamily="34" charset="0"/>
              </a:rPr>
              <a:t>Nous étions trop unis vous et moi pour qu’en changeant d’espèce notre union se détruise. Si vous perdez une tendre </a:t>
            </a:r>
            <a:r>
              <a:rPr lang="fr-FR" b="1" i="0" dirty="0">
                <a:solidFill>
                  <a:srgbClr val="202122"/>
                </a:solidFill>
                <a:effectLst/>
                <a:latin typeface="Arial" panose="020B0604020202020204" pitchFamily="34" charset="0"/>
              </a:rPr>
              <a:t>amante</a:t>
            </a:r>
            <a:r>
              <a:rPr lang="fr-FR" b="0" i="0" dirty="0">
                <a:solidFill>
                  <a:srgbClr val="202122"/>
                </a:solidFill>
                <a:effectLst/>
                <a:latin typeface="Arial" panose="020B0604020202020204" pitchFamily="34" charset="0"/>
              </a:rPr>
              <a:t>, vous gagnez une fidèle </a:t>
            </a:r>
            <a:r>
              <a:rPr lang="fr-FR" b="1" i="0" dirty="0">
                <a:solidFill>
                  <a:srgbClr val="202122"/>
                </a:solidFill>
                <a:effectLst/>
                <a:latin typeface="Arial" panose="020B0604020202020204" pitchFamily="34" charset="0"/>
              </a:rPr>
              <a:t>amie</a:t>
            </a:r>
            <a:r>
              <a:rPr lang="fr-FR" b="0" i="0" dirty="0">
                <a:solidFill>
                  <a:srgbClr val="202122"/>
                </a:solidFill>
                <a:effectLst/>
                <a:latin typeface="Arial" panose="020B0604020202020204" pitchFamily="34" charset="0"/>
              </a:rPr>
              <a:t> […] je sens plus que jamais qu’il n’y a point de </a:t>
            </a:r>
            <a:r>
              <a:rPr lang="fr-FR" b="1" i="0" dirty="0">
                <a:solidFill>
                  <a:srgbClr val="202122"/>
                </a:solidFill>
                <a:effectLst/>
                <a:latin typeface="Arial" panose="020B0604020202020204" pitchFamily="34" charset="0"/>
              </a:rPr>
              <a:t>bonheur</a:t>
            </a:r>
            <a:r>
              <a:rPr lang="fr-FR" b="0" i="0" dirty="0">
                <a:solidFill>
                  <a:srgbClr val="202122"/>
                </a:solidFill>
                <a:effectLst/>
                <a:latin typeface="Arial" panose="020B0604020202020204" pitchFamily="34" charset="0"/>
              </a:rPr>
              <a:t> sans la </a:t>
            </a:r>
            <a:r>
              <a:rPr lang="fr-FR" b="1" i="0" dirty="0">
                <a:solidFill>
                  <a:srgbClr val="202122"/>
                </a:solidFill>
                <a:effectLst/>
                <a:latin typeface="Arial" panose="020B0604020202020204" pitchFamily="34" charset="0"/>
              </a:rPr>
              <a:t>vertu</a:t>
            </a:r>
            <a:r>
              <a:rPr lang="fr-FR" b="0" i="0" dirty="0">
                <a:solidFill>
                  <a:srgbClr val="202122"/>
                </a:solidFill>
                <a:effectLst/>
                <a:latin typeface="Arial" panose="020B0604020202020204" pitchFamily="34" charset="0"/>
              </a:rPr>
              <a:t>. Si vous m’aimez véritablement, donnez-moi la douce consolation de voir que nos cœurs ne s’accordent pas moins dans leur </a:t>
            </a:r>
            <a:r>
              <a:rPr lang="fr-FR" b="1" i="0" dirty="0">
                <a:solidFill>
                  <a:srgbClr val="202122"/>
                </a:solidFill>
                <a:effectLst/>
                <a:latin typeface="Arial" panose="020B0604020202020204" pitchFamily="34" charset="0"/>
              </a:rPr>
              <a:t>retour au bien</a:t>
            </a:r>
            <a:r>
              <a:rPr lang="fr-FR" b="0" i="0" dirty="0">
                <a:solidFill>
                  <a:srgbClr val="202122"/>
                </a:solidFill>
                <a:effectLst/>
                <a:latin typeface="Arial" panose="020B0604020202020204" pitchFamily="34" charset="0"/>
              </a:rPr>
              <a:t> qu’ils s’accordèrent dans leur égarement.</a:t>
            </a:r>
            <a:endParaRPr lang="it-IT" dirty="0"/>
          </a:p>
          <a:p>
            <a:endParaRPr lang="it-IT" dirty="0"/>
          </a:p>
        </p:txBody>
      </p:sp>
    </p:spTree>
    <p:extLst>
      <p:ext uri="{BB962C8B-B14F-4D97-AF65-F5344CB8AC3E}">
        <p14:creationId xmlns:p14="http://schemas.microsoft.com/office/powerpoint/2010/main" val="10190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4FDA44-FAF7-4F54-8730-58E8743912A0}"/>
              </a:ext>
            </a:extLst>
          </p:cNvPr>
          <p:cNvSpPr>
            <a:spLocks noGrp="1"/>
          </p:cNvSpPr>
          <p:nvPr>
            <p:ph type="title"/>
          </p:nvPr>
        </p:nvSpPr>
        <p:spPr>
          <a:xfrm>
            <a:off x="838200" y="557188"/>
            <a:ext cx="10515600" cy="1133499"/>
          </a:xfrm>
        </p:spPr>
        <p:txBody>
          <a:bodyPr vert="horz" lIns="91440" tIns="45720" rIns="91440" bIns="45720" rtlCol="0">
            <a:normAutofit fontScale="90000"/>
          </a:bodyPr>
          <a:lstStyle/>
          <a:p>
            <a:pPr algn="ctr"/>
            <a:r>
              <a:rPr lang="en-US" sz="5200" dirty="0"/>
              <a:t>Techniques narratives des romans</a:t>
            </a:r>
            <a:br>
              <a:rPr lang="en-US" sz="5200" dirty="0"/>
            </a:br>
            <a:r>
              <a:rPr lang="en-US" sz="5200" dirty="0"/>
              <a:t>du corpus</a:t>
            </a:r>
            <a:endParaRPr lang="en-US" sz="5200" kern="1200" dirty="0">
              <a:latin typeface="+mj-lt"/>
              <a:ea typeface="+mj-ea"/>
              <a:cs typeface="+mj-cs"/>
            </a:endParaRPr>
          </a:p>
        </p:txBody>
      </p:sp>
      <p:graphicFrame>
        <p:nvGraphicFramePr>
          <p:cNvPr id="23" name="Tabella 9">
            <a:extLst>
              <a:ext uri="{FF2B5EF4-FFF2-40B4-BE49-F238E27FC236}">
                <a16:creationId xmlns:a16="http://schemas.microsoft.com/office/drawing/2014/main" id="{3061B1F7-0FE4-44A2-88CF-AE1679F86C21}"/>
              </a:ext>
            </a:extLst>
          </p:cNvPr>
          <p:cNvGraphicFramePr>
            <a:graphicFrameLocks noGrp="1"/>
          </p:cNvGraphicFramePr>
          <p:nvPr>
            <p:ph idx="1"/>
          </p:nvPr>
        </p:nvGraphicFramePr>
        <p:xfrm>
          <a:off x="1279236" y="1828800"/>
          <a:ext cx="9685553" cy="4245647"/>
        </p:xfrm>
        <a:graphic>
          <a:graphicData uri="http://schemas.openxmlformats.org/drawingml/2006/table">
            <a:tbl>
              <a:tblPr firstRow="1" bandRow="1">
                <a:tableStyleId>{F5AB1C69-6EDB-4FF4-983F-18BD219EF322}</a:tableStyleId>
              </a:tblPr>
              <a:tblGrid>
                <a:gridCol w="3567330">
                  <a:extLst>
                    <a:ext uri="{9D8B030D-6E8A-4147-A177-3AD203B41FA5}">
                      <a16:colId xmlns:a16="http://schemas.microsoft.com/office/drawing/2014/main" val="3485157159"/>
                    </a:ext>
                  </a:extLst>
                </a:gridCol>
                <a:gridCol w="2808858">
                  <a:extLst>
                    <a:ext uri="{9D8B030D-6E8A-4147-A177-3AD203B41FA5}">
                      <a16:colId xmlns:a16="http://schemas.microsoft.com/office/drawing/2014/main" val="488215644"/>
                    </a:ext>
                  </a:extLst>
                </a:gridCol>
                <a:gridCol w="3309365">
                  <a:extLst>
                    <a:ext uri="{9D8B030D-6E8A-4147-A177-3AD203B41FA5}">
                      <a16:colId xmlns:a16="http://schemas.microsoft.com/office/drawing/2014/main" val="3571107744"/>
                    </a:ext>
                  </a:extLst>
                </a:gridCol>
              </a:tblGrid>
              <a:tr h="778824">
                <a:tc rowSpan="2">
                  <a:txBody>
                    <a:bodyPr/>
                    <a:lstStyle/>
                    <a:p>
                      <a:endParaRPr lang="it-IT" sz="2100" dirty="0"/>
                    </a:p>
                    <a:p>
                      <a:endParaRPr lang="it-IT" sz="2100" dirty="0"/>
                    </a:p>
                    <a:p>
                      <a:endParaRPr lang="it-IT" sz="2100" b="0" kern="1200" dirty="0">
                        <a:solidFill>
                          <a:schemeClr val="tx1"/>
                        </a:solidFill>
                        <a:effectLst/>
                      </a:endParaRPr>
                    </a:p>
                    <a:p>
                      <a:r>
                        <a:rPr lang="it-IT" sz="2100" b="0" kern="1200" dirty="0">
                          <a:solidFill>
                            <a:schemeClr val="tx1"/>
                          </a:solidFill>
                          <a:effectLst/>
                        </a:rPr>
                        <a:t>Roman par </a:t>
                      </a:r>
                      <a:r>
                        <a:rPr lang="it-IT" sz="2100" b="0" kern="1200" dirty="0" err="1">
                          <a:solidFill>
                            <a:schemeClr val="tx1"/>
                          </a:solidFill>
                          <a:effectLst/>
                        </a:rPr>
                        <a:t>lettres</a:t>
                      </a:r>
                      <a:r>
                        <a:rPr lang="it-IT" sz="2100" b="0" kern="1200" dirty="0">
                          <a:solidFill>
                            <a:schemeClr val="tx1"/>
                          </a:solidFill>
                          <a:effectLst/>
                        </a:rPr>
                        <a:t> (</a:t>
                      </a:r>
                      <a:r>
                        <a:rPr lang="it-IT" sz="2100" b="0" kern="1200" dirty="0" err="1">
                          <a:solidFill>
                            <a:schemeClr val="tx1"/>
                          </a:solidFill>
                          <a:effectLst/>
                        </a:rPr>
                        <a:t>épistolaire</a:t>
                      </a:r>
                      <a:r>
                        <a:rPr lang="it-IT" sz="2100" b="0" kern="1200" dirty="0">
                          <a:solidFill>
                            <a:schemeClr val="tx1"/>
                          </a:solidFill>
                          <a:effectLst/>
                        </a:rPr>
                        <a:t>)</a:t>
                      </a:r>
                      <a:endParaRPr lang="it-IT" sz="2100" b="0" dirty="0">
                        <a:solidFill>
                          <a:schemeClr val="tx1"/>
                        </a:solidFill>
                      </a:endParaRPr>
                    </a:p>
                  </a:txBody>
                  <a:tcPr marL="104598" marR="104598" marT="52299" marB="52299">
                    <a:solidFill>
                      <a:schemeClr val="accent3">
                        <a:lumMod val="40000"/>
                        <a:lumOff val="60000"/>
                      </a:schemeClr>
                    </a:solidFill>
                  </a:tcPr>
                </a:tc>
                <a:tc>
                  <a:txBody>
                    <a:bodyPr/>
                    <a:lstStyle/>
                    <a:p>
                      <a:r>
                        <a:rPr lang="it-IT" sz="2100" b="0" kern="1200" dirty="0" err="1">
                          <a:solidFill>
                            <a:schemeClr val="tx1"/>
                          </a:solidFill>
                          <a:effectLst/>
                        </a:rPr>
                        <a:t>monodique</a:t>
                      </a:r>
                      <a:endParaRPr lang="it-IT" sz="2100" b="0" kern="1200" dirty="0">
                        <a:solidFill>
                          <a:schemeClr val="tx1"/>
                        </a:solidFill>
                        <a:effectLst/>
                      </a:endParaRPr>
                    </a:p>
                    <a:p>
                      <a:r>
                        <a:rPr lang="it-IT" sz="2100" b="0" kern="1200" dirty="0">
                          <a:solidFill>
                            <a:schemeClr val="tx1"/>
                          </a:solidFill>
                          <a:effectLst/>
                        </a:rPr>
                        <a:t>(1 </a:t>
                      </a:r>
                      <a:r>
                        <a:rPr lang="it-IT" sz="2100" b="0" kern="1200" dirty="0" err="1">
                          <a:solidFill>
                            <a:schemeClr val="tx1"/>
                          </a:solidFill>
                          <a:effectLst/>
                        </a:rPr>
                        <a:t>personnage</a:t>
                      </a:r>
                      <a:r>
                        <a:rPr lang="it-IT" sz="2100" b="0" kern="1200" dirty="0">
                          <a:solidFill>
                            <a:schemeClr val="tx1"/>
                          </a:solidFill>
                          <a:effectLst/>
                        </a:rPr>
                        <a:t>)</a:t>
                      </a:r>
                      <a:endParaRPr lang="it-IT" sz="2100" b="0" dirty="0">
                        <a:solidFill>
                          <a:schemeClr val="tx1"/>
                        </a:solidFill>
                      </a:endParaRPr>
                    </a:p>
                  </a:txBody>
                  <a:tcPr marL="104598" marR="104598" marT="52299" marB="52299"/>
                </a:tc>
                <a:tc>
                  <a:txBody>
                    <a:bodyPr/>
                    <a:lstStyle/>
                    <a:p>
                      <a:r>
                        <a:rPr lang="it-IT" sz="2100" b="0" i="1" kern="1200" dirty="0" err="1">
                          <a:solidFill>
                            <a:schemeClr val="tx1"/>
                          </a:solidFill>
                          <a:effectLst/>
                        </a:rPr>
                        <a:t>Lettres</a:t>
                      </a:r>
                      <a:r>
                        <a:rPr lang="it-IT" sz="2100" b="0" i="1" kern="1200" dirty="0">
                          <a:solidFill>
                            <a:schemeClr val="tx1"/>
                          </a:solidFill>
                          <a:effectLst/>
                        </a:rPr>
                        <a:t> </a:t>
                      </a:r>
                      <a:r>
                        <a:rPr lang="it-IT" sz="2100" b="0" i="1" kern="1200" dirty="0" err="1">
                          <a:solidFill>
                            <a:schemeClr val="tx1"/>
                          </a:solidFill>
                          <a:effectLst/>
                        </a:rPr>
                        <a:t>portugaises</a:t>
                      </a:r>
                      <a:endParaRPr lang="it-IT" sz="2100" b="0" i="1" dirty="0">
                        <a:solidFill>
                          <a:schemeClr val="tx1"/>
                        </a:solidFill>
                      </a:endParaRPr>
                    </a:p>
                  </a:txBody>
                  <a:tcPr marL="104598" marR="104598" marT="52299" marB="52299"/>
                </a:tc>
                <a:extLst>
                  <a:ext uri="{0D108BD9-81ED-4DB2-BD59-A6C34878D82A}">
                    <a16:rowId xmlns:a16="http://schemas.microsoft.com/office/drawing/2014/main" val="1053084775"/>
                  </a:ext>
                </a:extLst>
              </a:tr>
              <a:tr h="1472007">
                <a:tc vMerge="1">
                  <a:txBody>
                    <a:bodyPr/>
                    <a:lstStyle/>
                    <a:p>
                      <a:endParaRPr lang="it-IT"/>
                    </a:p>
                  </a:txBody>
                  <a:tcPr/>
                </a:tc>
                <a:tc>
                  <a:txBody>
                    <a:bodyPr/>
                    <a:lstStyle/>
                    <a:p>
                      <a:endParaRPr lang="it-IT" sz="2100" kern="1200" dirty="0">
                        <a:solidFill>
                          <a:schemeClr val="dk1"/>
                        </a:solidFill>
                        <a:effectLst/>
                      </a:endParaRPr>
                    </a:p>
                    <a:p>
                      <a:r>
                        <a:rPr lang="it-IT" sz="2100" kern="1200" dirty="0" err="1">
                          <a:solidFill>
                            <a:schemeClr val="dk1"/>
                          </a:solidFill>
                          <a:effectLst/>
                        </a:rPr>
                        <a:t>polyhponique</a:t>
                      </a:r>
                      <a:endParaRPr lang="it-IT" sz="2100" kern="1200" dirty="0">
                        <a:solidFill>
                          <a:schemeClr val="dk1"/>
                        </a:solidFill>
                        <a:effectLst/>
                      </a:endParaRPr>
                    </a:p>
                    <a:p>
                      <a:r>
                        <a:rPr lang="it-IT" sz="2100" kern="1200" dirty="0">
                          <a:solidFill>
                            <a:schemeClr val="dk1"/>
                          </a:solidFill>
                          <a:effectLst/>
                        </a:rPr>
                        <a:t>(</a:t>
                      </a:r>
                      <a:r>
                        <a:rPr lang="it-IT" sz="2100" kern="1200" dirty="0" err="1">
                          <a:solidFill>
                            <a:schemeClr val="dk1"/>
                          </a:solidFill>
                          <a:effectLst/>
                        </a:rPr>
                        <a:t>plusieurs</a:t>
                      </a:r>
                      <a:r>
                        <a:rPr lang="it-IT" sz="2100" kern="1200" dirty="0">
                          <a:solidFill>
                            <a:schemeClr val="dk1"/>
                          </a:solidFill>
                          <a:effectLst/>
                        </a:rPr>
                        <a:t> </a:t>
                      </a:r>
                      <a:r>
                        <a:rPr lang="it-IT" sz="2100" kern="1200" dirty="0" err="1">
                          <a:solidFill>
                            <a:schemeClr val="dk1"/>
                          </a:solidFill>
                          <a:effectLst/>
                        </a:rPr>
                        <a:t>personnages</a:t>
                      </a:r>
                      <a:r>
                        <a:rPr lang="it-IT" sz="2100" kern="1200" dirty="0">
                          <a:solidFill>
                            <a:schemeClr val="dk1"/>
                          </a:solidFill>
                          <a:effectLst/>
                        </a:rPr>
                        <a:t>)</a:t>
                      </a:r>
                    </a:p>
                    <a:p>
                      <a:endParaRPr lang="it-IT" sz="2100" dirty="0"/>
                    </a:p>
                  </a:txBody>
                  <a:tcPr marL="104598" marR="104598" marT="52299" marB="52299"/>
                </a:tc>
                <a:tc>
                  <a:txBody>
                    <a:bodyPr/>
                    <a:lstStyle/>
                    <a:p>
                      <a:r>
                        <a:rPr lang="it-IT" sz="2100" i="1" dirty="0"/>
                        <a:t>La nouvelle </a:t>
                      </a:r>
                      <a:r>
                        <a:rPr lang="it-IT" sz="2100" i="1" dirty="0" err="1"/>
                        <a:t>Hélo</a:t>
                      </a:r>
                      <a:r>
                        <a:rPr lang="it-IT" sz="2100" i="1" kern="0" dirty="0" err="1">
                          <a:solidFill>
                            <a:srgbClr val="202122"/>
                          </a:solidFill>
                          <a:effectLst/>
                          <a:ea typeface="Times New Roman" panose="02020603050405020304" pitchFamily="18" charset="0"/>
                        </a:rPr>
                        <a:t>ï</a:t>
                      </a:r>
                      <a:r>
                        <a:rPr lang="it-IT" sz="2100" i="1" dirty="0" err="1"/>
                        <a:t>se</a:t>
                      </a:r>
                      <a:endParaRPr lang="it-IT" sz="2100" i="1" dirty="0"/>
                    </a:p>
                    <a:p>
                      <a:endParaRPr lang="it-IT" sz="2100" i="1" dirty="0" err="1"/>
                    </a:p>
                    <a:p>
                      <a:r>
                        <a:rPr lang="it-IT" sz="2100" i="1" kern="1200" dirty="0" err="1">
                          <a:solidFill>
                            <a:schemeClr val="dk1"/>
                          </a:solidFill>
                          <a:effectLst/>
                        </a:rPr>
                        <a:t>Les</a:t>
                      </a:r>
                      <a:r>
                        <a:rPr lang="it-IT" sz="2100" i="1" kern="1200" dirty="0">
                          <a:solidFill>
                            <a:schemeClr val="dk1"/>
                          </a:solidFill>
                          <a:effectLst/>
                        </a:rPr>
                        <a:t> liaisons </a:t>
                      </a:r>
                      <a:r>
                        <a:rPr lang="it-IT" sz="2100" i="1" kern="1200" dirty="0" err="1">
                          <a:solidFill>
                            <a:schemeClr val="dk1"/>
                          </a:solidFill>
                          <a:effectLst/>
                        </a:rPr>
                        <a:t>dangereuses</a:t>
                      </a:r>
                      <a:endParaRPr lang="it-IT" sz="2100" dirty="0"/>
                    </a:p>
                  </a:txBody>
                  <a:tcPr marL="104598" marR="104598" marT="52299" marB="52299"/>
                </a:tc>
                <a:extLst>
                  <a:ext uri="{0D108BD9-81ED-4DB2-BD59-A6C34878D82A}">
                    <a16:rowId xmlns:a16="http://schemas.microsoft.com/office/drawing/2014/main" val="3033940427"/>
                  </a:ext>
                </a:extLst>
              </a:tr>
              <a:tr h="958559">
                <a:tc rowSpan="2">
                  <a:txBody>
                    <a:bodyPr/>
                    <a:lstStyle/>
                    <a:p>
                      <a:endParaRPr lang="it-IT" sz="2100" kern="1200" dirty="0">
                        <a:solidFill>
                          <a:schemeClr val="dk1"/>
                        </a:solidFill>
                        <a:effectLst/>
                      </a:endParaRPr>
                    </a:p>
                    <a:p>
                      <a:r>
                        <a:rPr lang="it-IT" sz="2100" kern="1200" dirty="0" err="1">
                          <a:solidFill>
                            <a:schemeClr val="dk1"/>
                          </a:solidFill>
                          <a:effectLst/>
                        </a:rPr>
                        <a:t>Récit</a:t>
                      </a:r>
                      <a:r>
                        <a:rPr lang="it-IT" sz="2100" kern="1200" dirty="0">
                          <a:solidFill>
                            <a:schemeClr val="dk1"/>
                          </a:solidFill>
                          <a:effectLst/>
                        </a:rPr>
                        <a:t> à la </a:t>
                      </a:r>
                      <a:r>
                        <a:rPr lang="it-IT" sz="2100" kern="1200" dirty="0" err="1">
                          <a:solidFill>
                            <a:schemeClr val="dk1"/>
                          </a:solidFill>
                          <a:effectLst/>
                        </a:rPr>
                        <a:t>troisième</a:t>
                      </a:r>
                      <a:r>
                        <a:rPr lang="it-IT" sz="2100" kern="1200" dirty="0">
                          <a:solidFill>
                            <a:schemeClr val="dk1"/>
                          </a:solidFill>
                          <a:effectLst/>
                        </a:rPr>
                        <a:t> </a:t>
                      </a:r>
                      <a:r>
                        <a:rPr lang="it-IT" sz="2100" kern="1200" dirty="0" err="1">
                          <a:solidFill>
                            <a:schemeClr val="dk1"/>
                          </a:solidFill>
                          <a:effectLst/>
                        </a:rPr>
                        <a:t>personne</a:t>
                      </a:r>
                      <a:endParaRPr lang="it-IT" sz="2100" kern="1200" dirty="0">
                        <a:solidFill>
                          <a:schemeClr val="dk1"/>
                        </a:solidFill>
                        <a:effectLst/>
                      </a:endParaRPr>
                    </a:p>
                    <a:p>
                      <a:endParaRPr lang="it-IT" sz="2100" kern="1200" dirty="0">
                        <a:solidFill>
                          <a:schemeClr val="dk1"/>
                        </a:solidFill>
                        <a:effectLst/>
                      </a:endParaRPr>
                    </a:p>
                  </a:txBody>
                  <a:tcPr marL="104598" marR="104598" marT="52299" marB="52299"/>
                </a:tc>
                <a:tc>
                  <a:txBody>
                    <a:bodyPr/>
                    <a:lstStyle/>
                    <a:p>
                      <a:r>
                        <a:rPr lang="it-IT" sz="2100" kern="1200" dirty="0" err="1">
                          <a:solidFill>
                            <a:schemeClr val="dk1"/>
                          </a:solidFill>
                          <a:effectLst/>
                        </a:rPr>
                        <a:t>narrateur</a:t>
                      </a:r>
                      <a:r>
                        <a:rPr lang="it-IT" sz="2100" kern="1200" dirty="0">
                          <a:solidFill>
                            <a:schemeClr val="dk1"/>
                          </a:solidFill>
                          <a:effectLst/>
                        </a:rPr>
                        <a:t> implicite</a:t>
                      </a:r>
                    </a:p>
                    <a:p>
                      <a:r>
                        <a:rPr lang="it-IT" sz="2100" kern="1200" dirty="0">
                          <a:solidFill>
                            <a:schemeClr val="dk1"/>
                          </a:solidFill>
                          <a:effectLst/>
                        </a:rPr>
                        <a:t>(mais: </a:t>
                      </a:r>
                      <a:r>
                        <a:rPr lang="it-IT" sz="2100" kern="1200" dirty="0" err="1">
                          <a:solidFill>
                            <a:schemeClr val="dk1"/>
                          </a:solidFill>
                          <a:effectLst/>
                        </a:rPr>
                        <a:t>focalisation</a:t>
                      </a:r>
                      <a:r>
                        <a:rPr lang="it-IT" sz="2100" kern="1200" dirty="0">
                          <a:solidFill>
                            <a:schemeClr val="dk1"/>
                          </a:solidFill>
                          <a:effectLst/>
                        </a:rPr>
                        <a:t> interne)</a:t>
                      </a:r>
                    </a:p>
                  </a:txBody>
                  <a:tcPr marL="104598" marR="104598" marT="52299" marB="52299"/>
                </a:tc>
                <a:tc>
                  <a:txBody>
                    <a:bodyPr/>
                    <a:lstStyle/>
                    <a:p>
                      <a:endParaRPr lang="it-IT" sz="2100" i="1" kern="1200" dirty="0">
                        <a:solidFill>
                          <a:schemeClr val="dk1"/>
                        </a:solidFill>
                        <a:effectLst/>
                      </a:endParaRPr>
                    </a:p>
                    <a:p>
                      <a:r>
                        <a:rPr lang="it-IT" sz="2100" i="1" kern="1200" dirty="0">
                          <a:solidFill>
                            <a:schemeClr val="dk1"/>
                          </a:solidFill>
                          <a:effectLst/>
                        </a:rPr>
                        <a:t>La princesse de </a:t>
                      </a:r>
                      <a:r>
                        <a:rPr lang="it-IT" sz="2100" i="1" kern="1200" dirty="0" err="1">
                          <a:solidFill>
                            <a:schemeClr val="dk1"/>
                          </a:solidFill>
                          <a:effectLst/>
                        </a:rPr>
                        <a:t>Clèves</a:t>
                      </a:r>
                      <a:endParaRPr lang="it-IT" sz="2100" i="1" kern="1200" dirty="0">
                        <a:solidFill>
                          <a:schemeClr val="dk1"/>
                        </a:solidFill>
                        <a:effectLst/>
                      </a:endParaRPr>
                    </a:p>
                    <a:p>
                      <a:endParaRPr lang="it-IT" sz="2100" dirty="0"/>
                    </a:p>
                  </a:txBody>
                  <a:tcPr marL="104598" marR="104598" marT="52299" marB="52299"/>
                </a:tc>
                <a:extLst>
                  <a:ext uri="{0D108BD9-81ED-4DB2-BD59-A6C34878D82A}">
                    <a16:rowId xmlns:a16="http://schemas.microsoft.com/office/drawing/2014/main" val="4132037544"/>
                  </a:ext>
                </a:extLst>
              </a:tr>
              <a:tr h="0">
                <a:tc vMerge="1">
                  <a:txBody>
                    <a:bodyPr/>
                    <a:lstStyle/>
                    <a:p>
                      <a:endParaRPr lang="it-IT"/>
                    </a:p>
                  </a:txBody>
                  <a:tcPr/>
                </a:tc>
                <a:tc rowSpan="2">
                  <a:txBody>
                    <a:bodyPr/>
                    <a:lstStyle/>
                    <a:p>
                      <a:r>
                        <a:rPr lang="it-IT" sz="2100" kern="1200" dirty="0" err="1">
                          <a:solidFill>
                            <a:schemeClr val="dk1"/>
                          </a:solidFill>
                          <a:effectLst/>
                        </a:rPr>
                        <a:t>des</a:t>
                      </a:r>
                      <a:r>
                        <a:rPr lang="it-IT" sz="2100" kern="1200" dirty="0">
                          <a:solidFill>
                            <a:schemeClr val="dk1"/>
                          </a:solidFill>
                          <a:effectLst/>
                        </a:rPr>
                        <a:t> </a:t>
                      </a:r>
                      <a:r>
                        <a:rPr lang="it-IT" sz="2100" kern="1200" dirty="0" err="1">
                          <a:solidFill>
                            <a:schemeClr val="dk1"/>
                          </a:solidFill>
                          <a:effectLst/>
                        </a:rPr>
                        <a:t>Grieux</a:t>
                      </a:r>
                      <a:endParaRPr lang="it-IT" sz="2100" kern="1200" dirty="0">
                        <a:solidFill>
                          <a:schemeClr val="dk1"/>
                        </a:solidFill>
                        <a:effectLst/>
                      </a:endParaRPr>
                    </a:p>
                  </a:txBody>
                  <a:tcPr marL="104598" marR="104598" marT="52299" marB="52299"/>
                </a:tc>
                <a:tc rowSpan="2">
                  <a:txBody>
                    <a:bodyPr/>
                    <a:lstStyle/>
                    <a:p>
                      <a:r>
                        <a:rPr lang="it-IT" sz="2100" i="1" dirty="0"/>
                        <a:t>Manon Lescaut</a:t>
                      </a:r>
                    </a:p>
                  </a:txBody>
                  <a:tcPr marL="104598" marR="104598" marT="52299" marB="52299"/>
                </a:tc>
                <a:extLst>
                  <a:ext uri="{0D108BD9-81ED-4DB2-BD59-A6C34878D82A}">
                    <a16:rowId xmlns:a16="http://schemas.microsoft.com/office/drawing/2014/main" val="3970150737"/>
                  </a:ext>
                </a:extLst>
              </a:tr>
              <a:tr h="37312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2100" kern="1200" dirty="0" err="1">
                          <a:solidFill>
                            <a:schemeClr val="dk1"/>
                          </a:solidFill>
                          <a:effectLst/>
                        </a:rPr>
                        <a:t>Récit</a:t>
                      </a:r>
                      <a:r>
                        <a:rPr lang="it-IT" sz="2100" kern="1200" dirty="0">
                          <a:solidFill>
                            <a:schemeClr val="dk1"/>
                          </a:solidFill>
                          <a:effectLst/>
                        </a:rPr>
                        <a:t> à la première </a:t>
                      </a:r>
                      <a:r>
                        <a:rPr lang="it-IT" sz="2100" kern="1200" dirty="0" err="1">
                          <a:solidFill>
                            <a:schemeClr val="dk1"/>
                          </a:solidFill>
                          <a:effectLst/>
                        </a:rPr>
                        <a:t>personne</a:t>
                      </a:r>
                      <a:endParaRPr lang="it-IT" sz="2100" dirty="0"/>
                    </a:p>
                    <a:p>
                      <a:endParaRPr lang="it-IT" sz="2100" dirty="0"/>
                    </a:p>
                  </a:txBody>
                  <a:tcPr marL="104598" marR="104598" marT="52299" marB="52299"/>
                </a:tc>
                <a:tc vMerge="1">
                  <a:txBody>
                    <a:bodyPr/>
                    <a:lstStyle/>
                    <a:p>
                      <a:endParaRPr lang="it-IT"/>
                    </a:p>
                  </a:txBody>
                  <a:tcPr/>
                </a:tc>
                <a:tc vMerge="1">
                  <a:txBody>
                    <a:bodyPr/>
                    <a:lstStyle/>
                    <a:p>
                      <a:endParaRPr lang="it-IT"/>
                    </a:p>
                  </a:txBody>
                  <a:tcPr/>
                </a:tc>
                <a:extLst>
                  <a:ext uri="{0D108BD9-81ED-4DB2-BD59-A6C34878D82A}">
                    <a16:rowId xmlns:a16="http://schemas.microsoft.com/office/drawing/2014/main" val="491252305"/>
                  </a:ext>
                </a:extLst>
              </a:tr>
              <a:tr h="479279">
                <a:tc vMerge="1">
                  <a:txBody>
                    <a:bodyPr/>
                    <a:lstStyle/>
                    <a:p>
                      <a:endParaRPr lang="it-IT"/>
                    </a:p>
                  </a:txBody>
                  <a:tcPr/>
                </a:tc>
                <a:tc>
                  <a:txBody>
                    <a:bodyPr/>
                    <a:lstStyle/>
                    <a:p>
                      <a:r>
                        <a:rPr lang="it-IT" sz="2100" kern="1200" dirty="0">
                          <a:solidFill>
                            <a:schemeClr val="dk1"/>
                          </a:solidFill>
                          <a:effectLst/>
                        </a:rPr>
                        <a:t>le </a:t>
                      </a:r>
                      <a:r>
                        <a:rPr lang="it-IT" sz="2100" kern="1200" dirty="0" err="1">
                          <a:solidFill>
                            <a:schemeClr val="dk1"/>
                          </a:solidFill>
                          <a:effectLst/>
                        </a:rPr>
                        <a:t>vieillard</a:t>
                      </a:r>
                      <a:endParaRPr lang="it-IT" sz="2100" kern="1200" dirty="0">
                        <a:solidFill>
                          <a:schemeClr val="dk1"/>
                        </a:solidFill>
                        <a:effectLst/>
                      </a:endParaRPr>
                    </a:p>
                  </a:txBody>
                  <a:tcPr marL="104598" marR="104598" marT="52299" marB="52299"/>
                </a:tc>
                <a:tc>
                  <a:txBody>
                    <a:bodyPr/>
                    <a:lstStyle/>
                    <a:p>
                      <a:r>
                        <a:rPr lang="it-IT" sz="2100" i="1" dirty="0"/>
                        <a:t>Paul et Virginie</a:t>
                      </a:r>
                    </a:p>
                  </a:txBody>
                  <a:tcPr marL="104598" marR="104598" marT="52299" marB="52299"/>
                </a:tc>
                <a:extLst>
                  <a:ext uri="{0D108BD9-81ED-4DB2-BD59-A6C34878D82A}">
                    <a16:rowId xmlns:a16="http://schemas.microsoft.com/office/drawing/2014/main" val="3455021628"/>
                  </a:ext>
                </a:extLst>
              </a:tr>
            </a:tbl>
          </a:graphicData>
        </a:graphic>
      </p:graphicFrame>
    </p:spTree>
    <p:extLst>
      <p:ext uri="{BB962C8B-B14F-4D97-AF65-F5344CB8AC3E}">
        <p14:creationId xmlns:p14="http://schemas.microsoft.com/office/powerpoint/2010/main" val="35014748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4B4D391-A52D-4660-A2D1-13F767C2A682}"/>
              </a:ext>
            </a:extLst>
          </p:cNvPr>
          <p:cNvSpPr>
            <a:spLocks noGrp="1"/>
          </p:cNvSpPr>
          <p:nvPr>
            <p:ph type="title"/>
          </p:nvPr>
        </p:nvSpPr>
        <p:spPr/>
        <p:txBody>
          <a:bodyPr>
            <a:normAutofit fontScale="90000"/>
          </a:bodyPr>
          <a:lstStyle/>
          <a:p>
            <a:pPr algn="ctr"/>
            <a:r>
              <a:rPr lang="it-IT" dirty="0"/>
              <a:t>Rousseau</a:t>
            </a:r>
            <a:br>
              <a:rPr lang="it-IT" dirty="0"/>
            </a:br>
            <a:r>
              <a:rPr lang="it-IT" i="1" dirty="0"/>
              <a:t>La nouvelle </a:t>
            </a:r>
            <a:r>
              <a:rPr lang="it-IT" i="1" dirty="0" err="1"/>
              <a:t>Hélo</a:t>
            </a:r>
            <a:r>
              <a:rPr lang="it-IT" i="1" kern="0" dirty="0" err="1">
                <a:solidFill>
                  <a:srgbClr val="202122"/>
                </a:solidFill>
                <a:effectLst/>
                <a:ea typeface="Times New Roman" panose="02020603050405020304" pitchFamily="18" charset="0"/>
              </a:rPr>
              <a:t>ï</a:t>
            </a:r>
            <a:r>
              <a:rPr lang="it-IT" sz="4800" i="1" dirty="0" err="1"/>
              <a:t>se</a:t>
            </a:r>
            <a:r>
              <a:rPr lang="it-IT" dirty="0"/>
              <a:t>, IV, 17</a:t>
            </a:r>
          </a:p>
        </p:txBody>
      </p:sp>
      <p:sp>
        <p:nvSpPr>
          <p:cNvPr id="3" name="Segnaposto contenuto 2">
            <a:extLst>
              <a:ext uri="{FF2B5EF4-FFF2-40B4-BE49-F238E27FC236}">
                <a16:creationId xmlns:a16="http://schemas.microsoft.com/office/drawing/2014/main" id="{00B053D8-B426-4F7D-AD0F-0BBAC229ABFA}"/>
              </a:ext>
            </a:extLst>
          </p:cNvPr>
          <p:cNvSpPr>
            <a:spLocks noGrp="1"/>
          </p:cNvSpPr>
          <p:nvPr>
            <p:ph idx="1"/>
          </p:nvPr>
        </p:nvSpPr>
        <p:spPr/>
        <p:txBody>
          <a:bodyPr/>
          <a:lstStyle/>
          <a:p>
            <a:pPr algn="just"/>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Mais se trouver auprès d’elle, mais la voir, la toucher, lui parler, l’aimer, l’adorer, et, presque en la possédant encore, la sentir perdue à jamais pour moi ; voilà ce qui me jetait dans des accès de fureur et de rage qui m’agitèrent par degrés jusqu’au désespoir. Bientôt je commençai de rouler dans mon esprit des projets funestes, et, dans un transport dont je frémis en y pensant, je fus violemment tenté de la précipiter avec moi dans les flots, et d’y finir dans ses bras ma vie et mes longs tourments. </a:t>
            </a:r>
          </a:p>
          <a:p>
            <a:endParaRPr lang="it-IT" dirty="0"/>
          </a:p>
          <a:p>
            <a:endParaRPr lang="it-IT" dirty="0"/>
          </a:p>
        </p:txBody>
      </p:sp>
    </p:spTree>
    <p:extLst>
      <p:ext uri="{BB962C8B-B14F-4D97-AF65-F5344CB8AC3E}">
        <p14:creationId xmlns:p14="http://schemas.microsoft.com/office/powerpoint/2010/main" val="3259819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835A35-11E8-4D08-ABE7-98114142FA5C}"/>
              </a:ext>
            </a:extLst>
          </p:cNvPr>
          <p:cNvSpPr>
            <a:spLocks noGrp="1"/>
          </p:cNvSpPr>
          <p:nvPr>
            <p:ph type="title"/>
          </p:nvPr>
        </p:nvSpPr>
        <p:spPr/>
        <p:txBody>
          <a:bodyPr>
            <a:normAutofit fontScale="90000"/>
          </a:bodyPr>
          <a:lstStyle/>
          <a:p>
            <a:pPr algn="ctr"/>
            <a:r>
              <a:rPr lang="it-IT" dirty="0"/>
              <a:t>Rousseau</a:t>
            </a:r>
            <a:br>
              <a:rPr lang="it-IT" dirty="0"/>
            </a:br>
            <a:r>
              <a:rPr lang="it-IT" i="1" dirty="0"/>
              <a:t>La nouvelle </a:t>
            </a:r>
            <a:r>
              <a:rPr lang="it-IT" i="1" dirty="0" err="1"/>
              <a:t>Hélo</a:t>
            </a:r>
            <a:r>
              <a:rPr lang="it-IT" i="1" kern="0" dirty="0" err="1">
                <a:solidFill>
                  <a:srgbClr val="202122"/>
                </a:solidFill>
                <a:effectLst/>
                <a:ea typeface="Times New Roman" panose="02020603050405020304" pitchFamily="18" charset="0"/>
              </a:rPr>
              <a:t>ï</a:t>
            </a:r>
            <a:r>
              <a:rPr lang="it-IT" sz="4800" i="1" dirty="0" err="1"/>
              <a:t>se</a:t>
            </a:r>
            <a:r>
              <a:rPr lang="it-IT" dirty="0"/>
              <a:t>, VI, 12</a:t>
            </a:r>
          </a:p>
        </p:txBody>
      </p:sp>
      <p:sp>
        <p:nvSpPr>
          <p:cNvPr id="3" name="Segnaposto contenuto 2">
            <a:extLst>
              <a:ext uri="{FF2B5EF4-FFF2-40B4-BE49-F238E27FC236}">
                <a16:creationId xmlns:a16="http://schemas.microsoft.com/office/drawing/2014/main" id="{5540780E-C5CA-42D3-BBA5-DB0E666C260E}"/>
              </a:ext>
            </a:extLst>
          </p:cNvPr>
          <p:cNvSpPr>
            <a:spLocks noGrp="1"/>
          </p:cNvSpPr>
          <p:nvPr>
            <p:ph idx="1"/>
          </p:nvPr>
        </p:nvSpPr>
        <p:spPr/>
        <p:txBody>
          <a:bodyPr>
            <a:normAutofit fontScale="92500" lnSpcReduction="20000"/>
          </a:bodyPr>
          <a:lstStyle/>
          <a:p>
            <a:pPr algn="just"/>
            <a:r>
              <a:rPr lang="fr-FR" b="0" i="0" dirty="0">
                <a:solidFill>
                  <a:srgbClr val="202122"/>
                </a:solidFill>
                <a:effectLst/>
                <a:latin typeface="Arial" panose="020B0604020202020204" pitchFamily="34" charset="0"/>
              </a:rPr>
              <a:t>j’eus beau vouloir étouffer le premier sentiment qui m’a fait vivre, il s’est concentré dans mon cœur. Il s’y réveille au moment qu’il n’est plus à craindre ; il me soutient quand mes forces m’abandonnent ; il me ranime quand je me meurs. Mon ami, je fais cet aveu sans honte ; ce sentiment resté malgré moi fut involontaire ; il n’a rien coûté à mon innocence ; tout ce qui dépend de ma </a:t>
            </a:r>
            <a:r>
              <a:rPr lang="fr-FR" b="1" i="0" dirty="0">
                <a:solidFill>
                  <a:srgbClr val="202122"/>
                </a:solidFill>
                <a:effectLst/>
                <a:latin typeface="Arial" panose="020B0604020202020204" pitchFamily="34" charset="0"/>
              </a:rPr>
              <a:t>volonté</a:t>
            </a:r>
            <a:r>
              <a:rPr lang="fr-FR" b="0" i="0" dirty="0">
                <a:solidFill>
                  <a:srgbClr val="202122"/>
                </a:solidFill>
                <a:effectLst/>
                <a:latin typeface="Arial" panose="020B0604020202020204" pitchFamily="34" charset="0"/>
              </a:rPr>
              <a:t> fut pour mon </a:t>
            </a:r>
            <a:r>
              <a:rPr lang="fr-FR" b="1" i="0" dirty="0">
                <a:solidFill>
                  <a:srgbClr val="202122"/>
                </a:solidFill>
                <a:effectLst/>
                <a:latin typeface="Arial" panose="020B0604020202020204" pitchFamily="34" charset="0"/>
              </a:rPr>
              <a:t>devoir</a:t>
            </a:r>
            <a:r>
              <a:rPr lang="fr-FR" b="0" i="0" dirty="0">
                <a:solidFill>
                  <a:srgbClr val="202122"/>
                </a:solidFill>
                <a:effectLst/>
                <a:latin typeface="Arial" panose="020B0604020202020204" pitchFamily="34" charset="0"/>
              </a:rPr>
              <a:t> : si le </a:t>
            </a:r>
            <a:r>
              <a:rPr lang="fr-FR" b="1" i="0" dirty="0">
                <a:solidFill>
                  <a:srgbClr val="202122"/>
                </a:solidFill>
                <a:effectLst/>
                <a:latin typeface="Arial" panose="020B0604020202020204" pitchFamily="34" charset="0"/>
              </a:rPr>
              <a:t>cœur</a:t>
            </a:r>
            <a:r>
              <a:rPr lang="fr-FR" b="0" i="0" dirty="0">
                <a:solidFill>
                  <a:srgbClr val="202122"/>
                </a:solidFill>
                <a:effectLst/>
                <a:latin typeface="Arial" panose="020B0604020202020204" pitchFamily="34" charset="0"/>
              </a:rPr>
              <a:t> qui n’en dépend pas fut pour vous, ce fut mon tourment et non pas mon crime. J’ai fait ce que j’ai dû faire ; la </a:t>
            </a:r>
            <a:r>
              <a:rPr lang="fr-FR" b="1" i="0" dirty="0">
                <a:solidFill>
                  <a:srgbClr val="202122"/>
                </a:solidFill>
                <a:effectLst/>
                <a:latin typeface="Arial" panose="020B0604020202020204" pitchFamily="34" charset="0"/>
              </a:rPr>
              <a:t>vertu</a:t>
            </a:r>
            <a:r>
              <a:rPr lang="fr-FR" b="0" i="0" dirty="0">
                <a:solidFill>
                  <a:srgbClr val="202122"/>
                </a:solidFill>
                <a:effectLst/>
                <a:latin typeface="Arial" panose="020B0604020202020204" pitchFamily="34" charset="0"/>
              </a:rPr>
              <a:t> me reste sans tache, et l’</a:t>
            </a:r>
            <a:r>
              <a:rPr lang="fr-FR" b="1" i="0" dirty="0">
                <a:solidFill>
                  <a:srgbClr val="202122"/>
                </a:solidFill>
                <a:effectLst/>
                <a:latin typeface="Arial" panose="020B0604020202020204" pitchFamily="34" charset="0"/>
              </a:rPr>
              <a:t>amour</a:t>
            </a:r>
            <a:r>
              <a:rPr lang="fr-FR" b="0" i="0" dirty="0">
                <a:solidFill>
                  <a:srgbClr val="202122"/>
                </a:solidFill>
                <a:effectLst/>
                <a:latin typeface="Arial" panose="020B0604020202020204" pitchFamily="34" charset="0"/>
              </a:rPr>
              <a:t> m’est resté sans remords.</a:t>
            </a:r>
          </a:p>
          <a:p>
            <a:r>
              <a:rPr lang="fr-FR" b="0" i="0" dirty="0">
                <a:solidFill>
                  <a:srgbClr val="202122"/>
                </a:solidFill>
                <a:effectLst/>
                <a:latin typeface="Arial" panose="020B0604020202020204" pitchFamily="34" charset="0"/>
              </a:rPr>
              <a:t>La vertu qui nous sépara sur la terre nous unira dans le séjour éternel. Je meurs dans cette douce attente : trop heureuse d’acheter au prix de ma vie le droit de t’aimer toujours sans crime, et de te le dire encore une fois !</a:t>
            </a:r>
            <a:br>
              <a:rPr lang="fr-FR" dirty="0"/>
            </a:br>
            <a:endParaRPr lang="it-IT" dirty="0"/>
          </a:p>
        </p:txBody>
      </p:sp>
    </p:spTree>
    <p:extLst>
      <p:ext uri="{BB962C8B-B14F-4D97-AF65-F5344CB8AC3E}">
        <p14:creationId xmlns:p14="http://schemas.microsoft.com/office/powerpoint/2010/main" val="2810237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721F1C6-062B-47A0-8FDD-4967AE49191B}"/>
              </a:ext>
            </a:extLst>
          </p:cNvPr>
          <p:cNvSpPr>
            <a:spLocks noGrp="1"/>
          </p:cNvSpPr>
          <p:nvPr>
            <p:ph type="title"/>
          </p:nvPr>
        </p:nvSpPr>
        <p:spPr/>
        <p:txBody>
          <a:bodyPr/>
          <a:lstStyle/>
          <a:p>
            <a:pPr algn="ctr"/>
            <a:r>
              <a:rPr lang="it-IT" dirty="0"/>
              <a:t>Laclos</a:t>
            </a:r>
            <a:br>
              <a:rPr lang="it-IT" dirty="0"/>
            </a:br>
            <a:r>
              <a:rPr lang="it-IT" i="1" dirty="0" err="1"/>
              <a:t>Les</a:t>
            </a:r>
            <a:r>
              <a:rPr lang="it-IT" i="1" dirty="0"/>
              <a:t> liaisons </a:t>
            </a:r>
            <a:r>
              <a:rPr lang="it-IT" i="1" dirty="0" err="1"/>
              <a:t>dangereuses</a:t>
            </a:r>
            <a:endParaRPr lang="it-IT" i="1" dirty="0"/>
          </a:p>
        </p:txBody>
      </p:sp>
      <p:sp>
        <p:nvSpPr>
          <p:cNvPr id="3" name="Segnaposto contenuto 2">
            <a:extLst>
              <a:ext uri="{FF2B5EF4-FFF2-40B4-BE49-F238E27FC236}">
                <a16:creationId xmlns:a16="http://schemas.microsoft.com/office/drawing/2014/main" id="{0189A86F-B133-4382-AA93-71C1D4F2E156}"/>
              </a:ext>
            </a:extLst>
          </p:cNvPr>
          <p:cNvSpPr>
            <a:spLocks noGrp="1"/>
          </p:cNvSpPr>
          <p:nvPr>
            <p:ph idx="1"/>
          </p:nvPr>
        </p:nvSpPr>
        <p:spPr/>
        <p:txBody>
          <a:bodyPr>
            <a:normAutofit fontScale="77500" lnSpcReduction="20000"/>
          </a:bodyPr>
          <a:lstStyle/>
          <a:p>
            <a:pPr algn="ctr"/>
            <a:endParaRPr lang="fr-FR" b="0" dirty="0">
              <a:solidFill>
                <a:srgbClr val="202122"/>
              </a:solidFill>
              <a:effectLst/>
              <a:latin typeface="Arial" panose="020B0604020202020204" pitchFamily="34" charset="0"/>
            </a:endParaRPr>
          </a:p>
          <a:p>
            <a:pPr marL="0" indent="0" algn="ctr">
              <a:buNone/>
            </a:pPr>
            <a:r>
              <a:rPr lang="fr-FR" b="0" dirty="0">
                <a:solidFill>
                  <a:srgbClr val="202122"/>
                </a:solidFill>
                <a:effectLst/>
                <a:latin typeface="Arial" panose="020B0604020202020204" pitchFamily="34" charset="0"/>
              </a:rPr>
              <a:t>Avertissement de l’éditeur</a:t>
            </a:r>
          </a:p>
          <a:p>
            <a:pPr algn="just"/>
            <a:endParaRPr lang="fr-FR" b="0" dirty="0">
              <a:solidFill>
                <a:srgbClr val="202122"/>
              </a:solidFill>
              <a:effectLst/>
              <a:latin typeface="Arial" panose="020B0604020202020204" pitchFamily="34" charset="0"/>
            </a:endParaRPr>
          </a:p>
          <a:p>
            <a:pPr algn="just"/>
            <a:r>
              <a:rPr lang="fr-FR" b="0" dirty="0">
                <a:solidFill>
                  <a:srgbClr val="202122"/>
                </a:solidFill>
                <a:effectLst/>
                <a:latin typeface="Arial" panose="020B0604020202020204" pitchFamily="34" charset="0"/>
              </a:rPr>
              <a:t>Nous croyons devoir prévenir le Public que, malgré le titre de cet ouvrage et ce qu’en dit le rédacteur dans sa préface, nous ne garantissons </a:t>
            </a:r>
            <a:r>
              <a:rPr lang="fr-FR" b="1" dirty="0">
                <a:solidFill>
                  <a:srgbClr val="202122"/>
                </a:solidFill>
                <a:effectLst/>
                <a:latin typeface="Arial" panose="020B0604020202020204" pitchFamily="34" charset="0"/>
              </a:rPr>
              <a:t>pas l’authenticité</a:t>
            </a:r>
            <a:r>
              <a:rPr lang="fr-FR" b="0" dirty="0">
                <a:solidFill>
                  <a:srgbClr val="202122"/>
                </a:solidFill>
                <a:effectLst/>
                <a:latin typeface="Arial" panose="020B0604020202020204" pitchFamily="34" charset="0"/>
              </a:rPr>
              <a:t> de ce </a:t>
            </a:r>
            <a:r>
              <a:rPr lang="fr-FR" b="1" dirty="0">
                <a:solidFill>
                  <a:srgbClr val="202122"/>
                </a:solidFill>
                <a:effectLst/>
                <a:latin typeface="Arial" panose="020B0604020202020204" pitchFamily="34" charset="0"/>
              </a:rPr>
              <a:t>recueil</a:t>
            </a:r>
            <a:r>
              <a:rPr lang="fr-FR" b="0" dirty="0">
                <a:solidFill>
                  <a:srgbClr val="202122"/>
                </a:solidFill>
                <a:effectLst/>
                <a:latin typeface="Arial" panose="020B0604020202020204" pitchFamily="34" charset="0"/>
              </a:rPr>
              <a:t>, et que nous avons même de fortes raisons de penser que ce n’est qu’un </a:t>
            </a:r>
            <a:r>
              <a:rPr lang="fr-FR" b="1" dirty="0">
                <a:solidFill>
                  <a:srgbClr val="202122"/>
                </a:solidFill>
                <a:effectLst/>
                <a:latin typeface="Arial" panose="020B0604020202020204" pitchFamily="34" charset="0"/>
              </a:rPr>
              <a:t>roman</a:t>
            </a:r>
            <a:r>
              <a:rPr lang="fr-FR" b="0" dirty="0">
                <a:solidFill>
                  <a:srgbClr val="202122"/>
                </a:solidFill>
                <a:effectLst/>
                <a:latin typeface="Arial" panose="020B0604020202020204" pitchFamily="34" charset="0"/>
              </a:rPr>
              <a:t>.</a:t>
            </a:r>
          </a:p>
          <a:p>
            <a:pPr algn="just"/>
            <a:r>
              <a:rPr lang="fr-FR" b="0" dirty="0">
                <a:solidFill>
                  <a:srgbClr val="202122"/>
                </a:solidFill>
                <a:effectLst/>
                <a:latin typeface="Arial" panose="020B0604020202020204" pitchFamily="34" charset="0"/>
              </a:rPr>
              <a:t>Il nous semble de plus que l’auteur, qui paraît pourtant avoir cherché la vraisemblance, l’a détruite lui-même, et bien maladroitement, par l’époque où il a placé les événements qu’il publie. En effet, plusieurs des personnages qu’il met en scène ont de si </a:t>
            </a:r>
            <a:r>
              <a:rPr lang="fr-FR" b="1" dirty="0">
                <a:solidFill>
                  <a:srgbClr val="202122"/>
                </a:solidFill>
                <a:effectLst/>
                <a:latin typeface="Arial" panose="020B0604020202020204" pitchFamily="34" charset="0"/>
              </a:rPr>
              <a:t>mauvaises mœurs</a:t>
            </a:r>
            <a:r>
              <a:rPr lang="fr-FR" b="0" dirty="0">
                <a:solidFill>
                  <a:srgbClr val="202122"/>
                </a:solidFill>
                <a:effectLst/>
                <a:latin typeface="Arial" panose="020B0604020202020204" pitchFamily="34" charset="0"/>
              </a:rPr>
              <a:t>, qu’il est impossible de supposer qu’ils aient vécu dans notre siècle ; dans ce siècle de </a:t>
            </a:r>
            <a:r>
              <a:rPr lang="fr-FR" b="1" dirty="0">
                <a:solidFill>
                  <a:srgbClr val="202122"/>
                </a:solidFill>
                <a:effectLst/>
                <a:latin typeface="Arial" panose="020B0604020202020204" pitchFamily="34" charset="0"/>
              </a:rPr>
              <a:t>philosophie</a:t>
            </a:r>
            <a:r>
              <a:rPr lang="fr-FR" b="0" dirty="0">
                <a:solidFill>
                  <a:srgbClr val="202122"/>
                </a:solidFill>
                <a:effectLst/>
                <a:latin typeface="Arial" panose="020B0604020202020204" pitchFamily="34" charset="0"/>
              </a:rPr>
              <a:t>, où les </a:t>
            </a:r>
            <a:r>
              <a:rPr lang="fr-FR" b="1" dirty="0">
                <a:solidFill>
                  <a:srgbClr val="202122"/>
                </a:solidFill>
                <a:effectLst/>
                <a:latin typeface="Arial" panose="020B0604020202020204" pitchFamily="34" charset="0"/>
              </a:rPr>
              <a:t>lumières</a:t>
            </a:r>
            <a:r>
              <a:rPr lang="fr-FR" b="0" dirty="0">
                <a:solidFill>
                  <a:srgbClr val="202122"/>
                </a:solidFill>
                <a:effectLst/>
                <a:latin typeface="Arial" panose="020B0604020202020204" pitchFamily="34" charset="0"/>
              </a:rPr>
              <a:t>, répandues de toutes parts, ont rendu, comme chacun sait, tous les hommes si honnêtes et toutes les femmes si modestes et si réservées.</a:t>
            </a:r>
          </a:p>
          <a:p>
            <a:pPr marL="0" indent="0" algn="ctr">
              <a:buNone/>
            </a:pPr>
            <a:r>
              <a:rPr lang="fr-FR" b="0" i="0" dirty="0">
                <a:solidFill>
                  <a:srgbClr val="202122"/>
                </a:solidFill>
                <a:effectLst/>
                <a:latin typeface="Arial" panose="020B0604020202020204" pitchFamily="34" charset="0"/>
              </a:rPr>
              <a:t> </a:t>
            </a:r>
            <a:endParaRPr lang="fr-FR" b="0" dirty="0">
              <a:solidFill>
                <a:srgbClr val="202122"/>
              </a:solidFill>
              <a:effectLst/>
              <a:latin typeface="Arial" panose="020B0604020202020204" pitchFamily="34" charset="0"/>
            </a:endParaRPr>
          </a:p>
        </p:txBody>
      </p:sp>
    </p:spTree>
    <p:extLst>
      <p:ext uri="{BB962C8B-B14F-4D97-AF65-F5344CB8AC3E}">
        <p14:creationId xmlns:p14="http://schemas.microsoft.com/office/powerpoint/2010/main" val="132216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7EC2C2-B8B3-48BB-A884-76818FEAA1C7}"/>
              </a:ext>
            </a:extLst>
          </p:cNvPr>
          <p:cNvSpPr>
            <a:spLocks noGrp="1"/>
          </p:cNvSpPr>
          <p:nvPr>
            <p:ph type="title"/>
          </p:nvPr>
        </p:nvSpPr>
        <p:spPr/>
        <p:txBody>
          <a:bodyPr/>
          <a:lstStyle/>
          <a:p>
            <a:pPr algn="ctr"/>
            <a:r>
              <a:rPr lang="it-IT" dirty="0"/>
              <a:t>Laclos</a:t>
            </a:r>
            <a:br>
              <a:rPr lang="it-IT" dirty="0"/>
            </a:br>
            <a:r>
              <a:rPr lang="it-IT" i="1" dirty="0" err="1"/>
              <a:t>Les</a:t>
            </a:r>
            <a:r>
              <a:rPr lang="it-IT" i="1" dirty="0"/>
              <a:t> liaisons </a:t>
            </a:r>
            <a:r>
              <a:rPr lang="it-IT" i="1" dirty="0" err="1"/>
              <a:t>dangereuses</a:t>
            </a:r>
            <a:endParaRPr lang="it-IT" dirty="0"/>
          </a:p>
        </p:txBody>
      </p:sp>
      <p:sp>
        <p:nvSpPr>
          <p:cNvPr id="3" name="Segnaposto contenuto 2">
            <a:extLst>
              <a:ext uri="{FF2B5EF4-FFF2-40B4-BE49-F238E27FC236}">
                <a16:creationId xmlns:a16="http://schemas.microsoft.com/office/drawing/2014/main" id="{2FA80094-E51B-485A-8B32-8DEABCB0F4AB}"/>
              </a:ext>
            </a:extLst>
          </p:cNvPr>
          <p:cNvSpPr>
            <a:spLocks noGrp="1"/>
          </p:cNvSpPr>
          <p:nvPr>
            <p:ph idx="1"/>
          </p:nvPr>
        </p:nvSpPr>
        <p:spPr/>
        <p:txBody>
          <a:bodyPr>
            <a:normAutofit fontScale="85000" lnSpcReduction="20000"/>
          </a:bodyPr>
          <a:lstStyle/>
          <a:p>
            <a:pPr marL="0" indent="0" algn="ctr">
              <a:buNone/>
            </a:pPr>
            <a:r>
              <a:rPr lang="fr-FR" b="0" dirty="0">
                <a:solidFill>
                  <a:srgbClr val="202122"/>
                </a:solidFill>
                <a:effectLst/>
                <a:latin typeface="Arial" panose="020B0604020202020204" pitchFamily="34" charset="0"/>
              </a:rPr>
              <a:t>Préface du rédacteur</a:t>
            </a:r>
          </a:p>
          <a:p>
            <a:pPr algn="just"/>
            <a:endParaRPr lang="fr-FR" b="0" i="0">
              <a:solidFill>
                <a:srgbClr val="202122"/>
              </a:solidFill>
              <a:effectLst/>
              <a:latin typeface="Arial" panose="020B0604020202020204" pitchFamily="34" charset="0"/>
            </a:endParaRPr>
          </a:p>
          <a:p>
            <a:pPr algn="just"/>
            <a:r>
              <a:rPr lang="fr-FR" b="0" i="0">
                <a:solidFill>
                  <a:srgbClr val="202122"/>
                </a:solidFill>
                <a:effectLst/>
                <a:latin typeface="Arial" panose="020B0604020202020204" pitchFamily="34" charset="0"/>
              </a:rPr>
              <a:t>Cet </a:t>
            </a:r>
            <a:r>
              <a:rPr lang="fr-FR" b="0" i="0" dirty="0">
                <a:solidFill>
                  <a:srgbClr val="202122"/>
                </a:solidFill>
                <a:effectLst/>
                <a:latin typeface="Arial" panose="020B0604020202020204" pitchFamily="34" charset="0"/>
              </a:rPr>
              <a:t>ouvrage, ou plutôt ce recueil, que le public trouvera peut-être encore trop volumineux, ne contient pourtant que le plus petit nombre des lettres qui composaient la totalité de la </a:t>
            </a:r>
            <a:r>
              <a:rPr lang="fr-FR" b="1" i="0" dirty="0">
                <a:solidFill>
                  <a:srgbClr val="202122"/>
                </a:solidFill>
                <a:effectLst/>
                <a:latin typeface="Arial" panose="020B0604020202020204" pitchFamily="34" charset="0"/>
              </a:rPr>
              <a:t>correspondance</a:t>
            </a:r>
            <a:r>
              <a:rPr lang="fr-FR" b="0" i="0" dirty="0">
                <a:solidFill>
                  <a:srgbClr val="202122"/>
                </a:solidFill>
                <a:effectLst/>
                <a:latin typeface="Arial" panose="020B0604020202020204" pitchFamily="34" charset="0"/>
              </a:rPr>
              <a:t> dont il est extrait.</a:t>
            </a:r>
          </a:p>
          <a:p>
            <a:r>
              <a:rPr lang="fr-FR" b="0" i="0" dirty="0">
                <a:solidFill>
                  <a:srgbClr val="202122"/>
                </a:solidFill>
                <a:effectLst/>
                <a:latin typeface="Arial" panose="020B0604020202020204" pitchFamily="34" charset="0"/>
              </a:rPr>
              <a:t>Il me semble au moins que c’est </a:t>
            </a:r>
            <a:r>
              <a:rPr lang="fr-FR" b="1" i="0" dirty="0">
                <a:solidFill>
                  <a:srgbClr val="202122"/>
                </a:solidFill>
                <a:effectLst/>
                <a:latin typeface="Arial" panose="020B0604020202020204" pitchFamily="34" charset="0"/>
              </a:rPr>
              <a:t>rendre un service aux mœurs</a:t>
            </a:r>
            <a:r>
              <a:rPr lang="fr-FR" b="0" i="0" dirty="0">
                <a:solidFill>
                  <a:srgbClr val="202122"/>
                </a:solidFill>
                <a:effectLst/>
                <a:latin typeface="Arial" panose="020B0604020202020204" pitchFamily="34" charset="0"/>
              </a:rPr>
              <a:t>, que de dévoiler les moyens qu’emploient ceux qui en ont de mauvaises pour corrompre ceux qui en ont de bonnes, et je crois que ces lettres pourront concourir efficacement à ce but. On y trouvera aussi la preuve et l’exemple de deux vérités importantes qu’on pourrait croire méconnues, en voyant combien peu elles sont pratiquées : l’une, que toute femme qui consent à recevoir dans sa société un homme sans mœurs, finit par en devenir la victime ; l’autre, que toute mère est au moins imprudente, qui souffre qu’une autre qu’elle ait la confiance de sa fille. </a:t>
            </a:r>
            <a:endParaRPr lang="it-IT" dirty="0"/>
          </a:p>
        </p:txBody>
      </p:sp>
    </p:spTree>
    <p:extLst>
      <p:ext uri="{BB962C8B-B14F-4D97-AF65-F5344CB8AC3E}">
        <p14:creationId xmlns:p14="http://schemas.microsoft.com/office/powerpoint/2010/main" val="3010529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7E04D5-E78E-43FB-8EDC-028A4FE0CD53}"/>
              </a:ext>
            </a:extLst>
          </p:cNvPr>
          <p:cNvSpPr>
            <a:spLocks noGrp="1"/>
          </p:cNvSpPr>
          <p:nvPr>
            <p:ph type="title"/>
          </p:nvPr>
        </p:nvSpPr>
        <p:spPr/>
        <p:txBody>
          <a:bodyPr/>
          <a:lstStyle/>
          <a:p>
            <a:pPr algn="ctr"/>
            <a:r>
              <a:rPr lang="it-IT" dirty="0"/>
              <a:t>Laclos</a:t>
            </a:r>
            <a:br>
              <a:rPr lang="it-IT" dirty="0"/>
            </a:br>
            <a:r>
              <a:rPr lang="it-IT" i="1" dirty="0" err="1"/>
              <a:t>Les</a:t>
            </a:r>
            <a:r>
              <a:rPr lang="it-IT" i="1" dirty="0"/>
              <a:t> liaisons </a:t>
            </a:r>
            <a:r>
              <a:rPr lang="it-IT" i="1" dirty="0" err="1"/>
              <a:t>dangereuses</a:t>
            </a:r>
            <a:endParaRPr lang="it-IT" dirty="0"/>
          </a:p>
        </p:txBody>
      </p:sp>
      <p:sp>
        <p:nvSpPr>
          <p:cNvPr id="3" name="Segnaposto contenuto 2">
            <a:extLst>
              <a:ext uri="{FF2B5EF4-FFF2-40B4-BE49-F238E27FC236}">
                <a16:creationId xmlns:a16="http://schemas.microsoft.com/office/drawing/2014/main" id="{A77CAFE7-70D2-403A-9241-DA71E1EC4484}"/>
              </a:ext>
            </a:extLst>
          </p:cNvPr>
          <p:cNvSpPr>
            <a:spLocks noGrp="1"/>
          </p:cNvSpPr>
          <p:nvPr>
            <p:ph idx="1"/>
          </p:nvPr>
        </p:nvSpPr>
        <p:spPr/>
        <p:txBody>
          <a:bodyPr/>
          <a:lstStyle/>
          <a:p>
            <a:pPr marL="0" indent="0" algn="ctr">
              <a:buNone/>
            </a:pPr>
            <a:r>
              <a:rPr kumimoji="0" lang="it-IT" altLang="it-IT" sz="2800" i="0" u="none" strike="noStrike" cap="none" normalizeH="0" baseline="0" dirty="0">
                <a:ln>
                  <a:noFill/>
                </a:ln>
                <a:solidFill>
                  <a:srgbClr val="202122"/>
                </a:solidFill>
                <a:effectLst/>
                <a:latin typeface="Arial" panose="020B0604020202020204" pitchFamily="34" charset="0"/>
              </a:rPr>
              <a:t>Lettre LVII, </a:t>
            </a:r>
            <a:r>
              <a:rPr kumimoji="0" lang="it-IT" altLang="it-IT" sz="2800" b="0" u="none" strike="noStrike" cap="none" normalizeH="0" baseline="0" dirty="0">
                <a:ln>
                  <a:noFill/>
                </a:ln>
                <a:solidFill>
                  <a:srgbClr val="202122"/>
                </a:solidFill>
                <a:effectLst/>
                <a:latin typeface="Arial" panose="020B0604020202020204" pitchFamily="34" charset="0"/>
              </a:rPr>
              <a:t>Le </a:t>
            </a:r>
            <a:r>
              <a:rPr kumimoji="0" lang="it-IT" altLang="it-IT" sz="2800" b="0" u="none" strike="noStrike" cap="none" normalizeH="0" baseline="0" dirty="0" err="1">
                <a:ln>
                  <a:noFill/>
                </a:ln>
                <a:solidFill>
                  <a:srgbClr val="202122"/>
                </a:solidFill>
                <a:effectLst/>
                <a:latin typeface="Arial" panose="020B0604020202020204" pitchFamily="34" charset="0"/>
              </a:rPr>
              <a:t>Vicomte</a:t>
            </a:r>
            <a:r>
              <a:rPr kumimoji="0" lang="it-IT" altLang="it-IT" sz="2800" b="0" u="none" strike="noStrike" cap="none" normalizeH="0" baseline="0" dirty="0">
                <a:ln>
                  <a:noFill/>
                </a:ln>
                <a:solidFill>
                  <a:srgbClr val="202122"/>
                </a:solidFill>
                <a:effectLst/>
                <a:latin typeface="Arial" panose="020B0604020202020204" pitchFamily="34" charset="0"/>
              </a:rPr>
              <a:t> de </a:t>
            </a:r>
            <a:r>
              <a:rPr kumimoji="0" lang="it-IT" altLang="it-IT" sz="2800" b="0" u="none" strike="noStrike" cap="none" normalizeH="0" baseline="0" dirty="0" err="1">
                <a:ln>
                  <a:noFill/>
                </a:ln>
                <a:solidFill>
                  <a:srgbClr val="202122"/>
                </a:solidFill>
                <a:effectLst/>
                <a:latin typeface="Arial" panose="020B0604020202020204" pitchFamily="34" charset="0"/>
              </a:rPr>
              <a:t>Valmont</a:t>
            </a:r>
            <a:r>
              <a:rPr kumimoji="0" lang="it-IT" altLang="it-IT" sz="2800" b="0" u="none" strike="noStrike" cap="none" normalizeH="0" baseline="0" dirty="0">
                <a:ln>
                  <a:noFill/>
                </a:ln>
                <a:solidFill>
                  <a:srgbClr val="202122"/>
                </a:solidFill>
                <a:effectLst/>
                <a:latin typeface="Arial" panose="020B0604020202020204" pitchFamily="34" charset="0"/>
              </a:rPr>
              <a:t> à la Marquise de </a:t>
            </a:r>
            <a:r>
              <a:rPr kumimoji="0" lang="it-IT" altLang="it-IT" sz="2800" b="0" u="none" strike="noStrike" cap="none" normalizeH="0" baseline="0" dirty="0" err="1">
                <a:ln>
                  <a:noFill/>
                </a:ln>
                <a:solidFill>
                  <a:srgbClr val="202122"/>
                </a:solidFill>
                <a:effectLst/>
                <a:latin typeface="Arial" panose="020B0604020202020204" pitchFamily="34" charset="0"/>
              </a:rPr>
              <a:t>Merteuil</a:t>
            </a:r>
            <a:endParaRPr kumimoji="0" lang="it-IT" altLang="it-IT" sz="2800" b="0" u="none" strike="noStrike" cap="none" normalizeH="0" baseline="0" dirty="0">
              <a:ln>
                <a:noFill/>
              </a:ln>
              <a:solidFill>
                <a:srgbClr val="202122"/>
              </a:solidFill>
              <a:effectLst/>
              <a:latin typeface="Arial" panose="020B0604020202020204" pitchFamily="34" charset="0"/>
            </a:endParaRPr>
          </a:p>
          <a:p>
            <a:pPr marL="0" indent="0">
              <a:buNone/>
            </a:pPr>
            <a:r>
              <a:rPr lang="fr-FR" sz="2400" b="0" i="0" dirty="0">
                <a:solidFill>
                  <a:srgbClr val="202122"/>
                </a:solidFill>
                <a:effectLst/>
                <a:latin typeface="Arial" panose="020B0604020202020204" pitchFamily="34" charset="0"/>
              </a:rPr>
              <a:t>si les premiers amours paraissent, en général, plus honnêtes, et comme on dit plus purs ; s’ils sont au moins plus lents dans leur marche, ce n’est pas, comme on le pense, délicatesse ou timidité : c’est que le cœur, étonné par un sentiment inconnu, s’arrête, pour ainsi dire, à chaque pas, pour jouir du charme qu’il éprouve, et que ce charme est si puissant sur un cœur neuf, qu’il l’occupe au point de lui faire oublier tout autre plaisir. Cela est si vrai, qu’</a:t>
            </a:r>
            <a:r>
              <a:rPr lang="fr-FR" sz="2400" b="1" i="0" dirty="0">
                <a:solidFill>
                  <a:srgbClr val="202122"/>
                </a:solidFill>
                <a:effectLst/>
                <a:latin typeface="Arial" panose="020B0604020202020204" pitchFamily="34" charset="0"/>
              </a:rPr>
              <a:t>un libertin amoureux</a:t>
            </a:r>
            <a:r>
              <a:rPr lang="fr-FR" sz="2400" b="0" i="0" dirty="0">
                <a:solidFill>
                  <a:srgbClr val="202122"/>
                </a:solidFill>
                <a:effectLst/>
                <a:latin typeface="Arial" panose="020B0604020202020204" pitchFamily="34" charset="0"/>
              </a:rPr>
              <a:t>, si un libertin peut l’être, devient de ce moment même moins pressé de jouir ; et qu’enfin, entre la conduite de Danceny avec la petite Volanges, et la mienne avec la prude Mme de Tourvel, il n’y a que la différence du plus au moins.</a:t>
            </a:r>
            <a:endParaRPr kumimoji="0" lang="it-IT" altLang="it-IT" sz="3600" b="0" i="0" u="none" strike="noStrike" cap="none" normalizeH="0" baseline="0" dirty="0">
              <a:ln>
                <a:noFill/>
              </a:ln>
              <a:solidFill>
                <a:schemeClr val="tx1"/>
              </a:solidFill>
              <a:effectLst/>
            </a:endParaRPr>
          </a:p>
          <a:p>
            <a:endParaRPr lang="it-IT" dirty="0"/>
          </a:p>
        </p:txBody>
      </p:sp>
    </p:spTree>
    <p:extLst>
      <p:ext uri="{BB962C8B-B14F-4D97-AF65-F5344CB8AC3E}">
        <p14:creationId xmlns:p14="http://schemas.microsoft.com/office/powerpoint/2010/main" val="287235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DD9A75-8D2C-4C64-B1BE-F4B1BB656BB9}"/>
              </a:ext>
            </a:extLst>
          </p:cNvPr>
          <p:cNvSpPr>
            <a:spLocks noGrp="1"/>
          </p:cNvSpPr>
          <p:nvPr>
            <p:ph type="title"/>
          </p:nvPr>
        </p:nvSpPr>
        <p:spPr/>
        <p:txBody>
          <a:bodyPr/>
          <a:lstStyle/>
          <a:p>
            <a:pPr algn="ctr"/>
            <a:r>
              <a:rPr lang="it-IT" dirty="0"/>
              <a:t>Laclos</a:t>
            </a:r>
            <a:br>
              <a:rPr lang="it-IT" dirty="0"/>
            </a:br>
            <a:r>
              <a:rPr lang="it-IT" i="1" dirty="0" err="1"/>
              <a:t>Les</a:t>
            </a:r>
            <a:r>
              <a:rPr lang="it-IT" i="1" dirty="0"/>
              <a:t> liaisons </a:t>
            </a:r>
            <a:r>
              <a:rPr lang="it-IT" i="1" dirty="0" err="1"/>
              <a:t>dangereuses</a:t>
            </a:r>
            <a:endParaRPr lang="it-IT" dirty="0"/>
          </a:p>
        </p:txBody>
      </p:sp>
      <p:sp>
        <p:nvSpPr>
          <p:cNvPr id="3" name="Segnaposto contenuto 2">
            <a:extLst>
              <a:ext uri="{FF2B5EF4-FFF2-40B4-BE49-F238E27FC236}">
                <a16:creationId xmlns:a16="http://schemas.microsoft.com/office/drawing/2014/main" id="{186AD0A1-2570-40FD-8E68-CA3550134E9A}"/>
              </a:ext>
            </a:extLst>
          </p:cNvPr>
          <p:cNvSpPr>
            <a:spLocks noGrp="1"/>
          </p:cNvSpPr>
          <p:nvPr>
            <p:ph idx="1"/>
          </p:nvPr>
        </p:nvSpPr>
        <p:spPr/>
        <p:txBody>
          <a:bodyPr>
            <a:normAutofit lnSpcReduction="10000"/>
          </a:bodyPr>
          <a:lstStyle/>
          <a:p>
            <a:pPr marL="0" indent="0" algn="ctr">
              <a:buNone/>
            </a:pPr>
            <a:r>
              <a:rPr kumimoji="0" lang="it-IT" altLang="it-IT" sz="2400" u="none" strike="noStrike" cap="none" normalizeH="0" baseline="0" dirty="0">
                <a:ln>
                  <a:noFill/>
                </a:ln>
                <a:solidFill>
                  <a:srgbClr val="202122"/>
                </a:solidFill>
                <a:effectLst/>
                <a:latin typeface="Arial" panose="020B0604020202020204" pitchFamily="34" charset="0"/>
                <a:cs typeface="Arial" panose="020B0604020202020204" pitchFamily="34" charset="0"/>
              </a:rPr>
              <a:t>Lettre LXXXI, La marquise de </a:t>
            </a:r>
            <a:r>
              <a:rPr kumimoji="0" lang="it-IT" altLang="it-IT" sz="2400" u="none" strike="noStrike" cap="none" normalizeH="0" baseline="0" dirty="0" err="1">
                <a:ln>
                  <a:noFill/>
                </a:ln>
                <a:solidFill>
                  <a:srgbClr val="202122"/>
                </a:solidFill>
                <a:effectLst/>
                <a:latin typeface="Arial" panose="020B0604020202020204" pitchFamily="34" charset="0"/>
                <a:cs typeface="Arial" panose="020B0604020202020204" pitchFamily="34" charset="0"/>
              </a:rPr>
              <a:t>Merteuil</a:t>
            </a:r>
            <a:r>
              <a:rPr kumimoji="0" lang="it-IT" altLang="it-IT" sz="2400" u="none" strike="noStrike" cap="none" normalizeH="0" baseline="0" dirty="0">
                <a:ln>
                  <a:noFill/>
                </a:ln>
                <a:solidFill>
                  <a:srgbClr val="202122"/>
                </a:solidFill>
                <a:effectLst/>
                <a:latin typeface="Arial" panose="020B0604020202020204" pitchFamily="34" charset="0"/>
                <a:cs typeface="Arial" panose="020B0604020202020204" pitchFamily="34" charset="0"/>
              </a:rPr>
              <a:t> </a:t>
            </a:r>
            <a:r>
              <a:rPr kumimoji="0" lang="it-IT" altLang="it-IT" sz="2400" u="none" strike="noStrike" cap="none" normalizeH="0" baseline="0" dirty="0" err="1">
                <a:ln>
                  <a:noFill/>
                </a:ln>
                <a:solidFill>
                  <a:srgbClr val="202122"/>
                </a:solidFill>
                <a:effectLst/>
                <a:latin typeface="Arial" panose="020B0604020202020204" pitchFamily="34" charset="0"/>
                <a:cs typeface="Arial" panose="020B0604020202020204" pitchFamily="34" charset="0"/>
              </a:rPr>
              <a:t>au</a:t>
            </a:r>
            <a:r>
              <a:rPr kumimoji="0" lang="it-IT" altLang="it-IT" sz="2400" u="none" strike="noStrike" cap="none" normalizeH="0" baseline="0" dirty="0">
                <a:ln>
                  <a:noFill/>
                </a:ln>
                <a:solidFill>
                  <a:srgbClr val="202122"/>
                </a:solidFill>
                <a:effectLst/>
                <a:latin typeface="Arial" panose="020B0604020202020204" pitchFamily="34" charset="0"/>
                <a:cs typeface="Arial" panose="020B0604020202020204" pitchFamily="34" charset="0"/>
              </a:rPr>
              <a:t> </a:t>
            </a:r>
            <a:r>
              <a:rPr kumimoji="0" lang="it-IT" altLang="it-IT" sz="2400" u="none" strike="noStrike" cap="none" normalizeH="0" baseline="0" dirty="0" err="1">
                <a:ln>
                  <a:noFill/>
                </a:ln>
                <a:solidFill>
                  <a:srgbClr val="202122"/>
                </a:solidFill>
                <a:effectLst/>
                <a:latin typeface="Arial" panose="020B0604020202020204" pitchFamily="34" charset="0"/>
                <a:cs typeface="Arial" panose="020B0604020202020204" pitchFamily="34" charset="0"/>
              </a:rPr>
              <a:t>vicomte</a:t>
            </a:r>
            <a:r>
              <a:rPr kumimoji="0" lang="it-IT" altLang="it-IT" sz="2400" u="none" strike="noStrike" cap="none" normalizeH="0" baseline="0" dirty="0">
                <a:ln>
                  <a:noFill/>
                </a:ln>
                <a:solidFill>
                  <a:srgbClr val="202122"/>
                </a:solidFill>
                <a:effectLst/>
                <a:latin typeface="Arial" panose="020B0604020202020204" pitchFamily="34" charset="0"/>
                <a:cs typeface="Arial" panose="020B0604020202020204" pitchFamily="34" charset="0"/>
              </a:rPr>
              <a:t> de </a:t>
            </a:r>
            <a:r>
              <a:rPr kumimoji="0" lang="it-IT" altLang="it-IT" sz="2400" u="none" strike="noStrike" cap="none" normalizeH="0" baseline="0" dirty="0" err="1">
                <a:ln>
                  <a:noFill/>
                </a:ln>
                <a:solidFill>
                  <a:srgbClr val="202122"/>
                </a:solidFill>
                <a:effectLst/>
                <a:latin typeface="Arial" panose="020B0604020202020204" pitchFamily="34" charset="0"/>
                <a:cs typeface="Arial" panose="020B0604020202020204" pitchFamily="34" charset="0"/>
              </a:rPr>
              <a:t>Valmont</a:t>
            </a:r>
            <a:endParaRPr kumimoji="0" lang="it-IT" altLang="it-IT" sz="2400" u="none" strike="noStrike" cap="none" normalizeH="0" baseline="0" dirty="0">
              <a:ln>
                <a:noFill/>
              </a:ln>
              <a:solidFill>
                <a:srgbClr val="202122"/>
              </a:solidFill>
              <a:effectLst/>
              <a:latin typeface="Arial" panose="020B0604020202020204" pitchFamily="34" charset="0"/>
              <a:cs typeface="Arial" panose="020B0604020202020204" pitchFamily="34" charset="0"/>
            </a:endParaRPr>
          </a:p>
          <a:p>
            <a:pPr algn="just"/>
            <a:r>
              <a:rPr lang="fr-FR" sz="1800" b="0" i="0" dirty="0">
                <a:solidFill>
                  <a:srgbClr val="202122"/>
                </a:solidFill>
                <a:effectLst/>
                <a:latin typeface="Arial" panose="020B0604020202020204" pitchFamily="34" charset="0"/>
              </a:rPr>
              <a:t>[…] née pour </a:t>
            </a:r>
            <a:r>
              <a:rPr lang="fr-FR" sz="1800" b="1" i="0" dirty="0">
                <a:solidFill>
                  <a:srgbClr val="202122"/>
                </a:solidFill>
                <a:effectLst/>
                <a:latin typeface="Arial" panose="020B0604020202020204" pitchFamily="34" charset="0"/>
              </a:rPr>
              <a:t>venger mon sexe</a:t>
            </a:r>
            <a:r>
              <a:rPr lang="fr-FR" sz="1800" b="0" i="0" dirty="0">
                <a:solidFill>
                  <a:srgbClr val="202122"/>
                </a:solidFill>
                <a:effectLst/>
                <a:latin typeface="Arial" panose="020B0604020202020204" pitchFamily="34" charset="0"/>
              </a:rPr>
              <a:t> et </a:t>
            </a:r>
            <a:r>
              <a:rPr lang="fr-FR" sz="1800" b="1" i="0" dirty="0">
                <a:solidFill>
                  <a:srgbClr val="202122"/>
                </a:solidFill>
                <a:effectLst/>
                <a:latin typeface="Arial" panose="020B0604020202020204" pitchFamily="34" charset="0"/>
              </a:rPr>
              <a:t>maîtriser le vôtre</a:t>
            </a:r>
            <a:r>
              <a:rPr lang="fr-FR" sz="1800" b="0" i="0" dirty="0">
                <a:solidFill>
                  <a:srgbClr val="202122"/>
                </a:solidFill>
                <a:effectLst/>
                <a:latin typeface="Arial" panose="020B0604020202020204" pitchFamily="34" charset="0"/>
              </a:rPr>
              <a:t>, j’avais su me créer des </a:t>
            </a:r>
            <a:r>
              <a:rPr lang="fr-FR" sz="1800" b="1" i="0" dirty="0">
                <a:solidFill>
                  <a:srgbClr val="202122"/>
                </a:solidFill>
                <a:effectLst/>
                <a:latin typeface="Arial" panose="020B0604020202020204" pitchFamily="34" charset="0"/>
              </a:rPr>
              <a:t>moyens</a:t>
            </a:r>
            <a:r>
              <a:rPr lang="fr-FR" sz="1800" b="0" i="0" dirty="0">
                <a:solidFill>
                  <a:srgbClr val="202122"/>
                </a:solidFill>
                <a:effectLst/>
                <a:latin typeface="Arial" panose="020B0604020202020204" pitchFamily="34" charset="0"/>
              </a:rPr>
              <a:t> inconnus jusqu’à moi.</a:t>
            </a:r>
            <a:endParaRPr lang="fr-FR" sz="1800" dirty="0">
              <a:solidFill>
                <a:srgbClr val="202122"/>
              </a:solidFill>
              <a:latin typeface="Arial" panose="020B0604020202020204" pitchFamily="34" charset="0"/>
            </a:endParaRPr>
          </a:p>
          <a:p>
            <a:pPr algn="just"/>
            <a:r>
              <a:rPr lang="fr-FR" sz="1800" dirty="0">
                <a:solidFill>
                  <a:srgbClr val="202122"/>
                </a:solidFill>
                <a:latin typeface="Arial" panose="020B0604020202020204" pitchFamily="34" charset="0"/>
              </a:rPr>
              <a:t>J</a:t>
            </a:r>
            <a:r>
              <a:rPr lang="fr-FR" sz="1800" b="0" i="0" dirty="0">
                <a:solidFill>
                  <a:srgbClr val="202122"/>
                </a:solidFill>
                <a:effectLst/>
                <a:latin typeface="Arial" panose="020B0604020202020204" pitchFamily="34" charset="0"/>
              </a:rPr>
              <a:t>e puis dire que </a:t>
            </a:r>
            <a:r>
              <a:rPr lang="fr-FR" sz="1800" b="1" i="0" dirty="0">
                <a:solidFill>
                  <a:srgbClr val="202122"/>
                </a:solidFill>
                <a:effectLst/>
                <a:latin typeface="Arial" panose="020B0604020202020204" pitchFamily="34" charset="0"/>
              </a:rPr>
              <a:t>je suis mon ouvrage</a:t>
            </a:r>
            <a:r>
              <a:rPr lang="fr-FR" sz="1800" b="0" i="0" dirty="0">
                <a:solidFill>
                  <a:srgbClr val="202122"/>
                </a:solidFill>
                <a:effectLst/>
                <a:latin typeface="Arial" panose="020B0604020202020204" pitchFamily="34" charset="0"/>
              </a:rPr>
              <a:t>.</a:t>
            </a:r>
          </a:p>
          <a:p>
            <a:pPr algn="just"/>
            <a:r>
              <a:rPr lang="fr-FR" sz="1800" b="0" i="0" dirty="0">
                <a:solidFill>
                  <a:srgbClr val="202122"/>
                </a:solidFill>
                <a:effectLst/>
                <a:latin typeface="Arial" panose="020B0604020202020204" pitchFamily="34" charset="0"/>
              </a:rPr>
              <a:t>Entrée dans le monde dans le temps où, fille encore, j’étais vouée par état au </a:t>
            </a:r>
            <a:r>
              <a:rPr lang="fr-FR" sz="1800" b="1" i="0" dirty="0">
                <a:solidFill>
                  <a:srgbClr val="202122"/>
                </a:solidFill>
                <a:effectLst/>
                <a:latin typeface="Arial" panose="020B0604020202020204" pitchFamily="34" charset="0"/>
              </a:rPr>
              <a:t>silence</a:t>
            </a:r>
            <a:r>
              <a:rPr lang="fr-FR" sz="1800" b="0" i="0" dirty="0">
                <a:solidFill>
                  <a:srgbClr val="202122"/>
                </a:solidFill>
                <a:effectLst/>
                <a:latin typeface="Arial" panose="020B0604020202020204" pitchFamily="34" charset="0"/>
              </a:rPr>
              <a:t> et à l’</a:t>
            </a:r>
            <a:r>
              <a:rPr lang="fr-FR" sz="1800" b="1" i="0" dirty="0">
                <a:solidFill>
                  <a:srgbClr val="202122"/>
                </a:solidFill>
                <a:effectLst/>
                <a:latin typeface="Arial" panose="020B0604020202020204" pitchFamily="34" charset="0"/>
              </a:rPr>
              <a:t>inaction</a:t>
            </a:r>
            <a:r>
              <a:rPr lang="fr-FR" sz="1800" b="0" i="0" dirty="0">
                <a:solidFill>
                  <a:srgbClr val="202122"/>
                </a:solidFill>
                <a:effectLst/>
                <a:latin typeface="Arial" panose="020B0604020202020204" pitchFamily="34" charset="0"/>
              </a:rPr>
              <a:t>, j’ai su en profiter pour </a:t>
            </a:r>
            <a:r>
              <a:rPr lang="fr-FR" sz="1800" b="1" i="0" dirty="0">
                <a:solidFill>
                  <a:srgbClr val="202122"/>
                </a:solidFill>
                <a:effectLst/>
                <a:latin typeface="Arial" panose="020B0604020202020204" pitchFamily="34" charset="0"/>
              </a:rPr>
              <a:t>observer</a:t>
            </a:r>
            <a:r>
              <a:rPr lang="fr-FR" sz="1800" b="0" i="0" dirty="0">
                <a:solidFill>
                  <a:srgbClr val="202122"/>
                </a:solidFill>
                <a:effectLst/>
                <a:latin typeface="Arial" panose="020B0604020202020204" pitchFamily="34" charset="0"/>
              </a:rPr>
              <a:t> et </a:t>
            </a:r>
            <a:r>
              <a:rPr lang="fr-FR" sz="1800" b="1" i="0" dirty="0">
                <a:solidFill>
                  <a:srgbClr val="202122"/>
                </a:solidFill>
                <a:effectLst/>
                <a:latin typeface="Arial" panose="020B0604020202020204" pitchFamily="34" charset="0"/>
              </a:rPr>
              <a:t>réfléchir</a:t>
            </a:r>
            <a:r>
              <a:rPr lang="fr-FR" sz="1800" b="0" i="0" dirty="0">
                <a:solidFill>
                  <a:srgbClr val="202122"/>
                </a:solidFill>
                <a:effectLst/>
                <a:latin typeface="Arial" panose="020B0604020202020204" pitchFamily="34" charset="0"/>
              </a:rPr>
              <a:t>. Tandis qu’on me croyait étourdie ou distraite, écoutant peu à la vérité les discours qu’on s’empressait de me tenir, je recueillais avec soin ceux qu’on cherchait à me cacher.</a:t>
            </a:r>
          </a:p>
          <a:p>
            <a:pPr algn="just"/>
            <a:r>
              <a:rPr lang="fr-FR" sz="1800" b="0" i="0" dirty="0">
                <a:solidFill>
                  <a:srgbClr val="202122"/>
                </a:solidFill>
                <a:effectLst/>
                <a:latin typeface="Arial" panose="020B0604020202020204" pitchFamily="34" charset="0"/>
              </a:rPr>
              <a:t>Cette utile curiosité, en servant à m’instruire, m’apprit encore à </a:t>
            </a:r>
            <a:r>
              <a:rPr lang="fr-FR" sz="1800" b="1" i="0" dirty="0">
                <a:solidFill>
                  <a:srgbClr val="202122"/>
                </a:solidFill>
                <a:effectLst/>
                <a:latin typeface="Arial" panose="020B0604020202020204" pitchFamily="34" charset="0"/>
              </a:rPr>
              <a:t>dissimuler</a:t>
            </a:r>
            <a:r>
              <a:rPr lang="fr-FR" sz="1800" b="0" i="0" dirty="0">
                <a:solidFill>
                  <a:srgbClr val="202122"/>
                </a:solidFill>
                <a:effectLst/>
                <a:latin typeface="Arial" panose="020B0604020202020204" pitchFamily="34" charset="0"/>
              </a:rPr>
              <a:t> : forcée souvent de cacher les objets de mon attention aux yeux qui m’entouraient, j’essayai de guider les miens à mon gré […]. Encouragée par ce premier succès, je tâchai de </a:t>
            </a:r>
            <a:r>
              <a:rPr lang="fr-FR" sz="1800" b="1" i="0" dirty="0">
                <a:solidFill>
                  <a:srgbClr val="202122"/>
                </a:solidFill>
                <a:effectLst/>
                <a:latin typeface="Arial" panose="020B0604020202020204" pitchFamily="34" charset="0"/>
              </a:rPr>
              <a:t>régler</a:t>
            </a:r>
            <a:r>
              <a:rPr lang="fr-FR" sz="1800" b="0" i="0" dirty="0">
                <a:solidFill>
                  <a:srgbClr val="202122"/>
                </a:solidFill>
                <a:effectLst/>
                <a:latin typeface="Arial" panose="020B0604020202020204" pitchFamily="34" charset="0"/>
              </a:rPr>
              <a:t> de même </a:t>
            </a:r>
            <a:r>
              <a:rPr lang="fr-FR" sz="1800" b="1" i="0" dirty="0">
                <a:solidFill>
                  <a:srgbClr val="202122"/>
                </a:solidFill>
                <a:effectLst/>
                <a:latin typeface="Arial" panose="020B0604020202020204" pitchFamily="34" charset="0"/>
              </a:rPr>
              <a:t>les divers mouvements de ma figure</a:t>
            </a:r>
            <a:r>
              <a:rPr lang="fr-FR" sz="1800" b="0" i="0" dirty="0">
                <a:solidFill>
                  <a:srgbClr val="202122"/>
                </a:solidFill>
                <a:effectLst/>
                <a:latin typeface="Arial" panose="020B0604020202020204" pitchFamily="34" charset="0"/>
              </a:rPr>
              <a:t>. </a:t>
            </a:r>
          </a:p>
          <a:p>
            <a:r>
              <a:rPr lang="fr-FR" sz="1800" b="0" i="0" dirty="0">
                <a:solidFill>
                  <a:srgbClr val="202122"/>
                </a:solidFill>
                <a:effectLst/>
                <a:latin typeface="Arial" panose="020B0604020202020204" pitchFamily="34" charset="0"/>
              </a:rPr>
              <a:t>J’étudiai nos mœurs dans les </a:t>
            </a:r>
            <a:r>
              <a:rPr lang="fr-FR" sz="1800" b="1" i="0" dirty="0">
                <a:solidFill>
                  <a:srgbClr val="202122"/>
                </a:solidFill>
                <a:effectLst/>
                <a:latin typeface="Arial" panose="020B0604020202020204" pitchFamily="34" charset="0"/>
              </a:rPr>
              <a:t>romans</a:t>
            </a:r>
            <a:r>
              <a:rPr lang="fr-FR" sz="1800" b="0" i="0" dirty="0">
                <a:solidFill>
                  <a:srgbClr val="202122"/>
                </a:solidFill>
                <a:effectLst/>
                <a:latin typeface="Arial" panose="020B0604020202020204" pitchFamily="34" charset="0"/>
              </a:rPr>
              <a:t> ; nos opinions dans les </a:t>
            </a:r>
            <a:r>
              <a:rPr lang="fr-FR" sz="1800" b="1" i="0" dirty="0">
                <a:solidFill>
                  <a:srgbClr val="202122"/>
                </a:solidFill>
                <a:effectLst/>
                <a:latin typeface="Arial" panose="020B0604020202020204" pitchFamily="34" charset="0"/>
              </a:rPr>
              <a:t>philosophes</a:t>
            </a:r>
            <a:r>
              <a:rPr lang="fr-FR" sz="1800" b="0" i="0" dirty="0">
                <a:solidFill>
                  <a:srgbClr val="202122"/>
                </a:solidFill>
                <a:effectLst/>
                <a:latin typeface="Arial" panose="020B0604020202020204" pitchFamily="34" charset="0"/>
              </a:rPr>
              <a:t> ; je cherchai même dans les </a:t>
            </a:r>
            <a:r>
              <a:rPr lang="fr-FR" sz="1800" b="1" i="0" dirty="0">
                <a:solidFill>
                  <a:srgbClr val="202122"/>
                </a:solidFill>
                <a:effectLst/>
                <a:latin typeface="Arial" panose="020B0604020202020204" pitchFamily="34" charset="0"/>
              </a:rPr>
              <a:t>moralistes</a:t>
            </a:r>
            <a:r>
              <a:rPr lang="fr-FR" sz="1800" b="0" i="0" dirty="0">
                <a:solidFill>
                  <a:srgbClr val="202122"/>
                </a:solidFill>
                <a:effectLst/>
                <a:latin typeface="Arial" panose="020B0604020202020204" pitchFamily="34" charset="0"/>
              </a:rPr>
              <a:t> les plus sévères ce qu’ils exigeaient de nous, et je m’assurai ainsi de ce qu’on pouvait faire, de ce qu’on devait penser, et de ce qu’il fallait </a:t>
            </a:r>
            <a:r>
              <a:rPr lang="fr-FR" sz="1800" b="1" i="0" dirty="0">
                <a:solidFill>
                  <a:srgbClr val="202122"/>
                </a:solidFill>
                <a:effectLst/>
                <a:latin typeface="Arial" panose="020B0604020202020204" pitchFamily="34" charset="0"/>
              </a:rPr>
              <a:t>paraître</a:t>
            </a:r>
            <a:r>
              <a:rPr lang="fr-FR" sz="1800" b="0" i="0" dirty="0">
                <a:solidFill>
                  <a:srgbClr val="202122"/>
                </a:solidFill>
                <a:effectLst/>
                <a:latin typeface="Arial" panose="020B0604020202020204" pitchFamily="34" charset="0"/>
              </a:rPr>
              <a:t>. </a:t>
            </a:r>
            <a:endParaRPr lang="it-IT" sz="1800" dirty="0"/>
          </a:p>
        </p:txBody>
      </p:sp>
    </p:spTree>
    <p:extLst>
      <p:ext uri="{BB962C8B-B14F-4D97-AF65-F5344CB8AC3E}">
        <p14:creationId xmlns:p14="http://schemas.microsoft.com/office/powerpoint/2010/main" val="32407035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7D99FD-6BF6-4AFB-A047-2F643ED8B47A}"/>
              </a:ext>
            </a:extLst>
          </p:cNvPr>
          <p:cNvSpPr>
            <a:spLocks noGrp="1"/>
          </p:cNvSpPr>
          <p:nvPr>
            <p:ph type="title"/>
          </p:nvPr>
        </p:nvSpPr>
        <p:spPr/>
        <p:txBody>
          <a:bodyPr/>
          <a:lstStyle/>
          <a:p>
            <a:pPr algn="ctr"/>
            <a:r>
              <a:rPr lang="it-IT" dirty="0"/>
              <a:t>Laclos</a:t>
            </a:r>
            <a:br>
              <a:rPr lang="it-IT" dirty="0"/>
            </a:br>
            <a:r>
              <a:rPr lang="it-IT" i="1" dirty="0" err="1"/>
              <a:t>Les</a:t>
            </a:r>
            <a:r>
              <a:rPr lang="it-IT" i="1" dirty="0"/>
              <a:t> liaisons </a:t>
            </a:r>
            <a:r>
              <a:rPr lang="it-IT" i="1" dirty="0" err="1"/>
              <a:t>dangereuses</a:t>
            </a:r>
            <a:endParaRPr lang="it-IT" dirty="0"/>
          </a:p>
        </p:txBody>
      </p:sp>
      <p:sp>
        <p:nvSpPr>
          <p:cNvPr id="3" name="Segnaposto contenuto 2">
            <a:extLst>
              <a:ext uri="{FF2B5EF4-FFF2-40B4-BE49-F238E27FC236}">
                <a16:creationId xmlns:a16="http://schemas.microsoft.com/office/drawing/2014/main" id="{ED2C66C0-7148-4544-98C7-5DE93E2981A4}"/>
              </a:ext>
            </a:extLst>
          </p:cNvPr>
          <p:cNvSpPr>
            <a:spLocks noGrp="1"/>
          </p:cNvSpPr>
          <p:nvPr>
            <p:ph idx="1"/>
          </p:nvPr>
        </p:nvSpPr>
        <p:spPr/>
        <p:txBody>
          <a:bodyPr>
            <a:normAutofit fontScale="70000" lnSpcReduction="20000"/>
          </a:bodyPr>
          <a:lstStyle/>
          <a:p>
            <a:pPr algn="ctr"/>
            <a:r>
              <a:rPr kumimoji="0" lang="it-IT" altLang="it-IT" sz="2800" u="none" strike="noStrike" cap="none" normalizeH="0" baseline="0" dirty="0">
                <a:ln>
                  <a:noFill/>
                </a:ln>
                <a:solidFill>
                  <a:srgbClr val="202122"/>
                </a:solidFill>
                <a:effectLst/>
                <a:latin typeface="Arial" panose="020B0604020202020204" pitchFamily="34" charset="0"/>
                <a:cs typeface="Arial" panose="020B0604020202020204" pitchFamily="34" charset="0"/>
              </a:rPr>
              <a:t>Lettre CXXX, </a:t>
            </a:r>
            <a:r>
              <a:rPr lang="it-IT" altLang="it-IT" dirty="0">
                <a:solidFill>
                  <a:srgbClr val="202122"/>
                </a:solidFill>
                <a:latin typeface="Arial" panose="020B0604020202020204" pitchFamily="34" charset="0"/>
                <a:cs typeface="Arial" panose="020B0604020202020204" pitchFamily="34" charset="0"/>
              </a:rPr>
              <a:t>Madame </a:t>
            </a:r>
            <a:r>
              <a:rPr kumimoji="0" lang="it-IT" altLang="it-IT" sz="2800" u="none" strike="noStrike" cap="none" normalizeH="0" baseline="0" dirty="0">
                <a:ln>
                  <a:noFill/>
                </a:ln>
                <a:solidFill>
                  <a:srgbClr val="202122"/>
                </a:solidFill>
                <a:effectLst/>
                <a:latin typeface="Arial" panose="020B0604020202020204" pitchFamily="34" charset="0"/>
                <a:cs typeface="Arial" panose="020B0604020202020204" pitchFamily="34" charset="0"/>
              </a:rPr>
              <a:t>de </a:t>
            </a:r>
            <a:r>
              <a:rPr kumimoji="0" lang="it-IT" altLang="it-IT" sz="2800" u="none" strike="noStrike" cap="none" normalizeH="0" baseline="0" dirty="0" err="1">
                <a:ln>
                  <a:noFill/>
                </a:ln>
                <a:solidFill>
                  <a:srgbClr val="202122"/>
                </a:solidFill>
                <a:effectLst/>
                <a:latin typeface="Arial" panose="020B0604020202020204" pitchFamily="34" charset="0"/>
                <a:cs typeface="Arial" panose="020B0604020202020204" pitchFamily="34" charset="0"/>
              </a:rPr>
              <a:t>Rosemonde</a:t>
            </a:r>
            <a:r>
              <a:rPr kumimoji="0" lang="it-IT" altLang="it-IT" sz="2800" u="none" strike="noStrike" cap="none" normalizeH="0" baseline="0" dirty="0">
                <a:ln>
                  <a:noFill/>
                </a:ln>
                <a:solidFill>
                  <a:srgbClr val="202122"/>
                </a:solidFill>
                <a:effectLst/>
                <a:latin typeface="Arial" panose="020B0604020202020204" pitchFamily="34" charset="0"/>
                <a:cs typeface="Arial" panose="020B0604020202020204" pitchFamily="34" charset="0"/>
              </a:rPr>
              <a:t> à la </a:t>
            </a:r>
            <a:r>
              <a:rPr kumimoji="0" lang="it-IT" altLang="it-IT" sz="2800" u="none" strike="noStrike" cap="none" normalizeH="0" baseline="0" dirty="0" err="1">
                <a:ln>
                  <a:noFill/>
                </a:ln>
                <a:solidFill>
                  <a:srgbClr val="202122"/>
                </a:solidFill>
                <a:effectLst/>
                <a:latin typeface="Arial" panose="020B0604020202020204" pitchFamily="34" charset="0"/>
                <a:cs typeface="Arial" panose="020B0604020202020204" pitchFamily="34" charset="0"/>
              </a:rPr>
              <a:t>présidente</a:t>
            </a:r>
            <a:r>
              <a:rPr kumimoji="0" lang="it-IT" altLang="it-IT" sz="2800" u="none" strike="noStrike" cap="none" normalizeH="0" baseline="0" dirty="0">
                <a:ln>
                  <a:noFill/>
                </a:ln>
                <a:solidFill>
                  <a:srgbClr val="202122"/>
                </a:solidFill>
                <a:effectLst/>
                <a:latin typeface="Arial" panose="020B0604020202020204" pitchFamily="34" charset="0"/>
                <a:cs typeface="Arial" panose="020B0604020202020204" pitchFamily="34" charset="0"/>
              </a:rPr>
              <a:t> de </a:t>
            </a:r>
            <a:r>
              <a:rPr kumimoji="0" lang="it-IT" altLang="it-IT" sz="2800" u="none" strike="noStrike" cap="none" normalizeH="0" baseline="0" dirty="0" err="1">
                <a:ln>
                  <a:noFill/>
                </a:ln>
                <a:solidFill>
                  <a:srgbClr val="202122"/>
                </a:solidFill>
                <a:effectLst/>
                <a:latin typeface="Arial" panose="020B0604020202020204" pitchFamily="34" charset="0"/>
                <a:cs typeface="Arial" panose="020B0604020202020204" pitchFamily="34" charset="0"/>
              </a:rPr>
              <a:t>Tourvel</a:t>
            </a:r>
            <a:endParaRPr kumimoji="0" lang="it-IT" altLang="it-IT" sz="2800" u="none" strike="noStrike" cap="none" normalizeH="0" baseline="0" dirty="0">
              <a:ln>
                <a:noFill/>
              </a:ln>
              <a:solidFill>
                <a:srgbClr val="202122"/>
              </a:solidFill>
              <a:effectLst/>
              <a:latin typeface="Arial" panose="020B0604020202020204" pitchFamily="34" charset="0"/>
              <a:cs typeface="Arial" panose="020B0604020202020204" pitchFamily="34" charset="0"/>
            </a:endParaRPr>
          </a:p>
          <a:p>
            <a:pPr algn="just"/>
            <a:r>
              <a:rPr lang="fr-FR" b="0" i="0" dirty="0">
                <a:solidFill>
                  <a:srgbClr val="202122"/>
                </a:solidFill>
                <a:effectLst/>
                <a:latin typeface="Arial" panose="020B0604020202020204" pitchFamily="34" charset="0"/>
              </a:rPr>
              <a:t>L’homme jouit du bonheur qu’il ressent, et la femme de celui qu’elle procure. Cette différence, si essentielle et si peu remarquée, influe pourtant, d’une manière bien sensible, sur la totalité de leur conduite respective. Le plaisir de l’un est de satisfaire ses désirs, celui de l’autre est surtout de les faire naître […]. ce goût exclusif, qui caractérise particulièrement l’amour, n’est dans l’homme qu’une préférence […]  ; tandis que dans les femmes, c’est un sentiment profond, qui […] anéantit tout désir étranger. </a:t>
            </a:r>
          </a:p>
          <a:p>
            <a:pPr algn="just"/>
            <a:r>
              <a:rPr lang="fr-FR" b="0" i="0" dirty="0">
                <a:solidFill>
                  <a:srgbClr val="202122"/>
                </a:solidFill>
                <a:effectLst/>
                <a:latin typeface="Arial" panose="020B0604020202020204" pitchFamily="34" charset="0"/>
              </a:rPr>
              <a:t>J’ai cru, ma chère belle, qu’il pourrait vous être utile d’avoir ces réflexions à opposer aux idées chimériques d’un bonheur parfait, dont l’amour ne manque jamais d’abuser notre imagination.</a:t>
            </a:r>
          </a:p>
          <a:p>
            <a:endParaRPr kumimoji="0" lang="it-IT" altLang="it-IT" sz="2800" u="none" strike="noStrike" cap="none" normalizeH="0" baseline="0" dirty="0">
              <a:ln>
                <a:noFill/>
              </a:ln>
              <a:solidFill>
                <a:srgbClr val="202122"/>
              </a:solidFill>
              <a:effectLst/>
              <a:latin typeface="Arial" panose="020B0604020202020204" pitchFamily="34" charset="0"/>
              <a:cs typeface="Arial" panose="020B0604020202020204" pitchFamily="34" charset="0"/>
            </a:endParaRPr>
          </a:p>
          <a:p>
            <a:pPr algn="ctr"/>
            <a:r>
              <a:rPr kumimoji="0" lang="it-IT" altLang="it-IT" sz="2800" u="none" strike="noStrike" cap="none" normalizeH="0" baseline="0" dirty="0">
                <a:ln>
                  <a:noFill/>
                </a:ln>
                <a:solidFill>
                  <a:srgbClr val="202122"/>
                </a:solidFill>
                <a:effectLst/>
                <a:latin typeface="Arial" panose="020B0604020202020204" pitchFamily="34" charset="0"/>
                <a:cs typeface="Arial" panose="020B0604020202020204" pitchFamily="34" charset="0"/>
              </a:rPr>
              <a:t>Lettre CXLIII, la </a:t>
            </a:r>
            <a:r>
              <a:rPr kumimoji="0" lang="it-IT" altLang="it-IT" sz="2800" u="none" strike="noStrike" cap="none" normalizeH="0" baseline="0" dirty="0" err="1">
                <a:ln>
                  <a:noFill/>
                </a:ln>
                <a:solidFill>
                  <a:srgbClr val="202122"/>
                </a:solidFill>
                <a:effectLst/>
                <a:latin typeface="Arial" panose="020B0604020202020204" pitchFamily="34" charset="0"/>
                <a:cs typeface="Arial" panose="020B0604020202020204" pitchFamily="34" charset="0"/>
              </a:rPr>
              <a:t>présidente</a:t>
            </a:r>
            <a:r>
              <a:rPr kumimoji="0" lang="it-IT" altLang="it-IT" sz="2800" u="none" strike="noStrike" cap="none" normalizeH="0" baseline="0" dirty="0">
                <a:ln>
                  <a:noFill/>
                </a:ln>
                <a:solidFill>
                  <a:srgbClr val="202122"/>
                </a:solidFill>
                <a:effectLst/>
                <a:latin typeface="Arial" panose="020B0604020202020204" pitchFamily="34" charset="0"/>
                <a:cs typeface="Arial" panose="020B0604020202020204" pitchFamily="34" charset="0"/>
              </a:rPr>
              <a:t> de </a:t>
            </a:r>
            <a:r>
              <a:rPr kumimoji="0" lang="it-IT" altLang="it-IT" sz="2800" u="none" strike="noStrike" cap="none" normalizeH="0" baseline="0" dirty="0" err="1">
                <a:ln>
                  <a:noFill/>
                </a:ln>
                <a:solidFill>
                  <a:srgbClr val="202122"/>
                </a:solidFill>
                <a:effectLst/>
                <a:latin typeface="Arial" panose="020B0604020202020204" pitchFamily="34" charset="0"/>
                <a:cs typeface="Arial" panose="020B0604020202020204" pitchFamily="34" charset="0"/>
              </a:rPr>
              <a:t>Tourvel</a:t>
            </a:r>
            <a:r>
              <a:rPr kumimoji="0" lang="it-IT" altLang="it-IT" sz="2800" u="none" strike="noStrike" cap="none" normalizeH="0" baseline="0" dirty="0">
                <a:ln>
                  <a:noFill/>
                </a:ln>
                <a:solidFill>
                  <a:srgbClr val="202122"/>
                </a:solidFill>
                <a:effectLst/>
                <a:latin typeface="Arial" panose="020B0604020202020204" pitchFamily="34" charset="0"/>
                <a:cs typeface="Arial" panose="020B0604020202020204" pitchFamily="34" charset="0"/>
              </a:rPr>
              <a:t> à M</a:t>
            </a:r>
            <a:r>
              <a:rPr lang="it-IT" altLang="it-IT" dirty="0">
                <a:solidFill>
                  <a:srgbClr val="202122"/>
                </a:solidFill>
                <a:latin typeface="Arial" panose="020B0604020202020204" pitchFamily="34" charset="0"/>
                <a:cs typeface="Arial" panose="020B0604020202020204" pitchFamily="34" charset="0"/>
              </a:rPr>
              <a:t>adame </a:t>
            </a:r>
            <a:r>
              <a:rPr kumimoji="0" lang="it-IT" altLang="it-IT" sz="2800" u="none" strike="noStrike" cap="none" normalizeH="0" baseline="0" dirty="0">
                <a:ln>
                  <a:noFill/>
                </a:ln>
                <a:solidFill>
                  <a:srgbClr val="202122"/>
                </a:solidFill>
                <a:effectLst/>
                <a:latin typeface="Arial" panose="020B0604020202020204" pitchFamily="34" charset="0"/>
                <a:cs typeface="Arial" panose="020B0604020202020204" pitchFamily="34" charset="0"/>
              </a:rPr>
              <a:t>de </a:t>
            </a:r>
            <a:r>
              <a:rPr kumimoji="0" lang="it-IT" altLang="it-IT" sz="2800" u="none" strike="noStrike" cap="none" normalizeH="0" baseline="0" dirty="0" err="1">
                <a:ln>
                  <a:noFill/>
                </a:ln>
                <a:solidFill>
                  <a:srgbClr val="202122"/>
                </a:solidFill>
                <a:effectLst/>
                <a:latin typeface="Arial" panose="020B0604020202020204" pitchFamily="34" charset="0"/>
                <a:cs typeface="Arial" panose="020B0604020202020204" pitchFamily="34" charset="0"/>
              </a:rPr>
              <a:t>Rosemonde</a:t>
            </a:r>
            <a:endParaRPr kumimoji="0" lang="it-IT" altLang="it-IT" sz="2800" u="none" strike="noStrike" cap="none" normalizeH="0" baseline="0" dirty="0">
              <a:ln>
                <a:noFill/>
              </a:ln>
              <a:solidFill>
                <a:srgbClr val="202122"/>
              </a:solidFill>
              <a:effectLst/>
              <a:latin typeface="Arial" panose="020B0604020202020204" pitchFamily="34" charset="0"/>
              <a:cs typeface="Arial" panose="020B0604020202020204" pitchFamily="34" charset="0"/>
            </a:endParaRPr>
          </a:p>
          <a:p>
            <a:pPr algn="just"/>
            <a:r>
              <a:rPr lang="fr-FR" b="0" i="0" dirty="0">
                <a:solidFill>
                  <a:srgbClr val="202122"/>
                </a:solidFill>
                <a:effectLst/>
                <a:latin typeface="Arial" panose="020B0604020202020204" pitchFamily="34" charset="0"/>
              </a:rPr>
              <a:t>Le voile est déchiré, Madame, sur lequel était peinte l’illusion de mon bonheur. </a:t>
            </a:r>
            <a:r>
              <a:rPr lang="it-IT" b="0" i="0" dirty="0">
                <a:solidFill>
                  <a:srgbClr val="202122"/>
                </a:solidFill>
                <a:effectLst/>
                <a:latin typeface="Arial" panose="020B0604020202020204" pitchFamily="34" charset="0"/>
              </a:rPr>
              <a:t>La funeste </a:t>
            </a:r>
            <a:r>
              <a:rPr lang="it-IT" b="0" i="0" dirty="0" err="1">
                <a:solidFill>
                  <a:srgbClr val="202122"/>
                </a:solidFill>
                <a:effectLst/>
                <a:latin typeface="Arial" panose="020B0604020202020204" pitchFamily="34" charset="0"/>
              </a:rPr>
              <a:t>vérité</a:t>
            </a:r>
            <a:r>
              <a:rPr lang="it-IT" b="0" i="0" dirty="0">
                <a:solidFill>
                  <a:srgbClr val="202122"/>
                </a:solidFill>
                <a:effectLst/>
                <a:latin typeface="Arial" panose="020B0604020202020204" pitchFamily="34" charset="0"/>
              </a:rPr>
              <a:t> m’</a:t>
            </a:r>
            <a:r>
              <a:rPr lang="it-IT" b="0" i="0" dirty="0" err="1">
                <a:solidFill>
                  <a:srgbClr val="202122"/>
                </a:solidFill>
                <a:effectLst/>
                <a:latin typeface="Arial" panose="020B0604020202020204" pitchFamily="34" charset="0"/>
              </a:rPr>
              <a:t>éclaire</a:t>
            </a:r>
            <a:r>
              <a:rPr lang="it-IT" b="0" i="0" dirty="0">
                <a:solidFill>
                  <a:srgbClr val="202122"/>
                </a:solidFill>
                <a:effectLst/>
                <a:latin typeface="Arial" panose="020B0604020202020204" pitchFamily="34" charset="0"/>
              </a:rPr>
              <a:t> </a:t>
            </a:r>
            <a:r>
              <a:rPr lang="fr-FR" b="0" i="0" dirty="0">
                <a:solidFill>
                  <a:srgbClr val="202122"/>
                </a:solidFill>
                <a:effectLst/>
                <a:latin typeface="Arial" panose="020B0604020202020204" pitchFamily="34" charset="0"/>
              </a:rPr>
              <a:t>[…].</a:t>
            </a:r>
            <a:r>
              <a:rPr lang="it-IT" b="0" i="0" dirty="0">
                <a:solidFill>
                  <a:srgbClr val="202122"/>
                </a:solidFill>
                <a:effectLst/>
                <a:latin typeface="Arial" panose="020B0604020202020204" pitchFamily="34" charset="0"/>
              </a:rPr>
              <a:t> </a:t>
            </a:r>
            <a:endParaRPr lang="fr-FR" b="0" i="0" dirty="0">
              <a:solidFill>
                <a:srgbClr val="202122"/>
              </a:solidFill>
              <a:effectLst/>
              <a:latin typeface="Arial" panose="020B0604020202020204" pitchFamily="34" charset="0"/>
            </a:endParaRPr>
          </a:p>
          <a:p>
            <a:r>
              <a:rPr lang="fr-FR" b="0" i="0" dirty="0">
                <a:solidFill>
                  <a:srgbClr val="202122"/>
                </a:solidFill>
                <a:effectLst/>
                <a:latin typeface="Arial" panose="020B0604020202020204" pitchFamily="34" charset="0"/>
                <a:cs typeface="Arial" panose="020B0604020202020204" pitchFamily="34" charset="0"/>
              </a:rPr>
              <a:t>[cf. Rousseau, </a:t>
            </a:r>
            <a:r>
              <a:rPr lang="fr-FR" b="0" i="1" dirty="0">
                <a:solidFill>
                  <a:srgbClr val="202122"/>
                </a:solidFill>
                <a:effectLst/>
                <a:latin typeface="Arial" panose="020B0604020202020204" pitchFamily="34" charset="0"/>
                <a:cs typeface="Arial" panose="020B0604020202020204" pitchFamily="34" charset="0"/>
              </a:rPr>
              <a:t>La nouvelle </a:t>
            </a:r>
            <a:r>
              <a:rPr lang="fr-FR" b="0" i="1" dirty="0" err="1">
                <a:solidFill>
                  <a:srgbClr val="202122"/>
                </a:solidFill>
                <a:effectLst/>
                <a:latin typeface="Arial" panose="020B0604020202020204" pitchFamily="34" charset="0"/>
                <a:cs typeface="Arial" panose="020B0604020202020204" pitchFamily="34" charset="0"/>
              </a:rPr>
              <a:t>Hélo</a:t>
            </a:r>
            <a:r>
              <a:rPr lang="it-IT" i="1" kern="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ï</a:t>
            </a:r>
            <a:r>
              <a:rPr lang="it-IT" sz="2800" i="1" dirty="0" err="1">
                <a:latin typeface="Arial" panose="020B0604020202020204" pitchFamily="34" charset="0"/>
                <a:cs typeface="Arial" panose="020B0604020202020204" pitchFamily="34" charset="0"/>
              </a:rPr>
              <a:t>se</a:t>
            </a:r>
            <a:r>
              <a:rPr lang="it-IT" sz="2800" dirty="0">
                <a:latin typeface="Arial" panose="020B0604020202020204" pitchFamily="34" charset="0"/>
                <a:cs typeface="Arial" panose="020B0604020202020204" pitchFamily="34" charset="0"/>
              </a:rPr>
              <a:t>, II, 22, Saint-</a:t>
            </a:r>
            <a:r>
              <a:rPr lang="it-IT" sz="2800" dirty="0" err="1">
                <a:latin typeface="Arial" panose="020B0604020202020204" pitchFamily="34" charset="0"/>
                <a:cs typeface="Arial" panose="020B0604020202020204" pitchFamily="34" charset="0"/>
              </a:rPr>
              <a:t>Preux</a:t>
            </a:r>
            <a:r>
              <a:rPr lang="it-IT" sz="2800" dirty="0">
                <a:latin typeface="Arial" panose="020B0604020202020204" pitchFamily="34" charset="0"/>
                <a:cs typeface="Arial" panose="020B0604020202020204" pitchFamily="34" charset="0"/>
              </a:rPr>
              <a:t> sur le </a:t>
            </a:r>
            <a:r>
              <a:rPr lang="it-IT" sz="2800" dirty="0" err="1">
                <a:latin typeface="Arial" panose="020B0604020202020204" pitchFamily="34" charset="0"/>
                <a:cs typeface="Arial" panose="020B0604020202020204" pitchFamily="34" charset="0"/>
              </a:rPr>
              <a:t>portrait</a:t>
            </a:r>
            <a:r>
              <a:rPr lang="it-IT" sz="2800" dirty="0">
                <a:latin typeface="Arial" panose="020B0604020202020204" pitchFamily="34" charset="0"/>
                <a:cs typeface="Arial" panose="020B0604020202020204" pitchFamily="34" charset="0"/>
              </a:rPr>
              <a:t> de Julie</a:t>
            </a:r>
            <a:r>
              <a:rPr lang="fr-FR" b="0" i="0" dirty="0">
                <a:solidFill>
                  <a:srgbClr val="202122"/>
                </a:solidFill>
                <a:effectLst/>
                <a:latin typeface="Arial" panose="020B0604020202020204" pitchFamily="34" charset="0"/>
                <a:cs typeface="Arial" panose="020B0604020202020204" pitchFamily="34" charset="0"/>
              </a:rPr>
              <a:t>] </a:t>
            </a:r>
            <a:endParaRPr lang="fr-FR" dirty="0">
              <a:solidFill>
                <a:srgbClr val="202122"/>
              </a:solidFill>
              <a:latin typeface="Arial" panose="020B060402020202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38538888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5B2187-7083-4A6C-8778-A29131B2E914}"/>
              </a:ext>
            </a:extLst>
          </p:cNvPr>
          <p:cNvSpPr>
            <a:spLocks noGrp="1"/>
          </p:cNvSpPr>
          <p:nvPr>
            <p:ph type="title"/>
          </p:nvPr>
        </p:nvSpPr>
        <p:spPr/>
        <p:txBody>
          <a:bodyPr/>
          <a:lstStyle/>
          <a:p>
            <a:pPr algn="ctr"/>
            <a:r>
              <a:rPr lang="it-IT" dirty="0"/>
              <a:t>Bernardin de Saint-Pierre</a:t>
            </a:r>
            <a:br>
              <a:rPr lang="it-IT" dirty="0"/>
            </a:br>
            <a:r>
              <a:rPr lang="it-IT" i="1" dirty="0"/>
              <a:t>Paul et Virginie</a:t>
            </a:r>
          </a:p>
        </p:txBody>
      </p:sp>
      <p:sp>
        <p:nvSpPr>
          <p:cNvPr id="3" name="Segnaposto contenuto 2">
            <a:extLst>
              <a:ext uri="{FF2B5EF4-FFF2-40B4-BE49-F238E27FC236}">
                <a16:creationId xmlns:a16="http://schemas.microsoft.com/office/drawing/2014/main" id="{67D89808-6E4D-4D54-8088-82B8188C57E2}"/>
              </a:ext>
            </a:extLst>
          </p:cNvPr>
          <p:cNvSpPr>
            <a:spLocks noGrp="1"/>
          </p:cNvSpPr>
          <p:nvPr>
            <p:ph idx="1"/>
          </p:nvPr>
        </p:nvSpPr>
        <p:spPr/>
        <p:txBody>
          <a:bodyPr>
            <a:normAutofit lnSpcReduction="10000"/>
          </a:bodyPr>
          <a:lstStyle/>
          <a:p>
            <a:r>
              <a:rPr lang="it-IT" dirty="0"/>
              <a:t>Notre </a:t>
            </a:r>
            <a:r>
              <a:rPr lang="it-IT" dirty="0" err="1"/>
              <a:t>bonheur</a:t>
            </a:r>
            <a:r>
              <a:rPr lang="it-IT" dirty="0"/>
              <a:t> consiste à </a:t>
            </a:r>
            <a:r>
              <a:rPr lang="it-IT" dirty="0" err="1"/>
              <a:t>vivre</a:t>
            </a:r>
            <a:r>
              <a:rPr lang="it-IT" dirty="0"/>
              <a:t> </a:t>
            </a:r>
            <a:r>
              <a:rPr lang="it-IT" dirty="0" err="1"/>
              <a:t>suivant</a:t>
            </a:r>
            <a:r>
              <a:rPr lang="it-IT" dirty="0"/>
              <a:t> la nature et la </a:t>
            </a:r>
            <a:r>
              <a:rPr lang="it-IT" dirty="0" err="1"/>
              <a:t>vertu</a:t>
            </a:r>
            <a:r>
              <a:rPr lang="it-IT" dirty="0"/>
              <a:t> (</a:t>
            </a:r>
            <a:r>
              <a:rPr lang="it-IT" dirty="0" err="1"/>
              <a:t>Avant-propos</a:t>
            </a:r>
            <a:r>
              <a:rPr lang="it-IT" dirty="0"/>
              <a:t>).</a:t>
            </a:r>
          </a:p>
          <a:p>
            <a:r>
              <a:rPr lang="fr-FR" b="0" i="0" dirty="0">
                <a:solidFill>
                  <a:srgbClr val="202122"/>
                </a:solidFill>
                <a:effectLst/>
                <a:latin typeface="Arial" panose="020B0604020202020204" pitchFamily="34" charset="0"/>
              </a:rPr>
              <a:t>Elles prenaient plaisir à mettre [leurs enfants] ensemble dans le même bain, et à les coucher dans le même berceau. Souvent elles les changeaient de lait. « Mon amie, disait madame de la Tour, chacune de nous aura deux enfants, et chacun de nos enfants aura deux mères ».</a:t>
            </a:r>
          </a:p>
          <a:p>
            <a:r>
              <a:rPr lang="fr-FR" b="0" i="0" dirty="0">
                <a:solidFill>
                  <a:srgbClr val="202122"/>
                </a:solidFill>
                <a:effectLst/>
                <a:latin typeface="Arial" panose="020B0604020202020204" pitchFamily="34" charset="0"/>
              </a:rPr>
              <a:t>Je n’arrivais point de fois ici que je ne les visse tous deux tout nus, suivant la coutume du pays, pouvant à peine marcher, se tenant ensemble par les mains et sous les bras, comme on représente la constellation des gémeaux. </a:t>
            </a:r>
            <a:endParaRPr lang="it-IT" dirty="0"/>
          </a:p>
        </p:txBody>
      </p:sp>
    </p:spTree>
    <p:extLst>
      <p:ext uri="{BB962C8B-B14F-4D97-AF65-F5344CB8AC3E}">
        <p14:creationId xmlns:p14="http://schemas.microsoft.com/office/powerpoint/2010/main" val="34813112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02F9A1B-B6B4-4ACB-B6CD-948CDB00C6F8}"/>
              </a:ext>
            </a:extLst>
          </p:cNvPr>
          <p:cNvSpPr>
            <a:spLocks noGrp="1"/>
          </p:cNvSpPr>
          <p:nvPr>
            <p:ph type="title"/>
          </p:nvPr>
        </p:nvSpPr>
        <p:spPr/>
        <p:txBody>
          <a:bodyPr/>
          <a:lstStyle/>
          <a:p>
            <a:pPr algn="ctr"/>
            <a:r>
              <a:rPr lang="it-IT" dirty="0"/>
              <a:t>Bernardin de Saint-Pierre</a:t>
            </a:r>
            <a:br>
              <a:rPr lang="it-IT" dirty="0"/>
            </a:br>
            <a:r>
              <a:rPr lang="it-IT" i="1" dirty="0"/>
              <a:t>Paul et Virginie</a:t>
            </a:r>
            <a:endParaRPr lang="it-IT" dirty="0"/>
          </a:p>
        </p:txBody>
      </p:sp>
      <p:sp>
        <p:nvSpPr>
          <p:cNvPr id="3" name="Segnaposto contenuto 2">
            <a:extLst>
              <a:ext uri="{FF2B5EF4-FFF2-40B4-BE49-F238E27FC236}">
                <a16:creationId xmlns:a16="http://schemas.microsoft.com/office/drawing/2014/main" id="{0A10C49F-8ECA-4ED2-A8F3-26782205F899}"/>
              </a:ext>
            </a:extLst>
          </p:cNvPr>
          <p:cNvSpPr>
            <a:spLocks noGrp="1"/>
          </p:cNvSpPr>
          <p:nvPr>
            <p:ph idx="1"/>
          </p:nvPr>
        </p:nvSpPr>
        <p:spPr/>
        <p:txBody>
          <a:bodyPr>
            <a:normAutofit fontScale="92500" lnSpcReduction="20000"/>
          </a:bodyPr>
          <a:lstStyle/>
          <a:p>
            <a:r>
              <a:rPr lang="fr-FR" b="0" i="0" dirty="0">
                <a:solidFill>
                  <a:srgbClr val="202122"/>
                </a:solidFill>
                <a:effectLst/>
                <a:latin typeface="Arial" panose="020B0604020202020204" pitchFamily="34" charset="0"/>
              </a:rPr>
              <a:t>tels dans le jardin d’</a:t>
            </a:r>
            <a:r>
              <a:rPr lang="fr-FR" b="1" i="0" dirty="0">
                <a:solidFill>
                  <a:srgbClr val="202122"/>
                </a:solidFill>
                <a:effectLst/>
                <a:latin typeface="Arial" panose="020B0604020202020204" pitchFamily="34" charset="0"/>
              </a:rPr>
              <a:t>Éden</a:t>
            </a:r>
            <a:r>
              <a:rPr lang="fr-FR" b="0" i="0" dirty="0">
                <a:solidFill>
                  <a:srgbClr val="202122"/>
                </a:solidFill>
                <a:effectLst/>
                <a:latin typeface="Arial" panose="020B0604020202020204" pitchFamily="34" charset="0"/>
              </a:rPr>
              <a:t> parurent nos premiers parents, lorsque sortant des mains de Dieu, ils se virent, s’approchèrent, et conversèrent d’abord comme </a:t>
            </a:r>
            <a:r>
              <a:rPr lang="fr-FR" b="1" i="0" dirty="0" err="1">
                <a:solidFill>
                  <a:srgbClr val="202122"/>
                </a:solidFill>
                <a:effectLst/>
                <a:latin typeface="Arial" panose="020B0604020202020204" pitchFamily="34" charset="0"/>
              </a:rPr>
              <a:t>frere</a:t>
            </a:r>
            <a:r>
              <a:rPr lang="fr-FR" b="0" i="0" dirty="0">
                <a:solidFill>
                  <a:srgbClr val="202122"/>
                </a:solidFill>
                <a:effectLst/>
                <a:latin typeface="Arial" panose="020B0604020202020204" pitchFamily="34" charset="0"/>
              </a:rPr>
              <a:t> et comme </a:t>
            </a:r>
            <a:r>
              <a:rPr lang="fr-FR" b="1" i="0" dirty="0">
                <a:solidFill>
                  <a:srgbClr val="202122"/>
                </a:solidFill>
                <a:effectLst/>
                <a:latin typeface="Arial" panose="020B0604020202020204" pitchFamily="34" charset="0"/>
              </a:rPr>
              <a:t>sœur</a:t>
            </a:r>
            <a:r>
              <a:rPr lang="fr-FR" b="0" i="0" dirty="0">
                <a:solidFill>
                  <a:srgbClr val="202122"/>
                </a:solidFill>
                <a:effectLst/>
                <a:latin typeface="Arial" panose="020B0604020202020204" pitchFamily="34" charset="0"/>
              </a:rPr>
              <a:t>. Virginie, douce, modeste, confiante comme Ève ; et Paul, semblable à Adam, ayant la taille d’un homme avec la simplicité d’un enfant.</a:t>
            </a:r>
          </a:p>
          <a:p>
            <a:r>
              <a:rPr lang="fr-FR" b="0" i="0" dirty="0">
                <a:solidFill>
                  <a:srgbClr val="202122"/>
                </a:solidFill>
                <a:effectLst/>
                <a:latin typeface="Arial" panose="020B0604020202020204" pitchFamily="34" charset="0"/>
              </a:rPr>
              <a:t>Cependant depuis quelque temps Virginie se sentait agitée d’</a:t>
            </a:r>
            <a:r>
              <a:rPr lang="fr-FR" b="1" i="0" dirty="0">
                <a:solidFill>
                  <a:srgbClr val="202122"/>
                </a:solidFill>
                <a:effectLst/>
                <a:latin typeface="Arial" panose="020B0604020202020204" pitchFamily="34" charset="0"/>
              </a:rPr>
              <a:t>un mal inconnu</a:t>
            </a:r>
            <a:r>
              <a:rPr lang="fr-FR" b="0" i="0" dirty="0">
                <a:solidFill>
                  <a:srgbClr val="202122"/>
                </a:solidFill>
                <a:effectLst/>
                <a:latin typeface="Arial" panose="020B0604020202020204" pitchFamily="34" charset="0"/>
              </a:rPr>
              <a:t>. Ses beaux yeux bleus se marbraient de noir ; son teint jaunissait ; une langueur universelle abattait son corps.</a:t>
            </a:r>
          </a:p>
          <a:p>
            <a:r>
              <a:rPr lang="fr-FR" b="0" i="0" dirty="0">
                <a:solidFill>
                  <a:srgbClr val="202122"/>
                </a:solidFill>
                <a:effectLst/>
                <a:latin typeface="Arial" panose="020B0604020202020204" pitchFamily="34" charset="0"/>
              </a:rPr>
              <a:t>[…] l’herbe était brûlée ; des exhalaisons chaudes sortaient du flanc des montagnes, et la plupart de leurs ruisseaux étaient desséchés.</a:t>
            </a:r>
          </a:p>
          <a:p>
            <a:r>
              <a:rPr lang="fr-FR" b="0" i="0" dirty="0">
                <a:solidFill>
                  <a:srgbClr val="202122"/>
                </a:solidFill>
                <a:effectLst/>
                <a:latin typeface="Arial" panose="020B0604020202020204" pitchFamily="34" charset="0"/>
              </a:rPr>
              <a:t>Bientôt des </a:t>
            </a:r>
            <a:r>
              <a:rPr lang="fr-FR" b="1" i="0" dirty="0">
                <a:solidFill>
                  <a:srgbClr val="202122"/>
                </a:solidFill>
                <a:effectLst/>
                <a:latin typeface="Arial" panose="020B0604020202020204" pitchFamily="34" charset="0"/>
              </a:rPr>
              <a:t>tonnerres</a:t>
            </a:r>
            <a:r>
              <a:rPr lang="fr-FR" b="0" i="0" dirty="0">
                <a:solidFill>
                  <a:srgbClr val="202122"/>
                </a:solidFill>
                <a:effectLst/>
                <a:latin typeface="Arial" panose="020B0604020202020204" pitchFamily="34" charset="0"/>
              </a:rPr>
              <a:t> affreux firent retentir de leurs éclats les bois, les plaines et les vallons ; des </a:t>
            </a:r>
            <a:r>
              <a:rPr lang="fr-FR" b="1" i="0" dirty="0">
                <a:solidFill>
                  <a:srgbClr val="202122"/>
                </a:solidFill>
                <a:effectLst/>
                <a:latin typeface="Arial" panose="020B0604020202020204" pitchFamily="34" charset="0"/>
              </a:rPr>
              <a:t>pluies</a:t>
            </a:r>
            <a:r>
              <a:rPr lang="fr-FR" b="0" i="0" dirty="0">
                <a:solidFill>
                  <a:srgbClr val="202122"/>
                </a:solidFill>
                <a:effectLst/>
                <a:latin typeface="Arial" panose="020B0604020202020204" pitchFamily="34" charset="0"/>
              </a:rPr>
              <a:t> épouvantables, semblables à des </a:t>
            </a:r>
            <a:r>
              <a:rPr lang="fr-FR" b="1" i="0" dirty="0">
                <a:solidFill>
                  <a:srgbClr val="202122"/>
                </a:solidFill>
                <a:effectLst/>
                <a:latin typeface="Arial" panose="020B0604020202020204" pitchFamily="34" charset="0"/>
              </a:rPr>
              <a:t>cataractes</a:t>
            </a:r>
            <a:r>
              <a:rPr lang="fr-FR" b="0" i="0" dirty="0">
                <a:solidFill>
                  <a:srgbClr val="202122"/>
                </a:solidFill>
                <a:effectLst/>
                <a:latin typeface="Arial" panose="020B0604020202020204" pitchFamily="34" charset="0"/>
              </a:rPr>
              <a:t>, tombèrent du ciel.</a:t>
            </a:r>
          </a:p>
          <a:p>
            <a:endParaRPr lang="it-IT" dirty="0"/>
          </a:p>
        </p:txBody>
      </p:sp>
    </p:spTree>
    <p:extLst>
      <p:ext uri="{BB962C8B-B14F-4D97-AF65-F5344CB8AC3E}">
        <p14:creationId xmlns:p14="http://schemas.microsoft.com/office/powerpoint/2010/main" val="27204609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938C0C-32D8-40C3-9A1F-A51E863B3450}"/>
              </a:ext>
            </a:extLst>
          </p:cNvPr>
          <p:cNvSpPr>
            <a:spLocks noGrp="1"/>
          </p:cNvSpPr>
          <p:nvPr>
            <p:ph type="title"/>
          </p:nvPr>
        </p:nvSpPr>
        <p:spPr/>
        <p:txBody>
          <a:bodyPr/>
          <a:lstStyle/>
          <a:p>
            <a:pPr algn="ctr"/>
            <a:r>
              <a:rPr lang="it-IT" dirty="0"/>
              <a:t>Bernardin de Saint-Pierre</a:t>
            </a:r>
            <a:br>
              <a:rPr lang="it-IT" dirty="0"/>
            </a:br>
            <a:r>
              <a:rPr lang="it-IT" i="1" dirty="0"/>
              <a:t>Paul et Virginie</a:t>
            </a:r>
            <a:endParaRPr lang="it-IT" dirty="0"/>
          </a:p>
        </p:txBody>
      </p:sp>
      <p:sp>
        <p:nvSpPr>
          <p:cNvPr id="3" name="Segnaposto contenuto 2">
            <a:extLst>
              <a:ext uri="{FF2B5EF4-FFF2-40B4-BE49-F238E27FC236}">
                <a16:creationId xmlns:a16="http://schemas.microsoft.com/office/drawing/2014/main" id="{7AB4B82A-39A1-4853-A918-4F8BFBA63726}"/>
              </a:ext>
            </a:extLst>
          </p:cNvPr>
          <p:cNvSpPr>
            <a:spLocks noGrp="1"/>
          </p:cNvSpPr>
          <p:nvPr>
            <p:ph idx="1"/>
          </p:nvPr>
        </p:nvSpPr>
        <p:spPr/>
        <p:txBody>
          <a:bodyPr>
            <a:normAutofit fontScale="92500" lnSpcReduction="20000"/>
          </a:bodyPr>
          <a:lstStyle/>
          <a:p>
            <a:r>
              <a:rPr lang="fr-FR" b="0" i="0" dirty="0">
                <a:solidFill>
                  <a:srgbClr val="202122"/>
                </a:solidFill>
                <a:effectLst/>
                <a:latin typeface="Arial" panose="020B0604020202020204" pitchFamily="34" charset="0"/>
              </a:rPr>
              <a:t>Aussi aucun livre ne lui [à Paul] fit autant de plaisir que le </a:t>
            </a:r>
            <a:r>
              <a:rPr lang="fr-FR" b="0" i="1" dirty="0">
                <a:solidFill>
                  <a:srgbClr val="202122"/>
                </a:solidFill>
                <a:effectLst/>
                <a:latin typeface="Arial" panose="020B0604020202020204" pitchFamily="34" charset="0"/>
              </a:rPr>
              <a:t>Télémaque</a:t>
            </a:r>
            <a:r>
              <a:rPr lang="fr-FR" b="0" i="0" dirty="0">
                <a:solidFill>
                  <a:srgbClr val="202122"/>
                </a:solidFill>
                <a:effectLst/>
                <a:latin typeface="Arial" panose="020B0604020202020204" pitchFamily="34" charset="0"/>
              </a:rPr>
              <a:t>, par ses tableaux de la vie champêtre et des passions naturelles au cœur humain.</a:t>
            </a:r>
          </a:p>
          <a:p>
            <a:r>
              <a:rPr lang="fr-FR" b="0" i="0" dirty="0">
                <a:solidFill>
                  <a:srgbClr val="202122"/>
                </a:solidFill>
                <a:effectLst/>
                <a:latin typeface="Arial" panose="020B0604020202020204" pitchFamily="34" charset="0"/>
              </a:rPr>
              <a:t>D’un autre côté il fut tout bouleversé par la lecture de </a:t>
            </a:r>
            <a:r>
              <a:rPr lang="fr-FR" b="1" i="0" dirty="0">
                <a:solidFill>
                  <a:srgbClr val="202122"/>
                </a:solidFill>
                <a:effectLst/>
                <a:latin typeface="Arial" panose="020B0604020202020204" pitchFamily="34" charset="0"/>
              </a:rPr>
              <a:t>nos romans à la mode</a:t>
            </a:r>
            <a:r>
              <a:rPr lang="fr-FR" b="0" i="0" dirty="0">
                <a:solidFill>
                  <a:srgbClr val="202122"/>
                </a:solidFill>
                <a:effectLst/>
                <a:latin typeface="Arial" panose="020B0604020202020204" pitchFamily="34" charset="0"/>
              </a:rPr>
              <a:t>, pleins de mœurs et de maximes licencieuses ; et quand il sut que ces romans renfermaient une peinture véritable des sociétés de l’Europe, il craignit, non sans quelque apparence de raison, que Virginie ne vînt à s’y </a:t>
            </a:r>
            <a:r>
              <a:rPr lang="fr-FR" b="1" i="0" dirty="0">
                <a:solidFill>
                  <a:srgbClr val="202122"/>
                </a:solidFill>
                <a:effectLst/>
                <a:latin typeface="Arial" panose="020B0604020202020204" pitchFamily="34" charset="0"/>
              </a:rPr>
              <a:t>corrompre</a:t>
            </a:r>
            <a:r>
              <a:rPr lang="fr-FR" b="0" i="0" dirty="0">
                <a:solidFill>
                  <a:srgbClr val="202122"/>
                </a:solidFill>
                <a:effectLst/>
                <a:latin typeface="Arial" panose="020B0604020202020204" pitchFamily="34" charset="0"/>
              </a:rPr>
              <a:t> et à l’oublier.</a:t>
            </a:r>
          </a:p>
          <a:p>
            <a:r>
              <a:rPr lang="fr-FR" b="0" i="0" dirty="0">
                <a:solidFill>
                  <a:srgbClr val="202122"/>
                </a:solidFill>
                <a:effectLst/>
                <a:latin typeface="Arial" panose="020B0604020202020204" pitchFamily="34" charset="0"/>
              </a:rPr>
              <a:t>[Lettre de Virgini</a:t>
            </a:r>
            <a:r>
              <a:rPr lang="fr-FR" dirty="0">
                <a:solidFill>
                  <a:srgbClr val="202122"/>
                </a:solidFill>
                <a:latin typeface="Arial" panose="020B0604020202020204" pitchFamily="34" charset="0"/>
              </a:rPr>
              <a:t>e à sa mère</a:t>
            </a:r>
            <a:r>
              <a:rPr lang="fr-FR" b="0" i="0" dirty="0">
                <a:solidFill>
                  <a:srgbClr val="202122"/>
                </a:solidFill>
                <a:effectLst/>
                <a:latin typeface="Arial" panose="020B0604020202020204" pitchFamily="34" charset="0"/>
              </a:rPr>
              <a:t>] Mes femmes de chambre, ou plutôt celles de ma </a:t>
            </a:r>
            <a:r>
              <a:rPr lang="fr-FR" b="0" i="0" dirty="0" err="1">
                <a:solidFill>
                  <a:srgbClr val="202122"/>
                </a:solidFill>
                <a:effectLst/>
                <a:latin typeface="Arial" panose="020B0604020202020204" pitchFamily="34" charset="0"/>
              </a:rPr>
              <a:t>grand’tante</a:t>
            </a:r>
            <a:r>
              <a:rPr lang="fr-FR" b="0" i="0" dirty="0">
                <a:solidFill>
                  <a:srgbClr val="202122"/>
                </a:solidFill>
                <a:effectLst/>
                <a:latin typeface="Arial" panose="020B0604020202020204" pitchFamily="34" charset="0"/>
              </a:rPr>
              <a:t> […], me disent […] : Mademoiselle, souvenez-vous que vous êtes Française, et que vous devez oublier le pays des sauvages. Ah ! je m’oublierais plutôt moi-même que d’oublier le lieu où je suis née, et où vous vivez ! C’est ce pays-ci qui est pour moi </a:t>
            </a:r>
            <a:r>
              <a:rPr lang="fr-FR" b="1" i="0" dirty="0">
                <a:solidFill>
                  <a:srgbClr val="202122"/>
                </a:solidFill>
                <a:effectLst/>
                <a:latin typeface="Arial" panose="020B0604020202020204" pitchFamily="34" charset="0"/>
              </a:rPr>
              <a:t>un pays de sauvages</a:t>
            </a:r>
            <a:r>
              <a:rPr lang="fr-FR" b="0" i="0" dirty="0">
                <a:solidFill>
                  <a:srgbClr val="202122"/>
                </a:solidFill>
                <a:effectLst/>
                <a:latin typeface="Arial" panose="020B0604020202020204" pitchFamily="34" charset="0"/>
              </a:rPr>
              <a:t>.</a:t>
            </a:r>
            <a:endParaRPr lang="it-IT" dirty="0"/>
          </a:p>
        </p:txBody>
      </p:sp>
    </p:spTree>
    <p:extLst>
      <p:ext uri="{BB962C8B-B14F-4D97-AF65-F5344CB8AC3E}">
        <p14:creationId xmlns:p14="http://schemas.microsoft.com/office/powerpoint/2010/main" val="514790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8A50ED-99C5-4CE4-9F91-1526BA01E883}"/>
              </a:ext>
            </a:extLst>
          </p:cNvPr>
          <p:cNvSpPr>
            <a:spLocks noGrp="1"/>
          </p:cNvSpPr>
          <p:nvPr>
            <p:ph type="title"/>
          </p:nvPr>
        </p:nvSpPr>
        <p:spPr/>
        <p:txBody>
          <a:bodyPr/>
          <a:lstStyle/>
          <a:p>
            <a:pPr algn="ctr"/>
            <a:r>
              <a:rPr lang="it-IT" i="1" dirty="0" err="1"/>
              <a:t>Lettres</a:t>
            </a:r>
            <a:r>
              <a:rPr lang="it-IT" i="1" dirty="0"/>
              <a:t> </a:t>
            </a:r>
            <a:r>
              <a:rPr lang="it-IT" i="1" dirty="0" err="1"/>
              <a:t>portugaises</a:t>
            </a:r>
            <a:r>
              <a:rPr lang="it-IT" dirty="0"/>
              <a:t>, incipit</a:t>
            </a:r>
          </a:p>
        </p:txBody>
      </p:sp>
      <p:sp>
        <p:nvSpPr>
          <p:cNvPr id="3" name="Segnaposto contenuto 2">
            <a:extLst>
              <a:ext uri="{FF2B5EF4-FFF2-40B4-BE49-F238E27FC236}">
                <a16:creationId xmlns:a16="http://schemas.microsoft.com/office/drawing/2014/main" id="{6188C2F4-9820-478C-96E9-71BB1E855AEF}"/>
              </a:ext>
            </a:extLst>
          </p:cNvPr>
          <p:cNvSpPr>
            <a:spLocks noGrp="1"/>
          </p:cNvSpPr>
          <p:nvPr>
            <p:ph idx="1"/>
          </p:nvPr>
        </p:nvSpPr>
        <p:spPr/>
        <p:txBody>
          <a:bodyPr>
            <a:normAutofit fontScale="77500" lnSpcReduction="20000"/>
          </a:bodyPr>
          <a:lstStyle/>
          <a:p>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Considère, </a:t>
            </a:r>
            <a:r>
              <a:rPr lang="fr-FR" b="1" i="0" dirty="0">
                <a:solidFill>
                  <a:srgbClr val="202122"/>
                </a:solidFill>
                <a:effectLst/>
                <a:latin typeface="Arial" panose="020B0604020202020204" pitchFamily="34" charset="0"/>
              </a:rPr>
              <a:t>mon Amour</a:t>
            </a:r>
            <a:r>
              <a:rPr lang="fr-FR" b="0" i="0" dirty="0">
                <a:solidFill>
                  <a:srgbClr val="202122"/>
                </a:solidFill>
                <a:effectLst/>
                <a:latin typeface="Arial" panose="020B0604020202020204" pitchFamily="34" charset="0"/>
              </a:rPr>
              <a:t>, jusqu’à quel excès tu as manqué de prévoyance. Ah ! malheureux, </a:t>
            </a:r>
            <a:r>
              <a:rPr lang="fr-FR" b="1" i="0" dirty="0">
                <a:solidFill>
                  <a:srgbClr val="202122"/>
                </a:solidFill>
                <a:effectLst/>
                <a:latin typeface="Arial" panose="020B0604020202020204" pitchFamily="34" charset="0"/>
              </a:rPr>
              <a:t>tu</a:t>
            </a:r>
            <a:r>
              <a:rPr lang="fr-FR" b="0" i="0" dirty="0">
                <a:solidFill>
                  <a:srgbClr val="202122"/>
                </a:solidFill>
                <a:effectLst/>
                <a:latin typeface="Arial" panose="020B0604020202020204" pitchFamily="34" charset="0"/>
              </a:rPr>
              <a:t> as été trahi, et tu m’as trahie par des espérances trompeuses. Une passion sur laquelle tu avais fait tant de projets de plaisirs ne te cause présentement qu’un mortel désespoir, qui ne peut être comparé qu’à la cruauté de l’absence qui le cause. Quoi ! cette absence, à laquelle ma douleur, tout ingénieuse qu’elle est, ne peut donner un nom assez funeste, me privera donc pour toujours de regarder </a:t>
            </a:r>
            <a:r>
              <a:rPr lang="fr-FR" b="1" i="0" dirty="0">
                <a:solidFill>
                  <a:srgbClr val="202122"/>
                </a:solidFill>
                <a:effectLst/>
                <a:latin typeface="Arial" panose="020B0604020202020204" pitchFamily="34" charset="0"/>
              </a:rPr>
              <a:t>ces yeux</a:t>
            </a:r>
            <a:r>
              <a:rPr lang="fr-FR" b="0" i="0" dirty="0">
                <a:solidFill>
                  <a:srgbClr val="202122"/>
                </a:solidFill>
                <a:effectLst/>
                <a:latin typeface="Arial" panose="020B0604020202020204" pitchFamily="34" charset="0"/>
              </a:rPr>
              <a:t>, dans lesquels je voyais tant d’amour, et qui me faisaient connaître des mouvements qui me comblaient de joie, qui me tenaient lieu de toutes choses, et qui enfin me suffisaient ? Hélas ! les miens sont privés de la seule lumière qui les animait, il ne leur reste que des larmes, et je ne les ai employés à aucun usage qu’à pleurer sans cesse, depuis que j’appris que</a:t>
            </a:r>
            <a:r>
              <a:rPr lang="fr-FR" b="1" i="0" dirty="0">
                <a:solidFill>
                  <a:srgbClr val="202122"/>
                </a:solidFill>
                <a:effectLst/>
                <a:latin typeface="Arial" panose="020B0604020202020204" pitchFamily="34" charset="0"/>
              </a:rPr>
              <a:t> vous</a:t>
            </a:r>
            <a:r>
              <a:rPr lang="fr-FR" b="0" i="0" dirty="0">
                <a:solidFill>
                  <a:srgbClr val="202122"/>
                </a:solidFill>
                <a:effectLst/>
                <a:latin typeface="Arial" panose="020B0604020202020204" pitchFamily="34" charset="0"/>
              </a:rPr>
              <a:t> étiez enfin résolu à un éloignement, qui m’est si insupportable qu’il me fera mourir en peu de temps. Cependant il me semble que j’ai quelque attachement pour des malheurs dont vous êtes la seule cause : Je vous ai destiné ma vie aussitôt que je vous ai vu ; et je sens quelque plaisir en vous la sacrifiant. </a:t>
            </a:r>
          </a:p>
        </p:txBody>
      </p:sp>
    </p:spTree>
    <p:extLst>
      <p:ext uri="{BB962C8B-B14F-4D97-AF65-F5344CB8AC3E}">
        <p14:creationId xmlns:p14="http://schemas.microsoft.com/office/powerpoint/2010/main" val="24948328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B20B3A-BC00-4813-9362-6C95DAAEA4C4}"/>
              </a:ext>
            </a:extLst>
          </p:cNvPr>
          <p:cNvSpPr>
            <a:spLocks noGrp="1"/>
          </p:cNvSpPr>
          <p:nvPr>
            <p:ph type="title"/>
          </p:nvPr>
        </p:nvSpPr>
        <p:spPr/>
        <p:txBody>
          <a:bodyPr/>
          <a:lstStyle/>
          <a:p>
            <a:pPr algn="ctr"/>
            <a:r>
              <a:rPr lang="it-IT" dirty="0"/>
              <a:t>Bernardin de Saint-Pierre</a:t>
            </a:r>
            <a:br>
              <a:rPr lang="it-IT" dirty="0"/>
            </a:br>
            <a:r>
              <a:rPr lang="it-IT" i="1" dirty="0"/>
              <a:t>Paul et Virginie</a:t>
            </a:r>
            <a:endParaRPr lang="it-IT" dirty="0"/>
          </a:p>
        </p:txBody>
      </p:sp>
      <p:sp>
        <p:nvSpPr>
          <p:cNvPr id="3" name="Segnaposto contenuto 2">
            <a:extLst>
              <a:ext uri="{FF2B5EF4-FFF2-40B4-BE49-F238E27FC236}">
                <a16:creationId xmlns:a16="http://schemas.microsoft.com/office/drawing/2014/main" id="{818EC287-D690-4D5A-B696-22C4AC42B457}"/>
              </a:ext>
            </a:extLst>
          </p:cNvPr>
          <p:cNvSpPr>
            <a:spLocks noGrp="1"/>
          </p:cNvSpPr>
          <p:nvPr>
            <p:ph idx="1"/>
          </p:nvPr>
        </p:nvSpPr>
        <p:spPr/>
        <p:txBody>
          <a:bodyPr>
            <a:normAutofit lnSpcReduction="10000"/>
          </a:bodyPr>
          <a:lstStyle/>
          <a:p>
            <a:pPr algn="just"/>
            <a:r>
              <a:rPr lang="fr-FR" b="0" i="0" dirty="0">
                <a:solidFill>
                  <a:srgbClr val="202122"/>
                </a:solidFill>
                <a:effectLst/>
                <a:latin typeface="Arial" panose="020B0604020202020204" pitchFamily="34" charset="0"/>
              </a:rPr>
              <a:t>Tout homme qui a eu beaucoup à se plaindre des hommes cherche la </a:t>
            </a:r>
            <a:r>
              <a:rPr lang="fr-FR" b="1" i="0" dirty="0">
                <a:solidFill>
                  <a:srgbClr val="202122"/>
                </a:solidFill>
                <a:effectLst/>
                <a:latin typeface="Arial" panose="020B0604020202020204" pitchFamily="34" charset="0"/>
              </a:rPr>
              <a:t>solitude</a:t>
            </a:r>
            <a:r>
              <a:rPr lang="fr-FR" b="0" i="0" dirty="0">
                <a:solidFill>
                  <a:srgbClr val="202122"/>
                </a:solidFill>
                <a:effectLst/>
                <a:latin typeface="Arial" panose="020B0604020202020204" pitchFamily="34" charset="0"/>
              </a:rPr>
              <a:t> […]. La solitude ramène en partie l’homme au </a:t>
            </a:r>
            <a:r>
              <a:rPr lang="fr-FR" b="1" i="0" dirty="0">
                <a:solidFill>
                  <a:srgbClr val="202122"/>
                </a:solidFill>
                <a:effectLst/>
                <a:latin typeface="Arial" panose="020B0604020202020204" pitchFamily="34" charset="0"/>
              </a:rPr>
              <a:t>bonheur naturel</a:t>
            </a:r>
            <a:r>
              <a:rPr lang="fr-FR" b="0" i="0" dirty="0">
                <a:solidFill>
                  <a:srgbClr val="202122"/>
                </a:solidFill>
                <a:effectLst/>
                <a:latin typeface="Arial" panose="020B0604020202020204" pitchFamily="34" charset="0"/>
              </a:rPr>
              <a:t>, en éloignant de lui le </a:t>
            </a:r>
            <a:r>
              <a:rPr lang="fr-FR" b="1" i="0" dirty="0">
                <a:solidFill>
                  <a:srgbClr val="202122"/>
                </a:solidFill>
                <a:effectLst/>
                <a:latin typeface="Arial" panose="020B0604020202020204" pitchFamily="34" charset="0"/>
              </a:rPr>
              <a:t>malheur social</a:t>
            </a:r>
            <a:r>
              <a:rPr lang="fr-FR" b="0" i="0" dirty="0">
                <a:solidFill>
                  <a:srgbClr val="202122"/>
                </a:solidFill>
                <a:effectLst/>
                <a:latin typeface="Arial" panose="020B0604020202020204" pitchFamily="34" charset="0"/>
              </a:rPr>
              <a:t>. Au milieu de nos sociétés, divisées par tant de </a:t>
            </a:r>
            <a:r>
              <a:rPr lang="fr-FR" b="1" i="0" dirty="0">
                <a:solidFill>
                  <a:srgbClr val="202122"/>
                </a:solidFill>
                <a:effectLst/>
                <a:latin typeface="Arial" panose="020B0604020202020204" pitchFamily="34" charset="0"/>
              </a:rPr>
              <a:t>préjugés</a:t>
            </a:r>
            <a:r>
              <a:rPr lang="fr-FR" b="0" i="0" dirty="0">
                <a:solidFill>
                  <a:srgbClr val="202122"/>
                </a:solidFill>
                <a:effectLst/>
                <a:latin typeface="Arial" panose="020B0604020202020204" pitchFamily="34" charset="0"/>
              </a:rPr>
              <a:t>, l’</a:t>
            </a:r>
            <a:r>
              <a:rPr lang="it-IT" sz="1800" kern="0" dirty="0">
                <a:solidFill>
                  <a:srgbClr val="202122"/>
                </a:solidFill>
                <a:effectLst/>
                <a:latin typeface="Arial" panose="020B0604020202020204" pitchFamily="34" charset="0"/>
                <a:ea typeface="Times New Roman" panose="02020603050405020304" pitchFamily="18" charset="0"/>
              </a:rPr>
              <a:t> </a:t>
            </a:r>
            <a:r>
              <a:rPr lang="it-IT" kern="0" dirty="0">
                <a:solidFill>
                  <a:srgbClr val="202122"/>
                </a:solidFill>
                <a:effectLst/>
                <a:latin typeface="Arial" panose="020B0604020202020204" pitchFamily="34" charset="0"/>
                <a:ea typeface="Times New Roman" panose="02020603050405020304" pitchFamily="18" charset="0"/>
              </a:rPr>
              <a:t>â</a:t>
            </a:r>
            <a:r>
              <a:rPr lang="fr-FR" b="0" i="0" dirty="0">
                <a:solidFill>
                  <a:srgbClr val="202122"/>
                </a:solidFill>
                <a:effectLst/>
                <a:latin typeface="Arial" panose="020B0604020202020204" pitchFamily="34" charset="0"/>
              </a:rPr>
              <a:t>me est dans une agitation continuelle ; elle roule sans cesse en elle-même mille opinions turbulentes et contradictoires dont les membres d’une société ambitieuse et misérable cherchent à se subjuguer les uns les autres. Mais dans la solitude elle dépose ces </a:t>
            </a:r>
            <a:r>
              <a:rPr lang="fr-FR" b="1" i="0" dirty="0">
                <a:solidFill>
                  <a:srgbClr val="202122"/>
                </a:solidFill>
                <a:effectLst/>
                <a:latin typeface="Arial" panose="020B0604020202020204" pitchFamily="34" charset="0"/>
              </a:rPr>
              <a:t>illusions étrangères</a:t>
            </a:r>
            <a:r>
              <a:rPr lang="fr-FR" b="0" i="0" dirty="0">
                <a:solidFill>
                  <a:srgbClr val="202122"/>
                </a:solidFill>
                <a:effectLst/>
                <a:latin typeface="Arial" panose="020B0604020202020204" pitchFamily="34" charset="0"/>
              </a:rPr>
              <a:t> qui la troublent ; elle reprend le sentiment simple d’elle-même, de la nature et de son auteur […]. La solitude rétablit aussi bien les </a:t>
            </a:r>
            <a:r>
              <a:rPr lang="fr-FR" b="1" i="0" dirty="0">
                <a:solidFill>
                  <a:srgbClr val="202122"/>
                </a:solidFill>
                <a:effectLst/>
                <a:latin typeface="Arial" panose="020B0604020202020204" pitchFamily="34" charset="0"/>
              </a:rPr>
              <a:t>harmonies</a:t>
            </a:r>
            <a:r>
              <a:rPr lang="fr-FR" b="0" i="0" dirty="0">
                <a:solidFill>
                  <a:srgbClr val="202122"/>
                </a:solidFill>
                <a:effectLst/>
                <a:latin typeface="Arial" panose="020B0604020202020204" pitchFamily="34" charset="0"/>
              </a:rPr>
              <a:t> du </a:t>
            </a:r>
            <a:r>
              <a:rPr lang="fr-FR" b="1" i="0" dirty="0">
                <a:solidFill>
                  <a:srgbClr val="202122"/>
                </a:solidFill>
                <a:effectLst/>
                <a:latin typeface="Arial" panose="020B0604020202020204" pitchFamily="34" charset="0"/>
              </a:rPr>
              <a:t>corps</a:t>
            </a:r>
            <a:r>
              <a:rPr lang="fr-FR" b="0" i="0" dirty="0">
                <a:solidFill>
                  <a:srgbClr val="202122"/>
                </a:solidFill>
                <a:effectLst/>
                <a:latin typeface="Arial" panose="020B0604020202020204" pitchFamily="34" charset="0"/>
              </a:rPr>
              <a:t> que celles de l’</a:t>
            </a:r>
            <a:r>
              <a:rPr lang="it-IT" sz="1800" kern="0" dirty="0">
                <a:solidFill>
                  <a:srgbClr val="202122"/>
                </a:solidFill>
                <a:effectLst/>
                <a:latin typeface="Arial" panose="020B0604020202020204" pitchFamily="34" charset="0"/>
                <a:ea typeface="Times New Roman" panose="02020603050405020304" pitchFamily="18" charset="0"/>
              </a:rPr>
              <a:t> </a:t>
            </a:r>
            <a:r>
              <a:rPr lang="it-IT" b="1" kern="0" dirty="0">
                <a:solidFill>
                  <a:srgbClr val="202122"/>
                </a:solidFill>
                <a:effectLst/>
                <a:latin typeface="Arial" panose="020B0604020202020204" pitchFamily="34" charset="0"/>
                <a:ea typeface="Times New Roman" panose="02020603050405020304" pitchFamily="18" charset="0"/>
              </a:rPr>
              <a:t>â</a:t>
            </a:r>
            <a:r>
              <a:rPr lang="fr-FR" b="1" i="0" dirty="0">
                <a:solidFill>
                  <a:srgbClr val="202122"/>
                </a:solidFill>
                <a:effectLst/>
                <a:latin typeface="Arial" panose="020B0604020202020204" pitchFamily="34" charset="0"/>
              </a:rPr>
              <a:t>me</a:t>
            </a:r>
            <a:r>
              <a:rPr lang="fr-FR" b="0" i="0" dirty="0">
                <a:solidFill>
                  <a:srgbClr val="202122"/>
                </a:solidFill>
                <a:effectLst/>
                <a:latin typeface="Arial" panose="020B0604020202020204" pitchFamily="34" charset="0"/>
              </a:rPr>
              <a:t>.   </a:t>
            </a:r>
            <a:endParaRPr lang="it-IT" dirty="0"/>
          </a:p>
        </p:txBody>
      </p:sp>
    </p:spTree>
    <p:extLst>
      <p:ext uri="{BB962C8B-B14F-4D97-AF65-F5344CB8AC3E}">
        <p14:creationId xmlns:p14="http://schemas.microsoft.com/office/powerpoint/2010/main" val="49550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FFAA6B-2504-44BA-A02E-E8AAA84B7933}"/>
              </a:ext>
            </a:extLst>
          </p:cNvPr>
          <p:cNvSpPr>
            <a:spLocks noGrp="1"/>
          </p:cNvSpPr>
          <p:nvPr>
            <p:ph type="title"/>
          </p:nvPr>
        </p:nvSpPr>
        <p:spPr/>
        <p:txBody>
          <a:bodyPr/>
          <a:lstStyle/>
          <a:p>
            <a:pPr algn="ctr"/>
            <a:r>
              <a:rPr lang="it-IT" dirty="0"/>
              <a:t>Bernardin de Saint-Pierre</a:t>
            </a:r>
            <a:br>
              <a:rPr lang="it-IT" dirty="0"/>
            </a:br>
            <a:r>
              <a:rPr lang="it-IT" i="1" dirty="0"/>
              <a:t>Paul et Virginie</a:t>
            </a:r>
            <a:endParaRPr lang="it-IT" dirty="0"/>
          </a:p>
        </p:txBody>
      </p:sp>
      <p:sp>
        <p:nvSpPr>
          <p:cNvPr id="3" name="Segnaposto contenuto 2">
            <a:extLst>
              <a:ext uri="{FF2B5EF4-FFF2-40B4-BE49-F238E27FC236}">
                <a16:creationId xmlns:a16="http://schemas.microsoft.com/office/drawing/2014/main" id="{52113D28-98C1-47B6-9ED6-023526DAF4A3}"/>
              </a:ext>
            </a:extLst>
          </p:cNvPr>
          <p:cNvSpPr>
            <a:spLocks noGrp="1"/>
          </p:cNvSpPr>
          <p:nvPr>
            <p:ph idx="1"/>
          </p:nvPr>
        </p:nvSpPr>
        <p:spPr/>
        <p:txBody>
          <a:bodyPr/>
          <a:lstStyle/>
          <a:p>
            <a:r>
              <a:rPr lang="fr-FR" b="0" i="0" dirty="0">
                <a:solidFill>
                  <a:srgbClr val="202122"/>
                </a:solidFill>
                <a:effectLst/>
                <a:latin typeface="Arial" panose="020B0604020202020204" pitchFamily="34" charset="0"/>
              </a:rPr>
              <a:t>[Le matelot, tout </a:t>
            </a:r>
            <a:r>
              <a:rPr lang="fr-FR" b="1" i="0" dirty="0">
                <a:solidFill>
                  <a:srgbClr val="202122"/>
                </a:solidFill>
                <a:effectLst/>
                <a:latin typeface="Arial" panose="020B0604020202020204" pitchFamily="34" charset="0"/>
              </a:rPr>
              <a:t>nu</a:t>
            </a:r>
            <a:r>
              <a:rPr lang="fr-FR" b="0" i="0" dirty="0">
                <a:solidFill>
                  <a:srgbClr val="202122"/>
                </a:solidFill>
                <a:effectLst/>
                <a:latin typeface="Arial" panose="020B0604020202020204" pitchFamily="34" charset="0"/>
              </a:rPr>
              <a:t> et nerveux comme </a:t>
            </a:r>
            <a:r>
              <a:rPr lang="fr-FR" b="1" i="0" dirty="0">
                <a:solidFill>
                  <a:srgbClr val="202122"/>
                </a:solidFill>
                <a:effectLst/>
                <a:latin typeface="Arial" panose="020B0604020202020204" pitchFamily="34" charset="0"/>
              </a:rPr>
              <a:t>Hercule</a:t>
            </a:r>
            <a:r>
              <a:rPr lang="fr-FR" b="0" i="0" dirty="0">
                <a:solidFill>
                  <a:srgbClr val="202122"/>
                </a:solidFill>
                <a:effectLst/>
                <a:latin typeface="Arial" panose="020B0604020202020204" pitchFamily="34" charset="0"/>
              </a:rPr>
              <a:t>] s’approcha de Virginie avec </a:t>
            </a:r>
            <a:r>
              <a:rPr lang="fr-FR" b="1" i="0" dirty="0">
                <a:solidFill>
                  <a:srgbClr val="202122"/>
                </a:solidFill>
                <a:effectLst/>
                <a:latin typeface="Arial" panose="020B0604020202020204" pitchFamily="34" charset="0"/>
              </a:rPr>
              <a:t>respect</a:t>
            </a:r>
            <a:r>
              <a:rPr lang="fr-FR" b="0" i="0" dirty="0">
                <a:solidFill>
                  <a:srgbClr val="202122"/>
                </a:solidFill>
                <a:effectLst/>
                <a:latin typeface="Arial" panose="020B0604020202020204" pitchFamily="34" charset="0"/>
              </a:rPr>
              <a:t> : nous le vîmes se jeter à ses genoux, et s’efforcer même de lui ôter ses habits ; mais elle, le repoussant avec </a:t>
            </a:r>
            <a:r>
              <a:rPr lang="fr-FR" b="1" i="0" dirty="0">
                <a:solidFill>
                  <a:srgbClr val="202122"/>
                </a:solidFill>
                <a:effectLst/>
                <a:latin typeface="Arial" panose="020B0604020202020204" pitchFamily="34" charset="0"/>
              </a:rPr>
              <a:t>dignité</a:t>
            </a:r>
            <a:r>
              <a:rPr lang="fr-FR" b="0" i="0" dirty="0">
                <a:solidFill>
                  <a:srgbClr val="202122"/>
                </a:solidFill>
                <a:effectLst/>
                <a:latin typeface="Arial" panose="020B0604020202020204" pitchFamily="34" charset="0"/>
              </a:rPr>
              <a:t>, détourna de lui sa vue. </a:t>
            </a:r>
          </a:p>
          <a:p>
            <a:r>
              <a:rPr lang="fr-FR" b="0" i="0" dirty="0">
                <a:solidFill>
                  <a:srgbClr val="202122"/>
                </a:solidFill>
                <a:effectLst/>
                <a:latin typeface="Arial" panose="020B0604020202020204" pitchFamily="34" charset="0"/>
              </a:rPr>
              <a:t>Virginie, voyant la mort inévitable, posa une main sur ses habits, l’autre sur son cœur, et levant en haut des yeux sereins, parut un ange qui prend son vol vers les cieux.</a:t>
            </a:r>
            <a:br>
              <a:rPr lang="fr-FR" dirty="0"/>
            </a:br>
            <a:r>
              <a:rPr lang="fr-FR" b="0" i="0" dirty="0">
                <a:solidFill>
                  <a:srgbClr val="202122"/>
                </a:solidFill>
                <a:effectLst/>
                <a:latin typeface="Arial" panose="020B0604020202020204" pitchFamily="34" charset="0"/>
              </a:rPr>
              <a:t>Ô jour affreux ! hélas ! </a:t>
            </a:r>
            <a:r>
              <a:rPr lang="fr-FR" b="1" i="0" dirty="0">
                <a:solidFill>
                  <a:srgbClr val="202122"/>
                </a:solidFill>
                <a:effectLst/>
                <a:latin typeface="Arial" panose="020B0604020202020204" pitchFamily="34" charset="0"/>
              </a:rPr>
              <a:t>tout fut englouti</a:t>
            </a:r>
            <a:r>
              <a:rPr lang="fr-FR" b="0" i="0" dirty="0">
                <a:solidFill>
                  <a:srgbClr val="202122"/>
                </a:solidFill>
                <a:effectLst/>
                <a:latin typeface="Arial" panose="020B0604020202020204" pitchFamily="34" charset="0"/>
              </a:rPr>
              <a:t>.  </a:t>
            </a:r>
          </a:p>
          <a:p>
            <a:r>
              <a:rPr lang="fr-FR" b="0" i="0" dirty="0">
                <a:solidFill>
                  <a:srgbClr val="202122"/>
                </a:solidFill>
                <a:effectLst/>
                <a:latin typeface="Arial" panose="020B0604020202020204" pitchFamily="34" charset="0"/>
              </a:rPr>
              <a:t>[Virginie] j’ai mieux aimé perdre la </a:t>
            </a:r>
            <a:r>
              <a:rPr lang="fr-FR" b="1" i="0" dirty="0">
                <a:solidFill>
                  <a:srgbClr val="202122"/>
                </a:solidFill>
                <a:effectLst/>
                <a:latin typeface="Arial" panose="020B0604020202020204" pitchFamily="34" charset="0"/>
              </a:rPr>
              <a:t>vie</a:t>
            </a:r>
            <a:r>
              <a:rPr lang="fr-FR" b="0" i="0" dirty="0">
                <a:solidFill>
                  <a:srgbClr val="202122"/>
                </a:solidFill>
                <a:effectLst/>
                <a:latin typeface="Arial" panose="020B0604020202020204" pitchFamily="34" charset="0"/>
              </a:rPr>
              <a:t> que de violer la </a:t>
            </a:r>
            <a:r>
              <a:rPr lang="fr-FR" b="1" i="0" dirty="0">
                <a:solidFill>
                  <a:srgbClr val="202122"/>
                </a:solidFill>
                <a:effectLst/>
                <a:latin typeface="Arial" panose="020B0604020202020204" pitchFamily="34" charset="0"/>
              </a:rPr>
              <a:t>pudeur</a:t>
            </a:r>
            <a:r>
              <a:rPr lang="fr-FR" b="0" i="0" dirty="0">
                <a:solidFill>
                  <a:srgbClr val="202122"/>
                </a:solidFill>
                <a:effectLst/>
                <a:latin typeface="Arial" panose="020B0604020202020204" pitchFamily="34" charset="0"/>
              </a:rPr>
              <a:t>. </a:t>
            </a:r>
            <a:endParaRPr lang="it-IT" dirty="0"/>
          </a:p>
        </p:txBody>
      </p:sp>
    </p:spTree>
    <p:extLst>
      <p:ext uri="{BB962C8B-B14F-4D97-AF65-F5344CB8AC3E}">
        <p14:creationId xmlns:p14="http://schemas.microsoft.com/office/powerpoint/2010/main" val="1124109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11F708-3BD4-4735-BD0B-6AD4F8D39B8E}"/>
              </a:ext>
            </a:extLst>
          </p:cNvPr>
          <p:cNvSpPr>
            <a:spLocks noGrp="1"/>
          </p:cNvSpPr>
          <p:nvPr>
            <p:ph type="title"/>
          </p:nvPr>
        </p:nvSpPr>
        <p:spPr/>
        <p:txBody>
          <a:bodyPr/>
          <a:lstStyle/>
          <a:p>
            <a:pPr algn="ctr"/>
            <a:r>
              <a:rPr lang="it-IT" i="1" dirty="0" err="1"/>
              <a:t>Lettres</a:t>
            </a:r>
            <a:r>
              <a:rPr lang="it-IT" i="1" dirty="0"/>
              <a:t> </a:t>
            </a:r>
            <a:r>
              <a:rPr lang="it-IT" i="1" dirty="0" err="1"/>
              <a:t>portugaises</a:t>
            </a:r>
            <a:endParaRPr lang="it-IT" dirty="0"/>
          </a:p>
        </p:txBody>
      </p:sp>
      <p:sp>
        <p:nvSpPr>
          <p:cNvPr id="3" name="Segnaposto contenuto 2">
            <a:extLst>
              <a:ext uri="{FF2B5EF4-FFF2-40B4-BE49-F238E27FC236}">
                <a16:creationId xmlns:a16="http://schemas.microsoft.com/office/drawing/2014/main" id="{B9A30207-AD0E-47AB-8723-9EC8E7B89C69}"/>
              </a:ext>
            </a:extLst>
          </p:cNvPr>
          <p:cNvSpPr>
            <a:spLocks noGrp="1"/>
          </p:cNvSpPr>
          <p:nvPr>
            <p:ph idx="1"/>
          </p:nvPr>
        </p:nvSpPr>
        <p:spPr/>
        <p:txBody>
          <a:bodyPr>
            <a:normAutofit fontScale="85000" lnSpcReduction="20000"/>
          </a:bodyPr>
          <a:lstStyle/>
          <a:p>
            <a:r>
              <a:rPr lang="fr-FR" dirty="0">
                <a:solidFill>
                  <a:srgbClr val="202122"/>
                </a:solidFill>
                <a:latin typeface="Arial" panose="020B0604020202020204" pitchFamily="34" charset="0"/>
              </a:rPr>
              <a:t>[ma mauvaise Fortune me dit] « </a:t>
            </a:r>
            <a:r>
              <a:rPr lang="fr-FR" b="0" i="0" dirty="0">
                <a:solidFill>
                  <a:srgbClr val="202122"/>
                </a:solidFill>
                <a:effectLst/>
                <a:latin typeface="Arial" panose="020B0604020202020204" pitchFamily="34" charset="0"/>
              </a:rPr>
              <a:t>Cesse, cesse, </a:t>
            </a:r>
            <a:r>
              <a:rPr lang="fr-FR" b="1" i="0" dirty="0" err="1">
                <a:solidFill>
                  <a:srgbClr val="202122"/>
                </a:solidFill>
                <a:effectLst/>
                <a:latin typeface="Arial" panose="020B0604020202020204" pitchFamily="34" charset="0"/>
              </a:rPr>
              <a:t>Mariane</a:t>
            </a:r>
            <a:r>
              <a:rPr lang="fr-FR" b="0" i="0" dirty="0">
                <a:solidFill>
                  <a:srgbClr val="202122"/>
                </a:solidFill>
                <a:effectLst/>
                <a:latin typeface="Arial" panose="020B0604020202020204" pitchFamily="34" charset="0"/>
              </a:rPr>
              <a:t> infortunée, de te consumer vainement, et de chercher un amant que tu ne verras jamais, qui a passé les mers pour te fuir, qui est en France au milieu des plaisirs, qui ne pense pas un seul moment à tes douleurs, et qui te dispense de tous ces transports, desquels il ne te sait aucun gré  » (lettre I). </a:t>
            </a:r>
            <a:endParaRPr lang="it-IT" dirty="0"/>
          </a:p>
          <a:p>
            <a:endParaRPr lang="fr-FR" b="0" i="0" dirty="0">
              <a:solidFill>
                <a:srgbClr val="202122"/>
              </a:solidFill>
              <a:effectLst/>
              <a:latin typeface="Arial" panose="020B0604020202020204" pitchFamily="34" charset="0"/>
            </a:endParaRPr>
          </a:p>
          <a:p>
            <a:r>
              <a:rPr lang="fr-FR" b="0" i="0" dirty="0">
                <a:solidFill>
                  <a:srgbClr val="202122"/>
                </a:solidFill>
                <a:effectLst/>
                <a:latin typeface="Arial" panose="020B0604020202020204" pitchFamily="34" charset="0"/>
              </a:rPr>
              <a:t>N’ayant enfin à combattre que contre moi-même […]</a:t>
            </a:r>
          </a:p>
          <a:p>
            <a:r>
              <a:rPr lang="fr-FR" b="0" i="0" dirty="0">
                <a:solidFill>
                  <a:srgbClr val="202122"/>
                </a:solidFill>
                <a:effectLst/>
                <a:latin typeface="Arial" panose="020B0604020202020204" pitchFamily="34" charset="0"/>
              </a:rPr>
              <a:t>on est beaucoup plus heureux, et on sent quelque chose de bien plus touchant quand on aime violemment que lorsqu’on est aimé. Je ne sais ni ce que je suis, ni ce que je fais, ni ce que je désire ; je suis déchirée par mille mouvements contraires. </a:t>
            </a:r>
            <a:endParaRPr lang="fr-FR" dirty="0">
              <a:solidFill>
                <a:srgbClr val="202122"/>
              </a:solidFill>
              <a:latin typeface="Arial" panose="020B0604020202020204" pitchFamily="34" charset="0"/>
            </a:endParaRPr>
          </a:p>
          <a:p>
            <a:r>
              <a:rPr lang="fr-FR" b="0" i="0" dirty="0">
                <a:solidFill>
                  <a:srgbClr val="202122"/>
                </a:solidFill>
                <a:effectLst/>
                <a:latin typeface="Arial" panose="020B0604020202020204" pitchFamily="34" charset="0"/>
              </a:rPr>
              <a:t>J’ai perdu ma réputation ; je me suis exposée à la fureur de mes parents, à la sévérité des lois de ce pays contre les religieuses […] j’ai un plaisir funeste d’avoir hasardé ma vie et mon honneur (lettre III). </a:t>
            </a:r>
            <a:endParaRPr lang="it-IT" dirty="0"/>
          </a:p>
        </p:txBody>
      </p:sp>
    </p:spTree>
    <p:extLst>
      <p:ext uri="{BB962C8B-B14F-4D97-AF65-F5344CB8AC3E}">
        <p14:creationId xmlns:p14="http://schemas.microsoft.com/office/powerpoint/2010/main" val="2460419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E09009-2F56-4672-93A2-CDC0D983CF87}"/>
              </a:ext>
            </a:extLst>
          </p:cNvPr>
          <p:cNvSpPr>
            <a:spLocks noGrp="1"/>
          </p:cNvSpPr>
          <p:nvPr>
            <p:ph type="title"/>
          </p:nvPr>
        </p:nvSpPr>
        <p:spPr/>
        <p:txBody>
          <a:bodyPr/>
          <a:lstStyle/>
          <a:p>
            <a:pPr algn="ctr"/>
            <a:r>
              <a:rPr lang="it-IT" i="1" dirty="0" err="1"/>
              <a:t>Lettres</a:t>
            </a:r>
            <a:r>
              <a:rPr lang="it-IT" i="1" dirty="0"/>
              <a:t> </a:t>
            </a:r>
            <a:r>
              <a:rPr lang="it-IT" i="1" dirty="0" err="1"/>
              <a:t>portugaises</a:t>
            </a:r>
            <a:r>
              <a:rPr lang="it-IT" dirty="0"/>
              <a:t>, IV</a:t>
            </a:r>
          </a:p>
        </p:txBody>
      </p:sp>
      <p:sp>
        <p:nvSpPr>
          <p:cNvPr id="3" name="Segnaposto contenuto 2">
            <a:extLst>
              <a:ext uri="{FF2B5EF4-FFF2-40B4-BE49-F238E27FC236}">
                <a16:creationId xmlns:a16="http://schemas.microsoft.com/office/drawing/2014/main" id="{A10EDB5F-D3D5-4610-A8A9-4BD57FAA80D9}"/>
              </a:ext>
            </a:extLst>
          </p:cNvPr>
          <p:cNvSpPr>
            <a:spLocks noGrp="1"/>
          </p:cNvSpPr>
          <p:nvPr>
            <p:ph idx="1"/>
          </p:nvPr>
        </p:nvSpPr>
        <p:spPr/>
        <p:txBody>
          <a:bodyPr>
            <a:normAutofit fontScale="85000" lnSpcReduction="10000"/>
          </a:bodyPr>
          <a:lstStyle/>
          <a:p>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Ma famille, mes amis et ce couvent me sont insupportables. Tout ce que je suis obligée de voir et tout ce qu’il faut que je fasse de toute nécessité m’est odieux. Je suis si </a:t>
            </a:r>
            <a:r>
              <a:rPr lang="fr-FR" b="1" i="0" dirty="0">
                <a:solidFill>
                  <a:srgbClr val="202122"/>
                </a:solidFill>
                <a:effectLst/>
                <a:latin typeface="Arial" panose="020B0604020202020204" pitchFamily="34" charset="0"/>
              </a:rPr>
              <a:t>jalouse de ma passion</a:t>
            </a:r>
            <a:r>
              <a:rPr lang="fr-FR" b="0" i="0" dirty="0">
                <a:solidFill>
                  <a:srgbClr val="202122"/>
                </a:solidFill>
                <a:effectLst/>
                <a:latin typeface="Arial" panose="020B0604020202020204" pitchFamily="34" charset="0"/>
              </a:rPr>
              <a:t>, qu’il me semble que toutes mes actions et que tous mes devoirs vous regardent. Oui, je fais quelque scrupule si je n’emploie tous les moments de ma vie pour vous. Que ferais-je, hélas ! sans tant de haine et sans tant d’amour qui remplissent mon cœur ? Pourrais-je survivre à ce qui m’occupe incessamment, pour mener une vie tranquille et languissante ? Ce </a:t>
            </a:r>
            <a:r>
              <a:rPr lang="fr-FR" b="1" i="0" dirty="0">
                <a:solidFill>
                  <a:srgbClr val="202122"/>
                </a:solidFill>
                <a:effectLst/>
                <a:latin typeface="Arial" panose="020B0604020202020204" pitchFamily="34" charset="0"/>
              </a:rPr>
              <a:t>vide</a:t>
            </a:r>
            <a:r>
              <a:rPr lang="fr-FR" b="0" i="0" dirty="0">
                <a:solidFill>
                  <a:srgbClr val="202122"/>
                </a:solidFill>
                <a:effectLst/>
                <a:latin typeface="Arial" panose="020B0604020202020204" pitchFamily="34" charset="0"/>
              </a:rPr>
              <a:t> et cette insensibilité ne peuvent me convenir. </a:t>
            </a:r>
          </a:p>
          <a:p>
            <a:r>
              <a:rPr lang="fr-FR" b="0" i="0" dirty="0">
                <a:solidFill>
                  <a:srgbClr val="202122"/>
                </a:solidFill>
                <a:effectLst/>
                <a:latin typeface="Arial" panose="020B0604020202020204" pitchFamily="34" charset="0"/>
              </a:rPr>
              <a:t>Il y a des moments où il me semble que j’aurais assez de soumission pour servir celle que vous aimez. </a:t>
            </a:r>
            <a:endParaRPr lang="it-IT" dirty="0"/>
          </a:p>
          <a:p>
            <a:r>
              <a:rPr lang="fr-FR" b="1" i="0" dirty="0">
                <a:solidFill>
                  <a:srgbClr val="202122"/>
                </a:solidFill>
                <a:effectLst/>
                <a:latin typeface="Arial" panose="020B0604020202020204" pitchFamily="34" charset="0"/>
              </a:rPr>
              <a:t>J’écris</a:t>
            </a:r>
            <a:r>
              <a:rPr lang="fr-FR" b="0" i="0" dirty="0">
                <a:solidFill>
                  <a:srgbClr val="202122"/>
                </a:solidFill>
                <a:effectLst/>
                <a:latin typeface="Arial" panose="020B0604020202020204" pitchFamily="34" charset="0"/>
              </a:rPr>
              <a:t> plus </a:t>
            </a:r>
            <a:r>
              <a:rPr lang="fr-FR" b="1" i="0" dirty="0">
                <a:solidFill>
                  <a:srgbClr val="202122"/>
                </a:solidFill>
                <a:effectLst/>
                <a:latin typeface="Arial" panose="020B0604020202020204" pitchFamily="34" charset="0"/>
              </a:rPr>
              <a:t>pour moi</a:t>
            </a:r>
            <a:r>
              <a:rPr lang="fr-FR" b="0" i="0" dirty="0">
                <a:solidFill>
                  <a:srgbClr val="202122"/>
                </a:solidFill>
                <a:effectLst/>
                <a:latin typeface="Arial" panose="020B0604020202020204" pitchFamily="34" charset="0"/>
              </a:rPr>
              <a:t> que pour vous : je ne cherche qu’à me soulager. </a:t>
            </a:r>
            <a:endParaRPr lang="it-IT" dirty="0"/>
          </a:p>
        </p:txBody>
      </p:sp>
    </p:spTree>
    <p:extLst>
      <p:ext uri="{BB962C8B-B14F-4D97-AF65-F5344CB8AC3E}">
        <p14:creationId xmlns:p14="http://schemas.microsoft.com/office/powerpoint/2010/main" val="2771538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8927D7-A8A7-496C-809C-0D56EB460234}"/>
              </a:ext>
            </a:extLst>
          </p:cNvPr>
          <p:cNvSpPr>
            <a:spLocks noGrp="1"/>
          </p:cNvSpPr>
          <p:nvPr>
            <p:ph type="title"/>
          </p:nvPr>
        </p:nvSpPr>
        <p:spPr/>
        <p:txBody>
          <a:bodyPr/>
          <a:lstStyle/>
          <a:p>
            <a:pPr algn="ctr"/>
            <a:r>
              <a:rPr lang="it-IT" i="1" dirty="0" err="1"/>
              <a:t>Lettres</a:t>
            </a:r>
            <a:r>
              <a:rPr lang="it-IT" i="1" dirty="0"/>
              <a:t> </a:t>
            </a:r>
            <a:r>
              <a:rPr lang="it-IT" i="1" dirty="0" err="1"/>
              <a:t>portugaises</a:t>
            </a:r>
            <a:r>
              <a:rPr lang="it-IT" dirty="0"/>
              <a:t>, V</a:t>
            </a:r>
          </a:p>
        </p:txBody>
      </p:sp>
      <p:sp>
        <p:nvSpPr>
          <p:cNvPr id="3" name="Segnaposto contenuto 2">
            <a:extLst>
              <a:ext uri="{FF2B5EF4-FFF2-40B4-BE49-F238E27FC236}">
                <a16:creationId xmlns:a16="http://schemas.microsoft.com/office/drawing/2014/main" id="{4F438E99-5DFE-4122-A5DC-688E2C25800A}"/>
              </a:ext>
            </a:extLst>
          </p:cNvPr>
          <p:cNvSpPr>
            <a:spLocks noGrp="1"/>
          </p:cNvSpPr>
          <p:nvPr>
            <p:ph idx="1"/>
          </p:nvPr>
        </p:nvSpPr>
        <p:spPr/>
        <p:txBody>
          <a:bodyPr>
            <a:normAutofit fontScale="92500" lnSpcReduction="10000"/>
          </a:bodyPr>
          <a:lstStyle/>
          <a:p>
            <a:pPr algn="just"/>
            <a:r>
              <a:rPr lang="fr-FR" b="0" i="0" dirty="0">
                <a:solidFill>
                  <a:srgbClr val="202122"/>
                </a:solidFill>
                <a:effectLst/>
                <a:latin typeface="Arial" panose="020B0604020202020204" pitchFamily="34" charset="0"/>
              </a:rPr>
              <a:t>Je vous écris pour la dernière fois […] vous m’avez enfin persuadée que vous ne m’aimez plus, et qu’ainsi je ne dois plus vous aimer. </a:t>
            </a:r>
          </a:p>
          <a:p>
            <a:r>
              <a:rPr lang="fr-FR" b="0" i="0" dirty="0">
                <a:solidFill>
                  <a:srgbClr val="202122"/>
                </a:solidFill>
                <a:effectLst/>
                <a:latin typeface="Arial" panose="020B0604020202020204" pitchFamily="34" charset="0"/>
              </a:rPr>
              <a:t>J’ai éprouvé que vous m’étiez </a:t>
            </a:r>
            <a:r>
              <a:rPr lang="fr-FR" b="1" i="0" dirty="0">
                <a:solidFill>
                  <a:srgbClr val="202122"/>
                </a:solidFill>
                <a:effectLst/>
                <a:latin typeface="Arial" panose="020B0604020202020204" pitchFamily="34" charset="0"/>
              </a:rPr>
              <a:t>moins cher que ma passion</a:t>
            </a:r>
            <a:r>
              <a:rPr lang="fr-FR" b="0" i="0" dirty="0">
                <a:solidFill>
                  <a:srgbClr val="202122"/>
                </a:solidFill>
                <a:effectLst/>
                <a:latin typeface="Arial" panose="020B0604020202020204" pitchFamily="34" charset="0"/>
              </a:rPr>
              <a:t>, et j’ai eu d’étranges peines à la combattre, après que vos procédés injurieux m’ont rendu votre personne odieuse.</a:t>
            </a:r>
          </a:p>
          <a:p>
            <a:r>
              <a:rPr lang="fr-FR" b="0" i="0" dirty="0">
                <a:solidFill>
                  <a:srgbClr val="202122"/>
                </a:solidFill>
                <a:effectLst/>
                <a:latin typeface="Arial" panose="020B0604020202020204" pitchFamily="34" charset="0"/>
              </a:rPr>
              <a:t>je vous parle, au moins, </a:t>
            </a:r>
            <a:r>
              <a:rPr lang="fr-FR" b="1" i="0" dirty="0">
                <a:solidFill>
                  <a:srgbClr val="202122"/>
                </a:solidFill>
                <a:effectLst/>
                <a:latin typeface="Arial" panose="020B0604020202020204" pitchFamily="34" charset="0"/>
              </a:rPr>
              <a:t>raisonnablement</a:t>
            </a:r>
            <a:r>
              <a:rPr lang="fr-FR" b="0" i="0" dirty="0">
                <a:solidFill>
                  <a:srgbClr val="202122"/>
                </a:solidFill>
                <a:effectLst/>
                <a:latin typeface="Arial" panose="020B0604020202020204" pitchFamily="34" charset="0"/>
              </a:rPr>
              <a:t> une fois en ma vie.</a:t>
            </a:r>
            <a:endParaRPr lang="fr-FR" dirty="0">
              <a:solidFill>
                <a:srgbClr val="202122"/>
              </a:solidFill>
              <a:latin typeface="Arial" panose="020B0604020202020204" pitchFamily="34" charset="0"/>
            </a:endParaRPr>
          </a:p>
          <a:p>
            <a:r>
              <a:rPr lang="fr-FR" b="0" i="0" dirty="0">
                <a:solidFill>
                  <a:srgbClr val="202122"/>
                </a:solidFill>
                <a:effectLst/>
                <a:latin typeface="Arial" panose="020B0604020202020204" pitchFamily="34" charset="0"/>
              </a:rPr>
              <a:t>J’ai vécu longtemps dans un abandonnement et dans une </a:t>
            </a:r>
            <a:r>
              <a:rPr lang="fr-FR" b="1" i="0" dirty="0">
                <a:solidFill>
                  <a:srgbClr val="202122"/>
                </a:solidFill>
                <a:effectLst/>
                <a:latin typeface="Arial" panose="020B0604020202020204" pitchFamily="34" charset="0"/>
              </a:rPr>
              <a:t>idolâtrie</a:t>
            </a:r>
            <a:r>
              <a:rPr lang="fr-FR" b="0" i="0" dirty="0">
                <a:solidFill>
                  <a:srgbClr val="202122"/>
                </a:solidFill>
                <a:effectLst/>
                <a:latin typeface="Arial" panose="020B0604020202020204" pitchFamily="34" charset="0"/>
              </a:rPr>
              <a:t> qui me donne de l’horreur, et mon remords me persécute […].</a:t>
            </a:r>
          </a:p>
          <a:p>
            <a:r>
              <a:rPr lang="fr-FR" b="0" i="0" dirty="0">
                <a:solidFill>
                  <a:srgbClr val="202122"/>
                </a:solidFill>
                <a:effectLst/>
                <a:latin typeface="Arial" panose="020B0604020202020204" pitchFamily="34" charset="0"/>
              </a:rPr>
              <a:t>je ne me souviens de vous que lorsque </a:t>
            </a:r>
            <a:r>
              <a:rPr lang="fr-FR" b="1" i="0" dirty="0">
                <a:solidFill>
                  <a:srgbClr val="202122"/>
                </a:solidFill>
                <a:effectLst/>
                <a:latin typeface="Arial" panose="020B0604020202020204" pitchFamily="34" charset="0"/>
              </a:rPr>
              <a:t>je veux</a:t>
            </a:r>
            <a:r>
              <a:rPr lang="fr-FR" b="0" i="0" dirty="0">
                <a:solidFill>
                  <a:srgbClr val="202122"/>
                </a:solidFill>
                <a:effectLst/>
                <a:latin typeface="Arial" panose="020B0604020202020204" pitchFamily="34" charset="0"/>
              </a:rPr>
              <a:t> m’en souvenir !</a:t>
            </a:r>
          </a:p>
          <a:p>
            <a:r>
              <a:rPr lang="fr-FR" dirty="0">
                <a:solidFill>
                  <a:srgbClr val="202122"/>
                </a:solidFill>
                <a:latin typeface="Arial" panose="020B0604020202020204" pitchFamily="34" charset="0"/>
              </a:rPr>
              <a:t>J</a:t>
            </a:r>
            <a:r>
              <a:rPr lang="fr-FR" b="0" i="0" dirty="0">
                <a:solidFill>
                  <a:srgbClr val="202122"/>
                </a:solidFill>
                <a:effectLst/>
                <a:latin typeface="Arial" panose="020B0604020202020204" pitchFamily="34" charset="0"/>
              </a:rPr>
              <a:t>e ne veux plus rien de vous […] Il faut vous quitter et ne penser plus à vous ; je crois même que je ne vous écrirai plus. </a:t>
            </a:r>
          </a:p>
          <a:p>
            <a:endParaRPr lang="fr-FR" b="0" i="0" dirty="0">
              <a:solidFill>
                <a:srgbClr val="202122"/>
              </a:solidFill>
              <a:effectLst/>
              <a:latin typeface="Arial" panose="020B0604020202020204" pitchFamily="34" charset="0"/>
            </a:endParaRPr>
          </a:p>
          <a:p>
            <a:endParaRPr lang="it-IT" dirty="0"/>
          </a:p>
        </p:txBody>
      </p:sp>
    </p:spTree>
    <p:extLst>
      <p:ext uri="{BB962C8B-B14F-4D97-AF65-F5344CB8AC3E}">
        <p14:creationId xmlns:p14="http://schemas.microsoft.com/office/powerpoint/2010/main" val="1758957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C11F50-B340-4B2C-8C48-26BA54E7D05A}"/>
              </a:ext>
            </a:extLst>
          </p:cNvPr>
          <p:cNvSpPr>
            <a:spLocks noGrp="1"/>
          </p:cNvSpPr>
          <p:nvPr>
            <p:ph type="title"/>
          </p:nvPr>
        </p:nvSpPr>
        <p:spPr/>
        <p:txBody>
          <a:bodyPr>
            <a:normAutofit fontScale="90000"/>
          </a:bodyPr>
          <a:lstStyle/>
          <a:p>
            <a:pPr algn="ctr"/>
            <a:r>
              <a:rPr lang="it-IT" dirty="0"/>
              <a:t>Madame de La Fayette</a:t>
            </a:r>
            <a:br>
              <a:rPr lang="it-IT" dirty="0"/>
            </a:br>
            <a:r>
              <a:rPr lang="it-IT" i="1" dirty="0"/>
              <a:t>La princesse de </a:t>
            </a:r>
            <a:r>
              <a:rPr lang="it-IT" i="1" dirty="0" err="1"/>
              <a:t>Clèves</a:t>
            </a:r>
            <a:br>
              <a:rPr lang="it-IT" i="1" dirty="0"/>
            </a:br>
            <a:r>
              <a:rPr lang="it-IT" dirty="0"/>
              <a:t>(</a:t>
            </a:r>
            <a:r>
              <a:rPr lang="it-IT" dirty="0" err="1"/>
              <a:t>extraits</a:t>
            </a:r>
            <a:r>
              <a:rPr lang="it-IT" dirty="0"/>
              <a:t> </a:t>
            </a:r>
            <a:r>
              <a:rPr lang="it-IT" dirty="0" err="1"/>
              <a:t>des</a:t>
            </a:r>
            <a:r>
              <a:rPr lang="it-IT" dirty="0"/>
              <a:t> parties I et III)</a:t>
            </a:r>
          </a:p>
        </p:txBody>
      </p:sp>
      <p:sp>
        <p:nvSpPr>
          <p:cNvPr id="3" name="Segnaposto contenuto 2">
            <a:extLst>
              <a:ext uri="{FF2B5EF4-FFF2-40B4-BE49-F238E27FC236}">
                <a16:creationId xmlns:a16="http://schemas.microsoft.com/office/drawing/2014/main" id="{D91E8461-9876-4626-9B0D-95D3B9CF57F3}"/>
              </a:ext>
            </a:extLst>
          </p:cNvPr>
          <p:cNvSpPr>
            <a:spLocks noGrp="1"/>
          </p:cNvSpPr>
          <p:nvPr>
            <p:ph idx="1"/>
          </p:nvPr>
        </p:nvSpPr>
        <p:spPr/>
        <p:txBody>
          <a:bodyPr>
            <a:normAutofit/>
          </a:bodyPr>
          <a:lstStyle/>
          <a:p>
            <a:pPr>
              <a:spcBef>
                <a:spcPts val="1400"/>
              </a:spcBef>
              <a:spcAft>
                <a:spcPts val="1400"/>
              </a:spcAft>
            </a:pPr>
            <a:endParaRPr lang="it-IT" sz="1800" kern="150" dirty="0">
              <a:solidFill>
                <a:srgbClr val="202122"/>
              </a:solidFill>
              <a:effectLst/>
              <a:latin typeface="Arial" panose="020B0604020202020204" pitchFamily="34" charset="0"/>
              <a:ea typeface="Times New Roman" panose="02020603050405020304" pitchFamily="18" charset="0"/>
            </a:endParaRPr>
          </a:p>
          <a:p>
            <a:pPr algn="just">
              <a:spcBef>
                <a:spcPts val="1400"/>
              </a:spcBef>
              <a:spcAft>
                <a:spcPts val="1400"/>
              </a:spcAft>
            </a:pPr>
            <a:r>
              <a:rPr lang="it-IT" sz="1800" kern="150" dirty="0">
                <a:solidFill>
                  <a:srgbClr val="202122"/>
                </a:solidFill>
                <a:effectLst/>
                <a:latin typeface="Arial" panose="020B0604020202020204" pitchFamily="34" charset="0"/>
                <a:ea typeface="Times New Roman" panose="02020603050405020304" pitchFamily="18" charset="0"/>
              </a:rPr>
              <a:t>L’on ne </a:t>
            </a:r>
            <a:r>
              <a:rPr lang="it-IT" sz="1800" kern="150" dirty="0" err="1">
                <a:solidFill>
                  <a:srgbClr val="202122"/>
                </a:solidFill>
                <a:effectLst/>
                <a:latin typeface="Arial" panose="020B0604020202020204" pitchFamily="34" charset="0"/>
                <a:ea typeface="Times New Roman" panose="02020603050405020304" pitchFamily="18" charset="0"/>
              </a:rPr>
              <a:t>peut</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exprimer</a:t>
            </a:r>
            <a:r>
              <a:rPr lang="it-IT" sz="1800" kern="150" dirty="0">
                <a:solidFill>
                  <a:srgbClr val="202122"/>
                </a:solidFill>
                <a:effectLst/>
                <a:latin typeface="Arial" panose="020B0604020202020204" pitchFamily="34" charset="0"/>
                <a:ea typeface="Times New Roman" panose="02020603050405020304" pitchFamily="18" charset="0"/>
              </a:rPr>
              <a:t> la </a:t>
            </a:r>
            <a:r>
              <a:rPr lang="it-IT" sz="1800" kern="150" dirty="0" err="1">
                <a:solidFill>
                  <a:srgbClr val="202122"/>
                </a:solidFill>
                <a:effectLst/>
                <a:latin typeface="Arial" panose="020B0604020202020204" pitchFamily="34" charset="0"/>
                <a:ea typeface="Times New Roman" panose="02020603050405020304" pitchFamily="18" charset="0"/>
              </a:rPr>
              <a:t>douleur</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qu’elle</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sentit</a:t>
            </a:r>
            <a:r>
              <a:rPr lang="it-IT" sz="1800" kern="150" dirty="0">
                <a:solidFill>
                  <a:srgbClr val="202122"/>
                </a:solidFill>
                <a:effectLst/>
                <a:latin typeface="Arial" panose="020B0604020202020204" pitchFamily="34" charset="0"/>
                <a:ea typeface="Times New Roman" panose="02020603050405020304" pitchFamily="18" charset="0"/>
              </a:rPr>
              <a:t> de </a:t>
            </a:r>
            <a:r>
              <a:rPr lang="it-IT" sz="1800" kern="150" dirty="0" err="1">
                <a:solidFill>
                  <a:srgbClr val="202122"/>
                </a:solidFill>
                <a:effectLst/>
                <a:latin typeface="Arial" panose="020B0604020202020204" pitchFamily="34" charset="0"/>
                <a:ea typeface="Times New Roman" panose="02020603050405020304" pitchFamily="18" charset="0"/>
              </a:rPr>
              <a:t>connaître</a:t>
            </a:r>
            <a:r>
              <a:rPr lang="it-IT" sz="1800" kern="150" dirty="0">
                <a:solidFill>
                  <a:srgbClr val="202122"/>
                </a:solidFill>
                <a:effectLst/>
                <a:latin typeface="Arial" panose="020B0604020202020204" pitchFamily="34" charset="0"/>
                <a:ea typeface="Times New Roman" panose="02020603050405020304" pitchFamily="18" charset="0"/>
              </a:rPr>
              <a:t>, par ce </a:t>
            </a:r>
            <a:r>
              <a:rPr lang="it-IT" sz="1800" kern="150" dirty="0" err="1">
                <a:solidFill>
                  <a:srgbClr val="202122"/>
                </a:solidFill>
                <a:effectLst/>
                <a:latin typeface="Arial" panose="020B0604020202020204" pitchFamily="34" charset="0"/>
                <a:ea typeface="Times New Roman" panose="02020603050405020304" pitchFamily="18" charset="0"/>
              </a:rPr>
              <a:t>que</a:t>
            </a:r>
            <a:r>
              <a:rPr lang="it-IT" sz="1800" kern="150" dirty="0">
                <a:solidFill>
                  <a:srgbClr val="202122"/>
                </a:solidFill>
                <a:effectLst/>
                <a:latin typeface="Arial" panose="020B0604020202020204" pitchFamily="34" charset="0"/>
                <a:ea typeface="Times New Roman" panose="02020603050405020304" pitchFamily="18" charset="0"/>
              </a:rPr>
              <a:t> lui </a:t>
            </a:r>
            <a:r>
              <a:rPr lang="it-IT" sz="1800" kern="150" dirty="0" err="1">
                <a:solidFill>
                  <a:srgbClr val="202122"/>
                </a:solidFill>
                <a:effectLst/>
                <a:latin typeface="Arial" panose="020B0604020202020204" pitchFamily="34" charset="0"/>
                <a:ea typeface="Times New Roman" panose="02020603050405020304" pitchFamily="18" charset="0"/>
              </a:rPr>
              <a:t>venait</a:t>
            </a:r>
            <a:r>
              <a:rPr lang="it-IT" sz="1800" kern="150" dirty="0">
                <a:solidFill>
                  <a:srgbClr val="202122"/>
                </a:solidFill>
                <a:effectLst/>
                <a:latin typeface="Arial" panose="020B0604020202020204" pitchFamily="34" charset="0"/>
                <a:ea typeface="Times New Roman" panose="02020603050405020304" pitchFamily="18" charset="0"/>
              </a:rPr>
              <a:t> de dire sa </a:t>
            </a:r>
            <a:r>
              <a:rPr lang="it-IT" sz="1800" kern="150" dirty="0" err="1">
                <a:solidFill>
                  <a:srgbClr val="202122"/>
                </a:solidFill>
                <a:effectLst/>
                <a:latin typeface="Arial" panose="020B0604020202020204" pitchFamily="34" charset="0"/>
                <a:ea typeface="Times New Roman" panose="02020603050405020304" pitchFamily="18" charset="0"/>
              </a:rPr>
              <a:t>mère</a:t>
            </a:r>
            <a:r>
              <a:rPr lang="it-IT" sz="1800" kern="150" dirty="0">
                <a:solidFill>
                  <a:srgbClr val="202122"/>
                </a:solidFill>
                <a:effectLst/>
                <a:latin typeface="Arial" panose="020B0604020202020204" pitchFamily="34" charset="0"/>
                <a:ea typeface="Times New Roman" panose="02020603050405020304" pitchFamily="18" charset="0"/>
              </a:rPr>
              <a:t>, l’</a:t>
            </a:r>
            <a:r>
              <a:rPr lang="it-IT" sz="1800" kern="150" dirty="0" err="1">
                <a:solidFill>
                  <a:srgbClr val="202122"/>
                </a:solidFill>
                <a:effectLst/>
                <a:latin typeface="Arial" panose="020B0604020202020204" pitchFamily="34" charset="0"/>
                <a:ea typeface="Times New Roman" panose="02020603050405020304" pitchFamily="18" charset="0"/>
              </a:rPr>
              <a:t>intérêt</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qu’elle</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prenait</a:t>
            </a:r>
            <a:r>
              <a:rPr lang="it-IT" sz="1800" kern="150" dirty="0">
                <a:solidFill>
                  <a:srgbClr val="202122"/>
                </a:solidFill>
                <a:effectLst/>
                <a:latin typeface="Arial" panose="020B0604020202020204" pitchFamily="34" charset="0"/>
                <a:ea typeface="Times New Roman" panose="02020603050405020304" pitchFamily="18" charset="0"/>
              </a:rPr>
              <a:t> à M. de Nemours : elle n’</a:t>
            </a:r>
            <a:r>
              <a:rPr lang="it-IT" sz="1800" kern="150" dirty="0" err="1">
                <a:solidFill>
                  <a:srgbClr val="202122"/>
                </a:solidFill>
                <a:effectLst/>
                <a:latin typeface="Arial" panose="020B0604020202020204" pitchFamily="34" charset="0"/>
                <a:ea typeface="Times New Roman" panose="02020603050405020304" pitchFamily="18" charset="0"/>
              </a:rPr>
              <a:t>avait</a:t>
            </a:r>
            <a:r>
              <a:rPr lang="it-IT" sz="1800" kern="150" dirty="0">
                <a:solidFill>
                  <a:srgbClr val="202122"/>
                </a:solidFill>
                <a:effectLst/>
                <a:latin typeface="Arial" panose="020B0604020202020204" pitchFamily="34" charset="0"/>
                <a:ea typeface="Times New Roman" panose="02020603050405020304" pitchFamily="18" charset="0"/>
              </a:rPr>
              <a:t> encore osé se l’</a:t>
            </a:r>
            <a:r>
              <a:rPr lang="it-IT" sz="1800" kern="150" dirty="0" err="1">
                <a:solidFill>
                  <a:srgbClr val="202122"/>
                </a:solidFill>
                <a:effectLst/>
                <a:latin typeface="Arial" panose="020B0604020202020204" pitchFamily="34" charset="0"/>
                <a:ea typeface="Times New Roman" panose="02020603050405020304" pitchFamily="18" charset="0"/>
              </a:rPr>
              <a:t>avouer</a:t>
            </a:r>
            <a:r>
              <a:rPr lang="it-IT" sz="1800" kern="150" dirty="0">
                <a:solidFill>
                  <a:srgbClr val="202122"/>
                </a:solidFill>
                <a:effectLst/>
                <a:latin typeface="Arial" panose="020B0604020202020204" pitchFamily="34" charset="0"/>
                <a:ea typeface="Times New Roman" panose="02020603050405020304" pitchFamily="18" charset="0"/>
              </a:rPr>
              <a:t> à elle-</a:t>
            </a:r>
            <a:r>
              <a:rPr lang="it-IT" sz="1800" kern="150" dirty="0" err="1">
                <a:solidFill>
                  <a:srgbClr val="202122"/>
                </a:solidFill>
                <a:effectLst/>
                <a:latin typeface="Arial" panose="020B0604020202020204" pitchFamily="34" charset="0"/>
                <a:ea typeface="Times New Roman" panose="02020603050405020304" pitchFamily="18" charset="0"/>
              </a:rPr>
              <a:t>même</a:t>
            </a:r>
            <a:r>
              <a:rPr lang="it-IT" sz="1800" kern="150" dirty="0">
                <a:solidFill>
                  <a:srgbClr val="202122"/>
                </a:solidFill>
                <a:effectLst/>
                <a:latin typeface="Arial" panose="020B0604020202020204" pitchFamily="34" charset="0"/>
                <a:ea typeface="Times New Roman" panose="02020603050405020304" pitchFamily="18" charset="0"/>
              </a:rPr>
              <a:t>. Elle </a:t>
            </a:r>
            <a:r>
              <a:rPr lang="it-IT" sz="1800" kern="150" dirty="0" err="1">
                <a:solidFill>
                  <a:srgbClr val="202122"/>
                </a:solidFill>
                <a:effectLst/>
                <a:latin typeface="Arial" panose="020B0604020202020204" pitchFamily="34" charset="0"/>
                <a:ea typeface="Times New Roman" panose="02020603050405020304" pitchFamily="18" charset="0"/>
              </a:rPr>
              <a:t>vit</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alors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que</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les</a:t>
            </a:r>
            <a:r>
              <a:rPr lang="it-IT" sz="1800" kern="150" dirty="0">
                <a:solidFill>
                  <a:srgbClr val="202122"/>
                </a:solidFill>
                <a:effectLst/>
                <a:latin typeface="Arial" panose="020B0604020202020204" pitchFamily="34" charset="0"/>
                <a:ea typeface="Times New Roman" panose="02020603050405020304" pitchFamily="18" charset="0"/>
              </a:rPr>
              <a:t> sentiments </a:t>
            </a:r>
            <a:r>
              <a:rPr lang="it-IT" sz="1800" kern="150" dirty="0" err="1">
                <a:solidFill>
                  <a:srgbClr val="202122"/>
                </a:solidFill>
                <a:effectLst/>
                <a:latin typeface="Arial" panose="020B0604020202020204" pitchFamily="34" charset="0"/>
                <a:ea typeface="Times New Roman" panose="02020603050405020304" pitchFamily="18" charset="0"/>
              </a:rPr>
              <a:t>qu’elle</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avait</a:t>
            </a:r>
            <a:r>
              <a:rPr lang="it-IT" sz="1800" kern="150" dirty="0">
                <a:solidFill>
                  <a:srgbClr val="202122"/>
                </a:solidFill>
                <a:effectLst/>
                <a:latin typeface="Arial" panose="020B0604020202020204" pitchFamily="34" charset="0"/>
                <a:ea typeface="Times New Roman" panose="02020603050405020304" pitchFamily="18" charset="0"/>
              </a:rPr>
              <a:t> pour lui </a:t>
            </a:r>
            <a:r>
              <a:rPr lang="it-IT" sz="1800" kern="150" dirty="0" err="1">
                <a:solidFill>
                  <a:srgbClr val="202122"/>
                </a:solidFill>
                <a:effectLst/>
                <a:latin typeface="Arial" panose="020B0604020202020204" pitchFamily="34" charset="0"/>
                <a:ea typeface="Times New Roman" panose="02020603050405020304" pitchFamily="18" charset="0"/>
              </a:rPr>
              <a:t>étaient</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ceux</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que</a:t>
            </a:r>
            <a:r>
              <a:rPr lang="it-IT" sz="1800" kern="150" dirty="0">
                <a:solidFill>
                  <a:srgbClr val="202122"/>
                </a:solidFill>
                <a:effectLst/>
                <a:latin typeface="Arial" panose="020B0604020202020204" pitchFamily="34" charset="0"/>
                <a:ea typeface="Times New Roman" panose="02020603050405020304" pitchFamily="18" charset="0"/>
              </a:rPr>
              <a:t> M. de </a:t>
            </a:r>
            <a:r>
              <a:rPr lang="it-IT" sz="1800" kern="150" dirty="0" err="1">
                <a:solidFill>
                  <a:srgbClr val="202122"/>
                </a:solidFill>
                <a:effectLst/>
                <a:latin typeface="Arial" panose="020B0604020202020204" pitchFamily="34" charset="0"/>
                <a:ea typeface="Times New Roman" panose="02020603050405020304" pitchFamily="18" charset="0"/>
              </a:rPr>
              <a:t>Clèves</a:t>
            </a:r>
            <a:r>
              <a:rPr lang="it-IT" sz="1800" kern="150" dirty="0">
                <a:solidFill>
                  <a:srgbClr val="202122"/>
                </a:solidFill>
                <a:effectLst/>
                <a:latin typeface="Arial" panose="020B0604020202020204" pitchFamily="34" charset="0"/>
                <a:ea typeface="Times New Roman" panose="02020603050405020304" pitchFamily="18" charset="0"/>
              </a:rPr>
              <a:t> lui </a:t>
            </a:r>
            <a:r>
              <a:rPr lang="it-IT" sz="1800" kern="150" dirty="0" err="1">
                <a:solidFill>
                  <a:srgbClr val="202122"/>
                </a:solidFill>
                <a:effectLst/>
                <a:latin typeface="Arial" panose="020B0604020202020204" pitchFamily="34" charset="0"/>
                <a:ea typeface="Times New Roman" panose="02020603050405020304" pitchFamily="18" charset="0"/>
              </a:rPr>
              <a:t>avait</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tant</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demandés</a:t>
            </a:r>
            <a:r>
              <a:rPr lang="it-IT" sz="1800" kern="150" dirty="0">
                <a:solidFill>
                  <a:srgbClr val="202122"/>
                </a:solidFill>
                <a:effectLst/>
                <a:latin typeface="Arial" panose="020B0604020202020204" pitchFamily="34" charset="0"/>
                <a:ea typeface="Times New Roman" panose="02020603050405020304" pitchFamily="18" charset="0"/>
              </a:rPr>
              <a:t> ; elle </a:t>
            </a:r>
            <a:r>
              <a:rPr lang="it-IT" sz="1800" kern="150" dirty="0" err="1">
                <a:solidFill>
                  <a:srgbClr val="202122"/>
                </a:solidFill>
                <a:effectLst/>
                <a:latin typeface="Arial" panose="020B0604020202020204" pitchFamily="34" charset="0"/>
                <a:ea typeface="Times New Roman" panose="02020603050405020304" pitchFamily="18" charset="0"/>
              </a:rPr>
              <a:t>trouva</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combien</a:t>
            </a:r>
            <a:r>
              <a:rPr lang="it-IT" sz="1800" kern="150" dirty="0">
                <a:solidFill>
                  <a:srgbClr val="202122"/>
                </a:solidFill>
                <a:effectLst/>
                <a:latin typeface="Arial" panose="020B0604020202020204" pitchFamily="34" charset="0"/>
                <a:ea typeface="Times New Roman" panose="02020603050405020304" pitchFamily="18" charset="0"/>
              </a:rPr>
              <a:t> il </a:t>
            </a:r>
            <a:r>
              <a:rPr lang="it-IT" sz="1800" kern="150" dirty="0" err="1">
                <a:solidFill>
                  <a:srgbClr val="202122"/>
                </a:solidFill>
                <a:effectLst/>
                <a:latin typeface="Arial" panose="020B0604020202020204" pitchFamily="34" charset="0"/>
                <a:ea typeface="Times New Roman" panose="02020603050405020304" pitchFamily="18" charset="0"/>
              </a:rPr>
              <a:t>était</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honteux</a:t>
            </a:r>
            <a:r>
              <a:rPr lang="it-IT" sz="1800" kern="150" dirty="0">
                <a:solidFill>
                  <a:srgbClr val="202122"/>
                </a:solidFill>
                <a:effectLst/>
                <a:latin typeface="Arial" panose="020B0604020202020204" pitchFamily="34" charset="0"/>
                <a:ea typeface="Times New Roman" panose="02020603050405020304" pitchFamily="18" charset="0"/>
              </a:rPr>
              <a:t> de </a:t>
            </a:r>
            <a:r>
              <a:rPr lang="it-IT" sz="1800" kern="150" dirty="0" err="1">
                <a:solidFill>
                  <a:srgbClr val="202122"/>
                </a:solidFill>
                <a:effectLst/>
                <a:latin typeface="Arial" panose="020B0604020202020204" pitchFamily="34" charset="0"/>
                <a:ea typeface="Times New Roman" panose="02020603050405020304" pitchFamily="18" charset="0"/>
              </a:rPr>
              <a:t>les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avoir</a:t>
            </a:r>
            <a:r>
              <a:rPr lang="it-IT" sz="1800" kern="150" dirty="0">
                <a:solidFill>
                  <a:srgbClr val="202122"/>
                </a:solidFill>
                <a:effectLst/>
                <a:latin typeface="Arial" panose="020B0604020202020204" pitchFamily="34" charset="0"/>
                <a:ea typeface="Times New Roman" panose="02020603050405020304" pitchFamily="18" charset="0"/>
              </a:rPr>
              <a:t> pour un </a:t>
            </a:r>
            <a:r>
              <a:rPr lang="it-IT" sz="1800" kern="150" dirty="0" err="1">
                <a:solidFill>
                  <a:srgbClr val="202122"/>
                </a:solidFill>
                <a:effectLst/>
                <a:latin typeface="Arial" panose="020B0604020202020204" pitchFamily="34" charset="0"/>
                <a:ea typeface="Times New Roman" panose="02020603050405020304" pitchFamily="18" charset="0"/>
              </a:rPr>
              <a:t>autre</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que</a:t>
            </a:r>
            <a:r>
              <a:rPr lang="it-IT" sz="1800" kern="150" dirty="0">
                <a:solidFill>
                  <a:srgbClr val="202122"/>
                </a:solidFill>
                <a:effectLst/>
                <a:latin typeface="Arial" panose="020B0604020202020204" pitchFamily="34" charset="0"/>
                <a:ea typeface="Times New Roman" panose="02020603050405020304" pitchFamily="18" charset="0"/>
              </a:rPr>
              <a:t> pour un mari qui </a:t>
            </a:r>
            <a:r>
              <a:rPr lang="it-IT" sz="1800" kern="150" dirty="0" err="1">
                <a:solidFill>
                  <a:srgbClr val="202122"/>
                </a:solidFill>
                <a:effectLst/>
                <a:latin typeface="Arial" panose="020B0604020202020204" pitchFamily="34" charset="0"/>
                <a:ea typeface="Times New Roman" panose="02020603050405020304" pitchFamily="18" charset="0"/>
              </a:rPr>
              <a:t>les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méritait</a:t>
            </a:r>
            <a:r>
              <a:rPr lang="it-IT" sz="1800" kern="150" dirty="0">
                <a:solidFill>
                  <a:srgbClr val="202122"/>
                </a:solidFill>
                <a:effectLst/>
                <a:latin typeface="Arial" panose="020B0604020202020204" pitchFamily="34" charset="0"/>
                <a:ea typeface="Times New Roman" panose="02020603050405020304" pitchFamily="18" charset="0"/>
              </a:rPr>
              <a:t>. </a:t>
            </a:r>
            <a:endParaRPr lang="it-IT" sz="1800" kern="150" dirty="0">
              <a:effectLst/>
              <a:latin typeface="Times New Roman" panose="02020603050405020304" pitchFamily="18" charset="0"/>
              <a:ea typeface="Times New Roman" panose="02020603050405020304" pitchFamily="18" charset="0"/>
            </a:endParaRPr>
          </a:p>
          <a:p>
            <a:pPr indent="304800" algn="just" fontAlgn="auto">
              <a:spcBef>
                <a:spcPts val="600"/>
              </a:spcBef>
              <a:spcAft>
                <a:spcPts val="600"/>
              </a:spcAft>
            </a:pPr>
            <a:r>
              <a:rPr lang="fr-FR" sz="1800" b="0" i="0" dirty="0">
                <a:solidFill>
                  <a:srgbClr val="202122"/>
                </a:solidFill>
                <a:effectLst/>
                <a:latin typeface="Arial" panose="020B0604020202020204" pitchFamily="34" charset="0"/>
                <a:cs typeface="Arial" panose="020B0604020202020204" pitchFamily="34" charset="0"/>
              </a:rPr>
              <a:t>[la mère à la princesse]: vous êtes sur le bord du précipice ; il faut de grands efforts et de grandes violences pour vous retenir.  </a:t>
            </a:r>
            <a:r>
              <a:rPr lang="it-IT" sz="1800" kern="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endParaRPr lang="it-IT" sz="1800" kern="150" dirty="0">
              <a:effectLst/>
              <a:latin typeface="Arial" panose="020B0604020202020204" pitchFamily="34" charset="0"/>
              <a:ea typeface="SimSun" panose="02010600030101010101" pitchFamily="2" charset="-122"/>
              <a:cs typeface="Arial" panose="020B0604020202020204" pitchFamily="34" charset="0"/>
            </a:endParaRPr>
          </a:p>
          <a:p>
            <a:pPr indent="304800" algn="just" fontAlgn="auto">
              <a:spcBef>
                <a:spcPts val="600"/>
              </a:spcBef>
              <a:spcAft>
                <a:spcPts val="600"/>
              </a:spcAft>
            </a:pP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[la princesse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craignait</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le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hasard</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être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trompée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des</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impressions</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défiance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de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jalousie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qu’elle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n’</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avait</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jamais</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eues</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a:spcBef>
                <a:spcPts val="600"/>
              </a:spcBef>
              <a:spcAft>
                <a:spcPts val="600"/>
              </a:spcAft>
            </a:pP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veux</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-je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enfin</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m’</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exposer</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aux</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cruels</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repentirs</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aux</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mortelles</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douleurs</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donne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amour</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 Je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suis</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vaincue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surmontée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par une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inclination</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qui m’</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entraîne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malgré</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moi</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toutes</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mes</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résolutions</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sont</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inutiles</a:t>
            </a:r>
            <a:r>
              <a:rPr lang="it-IT" sz="1800" kern="0" dirty="0">
                <a:solidFill>
                  <a:srgbClr val="202122"/>
                </a:solidFill>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2606024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B7DB54-DA05-406F-ADCF-A1BD688A9323}"/>
              </a:ext>
            </a:extLst>
          </p:cNvPr>
          <p:cNvSpPr>
            <a:spLocks noGrp="1"/>
          </p:cNvSpPr>
          <p:nvPr>
            <p:ph type="title"/>
          </p:nvPr>
        </p:nvSpPr>
        <p:spPr/>
        <p:txBody>
          <a:bodyPr/>
          <a:lstStyle/>
          <a:p>
            <a:pPr algn="ctr"/>
            <a:r>
              <a:rPr lang="it-IT" dirty="0"/>
              <a:t>Madame de La Fayette</a:t>
            </a:r>
            <a:br>
              <a:rPr lang="it-IT" dirty="0"/>
            </a:br>
            <a:r>
              <a:rPr lang="it-IT" i="1" dirty="0"/>
              <a:t>La princesse de </a:t>
            </a:r>
            <a:r>
              <a:rPr lang="it-IT" i="1" dirty="0" err="1"/>
              <a:t>Clèves</a:t>
            </a:r>
            <a:r>
              <a:rPr lang="it-IT" dirty="0"/>
              <a:t>, III : l’</a:t>
            </a:r>
            <a:r>
              <a:rPr lang="it-IT" dirty="0" err="1"/>
              <a:t>aveu</a:t>
            </a:r>
            <a:endParaRPr lang="it-IT" dirty="0"/>
          </a:p>
        </p:txBody>
      </p:sp>
      <p:sp>
        <p:nvSpPr>
          <p:cNvPr id="3" name="Segnaposto contenuto 2">
            <a:extLst>
              <a:ext uri="{FF2B5EF4-FFF2-40B4-BE49-F238E27FC236}">
                <a16:creationId xmlns:a16="http://schemas.microsoft.com/office/drawing/2014/main" id="{DB187D07-DBC8-43D0-ADC1-322AE16D7125}"/>
              </a:ext>
            </a:extLst>
          </p:cNvPr>
          <p:cNvSpPr>
            <a:spLocks noGrp="1"/>
          </p:cNvSpPr>
          <p:nvPr>
            <p:ph idx="1"/>
          </p:nvPr>
        </p:nvSpPr>
        <p:spPr/>
        <p:txBody>
          <a:bodyPr>
            <a:normAutofit lnSpcReduction="10000"/>
          </a:bodyPr>
          <a:lstStyle/>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l’on n’a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son mari ; mais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innocence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ma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conduite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intentions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m’en donne la force. Il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raisons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m’</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éloigner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éviter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périls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trouvent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quelquefois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âge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n’ai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nulle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faiblesse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je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craindrais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laisser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paraître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laissiez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liberté de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retirer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j’avais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madame de Chartres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conduire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dangereux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parti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joie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conserver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digne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mille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pardons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sentiments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déplaisent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déplairai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actions.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Songez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amitié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plus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estime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un mari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l’on en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Conduisez-moi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ayez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pitié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aimez-moi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si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pouvez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a:spcBef>
                <a:spcPts val="1400"/>
              </a:spcBef>
              <a:spcAft>
                <a:spcPts val="1400"/>
              </a:spcAft>
            </a:pPr>
            <a:r>
              <a:rPr lang="it-IT" sz="1800" kern="150" dirty="0">
                <a:solidFill>
                  <a:srgbClr val="202122"/>
                </a:solidFill>
                <a:effectLst/>
                <a:latin typeface="Arial" panose="020B0604020202020204" pitchFamily="34" charset="0"/>
                <a:ea typeface="Times New Roman" panose="02020603050405020304" pitchFamily="18" charset="0"/>
              </a:rPr>
              <a:t>[</a:t>
            </a:r>
            <a:r>
              <a:rPr lang="it-IT" sz="1800" kern="150" dirty="0" err="1">
                <a:solidFill>
                  <a:srgbClr val="202122"/>
                </a:solidFill>
                <a:effectLst/>
                <a:latin typeface="Arial" panose="020B0604020202020204" pitchFamily="34" charset="0"/>
                <a:ea typeface="Times New Roman" panose="02020603050405020304" pitchFamily="18" charset="0"/>
              </a:rPr>
              <a:t>réponse</a:t>
            </a:r>
            <a:r>
              <a:rPr lang="it-IT" sz="1800" kern="150" dirty="0">
                <a:solidFill>
                  <a:srgbClr val="202122"/>
                </a:solidFill>
                <a:effectLst/>
                <a:latin typeface="Arial" panose="020B0604020202020204" pitchFamily="34" charset="0"/>
                <a:ea typeface="Times New Roman" panose="02020603050405020304" pitchFamily="18" charset="0"/>
              </a:rPr>
              <a:t> de M. de </a:t>
            </a:r>
            <a:r>
              <a:rPr lang="it-IT" sz="1800" kern="150" dirty="0" err="1">
                <a:solidFill>
                  <a:srgbClr val="202122"/>
                </a:solidFill>
                <a:effectLst/>
                <a:latin typeface="Arial" panose="020B0604020202020204" pitchFamily="34" charset="0"/>
                <a:ea typeface="Times New Roman" panose="02020603050405020304" pitchFamily="18" charset="0"/>
              </a:rPr>
              <a:t>Clèves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Vous</a:t>
            </a:r>
            <a:r>
              <a:rPr lang="it-IT" sz="1800" kern="150" dirty="0">
                <a:solidFill>
                  <a:srgbClr val="202122"/>
                </a:solidFill>
                <a:effectLst/>
                <a:latin typeface="Arial" panose="020B0604020202020204" pitchFamily="34" charset="0"/>
                <a:ea typeface="Times New Roman" panose="02020603050405020304" pitchFamily="18" charset="0"/>
              </a:rPr>
              <a:t> m’</a:t>
            </a:r>
            <a:r>
              <a:rPr lang="it-IT" sz="1800" kern="150" dirty="0" err="1">
                <a:solidFill>
                  <a:srgbClr val="202122"/>
                </a:solidFill>
                <a:effectLst/>
                <a:latin typeface="Arial" panose="020B0604020202020204" pitchFamily="34" charset="0"/>
                <a:ea typeface="Times New Roman" panose="02020603050405020304" pitchFamily="18" charset="0"/>
              </a:rPr>
              <a:t>avez</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donné</a:t>
            </a:r>
            <a:r>
              <a:rPr lang="it-IT" sz="1800" kern="150" dirty="0">
                <a:solidFill>
                  <a:srgbClr val="202122"/>
                </a:solidFill>
                <a:effectLst/>
                <a:latin typeface="Arial" panose="020B0604020202020204" pitchFamily="34" charset="0"/>
                <a:ea typeface="Times New Roman" panose="02020603050405020304" pitchFamily="18" charset="0"/>
              </a:rPr>
              <a:t> de la </a:t>
            </a:r>
            <a:r>
              <a:rPr lang="it-IT" sz="1800" kern="150" dirty="0" err="1">
                <a:solidFill>
                  <a:srgbClr val="202122"/>
                </a:solidFill>
                <a:effectLst/>
                <a:latin typeface="Arial" panose="020B0604020202020204" pitchFamily="34" charset="0"/>
                <a:ea typeface="Times New Roman" panose="02020603050405020304" pitchFamily="18" charset="0"/>
              </a:rPr>
              <a:t>passion</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dès</a:t>
            </a:r>
            <a:r>
              <a:rPr lang="it-IT" sz="1800" kern="150" dirty="0">
                <a:solidFill>
                  <a:srgbClr val="202122"/>
                </a:solidFill>
                <a:effectLst/>
                <a:latin typeface="Arial" panose="020B0604020202020204" pitchFamily="34" charset="0"/>
                <a:ea typeface="Times New Roman" panose="02020603050405020304" pitchFamily="18" charset="0"/>
              </a:rPr>
              <a:t> le premier moment </a:t>
            </a:r>
            <a:r>
              <a:rPr lang="it-IT" sz="1800" kern="150" dirty="0" err="1">
                <a:solidFill>
                  <a:srgbClr val="202122"/>
                </a:solidFill>
                <a:effectLst/>
                <a:latin typeface="Arial" panose="020B0604020202020204" pitchFamily="34" charset="0"/>
                <a:ea typeface="Times New Roman" panose="02020603050405020304" pitchFamily="18" charset="0"/>
              </a:rPr>
              <a:t>que</a:t>
            </a:r>
            <a:r>
              <a:rPr lang="it-IT" sz="1800" kern="150" dirty="0">
                <a:solidFill>
                  <a:srgbClr val="202122"/>
                </a:solidFill>
                <a:effectLst/>
                <a:latin typeface="Arial" panose="020B0604020202020204" pitchFamily="34" charset="0"/>
                <a:ea typeface="Times New Roman" panose="02020603050405020304" pitchFamily="18" charset="0"/>
              </a:rPr>
              <a:t> je </a:t>
            </a:r>
            <a:r>
              <a:rPr lang="it-IT" sz="1800" kern="150" dirty="0" err="1">
                <a:solidFill>
                  <a:srgbClr val="202122"/>
                </a:solidFill>
                <a:effectLst/>
                <a:latin typeface="Arial" panose="020B0604020202020204" pitchFamily="34" charset="0"/>
                <a:ea typeface="Times New Roman" panose="02020603050405020304" pitchFamily="18" charset="0"/>
              </a:rPr>
              <a:t>vous</a:t>
            </a:r>
            <a:r>
              <a:rPr lang="it-IT" sz="1800" kern="150" dirty="0">
                <a:solidFill>
                  <a:srgbClr val="202122"/>
                </a:solidFill>
                <a:effectLst/>
                <a:latin typeface="Arial" panose="020B0604020202020204" pitchFamily="34" charset="0"/>
                <a:ea typeface="Times New Roman" panose="02020603050405020304" pitchFamily="18" charset="0"/>
              </a:rPr>
              <a:t> ai </a:t>
            </a:r>
            <a:r>
              <a:rPr lang="it-IT" sz="1800" kern="150" dirty="0" err="1">
                <a:solidFill>
                  <a:srgbClr val="202122"/>
                </a:solidFill>
                <a:effectLst/>
                <a:latin typeface="Arial" panose="020B0604020202020204" pitchFamily="34" charset="0"/>
                <a:ea typeface="Times New Roman" panose="02020603050405020304" pitchFamily="18" charset="0"/>
              </a:rPr>
              <a:t>vue</a:t>
            </a:r>
            <a:r>
              <a:rPr lang="it-IT" sz="1800" kern="150" dirty="0">
                <a:solidFill>
                  <a:srgbClr val="202122"/>
                </a:solidFill>
                <a:effectLst/>
                <a:latin typeface="Arial" panose="020B0604020202020204" pitchFamily="34" charset="0"/>
                <a:ea typeface="Times New Roman" panose="02020603050405020304" pitchFamily="18" charset="0"/>
              </a:rPr>
              <a:t> ; </a:t>
            </a:r>
            <a:r>
              <a:rPr lang="it-IT" sz="1800" kern="150" dirty="0" err="1">
                <a:solidFill>
                  <a:srgbClr val="202122"/>
                </a:solidFill>
                <a:effectLst/>
                <a:latin typeface="Arial" panose="020B0604020202020204" pitchFamily="34" charset="0"/>
                <a:ea typeface="Times New Roman" panose="02020603050405020304" pitchFamily="18" charset="0"/>
              </a:rPr>
              <a:t>vos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rigueurs</a:t>
            </a:r>
            <a:r>
              <a:rPr lang="it-IT" sz="1800" kern="150" dirty="0">
                <a:solidFill>
                  <a:srgbClr val="202122"/>
                </a:solidFill>
                <a:effectLst/>
                <a:latin typeface="Arial" panose="020B0604020202020204" pitchFamily="34" charset="0"/>
                <a:ea typeface="Times New Roman" panose="02020603050405020304" pitchFamily="18" charset="0"/>
              </a:rPr>
              <a:t> et </a:t>
            </a:r>
            <a:r>
              <a:rPr lang="it-IT" sz="1800" kern="150" dirty="0" err="1">
                <a:solidFill>
                  <a:srgbClr val="202122"/>
                </a:solidFill>
                <a:effectLst/>
                <a:latin typeface="Arial" panose="020B0604020202020204" pitchFamily="34" charset="0"/>
                <a:ea typeface="Times New Roman" panose="02020603050405020304" pitchFamily="18" charset="0"/>
              </a:rPr>
              <a:t>votre</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possession</a:t>
            </a:r>
            <a:r>
              <a:rPr lang="it-IT" sz="1800" kern="150" dirty="0">
                <a:solidFill>
                  <a:srgbClr val="202122"/>
                </a:solidFill>
                <a:effectLst/>
                <a:latin typeface="Arial" panose="020B0604020202020204" pitchFamily="34" charset="0"/>
                <a:ea typeface="Times New Roman" panose="02020603050405020304" pitchFamily="18" charset="0"/>
              </a:rPr>
              <a:t> n’</a:t>
            </a:r>
            <a:r>
              <a:rPr lang="it-IT" sz="1800" kern="150" dirty="0" err="1">
                <a:solidFill>
                  <a:srgbClr val="202122"/>
                </a:solidFill>
                <a:effectLst/>
                <a:latin typeface="Arial" panose="020B0604020202020204" pitchFamily="34" charset="0"/>
                <a:ea typeface="Times New Roman" panose="02020603050405020304" pitchFamily="18" charset="0"/>
              </a:rPr>
              <a:t>ont</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pu</a:t>
            </a:r>
            <a:r>
              <a:rPr lang="it-IT" sz="1800" kern="150" dirty="0">
                <a:solidFill>
                  <a:srgbClr val="202122"/>
                </a:solidFill>
                <a:effectLst/>
                <a:latin typeface="Arial" panose="020B0604020202020204" pitchFamily="34" charset="0"/>
                <a:ea typeface="Times New Roman" panose="02020603050405020304" pitchFamily="18" charset="0"/>
              </a:rPr>
              <a:t> l’</a:t>
            </a:r>
            <a:r>
              <a:rPr lang="it-IT" sz="1800" kern="150" dirty="0" err="1">
                <a:solidFill>
                  <a:srgbClr val="202122"/>
                </a:solidFill>
                <a:effectLst/>
                <a:latin typeface="Arial" panose="020B0604020202020204" pitchFamily="34" charset="0"/>
                <a:ea typeface="Times New Roman" panose="02020603050405020304" pitchFamily="18" charset="0"/>
              </a:rPr>
              <a:t>éteindre</a:t>
            </a:r>
            <a:r>
              <a:rPr lang="it-IT" sz="1800" kern="150" dirty="0">
                <a:solidFill>
                  <a:srgbClr val="202122"/>
                </a:solidFill>
                <a:effectLst/>
                <a:latin typeface="Arial" panose="020B0604020202020204" pitchFamily="34" charset="0"/>
                <a:ea typeface="Times New Roman" panose="02020603050405020304" pitchFamily="18" charset="0"/>
              </a:rPr>
              <a:t> : elle dure encore : je n’ai </a:t>
            </a:r>
            <a:r>
              <a:rPr lang="it-IT" sz="1800" kern="150" dirty="0" err="1">
                <a:solidFill>
                  <a:srgbClr val="202122"/>
                </a:solidFill>
                <a:effectLst/>
                <a:latin typeface="Arial" panose="020B0604020202020204" pitchFamily="34" charset="0"/>
                <a:ea typeface="Times New Roman" panose="02020603050405020304" pitchFamily="18" charset="0"/>
              </a:rPr>
              <a:t>jamais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pu</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vous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donner</a:t>
            </a:r>
            <a:r>
              <a:rPr lang="it-IT" sz="1800" kern="150" dirty="0">
                <a:solidFill>
                  <a:srgbClr val="202122"/>
                </a:solidFill>
                <a:effectLst/>
                <a:latin typeface="Arial" panose="020B0604020202020204" pitchFamily="34" charset="0"/>
                <a:ea typeface="Times New Roman" panose="02020603050405020304" pitchFamily="18" charset="0"/>
              </a:rPr>
              <a:t> de l’</a:t>
            </a:r>
            <a:r>
              <a:rPr lang="it-IT" sz="1800" kern="150" dirty="0" err="1">
                <a:solidFill>
                  <a:srgbClr val="202122"/>
                </a:solidFill>
                <a:effectLst/>
                <a:latin typeface="Arial" panose="020B0604020202020204" pitchFamily="34" charset="0"/>
                <a:ea typeface="Times New Roman" panose="02020603050405020304" pitchFamily="18" charset="0"/>
              </a:rPr>
              <a:t>amour</a:t>
            </a:r>
            <a:r>
              <a:rPr lang="it-IT" sz="1800" kern="150" dirty="0">
                <a:solidFill>
                  <a:srgbClr val="202122"/>
                </a:solidFill>
                <a:effectLst/>
                <a:latin typeface="Arial" panose="020B0604020202020204" pitchFamily="34" charset="0"/>
                <a:ea typeface="Times New Roman" panose="02020603050405020304" pitchFamily="18" charset="0"/>
              </a:rPr>
              <a:t>, et je </a:t>
            </a:r>
            <a:r>
              <a:rPr lang="it-IT" sz="1800" kern="150" dirty="0" err="1">
                <a:solidFill>
                  <a:srgbClr val="202122"/>
                </a:solidFill>
                <a:effectLst/>
                <a:latin typeface="Arial" panose="020B0604020202020204" pitchFamily="34" charset="0"/>
                <a:ea typeface="Times New Roman" panose="02020603050405020304" pitchFamily="18" charset="0"/>
              </a:rPr>
              <a:t>vois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que</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vous</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craignez</a:t>
            </a:r>
            <a:r>
              <a:rPr lang="it-IT" sz="1800" kern="150" dirty="0">
                <a:solidFill>
                  <a:srgbClr val="202122"/>
                </a:solidFill>
                <a:effectLst/>
                <a:latin typeface="Arial" panose="020B0604020202020204" pitchFamily="34" charset="0"/>
                <a:ea typeface="Times New Roman" panose="02020603050405020304" pitchFamily="18" charset="0"/>
              </a:rPr>
              <a:t> d’en </a:t>
            </a:r>
            <a:r>
              <a:rPr lang="it-IT" sz="1800" kern="150" dirty="0" err="1">
                <a:solidFill>
                  <a:srgbClr val="202122"/>
                </a:solidFill>
                <a:effectLst/>
                <a:latin typeface="Arial" panose="020B0604020202020204" pitchFamily="34" charset="0"/>
                <a:ea typeface="Times New Roman" panose="02020603050405020304" pitchFamily="18" charset="0"/>
              </a:rPr>
              <a:t>avoir</a:t>
            </a:r>
            <a:r>
              <a:rPr lang="it-IT" sz="1800" kern="150" dirty="0">
                <a:solidFill>
                  <a:srgbClr val="202122"/>
                </a:solidFill>
                <a:effectLst/>
                <a:latin typeface="Arial" panose="020B0604020202020204" pitchFamily="34" charset="0"/>
                <a:ea typeface="Times New Roman" panose="02020603050405020304" pitchFamily="18" charset="0"/>
              </a:rPr>
              <a:t> pour un </a:t>
            </a:r>
            <a:r>
              <a:rPr lang="it-IT" sz="1800" kern="150" dirty="0" err="1">
                <a:solidFill>
                  <a:srgbClr val="202122"/>
                </a:solidFill>
                <a:effectLst/>
                <a:latin typeface="Arial" panose="020B0604020202020204" pitchFamily="34" charset="0"/>
                <a:ea typeface="Times New Roman" panose="02020603050405020304" pitchFamily="18" charset="0"/>
              </a:rPr>
              <a:t>autre</a:t>
            </a:r>
            <a:r>
              <a:rPr lang="it-IT" sz="1800" kern="150" dirty="0">
                <a:solidFill>
                  <a:srgbClr val="202122"/>
                </a:solidFill>
                <a:effectLst/>
                <a:latin typeface="Arial" panose="020B0604020202020204" pitchFamily="34" charset="0"/>
                <a:ea typeface="Times New Roman" panose="02020603050405020304" pitchFamily="18" charset="0"/>
              </a:rPr>
              <a:t>. </a:t>
            </a:r>
            <a:endParaRPr lang="it-IT" sz="1800" kern="150" dirty="0">
              <a:effectLst/>
              <a:latin typeface="Times New Roman" panose="02020603050405020304" pitchFamily="18" charset="0"/>
              <a:ea typeface="Times New Roman" panose="02020603050405020304" pitchFamily="18" charset="0"/>
            </a:endParaRPr>
          </a:p>
          <a:p>
            <a:pPr>
              <a:spcBef>
                <a:spcPts val="1400"/>
              </a:spcBef>
              <a:spcAft>
                <a:spcPts val="1400"/>
              </a:spcAft>
            </a:pPr>
            <a:r>
              <a:rPr lang="it-IT" sz="1800" kern="150" dirty="0" err="1">
                <a:solidFill>
                  <a:srgbClr val="202122"/>
                </a:solidFill>
                <a:effectLst/>
                <a:latin typeface="Arial" panose="020B0604020202020204" pitchFamily="34" charset="0"/>
                <a:ea typeface="Times New Roman" panose="02020603050405020304" pitchFamily="18" charset="0"/>
              </a:rPr>
              <a:t>j’ai</a:t>
            </a:r>
            <a:r>
              <a:rPr lang="it-IT" sz="1800" kern="150" dirty="0">
                <a:solidFill>
                  <a:srgbClr val="202122"/>
                </a:solidFill>
                <a:effectLst/>
                <a:latin typeface="Arial" panose="020B0604020202020204" pitchFamily="34" charset="0"/>
                <a:ea typeface="Times New Roman" panose="02020603050405020304" pitchFamily="18" charset="0"/>
              </a:rPr>
              <a:t> tout ensemble la </a:t>
            </a:r>
            <a:r>
              <a:rPr lang="it-IT" sz="1800" kern="150" dirty="0" err="1">
                <a:solidFill>
                  <a:srgbClr val="202122"/>
                </a:solidFill>
                <a:effectLst/>
                <a:latin typeface="Arial" panose="020B0604020202020204" pitchFamily="34" charset="0"/>
                <a:ea typeface="Times New Roman" panose="02020603050405020304" pitchFamily="18" charset="0"/>
              </a:rPr>
              <a:t>jalousie</a:t>
            </a:r>
            <a:r>
              <a:rPr lang="it-IT" sz="1800" kern="150" dirty="0">
                <a:solidFill>
                  <a:srgbClr val="202122"/>
                </a:solidFill>
                <a:effectLst/>
                <a:latin typeface="Arial" panose="020B0604020202020204" pitchFamily="34" charset="0"/>
                <a:ea typeface="Times New Roman" panose="02020603050405020304" pitchFamily="18" charset="0"/>
              </a:rPr>
              <a:t> d’un mari et celle d’un </a:t>
            </a:r>
            <a:r>
              <a:rPr lang="it-IT" sz="1800" kern="150" dirty="0" err="1">
                <a:solidFill>
                  <a:srgbClr val="202122"/>
                </a:solidFill>
                <a:effectLst/>
                <a:latin typeface="Arial" panose="020B0604020202020204" pitchFamily="34" charset="0"/>
                <a:ea typeface="Times New Roman" panose="02020603050405020304" pitchFamily="18" charset="0"/>
              </a:rPr>
              <a:t>amant</a:t>
            </a:r>
            <a:r>
              <a:rPr lang="it-IT" sz="1800" kern="150" dirty="0">
                <a:solidFill>
                  <a:srgbClr val="202122"/>
                </a:solidFill>
                <a:effectLst/>
                <a:latin typeface="Arial" panose="020B0604020202020204" pitchFamily="34" charset="0"/>
                <a:ea typeface="Times New Roman" panose="02020603050405020304" pitchFamily="18" charset="0"/>
              </a:rPr>
              <a:t> ; mais il est </a:t>
            </a:r>
            <a:r>
              <a:rPr lang="it-IT" sz="1800" kern="150" dirty="0" err="1">
                <a:solidFill>
                  <a:srgbClr val="202122"/>
                </a:solidFill>
                <a:effectLst/>
                <a:latin typeface="Arial" panose="020B0604020202020204" pitchFamily="34" charset="0"/>
                <a:ea typeface="Times New Roman" panose="02020603050405020304" pitchFamily="18" charset="0"/>
              </a:rPr>
              <a:t>impossible</a:t>
            </a:r>
            <a:r>
              <a:rPr lang="it-IT" sz="1800" kern="150" dirty="0">
                <a:solidFill>
                  <a:srgbClr val="202122"/>
                </a:solidFill>
                <a:effectLst/>
                <a:latin typeface="Arial" panose="020B0604020202020204" pitchFamily="34" charset="0"/>
                <a:ea typeface="Times New Roman" panose="02020603050405020304" pitchFamily="18" charset="0"/>
              </a:rPr>
              <a:t> d’</a:t>
            </a:r>
            <a:r>
              <a:rPr lang="it-IT" sz="1800" kern="150" dirty="0" err="1">
                <a:solidFill>
                  <a:srgbClr val="202122"/>
                </a:solidFill>
                <a:effectLst/>
                <a:latin typeface="Arial" panose="020B0604020202020204" pitchFamily="34" charset="0"/>
                <a:ea typeface="Times New Roman" panose="02020603050405020304" pitchFamily="18" charset="0"/>
              </a:rPr>
              <a:t>avoir</a:t>
            </a:r>
            <a:r>
              <a:rPr lang="it-IT" sz="1800" kern="150" dirty="0">
                <a:solidFill>
                  <a:srgbClr val="202122"/>
                </a:solidFill>
                <a:effectLst/>
                <a:latin typeface="Arial" panose="020B0604020202020204" pitchFamily="34" charset="0"/>
                <a:ea typeface="Times New Roman" panose="02020603050405020304" pitchFamily="18" charset="0"/>
              </a:rPr>
              <a:t> celle d’un mari </a:t>
            </a:r>
            <a:r>
              <a:rPr lang="it-IT" sz="1800" kern="150" dirty="0" err="1">
                <a:solidFill>
                  <a:srgbClr val="202122"/>
                </a:solidFill>
                <a:effectLst/>
                <a:latin typeface="Arial" panose="020B0604020202020204" pitchFamily="34" charset="0"/>
                <a:ea typeface="Times New Roman" panose="02020603050405020304" pitchFamily="18" charset="0"/>
              </a:rPr>
              <a:t>après</a:t>
            </a:r>
            <a:r>
              <a:rPr lang="it-IT" sz="1800" kern="150" dirty="0">
                <a:solidFill>
                  <a:srgbClr val="202122"/>
                </a:solidFill>
                <a:effectLst/>
                <a:latin typeface="Arial" panose="020B0604020202020204" pitchFamily="34" charset="0"/>
                <a:ea typeface="Times New Roman" panose="02020603050405020304" pitchFamily="18" charset="0"/>
              </a:rPr>
              <a:t> un </a:t>
            </a:r>
            <a:r>
              <a:rPr lang="it-IT" sz="1800" kern="150" dirty="0" err="1">
                <a:solidFill>
                  <a:srgbClr val="202122"/>
                </a:solidFill>
                <a:effectLst/>
                <a:latin typeface="Arial" panose="020B0604020202020204" pitchFamily="34" charset="0"/>
                <a:ea typeface="Times New Roman" panose="02020603050405020304" pitchFamily="18" charset="0"/>
              </a:rPr>
              <a:t>procédé</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comme</a:t>
            </a:r>
            <a:r>
              <a:rPr lang="it-IT" sz="1800" kern="150" dirty="0">
                <a:solidFill>
                  <a:srgbClr val="202122"/>
                </a:solidFill>
                <a:effectLst/>
                <a:latin typeface="Arial" panose="020B0604020202020204" pitchFamily="34" charset="0"/>
                <a:ea typeface="Times New Roman" panose="02020603050405020304" pitchFamily="18" charset="0"/>
              </a:rPr>
              <a:t> le </a:t>
            </a:r>
            <a:r>
              <a:rPr lang="it-IT" sz="1800" kern="150" dirty="0" err="1">
                <a:solidFill>
                  <a:srgbClr val="202122"/>
                </a:solidFill>
                <a:effectLst/>
                <a:latin typeface="Arial" panose="020B0604020202020204" pitchFamily="34" charset="0"/>
                <a:ea typeface="Times New Roman" panose="02020603050405020304" pitchFamily="18" charset="0"/>
              </a:rPr>
              <a:t>vôtre</a:t>
            </a:r>
            <a:r>
              <a:rPr lang="it-IT" sz="1800" kern="150" dirty="0">
                <a:solidFill>
                  <a:srgbClr val="202122"/>
                </a:solidFill>
                <a:effectLst/>
                <a:latin typeface="Arial" panose="020B0604020202020204" pitchFamily="34" charset="0"/>
                <a:ea typeface="Times New Roman" panose="02020603050405020304" pitchFamily="18" charset="0"/>
              </a:rPr>
              <a:t>. Il est </a:t>
            </a:r>
            <a:r>
              <a:rPr lang="it-IT" sz="1800" kern="150" dirty="0" err="1">
                <a:solidFill>
                  <a:srgbClr val="202122"/>
                </a:solidFill>
                <a:effectLst/>
                <a:latin typeface="Arial" panose="020B0604020202020204" pitchFamily="34" charset="0"/>
                <a:ea typeface="Times New Roman" panose="02020603050405020304" pitchFamily="18" charset="0"/>
              </a:rPr>
              <a:t>trop</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noble</a:t>
            </a:r>
            <a:r>
              <a:rPr lang="it-IT" sz="1800" kern="150" dirty="0">
                <a:solidFill>
                  <a:srgbClr val="202122"/>
                </a:solidFill>
                <a:effectLst/>
                <a:latin typeface="Arial" panose="020B0604020202020204" pitchFamily="34" charset="0"/>
                <a:ea typeface="Times New Roman" panose="02020603050405020304" pitchFamily="18" charset="0"/>
              </a:rPr>
              <a:t> pour ne </a:t>
            </a:r>
            <a:r>
              <a:rPr lang="it-IT" sz="1800" kern="150" dirty="0" err="1">
                <a:solidFill>
                  <a:srgbClr val="202122"/>
                </a:solidFill>
                <a:effectLst/>
                <a:latin typeface="Arial" panose="020B0604020202020204" pitchFamily="34" charset="0"/>
                <a:ea typeface="Times New Roman" panose="02020603050405020304" pitchFamily="18" charset="0"/>
              </a:rPr>
              <a:t>pas</a:t>
            </a:r>
            <a:r>
              <a:rPr lang="it-IT" sz="1800" kern="150" dirty="0">
                <a:solidFill>
                  <a:srgbClr val="202122"/>
                </a:solidFill>
                <a:effectLst/>
                <a:latin typeface="Arial" panose="020B0604020202020204" pitchFamily="34" charset="0"/>
                <a:ea typeface="Times New Roman" panose="02020603050405020304" pitchFamily="18" charset="0"/>
              </a:rPr>
              <a:t> me </a:t>
            </a:r>
            <a:r>
              <a:rPr lang="it-IT" sz="1800" kern="150" dirty="0" err="1">
                <a:solidFill>
                  <a:srgbClr val="202122"/>
                </a:solidFill>
                <a:effectLst/>
                <a:latin typeface="Arial" panose="020B0604020202020204" pitchFamily="34" charset="0"/>
                <a:ea typeface="Times New Roman" panose="02020603050405020304" pitchFamily="18" charset="0"/>
              </a:rPr>
              <a:t>donner</a:t>
            </a:r>
            <a:r>
              <a:rPr lang="it-IT" sz="1800" kern="150" dirty="0">
                <a:solidFill>
                  <a:srgbClr val="202122"/>
                </a:solidFill>
                <a:effectLst/>
                <a:latin typeface="Arial" panose="020B0604020202020204" pitchFamily="34" charset="0"/>
                <a:ea typeface="Times New Roman" panose="02020603050405020304" pitchFamily="18" charset="0"/>
              </a:rPr>
              <a:t> une </a:t>
            </a:r>
            <a:r>
              <a:rPr lang="it-IT" sz="1800" kern="150" dirty="0" err="1">
                <a:solidFill>
                  <a:srgbClr val="202122"/>
                </a:solidFill>
                <a:effectLst/>
                <a:latin typeface="Arial" panose="020B0604020202020204" pitchFamily="34" charset="0"/>
                <a:ea typeface="Times New Roman" panose="02020603050405020304" pitchFamily="18" charset="0"/>
              </a:rPr>
              <a:t>sûreté</a:t>
            </a:r>
            <a:r>
              <a:rPr lang="it-IT" sz="1800" kern="150" dirty="0">
                <a:solidFill>
                  <a:srgbClr val="202122"/>
                </a:solidFill>
                <a:effectLst/>
                <a:latin typeface="Arial" panose="020B0604020202020204" pitchFamily="34" charset="0"/>
                <a:ea typeface="Times New Roman" panose="02020603050405020304" pitchFamily="18" charset="0"/>
              </a:rPr>
              <a:t> </a:t>
            </a:r>
            <a:r>
              <a:rPr lang="it-IT" sz="1800" kern="150" dirty="0" err="1">
                <a:solidFill>
                  <a:srgbClr val="202122"/>
                </a:solidFill>
                <a:effectLst/>
                <a:latin typeface="Arial" panose="020B0604020202020204" pitchFamily="34" charset="0"/>
                <a:ea typeface="Times New Roman" panose="02020603050405020304" pitchFamily="18" charset="0"/>
              </a:rPr>
              <a:t>entière</a:t>
            </a:r>
            <a:r>
              <a:rPr lang="it-IT" sz="1800" kern="150" dirty="0">
                <a:solidFill>
                  <a:srgbClr val="202122"/>
                </a:solidFill>
                <a:effectLst/>
                <a:latin typeface="Arial" panose="020B0604020202020204" pitchFamily="34" charset="0"/>
                <a:ea typeface="Times New Roman" panose="02020603050405020304" pitchFamily="18" charset="0"/>
              </a:rPr>
              <a:t>.</a:t>
            </a:r>
            <a:endParaRPr lang="it-IT" sz="1800" kern="150" dirty="0">
              <a:effectLst/>
              <a:latin typeface="Times New Roman" panose="02020603050405020304" pitchFamily="18" charset="0"/>
              <a:ea typeface="Times New Roman" panose="02020603050405020304" pitchFamily="18" charset="0"/>
            </a:endParaRPr>
          </a:p>
          <a:p>
            <a:pPr>
              <a:spcBef>
                <a:spcPts val="1400"/>
              </a:spcBef>
              <a:spcAft>
                <a:spcPts val="1400"/>
              </a:spcAft>
            </a:pPr>
            <a:endParaRPr lang="it-IT" sz="1800" kern="150" dirty="0">
              <a:effectLst/>
              <a:latin typeface="Times New Roman" panose="02020603050405020304" pitchFamily="18" charset="0"/>
              <a:ea typeface="Times New Roman" panose="02020603050405020304" pitchFamily="18" charset="0"/>
            </a:endParaRPr>
          </a:p>
          <a:p>
            <a:endParaRPr lang="it-IT" dirty="0"/>
          </a:p>
        </p:txBody>
      </p:sp>
    </p:spTree>
    <p:extLst>
      <p:ext uri="{BB962C8B-B14F-4D97-AF65-F5344CB8AC3E}">
        <p14:creationId xmlns:p14="http://schemas.microsoft.com/office/powerpoint/2010/main" val="858528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A396789-82FE-4EBB-867F-A0B1428D0254}"/>
              </a:ext>
            </a:extLst>
          </p:cNvPr>
          <p:cNvSpPr>
            <a:spLocks noGrp="1"/>
          </p:cNvSpPr>
          <p:nvPr>
            <p:ph type="title"/>
          </p:nvPr>
        </p:nvSpPr>
        <p:spPr/>
        <p:txBody>
          <a:bodyPr/>
          <a:lstStyle/>
          <a:p>
            <a:pPr algn="ctr"/>
            <a:r>
              <a:rPr lang="it-IT" dirty="0"/>
              <a:t>Madame de La Fayette</a:t>
            </a:r>
            <a:br>
              <a:rPr lang="it-IT" dirty="0"/>
            </a:br>
            <a:r>
              <a:rPr lang="it-IT" i="1" dirty="0"/>
              <a:t>La princesse de </a:t>
            </a:r>
            <a:r>
              <a:rPr lang="it-IT" i="1" dirty="0" err="1"/>
              <a:t>Clèves</a:t>
            </a:r>
            <a:r>
              <a:rPr lang="it-IT" i="1" dirty="0"/>
              <a:t>, IV</a:t>
            </a:r>
            <a:endParaRPr lang="it-IT" dirty="0"/>
          </a:p>
        </p:txBody>
      </p:sp>
      <p:sp>
        <p:nvSpPr>
          <p:cNvPr id="3" name="Segnaposto contenuto 2">
            <a:extLst>
              <a:ext uri="{FF2B5EF4-FFF2-40B4-BE49-F238E27FC236}">
                <a16:creationId xmlns:a16="http://schemas.microsoft.com/office/drawing/2014/main" id="{0376B4C7-8535-4D65-9DDB-5C5A27535201}"/>
              </a:ext>
            </a:extLst>
          </p:cNvPr>
          <p:cNvSpPr>
            <a:spLocks noGrp="1"/>
          </p:cNvSpPr>
          <p:nvPr>
            <p:ph idx="1"/>
          </p:nvPr>
        </p:nvSpPr>
        <p:spPr/>
        <p:txBody>
          <a:bodyPr>
            <a:normAutofit fontScale="92500" lnSpcReduction="20000"/>
          </a:bodyPr>
          <a:lstStyle/>
          <a:p>
            <a:pPr algn="just">
              <a:spcBef>
                <a:spcPts val="1400"/>
              </a:spcBef>
              <a:spcAft>
                <a:spcPts val="1400"/>
              </a:spcAft>
            </a:pPr>
            <a:r>
              <a:rPr lang="it-IT" sz="1800" kern="150" dirty="0">
                <a:solidFill>
                  <a:srgbClr val="000000"/>
                </a:solidFill>
                <a:effectLst/>
                <a:latin typeface="Arial" panose="020B0604020202020204" pitchFamily="34" charset="0"/>
                <a:ea typeface="Times New Roman" panose="02020603050405020304" pitchFamily="18" charset="0"/>
              </a:rPr>
              <a:t>[M. de </a:t>
            </a:r>
            <a:r>
              <a:rPr lang="it-IT" sz="1800" kern="150" dirty="0" err="1">
                <a:solidFill>
                  <a:srgbClr val="000000"/>
                </a:solidFill>
                <a:effectLst/>
                <a:latin typeface="Arial" panose="020B0604020202020204" pitchFamily="34" charset="0"/>
                <a:ea typeface="Times New Roman" panose="02020603050405020304" pitchFamily="18" charset="0"/>
              </a:rPr>
              <a:t>Clèves</a:t>
            </a:r>
            <a:r>
              <a:rPr lang="it-IT" sz="1800" kern="150" dirty="0">
                <a:solidFill>
                  <a:srgbClr val="000000"/>
                </a:solidFill>
                <a:effectLst/>
                <a:latin typeface="Arial" panose="020B0604020202020204" pitchFamily="34" charset="0"/>
                <a:ea typeface="Times New Roman" panose="02020603050405020304" pitchFamily="18" charset="0"/>
              </a:rPr>
              <a:t> </a:t>
            </a:r>
            <a:r>
              <a:rPr lang="it-IT" sz="1800" kern="150" dirty="0" err="1">
                <a:solidFill>
                  <a:srgbClr val="000000"/>
                </a:solidFill>
                <a:effectLst/>
                <a:latin typeface="Arial" panose="020B0604020202020204" pitchFamily="34" charset="0"/>
                <a:ea typeface="Times New Roman" panose="02020603050405020304" pitchFamily="18" charset="0"/>
              </a:rPr>
              <a:t>fait</a:t>
            </a:r>
            <a:r>
              <a:rPr lang="it-IT" sz="1800" kern="150" dirty="0">
                <a:solidFill>
                  <a:srgbClr val="000000"/>
                </a:solidFill>
                <a:effectLst/>
                <a:latin typeface="Arial" panose="020B0604020202020204" pitchFamily="34" charset="0"/>
                <a:ea typeface="Times New Roman" panose="02020603050405020304" pitchFamily="18" charset="0"/>
              </a:rPr>
              <a:t> </a:t>
            </a:r>
            <a:r>
              <a:rPr lang="it-IT" sz="1800" kern="150" dirty="0" err="1">
                <a:solidFill>
                  <a:srgbClr val="000000"/>
                </a:solidFill>
                <a:effectLst/>
                <a:latin typeface="Arial" panose="020B0604020202020204" pitchFamily="34" charset="0"/>
                <a:ea typeface="Times New Roman" panose="02020603050405020304" pitchFamily="18" charset="0"/>
              </a:rPr>
              <a:t>suivre</a:t>
            </a:r>
            <a:r>
              <a:rPr lang="it-IT" sz="1800" kern="150" dirty="0">
                <a:solidFill>
                  <a:srgbClr val="000000"/>
                </a:solidFill>
                <a:effectLst/>
                <a:latin typeface="Arial" panose="020B0604020202020204" pitchFamily="34" charset="0"/>
                <a:ea typeface="Times New Roman" panose="02020603050405020304" pitchFamily="18" charset="0"/>
              </a:rPr>
              <a:t> M. de Nemours par un ami] </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reconnut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aisément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 de Nemours : il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tour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jardin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écouter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n’y</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entendrait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choisir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aisément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 de Nemours]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jardin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démêler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madame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Clèves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beaucoup</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lumières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cabinet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fenêtres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ouvertes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en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glissant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long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palissades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s’en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approcha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trouble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émotion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aisé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représenter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rangea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derrière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fenêtres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servait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porte,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madame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Clèves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mais il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si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admirable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beauté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qu’à</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maître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transport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lui donna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chaud</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elle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tête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sur sa gorge,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cheveux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confusément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rattachés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repos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devant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y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plusieurs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corbeilles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pleines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rubans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elle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choisit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quelques-uns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M. de Nemours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remarqua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couleurs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portées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tournoi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nœuds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une canne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extraordinaire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portée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qui madame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Clèves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prise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semblant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reconnaître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M. de Nemours.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Après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achevé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grâce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douceur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répandaient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sentiments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elle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flambeau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s’en alla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proche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grande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vis-à-vis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tableau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siége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Metz,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portrait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M. de Nemours ; elle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assit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regarder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portrait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attention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une rêverie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On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exprimer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 de Nemours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moment.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milieu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nuit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beau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monde,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adorait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sût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occupée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rapport à lui et à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cachait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c’est ce qui n’a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goûté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imaginé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nul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amant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p:txBody>
      </p:sp>
    </p:spTree>
    <p:extLst>
      <p:ext uri="{BB962C8B-B14F-4D97-AF65-F5344CB8AC3E}">
        <p14:creationId xmlns:p14="http://schemas.microsoft.com/office/powerpoint/2010/main" val="85247346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1057</TotalTime>
  <Words>6222</Words>
  <Application>Microsoft Office PowerPoint</Application>
  <PresentationFormat>Widescreen</PresentationFormat>
  <Paragraphs>168</Paragraphs>
  <Slides>31</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31</vt:i4>
      </vt:variant>
    </vt:vector>
  </HeadingPairs>
  <TitlesOfParts>
    <vt:vector size="36" baseType="lpstr">
      <vt:lpstr>Arial</vt:lpstr>
      <vt:lpstr>Calibri</vt:lpstr>
      <vt:lpstr>Calibri Light</vt:lpstr>
      <vt:lpstr>Times New Roman</vt:lpstr>
      <vt:lpstr>Tema di Office</vt:lpstr>
      <vt:lpstr>Le roman du classicisme à la Révolution</vt:lpstr>
      <vt:lpstr>Techniques narratives des romans du corpus</vt:lpstr>
      <vt:lpstr>Lettres portugaises, incipit</vt:lpstr>
      <vt:lpstr>Lettres portugaises</vt:lpstr>
      <vt:lpstr>Lettres portugaises, IV</vt:lpstr>
      <vt:lpstr>Lettres portugaises, V</vt:lpstr>
      <vt:lpstr>Madame de La Fayette La princesse de Clèves (extraits des parties I et III)</vt:lpstr>
      <vt:lpstr>Madame de La Fayette La princesse de Clèves, III : l’aveu</vt:lpstr>
      <vt:lpstr>Madame de La Fayette La princesse de Clèves, IV</vt:lpstr>
      <vt:lpstr>Madame de La Fayette La princesse de Clèves, IV</vt:lpstr>
      <vt:lpstr>Madame de La Fayette La princesse de Clèves, IV</vt:lpstr>
      <vt:lpstr> Prévost, Histoire du chevalier des Grieux et de Manon Lescaut </vt:lpstr>
      <vt:lpstr> Prévost, Manon Lescaut </vt:lpstr>
      <vt:lpstr> Prévost, Manon Lescaut </vt:lpstr>
      <vt:lpstr> Prévost, Manon Lescaut </vt:lpstr>
      <vt:lpstr>Rousseau Julie ou La nouvelle Héloïse</vt:lpstr>
      <vt:lpstr>Rousseau La nouvelle Héloïse, III, 14</vt:lpstr>
      <vt:lpstr>Rousseau La nouvelle Héloïse, III, 18</vt:lpstr>
      <vt:lpstr>Rousseau La nouvelle Héloïse, III, 18</vt:lpstr>
      <vt:lpstr>Rousseau La nouvelle Héloïse, IV, 17</vt:lpstr>
      <vt:lpstr>Rousseau La nouvelle Héloïse, VI, 12</vt:lpstr>
      <vt:lpstr>Laclos Les liaisons dangereuses</vt:lpstr>
      <vt:lpstr>Laclos Les liaisons dangereuses</vt:lpstr>
      <vt:lpstr>Laclos Les liaisons dangereuses</vt:lpstr>
      <vt:lpstr>Laclos Les liaisons dangereuses</vt:lpstr>
      <vt:lpstr>Laclos Les liaisons dangereuses</vt:lpstr>
      <vt:lpstr>Bernardin de Saint-Pierre Paul et Virginie</vt:lpstr>
      <vt:lpstr>Bernardin de Saint-Pierre Paul et Virginie</vt:lpstr>
      <vt:lpstr>Bernardin de Saint-Pierre Paul et Virginie</vt:lpstr>
      <vt:lpstr>Bernardin de Saint-Pierre Paul et Virginie</vt:lpstr>
      <vt:lpstr>Bernardin de Saint-Pierre Paul et Virginie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du classicisme à la Révolution</dc:title>
  <dc:creator>Fabio Vasarri</dc:creator>
  <cp:lastModifiedBy>Fabio Vasarri</cp:lastModifiedBy>
  <cp:revision>86</cp:revision>
  <dcterms:created xsi:type="dcterms:W3CDTF">2021-02-28T14:29:37Z</dcterms:created>
  <dcterms:modified xsi:type="dcterms:W3CDTF">2021-04-08T07:17:59Z</dcterms:modified>
</cp:coreProperties>
</file>