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0"/>
  </p:notesMasterIdLst>
  <p:sldIdLst>
    <p:sldId id="282" r:id="rId2"/>
    <p:sldId id="293" r:id="rId3"/>
    <p:sldId id="278" r:id="rId4"/>
    <p:sldId id="279" r:id="rId5"/>
    <p:sldId id="276" r:id="rId6"/>
    <p:sldId id="277" r:id="rId7"/>
    <p:sldId id="280" r:id="rId8"/>
    <p:sldId id="281" r:id="rId9"/>
    <p:sldId id="292" r:id="rId10"/>
    <p:sldId id="256" r:id="rId11"/>
    <p:sldId id="294" r:id="rId12"/>
    <p:sldId id="257" r:id="rId13"/>
    <p:sldId id="295" r:id="rId14"/>
    <p:sldId id="258" r:id="rId15"/>
    <p:sldId id="259" r:id="rId16"/>
    <p:sldId id="263" r:id="rId17"/>
    <p:sldId id="261" r:id="rId18"/>
    <p:sldId id="260" r:id="rId19"/>
    <p:sldId id="296" r:id="rId20"/>
    <p:sldId id="264" r:id="rId21"/>
    <p:sldId id="267" r:id="rId22"/>
    <p:sldId id="269" r:id="rId23"/>
    <p:sldId id="266" r:id="rId24"/>
    <p:sldId id="268" r:id="rId25"/>
    <p:sldId id="265" r:id="rId26"/>
    <p:sldId id="270" r:id="rId27"/>
    <p:sldId id="297" r:id="rId28"/>
    <p:sldId id="271" r:id="rId29"/>
    <p:sldId id="272" r:id="rId30"/>
    <p:sldId id="273" r:id="rId31"/>
    <p:sldId id="274" r:id="rId32"/>
    <p:sldId id="298" r:id="rId33"/>
    <p:sldId id="275" r:id="rId34"/>
    <p:sldId id="287" r:id="rId35"/>
    <p:sldId id="289" r:id="rId36"/>
    <p:sldId id="286" r:id="rId37"/>
    <p:sldId id="290" r:id="rId38"/>
    <p:sldId id="288" r:id="rId39"/>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49"/>
    <p:restoredTop sz="94665"/>
  </p:normalViewPr>
  <p:slideViewPr>
    <p:cSldViewPr snapToGrid="0" snapToObjects="1">
      <p:cViewPr varScale="1">
        <p:scale>
          <a:sx n="117" d="100"/>
          <a:sy n="117" d="100"/>
        </p:scale>
        <p:origin x="168"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8E85FA-DD09-EC43-8755-763AC0504B30}" type="datetimeFigureOut">
              <a:rPr lang="it-IT" smtClean="0"/>
              <a:t>04/03/21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E7D8B3-0F57-1046-8D79-8905A4E35035}" type="slidenum">
              <a:rPr lang="it-IT" smtClean="0"/>
              <a:t>‹N›</a:t>
            </a:fld>
            <a:endParaRPr lang="it-IT"/>
          </a:p>
        </p:txBody>
      </p:sp>
    </p:spTree>
    <p:extLst>
      <p:ext uri="{BB962C8B-B14F-4D97-AF65-F5344CB8AC3E}">
        <p14:creationId xmlns:p14="http://schemas.microsoft.com/office/powerpoint/2010/main" val="18859342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3E7D8B3-0F57-1046-8D79-8905A4E35035}" type="slidenum">
              <a:rPr lang="it-IT" smtClean="0"/>
              <a:t>24</a:t>
            </a:fld>
            <a:endParaRPr lang="it-IT"/>
          </a:p>
        </p:txBody>
      </p:sp>
    </p:spTree>
    <p:extLst>
      <p:ext uri="{BB962C8B-B14F-4D97-AF65-F5344CB8AC3E}">
        <p14:creationId xmlns:p14="http://schemas.microsoft.com/office/powerpoint/2010/main" val="3169808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04/03/21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04/03/21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04/03/21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30A4EEE-4384-C747-BD7A-E17CBEF78698}" type="datetimeFigureOut">
              <a:rPr lang="it-IT" smtClean="0"/>
              <a:t>04/03/21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C30A4EEE-4384-C747-BD7A-E17CBEF78698}" type="datetimeFigureOut">
              <a:rPr lang="it-IT" smtClean="0"/>
              <a:t>04/03/21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C30A4EEE-4384-C747-BD7A-E17CBEF78698}" type="datetimeFigureOut">
              <a:rPr lang="it-IT" smtClean="0"/>
              <a:t>04/03/21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C30A4EEE-4384-C747-BD7A-E17CBEF78698}" type="datetimeFigureOut">
              <a:rPr lang="it-IT" smtClean="0"/>
              <a:t>04/03/21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C30A4EEE-4384-C747-BD7A-E17CBEF78698}" type="datetimeFigureOut">
              <a:rPr lang="it-IT" smtClean="0"/>
              <a:t>04/03/21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A4EEE-4384-C747-BD7A-E17CBEF78698}" type="datetimeFigureOut">
              <a:rPr lang="it-IT" smtClean="0"/>
              <a:t>04/03/21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0A4EEE-4384-C747-BD7A-E17CBEF78698}" type="datetimeFigureOut">
              <a:rPr lang="it-IT" smtClean="0"/>
              <a:t>04/03/21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C30A4EEE-4384-C747-BD7A-E17CBEF78698}" type="datetimeFigureOut">
              <a:rPr lang="it-IT" smtClean="0"/>
              <a:t>04/03/21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9650EB-2752-2342-9D04-495F8EB3CD25}"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A4EEE-4384-C747-BD7A-E17CBEF78698}" type="datetimeFigureOut">
              <a:rPr lang="it-IT" smtClean="0"/>
              <a:t>04/03/21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9650EB-2752-2342-9D04-495F8EB3CD25}"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02559"/>
            <a:ext cx="8229600" cy="4229629"/>
          </a:xfrm>
        </p:spPr>
        <p:txBody>
          <a:bodyPr>
            <a:normAutofit fontScale="90000"/>
          </a:bodyPr>
          <a:lstStyle/>
          <a:p>
            <a:r>
              <a:rPr lang="it-IT" sz="8900" dirty="0"/>
              <a:t>Il</a:t>
            </a:r>
            <a:r>
              <a:rPr lang="it-IT" sz="6000" dirty="0"/>
              <a:t> </a:t>
            </a:r>
            <a:r>
              <a:rPr lang="it-IT" sz="8000" dirty="0"/>
              <a:t>ritratto</a:t>
            </a:r>
            <a:r>
              <a:rPr lang="it-IT" sz="6000" dirty="0"/>
              <a:t> </a:t>
            </a:r>
            <a:br>
              <a:rPr lang="it-IT" sz="6000" dirty="0"/>
            </a:br>
            <a:r>
              <a:rPr lang="it-IT" sz="6000" dirty="0"/>
              <a:t>tra calotipia, collodio umido, </a:t>
            </a:r>
            <a:r>
              <a:rPr lang="it-IT" sz="6000" i="1" dirty="0"/>
              <a:t>carte-de-visite</a:t>
            </a:r>
            <a:r>
              <a:rPr lang="it-IT" sz="6000" dirty="0"/>
              <a:t>, album fotografico e modelli pittorici </a:t>
            </a:r>
          </a:p>
        </p:txBody>
      </p:sp>
    </p:spTree>
    <p:extLst>
      <p:ext uri="{BB962C8B-B14F-4D97-AF65-F5344CB8AC3E}">
        <p14:creationId xmlns:p14="http://schemas.microsoft.com/office/powerpoint/2010/main" val="2998160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668253" y="2651240"/>
            <a:ext cx="4361893" cy="1477328"/>
          </a:xfrm>
          <a:prstGeom prst="rect">
            <a:avLst/>
          </a:prstGeom>
          <a:noFill/>
        </p:spPr>
        <p:txBody>
          <a:bodyPr wrap="square" rtlCol="0">
            <a:spAutoFit/>
          </a:bodyPr>
          <a:lstStyle/>
          <a:p>
            <a:pPr algn="just"/>
            <a:r>
              <a:rPr lang="it-IT" dirty="0"/>
              <a:t>Charles </a:t>
            </a:r>
            <a:r>
              <a:rPr lang="it-IT" dirty="0" err="1"/>
              <a:t>Nègre</a:t>
            </a:r>
            <a:r>
              <a:rPr lang="it-IT" dirty="0"/>
              <a:t>, </a:t>
            </a:r>
            <a:r>
              <a:rPr lang="it-IT" i="1" dirty="0"/>
              <a:t>Henri Le </a:t>
            </a:r>
            <a:r>
              <a:rPr lang="it-IT" i="1" dirty="0" err="1"/>
              <a:t>Secq</a:t>
            </a:r>
            <a:r>
              <a:rPr lang="it-IT" i="1" dirty="0"/>
              <a:t> sul terrazzo della cattedrale di Notre-Dame</a:t>
            </a:r>
            <a:r>
              <a:rPr lang="it-IT" dirty="0"/>
              <a:t>, Parigi, 1853, stampa su carta salata da negativo </a:t>
            </a:r>
            <a:r>
              <a:rPr lang="it-IT" dirty="0" err="1"/>
              <a:t>calotipico</a:t>
            </a:r>
            <a:endParaRPr lang="it-IT" dirty="0"/>
          </a:p>
          <a:p>
            <a:pPr algn="just"/>
            <a:endParaRPr lang="it-IT" dirty="0"/>
          </a:p>
          <a:p>
            <a:pPr algn="just"/>
            <a:endParaRPr lang="it-IT" dirty="0"/>
          </a:p>
        </p:txBody>
      </p:sp>
      <p:pic>
        <p:nvPicPr>
          <p:cNvPr id="2" name="Immagine 1">
            <a:extLst>
              <a:ext uri="{FF2B5EF4-FFF2-40B4-BE49-F238E27FC236}">
                <a16:creationId xmlns:a16="http://schemas.microsoft.com/office/drawing/2014/main" id="{E653D79C-459D-8E41-A5A6-CF39B1BE2A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2095" y="413885"/>
            <a:ext cx="4246158" cy="5952039"/>
          </a:xfrm>
          <a:prstGeom prst="rect">
            <a:avLst/>
          </a:prstGeom>
        </p:spPr>
      </p:pic>
    </p:spTree>
    <p:extLst>
      <p:ext uri="{BB962C8B-B14F-4D97-AF65-F5344CB8AC3E}">
        <p14:creationId xmlns:p14="http://schemas.microsoft.com/office/powerpoint/2010/main" val="52706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1372" y="681790"/>
            <a:ext cx="8116236" cy="5632382"/>
          </a:xfrm>
        </p:spPr>
        <p:txBody>
          <a:bodyPr>
            <a:normAutofit fontScale="70000" lnSpcReduction="20000"/>
          </a:bodyPr>
          <a:lstStyle/>
          <a:p>
            <a:pPr algn="just"/>
            <a:r>
              <a:rPr lang="it-IT" dirty="0"/>
              <a:t>Charles </a:t>
            </a:r>
            <a:r>
              <a:rPr lang="it-IT" dirty="0" err="1"/>
              <a:t>Nègre</a:t>
            </a:r>
            <a:r>
              <a:rPr lang="it-IT" dirty="0"/>
              <a:t>: </a:t>
            </a:r>
            <a:r>
              <a:rPr lang="it-IT" i="1" dirty="0"/>
              <a:t>Il Midi della Francia</a:t>
            </a:r>
            <a:r>
              <a:rPr lang="it-IT" dirty="0"/>
              <a:t> (1854): D’ora innanzi, la fotografia prenderà il posto di quel tipo di disegno che richiede una rigorosa accuratezza. Se l’arte è l’interpretazione poetica della natura, la fotografia ne è l’esatta traduzione; è l’esattezza nell’arte, o il suo complemento. Donandoci la prospettiva e la precisione geometrica, tuttavia, la fotografia non uccide il sentimento dell’artista: egli deve sempre saper scegliere il soggetto, deve saper scegliere il punto di vista migliore, deve scegliere l’effetto che più si armonizza con il soggetto. La fotografia non è un’arte lontana né arida; è uno strumento di lavoro rapido, sicuro, regolare, che è al servizio dell’artista e può riprodurre con matematica precisione la forma e l’aspetto degli oggetti e al tempo stesso la poesia che è il risultato immediato di ogni combinazione armoniosa. […] Essendo io stesso pittore, ho tenuto a mente il lavoro dei pittori e ho seguito i miei gusti personali. Quando potevo evitare la precisione nella descrizione delle architetture, mi sono concesso un tono pittorico: in questo caso, ho sacrificato alcuni dettagli a favore di effetti che potevano far sentire il vero carattere del monumento e preservare il fascino che lo circondava. </a:t>
            </a:r>
          </a:p>
          <a:p>
            <a:endParaRPr lang="it-IT" dirty="0"/>
          </a:p>
        </p:txBody>
      </p:sp>
    </p:spTree>
    <p:extLst>
      <p:ext uri="{BB962C8B-B14F-4D97-AF65-F5344CB8AC3E}">
        <p14:creationId xmlns:p14="http://schemas.microsoft.com/office/powerpoint/2010/main" val="1711698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Etienne Carjat, Baudelaire, 1862 circa, stampa su carta imbevuta di una soluzione salina.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26807" y="279489"/>
            <a:ext cx="4274642" cy="5466792"/>
          </a:xfrm>
          <a:prstGeom prst="rect">
            <a:avLst/>
          </a:prstGeom>
        </p:spPr>
      </p:pic>
      <p:sp>
        <p:nvSpPr>
          <p:cNvPr id="6" name="CasellaDiTesto 5"/>
          <p:cNvSpPr txBox="1"/>
          <p:nvPr/>
        </p:nvSpPr>
        <p:spPr>
          <a:xfrm>
            <a:off x="1917065" y="6125111"/>
            <a:ext cx="5294125" cy="369332"/>
          </a:xfrm>
          <a:prstGeom prst="rect">
            <a:avLst/>
          </a:prstGeom>
          <a:noFill/>
        </p:spPr>
        <p:txBody>
          <a:bodyPr wrap="square" rtlCol="0">
            <a:spAutoFit/>
          </a:bodyPr>
          <a:lstStyle/>
          <a:p>
            <a:pPr algn="just"/>
            <a:r>
              <a:rPr lang="it-IT" dirty="0" err="1"/>
              <a:t>Étienne</a:t>
            </a:r>
            <a:r>
              <a:rPr lang="it-IT" dirty="0"/>
              <a:t> </a:t>
            </a:r>
            <a:r>
              <a:rPr lang="it-IT" dirty="0" err="1"/>
              <a:t>Carjat</a:t>
            </a:r>
            <a:r>
              <a:rPr lang="it-IT" dirty="0"/>
              <a:t>, </a:t>
            </a:r>
            <a:r>
              <a:rPr lang="it-IT" i="1" dirty="0"/>
              <a:t>Baudelaire</a:t>
            </a:r>
            <a:r>
              <a:rPr lang="it-IT" dirty="0"/>
              <a:t>, 1862 circa, </a:t>
            </a:r>
            <a:r>
              <a:rPr lang="it-IT" dirty="0" err="1"/>
              <a:t>woodburytipia</a:t>
            </a:r>
            <a:endParaRPr lang="it-IT" dirty="0"/>
          </a:p>
        </p:txBody>
      </p:sp>
    </p:spTree>
    <p:extLst>
      <p:ext uri="{BB962C8B-B14F-4D97-AF65-F5344CB8AC3E}">
        <p14:creationId xmlns:p14="http://schemas.microsoft.com/office/powerpoint/2010/main" val="346868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5926" y="605234"/>
            <a:ext cx="7669551" cy="5583811"/>
          </a:xfrm>
        </p:spPr>
        <p:txBody>
          <a:bodyPr>
            <a:normAutofit fontScale="55000" lnSpcReduction="20000"/>
          </a:bodyPr>
          <a:lstStyle/>
          <a:p>
            <a:pPr algn="just"/>
            <a:r>
              <a:rPr lang="it-IT" dirty="0"/>
              <a:t>Charles Baudelaire, </a:t>
            </a:r>
            <a:r>
              <a:rPr lang="it-IT" i="1" dirty="0"/>
              <a:t>Il pubblico moderno e la fotografia</a:t>
            </a:r>
            <a:r>
              <a:rPr lang="it-IT" dirty="0"/>
              <a:t> (1859): Essendo l’industria fotografica il rifugio di tutti i pittori mancati, troppo poco dotati o troppo pigri per completare i loro studi, questo universale esagerato entusiasmo ha non soltanto il carattere della cecità e dell’imbecillità, ma anche il tono d’una vendetta. […] La poesia e il progresso sono due ambizioni che si odiano di un rancore istintivo, e quando si incontrano sul medesimo cammino, bisogna che uno dei due serva l’altro. Se si permette alla fotografia di sostituire l’arte in qualcuna delle sue funzioni, essa l’avrà ben presto soppiantata o corrotta completamente, grazie alla naturale alleanza che troverà nella scempiaggine della moltitudine. Bisogna dunque che essa ritorni al suo vero compito, che è d’esser la serva delle scienze e delle arti, ma la più umile serva, come la stampa e la stenografia, che non hanno né creato né sostituito la letteratura. Che arricchisca essa rapidamente l’album del viaggiatore e restituisca ai suoi occhi la precisione che potrebbe mancare alla sua memoria; che essa abbellisca la biblioteca del naturalista, ingrandisca gli animali microscopici, rafforzi con qualche informazione le ipotesi dell’astronomo; che essa sia infine il segretario e il taccuino di chiunque ha necessità nella sua professione d’una assoluta esattezza materiale, fin qui nulla di meglio. Che salvi dall’oblio le rovine cadenti, i libri, le stampe e i manoscritti che il tempo divora, le cose preziose di cui va sparendo la forma e che chiedono un posto negli archivi della nostra memoria, essa sarà ringraziata e applaudita. Ma se le si permette di invadere il dominio dell’impalpabile e dell’immaginario, soprattutto ciò che vale perché l’uomo vi ha aggiunto qualcosa della sua anima, allora sventurati noi!</a:t>
            </a:r>
          </a:p>
          <a:p>
            <a:endParaRPr lang="it-IT" dirty="0"/>
          </a:p>
        </p:txBody>
      </p:sp>
    </p:spTree>
    <p:extLst>
      <p:ext uri="{BB962C8B-B14F-4D97-AF65-F5344CB8AC3E}">
        <p14:creationId xmlns:p14="http://schemas.microsoft.com/office/powerpoint/2010/main" val="2067536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4008" y="206944"/>
            <a:ext cx="4134052" cy="948088"/>
          </a:xfrm>
        </p:spPr>
        <p:txBody>
          <a:bodyPr/>
          <a:lstStyle/>
          <a:p>
            <a:r>
              <a:rPr lang="it-IT" dirty="0"/>
              <a:t>Collodio umido</a:t>
            </a:r>
          </a:p>
        </p:txBody>
      </p:sp>
      <p:sp>
        <p:nvSpPr>
          <p:cNvPr id="3" name="Segnaposto contenuto 2"/>
          <p:cNvSpPr>
            <a:spLocks noGrp="1"/>
          </p:cNvSpPr>
          <p:nvPr>
            <p:ph idx="1"/>
          </p:nvPr>
        </p:nvSpPr>
        <p:spPr>
          <a:xfrm>
            <a:off x="364066" y="1340318"/>
            <a:ext cx="8415867" cy="4969933"/>
          </a:xfrm>
        </p:spPr>
        <p:txBody>
          <a:bodyPr>
            <a:normAutofit lnSpcReduction="10000"/>
          </a:bodyPr>
          <a:lstStyle/>
          <a:p>
            <a:pPr algn="just"/>
            <a:r>
              <a:rPr lang="it-IT" sz="2400" dirty="0"/>
              <a:t>Anni Cinquanta: si diffonde il processo al collodio umido basato sull’uso di negativi su lastre di vetro (sensibilizzate con sali d’argento mescolati al collodio) per la produzione successiva di immagini cartacee.</a:t>
            </a:r>
          </a:p>
          <a:p>
            <a:pPr algn="just"/>
            <a:r>
              <a:rPr lang="it-IT" sz="2400" dirty="0"/>
              <a:t>Le immagini vengono di solito stampate su carta albuminata che ha il pregio di restituire dettagli nitidi, tonalità grigio-marrone e superficie lucida.</a:t>
            </a:r>
          </a:p>
          <a:p>
            <a:pPr algn="just"/>
            <a:r>
              <a:rPr lang="it-IT" sz="2400" dirty="0"/>
              <a:t>Tuttavia, lo sviluppo deve avvenire subito dopo la cattura dell’immagine, prima che il collodio si asciughi.</a:t>
            </a:r>
          </a:p>
          <a:p>
            <a:pPr algn="just"/>
            <a:r>
              <a:rPr lang="it-IT" sz="2400" dirty="0"/>
              <a:t>Se la fotografia viene scattata all’aperto, deve esservi a portata di mano una camera oscura – magari, un carro coperto o una tenda – con prodotti chimici e attrezzature necessarie per il procedimento: macchina fotografica, supporti per lastre, treppiedi a causa dei tempi di esposizione lunghi.</a:t>
            </a:r>
          </a:p>
          <a:p>
            <a:endParaRPr lang="it-IT" sz="2400" dirty="0"/>
          </a:p>
        </p:txBody>
      </p:sp>
    </p:spTree>
    <p:extLst>
      <p:ext uri="{BB962C8B-B14F-4D97-AF65-F5344CB8AC3E}">
        <p14:creationId xmlns:p14="http://schemas.microsoft.com/office/powerpoint/2010/main" val="1167445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5426" y="274638"/>
            <a:ext cx="10534852" cy="1325562"/>
          </a:xfrm>
        </p:spPr>
        <p:txBody>
          <a:bodyPr>
            <a:normAutofit/>
          </a:bodyPr>
          <a:lstStyle/>
          <a:p>
            <a:r>
              <a:rPr lang="it-IT" sz="3500" dirty="0"/>
              <a:t>La </a:t>
            </a:r>
            <a:r>
              <a:rPr lang="it-IT" sz="3500" i="1" dirty="0"/>
              <a:t>carte-de-visite</a:t>
            </a:r>
            <a:r>
              <a:rPr lang="it-IT" sz="3500" dirty="0"/>
              <a:t>, André-</a:t>
            </a:r>
            <a:r>
              <a:rPr lang="it-IT" sz="3500" dirty="0" err="1"/>
              <a:t>Adolphe</a:t>
            </a:r>
            <a:r>
              <a:rPr lang="it-IT" sz="3500" dirty="0"/>
              <a:t>-Eugène </a:t>
            </a:r>
            <a:r>
              <a:rPr lang="it-IT" sz="3500" dirty="0" err="1"/>
              <a:t>Disdéri</a:t>
            </a:r>
            <a:br>
              <a:rPr lang="it-IT" sz="3500" dirty="0"/>
            </a:br>
            <a:r>
              <a:rPr lang="it-IT" sz="3500" dirty="0"/>
              <a:t> e l’album fotografico</a:t>
            </a:r>
          </a:p>
        </p:txBody>
      </p:sp>
      <p:sp>
        <p:nvSpPr>
          <p:cNvPr id="3" name="Segnaposto contenuto 2"/>
          <p:cNvSpPr>
            <a:spLocks noGrp="1"/>
          </p:cNvSpPr>
          <p:nvPr>
            <p:ph idx="1"/>
          </p:nvPr>
        </p:nvSpPr>
        <p:spPr>
          <a:xfrm>
            <a:off x="281539" y="1600200"/>
            <a:ext cx="8580922" cy="4730817"/>
          </a:xfrm>
        </p:spPr>
        <p:txBody>
          <a:bodyPr>
            <a:normAutofit fontScale="85000" lnSpcReduction="10000"/>
          </a:bodyPr>
          <a:lstStyle/>
          <a:p>
            <a:pPr algn="just"/>
            <a:r>
              <a:rPr lang="it-IT" i="1" dirty="0"/>
              <a:t>Carte-de-visite</a:t>
            </a:r>
            <a:r>
              <a:rPr lang="it-IT" dirty="0"/>
              <a:t>: è un’applicazione della tecnica al collodio umido che viene brevettata da </a:t>
            </a:r>
            <a:r>
              <a:rPr lang="it-IT" dirty="0" err="1"/>
              <a:t>Disdéri</a:t>
            </a:r>
            <a:r>
              <a:rPr lang="it-IT" dirty="0"/>
              <a:t> nel 1854. La foto su carta è incollata su un cartoncino di cm 10 x 6.</a:t>
            </a:r>
          </a:p>
          <a:p>
            <a:pPr algn="just"/>
            <a:r>
              <a:rPr lang="it-IT" dirty="0"/>
              <a:t>Negativo su lastra umida con apparecchio speciale fornito di 4 obiettivi e </a:t>
            </a:r>
            <a:r>
              <a:rPr lang="it-IT" dirty="0" err="1"/>
              <a:t>portalastre</a:t>
            </a:r>
            <a:r>
              <a:rPr lang="it-IT" dirty="0"/>
              <a:t> scorrevole. 4 esposizioni per ciascuna metà lastra, all’origine di 8 immagini in pose diverse. </a:t>
            </a:r>
          </a:p>
          <a:p>
            <a:pPr algn="just"/>
            <a:r>
              <a:rPr lang="it-IT" dirty="0"/>
              <a:t>Da una sola stampa del negativo si possono ritagliare 8 ritratti distinti.</a:t>
            </a:r>
          </a:p>
          <a:p>
            <a:pPr algn="just"/>
            <a:r>
              <a:rPr lang="it-IT" dirty="0"/>
              <a:t>Intorno agli anni Sessanta si diffondono album rilegati con grande cura.</a:t>
            </a:r>
          </a:p>
        </p:txBody>
      </p:sp>
    </p:spTree>
    <p:extLst>
      <p:ext uri="{BB962C8B-B14F-4D97-AF65-F5344CB8AC3E}">
        <p14:creationId xmlns:p14="http://schemas.microsoft.com/office/powerpoint/2010/main" val="1816539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André-Alphonse-Eugène Disdéri, Madame Grégoire Tchertkoff, 1859, stampa da contatto su carta all'albumina da negativo su lastra di vetro al collodio, 20 x 23, 2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70001" y="160866"/>
            <a:ext cx="6467832" cy="5568333"/>
          </a:xfrm>
          <a:prstGeom prst="rect">
            <a:avLst/>
          </a:prstGeom>
        </p:spPr>
      </p:pic>
      <p:sp>
        <p:nvSpPr>
          <p:cNvPr id="5" name="CasellaDiTesto 4"/>
          <p:cNvSpPr txBox="1"/>
          <p:nvPr/>
        </p:nvSpPr>
        <p:spPr>
          <a:xfrm>
            <a:off x="238139" y="6009155"/>
            <a:ext cx="8781812" cy="646331"/>
          </a:xfrm>
          <a:prstGeom prst="rect">
            <a:avLst/>
          </a:prstGeom>
          <a:noFill/>
        </p:spPr>
        <p:txBody>
          <a:bodyPr wrap="square" rtlCol="0">
            <a:spAutoFit/>
          </a:bodyPr>
          <a:lstStyle/>
          <a:p>
            <a:pPr algn="ctr"/>
            <a:r>
              <a:rPr lang="it-IT" dirty="0"/>
              <a:t>André-</a:t>
            </a:r>
            <a:r>
              <a:rPr lang="it-IT" dirty="0" err="1"/>
              <a:t>Alphonse-Eugène</a:t>
            </a:r>
            <a:r>
              <a:rPr lang="it-IT" dirty="0"/>
              <a:t> </a:t>
            </a:r>
            <a:r>
              <a:rPr lang="it-IT" dirty="0" err="1"/>
              <a:t>Disdéri</a:t>
            </a:r>
            <a:r>
              <a:rPr lang="it-IT" dirty="0"/>
              <a:t>, </a:t>
            </a:r>
            <a:r>
              <a:rPr lang="it-IT" i="1" dirty="0"/>
              <a:t>Madame </a:t>
            </a:r>
            <a:r>
              <a:rPr lang="it-IT" i="1" dirty="0" err="1"/>
              <a:t>Grégoire</a:t>
            </a:r>
            <a:r>
              <a:rPr lang="it-IT" i="1" dirty="0"/>
              <a:t> </a:t>
            </a:r>
            <a:r>
              <a:rPr lang="it-IT" i="1" dirty="0" err="1"/>
              <a:t>Tchertkoff</a:t>
            </a:r>
            <a:r>
              <a:rPr lang="it-IT" i="1" dirty="0"/>
              <a:t> in otto pose</a:t>
            </a:r>
            <a:r>
              <a:rPr lang="it-IT" dirty="0"/>
              <a:t>, 1859, stampe su carta albuminata in formato carte-de-visite da negativo al collodio umido su lastra di vetro</a:t>
            </a:r>
          </a:p>
        </p:txBody>
      </p:sp>
    </p:spTree>
    <p:extLst>
      <p:ext uri="{BB962C8B-B14F-4D97-AF65-F5344CB8AC3E}">
        <p14:creationId xmlns:p14="http://schemas.microsoft.com/office/powerpoint/2010/main" val="2387020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30191" y="6050148"/>
            <a:ext cx="8276481" cy="646331"/>
          </a:xfrm>
          <a:prstGeom prst="rect">
            <a:avLst/>
          </a:prstGeom>
          <a:noFill/>
        </p:spPr>
        <p:txBody>
          <a:bodyPr wrap="square" rtlCol="0">
            <a:spAutoFit/>
          </a:bodyPr>
          <a:lstStyle/>
          <a:p>
            <a:pPr algn="ctr"/>
            <a:r>
              <a:rPr lang="it-IT" dirty="0"/>
              <a:t>André-</a:t>
            </a:r>
            <a:r>
              <a:rPr lang="it-IT" dirty="0" err="1"/>
              <a:t>Adolphe-Eugène</a:t>
            </a:r>
            <a:r>
              <a:rPr lang="it-IT" dirty="0"/>
              <a:t> </a:t>
            </a:r>
            <a:r>
              <a:rPr lang="it-IT" dirty="0" err="1"/>
              <a:t>Disdéri</a:t>
            </a:r>
            <a:r>
              <a:rPr lang="it-IT" dirty="0"/>
              <a:t>,</a:t>
            </a:r>
            <a:r>
              <a:rPr lang="it-IT" i="1" dirty="0"/>
              <a:t> </a:t>
            </a:r>
            <a:r>
              <a:rPr lang="it-IT" i="1" dirty="0" err="1"/>
              <a:t>Marthe</a:t>
            </a:r>
            <a:r>
              <a:rPr lang="it-IT" i="1" dirty="0"/>
              <a:t> </a:t>
            </a:r>
            <a:r>
              <a:rPr lang="it-IT" i="1" dirty="0" err="1"/>
              <a:t>Nicolaevna</a:t>
            </a:r>
            <a:r>
              <a:rPr lang="it-IT" i="1" dirty="0"/>
              <a:t> </a:t>
            </a:r>
            <a:r>
              <a:rPr lang="it-IT" i="1" dirty="0" err="1"/>
              <a:t>Muravieva</a:t>
            </a:r>
            <a:r>
              <a:rPr lang="it-IT" dirty="0"/>
              <a:t>, 1864, stampe su carta albuminata in formato carte-de-visite da negativo al collodio umido su lastra di vetro</a:t>
            </a:r>
          </a:p>
        </p:txBody>
      </p:sp>
      <p:pic>
        <p:nvPicPr>
          <p:cNvPr id="6" name="Immagine 5">
            <a:extLst>
              <a:ext uri="{FF2B5EF4-FFF2-40B4-BE49-F238E27FC236}">
                <a16:creationId xmlns:a16="http://schemas.microsoft.com/office/drawing/2014/main" id="{B70CC658-0DC4-F345-BFD3-44D0E13086DC}"/>
              </a:ext>
            </a:extLst>
          </p:cNvPr>
          <p:cNvPicPr>
            <a:picLocks noChangeAspect="1"/>
          </p:cNvPicPr>
          <p:nvPr/>
        </p:nvPicPr>
        <p:blipFill>
          <a:blip r:embed="rId2"/>
          <a:stretch>
            <a:fillRect/>
          </a:stretch>
        </p:blipFill>
        <p:spPr>
          <a:xfrm>
            <a:off x="1128646" y="490889"/>
            <a:ext cx="6879573" cy="5437371"/>
          </a:xfrm>
          <a:prstGeom prst="rect">
            <a:avLst/>
          </a:prstGeom>
        </p:spPr>
      </p:pic>
    </p:spTree>
    <p:extLst>
      <p:ext uri="{BB962C8B-B14F-4D97-AF65-F5344CB8AC3E}">
        <p14:creationId xmlns:p14="http://schemas.microsoft.com/office/powerpoint/2010/main" val="4288901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André-Adolphe-Eugène Disdéri, Mademoiselle Lucia in otto pose, 1866, stampa all'albumina.jpe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27886" y="290495"/>
            <a:ext cx="6709209" cy="5540851"/>
          </a:xfrm>
          <a:prstGeom prst="rect">
            <a:avLst/>
          </a:prstGeom>
        </p:spPr>
      </p:pic>
      <p:sp>
        <p:nvSpPr>
          <p:cNvPr id="7" name="CasellaDiTesto 6"/>
          <p:cNvSpPr txBox="1"/>
          <p:nvPr/>
        </p:nvSpPr>
        <p:spPr>
          <a:xfrm>
            <a:off x="431103" y="6029446"/>
            <a:ext cx="8502773" cy="646331"/>
          </a:xfrm>
          <a:prstGeom prst="rect">
            <a:avLst/>
          </a:prstGeom>
          <a:noFill/>
        </p:spPr>
        <p:txBody>
          <a:bodyPr wrap="square" rtlCol="0">
            <a:spAutoFit/>
          </a:bodyPr>
          <a:lstStyle/>
          <a:p>
            <a:pPr algn="ctr"/>
            <a:r>
              <a:rPr lang="it-IT" dirty="0"/>
              <a:t>André-</a:t>
            </a:r>
            <a:r>
              <a:rPr lang="it-IT" dirty="0" err="1"/>
              <a:t>Adolphe-Eugène</a:t>
            </a:r>
            <a:r>
              <a:rPr lang="it-IT" dirty="0"/>
              <a:t> </a:t>
            </a:r>
            <a:r>
              <a:rPr lang="it-IT" dirty="0" err="1"/>
              <a:t>Disdéri</a:t>
            </a:r>
            <a:r>
              <a:rPr lang="it-IT" dirty="0"/>
              <a:t>, </a:t>
            </a:r>
            <a:r>
              <a:rPr lang="it-IT" i="1" dirty="0" err="1"/>
              <a:t>Mademoiselle</a:t>
            </a:r>
            <a:r>
              <a:rPr lang="it-IT" i="1" dirty="0"/>
              <a:t> Lucia in otto pose</a:t>
            </a:r>
            <a:r>
              <a:rPr lang="it-IT" dirty="0"/>
              <a:t>, 1866, stampe su carta albuminata in formato carte-de-visite da negativo al collodio umido su lastra di vetro</a:t>
            </a:r>
          </a:p>
        </p:txBody>
      </p:sp>
    </p:spTree>
    <p:extLst>
      <p:ext uri="{BB962C8B-B14F-4D97-AF65-F5344CB8AC3E}">
        <p14:creationId xmlns:p14="http://schemas.microsoft.com/office/powerpoint/2010/main" val="1022139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274638"/>
            <a:ext cx="8417293" cy="1121025"/>
          </a:xfrm>
        </p:spPr>
        <p:txBody>
          <a:bodyPr>
            <a:normAutofit fontScale="90000"/>
          </a:bodyPr>
          <a:lstStyle/>
          <a:p>
            <a:r>
              <a:rPr lang="it-IT" dirty="0" err="1"/>
              <a:t>Gaspard-Félix-Tournachon</a:t>
            </a:r>
            <a:br>
              <a:rPr lang="it-IT" dirty="0"/>
            </a:br>
            <a:r>
              <a:rPr lang="it-IT" sz="5300" dirty="0" err="1"/>
              <a:t>Nadar</a:t>
            </a:r>
            <a:endParaRPr lang="it-IT" sz="5300" dirty="0"/>
          </a:p>
        </p:txBody>
      </p:sp>
      <p:sp>
        <p:nvSpPr>
          <p:cNvPr id="3" name="Segnaposto contenuto 2"/>
          <p:cNvSpPr>
            <a:spLocks noGrp="1"/>
          </p:cNvSpPr>
          <p:nvPr>
            <p:ph idx="1"/>
          </p:nvPr>
        </p:nvSpPr>
        <p:spPr>
          <a:xfrm>
            <a:off x="609600" y="1600200"/>
            <a:ext cx="8077200" cy="4953000"/>
          </a:xfrm>
        </p:spPr>
        <p:txBody>
          <a:bodyPr>
            <a:normAutofit fontScale="92500" lnSpcReduction="10000"/>
          </a:bodyPr>
          <a:lstStyle/>
          <a:p>
            <a:pPr algn="just"/>
            <a:r>
              <a:rPr lang="it-IT" dirty="0"/>
              <a:t>Sperimentatore: tra i primi a lavorare con la luce artificiale, scatta foto aeree da mongolfiere ed è, tra l’altro, un pioniere nell’intervista fotografica.</a:t>
            </a:r>
          </a:p>
          <a:p>
            <a:pPr algn="just"/>
            <a:r>
              <a:rPr lang="it-IT" dirty="0"/>
              <a:t>Capacità di penetrazione intima delle personalità parigine liberali in vista (per lo più, intellettuali e artisti), che si fanno volentieri ritrarre nel suo studio.</a:t>
            </a:r>
          </a:p>
          <a:p>
            <a:pPr algn="just"/>
            <a:r>
              <a:rPr lang="it-IT" dirty="0"/>
              <a:t>Soggetti collocati di solito contro sfondi lisci, sotto lucernari e di tre quarti.</a:t>
            </a:r>
          </a:p>
          <a:p>
            <a:pPr algn="just"/>
            <a:r>
              <a:rPr lang="it-IT" dirty="0"/>
              <a:t>Lo studio funziona sulla base di una suddivisione del lavoro di squadra.</a:t>
            </a:r>
          </a:p>
          <a:p>
            <a:endParaRPr lang="it-IT" sz="2400" dirty="0"/>
          </a:p>
        </p:txBody>
      </p:sp>
    </p:spTree>
    <p:extLst>
      <p:ext uri="{BB962C8B-B14F-4D97-AF65-F5344CB8AC3E}">
        <p14:creationId xmlns:p14="http://schemas.microsoft.com/office/powerpoint/2010/main" val="307557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David </a:t>
            </a:r>
            <a:r>
              <a:rPr lang="it-IT" dirty="0" err="1"/>
              <a:t>Octavius</a:t>
            </a:r>
            <a:r>
              <a:rPr lang="it-IT" dirty="0"/>
              <a:t> Hill e Robert </a:t>
            </a:r>
            <a:r>
              <a:rPr lang="it-IT" dirty="0" err="1"/>
              <a:t>Adamson</a:t>
            </a:r>
            <a:endParaRPr lang="it-IT" dirty="0"/>
          </a:p>
        </p:txBody>
      </p:sp>
      <p:sp>
        <p:nvSpPr>
          <p:cNvPr id="3" name="Segnaposto contenuto 2"/>
          <p:cNvSpPr>
            <a:spLocks noGrp="1"/>
          </p:cNvSpPr>
          <p:nvPr>
            <p:ph idx="1"/>
          </p:nvPr>
        </p:nvSpPr>
        <p:spPr/>
        <p:txBody>
          <a:bodyPr>
            <a:normAutofit lnSpcReduction="10000"/>
          </a:bodyPr>
          <a:lstStyle/>
          <a:p>
            <a:pPr algn="just"/>
            <a:r>
              <a:rPr lang="it-IT" dirty="0"/>
              <a:t>Ritratti </a:t>
            </a:r>
            <a:r>
              <a:rPr lang="it-IT" dirty="0" err="1"/>
              <a:t>calotipici</a:t>
            </a:r>
            <a:r>
              <a:rPr lang="it-IT" dirty="0"/>
              <a:t> (1500 negativi in poco tempo).</a:t>
            </a:r>
          </a:p>
          <a:p>
            <a:pPr algn="just"/>
            <a:r>
              <a:rPr lang="it-IT" dirty="0"/>
              <a:t>Disposizione simbolica dei personaggi e uso attento della luce, oltre che estrema attenzione per la vita quotidiana e realtà sociale.</a:t>
            </a:r>
          </a:p>
          <a:p>
            <a:pPr algn="just"/>
            <a:r>
              <a:rPr lang="it-IT" dirty="0"/>
              <a:t>Idee e chiaroscuro di Hill, uniti a mano esperta e competenza tecnica di stampa da parte di </a:t>
            </a:r>
            <a:r>
              <a:rPr lang="it-IT" dirty="0" err="1"/>
              <a:t>Adamson</a:t>
            </a:r>
            <a:r>
              <a:rPr lang="it-IT" dirty="0"/>
              <a:t>.</a:t>
            </a:r>
          </a:p>
        </p:txBody>
      </p:sp>
    </p:spTree>
    <p:extLst>
      <p:ext uri="{BB962C8B-B14F-4D97-AF65-F5344CB8AC3E}">
        <p14:creationId xmlns:p14="http://schemas.microsoft.com/office/powerpoint/2010/main" val="11834491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Il mimo Debureau, Pierrot fotografo, 1854-1855, 28,5 x 21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85236" y="272364"/>
            <a:ext cx="3840692" cy="5261222"/>
          </a:xfrm>
          <a:prstGeom prst="rect">
            <a:avLst/>
          </a:prstGeom>
        </p:spPr>
      </p:pic>
      <p:sp>
        <p:nvSpPr>
          <p:cNvPr id="5" name="CasellaDiTesto 4"/>
          <p:cNvSpPr txBox="1"/>
          <p:nvPr/>
        </p:nvSpPr>
        <p:spPr>
          <a:xfrm>
            <a:off x="1753486" y="5911153"/>
            <a:ext cx="5965976" cy="646331"/>
          </a:xfrm>
          <a:prstGeom prst="rect">
            <a:avLst/>
          </a:prstGeom>
          <a:noFill/>
        </p:spPr>
        <p:txBody>
          <a:bodyPr wrap="square" rtlCol="0">
            <a:spAutoFit/>
          </a:bodyPr>
          <a:lstStyle/>
          <a:p>
            <a:pPr algn="ctr"/>
            <a:r>
              <a:rPr lang="it-IT" dirty="0" err="1"/>
              <a:t>Nadar</a:t>
            </a:r>
            <a:r>
              <a:rPr lang="it-IT" dirty="0"/>
              <a:t>, </a:t>
            </a:r>
            <a:r>
              <a:rPr lang="it-IT" i="1" dirty="0"/>
              <a:t>Il mimo </a:t>
            </a:r>
            <a:r>
              <a:rPr lang="it-IT" i="1" dirty="0" err="1"/>
              <a:t>Debureau</a:t>
            </a:r>
            <a:r>
              <a:rPr lang="it-IT" i="1" dirty="0"/>
              <a:t>, Pierrot fotografo</a:t>
            </a:r>
            <a:r>
              <a:rPr lang="it-IT" dirty="0"/>
              <a:t>, 1854-1855, stampa su carta salata, 28,6 x 21 cm</a:t>
            </a:r>
          </a:p>
        </p:txBody>
      </p:sp>
    </p:spTree>
    <p:extLst>
      <p:ext uri="{BB962C8B-B14F-4D97-AF65-F5344CB8AC3E}">
        <p14:creationId xmlns:p14="http://schemas.microsoft.com/office/powerpoint/2010/main" val="1638211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966903" y="5885520"/>
            <a:ext cx="5364705" cy="646331"/>
          </a:xfrm>
          <a:prstGeom prst="rect">
            <a:avLst/>
          </a:prstGeom>
          <a:noFill/>
        </p:spPr>
        <p:txBody>
          <a:bodyPr wrap="square" rtlCol="0">
            <a:spAutoFit/>
          </a:bodyPr>
          <a:lstStyle/>
          <a:p>
            <a:pPr algn="ctr"/>
            <a:r>
              <a:rPr lang="it-IT" dirty="0" err="1"/>
              <a:t>Nadar</a:t>
            </a:r>
            <a:r>
              <a:rPr lang="it-IT" dirty="0"/>
              <a:t>,</a:t>
            </a:r>
            <a:r>
              <a:rPr lang="it-IT" i="1" dirty="0"/>
              <a:t> Charles Baudelaire in poltrona</a:t>
            </a:r>
            <a:r>
              <a:rPr lang="it-IT" dirty="0"/>
              <a:t>, 1855 circa, stampa su carta salata, 28 x 16,5 cm</a:t>
            </a:r>
          </a:p>
        </p:txBody>
      </p:sp>
      <p:pic>
        <p:nvPicPr>
          <p:cNvPr id="2" name="Immagine 1">
            <a:extLst>
              <a:ext uri="{FF2B5EF4-FFF2-40B4-BE49-F238E27FC236}">
                <a16:creationId xmlns:a16="http://schemas.microsoft.com/office/drawing/2014/main" id="{653F8735-921D-F248-8426-48917F6358D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541067" y="231321"/>
            <a:ext cx="4216379" cy="5399772"/>
          </a:xfrm>
          <a:prstGeom prst="rect">
            <a:avLst/>
          </a:prstGeom>
        </p:spPr>
      </p:pic>
    </p:spTree>
    <p:extLst>
      <p:ext uri="{BB962C8B-B14F-4D97-AF65-F5344CB8AC3E}">
        <p14:creationId xmlns:p14="http://schemas.microsoft.com/office/powerpoint/2010/main" val="1345765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88754" y="6258114"/>
            <a:ext cx="5282215" cy="369332"/>
          </a:xfrm>
          <a:prstGeom prst="rect">
            <a:avLst/>
          </a:prstGeom>
          <a:noFill/>
        </p:spPr>
        <p:txBody>
          <a:bodyPr wrap="none" rtlCol="0">
            <a:spAutoFit/>
          </a:bodyPr>
          <a:lstStyle/>
          <a:p>
            <a:pPr algn="just"/>
            <a:r>
              <a:rPr lang="it-IT" dirty="0" err="1"/>
              <a:t>Nadar</a:t>
            </a:r>
            <a:r>
              <a:rPr lang="it-IT" dirty="0"/>
              <a:t>, </a:t>
            </a:r>
            <a:r>
              <a:rPr lang="it-IT" i="1" dirty="0" err="1"/>
              <a:t>Théophile</a:t>
            </a:r>
            <a:r>
              <a:rPr lang="it-IT" i="1" dirty="0"/>
              <a:t> </a:t>
            </a:r>
            <a:r>
              <a:rPr lang="it-IT" i="1" dirty="0" err="1"/>
              <a:t>Gautier</a:t>
            </a:r>
            <a:r>
              <a:rPr lang="it-IT" dirty="0"/>
              <a:t>, 1855, stampa su carta salata</a:t>
            </a:r>
          </a:p>
        </p:txBody>
      </p:sp>
      <p:pic>
        <p:nvPicPr>
          <p:cNvPr id="6" name="Immagine 5">
            <a:extLst>
              <a:ext uri="{FF2B5EF4-FFF2-40B4-BE49-F238E27FC236}">
                <a16:creationId xmlns:a16="http://schemas.microsoft.com/office/drawing/2014/main" id="{F9F9116E-F4E6-A14D-B17E-12EFEFD6AB3B}"/>
              </a:ext>
            </a:extLst>
          </p:cNvPr>
          <p:cNvPicPr>
            <a:picLocks noChangeAspect="1"/>
          </p:cNvPicPr>
          <p:nvPr/>
        </p:nvPicPr>
        <p:blipFill>
          <a:blip r:embed="rId2"/>
          <a:stretch>
            <a:fillRect/>
          </a:stretch>
        </p:blipFill>
        <p:spPr>
          <a:xfrm>
            <a:off x="2032759" y="258416"/>
            <a:ext cx="4994206" cy="5753325"/>
          </a:xfrm>
          <a:prstGeom prst="rect">
            <a:avLst/>
          </a:prstGeom>
        </p:spPr>
      </p:pic>
    </p:spTree>
    <p:extLst>
      <p:ext uri="{BB962C8B-B14F-4D97-AF65-F5344CB8AC3E}">
        <p14:creationId xmlns:p14="http://schemas.microsoft.com/office/powerpoint/2010/main" val="270652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Michail Bakunin, 1860 circa.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06615" y="352657"/>
            <a:ext cx="4397752" cy="5571066"/>
          </a:xfrm>
          <a:prstGeom prst="rect">
            <a:avLst/>
          </a:prstGeom>
        </p:spPr>
      </p:pic>
      <p:sp>
        <p:nvSpPr>
          <p:cNvPr id="5" name="CasellaDiTesto 4"/>
          <p:cNvSpPr txBox="1"/>
          <p:nvPr/>
        </p:nvSpPr>
        <p:spPr>
          <a:xfrm>
            <a:off x="1604503" y="6197165"/>
            <a:ext cx="5801976" cy="369332"/>
          </a:xfrm>
          <a:prstGeom prst="rect">
            <a:avLst/>
          </a:prstGeom>
          <a:noFill/>
        </p:spPr>
        <p:txBody>
          <a:bodyPr wrap="square" rtlCol="0">
            <a:spAutoFit/>
          </a:bodyPr>
          <a:lstStyle/>
          <a:p>
            <a:pPr algn="ctr"/>
            <a:r>
              <a:rPr lang="ro-RO" dirty="0"/>
              <a:t>Nadar, </a:t>
            </a:r>
            <a:r>
              <a:rPr lang="ro-RO" i="1" dirty="0"/>
              <a:t>Michail Bakunin</a:t>
            </a:r>
            <a:r>
              <a:rPr lang="ro-RO" dirty="0"/>
              <a:t>, 1860 circa</a:t>
            </a:r>
            <a:r>
              <a:rPr lang="it-IT" dirty="0"/>
              <a:t>, stampa su carta salata</a:t>
            </a:r>
          </a:p>
        </p:txBody>
      </p:sp>
    </p:spTree>
    <p:extLst>
      <p:ext uri="{BB962C8B-B14F-4D97-AF65-F5344CB8AC3E}">
        <p14:creationId xmlns:p14="http://schemas.microsoft.com/office/powerpoint/2010/main" val="4130339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Sarah Bernhardt, 1864 circa, positivo da negativo originale al collodio umido su vetro, 22 x 16 cm.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34981" y="279563"/>
            <a:ext cx="4576259" cy="5693855"/>
          </a:xfrm>
          <a:prstGeom prst="rect">
            <a:avLst/>
          </a:prstGeom>
        </p:spPr>
      </p:pic>
      <p:sp>
        <p:nvSpPr>
          <p:cNvPr id="5" name="CasellaDiTesto 4"/>
          <p:cNvSpPr txBox="1"/>
          <p:nvPr/>
        </p:nvSpPr>
        <p:spPr>
          <a:xfrm>
            <a:off x="1574432" y="6112278"/>
            <a:ext cx="6476263" cy="646331"/>
          </a:xfrm>
          <a:prstGeom prst="rect">
            <a:avLst/>
          </a:prstGeom>
          <a:noFill/>
        </p:spPr>
        <p:txBody>
          <a:bodyPr wrap="square" rtlCol="0">
            <a:spAutoFit/>
          </a:bodyPr>
          <a:lstStyle/>
          <a:p>
            <a:pPr algn="ctr"/>
            <a:r>
              <a:rPr lang="it-IT" dirty="0" err="1"/>
              <a:t>Nadar</a:t>
            </a:r>
            <a:r>
              <a:rPr lang="it-IT" dirty="0"/>
              <a:t>, </a:t>
            </a:r>
            <a:r>
              <a:rPr lang="it-IT" i="1" dirty="0"/>
              <a:t>Sarah </a:t>
            </a:r>
            <a:r>
              <a:rPr lang="it-IT" i="1" dirty="0" err="1"/>
              <a:t>Bernhardt</a:t>
            </a:r>
            <a:r>
              <a:rPr lang="it-IT" dirty="0"/>
              <a:t>, 1864 circa, stampa all’albumina da negativo al collodio umido su lastra di vetro, 22 x 16 cm</a:t>
            </a:r>
          </a:p>
        </p:txBody>
      </p:sp>
    </p:spTree>
    <p:extLst>
      <p:ext uri="{BB962C8B-B14F-4D97-AF65-F5344CB8AC3E}">
        <p14:creationId xmlns:p14="http://schemas.microsoft.com/office/powerpoint/2010/main" val="3622282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773592" y="6079724"/>
            <a:ext cx="7405369" cy="646331"/>
          </a:xfrm>
          <a:prstGeom prst="rect">
            <a:avLst/>
          </a:prstGeom>
          <a:noFill/>
        </p:spPr>
        <p:txBody>
          <a:bodyPr wrap="square" rtlCol="0">
            <a:spAutoFit/>
          </a:bodyPr>
          <a:lstStyle/>
          <a:p>
            <a:pPr algn="ctr"/>
            <a:r>
              <a:rPr lang="it-IT" dirty="0" err="1"/>
              <a:t>Nadar</a:t>
            </a:r>
            <a:r>
              <a:rPr lang="it-IT" dirty="0"/>
              <a:t>, </a:t>
            </a:r>
            <a:r>
              <a:rPr lang="it-IT" i="1" dirty="0"/>
              <a:t>La moglie del fotografo </a:t>
            </a:r>
            <a:r>
              <a:rPr lang="it-IT" dirty="0"/>
              <a:t>(</a:t>
            </a:r>
            <a:r>
              <a:rPr lang="it-IT" dirty="0" err="1"/>
              <a:t>Ernestine</a:t>
            </a:r>
            <a:r>
              <a:rPr lang="it-IT" dirty="0"/>
              <a:t> </a:t>
            </a:r>
            <a:r>
              <a:rPr lang="it-IT" dirty="0" err="1"/>
              <a:t>Constance</a:t>
            </a:r>
            <a:r>
              <a:rPr lang="it-IT" dirty="0"/>
              <a:t> Lefevre), 1890, </a:t>
            </a:r>
          </a:p>
          <a:p>
            <a:pPr algn="ctr"/>
            <a:r>
              <a:rPr lang="it-IT" dirty="0"/>
              <a:t>stampa alla gelatina ai sali d'argento</a:t>
            </a:r>
          </a:p>
        </p:txBody>
      </p:sp>
      <p:pic>
        <p:nvPicPr>
          <p:cNvPr id="3" name="Immagine 2">
            <a:extLst>
              <a:ext uri="{FF2B5EF4-FFF2-40B4-BE49-F238E27FC236}">
                <a16:creationId xmlns:a16="http://schemas.microsoft.com/office/drawing/2014/main" id="{80D6D80C-4696-4949-8369-23782BE1E5C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64905" y="207932"/>
            <a:ext cx="4022745" cy="5570953"/>
          </a:xfrm>
          <a:prstGeom prst="rect">
            <a:avLst/>
          </a:prstGeom>
        </p:spPr>
      </p:pic>
    </p:spTree>
    <p:extLst>
      <p:ext uri="{BB962C8B-B14F-4D97-AF65-F5344CB8AC3E}">
        <p14:creationId xmlns:p14="http://schemas.microsoft.com/office/powerpoint/2010/main" val="1670982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Nadar, Visione aerea di Parigi, 1868.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1184" y="1384852"/>
            <a:ext cx="8708572" cy="3302000"/>
          </a:xfrm>
          <a:prstGeom prst="rect">
            <a:avLst/>
          </a:prstGeom>
        </p:spPr>
      </p:pic>
      <p:sp>
        <p:nvSpPr>
          <p:cNvPr id="5" name="CasellaDiTesto 4"/>
          <p:cNvSpPr txBox="1"/>
          <p:nvPr/>
        </p:nvSpPr>
        <p:spPr>
          <a:xfrm>
            <a:off x="2157242" y="5898578"/>
            <a:ext cx="5017720" cy="646331"/>
          </a:xfrm>
          <a:prstGeom prst="rect">
            <a:avLst/>
          </a:prstGeom>
          <a:noFill/>
        </p:spPr>
        <p:txBody>
          <a:bodyPr wrap="none" rtlCol="0">
            <a:spAutoFit/>
          </a:bodyPr>
          <a:lstStyle/>
          <a:p>
            <a:pPr algn="ctr"/>
            <a:r>
              <a:rPr lang="it-IT" dirty="0" err="1"/>
              <a:t>Nadar</a:t>
            </a:r>
            <a:r>
              <a:rPr lang="it-IT" dirty="0"/>
              <a:t>, </a:t>
            </a:r>
            <a:r>
              <a:rPr lang="it-IT" i="1" dirty="0"/>
              <a:t>Veduta aerea di Parigi</a:t>
            </a:r>
            <a:r>
              <a:rPr lang="it-IT" dirty="0"/>
              <a:t>, </a:t>
            </a:r>
            <a:r>
              <a:rPr lang="it-IT" i="1" dirty="0"/>
              <a:t>Arco di Trionfo</a:t>
            </a:r>
            <a:r>
              <a:rPr lang="it-IT" dirty="0"/>
              <a:t>, 1868,</a:t>
            </a:r>
          </a:p>
          <a:p>
            <a:pPr algn="ctr"/>
            <a:r>
              <a:rPr lang="it-IT" dirty="0"/>
              <a:t>Stampa da negativo al collodio umido su vetro</a:t>
            </a:r>
          </a:p>
        </p:txBody>
      </p:sp>
    </p:spTree>
    <p:extLst>
      <p:ext uri="{BB962C8B-B14F-4D97-AF65-F5344CB8AC3E}">
        <p14:creationId xmlns:p14="http://schemas.microsoft.com/office/powerpoint/2010/main" val="4274355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1866" y="274637"/>
            <a:ext cx="7823199" cy="2942695"/>
          </a:xfrm>
        </p:spPr>
        <p:txBody>
          <a:bodyPr>
            <a:normAutofit/>
          </a:bodyPr>
          <a:lstStyle/>
          <a:p>
            <a:r>
              <a:rPr lang="it-IT" dirty="0"/>
              <a:t>Charles </a:t>
            </a:r>
            <a:r>
              <a:rPr lang="it-IT" dirty="0" err="1"/>
              <a:t>Lutwidge</a:t>
            </a:r>
            <a:r>
              <a:rPr lang="it-IT" dirty="0"/>
              <a:t> Carroll </a:t>
            </a:r>
            <a:br>
              <a:rPr lang="it-IT" dirty="0"/>
            </a:br>
            <a:r>
              <a:rPr lang="it-IT" sz="4800" dirty="0"/>
              <a:t>Lewis Carroll</a:t>
            </a:r>
          </a:p>
        </p:txBody>
      </p:sp>
    </p:spTree>
    <p:extLst>
      <p:ext uri="{BB962C8B-B14F-4D97-AF65-F5344CB8AC3E}">
        <p14:creationId xmlns:p14="http://schemas.microsoft.com/office/powerpoint/2010/main" val="2867393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965998" y="5838850"/>
            <a:ext cx="7135027" cy="646331"/>
          </a:xfrm>
          <a:prstGeom prst="rect">
            <a:avLst/>
          </a:prstGeom>
          <a:noFill/>
        </p:spPr>
        <p:txBody>
          <a:bodyPr wrap="square" rtlCol="0">
            <a:spAutoFit/>
          </a:bodyPr>
          <a:lstStyle/>
          <a:p>
            <a:pPr algn="ctr"/>
            <a:r>
              <a:rPr lang="it-IT" dirty="0"/>
              <a:t>Lewis Carroll, </a:t>
            </a:r>
            <a:r>
              <a:rPr lang="it-IT" i="1" dirty="0"/>
              <a:t>Agnes Grace </a:t>
            </a:r>
            <a:r>
              <a:rPr lang="it-IT" i="1" dirty="0" err="1"/>
              <a:t>Weld</a:t>
            </a:r>
            <a:r>
              <a:rPr lang="it-IT" i="1" dirty="0"/>
              <a:t> vestita da "Cappuccetto rosso"</a:t>
            </a:r>
            <a:r>
              <a:rPr lang="it-IT" dirty="0"/>
              <a:t>, 1857, </a:t>
            </a:r>
          </a:p>
          <a:p>
            <a:pPr algn="ctr"/>
            <a:r>
              <a:rPr lang="it-IT" dirty="0"/>
              <a:t>stampa su carta albuminata da negativo al collodio </a:t>
            </a:r>
            <a:r>
              <a:rPr lang="it-IT" dirty="0" err="1"/>
              <a:t>umiso</a:t>
            </a:r>
            <a:r>
              <a:rPr lang="it-IT" dirty="0"/>
              <a:t> su lastra di vetro</a:t>
            </a:r>
          </a:p>
        </p:txBody>
      </p:sp>
      <p:pic>
        <p:nvPicPr>
          <p:cNvPr id="3" name="Immagine 2">
            <a:extLst>
              <a:ext uri="{FF2B5EF4-FFF2-40B4-BE49-F238E27FC236}">
                <a16:creationId xmlns:a16="http://schemas.microsoft.com/office/drawing/2014/main" id="{990345A3-AC64-884D-BB2E-B51715120A9F}"/>
              </a:ext>
            </a:extLst>
          </p:cNvPr>
          <p:cNvPicPr>
            <a:picLocks noChangeAspect="1"/>
          </p:cNvPicPr>
          <p:nvPr/>
        </p:nvPicPr>
        <p:blipFill>
          <a:blip r:embed="rId2"/>
          <a:stretch>
            <a:fillRect/>
          </a:stretch>
        </p:blipFill>
        <p:spPr>
          <a:xfrm>
            <a:off x="2651661" y="168965"/>
            <a:ext cx="3763702" cy="5365766"/>
          </a:xfrm>
          <a:prstGeom prst="rect">
            <a:avLst/>
          </a:prstGeom>
        </p:spPr>
      </p:pic>
    </p:spTree>
    <p:extLst>
      <p:ext uri="{BB962C8B-B14F-4D97-AF65-F5344CB8AC3E}">
        <p14:creationId xmlns:p14="http://schemas.microsoft.com/office/powerpoint/2010/main" val="66575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Alice Liddell nei panni de &quot;La piccola mendicante&quot;, 1859 circa, stampa all'albuminasu negativo al collodio umido su vetro, 16,5 x 11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77080" y="203191"/>
            <a:ext cx="3254527" cy="5642027"/>
          </a:xfrm>
          <a:prstGeom prst="rect">
            <a:avLst/>
          </a:prstGeom>
        </p:spPr>
      </p:pic>
      <p:sp>
        <p:nvSpPr>
          <p:cNvPr id="5" name="CasellaDiTesto 4"/>
          <p:cNvSpPr txBox="1"/>
          <p:nvPr/>
        </p:nvSpPr>
        <p:spPr>
          <a:xfrm>
            <a:off x="812715" y="6004243"/>
            <a:ext cx="7783255" cy="646331"/>
          </a:xfrm>
          <a:prstGeom prst="rect">
            <a:avLst/>
          </a:prstGeom>
          <a:noFill/>
        </p:spPr>
        <p:txBody>
          <a:bodyPr wrap="square" rtlCol="0">
            <a:spAutoFit/>
          </a:bodyPr>
          <a:lstStyle/>
          <a:p>
            <a:pPr algn="ctr"/>
            <a:r>
              <a:rPr lang="it-IT" dirty="0"/>
              <a:t>Lewis Carroll, </a:t>
            </a:r>
            <a:r>
              <a:rPr lang="it-IT" i="1" dirty="0"/>
              <a:t>Alice </a:t>
            </a:r>
            <a:r>
              <a:rPr lang="it-IT" i="1" dirty="0" err="1"/>
              <a:t>Liddell</a:t>
            </a:r>
            <a:r>
              <a:rPr lang="it-IT" i="1" dirty="0"/>
              <a:t> nei panni de "La piccola mendicante"</a:t>
            </a:r>
            <a:r>
              <a:rPr lang="it-IT" dirty="0"/>
              <a:t>, 1859 circa, stampa all'albumina da negativo al collodio umido su lastra di vetro, 16,5 x 11 cm</a:t>
            </a:r>
          </a:p>
        </p:txBody>
      </p:sp>
    </p:spTree>
    <p:extLst>
      <p:ext uri="{BB962C8B-B14F-4D97-AF65-F5344CB8AC3E}">
        <p14:creationId xmlns:p14="http://schemas.microsoft.com/office/powerpoint/2010/main" val="2921943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Sandy (o James) Linton, la sua barca e i suoi bambini, circa 1843-1846, stampa su carta salata da negativo cartaceo2708_std.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380615" y="134754"/>
            <a:ext cx="4213436" cy="5825067"/>
          </a:xfrm>
          <a:prstGeom prst="rect">
            <a:avLst/>
          </a:prstGeom>
        </p:spPr>
      </p:pic>
      <p:sp>
        <p:nvSpPr>
          <p:cNvPr id="5" name="CasellaDiTesto 4"/>
          <p:cNvSpPr txBox="1"/>
          <p:nvPr/>
        </p:nvSpPr>
        <p:spPr>
          <a:xfrm>
            <a:off x="617976" y="6115965"/>
            <a:ext cx="7738713"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Sandy (o James) </a:t>
            </a:r>
            <a:r>
              <a:rPr lang="it-IT" i="1" dirty="0" err="1"/>
              <a:t>Linton</a:t>
            </a:r>
            <a:r>
              <a:rPr lang="it-IT" i="1" dirty="0"/>
              <a:t>, la sua barca e i suoi bambini</a:t>
            </a:r>
            <a:r>
              <a:rPr lang="it-IT" dirty="0"/>
              <a:t>, 1843-1846 circa, stampa su carta salata da negativo </a:t>
            </a:r>
            <a:r>
              <a:rPr lang="it-IT" dirty="0" err="1"/>
              <a:t>calotipico</a:t>
            </a:r>
            <a:endParaRPr lang="it-IT" dirty="0"/>
          </a:p>
        </p:txBody>
      </p:sp>
    </p:spTree>
    <p:extLst>
      <p:ext uri="{BB962C8B-B14F-4D97-AF65-F5344CB8AC3E}">
        <p14:creationId xmlns:p14="http://schemas.microsoft.com/office/powerpoint/2010/main" val="6852119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Edith Mary Liddell, estate 1860, stampa all'albumina, 14,8 x 17,7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05991" y="186268"/>
            <a:ext cx="7177348" cy="5943600"/>
          </a:xfrm>
          <a:prstGeom prst="rect">
            <a:avLst/>
          </a:prstGeom>
        </p:spPr>
      </p:pic>
      <p:sp>
        <p:nvSpPr>
          <p:cNvPr id="5" name="CasellaDiTesto 4"/>
          <p:cNvSpPr txBox="1"/>
          <p:nvPr/>
        </p:nvSpPr>
        <p:spPr>
          <a:xfrm>
            <a:off x="941640" y="6258596"/>
            <a:ext cx="7865029" cy="369332"/>
          </a:xfrm>
          <a:prstGeom prst="rect">
            <a:avLst/>
          </a:prstGeom>
          <a:noFill/>
        </p:spPr>
        <p:txBody>
          <a:bodyPr wrap="none" rtlCol="0">
            <a:spAutoFit/>
          </a:bodyPr>
          <a:lstStyle/>
          <a:p>
            <a:pPr algn="just"/>
            <a:r>
              <a:rPr lang="it-IT" dirty="0"/>
              <a:t>Lewis Carroll, </a:t>
            </a:r>
            <a:r>
              <a:rPr lang="it-IT" i="1" dirty="0"/>
              <a:t>Edith Mary </a:t>
            </a:r>
            <a:r>
              <a:rPr lang="it-IT" i="1" dirty="0" err="1"/>
              <a:t>Liddell</a:t>
            </a:r>
            <a:r>
              <a:rPr lang="it-IT" dirty="0"/>
              <a:t>, estate 1860, stampa all'albumina, 14,8 x 17,7 cm</a:t>
            </a:r>
          </a:p>
        </p:txBody>
      </p:sp>
    </p:spTree>
    <p:extLst>
      <p:ext uri="{BB962C8B-B14F-4D97-AF65-F5344CB8AC3E}">
        <p14:creationId xmlns:p14="http://schemas.microsoft.com/office/powerpoint/2010/main" val="1679645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Lewis Carroll, Edith, Lorina e Alice Liddell, estate 1862 circa, stampa al'albumina, 15,6 x 17,8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4875" y="156448"/>
            <a:ext cx="6756399" cy="6080759"/>
          </a:xfrm>
          <a:prstGeom prst="rect">
            <a:avLst/>
          </a:prstGeom>
        </p:spPr>
      </p:pic>
      <p:sp>
        <p:nvSpPr>
          <p:cNvPr id="5" name="CasellaDiTesto 4"/>
          <p:cNvSpPr txBox="1"/>
          <p:nvPr/>
        </p:nvSpPr>
        <p:spPr>
          <a:xfrm>
            <a:off x="71351" y="6334758"/>
            <a:ext cx="9123449" cy="369332"/>
          </a:xfrm>
          <a:prstGeom prst="rect">
            <a:avLst/>
          </a:prstGeom>
          <a:noFill/>
        </p:spPr>
        <p:txBody>
          <a:bodyPr wrap="none" rtlCol="0">
            <a:spAutoFit/>
          </a:bodyPr>
          <a:lstStyle/>
          <a:p>
            <a:pPr algn="just"/>
            <a:r>
              <a:rPr lang="it-IT" dirty="0"/>
              <a:t>Lewis Carroll, Edith, </a:t>
            </a:r>
            <a:r>
              <a:rPr lang="it-IT" i="1" dirty="0"/>
              <a:t>Lorina e Alice </a:t>
            </a:r>
            <a:r>
              <a:rPr lang="it-IT" i="1" dirty="0" err="1"/>
              <a:t>Liddell</a:t>
            </a:r>
            <a:r>
              <a:rPr lang="it-IT" dirty="0"/>
              <a:t>, estate 1862 circa, stampa all'albumina, 15,6 x 17,8 cm</a:t>
            </a:r>
          </a:p>
        </p:txBody>
      </p:sp>
    </p:spTree>
    <p:extLst>
      <p:ext uri="{BB962C8B-B14F-4D97-AF65-F5344CB8AC3E}">
        <p14:creationId xmlns:p14="http://schemas.microsoft.com/office/powerpoint/2010/main" val="40439473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Julia Margaret Cameron</a:t>
            </a:r>
          </a:p>
        </p:txBody>
      </p:sp>
      <p:sp>
        <p:nvSpPr>
          <p:cNvPr id="3" name="Segnaposto contenuto 2"/>
          <p:cNvSpPr>
            <a:spLocks noGrp="1"/>
          </p:cNvSpPr>
          <p:nvPr>
            <p:ph idx="1"/>
          </p:nvPr>
        </p:nvSpPr>
        <p:spPr>
          <a:xfrm>
            <a:off x="357809" y="1417638"/>
            <a:ext cx="8229600" cy="4986867"/>
          </a:xfrm>
        </p:spPr>
        <p:txBody>
          <a:bodyPr>
            <a:normAutofit fontScale="92500" lnSpcReduction="10000"/>
          </a:bodyPr>
          <a:lstStyle/>
          <a:p>
            <a:pPr algn="just"/>
            <a:r>
              <a:rPr lang="it-IT" dirty="0"/>
              <a:t>Resa fotografica “flou” tramite messa a fuoco abbozzata o anche mediante frapposizione di lastra di vetro tra negativo e carta sensibile al momento della stampa.</a:t>
            </a:r>
          </a:p>
          <a:p>
            <a:pPr algn="just"/>
            <a:r>
              <a:rPr lang="it-IT" dirty="0"/>
              <a:t>Ritrae celebrità del tempo ma “mette in scena” anche situazioni e personaggi desunti dal patrimonio della cultura “classica” (mitologia, tragedie Shakespeare</a:t>
            </a:r>
            <a:r>
              <a:rPr lang="is-IS" dirty="0"/>
              <a:t>…).</a:t>
            </a:r>
            <a:r>
              <a:rPr lang="it-IT" dirty="0"/>
              <a:t> </a:t>
            </a:r>
          </a:p>
          <a:p>
            <a:pPr algn="just"/>
            <a:r>
              <a:rPr lang="it-IT" dirty="0"/>
              <a:t>L’ispirazione pittorica è evidente. </a:t>
            </a:r>
          </a:p>
          <a:p>
            <a:pPr algn="just"/>
            <a:r>
              <a:rPr lang="it-IT" dirty="0"/>
              <a:t>Devozione religiosa e inconsueta centralità delle figure femminili.</a:t>
            </a:r>
          </a:p>
          <a:p>
            <a:endParaRPr lang="it-IT" dirty="0"/>
          </a:p>
        </p:txBody>
      </p:sp>
    </p:spTree>
    <p:extLst>
      <p:ext uri="{BB962C8B-B14F-4D97-AF65-F5344CB8AC3E}">
        <p14:creationId xmlns:p14="http://schemas.microsoft.com/office/powerpoint/2010/main" val="6224175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Beatrice, 1866, stmpa all'albumina da negativo al collodio umido su vetro, 34 x 26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9126" y="269196"/>
            <a:ext cx="4239189" cy="5505440"/>
          </a:xfrm>
          <a:prstGeom prst="rect">
            <a:avLst/>
          </a:prstGeom>
        </p:spPr>
      </p:pic>
      <p:sp>
        <p:nvSpPr>
          <p:cNvPr id="5" name="CasellaDiTesto 4"/>
          <p:cNvSpPr txBox="1"/>
          <p:nvPr/>
        </p:nvSpPr>
        <p:spPr>
          <a:xfrm>
            <a:off x="1461050" y="6064177"/>
            <a:ext cx="6231835" cy="646331"/>
          </a:xfrm>
          <a:prstGeom prst="rect">
            <a:avLst/>
          </a:prstGeom>
          <a:noFill/>
        </p:spPr>
        <p:txBody>
          <a:bodyPr wrap="square" rtlCol="0">
            <a:spAutoFit/>
          </a:bodyPr>
          <a:lstStyle/>
          <a:p>
            <a:pPr algn="ctr"/>
            <a:r>
              <a:rPr lang="it-IT" dirty="0"/>
              <a:t>Julia Margaret Cameron, </a:t>
            </a:r>
            <a:r>
              <a:rPr lang="it-IT" i="1" dirty="0"/>
              <a:t>Beatrice</a:t>
            </a:r>
            <a:r>
              <a:rPr lang="it-IT" dirty="0"/>
              <a:t>, 1866, stampa all'albumina da negativo al collodio umido su lastra di vetro, 34 x 26 cm</a:t>
            </a:r>
          </a:p>
        </p:txBody>
      </p:sp>
    </p:spTree>
    <p:extLst>
      <p:ext uri="{BB962C8B-B14F-4D97-AF65-F5344CB8AC3E}">
        <p14:creationId xmlns:p14="http://schemas.microsoft.com/office/powerpoint/2010/main" val="3763611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La Madonna (Mary Hiller), 1866.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20233" y="366644"/>
            <a:ext cx="4575495" cy="5636591"/>
          </a:xfrm>
          <a:prstGeom prst="rect">
            <a:avLst/>
          </a:prstGeom>
        </p:spPr>
      </p:pic>
      <p:sp>
        <p:nvSpPr>
          <p:cNvPr id="5" name="CasellaDiTesto 4"/>
          <p:cNvSpPr txBox="1"/>
          <p:nvPr/>
        </p:nvSpPr>
        <p:spPr>
          <a:xfrm>
            <a:off x="1803190" y="6230123"/>
            <a:ext cx="5609579" cy="369332"/>
          </a:xfrm>
          <a:prstGeom prst="rect">
            <a:avLst/>
          </a:prstGeom>
          <a:noFill/>
        </p:spPr>
        <p:txBody>
          <a:bodyPr wrap="none" rtlCol="0">
            <a:spAutoFit/>
          </a:bodyPr>
          <a:lstStyle/>
          <a:p>
            <a:r>
              <a:rPr lang="it-IT" i="1" dirty="0"/>
              <a:t>Julia Margaret Cameron, La Madonna (Mary </a:t>
            </a:r>
            <a:r>
              <a:rPr lang="it-IT" i="1" dirty="0" err="1"/>
              <a:t>Hiller</a:t>
            </a:r>
            <a:r>
              <a:rPr lang="it-IT" i="1" dirty="0"/>
              <a:t>), 1866</a:t>
            </a:r>
          </a:p>
        </p:txBody>
      </p:sp>
    </p:spTree>
    <p:extLst>
      <p:ext uri="{BB962C8B-B14F-4D97-AF65-F5344CB8AC3E}">
        <p14:creationId xmlns:p14="http://schemas.microsoft.com/office/powerpoint/2010/main" val="3677349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The Mountain Nymph Sweet Liberty (Cyllenne Wilson), 1866, stampa all'albumina da negativo al collodio umido, 36 x 27,9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34184" y="145192"/>
            <a:ext cx="4675632" cy="5692691"/>
          </a:xfrm>
          <a:prstGeom prst="rect">
            <a:avLst/>
          </a:prstGeom>
        </p:spPr>
      </p:pic>
      <p:sp>
        <p:nvSpPr>
          <p:cNvPr id="5" name="CasellaDiTesto 4"/>
          <p:cNvSpPr txBox="1"/>
          <p:nvPr/>
        </p:nvSpPr>
        <p:spPr>
          <a:xfrm>
            <a:off x="624693" y="6015531"/>
            <a:ext cx="8141620" cy="646331"/>
          </a:xfrm>
          <a:prstGeom prst="rect">
            <a:avLst/>
          </a:prstGeom>
          <a:noFill/>
        </p:spPr>
        <p:txBody>
          <a:bodyPr wrap="square" rtlCol="0">
            <a:spAutoFit/>
          </a:bodyPr>
          <a:lstStyle/>
          <a:p>
            <a:pPr algn="ctr"/>
            <a:r>
              <a:rPr lang="it-IT" dirty="0"/>
              <a:t>Julia Margaret Cameron</a:t>
            </a:r>
            <a:r>
              <a:rPr lang="it-IT" i="1" dirty="0"/>
              <a:t>, The Mountain </a:t>
            </a:r>
            <a:r>
              <a:rPr lang="it-IT" i="1" dirty="0" err="1"/>
              <a:t>Nymph</a:t>
            </a:r>
            <a:r>
              <a:rPr lang="it-IT" i="1" dirty="0"/>
              <a:t> </a:t>
            </a:r>
            <a:r>
              <a:rPr lang="it-IT" i="1" dirty="0" err="1"/>
              <a:t>Sweet</a:t>
            </a:r>
            <a:r>
              <a:rPr lang="it-IT" i="1" dirty="0"/>
              <a:t> Liberty </a:t>
            </a:r>
            <a:r>
              <a:rPr lang="it-IT" dirty="0"/>
              <a:t>(</a:t>
            </a:r>
            <a:r>
              <a:rPr lang="it-IT" dirty="0" err="1"/>
              <a:t>Cyllenne</a:t>
            </a:r>
            <a:r>
              <a:rPr lang="it-IT" dirty="0"/>
              <a:t> Wilson), 1866, stampa all'albumina da negativo al collodio umido su lastra di vetro, 36 x 27,9 cm</a:t>
            </a:r>
          </a:p>
        </p:txBody>
      </p:sp>
    </p:spTree>
    <p:extLst>
      <p:ext uri="{BB962C8B-B14F-4D97-AF65-F5344CB8AC3E}">
        <p14:creationId xmlns:p14="http://schemas.microsoft.com/office/powerpoint/2010/main" val="39702413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Herschel, 1867, 21,3 x 15,6 cm, cliché pubblicato in fotoincisione in &quot;Camera Work&quot;, gennaio 1913.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52606" y="203200"/>
            <a:ext cx="4206088" cy="5452533"/>
          </a:xfrm>
          <a:prstGeom prst="rect">
            <a:avLst/>
          </a:prstGeom>
        </p:spPr>
      </p:pic>
      <p:sp>
        <p:nvSpPr>
          <p:cNvPr id="5" name="CasellaDiTesto 4"/>
          <p:cNvSpPr txBox="1"/>
          <p:nvPr/>
        </p:nvSpPr>
        <p:spPr>
          <a:xfrm>
            <a:off x="756479" y="5790785"/>
            <a:ext cx="7353852" cy="923330"/>
          </a:xfrm>
          <a:prstGeom prst="rect">
            <a:avLst/>
          </a:prstGeom>
          <a:noFill/>
        </p:spPr>
        <p:txBody>
          <a:bodyPr wrap="square" rtlCol="0">
            <a:spAutoFit/>
          </a:bodyPr>
          <a:lstStyle/>
          <a:p>
            <a:pPr algn="just"/>
            <a:r>
              <a:rPr lang="it-IT" dirty="0"/>
              <a:t>Julia Margaret Cameron, </a:t>
            </a:r>
            <a:r>
              <a:rPr lang="it-IT" i="1" dirty="0"/>
              <a:t>Sir John </a:t>
            </a:r>
            <a:r>
              <a:rPr lang="it-IT" i="1" dirty="0" err="1"/>
              <a:t>F</a:t>
            </a:r>
            <a:r>
              <a:rPr lang="it-IT" i="1" dirty="0"/>
              <a:t>. </a:t>
            </a:r>
            <a:r>
              <a:rPr lang="it-IT" i="1" dirty="0" err="1"/>
              <a:t>W</a:t>
            </a:r>
            <a:r>
              <a:rPr lang="it-IT" dirty="0"/>
              <a:t>. </a:t>
            </a:r>
            <a:r>
              <a:rPr lang="it-IT" i="1" dirty="0" err="1"/>
              <a:t>Herschel</a:t>
            </a:r>
            <a:r>
              <a:rPr lang="it-IT" dirty="0"/>
              <a:t>, 1867, stampa all’albumina da negativo al collodio umido su lastra di vetro, 35,5 x 27,5 cm; poi 21,3 x 15,6 cm, </a:t>
            </a:r>
            <a:r>
              <a:rPr lang="it-IT" dirty="0" err="1"/>
              <a:t>cliche</a:t>
            </a:r>
            <a:r>
              <a:rPr lang="it-IT" dirty="0"/>
              <a:t>́ pubblicato in fotoincisione su "Camera Work", gennaio 1913</a:t>
            </a:r>
          </a:p>
        </p:txBody>
      </p:sp>
    </p:spTree>
    <p:extLst>
      <p:ext uri="{BB962C8B-B14F-4D97-AF65-F5344CB8AC3E}">
        <p14:creationId xmlns:p14="http://schemas.microsoft.com/office/powerpoint/2010/main" val="11107542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782104" y="6200801"/>
            <a:ext cx="6380273" cy="369332"/>
          </a:xfrm>
          <a:prstGeom prst="rect">
            <a:avLst/>
          </a:prstGeom>
          <a:noFill/>
        </p:spPr>
        <p:txBody>
          <a:bodyPr wrap="none" rtlCol="0">
            <a:spAutoFit/>
          </a:bodyPr>
          <a:lstStyle/>
          <a:p>
            <a:pPr algn="just"/>
            <a:r>
              <a:rPr lang="it-IT" dirty="0"/>
              <a:t>Julia Margaret Cameron, </a:t>
            </a:r>
            <a:r>
              <a:rPr lang="it-IT" i="1" dirty="0"/>
              <a:t>Thomas </a:t>
            </a:r>
            <a:r>
              <a:rPr lang="it-IT" i="1" dirty="0" err="1"/>
              <a:t>Carlyle</a:t>
            </a:r>
            <a:r>
              <a:rPr lang="it-IT" dirty="0"/>
              <a:t>, 1867, stampa al carbone</a:t>
            </a:r>
          </a:p>
        </p:txBody>
      </p:sp>
      <p:pic>
        <p:nvPicPr>
          <p:cNvPr id="2" name="Immagine 1">
            <a:extLst>
              <a:ext uri="{FF2B5EF4-FFF2-40B4-BE49-F238E27FC236}">
                <a16:creationId xmlns:a16="http://schemas.microsoft.com/office/drawing/2014/main" id="{773D92EF-1D3E-4442-9AB5-9442EB6BD00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5055" y="347870"/>
            <a:ext cx="4354467" cy="5401721"/>
          </a:xfrm>
          <a:prstGeom prst="rect">
            <a:avLst/>
          </a:prstGeom>
        </p:spPr>
      </p:pic>
    </p:spTree>
    <p:extLst>
      <p:ext uri="{BB962C8B-B14F-4D97-AF65-F5344CB8AC3E}">
        <p14:creationId xmlns:p14="http://schemas.microsoft.com/office/powerpoint/2010/main" val="40568928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ulia Margaret Cameron, The Kiss of Peace (Mary Hiller), 1869, stampa all'albumina da negativo al collodio umido, 37,5 x 27,9 cm.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35351" y="223080"/>
            <a:ext cx="4473298" cy="5593454"/>
          </a:xfrm>
          <a:prstGeom prst="rect">
            <a:avLst/>
          </a:prstGeom>
        </p:spPr>
      </p:pic>
      <p:sp>
        <p:nvSpPr>
          <p:cNvPr id="5" name="CasellaDiTesto 4"/>
          <p:cNvSpPr txBox="1"/>
          <p:nvPr/>
        </p:nvSpPr>
        <p:spPr>
          <a:xfrm>
            <a:off x="1293858" y="6024427"/>
            <a:ext cx="6556284" cy="646331"/>
          </a:xfrm>
          <a:prstGeom prst="rect">
            <a:avLst/>
          </a:prstGeom>
          <a:noFill/>
        </p:spPr>
        <p:txBody>
          <a:bodyPr wrap="square" rtlCol="0">
            <a:spAutoFit/>
          </a:bodyPr>
          <a:lstStyle/>
          <a:p>
            <a:pPr algn="ctr"/>
            <a:r>
              <a:rPr lang="it-IT" dirty="0"/>
              <a:t>Julia Margaret Cameron, </a:t>
            </a:r>
            <a:r>
              <a:rPr lang="it-IT" i="1" dirty="0"/>
              <a:t>The Kiss of </a:t>
            </a:r>
            <a:r>
              <a:rPr lang="it-IT" i="1" dirty="0" err="1"/>
              <a:t>Peace</a:t>
            </a:r>
            <a:r>
              <a:rPr lang="it-IT" i="1" dirty="0"/>
              <a:t> </a:t>
            </a:r>
            <a:r>
              <a:rPr lang="it-IT" dirty="0"/>
              <a:t>(Mary </a:t>
            </a:r>
            <a:r>
              <a:rPr lang="it-IT" dirty="0" err="1"/>
              <a:t>Hiller</a:t>
            </a:r>
            <a:r>
              <a:rPr lang="it-IT" dirty="0"/>
              <a:t>), 1869, </a:t>
            </a:r>
          </a:p>
          <a:p>
            <a:pPr algn="ctr"/>
            <a:r>
              <a:rPr lang="it-IT" dirty="0"/>
              <a:t>stampa all'albumina da negativo al collodio umido su lastra di vetro </a:t>
            </a:r>
          </a:p>
        </p:txBody>
      </p:sp>
    </p:spTree>
    <p:extLst>
      <p:ext uri="{BB962C8B-B14F-4D97-AF65-F5344CB8AC3E}">
        <p14:creationId xmlns:p14="http://schemas.microsoft.com/office/powerpoint/2010/main" val="96398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Willie Liston, Attaccando l'esca sulla lenza, 1845.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74946" y="258344"/>
            <a:ext cx="3976612" cy="5555316"/>
          </a:xfrm>
          <a:prstGeom prst="rect">
            <a:avLst/>
          </a:prstGeom>
        </p:spPr>
      </p:pic>
      <p:sp>
        <p:nvSpPr>
          <p:cNvPr id="5" name="CasellaDiTesto 4"/>
          <p:cNvSpPr txBox="1"/>
          <p:nvPr/>
        </p:nvSpPr>
        <p:spPr>
          <a:xfrm>
            <a:off x="574308" y="6006166"/>
            <a:ext cx="8280934"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err="1"/>
              <a:t>Willie</a:t>
            </a:r>
            <a:r>
              <a:rPr lang="it-IT" i="1" dirty="0"/>
              <a:t> </a:t>
            </a:r>
            <a:r>
              <a:rPr lang="it-IT" i="1" dirty="0" err="1"/>
              <a:t>Liston</a:t>
            </a:r>
            <a:r>
              <a:rPr lang="it-IT" i="1" dirty="0"/>
              <a:t>, Attaccando l'esca sulla lenza</a:t>
            </a:r>
            <a:r>
              <a:rPr lang="it-IT" dirty="0"/>
              <a:t>, 1845, stampa su carta salata da negativo </a:t>
            </a:r>
            <a:r>
              <a:rPr lang="it-IT" dirty="0" err="1"/>
              <a:t>calotipico</a:t>
            </a:r>
            <a:r>
              <a:rPr lang="it-IT" dirty="0"/>
              <a:t> </a:t>
            </a:r>
          </a:p>
        </p:txBody>
      </p:sp>
    </p:spTree>
    <p:extLst>
      <p:ext uri="{BB962C8B-B14F-4D97-AF65-F5344CB8AC3E}">
        <p14:creationId xmlns:p14="http://schemas.microsoft.com/office/powerpoint/2010/main" val="1631506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James Linton, 1843-184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694359" y="171651"/>
            <a:ext cx="4135047" cy="5680508"/>
          </a:xfrm>
          <a:prstGeom prst="rect">
            <a:avLst/>
          </a:prstGeom>
        </p:spPr>
      </p:pic>
      <p:sp>
        <p:nvSpPr>
          <p:cNvPr id="5" name="CasellaDiTesto 4"/>
          <p:cNvSpPr txBox="1"/>
          <p:nvPr/>
        </p:nvSpPr>
        <p:spPr>
          <a:xfrm>
            <a:off x="1397652" y="6067099"/>
            <a:ext cx="6728459"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James </a:t>
            </a:r>
            <a:r>
              <a:rPr lang="it-IT" i="1" dirty="0" err="1"/>
              <a:t>Linton</a:t>
            </a:r>
            <a:r>
              <a:rPr lang="it-IT" dirty="0"/>
              <a:t>, 1843-1847, stampa su carta salata da negativo </a:t>
            </a:r>
            <a:r>
              <a:rPr lang="it-IT" dirty="0" err="1"/>
              <a:t>calotipico</a:t>
            </a:r>
            <a:r>
              <a:rPr lang="it-IT" dirty="0"/>
              <a:t> </a:t>
            </a:r>
          </a:p>
        </p:txBody>
      </p:sp>
    </p:spTree>
    <p:extLst>
      <p:ext uri="{BB962C8B-B14F-4D97-AF65-F5344CB8AC3E}">
        <p14:creationId xmlns:p14="http://schemas.microsoft.com/office/powerpoint/2010/main" val="313010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Mister Laing o Laine in posa da tennista, 1843-1847, stampa su carta salata, 20,8 x 15,7 cm.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81655" y="282614"/>
            <a:ext cx="3972128" cy="5411619"/>
          </a:xfrm>
          <a:prstGeom prst="rect">
            <a:avLst/>
          </a:prstGeom>
        </p:spPr>
      </p:pic>
      <p:sp>
        <p:nvSpPr>
          <p:cNvPr id="5" name="CasellaDiTesto 4"/>
          <p:cNvSpPr txBox="1"/>
          <p:nvPr/>
        </p:nvSpPr>
        <p:spPr>
          <a:xfrm>
            <a:off x="181316" y="6054471"/>
            <a:ext cx="8772806"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Mister </a:t>
            </a:r>
            <a:r>
              <a:rPr lang="it-IT" i="1" dirty="0" err="1"/>
              <a:t>Laing</a:t>
            </a:r>
            <a:r>
              <a:rPr lang="it-IT" i="1" dirty="0"/>
              <a:t> o </a:t>
            </a:r>
            <a:r>
              <a:rPr lang="it-IT" i="1" dirty="0" err="1"/>
              <a:t>Laine</a:t>
            </a:r>
            <a:r>
              <a:rPr lang="it-IT" i="1" dirty="0"/>
              <a:t> in posa da tennista</a:t>
            </a:r>
            <a:r>
              <a:rPr lang="it-IT" dirty="0"/>
              <a:t>, 1843-1847, stampa su carta salata da negativo </a:t>
            </a:r>
            <a:r>
              <a:rPr lang="it-IT" dirty="0" err="1"/>
              <a:t>calotipico</a:t>
            </a:r>
            <a:r>
              <a:rPr lang="it-IT" dirty="0"/>
              <a:t> , 20,8 x 15,7 cm</a:t>
            </a:r>
          </a:p>
        </p:txBody>
      </p:sp>
    </p:spTree>
    <p:extLst>
      <p:ext uri="{BB962C8B-B14F-4D97-AF65-F5344CB8AC3E}">
        <p14:creationId xmlns:p14="http://schemas.microsoft.com/office/powerpoint/2010/main" val="2765525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avid Octavius Hill e Robert Adamson, Mrs. Elizabeth Johnstone Hall, La pescivendola di New Haven, 1843-1847 circa, stampa in cara salata da calotipo negativo.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75106" y="221381"/>
            <a:ext cx="4159644" cy="5678968"/>
          </a:xfrm>
          <a:prstGeom prst="rect">
            <a:avLst/>
          </a:prstGeom>
        </p:spPr>
      </p:pic>
      <p:sp>
        <p:nvSpPr>
          <p:cNvPr id="5" name="CasellaDiTesto 4"/>
          <p:cNvSpPr txBox="1"/>
          <p:nvPr/>
        </p:nvSpPr>
        <p:spPr>
          <a:xfrm>
            <a:off x="314961" y="6035102"/>
            <a:ext cx="8684660" cy="646331"/>
          </a:xfrm>
          <a:prstGeom prst="rect">
            <a:avLst/>
          </a:prstGeom>
          <a:noFill/>
        </p:spPr>
        <p:txBody>
          <a:bodyPr wrap="square" rtlCol="0">
            <a:spAutoFit/>
          </a:bodyPr>
          <a:lstStyle/>
          <a:p>
            <a:pPr algn="ctr"/>
            <a:r>
              <a:rPr lang="it-IT" dirty="0"/>
              <a:t>David </a:t>
            </a:r>
            <a:r>
              <a:rPr lang="it-IT" dirty="0" err="1"/>
              <a:t>Octavius</a:t>
            </a:r>
            <a:r>
              <a:rPr lang="it-IT" dirty="0"/>
              <a:t> Hill e Robert </a:t>
            </a:r>
            <a:r>
              <a:rPr lang="it-IT" dirty="0" err="1"/>
              <a:t>Adamson</a:t>
            </a:r>
            <a:r>
              <a:rPr lang="it-IT" dirty="0"/>
              <a:t>, </a:t>
            </a:r>
            <a:r>
              <a:rPr lang="it-IT" i="1" dirty="0"/>
              <a:t>Mrs. </a:t>
            </a:r>
            <a:r>
              <a:rPr lang="it-IT" i="1" dirty="0" err="1"/>
              <a:t>Elizabeth</a:t>
            </a:r>
            <a:r>
              <a:rPr lang="it-IT" i="1" dirty="0"/>
              <a:t> Johnstone Hall, La pescivendola di New </a:t>
            </a:r>
            <a:r>
              <a:rPr lang="it-IT" i="1" dirty="0" err="1"/>
              <a:t>Haven</a:t>
            </a:r>
            <a:r>
              <a:rPr lang="it-IT" dirty="0"/>
              <a:t>, 1843-1847 circa, stampa su carta salata da negativo </a:t>
            </a:r>
            <a:r>
              <a:rPr lang="it-IT" dirty="0" err="1"/>
              <a:t>calotipico</a:t>
            </a:r>
            <a:r>
              <a:rPr lang="it-IT" dirty="0"/>
              <a:t> </a:t>
            </a:r>
          </a:p>
        </p:txBody>
      </p:sp>
    </p:spTree>
    <p:extLst>
      <p:ext uri="{BB962C8B-B14F-4D97-AF65-F5344CB8AC3E}">
        <p14:creationId xmlns:p14="http://schemas.microsoft.com/office/powerpoint/2010/main" val="2249904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Karl Dauthendey, Autoritratto con la sua fidanzata, 1857.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477257" y="207424"/>
            <a:ext cx="4318179" cy="5484087"/>
          </a:xfrm>
          <a:prstGeom prst="rect">
            <a:avLst/>
          </a:prstGeom>
        </p:spPr>
      </p:pic>
      <p:sp>
        <p:nvSpPr>
          <p:cNvPr id="5" name="CasellaDiTesto 4"/>
          <p:cNvSpPr txBox="1"/>
          <p:nvPr/>
        </p:nvSpPr>
        <p:spPr>
          <a:xfrm>
            <a:off x="627565" y="6015791"/>
            <a:ext cx="7765663" cy="646331"/>
          </a:xfrm>
          <a:prstGeom prst="rect">
            <a:avLst/>
          </a:prstGeom>
          <a:noFill/>
        </p:spPr>
        <p:txBody>
          <a:bodyPr wrap="square" rtlCol="0">
            <a:spAutoFit/>
          </a:bodyPr>
          <a:lstStyle/>
          <a:p>
            <a:pPr algn="ctr"/>
            <a:r>
              <a:rPr lang="it-IT" dirty="0"/>
              <a:t>Karl </a:t>
            </a:r>
            <a:r>
              <a:rPr lang="it-IT" dirty="0" err="1"/>
              <a:t>Dauthendey</a:t>
            </a:r>
            <a:r>
              <a:rPr lang="it-IT" dirty="0"/>
              <a:t>, </a:t>
            </a:r>
            <a:r>
              <a:rPr lang="it-IT" i="1" dirty="0"/>
              <a:t>Autoritratto con la sua fidanzata</a:t>
            </a:r>
            <a:r>
              <a:rPr lang="it-IT" dirty="0"/>
              <a:t>, 1857, in Walter Benjamin, </a:t>
            </a:r>
            <a:r>
              <a:rPr lang="it-IT" i="1" dirty="0" err="1"/>
              <a:t>Kleine</a:t>
            </a:r>
            <a:r>
              <a:rPr lang="it-IT" i="1" dirty="0"/>
              <a:t> </a:t>
            </a:r>
            <a:r>
              <a:rPr lang="it-IT" i="1" dirty="0" err="1"/>
              <a:t>Geschichte</a:t>
            </a:r>
            <a:r>
              <a:rPr lang="it-IT" i="1" dirty="0"/>
              <a:t> </a:t>
            </a:r>
            <a:r>
              <a:rPr lang="it-IT" i="1" dirty="0" err="1"/>
              <a:t>der</a:t>
            </a:r>
            <a:r>
              <a:rPr lang="it-IT" i="1" dirty="0"/>
              <a:t> </a:t>
            </a:r>
            <a:r>
              <a:rPr lang="it-IT" i="1" dirty="0" err="1"/>
              <a:t>Photographie</a:t>
            </a:r>
            <a:r>
              <a:rPr lang="it-IT" dirty="0"/>
              <a:t>, 1931 (</a:t>
            </a:r>
            <a:r>
              <a:rPr lang="it-IT" dirty="0" err="1"/>
              <a:t>trad</a:t>
            </a:r>
            <a:r>
              <a:rPr lang="it-IT" dirty="0"/>
              <a:t>. </a:t>
            </a:r>
            <a:r>
              <a:rPr lang="it-IT" dirty="0" err="1"/>
              <a:t>it</a:t>
            </a:r>
            <a:r>
              <a:rPr lang="it-IT" dirty="0"/>
              <a:t>. </a:t>
            </a:r>
            <a:r>
              <a:rPr lang="it-IT" i="1" dirty="0"/>
              <a:t>Piccola storia della fotografia</a:t>
            </a:r>
            <a:r>
              <a:rPr lang="it-IT" dirty="0"/>
              <a:t>)</a:t>
            </a:r>
          </a:p>
        </p:txBody>
      </p:sp>
    </p:spTree>
    <p:extLst>
      <p:ext uri="{BB962C8B-B14F-4D97-AF65-F5344CB8AC3E}">
        <p14:creationId xmlns:p14="http://schemas.microsoft.com/office/powerpoint/2010/main" val="854327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32066" y="792797"/>
            <a:ext cx="8548305" cy="4212696"/>
          </a:xfrm>
        </p:spPr>
        <p:txBody>
          <a:bodyPr>
            <a:normAutofit/>
          </a:bodyPr>
          <a:lstStyle/>
          <a:p>
            <a:r>
              <a:rPr lang="it-IT" sz="5300" dirty="0"/>
              <a:t>Fotografia e pittura</a:t>
            </a:r>
            <a:r>
              <a:rPr lang="it-IT" dirty="0"/>
              <a:t>:</a:t>
            </a:r>
            <a:br>
              <a:rPr lang="it-IT" dirty="0"/>
            </a:br>
            <a:r>
              <a:rPr lang="it-IT" dirty="0"/>
              <a:t>due punti di vista </a:t>
            </a:r>
            <a:br>
              <a:rPr lang="it-IT" dirty="0"/>
            </a:br>
            <a:r>
              <a:rPr lang="it-IT" dirty="0"/>
              <a:t>(Charles </a:t>
            </a:r>
            <a:r>
              <a:rPr lang="it-IT" dirty="0" err="1"/>
              <a:t>Nègre</a:t>
            </a:r>
            <a:r>
              <a:rPr lang="it-IT" dirty="0"/>
              <a:t> e Charles Baudelaire)</a:t>
            </a:r>
            <a:br>
              <a:rPr lang="it-IT" dirty="0"/>
            </a:br>
            <a:endParaRPr lang="it-IT" dirty="0"/>
          </a:p>
        </p:txBody>
      </p:sp>
    </p:spTree>
    <p:extLst>
      <p:ext uri="{BB962C8B-B14F-4D97-AF65-F5344CB8AC3E}">
        <p14:creationId xmlns:p14="http://schemas.microsoft.com/office/powerpoint/2010/main" val="1490811173"/>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401</TotalTime>
  <Words>1634</Words>
  <Application>Microsoft Macintosh PowerPoint</Application>
  <PresentationFormat>Presentazione su schermo (4:3)</PresentationFormat>
  <Paragraphs>62</Paragraphs>
  <Slides>38</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38</vt:i4>
      </vt:variant>
    </vt:vector>
  </HeadingPairs>
  <TitlesOfParts>
    <vt:vector size="41" baseType="lpstr">
      <vt:lpstr>Arial</vt:lpstr>
      <vt:lpstr>Calibri</vt:lpstr>
      <vt:lpstr>Nero</vt:lpstr>
      <vt:lpstr>Il ritratto  tra calotipia, collodio umido, carte-de-visite, album fotografico e modelli pittorici </vt:lpstr>
      <vt:lpstr>David Octavius Hill e Robert Adamson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Fotografia e pittura: due punti di vista  (Charles Nègre e Charles Baudelaire) </vt:lpstr>
      <vt:lpstr>Presentazione standard di PowerPoint</vt:lpstr>
      <vt:lpstr>Presentazione standard di PowerPoint</vt:lpstr>
      <vt:lpstr>Presentazione standard di PowerPoint</vt:lpstr>
      <vt:lpstr>Presentazione standard di PowerPoint</vt:lpstr>
      <vt:lpstr>Collodio umido</vt:lpstr>
      <vt:lpstr>La carte-de-visite, André-Adolphe-Eugène Disdéri  e l’album fotografico</vt:lpstr>
      <vt:lpstr>Presentazione standard di PowerPoint</vt:lpstr>
      <vt:lpstr>Presentazione standard di PowerPoint</vt:lpstr>
      <vt:lpstr>Presentazione standard di PowerPoint</vt:lpstr>
      <vt:lpstr>Gaspard-Félix-Tournachon Nadar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Charles Lutwidge Carroll  Lewis Carroll</vt:lpstr>
      <vt:lpstr>Presentazione standard di PowerPoint</vt:lpstr>
      <vt:lpstr>Presentazione standard di PowerPoint</vt:lpstr>
      <vt:lpstr>Presentazione standard di PowerPoint</vt:lpstr>
      <vt:lpstr>Presentazione standard di PowerPoint</vt:lpstr>
      <vt:lpstr>Julia Margaret Cameron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David</dc:creator>
  <cp:lastModifiedBy>Utente di Microsoft Office</cp:lastModifiedBy>
  <cp:revision>78</cp:revision>
  <dcterms:created xsi:type="dcterms:W3CDTF">2016-03-13T19:45:45Z</dcterms:created>
  <dcterms:modified xsi:type="dcterms:W3CDTF">2021-03-04T18:24:58Z</dcterms:modified>
</cp:coreProperties>
</file>