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70" r:id="rId14"/>
    <p:sldId id="268" r:id="rId15"/>
    <p:sldId id="269" r:id="rId16"/>
    <p:sldId id="271" r:id="rId17"/>
    <p:sldId id="291" r:id="rId18"/>
    <p:sldId id="292" r:id="rId19"/>
    <p:sldId id="293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90" r:id="rId31"/>
    <p:sldId id="282" r:id="rId32"/>
    <p:sldId id="287" r:id="rId33"/>
    <p:sldId id="285" r:id="rId34"/>
    <p:sldId id="284" r:id="rId35"/>
    <p:sldId id="286" r:id="rId36"/>
    <p:sldId id="288" r:id="rId37"/>
    <p:sldId id="289" r:id="rId38"/>
    <p:sldId id="283" r:id="rId39"/>
    <p:sldId id="300" r:id="rId40"/>
    <p:sldId id="296" r:id="rId41"/>
    <p:sldId id="294" r:id="rId4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10"/>
    <p:restoredTop sz="94665"/>
  </p:normalViewPr>
  <p:slideViewPr>
    <p:cSldViewPr snapToGrid="0" snapToObjects="1">
      <p:cViewPr varScale="1">
        <p:scale>
          <a:sx n="133" d="100"/>
          <a:sy n="133" d="100"/>
        </p:scale>
        <p:origin x="20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0E66A-5A9B-6449-805D-4824F0386079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A2827-E030-D648-9BD9-CAE3BA05108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1673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A2827-E030-D648-9BD9-CAE3BA05108E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418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1952C-C19D-984F-831C-0F8099128B0B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90096" y="1253705"/>
            <a:ext cx="7772400" cy="2295360"/>
          </a:xfrm>
        </p:spPr>
        <p:txBody>
          <a:bodyPr>
            <a:noAutofit/>
          </a:bodyPr>
          <a:lstStyle/>
          <a:p>
            <a:r>
              <a:rPr lang="it-IT" sz="5400" dirty="0"/>
              <a:t>La scoperta del mondo e la conquista del movimento</a:t>
            </a:r>
          </a:p>
        </p:txBody>
      </p:sp>
    </p:spTree>
    <p:extLst>
      <p:ext uri="{BB962C8B-B14F-4D97-AF65-F5344CB8AC3E}">
        <p14:creationId xmlns:p14="http://schemas.microsoft.com/office/powerpoint/2010/main" val="2576903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Francis Frith, Le piramidi di Dahshur viste da est 1858, stampa all'abumina da negativo al collodio umido su vetro, 42,5 x 44,5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418" y="407222"/>
            <a:ext cx="6998022" cy="549596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-441394" y="6035766"/>
            <a:ext cx="9923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dirty="0"/>
              <a:t>, </a:t>
            </a:r>
            <a:r>
              <a:rPr lang="it-IT" i="1" dirty="0"/>
              <a:t>Le piramidi di </a:t>
            </a:r>
            <a:r>
              <a:rPr lang="it-IT" i="1" dirty="0" err="1"/>
              <a:t>Dahshur</a:t>
            </a:r>
            <a:r>
              <a:rPr lang="it-IT" i="1" dirty="0"/>
              <a:t> viste da Est, </a:t>
            </a:r>
            <a:r>
              <a:rPr lang="it-IT" dirty="0"/>
              <a:t>1858, stampa su carta albuminata da</a:t>
            </a:r>
          </a:p>
          <a:p>
            <a:pPr algn="ctr"/>
            <a:r>
              <a:rPr lang="it-IT" dirty="0"/>
              <a:t>negativo al collodio umido su lastra di vetro, 46,5 x 44,5 cm</a:t>
            </a:r>
          </a:p>
        </p:txBody>
      </p:sp>
    </p:spTree>
    <p:extLst>
      <p:ext uri="{BB962C8B-B14F-4D97-AF65-F5344CB8AC3E}">
        <p14:creationId xmlns:p14="http://schemas.microsoft.com/office/powerpoint/2010/main" val="1156550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83036" y="6039845"/>
            <a:ext cx="7864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i="1" dirty="0"/>
              <a:t>, Tenda di nomadi davanti alla cittadella del Cairo </a:t>
            </a:r>
            <a:r>
              <a:rPr lang="it-IT" dirty="0"/>
              <a:t>(</a:t>
            </a:r>
            <a:r>
              <a:rPr lang="it-IT" dirty="0" err="1"/>
              <a:t>Bab</a:t>
            </a:r>
            <a:r>
              <a:rPr lang="it-IT" dirty="0"/>
              <a:t> </a:t>
            </a:r>
            <a:r>
              <a:rPr lang="it-IT" dirty="0" err="1"/>
              <a:t>El-Azab</a:t>
            </a:r>
            <a:r>
              <a:rPr lang="it-IT" dirty="0"/>
              <a:t>), 1857,</a:t>
            </a:r>
          </a:p>
          <a:p>
            <a:pPr algn="ctr"/>
            <a:r>
              <a:rPr lang="it-IT" dirty="0"/>
              <a:t>stampa su carta albuminata </a:t>
            </a:r>
            <a:r>
              <a:rPr lang="it-IT" dirty="0" err="1"/>
              <a:t>danegativo</a:t>
            </a:r>
            <a:r>
              <a:rPr lang="it-IT" dirty="0"/>
              <a:t> al collodio umido su lastra di vetro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F35ED3B-F315-1042-8B09-75A8923EEC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8678" y="1193531"/>
            <a:ext cx="5832911" cy="433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94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John Thomson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dirty="0"/>
              <a:t>Viaggiatore membro della </a:t>
            </a:r>
            <a:r>
              <a:rPr lang="it-IT" dirty="0" err="1"/>
              <a:t>Royal</a:t>
            </a:r>
            <a:r>
              <a:rPr lang="it-IT" dirty="0"/>
              <a:t> </a:t>
            </a:r>
            <a:r>
              <a:rPr lang="it-IT" dirty="0" err="1"/>
              <a:t>Geographic</a:t>
            </a:r>
            <a:r>
              <a:rPr lang="it-IT" dirty="0"/>
              <a:t> Society, trascorre diversi anni in paesi asiatici.</a:t>
            </a:r>
          </a:p>
          <a:p>
            <a:pPr algn="just"/>
            <a:r>
              <a:rPr lang="it-IT" dirty="0"/>
              <a:t>4 volumi di </a:t>
            </a:r>
            <a:r>
              <a:rPr lang="it-IT" i="1" dirty="0" err="1"/>
              <a:t>Illustrations</a:t>
            </a:r>
            <a:r>
              <a:rPr lang="it-IT" i="1" dirty="0"/>
              <a:t> of China and </a:t>
            </a:r>
            <a:r>
              <a:rPr lang="it-IT" i="1" dirty="0" err="1"/>
              <a:t>its</a:t>
            </a:r>
            <a:r>
              <a:rPr lang="it-IT" i="1" dirty="0"/>
              <a:t> People </a:t>
            </a:r>
            <a:r>
              <a:rPr lang="it-IT" dirty="0"/>
              <a:t>(1873-1874, 218 immagini), che si rivela un’indagine etnografica pionieristica dal punto di vista della documentazione fotografica.</a:t>
            </a:r>
          </a:p>
          <a:p>
            <a:pPr algn="just"/>
            <a:r>
              <a:rPr lang="it-IT" dirty="0"/>
              <a:t>L’opera è dotata di struttura narrativa, è fondata su un’ampia varietà di soggetti ed è sostenuta da una qualità elevata delle immagini.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527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John Thomson, Physic Street, Canton, 1868 circa, stampa al carbo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368" y="323012"/>
            <a:ext cx="4642388" cy="584036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570878" y="6259626"/>
            <a:ext cx="6560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 err="1"/>
              <a:t>Physic</a:t>
            </a:r>
            <a:r>
              <a:rPr lang="it-IT" i="1" dirty="0"/>
              <a:t> Street, Canton</a:t>
            </a:r>
            <a:r>
              <a:rPr lang="it-IT" dirty="0"/>
              <a:t>, 1868 circa, stampa al carbone</a:t>
            </a:r>
          </a:p>
        </p:txBody>
      </p:sp>
    </p:spTree>
    <p:extLst>
      <p:ext uri="{BB962C8B-B14F-4D97-AF65-F5344CB8AC3E}">
        <p14:creationId xmlns:p14="http://schemas.microsoft.com/office/powerpoint/2010/main" val="4016757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John Thomson, Illustrations of China and its People, 1873-18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9" y="182033"/>
            <a:ext cx="8161867" cy="599507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140064" y="6302402"/>
            <a:ext cx="703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John Thomson, </a:t>
            </a:r>
            <a:r>
              <a:rPr lang="en-US" i="1" dirty="0"/>
              <a:t>Illustrations of China and its People</a:t>
            </a:r>
            <a:r>
              <a:rPr lang="en-US" dirty="0"/>
              <a:t>, 1873-1874, </a:t>
            </a:r>
            <a:r>
              <a:rPr lang="en-US" dirty="0" err="1"/>
              <a:t>collotipia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9898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John Thomson, Li-Ching-Chang, governatore generaele di Pei-Chih-li, collotipia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1581" y="1008335"/>
            <a:ext cx="6659769" cy="475719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792206" y="6108122"/>
            <a:ext cx="7558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/>
              <a:t>Li-</a:t>
            </a:r>
            <a:r>
              <a:rPr lang="it-IT" i="1" dirty="0" err="1"/>
              <a:t>Ching</a:t>
            </a:r>
            <a:r>
              <a:rPr lang="it-IT" i="1" dirty="0"/>
              <a:t>-</a:t>
            </a:r>
            <a:r>
              <a:rPr lang="it-IT" i="1" dirty="0" err="1"/>
              <a:t>Chang</a:t>
            </a:r>
            <a:r>
              <a:rPr lang="it-IT" i="1" dirty="0"/>
              <a:t>, governatore generale di Pei-</a:t>
            </a:r>
            <a:r>
              <a:rPr lang="it-IT" i="1" dirty="0" err="1"/>
              <a:t>Chih</a:t>
            </a:r>
            <a:r>
              <a:rPr lang="it-IT" i="1" dirty="0"/>
              <a:t>-li, 1878-1870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1403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68399" y="5950189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/>
              <a:t>Sposa </a:t>
            </a:r>
            <a:r>
              <a:rPr lang="it-IT" i="1" dirty="0" err="1"/>
              <a:t>Manchu</a:t>
            </a:r>
            <a:r>
              <a:rPr lang="it-IT" dirty="0"/>
              <a:t>, 1871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7F99A97-0399-5140-B7BE-D852B4E40E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82" y="1156521"/>
            <a:ext cx="4236889" cy="410849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AB326B0-B661-8342-9277-E528EC922E70}"/>
              </a:ext>
            </a:extLst>
          </p:cNvPr>
          <p:cNvSpPr txBox="1"/>
          <p:nvPr/>
        </p:nvSpPr>
        <p:spPr>
          <a:xfrm>
            <a:off x="4835704" y="5951965"/>
            <a:ext cx="3865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/>
              <a:t>Toeletta </a:t>
            </a:r>
            <a:r>
              <a:rPr lang="it-IT" i="1" dirty="0" err="1"/>
              <a:t>Manchu</a:t>
            </a:r>
            <a:r>
              <a:rPr lang="it-IT" dirty="0"/>
              <a:t>, 1869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2C5025C-8DBE-D54A-9A97-73A4A4A04F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152" y="1156521"/>
            <a:ext cx="4324136" cy="410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02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Charles </a:t>
            </a:r>
            <a:r>
              <a:rPr lang="it-IT" dirty="0" err="1"/>
              <a:t>Marville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9714" y="1559169"/>
            <a:ext cx="7168879" cy="4525963"/>
          </a:xfrm>
        </p:spPr>
        <p:txBody>
          <a:bodyPr>
            <a:normAutofit/>
          </a:bodyPr>
          <a:lstStyle/>
          <a:p>
            <a:r>
              <a:rPr lang="it-IT" sz="4000" dirty="0"/>
              <a:t>Testimone della memoria architettonica parigina prima dell’intervento urbanistico del barone </a:t>
            </a:r>
            <a:r>
              <a:rPr lang="it-IT" sz="4000" dirty="0" err="1"/>
              <a:t>Haussmann</a:t>
            </a:r>
            <a:r>
              <a:rPr lang="it-IT" sz="4000" dirty="0"/>
              <a:t>.</a:t>
            </a:r>
          </a:p>
          <a:p>
            <a:pPr algn="just"/>
            <a:r>
              <a:rPr lang="it-IT" sz="4000" dirty="0"/>
              <a:t>Foto “topografiche”.</a:t>
            </a:r>
          </a:p>
        </p:txBody>
      </p:sp>
    </p:spTree>
    <p:extLst>
      <p:ext uri="{BB962C8B-B14F-4D97-AF65-F5344CB8AC3E}">
        <p14:creationId xmlns:p14="http://schemas.microsoft.com/office/powerpoint/2010/main" val="3023573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108322" y="6085650"/>
            <a:ext cx="7198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Charles </a:t>
            </a:r>
            <a:r>
              <a:rPr lang="it-IT" dirty="0" err="1"/>
              <a:t>Marville</a:t>
            </a:r>
            <a:r>
              <a:rPr lang="it-IT" dirty="0"/>
              <a:t>, </a:t>
            </a:r>
            <a:r>
              <a:rPr lang="it-IT" i="1" dirty="0"/>
              <a:t>Rue </a:t>
            </a:r>
            <a:r>
              <a:rPr lang="it-IT" i="1" dirty="0" err="1"/>
              <a:t>Glatigny</a:t>
            </a:r>
            <a:r>
              <a:rPr lang="it-IT" i="1" dirty="0"/>
              <a:t>, Parigi</a:t>
            </a:r>
            <a:r>
              <a:rPr lang="it-IT" dirty="0"/>
              <a:t>, 1865, stampa su carta albuminata da</a:t>
            </a:r>
          </a:p>
          <a:p>
            <a:pPr algn="ctr"/>
            <a:r>
              <a:rPr lang="it-IT" dirty="0"/>
              <a:t>negativo al collodio umido su lastra di vetro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777D777-EF6C-3A47-B7D5-91087507EC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882" y="423511"/>
            <a:ext cx="4363262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77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Charles Marville, Torretta dietro la chiesa Saint-Germain-l'Auxerrois, Parigi, 1865 circa, stampa su carta all'albumina, 26,9 x 27,5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114" y="186266"/>
            <a:ext cx="5887596" cy="596053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-150948" y="6146799"/>
            <a:ext cx="9343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Charles </a:t>
            </a:r>
            <a:r>
              <a:rPr lang="it-IT" dirty="0" err="1"/>
              <a:t>Marville</a:t>
            </a:r>
            <a:r>
              <a:rPr lang="it-IT" i="1" dirty="0"/>
              <a:t>, Torretta dietro la chiesa Saint-Germain-</a:t>
            </a:r>
            <a:r>
              <a:rPr lang="it-IT" i="1" dirty="0" err="1"/>
              <a:t>l'Auxerrois</a:t>
            </a:r>
            <a:r>
              <a:rPr lang="it-IT" i="1" dirty="0"/>
              <a:t>, Parigi</a:t>
            </a:r>
            <a:r>
              <a:rPr lang="it-IT" dirty="0"/>
              <a:t>, 1865 circa, </a:t>
            </a:r>
          </a:p>
          <a:p>
            <a:pPr algn="ctr"/>
            <a:r>
              <a:rPr lang="it-IT" dirty="0"/>
              <a:t>stampa su carta albuminata da negativo al collodio umido su lastra di vetro, 26,9 x 27,5 cm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419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sz="2400" dirty="0"/>
              <a:t>Riceve un incarico ufficiale ma non retribuito dal Ministero dell’Istruzione pubblica per riprodurre l’evidenza archeologica dell’antico Egitto.</a:t>
            </a:r>
          </a:p>
          <a:p>
            <a:pPr algn="just"/>
            <a:r>
              <a:rPr lang="it-IT" sz="2400" dirty="0"/>
              <a:t>Scatta 200 opere di cui 125 stampate e pubblicate (nel 1852) con foto originali che sono contraddistinte da una tonalità poco contrastata.</a:t>
            </a:r>
          </a:p>
          <a:p>
            <a:pPr algn="just"/>
            <a:r>
              <a:rPr lang="it-IT" sz="2400" dirty="0"/>
              <a:t>Foto di formato stereografico: le immagini</a:t>
            </a:r>
            <a:r>
              <a:rPr lang="it-IT" dirty="0"/>
              <a:t> </a:t>
            </a:r>
            <a:r>
              <a:rPr lang="it-IT" sz="2400" dirty="0"/>
              <a:t>accoppiate sono ottenute con macchina a due obiettivi creando un’illusione di tridimensionalità. </a:t>
            </a:r>
          </a:p>
          <a:p>
            <a:pPr algn="just"/>
            <a:r>
              <a:rPr lang="it-IT" sz="2400" dirty="0"/>
              <a:t>Stereoscopia, riprende visione binoculare: immagine che si forma sulla retina di ciascun occhio è diversa da quella dell’altro. La fusione delle due immagini è fondamentale. In modo analogo, le fotografie distinte non appariranno più come due immagini di cm 7,50 x 7,50 ma come un’unica immagine.</a:t>
            </a:r>
          </a:p>
        </p:txBody>
      </p:sp>
    </p:spTree>
    <p:extLst>
      <p:ext uri="{BB962C8B-B14F-4D97-AF65-F5344CB8AC3E}">
        <p14:creationId xmlns:p14="http://schemas.microsoft.com/office/powerpoint/2010/main" val="1354635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Thomas Annan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84" y="1619450"/>
            <a:ext cx="8128534" cy="4525963"/>
          </a:xfrm>
        </p:spPr>
        <p:txBody>
          <a:bodyPr>
            <a:normAutofit lnSpcReduction="10000"/>
          </a:bodyPr>
          <a:lstStyle/>
          <a:p>
            <a:r>
              <a:rPr lang="it-IT" sz="3600" dirty="0"/>
              <a:t>Viene incaricato di registrare i segni distintivi dei quartieri degradati di Glasgow che stanno per essere smantellati.</a:t>
            </a:r>
          </a:p>
          <a:p>
            <a:r>
              <a:rPr lang="it-IT" sz="3600" dirty="0"/>
              <a:t>Prima vera rappresentazione fotografica dei bassifondi di una metropoli, quasi un’anticipazione del cosiddetto “documentario sociale”.</a:t>
            </a:r>
          </a:p>
        </p:txBody>
      </p:sp>
    </p:spTree>
    <p:extLst>
      <p:ext uri="{BB962C8B-B14F-4D97-AF65-F5344CB8AC3E}">
        <p14:creationId xmlns:p14="http://schemas.microsoft.com/office/powerpoint/2010/main" val="202635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381892" y="6057142"/>
            <a:ext cx="451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Close No. 75 High Street</a:t>
            </a:r>
            <a:r>
              <a:rPr lang="en-US" dirty="0"/>
              <a:t>, 1868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A5982CE-E9A2-514F-82E5-75985CCA2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7683" y="529390"/>
            <a:ext cx="4192250" cy="530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02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289236" y="6025416"/>
            <a:ext cx="466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Close No. 101 High Street</a:t>
            </a:r>
            <a:r>
              <a:rPr lang="en-US" dirty="0"/>
              <a:t>, 1868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E33ADD2-E487-DC44-B187-3C1A5A4C6C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236" y="308008"/>
            <a:ext cx="4514817" cy="571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68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homas Annan, Close No.80 High Stree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9066" y="209350"/>
            <a:ext cx="4723455" cy="592194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345877" y="6131293"/>
            <a:ext cx="456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Close No. 80 High Street</a:t>
            </a:r>
            <a:r>
              <a:rPr lang="en-US" dirty="0"/>
              <a:t>, 1868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2363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homas Annan, Old Vennel Off High Street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5310" y="218976"/>
            <a:ext cx="4703323" cy="590269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402296" y="6121668"/>
            <a:ext cx="423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Old </a:t>
            </a:r>
            <a:r>
              <a:rPr lang="en-US" i="1" dirty="0" err="1"/>
              <a:t>Vennel</a:t>
            </a:r>
            <a:r>
              <a:rPr lang="en-US" i="1" dirty="0"/>
              <a:t> Off High Street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5628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Roger Fenton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26708" y="1600199"/>
            <a:ext cx="8229600" cy="4525963"/>
          </a:xfrm>
        </p:spPr>
        <p:txBody>
          <a:bodyPr/>
          <a:lstStyle/>
          <a:p>
            <a:r>
              <a:rPr lang="it-IT" dirty="0"/>
              <a:t>Co-fondatore della </a:t>
            </a:r>
            <a:r>
              <a:rPr lang="it-IT" dirty="0" err="1"/>
              <a:t>Photographic</a:t>
            </a:r>
            <a:r>
              <a:rPr lang="it-IT" dirty="0"/>
              <a:t> Society di Londra, scatta vedute architettoniche; inoltre, riceve l’incarico di fotografare famiglia e dimore di casa reale, e anche il </a:t>
            </a:r>
            <a:r>
              <a:rPr lang="it-IT" dirty="0" err="1"/>
              <a:t>British</a:t>
            </a:r>
            <a:r>
              <a:rPr lang="it-IT" dirty="0"/>
              <a:t> </a:t>
            </a:r>
            <a:r>
              <a:rPr lang="it-IT" dirty="0" err="1"/>
              <a:t>Museum</a:t>
            </a:r>
            <a:r>
              <a:rPr lang="it-IT" dirty="0"/>
              <a:t>.</a:t>
            </a:r>
          </a:p>
          <a:p>
            <a:r>
              <a:rPr lang="it-IT" dirty="0"/>
              <a:t>Autore di un reportage di guerra in Crimea, dove arriva nel 1855 ed è costretto a lavorare in condizioni assai disagevoli.</a:t>
            </a:r>
          </a:p>
        </p:txBody>
      </p:sp>
    </p:spTree>
    <p:extLst>
      <p:ext uri="{BB962C8B-B14F-4D97-AF65-F5344CB8AC3E}">
        <p14:creationId xmlns:p14="http://schemas.microsoft.com/office/powerpoint/2010/main" val="3979104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Roger Fenton, La valle dell'ombra della morte, 1855, carta salata, 26,2 x 35,1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018" y="299451"/>
            <a:ext cx="6995557" cy="557196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19585" y="5984055"/>
            <a:ext cx="8006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La valle dell'ombra della morte</a:t>
            </a:r>
            <a:r>
              <a:rPr lang="it-IT" dirty="0"/>
              <a:t>, 1855, stampa su carta salata da lastra di vetro al collodio umido, 26,2 x 35,1 cm</a:t>
            </a:r>
          </a:p>
        </p:txBody>
      </p:sp>
    </p:spTree>
    <p:extLst>
      <p:ext uri="{BB962C8B-B14F-4D97-AF65-F5344CB8AC3E}">
        <p14:creationId xmlns:p14="http://schemas.microsoft.com/office/powerpoint/2010/main" val="2955335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Roger Fenton, Marcus Sparling, assistente di Fenton, sul carro fotografico, Crimea, 1855 circa, carta salata, 17,5 x 16,5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806" y="213850"/>
            <a:ext cx="5292388" cy="557093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590028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Marcus </a:t>
            </a:r>
            <a:r>
              <a:rPr lang="it-IT" i="1" dirty="0" err="1"/>
              <a:t>Sparling</a:t>
            </a:r>
            <a:r>
              <a:rPr lang="it-IT" i="1" dirty="0"/>
              <a:t>, assistente di Fenton, sul carro fotografico, Crimea</a:t>
            </a:r>
            <a:r>
              <a:rPr lang="it-IT" dirty="0"/>
              <a:t>, 1855 circa, stampa su carta salata da lastra di vetro al collodio umido, 17,5 x 16,5 cm</a:t>
            </a:r>
          </a:p>
        </p:txBody>
      </p:sp>
    </p:spTree>
    <p:extLst>
      <p:ext uri="{BB962C8B-B14F-4D97-AF65-F5344CB8AC3E}">
        <p14:creationId xmlns:p14="http://schemas.microsoft.com/office/powerpoint/2010/main" val="36871872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890129" y="6103281"/>
            <a:ext cx="733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Porto di </a:t>
            </a:r>
            <a:r>
              <a:rPr lang="it-IT" i="1" dirty="0" err="1"/>
              <a:t>Balaklava</a:t>
            </a:r>
            <a:r>
              <a:rPr lang="it-IT" i="1" dirty="0"/>
              <a:t>, il molo del bestiame</a:t>
            </a:r>
            <a:r>
              <a:rPr lang="it-IT" dirty="0"/>
              <a:t>, 1855 circa, stampa su carta salata da lastra di vetro al collodio umido, 28 x 36,5 cm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DA54B86-FA25-E14E-A589-C6FEA12ABF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5400" y="664144"/>
            <a:ext cx="6448927" cy="511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419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614232" y="6090306"/>
            <a:ext cx="609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Mulino a </a:t>
            </a:r>
            <a:r>
              <a:rPr lang="it-IT" i="1" dirty="0" err="1"/>
              <a:t>Hurst</a:t>
            </a:r>
            <a:r>
              <a:rPr lang="it-IT" i="1" dirty="0"/>
              <a:t> Green</a:t>
            </a:r>
            <a:r>
              <a:rPr lang="it-IT" dirty="0"/>
              <a:t>, </a:t>
            </a:r>
            <a:r>
              <a:rPr lang="it-IT" dirty="0" err="1"/>
              <a:t>Whalley</a:t>
            </a:r>
            <a:r>
              <a:rPr lang="it-IT" dirty="0"/>
              <a:t>, </a:t>
            </a:r>
            <a:r>
              <a:rPr lang="it-IT" dirty="0" err="1"/>
              <a:t>Lancashire</a:t>
            </a:r>
            <a:r>
              <a:rPr lang="it-IT" dirty="0"/>
              <a:t>, 1859, </a:t>
            </a:r>
          </a:p>
          <a:p>
            <a:pPr algn="ctr"/>
            <a:r>
              <a:rPr lang="it-IT" dirty="0"/>
              <a:t>stereoscopia, stampa su carta albuminata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9B906B8-D9FB-F94C-A6F8-13B07ACA06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263" y="1145406"/>
            <a:ext cx="8222503" cy="437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Colosso occidentale del grande tempio rupestre di Ramesse II, Abu Simbel, Nubia 1849-1850, carta salata da negativo calotipico, 21,5 x 16,8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644" y="160207"/>
            <a:ext cx="4240660" cy="596111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98677" y="6121325"/>
            <a:ext cx="7998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Colosso occidentale del grande tempio rupestre di </a:t>
            </a:r>
            <a:r>
              <a:rPr lang="it-IT" i="1" dirty="0" err="1"/>
              <a:t>Ramesse</a:t>
            </a:r>
            <a:r>
              <a:rPr lang="it-IT" i="1" dirty="0"/>
              <a:t> II, Abu Simbel, Nubia, </a:t>
            </a:r>
            <a:r>
              <a:rPr lang="it-IT" dirty="0"/>
              <a:t>1849-1850, carta salata da negativo </a:t>
            </a:r>
            <a:r>
              <a:rPr lang="it-IT" dirty="0" err="1"/>
              <a:t>calotipico</a:t>
            </a:r>
            <a:r>
              <a:rPr lang="it-IT" dirty="0"/>
              <a:t>, 21,5 x 16,8 cm</a:t>
            </a:r>
          </a:p>
        </p:txBody>
      </p:sp>
    </p:spTree>
    <p:extLst>
      <p:ext uri="{BB962C8B-B14F-4D97-AF65-F5344CB8AC3E}">
        <p14:creationId xmlns:p14="http://schemas.microsoft.com/office/powerpoint/2010/main" val="901992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24951" y="5983586"/>
            <a:ext cx="818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Roger Fenton, </a:t>
            </a:r>
            <a:r>
              <a:rPr lang="it-IT" i="1" dirty="0"/>
              <a:t>Terrazza e parco a </a:t>
            </a:r>
            <a:r>
              <a:rPr lang="it-IT" i="1" dirty="0" err="1"/>
              <a:t>Harewood</a:t>
            </a:r>
            <a:r>
              <a:rPr lang="it-IT" i="1" dirty="0"/>
              <a:t> House</a:t>
            </a:r>
            <a:r>
              <a:rPr lang="it-IT" dirty="0"/>
              <a:t>, 1860, stampa su carta albuminata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4F92168-1C22-9145-9B97-B683B5480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104" y="413887"/>
            <a:ext cx="7043817" cy="542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1548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Timothy </a:t>
            </a:r>
            <a:r>
              <a:rPr lang="it-IT" dirty="0" err="1"/>
              <a:t>O’Sullivan</a:t>
            </a:r>
            <a:r>
              <a:rPr lang="it-IT" dirty="0"/>
              <a:t> e </a:t>
            </a:r>
            <a:r>
              <a:rPr lang="it-IT" dirty="0" err="1"/>
              <a:t>Carleton</a:t>
            </a:r>
            <a:r>
              <a:rPr lang="it-IT" dirty="0"/>
              <a:t> Watkins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/>
              <a:t>O’Sullivan</a:t>
            </a:r>
            <a:r>
              <a:rPr lang="it-IT" dirty="0"/>
              <a:t> è allievo del </a:t>
            </a:r>
            <a:r>
              <a:rPr lang="it-IT" dirty="0" err="1"/>
              <a:t>dagherrotipista</a:t>
            </a:r>
            <a:r>
              <a:rPr lang="it-IT" dirty="0"/>
              <a:t> </a:t>
            </a:r>
            <a:r>
              <a:rPr lang="it-IT" dirty="0" err="1"/>
              <a:t>Brady</a:t>
            </a:r>
            <a:r>
              <a:rPr lang="it-IT" dirty="0"/>
              <a:t> e documenta conflitto sanguinoso della Guerra Civile a </a:t>
            </a:r>
            <a:r>
              <a:rPr lang="it-IT" dirty="0" err="1"/>
              <a:t>Gettysburg</a:t>
            </a:r>
            <a:r>
              <a:rPr lang="it-IT" dirty="0"/>
              <a:t> (1863). </a:t>
            </a:r>
          </a:p>
          <a:p>
            <a:r>
              <a:rPr lang="it-IT" dirty="0"/>
              <a:t>Watkins offre una testimonianza puntuale del paesaggio americano (soprattutto la Yosemite Valley), ricorrendo a lastre enormi e spesso a vedute stereografiche. </a:t>
            </a:r>
          </a:p>
          <a:p>
            <a:r>
              <a:rPr lang="it-IT" dirty="0"/>
              <a:t>Contiguità temporale tra conquista dell’Ovest e invenzione della fotografia.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90848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, Un raccolto di morte (Vite falciate), Gettysburg, Pennsylvania, 1863, stampa all'albumina, 17,2 x 22,2 cm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1659" y="385010"/>
            <a:ext cx="6997566" cy="527464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71638" y="5792337"/>
            <a:ext cx="8335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, </a:t>
            </a:r>
            <a:r>
              <a:rPr lang="it-IT" i="1" dirty="0"/>
              <a:t>Un raccolto di morte (Vite falciate), </a:t>
            </a:r>
            <a:r>
              <a:rPr lang="it-IT" i="1" dirty="0" err="1"/>
              <a:t>Gettysburg</a:t>
            </a:r>
            <a:r>
              <a:rPr lang="it-IT" i="1" dirty="0"/>
              <a:t>, Pennsylvania</a:t>
            </a:r>
            <a:r>
              <a:rPr lang="it-IT" dirty="0"/>
              <a:t>, 1863, </a:t>
            </a:r>
          </a:p>
          <a:p>
            <a:pPr algn="ctr"/>
            <a:r>
              <a:rPr lang="it-IT" dirty="0"/>
              <a:t>stampa all'albumina da negativo al collodio umido su lastra di vetro, 17,2 x 22,2 cm</a:t>
            </a:r>
          </a:p>
        </p:txBody>
      </p:sp>
    </p:spTree>
    <p:extLst>
      <p:ext uri="{BB962C8B-B14F-4D97-AF65-F5344CB8AC3E}">
        <p14:creationId xmlns:p14="http://schemas.microsoft.com/office/powerpoint/2010/main" val="2936133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, Lato sud di Inscription Rock, New Mexico, 1871 circ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84" y="296545"/>
            <a:ext cx="7748123" cy="571924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182693" y="6133448"/>
            <a:ext cx="6957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, </a:t>
            </a:r>
            <a:r>
              <a:rPr lang="it-IT" i="1" dirty="0"/>
              <a:t>Lato sud di </a:t>
            </a:r>
            <a:r>
              <a:rPr lang="it-IT" i="1" dirty="0" err="1"/>
              <a:t>Inscription</a:t>
            </a:r>
            <a:r>
              <a:rPr lang="it-IT" i="1" dirty="0"/>
              <a:t> Rock</a:t>
            </a:r>
            <a:r>
              <a:rPr lang="it-IT" dirty="0"/>
              <a:t>, New Mexico, 1871 circa</a:t>
            </a:r>
          </a:p>
        </p:txBody>
      </p:sp>
    </p:spTree>
    <p:extLst>
      <p:ext uri="{BB962C8B-B14F-4D97-AF65-F5344CB8AC3E}">
        <p14:creationId xmlns:p14="http://schemas.microsoft.com/office/powerpoint/2010/main" val="21595468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 &amp; William Bell, Rovine nel canyon di Chelly, Arizona, 1871-1873, stampa su carta baritata, 40,6 x 53,4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692" y="268678"/>
            <a:ext cx="4090586" cy="561235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8958" y="6067291"/>
            <a:ext cx="8801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 &amp; William Bell, </a:t>
            </a:r>
            <a:r>
              <a:rPr lang="it-IT" i="1" dirty="0"/>
              <a:t>Rovine nel canyon di </a:t>
            </a:r>
            <a:r>
              <a:rPr lang="it-IT" i="1" dirty="0" err="1"/>
              <a:t>Chelly</a:t>
            </a:r>
            <a:r>
              <a:rPr lang="it-IT" i="1" dirty="0"/>
              <a:t>, Arizona</a:t>
            </a:r>
            <a:r>
              <a:rPr lang="it-IT" dirty="0"/>
              <a:t>, 1871-1873, </a:t>
            </a:r>
          </a:p>
          <a:p>
            <a:pPr algn="ctr"/>
            <a:r>
              <a:rPr lang="it-IT" dirty="0"/>
              <a:t>40,6 x 53,4 cm</a:t>
            </a:r>
          </a:p>
        </p:txBody>
      </p:sp>
    </p:spTree>
    <p:extLst>
      <p:ext uri="{BB962C8B-B14F-4D97-AF65-F5344CB8AC3E}">
        <p14:creationId xmlns:p14="http://schemas.microsoft.com/office/powerpoint/2010/main" val="40852962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, Roccia scavata dalla sabbia trasportata dal vento, sotto Fortification rock, Arizona, 1871-1873, stampa su carta all'albumina da negativo su lastra di vetro al collodio, 29 x 27, 5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332" y="234793"/>
            <a:ext cx="7459336" cy="548261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580246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, </a:t>
            </a:r>
            <a:r>
              <a:rPr lang="it-IT" i="1" dirty="0"/>
              <a:t>Roccia scavata dalla sabbia trasportata dal vento, sotto </a:t>
            </a:r>
            <a:r>
              <a:rPr lang="it-IT" i="1" dirty="0" err="1"/>
              <a:t>Fortification</a:t>
            </a:r>
            <a:r>
              <a:rPr lang="it-IT" i="1" dirty="0"/>
              <a:t> rock, Arizona</a:t>
            </a:r>
            <a:r>
              <a:rPr lang="it-IT" dirty="0"/>
              <a:t>, 1871-1873, stampa su carta all'albumina da negativo al collodio umido su lastra di vetro, 29 x 27, 5 cm</a:t>
            </a:r>
          </a:p>
        </p:txBody>
      </p:sp>
    </p:spTree>
    <p:extLst>
      <p:ext uri="{BB962C8B-B14F-4D97-AF65-F5344CB8AC3E}">
        <p14:creationId xmlns:p14="http://schemas.microsoft.com/office/powerpoint/2010/main" val="8397213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Carleton Watkins,Yosemite Valley,California, 186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53" y="322747"/>
            <a:ext cx="7282291" cy="560641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250017" y="6122281"/>
            <a:ext cx="4879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_tradnl" dirty="0" err="1"/>
              <a:t>Carleton</a:t>
            </a:r>
            <a:r>
              <a:rPr lang="es-ES_tradnl" dirty="0"/>
              <a:t> </a:t>
            </a:r>
            <a:r>
              <a:rPr lang="es-ES_tradnl" dirty="0" err="1"/>
              <a:t>Watkins,</a:t>
            </a:r>
            <a:r>
              <a:rPr lang="es-ES_tradnl" i="1" dirty="0" err="1"/>
              <a:t>Yosemite</a:t>
            </a:r>
            <a:r>
              <a:rPr lang="es-ES_tradnl" i="1" dirty="0"/>
              <a:t> </a:t>
            </a:r>
            <a:r>
              <a:rPr lang="es-ES_tradnl" i="1" dirty="0" err="1"/>
              <a:t>Valley</a:t>
            </a:r>
            <a:r>
              <a:rPr lang="es-ES_tradnl" dirty="0" err="1"/>
              <a:t>,California</a:t>
            </a:r>
            <a:r>
              <a:rPr lang="es-ES_tradnl" dirty="0"/>
              <a:t>, 1865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65536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11954" y="5948135"/>
            <a:ext cx="8221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Carleton</a:t>
            </a:r>
            <a:r>
              <a:rPr lang="it-IT" dirty="0"/>
              <a:t> Watkins, </a:t>
            </a:r>
            <a:r>
              <a:rPr lang="it-IT" i="1" dirty="0"/>
              <a:t>La roccia di Agassiz e le cascate dello Yosemite, da Union Point</a:t>
            </a:r>
            <a:r>
              <a:rPr lang="it-IT" dirty="0"/>
              <a:t>, 1878 circa, stampa all'albumina da negativo al collodio umido su vetro, 54,5 x 39 cm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6CC4BF-2B68-5C4B-8159-7B6D9F5E62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7323" y="255069"/>
            <a:ext cx="4090737" cy="569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255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ronofotografia . Muybridge. Chronophotography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189136"/>
            <a:ext cx="7435966" cy="5577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prstDash val="solid"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asellaDiTesto 2"/>
          <p:cNvSpPr txBox="1"/>
          <p:nvPr/>
        </p:nvSpPr>
        <p:spPr>
          <a:xfrm>
            <a:off x="422803" y="6095109"/>
            <a:ext cx="8380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: </a:t>
            </a:r>
            <a:r>
              <a:rPr lang="it-IT" i="1" dirty="0"/>
              <a:t>Cronofotografia</a:t>
            </a:r>
            <a:r>
              <a:rPr lang="it-IT" dirty="0"/>
              <a:t>, esperimento di Palo Alto (California), 1877-1879</a:t>
            </a:r>
          </a:p>
        </p:txBody>
      </p:sp>
    </p:spTree>
    <p:extLst>
      <p:ext uri="{BB962C8B-B14F-4D97-AF65-F5344CB8AC3E}">
        <p14:creationId xmlns:p14="http://schemas.microsoft.com/office/powerpoint/2010/main" val="271475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uybridge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3544" y="442109"/>
            <a:ext cx="8111067" cy="5424478"/>
          </a:xfrm>
        </p:spPr>
      </p:pic>
      <p:sp>
        <p:nvSpPr>
          <p:cNvPr id="3" name="CasellaDiTesto 2"/>
          <p:cNvSpPr txBox="1"/>
          <p:nvPr/>
        </p:nvSpPr>
        <p:spPr>
          <a:xfrm>
            <a:off x="232967" y="6012047"/>
            <a:ext cx="8660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: </a:t>
            </a:r>
            <a:r>
              <a:rPr lang="it-IT" i="1" dirty="0"/>
              <a:t>Cronofotografia</a:t>
            </a:r>
            <a:r>
              <a:rPr lang="it-IT" dirty="0"/>
              <a:t>, i risultati dell’esperimento di Palo Alto (California), 1877-1879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326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Il Cairo, vista generale, 1850 circa, carta salata da negativo calotipico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175" y="678910"/>
            <a:ext cx="7239000" cy="50927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39191" y="6173606"/>
            <a:ext cx="839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Il Cairo, vista generale</a:t>
            </a:r>
            <a:r>
              <a:rPr lang="it-IT" dirty="0"/>
              <a:t>, 1850 circa, carta salata da negativo </a:t>
            </a:r>
            <a:r>
              <a:rPr lang="it-IT" dirty="0" err="1"/>
              <a:t>calotipico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65967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957" y="579660"/>
            <a:ext cx="3599122" cy="5397629"/>
          </a:xfrm>
        </p:spPr>
      </p:pic>
      <p:sp>
        <p:nvSpPr>
          <p:cNvPr id="3" name="CasellaDiTesto 2"/>
          <p:cNvSpPr txBox="1"/>
          <p:nvPr/>
        </p:nvSpPr>
        <p:spPr>
          <a:xfrm>
            <a:off x="1343280" y="6188857"/>
            <a:ext cx="7184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, </a:t>
            </a:r>
            <a:r>
              <a:rPr lang="it-IT" i="1" dirty="0"/>
              <a:t>Il comportamento degli animali in movimento</a:t>
            </a:r>
            <a:r>
              <a:rPr lang="it-IT" dirty="0"/>
              <a:t>, 1881</a:t>
            </a:r>
          </a:p>
        </p:txBody>
      </p:sp>
    </p:spTree>
    <p:extLst>
      <p:ext uri="{BB962C8B-B14F-4D97-AF65-F5344CB8AC3E}">
        <p14:creationId xmlns:p14="http://schemas.microsoft.com/office/powerpoint/2010/main" val="5529828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71" y="296571"/>
            <a:ext cx="7440004" cy="5690343"/>
          </a:xfrm>
        </p:spPr>
      </p:pic>
      <p:sp>
        <p:nvSpPr>
          <p:cNvPr id="3" name="CasellaDiTesto 2"/>
          <p:cNvSpPr txBox="1"/>
          <p:nvPr/>
        </p:nvSpPr>
        <p:spPr>
          <a:xfrm>
            <a:off x="1136853" y="5986914"/>
            <a:ext cx="706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, foto tratta da </a:t>
            </a:r>
            <a:r>
              <a:rPr lang="it-IT" i="1" dirty="0"/>
              <a:t>Il movimento animale: una ricerca elettrofotografica delle fasi consecutive di movimenti animali</a:t>
            </a:r>
            <a:r>
              <a:rPr lang="it-IT" dirty="0"/>
              <a:t>, 1887</a:t>
            </a:r>
          </a:p>
        </p:txBody>
      </p:sp>
    </p:spTree>
    <p:extLst>
      <p:ext uri="{BB962C8B-B14F-4D97-AF65-F5344CB8AC3E}">
        <p14:creationId xmlns:p14="http://schemas.microsoft.com/office/powerpoint/2010/main" val="378339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Gruppo di colonne all'interno del palazzo, Luxor, Tebe, 1852, carta salata da negativo calotipico, 42 x 29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562" y="321918"/>
            <a:ext cx="4293373" cy="5665481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71452" y="6134141"/>
            <a:ext cx="7577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Gruppo di colonne all'interno del palazzo, Luxor, Tebe</a:t>
            </a:r>
            <a:r>
              <a:rPr lang="it-IT" dirty="0"/>
              <a:t>, 1852, carta salata da negativo </a:t>
            </a:r>
            <a:r>
              <a:rPr lang="it-IT" dirty="0" err="1"/>
              <a:t>calotipico</a:t>
            </a:r>
            <a:r>
              <a:rPr lang="it-IT" dirty="0"/>
              <a:t>, 42 x 29 cm</a:t>
            </a:r>
          </a:p>
        </p:txBody>
      </p:sp>
    </p:spTree>
    <p:extLst>
      <p:ext uri="{BB962C8B-B14F-4D97-AF65-F5344CB8AC3E}">
        <p14:creationId xmlns:p14="http://schemas.microsoft.com/office/powerpoint/2010/main" val="2721705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Quartiere occidentale di Gerusalemme, Palestina, 1852, carta salata da negativo calotipico, 16,8 x 20,8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69" y="281118"/>
            <a:ext cx="7208419" cy="5847046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48997" y="6128164"/>
            <a:ext cx="7969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Quartiere occidentale di Gerusalemme, Palestina</a:t>
            </a:r>
            <a:r>
              <a:rPr lang="it-IT" dirty="0"/>
              <a:t>, 1852, </a:t>
            </a:r>
          </a:p>
          <a:p>
            <a:pPr algn="ctr"/>
            <a:r>
              <a:rPr lang="it-IT" dirty="0"/>
              <a:t>carta salata da negativo </a:t>
            </a:r>
            <a:r>
              <a:rPr lang="it-IT" dirty="0" err="1"/>
              <a:t>calotipico</a:t>
            </a:r>
            <a:r>
              <a:rPr lang="it-IT" dirty="0"/>
              <a:t>, 16,8 x 20,8 cm</a:t>
            </a:r>
          </a:p>
        </p:txBody>
      </p:sp>
    </p:spTree>
    <p:extLst>
      <p:ext uri="{BB962C8B-B14F-4D97-AF65-F5344CB8AC3E}">
        <p14:creationId xmlns:p14="http://schemas.microsoft.com/office/powerpoint/2010/main" val="2531860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Francis </a:t>
            </a:r>
            <a:r>
              <a:rPr lang="it-IT" dirty="0" err="1"/>
              <a:t>Frith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Compie tre spedizioni in Terrasanta e in Egitto, alla base di 5000 immagini pubblicate in vari formati.</a:t>
            </a:r>
          </a:p>
          <a:p>
            <a:pPr algn="just"/>
            <a:r>
              <a:rPr lang="it-IT" dirty="0"/>
              <a:t>Impiega il processo al collodio umido, la stampa con carta all’albumina e ricorre spesso a una fotocamera a lastre giganti. Questi elementi sono all’origine  dell’estrema nitidezza, evidente nelle immagini da lui scattate.</a:t>
            </a:r>
          </a:p>
          <a:p>
            <a:pPr algn="just"/>
            <a:r>
              <a:rPr lang="it-IT" dirty="0"/>
              <a:t>Si rivela abile dal punto di vista compositivo e altrettanto nello sfruttamento commerciale delle immagini (creazione della </a:t>
            </a:r>
            <a:r>
              <a:rPr lang="it-IT" dirty="0" err="1"/>
              <a:t>Frith</a:t>
            </a:r>
            <a:r>
              <a:rPr lang="it-IT" dirty="0"/>
              <a:t> &amp; C.). </a:t>
            </a:r>
          </a:p>
        </p:txBody>
      </p:sp>
    </p:spTree>
    <p:extLst>
      <p:ext uri="{BB962C8B-B14F-4D97-AF65-F5344CB8AC3E}">
        <p14:creationId xmlns:p14="http://schemas.microsoft.com/office/powerpoint/2010/main" val="285411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Francis Frith, Pilastri osiriaci e Grande Colosso caduto, Ramesseum, Tebe, 1857 circa, stampa all'albumina, 16,3 x 23,1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19" y="418999"/>
            <a:ext cx="7056925" cy="556791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91376" y="6066407"/>
            <a:ext cx="8655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dirty="0"/>
              <a:t>, </a:t>
            </a:r>
            <a:r>
              <a:rPr lang="it-IT" i="1" dirty="0"/>
              <a:t>Pilastri osiriaci e Grande Colosso caduto, </a:t>
            </a:r>
            <a:r>
              <a:rPr lang="it-IT" i="1" dirty="0" err="1"/>
              <a:t>Ramesseum</a:t>
            </a:r>
            <a:r>
              <a:rPr lang="it-IT" i="1" dirty="0"/>
              <a:t>, Tebe</a:t>
            </a:r>
            <a:r>
              <a:rPr lang="it-IT" dirty="0"/>
              <a:t>, 1857 circa, stampa su carta albuminata da negativo al collodio umido su lastra di vetro, 16,3 x 23,1 cm</a:t>
            </a:r>
          </a:p>
        </p:txBody>
      </p:sp>
    </p:spTree>
    <p:extLst>
      <p:ext uri="{BB962C8B-B14F-4D97-AF65-F5344CB8AC3E}">
        <p14:creationId xmlns:p14="http://schemas.microsoft.com/office/powerpoint/2010/main" val="3362678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045509" y="6009538"/>
            <a:ext cx="7135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dirty="0"/>
              <a:t>, </a:t>
            </a:r>
            <a:r>
              <a:rPr lang="it-IT" i="1" dirty="0"/>
              <a:t>Le piramidi di </a:t>
            </a:r>
            <a:r>
              <a:rPr lang="it-IT" i="1" dirty="0" err="1"/>
              <a:t>Dahshur</a:t>
            </a:r>
            <a:r>
              <a:rPr lang="it-IT" i="1" dirty="0"/>
              <a:t> in Egitto da Sud Ovest</a:t>
            </a:r>
            <a:r>
              <a:rPr lang="it-IT" dirty="0"/>
              <a:t>, 1858, </a:t>
            </a:r>
          </a:p>
          <a:p>
            <a:pPr algn="ctr"/>
            <a:r>
              <a:rPr lang="it-IT" dirty="0"/>
              <a:t>stampa su carta albuminata da negativo al collodio umido su lastra di vetro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53A5562-128F-5649-AA4F-228BB7353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883" y="1203157"/>
            <a:ext cx="5260540" cy="398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25833"/>
      </p:ext>
    </p:extLst>
  </p:cSld>
  <p:clrMapOvr>
    <a:masterClrMapping/>
  </p:clrMapOvr>
</p:sld>
</file>

<file path=ppt/theme/theme1.xml><?xml version="1.0" encoding="utf-8"?>
<a:theme xmlns:a="http://schemas.openxmlformats.org/drawingml/2006/main" name="Ne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Nero .thmx</Template>
  <TotalTime>878</TotalTime>
  <Words>1152</Words>
  <Application>Microsoft Macintosh PowerPoint</Application>
  <PresentationFormat>Presentazione su schermo (4:3)</PresentationFormat>
  <Paragraphs>71</Paragraphs>
  <Slides>41</Slides>
  <Notes>1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41</vt:i4>
      </vt:variant>
    </vt:vector>
  </HeadingPairs>
  <TitlesOfParts>
    <vt:vector size="44" baseType="lpstr">
      <vt:lpstr>Arial</vt:lpstr>
      <vt:lpstr>Calibri</vt:lpstr>
      <vt:lpstr>Nero</vt:lpstr>
      <vt:lpstr>La scoperta del mondo e la conquista del movimento</vt:lpstr>
      <vt:lpstr>Maxime Du Camp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Francis Frith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John Thomson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Charles Marville</vt:lpstr>
      <vt:lpstr>Presentazione standard di PowerPoint</vt:lpstr>
      <vt:lpstr>Presentazione standard di PowerPoint</vt:lpstr>
      <vt:lpstr>Thomas Annan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Roger Fenton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Timothy O’Sullivan e Carleton Watkins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scoperta del mondo e la conquista del movimento</dc:title>
  <dc:creator>David</dc:creator>
  <cp:lastModifiedBy>Utente di Microsoft Office</cp:lastModifiedBy>
  <cp:revision>70</cp:revision>
  <dcterms:created xsi:type="dcterms:W3CDTF">2016-03-14T14:49:00Z</dcterms:created>
  <dcterms:modified xsi:type="dcterms:W3CDTF">2021-03-03T10:13:06Z</dcterms:modified>
</cp:coreProperties>
</file>