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4"/>
  </p:notesMasterIdLst>
  <p:sldIdLst>
    <p:sldId id="256" r:id="rId2"/>
    <p:sldId id="298" r:id="rId3"/>
    <p:sldId id="259" r:id="rId4"/>
    <p:sldId id="260" r:id="rId5"/>
    <p:sldId id="257" r:id="rId6"/>
    <p:sldId id="261" r:id="rId7"/>
    <p:sldId id="297" r:id="rId8"/>
    <p:sldId id="262" r:id="rId9"/>
    <p:sldId id="263" r:id="rId10"/>
    <p:sldId id="264" r:id="rId11"/>
    <p:sldId id="265" r:id="rId12"/>
    <p:sldId id="258" r:id="rId13"/>
    <p:sldId id="266" r:id="rId14"/>
    <p:sldId id="267" r:id="rId15"/>
    <p:sldId id="268" r:id="rId16"/>
    <p:sldId id="269" r:id="rId17"/>
    <p:sldId id="270" r:id="rId18"/>
    <p:sldId id="271" r:id="rId19"/>
    <p:sldId id="274" r:id="rId20"/>
    <p:sldId id="273" r:id="rId21"/>
    <p:sldId id="275" r:id="rId22"/>
    <p:sldId id="276" r:id="rId23"/>
    <p:sldId id="277" r:id="rId24"/>
    <p:sldId id="278" r:id="rId25"/>
    <p:sldId id="279" r:id="rId26"/>
    <p:sldId id="280" r:id="rId27"/>
    <p:sldId id="281" r:id="rId28"/>
    <p:sldId id="285" r:id="rId29"/>
    <p:sldId id="300" r:id="rId30"/>
    <p:sldId id="299" r:id="rId31"/>
    <p:sldId id="283" r:id="rId32"/>
    <p:sldId id="284" r:id="rId33"/>
    <p:sldId id="286" r:id="rId34"/>
    <p:sldId id="287" r:id="rId35"/>
    <p:sldId id="288" r:id="rId36"/>
    <p:sldId id="289" r:id="rId37"/>
    <p:sldId id="290" r:id="rId38"/>
    <p:sldId id="291" r:id="rId39"/>
    <p:sldId id="292" r:id="rId40"/>
    <p:sldId id="294" r:id="rId41"/>
    <p:sldId id="295" r:id="rId42"/>
    <p:sldId id="296" r:id="rId43"/>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341"/>
    <p:restoredTop sz="94665"/>
  </p:normalViewPr>
  <p:slideViewPr>
    <p:cSldViewPr snapToGrid="0" snapToObjects="1">
      <p:cViewPr varScale="1">
        <p:scale>
          <a:sx n="133" d="100"/>
          <a:sy n="133" d="100"/>
        </p:scale>
        <p:origin x="1016" y="20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13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73E766-A7B3-B146-98BD-4C3B4F1CD103}" type="datetimeFigureOut">
              <a:rPr lang="it-IT" smtClean="0"/>
              <a:t>03/03/21</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E9B393-C34E-7645-BD68-9F4A7AD3C89C}" type="slidenum">
              <a:rPr lang="it-IT" smtClean="0"/>
              <a:t>‹N›</a:t>
            </a:fld>
            <a:endParaRPr lang="it-IT"/>
          </a:p>
        </p:txBody>
      </p:sp>
    </p:spTree>
    <p:extLst>
      <p:ext uri="{BB962C8B-B14F-4D97-AF65-F5344CB8AC3E}">
        <p14:creationId xmlns:p14="http://schemas.microsoft.com/office/powerpoint/2010/main" val="218673002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BE9B393-C34E-7645-BD68-9F4A7AD3C89C}" type="slidenum">
              <a:rPr lang="it-IT" smtClean="0"/>
              <a:t>9</a:t>
            </a:fld>
            <a:endParaRPr lang="it-IT"/>
          </a:p>
        </p:txBody>
      </p:sp>
    </p:spTree>
    <p:extLst>
      <p:ext uri="{BB962C8B-B14F-4D97-AF65-F5344CB8AC3E}">
        <p14:creationId xmlns:p14="http://schemas.microsoft.com/office/powerpoint/2010/main" val="25140439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a:t>Fare clic per modificare stile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a:p>
        </p:txBody>
      </p:sp>
      <p:sp>
        <p:nvSpPr>
          <p:cNvPr id="4" name="Date Placeholder 3"/>
          <p:cNvSpPr>
            <a:spLocks noGrp="1"/>
          </p:cNvSpPr>
          <p:nvPr>
            <p:ph type="dt" sz="half" idx="10"/>
          </p:nvPr>
        </p:nvSpPr>
        <p:spPr/>
        <p:txBody>
          <a:bodyPr/>
          <a:lstStyle/>
          <a:p>
            <a:fld id="{26CDD3BD-3130-A14F-ADD1-8650F6B04122}" type="datetimeFigureOut">
              <a:rPr lang="it-IT" smtClean="0"/>
              <a:t>03/03/21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70E062A-9B05-9540-AE08-9830C5657B31}" type="slidenum">
              <a:rPr lang="it-IT" smtClean="0"/>
              <a:t>‹N›</a:t>
            </a:fld>
            <a:endParaRPr lang="it-IT"/>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26CDD3BD-3130-A14F-ADD1-8650F6B04122}" type="datetimeFigureOut">
              <a:rPr lang="it-IT" smtClean="0"/>
              <a:t>03/03/21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70E062A-9B05-9540-AE08-9830C5657B31}" type="slidenum">
              <a:rPr lang="it-IT" smtClean="0"/>
              <a:t>‹N›</a:t>
            </a:fld>
            <a:endParaRPr lang="it-IT"/>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Fare clic per modificare stile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26CDD3BD-3130-A14F-ADD1-8650F6B04122}" type="datetimeFigureOut">
              <a:rPr lang="it-IT" smtClean="0"/>
              <a:t>03/03/21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70E062A-9B05-9540-AE08-9830C5657B31}" type="slidenum">
              <a:rPr lang="it-IT" smtClean="0"/>
              <a:t>‹N›</a:t>
            </a:fld>
            <a:endParaRPr lang="it-IT"/>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26CDD3BD-3130-A14F-ADD1-8650F6B04122}" type="datetimeFigureOut">
              <a:rPr lang="it-IT" smtClean="0"/>
              <a:t>03/03/21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70E062A-9B05-9540-AE08-9830C5657B31}" type="slidenum">
              <a:rPr lang="it-IT" smtClean="0"/>
              <a:t>‹N›</a:t>
            </a:fld>
            <a:endParaRPr lang="it-IT"/>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stile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26CDD3BD-3130-A14F-ADD1-8650F6B04122}" type="datetimeFigureOut">
              <a:rPr lang="it-IT" smtClean="0"/>
              <a:t>03/03/21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70E062A-9B05-9540-AE08-9830C5657B31}" type="slidenum">
              <a:rPr lang="it-IT" smtClean="0"/>
              <a:t>‹N›</a:t>
            </a:fld>
            <a:endParaRPr lang="it-IT"/>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Date Placeholder 4"/>
          <p:cNvSpPr>
            <a:spLocks noGrp="1"/>
          </p:cNvSpPr>
          <p:nvPr>
            <p:ph type="dt" sz="half" idx="10"/>
          </p:nvPr>
        </p:nvSpPr>
        <p:spPr/>
        <p:txBody>
          <a:bodyPr/>
          <a:lstStyle/>
          <a:p>
            <a:fld id="{26CDD3BD-3130-A14F-ADD1-8650F6B04122}" type="datetimeFigureOut">
              <a:rPr lang="it-IT" smtClean="0"/>
              <a:t>03/03/21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70E062A-9B05-9540-AE08-9830C5657B31}" type="slidenum">
              <a:rPr lang="it-IT" smtClean="0"/>
              <a:t>‹N›</a:t>
            </a:fld>
            <a:endParaRPr lang="it-IT"/>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stile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fld id="{26CDD3BD-3130-A14F-ADD1-8650F6B04122}" type="datetimeFigureOut">
              <a:rPr lang="it-IT" smtClean="0"/>
              <a:t>03/03/21</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870E062A-9B05-9540-AE08-9830C5657B31}" type="slidenum">
              <a:rPr lang="it-IT" smtClean="0"/>
              <a:t>‹N›</a:t>
            </a:fld>
            <a:endParaRPr lang="it-IT"/>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Date Placeholder 2"/>
          <p:cNvSpPr>
            <a:spLocks noGrp="1"/>
          </p:cNvSpPr>
          <p:nvPr>
            <p:ph type="dt" sz="half" idx="10"/>
          </p:nvPr>
        </p:nvSpPr>
        <p:spPr/>
        <p:txBody>
          <a:bodyPr/>
          <a:lstStyle/>
          <a:p>
            <a:fld id="{26CDD3BD-3130-A14F-ADD1-8650F6B04122}" type="datetimeFigureOut">
              <a:rPr lang="it-IT" smtClean="0"/>
              <a:t>03/03/21</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870E062A-9B05-9540-AE08-9830C5657B31}" type="slidenum">
              <a:rPr lang="it-IT" smtClean="0"/>
              <a:t>‹N›</a:t>
            </a:fld>
            <a:endParaRPr lang="it-IT"/>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CDD3BD-3130-A14F-ADD1-8650F6B04122}" type="datetimeFigureOut">
              <a:rPr lang="it-IT" smtClean="0"/>
              <a:t>03/03/21</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870E062A-9B05-9540-AE08-9830C5657B31}" type="slidenum">
              <a:rPr lang="it-IT" smtClean="0"/>
              <a:t>‹N›</a:t>
            </a:fld>
            <a:endParaRPr lang="it-IT"/>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a:t>Fare clic per modificare stile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26CDD3BD-3130-A14F-ADD1-8650F6B04122}" type="datetimeFigureOut">
              <a:rPr lang="it-IT" smtClean="0"/>
              <a:t>03/03/21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70E062A-9B05-9540-AE08-9830C5657B31}" type="slidenum">
              <a:rPr lang="it-IT" smtClean="0"/>
              <a:t>‹N›</a:t>
            </a:fld>
            <a:endParaRPr lang="it-IT"/>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a:t>Fare clic per modificare stile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Trascinare l'immagine su un segnaposto o fare clic sull'icona per aggiungerla</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26CDD3BD-3130-A14F-ADD1-8650F6B04122}" type="datetimeFigureOut">
              <a:rPr lang="it-IT" smtClean="0"/>
              <a:t>03/03/21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70E062A-9B05-9540-AE08-9830C5657B31}" type="slidenum">
              <a:rPr lang="it-IT" smtClean="0"/>
              <a:t>‹N›</a:t>
            </a:fld>
            <a:endParaRPr lang="it-IT"/>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stile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CDD3BD-3130-A14F-ADD1-8650F6B04122}" type="datetimeFigureOut">
              <a:rPr lang="it-IT" smtClean="0"/>
              <a:t>03/03/21</a:t>
            </a:fld>
            <a:endParaRPr lang="it-I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0E062A-9B05-9540-AE08-9830C5657B31}" type="slidenum">
              <a:rPr lang="it-IT" smtClean="0"/>
              <a:t>‹N›</a:t>
            </a:fld>
            <a:endParaRPr lang="it-IT"/>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7.tif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69191" y="1395412"/>
            <a:ext cx="7772400" cy="1470025"/>
          </a:xfrm>
        </p:spPr>
        <p:txBody>
          <a:bodyPr>
            <a:noAutofit/>
          </a:bodyPr>
          <a:lstStyle/>
          <a:p>
            <a:r>
              <a:rPr lang="it-IT" sz="4800" dirty="0"/>
              <a:t>La fotografia artistica e il Pittorialismo</a:t>
            </a:r>
          </a:p>
        </p:txBody>
      </p:sp>
    </p:spTree>
    <p:extLst>
      <p:ext uri="{BB962C8B-B14F-4D97-AF65-F5344CB8AC3E}">
        <p14:creationId xmlns:p14="http://schemas.microsoft.com/office/powerpoint/2010/main" val="8790670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Oscar Gustave Rejlander, Tempi difficili, 1860 circa, stampa all'albumina, 13,3 x 19,6 cm.PN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682227" y="728733"/>
            <a:ext cx="7672583" cy="5125416"/>
          </a:xfrm>
        </p:spPr>
      </p:pic>
      <p:sp>
        <p:nvSpPr>
          <p:cNvPr id="5" name="CasellaDiTesto 4"/>
          <p:cNvSpPr txBox="1"/>
          <p:nvPr/>
        </p:nvSpPr>
        <p:spPr>
          <a:xfrm>
            <a:off x="328120" y="6236898"/>
            <a:ext cx="8380795" cy="369332"/>
          </a:xfrm>
          <a:prstGeom prst="rect">
            <a:avLst/>
          </a:prstGeom>
          <a:noFill/>
        </p:spPr>
        <p:txBody>
          <a:bodyPr wrap="none" rtlCol="0">
            <a:spAutoFit/>
          </a:bodyPr>
          <a:lstStyle/>
          <a:p>
            <a:pPr algn="just"/>
            <a:r>
              <a:rPr lang="it-IT" dirty="0"/>
              <a:t>Oscar Gustave </a:t>
            </a:r>
            <a:r>
              <a:rPr lang="it-IT" dirty="0" err="1"/>
              <a:t>Rejlander</a:t>
            </a:r>
            <a:r>
              <a:rPr lang="it-IT" dirty="0"/>
              <a:t>, </a:t>
            </a:r>
            <a:r>
              <a:rPr lang="it-IT" i="1" dirty="0"/>
              <a:t>Tempi difficili</a:t>
            </a:r>
            <a:r>
              <a:rPr lang="it-IT" dirty="0"/>
              <a:t>, 1860 circa, stampa all'albumina, 13,3 x 19,6 cm</a:t>
            </a:r>
          </a:p>
        </p:txBody>
      </p:sp>
    </p:spTree>
    <p:extLst>
      <p:ext uri="{BB962C8B-B14F-4D97-AF65-F5344CB8AC3E}">
        <p14:creationId xmlns:p14="http://schemas.microsoft.com/office/powerpoint/2010/main" val="20658061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182757" y="6022826"/>
            <a:ext cx="6778485" cy="646331"/>
          </a:xfrm>
          <a:prstGeom prst="rect">
            <a:avLst/>
          </a:prstGeom>
          <a:noFill/>
        </p:spPr>
        <p:txBody>
          <a:bodyPr wrap="square" rtlCol="0">
            <a:spAutoFit/>
          </a:bodyPr>
          <a:lstStyle/>
          <a:p>
            <a:pPr algn="ctr"/>
            <a:r>
              <a:rPr lang="it-IT" dirty="0"/>
              <a:t>Oscar Gustave </a:t>
            </a:r>
            <a:r>
              <a:rPr lang="it-IT" dirty="0" err="1"/>
              <a:t>Rejlander</a:t>
            </a:r>
            <a:r>
              <a:rPr lang="it-IT" dirty="0"/>
              <a:t>, </a:t>
            </a:r>
            <a:r>
              <a:rPr lang="it-IT" i="1" dirty="0"/>
              <a:t>Tempi difficili</a:t>
            </a:r>
            <a:r>
              <a:rPr lang="it-IT" dirty="0"/>
              <a:t>, 1860, stampa composita su carta albuminata da negativi al collodio umido su lastra di vetro</a:t>
            </a:r>
          </a:p>
        </p:txBody>
      </p:sp>
      <p:pic>
        <p:nvPicPr>
          <p:cNvPr id="6" name="Immagine 5">
            <a:extLst>
              <a:ext uri="{FF2B5EF4-FFF2-40B4-BE49-F238E27FC236}">
                <a16:creationId xmlns:a16="http://schemas.microsoft.com/office/drawing/2014/main" id="{350A1E58-2CAE-D64C-A24F-BCDFEC7F4B03}"/>
              </a:ext>
            </a:extLst>
          </p:cNvPr>
          <p:cNvPicPr>
            <a:picLocks noChangeAspect="1"/>
          </p:cNvPicPr>
          <p:nvPr/>
        </p:nvPicPr>
        <p:blipFill>
          <a:blip r:embed="rId2"/>
          <a:stretch>
            <a:fillRect/>
          </a:stretch>
        </p:blipFill>
        <p:spPr>
          <a:xfrm>
            <a:off x="1371600" y="1162050"/>
            <a:ext cx="6400800" cy="4533900"/>
          </a:xfrm>
          <a:prstGeom prst="rect">
            <a:avLst/>
          </a:prstGeom>
        </p:spPr>
      </p:pic>
    </p:spTree>
    <p:extLst>
      <p:ext uri="{BB962C8B-B14F-4D97-AF65-F5344CB8AC3E}">
        <p14:creationId xmlns:p14="http://schemas.microsoft.com/office/powerpoint/2010/main" val="17483512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Henry </a:t>
            </a:r>
            <a:r>
              <a:rPr lang="it-IT" dirty="0" err="1"/>
              <a:t>Peach</a:t>
            </a:r>
            <a:r>
              <a:rPr lang="it-IT" dirty="0"/>
              <a:t> Robinson, </a:t>
            </a:r>
            <a:r>
              <a:rPr lang="it-IT" i="1" dirty="0" err="1"/>
              <a:t>Pictorial</a:t>
            </a:r>
            <a:r>
              <a:rPr lang="it-IT" i="1" dirty="0"/>
              <a:t> </a:t>
            </a:r>
            <a:r>
              <a:rPr lang="it-IT" i="1" dirty="0" err="1"/>
              <a:t>Effect</a:t>
            </a:r>
            <a:r>
              <a:rPr lang="it-IT" i="1" dirty="0"/>
              <a:t> in </a:t>
            </a:r>
            <a:r>
              <a:rPr lang="it-IT" i="1" dirty="0" err="1"/>
              <a:t>Photography</a:t>
            </a:r>
            <a:r>
              <a:rPr lang="it-IT" i="1" dirty="0"/>
              <a:t> </a:t>
            </a:r>
            <a:r>
              <a:rPr lang="it-IT" dirty="0"/>
              <a:t>(1869)</a:t>
            </a:r>
          </a:p>
        </p:txBody>
      </p:sp>
      <p:sp>
        <p:nvSpPr>
          <p:cNvPr id="3" name="Segnaposto contenuto 2"/>
          <p:cNvSpPr>
            <a:spLocks noGrp="1"/>
          </p:cNvSpPr>
          <p:nvPr>
            <p:ph idx="1"/>
          </p:nvPr>
        </p:nvSpPr>
        <p:spPr/>
        <p:txBody>
          <a:bodyPr>
            <a:normAutofit fontScale="47500" lnSpcReduction="20000"/>
          </a:bodyPr>
          <a:lstStyle/>
          <a:p>
            <a:pPr algn="just"/>
            <a:endParaRPr lang="it-IT" i="1" dirty="0"/>
          </a:p>
          <a:p>
            <a:pPr algn="just"/>
            <a:endParaRPr lang="it-IT" i="1" dirty="0"/>
          </a:p>
          <a:p>
            <a:pPr algn="just"/>
            <a:r>
              <a:rPr lang="it-IT" sz="3800" i="1" dirty="0"/>
              <a:t>La stampa combinata</a:t>
            </a:r>
            <a:r>
              <a:rPr lang="it-IT" sz="3800" dirty="0"/>
              <a:t>: Negli ultimi sviluppi di questo lavoro ho introdotto gruppi complessi di figure con paesaggi e altri sfondi che, a chi non ha conoscenza delle possibilità che la nostra arte offre, possono sembrare impossibili in fotografia. […] Ma le possibilità della fotografia sono più vaste della semplice realizzazione di un ritratto o di un paesaggio […]. Il mezzo attraverso il quale si possono realizzare composizioni più complesse è la stampa combinata, un metodo che permette al fotografo di rappresentare oggetti su piani diversi correttamente a fuoco, di mantenere il vero rapporto tra le varie distanze sia in senso atmosferico che lineare, e grazie al quale l’immagine può essere divisa in porzioni separate per l’esecuzione, cioè le parti che poi saranno stampate insieme su un’unica carta: questo mette in grado l’operatore di dedicare tutta la sua attenzione a una singola figura alla volta, o a un sottogruppo, in modo che, nel caso una parte per qualche motivo risultasse imperfetta, possa essere rifatta e sostituita senza che si rovini l’intera immagine, come accadrebbe se questa venisse eseguita tutta in una volta. E in tal modo, concentrando l’attenzione sulle singole parti, si può ottenere una perfezione molto maggiore nei dettagli, per esempio la sistemazione dei drappeggi, la definizione della posa, e l’espressione.</a:t>
            </a:r>
          </a:p>
          <a:p>
            <a:pPr algn="just"/>
            <a:endParaRPr lang="it-IT" dirty="0"/>
          </a:p>
        </p:txBody>
      </p:sp>
    </p:spTree>
    <p:extLst>
      <p:ext uri="{BB962C8B-B14F-4D97-AF65-F5344CB8AC3E}">
        <p14:creationId xmlns:p14="http://schemas.microsoft.com/office/powerpoint/2010/main" val="4104236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Henry Peach Robinson, Fading Away (L'agonia, o Spegnersi o Il momento del trapasso), 1858, fotografia composita, stampa all'albumina tratta da cinque negativi diversi al collodio umido su vetro, 24,4 x 39,3 cm.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682216" y="817717"/>
            <a:ext cx="7779567" cy="4956917"/>
          </a:xfrm>
        </p:spPr>
      </p:pic>
      <p:sp>
        <p:nvSpPr>
          <p:cNvPr id="7" name="CasellaDiTesto 6"/>
          <p:cNvSpPr txBox="1"/>
          <p:nvPr/>
        </p:nvSpPr>
        <p:spPr>
          <a:xfrm>
            <a:off x="0" y="5997497"/>
            <a:ext cx="9144001" cy="646331"/>
          </a:xfrm>
          <a:prstGeom prst="rect">
            <a:avLst/>
          </a:prstGeom>
          <a:noFill/>
        </p:spPr>
        <p:txBody>
          <a:bodyPr wrap="square" rtlCol="0">
            <a:spAutoFit/>
          </a:bodyPr>
          <a:lstStyle/>
          <a:p>
            <a:pPr algn="ctr"/>
            <a:r>
              <a:rPr lang="it-IT" dirty="0"/>
              <a:t>Henry </a:t>
            </a:r>
            <a:r>
              <a:rPr lang="it-IT" dirty="0" err="1"/>
              <a:t>Peach</a:t>
            </a:r>
            <a:r>
              <a:rPr lang="it-IT" dirty="0"/>
              <a:t> Robinson, </a:t>
            </a:r>
            <a:r>
              <a:rPr lang="it-IT" i="1" dirty="0"/>
              <a:t>Fading </a:t>
            </a:r>
            <a:r>
              <a:rPr lang="it-IT" i="1" dirty="0" err="1"/>
              <a:t>Away</a:t>
            </a:r>
            <a:r>
              <a:rPr lang="it-IT" i="1" dirty="0"/>
              <a:t> </a:t>
            </a:r>
            <a:r>
              <a:rPr lang="it-IT" dirty="0"/>
              <a:t>(</a:t>
            </a:r>
            <a:r>
              <a:rPr lang="it-IT" i="1" dirty="0"/>
              <a:t>Spegnersi</a:t>
            </a:r>
            <a:r>
              <a:rPr lang="it-IT" dirty="0"/>
              <a:t>), 1858, fotografia composita, </a:t>
            </a:r>
          </a:p>
          <a:p>
            <a:pPr algn="ctr"/>
            <a:r>
              <a:rPr lang="it-IT" dirty="0"/>
              <a:t>stampa all'albumina da cinque negativi al collodio umido su lastra di vetro, 24,4 x 39,3 cm</a:t>
            </a:r>
          </a:p>
        </p:txBody>
      </p:sp>
    </p:spTree>
    <p:extLst>
      <p:ext uri="{BB962C8B-B14F-4D97-AF65-F5344CB8AC3E}">
        <p14:creationId xmlns:p14="http://schemas.microsoft.com/office/powerpoint/2010/main" val="16148401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Henry Peach Robinson, Cappuccetto Rosso, 1858, stampa all'albumina.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434217" y="407298"/>
            <a:ext cx="4802487" cy="5963685"/>
          </a:xfrm>
        </p:spPr>
      </p:pic>
      <p:sp>
        <p:nvSpPr>
          <p:cNvPr id="7" name="CasellaDiTesto 6"/>
          <p:cNvSpPr txBox="1"/>
          <p:nvPr/>
        </p:nvSpPr>
        <p:spPr>
          <a:xfrm>
            <a:off x="6038943" y="2927475"/>
            <a:ext cx="2627978" cy="923330"/>
          </a:xfrm>
          <a:prstGeom prst="rect">
            <a:avLst/>
          </a:prstGeom>
          <a:noFill/>
        </p:spPr>
        <p:txBody>
          <a:bodyPr wrap="square" rtlCol="0">
            <a:spAutoFit/>
          </a:bodyPr>
          <a:lstStyle/>
          <a:p>
            <a:pPr algn="ctr"/>
            <a:r>
              <a:rPr lang="it-IT" dirty="0"/>
              <a:t>Henry </a:t>
            </a:r>
            <a:r>
              <a:rPr lang="it-IT" dirty="0" err="1"/>
              <a:t>Peach</a:t>
            </a:r>
            <a:r>
              <a:rPr lang="it-IT" dirty="0"/>
              <a:t> Robinson, </a:t>
            </a:r>
            <a:r>
              <a:rPr lang="it-IT" i="1" dirty="0"/>
              <a:t>Cappuccetto Rosso</a:t>
            </a:r>
            <a:r>
              <a:rPr lang="it-IT" dirty="0"/>
              <a:t>, 1858, stampa all'albumina</a:t>
            </a:r>
          </a:p>
        </p:txBody>
      </p:sp>
    </p:spTree>
    <p:extLst>
      <p:ext uri="{BB962C8B-B14F-4D97-AF65-F5344CB8AC3E}">
        <p14:creationId xmlns:p14="http://schemas.microsoft.com/office/powerpoint/2010/main" val="9695019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Henry Peach Robinson, Quando il lavoro della giornata è finito, 1877, fotografia composita.jpg"/>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p:blipFill>
        <p:spPr>
          <a:xfrm>
            <a:off x="627389" y="417444"/>
            <a:ext cx="7941366" cy="5426765"/>
          </a:xfrm>
        </p:spPr>
      </p:pic>
      <p:sp>
        <p:nvSpPr>
          <p:cNvPr id="7" name="CasellaDiTesto 6"/>
          <p:cNvSpPr txBox="1"/>
          <p:nvPr/>
        </p:nvSpPr>
        <p:spPr>
          <a:xfrm>
            <a:off x="271463" y="6141774"/>
            <a:ext cx="8653218" cy="369332"/>
          </a:xfrm>
          <a:prstGeom prst="rect">
            <a:avLst/>
          </a:prstGeom>
          <a:noFill/>
        </p:spPr>
        <p:txBody>
          <a:bodyPr wrap="none" rtlCol="0">
            <a:spAutoFit/>
          </a:bodyPr>
          <a:lstStyle/>
          <a:p>
            <a:pPr algn="just"/>
            <a:r>
              <a:rPr lang="it-IT" dirty="0"/>
              <a:t>Henry </a:t>
            </a:r>
            <a:r>
              <a:rPr lang="it-IT" dirty="0" err="1"/>
              <a:t>Peach</a:t>
            </a:r>
            <a:r>
              <a:rPr lang="it-IT" dirty="0"/>
              <a:t> Robinson, </a:t>
            </a:r>
            <a:r>
              <a:rPr lang="it-IT" i="1" dirty="0"/>
              <a:t>Quando il lavoro della giornata è finito</a:t>
            </a:r>
            <a:r>
              <a:rPr lang="it-IT" dirty="0"/>
              <a:t>, 1877, fotografia composita</a:t>
            </a:r>
          </a:p>
        </p:txBody>
      </p:sp>
    </p:spTree>
    <p:extLst>
      <p:ext uri="{BB962C8B-B14F-4D97-AF65-F5344CB8AC3E}">
        <p14:creationId xmlns:p14="http://schemas.microsoft.com/office/powerpoint/2010/main" val="35961296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573553" y="6053555"/>
            <a:ext cx="5923416" cy="646331"/>
          </a:xfrm>
          <a:prstGeom prst="rect">
            <a:avLst/>
          </a:prstGeom>
          <a:noFill/>
        </p:spPr>
        <p:txBody>
          <a:bodyPr wrap="none" rtlCol="0">
            <a:spAutoFit/>
          </a:bodyPr>
          <a:lstStyle/>
          <a:p>
            <a:pPr algn="ctr"/>
            <a:r>
              <a:rPr lang="it-IT" dirty="0"/>
              <a:t>Peter Henry Emerson, </a:t>
            </a:r>
            <a:r>
              <a:rPr lang="it-IT" i="1" dirty="0"/>
              <a:t>Pulendo la </a:t>
            </a:r>
            <a:r>
              <a:rPr lang="it-IT" i="1" dirty="0" err="1"/>
              <a:t>spartina</a:t>
            </a:r>
            <a:r>
              <a:rPr lang="it-IT" i="1" dirty="0"/>
              <a:t> nella palude </a:t>
            </a:r>
            <a:r>
              <a:rPr lang="it-IT" dirty="0"/>
              <a:t>1885, </a:t>
            </a:r>
          </a:p>
          <a:p>
            <a:pPr algn="ctr"/>
            <a:r>
              <a:rPr lang="it-IT" dirty="0"/>
              <a:t>stampa al platino, 22,6 x 28,3 cm</a:t>
            </a:r>
          </a:p>
        </p:txBody>
      </p:sp>
      <p:pic>
        <p:nvPicPr>
          <p:cNvPr id="9" name="Immagine 8">
            <a:extLst>
              <a:ext uri="{FF2B5EF4-FFF2-40B4-BE49-F238E27FC236}">
                <a16:creationId xmlns:a16="http://schemas.microsoft.com/office/drawing/2014/main" id="{30BB0A0B-CE3F-8D40-84F1-1046C167F055}"/>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28400" y="397567"/>
            <a:ext cx="6813721" cy="5466522"/>
          </a:xfrm>
          <a:prstGeom prst="rect">
            <a:avLst/>
          </a:prstGeom>
        </p:spPr>
      </p:pic>
    </p:spTree>
    <p:extLst>
      <p:ext uri="{BB962C8B-B14F-4D97-AF65-F5344CB8AC3E}">
        <p14:creationId xmlns:p14="http://schemas.microsoft.com/office/powerpoint/2010/main" val="9648342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0" y="6088158"/>
            <a:ext cx="9212263" cy="646331"/>
          </a:xfrm>
          <a:prstGeom prst="rect">
            <a:avLst/>
          </a:prstGeom>
          <a:noFill/>
        </p:spPr>
        <p:txBody>
          <a:bodyPr wrap="square" rtlCol="0">
            <a:spAutoFit/>
          </a:bodyPr>
          <a:lstStyle/>
          <a:p>
            <a:pPr algn="ctr"/>
            <a:r>
              <a:rPr lang="it-IT" dirty="0"/>
              <a:t>Peter Henry Emerson, </a:t>
            </a:r>
            <a:r>
              <a:rPr lang="it-IT" i="1" dirty="0"/>
              <a:t>Raccogliendo ninfee</a:t>
            </a:r>
            <a:r>
              <a:rPr lang="it-IT" dirty="0"/>
              <a:t>, 1885 circa, stampa al platino, 19,7 x 29,2 cm, </a:t>
            </a:r>
          </a:p>
          <a:p>
            <a:pPr algn="ctr"/>
            <a:r>
              <a:rPr lang="it-IT" dirty="0"/>
              <a:t>pubblicata in </a:t>
            </a:r>
            <a:r>
              <a:rPr lang="it-IT" i="1" dirty="0"/>
              <a:t>Life and </a:t>
            </a:r>
            <a:r>
              <a:rPr lang="it-IT" i="1" dirty="0" err="1"/>
              <a:t>Landscape</a:t>
            </a:r>
            <a:r>
              <a:rPr lang="it-IT" i="1" dirty="0"/>
              <a:t> on the Norfolk </a:t>
            </a:r>
            <a:r>
              <a:rPr lang="it-IT" i="1" dirty="0" err="1"/>
              <a:t>Broads</a:t>
            </a:r>
            <a:r>
              <a:rPr lang="it-IT" dirty="0"/>
              <a:t>, 1885-1886</a:t>
            </a:r>
          </a:p>
        </p:txBody>
      </p:sp>
      <p:pic>
        <p:nvPicPr>
          <p:cNvPr id="6" name="Immagine 5">
            <a:extLst>
              <a:ext uri="{FF2B5EF4-FFF2-40B4-BE49-F238E27FC236}">
                <a16:creationId xmlns:a16="http://schemas.microsoft.com/office/drawing/2014/main" id="{22E0A23B-6AC5-3E41-8AF0-598CD8A17EA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29219" y="566529"/>
            <a:ext cx="7953823" cy="5396950"/>
          </a:xfrm>
          <a:prstGeom prst="rect">
            <a:avLst/>
          </a:prstGeom>
        </p:spPr>
      </p:pic>
    </p:spTree>
    <p:extLst>
      <p:ext uri="{BB962C8B-B14F-4D97-AF65-F5344CB8AC3E}">
        <p14:creationId xmlns:p14="http://schemas.microsoft.com/office/powerpoint/2010/main" val="26757426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asellaDiTesto 10"/>
          <p:cNvSpPr txBox="1"/>
          <p:nvPr/>
        </p:nvSpPr>
        <p:spPr>
          <a:xfrm>
            <a:off x="291545" y="6085856"/>
            <a:ext cx="8653670" cy="646331"/>
          </a:xfrm>
          <a:prstGeom prst="rect">
            <a:avLst/>
          </a:prstGeom>
          <a:noFill/>
        </p:spPr>
        <p:txBody>
          <a:bodyPr wrap="square" rtlCol="0">
            <a:spAutoFit/>
          </a:bodyPr>
          <a:lstStyle/>
          <a:p>
            <a:pPr algn="ctr"/>
            <a:r>
              <a:rPr lang="it-IT" dirty="0"/>
              <a:t>Peter Henry Emerson, </a:t>
            </a:r>
            <a:r>
              <a:rPr lang="it-IT" i="1" dirty="0"/>
              <a:t>La casa del pescatore di anguille</a:t>
            </a:r>
            <a:r>
              <a:rPr lang="it-IT" dirty="0"/>
              <a:t>, 1885 circa, stampa al platino, </a:t>
            </a:r>
          </a:p>
          <a:p>
            <a:pPr algn="ctr"/>
            <a:r>
              <a:rPr lang="it-IT" dirty="0"/>
              <a:t>20,5 x 28,9 cm, pubblicata in </a:t>
            </a:r>
            <a:r>
              <a:rPr lang="it-IT" i="1" dirty="0"/>
              <a:t>Life and </a:t>
            </a:r>
            <a:r>
              <a:rPr lang="it-IT" i="1" dirty="0" err="1"/>
              <a:t>Landscape</a:t>
            </a:r>
            <a:r>
              <a:rPr lang="it-IT" i="1" dirty="0"/>
              <a:t> on the Norfolk </a:t>
            </a:r>
            <a:r>
              <a:rPr lang="it-IT" i="1" dirty="0" err="1"/>
              <a:t>Broads</a:t>
            </a:r>
            <a:r>
              <a:rPr lang="it-IT" i="1" dirty="0"/>
              <a:t>, </a:t>
            </a:r>
            <a:r>
              <a:rPr lang="it-IT" dirty="0"/>
              <a:t>1885-1886</a:t>
            </a:r>
          </a:p>
        </p:txBody>
      </p:sp>
      <p:pic>
        <p:nvPicPr>
          <p:cNvPr id="5" name="Immagine 4">
            <a:extLst>
              <a:ext uri="{FF2B5EF4-FFF2-40B4-BE49-F238E27FC236}">
                <a16:creationId xmlns:a16="http://schemas.microsoft.com/office/drawing/2014/main" id="{E36085FC-8C59-AD42-AC1E-92DF2A164AE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75423" y="336289"/>
            <a:ext cx="7885913" cy="5660114"/>
          </a:xfrm>
          <a:prstGeom prst="rect">
            <a:avLst/>
          </a:prstGeom>
        </p:spPr>
      </p:pic>
    </p:spTree>
    <p:extLst>
      <p:ext uri="{BB962C8B-B14F-4D97-AF65-F5344CB8AC3E}">
        <p14:creationId xmlns:p14="http://schemas.microsoft.com/office/powerpoint/2010/main" val="7273401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Il pittorialismo nel XX secolo</a:t>
            </a:r>
          </a:p>
        </p:txBody>
      </p:sp>
      <p:sp>
        <p:nvSpPr>
          <p:cNvPr id="3" name="Segnaposto contenuto 2"/>
          <p:cNvSpPr>
            <a:spLocks noGrp="1"/>
          </p:cNvSpPr>
          <p:nvPr>
            <p:ph idx="1"/>
          </p:nvPr>
        </p:nvSpPr>
        <p:spPr>
          <a:xfrm>
            <a:off x="270932" y="1417638"/>
            <a:ext cx="8415867" cy="5321829"/>
          </a:xfrm>
        </p:spPr>
        <p:txBody>
          <a:bodyPr>
            <a:normAutofit fontScale="77500" lnSpcReduction="20000"/>
          </a:bodyPr>
          <a:lstStyle/>
          <a:p>
            <a:pPr algn="just"/>
            <a:r>
              <a:rPr lang="it-IT" dirty="0"/>
              <a:t>1900, Londra e Parigi: mostra dedicata a “La nuova scuola di fotografia americana”.</a:t>
            </a:r>
          </a:p>
          <a:p>
            <a:pPr algn="just"/>
            <a:r>
              <a:rPr lang="it-IT" dirty="0"/>
              <a:t>1902: New York, “Photo-</a:t>
            </a:r>
            <a:r>
              <a:rPr lang="it-IT" dirty="0" err="1"/>
              <a:t>Secession</a:t>
            </a:r>
            <a:r>
              <a:rPr lang="it-IT" dirty="0"/>
              <a:t>”. </a:t>
            </a:r>
          </a:p>
          <a:p>
            <a:pPr algn="just"/>
            <a:r>
              <a:rPr lang="it-IT" dirty="0"/>
              <a:t>1902, mostra “American </a:t>
            </a:r>
            <a:r>
              <a:rPr lang="it-IT" dirty="0" err="1"/>
              <a:t>Pictorial</a:t>
            </a:r>
            <a:r>
              <a:rPr lang="it-IT" dirty="0"/>
              <a:t> </a:t>
            </a:r>
            <a:r>
              <a:rPr lang="it-IT" dirty="0" err="1"/>
              <a:t>Photography</a:t>
            </a:r>
            <a:r>
              <a:rPr lang="it-IT" dirty="0"/>
              <a:t>” (162 foto di 32 fotografi), organizzata da Alfred </a:t>
            </a:r>
            <a:r>
              <a:rPr lang="it-IT" dirty="0" err="1"/>
              <a:t>Stieglitz</a:t>
            </a:r>
            <a:r>
              <a:rPr lang="it-IT" dirty="0"/>
              <a:t>.</a:t>
            </a:r>
          </a:p>
          <a:p>
            <a:pPr algn="just"/>
            <a:r>
              <a:rPr lang="it-IT" dirty="0"/>
              <a:t>1903: esce il primo numero di “Camera Work”, rivista ufficiale del movimento, che nasce dalle ceneri di “Camera Notes”, organo ufficiale dei fotoamatori (1897) diretto da </a:t>
            </a:r>
            <a:r>
              <a:rPr lang="it-IT" dirty="0" err="1"/>
              <a:t>Stieglitz</a:t>
            </a:r>
            <a:r>
              <a:rPr lang="it-IT" dirty="0"/>
              <a:t>.</a:t>
            </a:r>
          </a:p>
          <a:p>
            <a:pPr algn="just"/>
            <a:r>
              <a:rPr lang="it-IT" dirty="0"/>
              <a:t>1908: nelle sale della galleria “291” si tengono le personali di Matisse e </a:t>
            </a:r>
            <a:r>
              <a:rPr lang="it-IT" dirty="0" err="1"/>
              <a:t>Rodin</a:t>
            </a:r>
            <a:r>
              <a:rPr lang="it-IT" dirty="0"/>
              <a:t>.</a:t>
            </a:r>
          </a:p>
          <a:p>
            <a:pPr algn="just"/>
            <a:r>
              <a:rPr lang="it-IT" dirty="0"/>
              <a:t>1910: Buffalo, mostra “International </a:t>
            </a:r>
            <a:r>
              <a:rPr lang="it-IT" dirty="0" err="1"/>
              <a:t>Exhibition</a:t>
            </a:r>
            <a:r>
              <a:rPr lang="it-IT" dirty="0"/>
              <a:t> of </a:t>
            </a:r>
            <a:r>
              <a:rPr lang="it-IT" dirty="0" err="1"/>
              <a:t>Pictorial</a:t>
            </a:r>
            <a:r>
              <a:rPr lang="it-IT" dirty="0"/>
              <a:t> </a:t>
            </a:r>
            <a:r>
              <a:rPr lang="it-IT" dirty="0" err="1"/>
              <a:t>Photography</a:t>
            </a:r>
            <a:r>
              <a:rPr lang="it-IT" dirty="0"/>
              <a:t>”, organizzata da </a:t>
            </a:r>
            <a:r>
              <a:rPr lang="it-IT" dirty="0" err="1"/>
              <a:t>Stieglitz</a:t>
            </a:r>
            <a:r>
              <a:rPr lang="it-IT" dirty="0"/>
              <a:t> (600 foto di 65 artisti provenienti da 4 paesi).</a:t>
            </a:r>
          </a:p>
          <a:p>
            <a:pPr algn="just"/>
            <a:r>
              <a:rPr lang="it-IT" dirty="0"/>
              <a:t>1917: esce l’ultimo numero di “Camera Work”.</a:t>
            </a:r>
          </a:p>
          <a:p>
            <a:pPr algn="just"/>
            <a:endParaRPr lang="it-IT" dirty="0"/>
          </a:p>
        </p:txBody>
      </p:sp>
    </p:spTree>
    <p:extLst>
      <p:ext uri="{BB962C8B-B14F-4D97-AF65-F5344CB8AC3E}">
        <p14:creationId xmlns:p14="http://schemas.microsoft.com/office/powerpoint/2010/main" val="3784942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Pittorialismo</a:t>
            </a:r>
          </a:p>
        </p:txBody>
      </p:sp>
      <p:sp>
        <p:nvSpPr>
          <p:cNvPr id="3" name="Segnaposto contenuto 2"/>
          <p:cNvSpPr>
            <a:spLocks noGrp="1"/>
          </p:cNvSpPr>
          <p:nvPr>
            <p:ph idx="1"/>
          </p:nvPr>
        </p:nvSpPr>
        <p:spPr/>
        <p:txBody>
          <a:bodyPr>
            <a:normAutofit fontScale="62500" lnSpcReduction="20000"/>
          </a:bodyPr>
          <a:lstStyle/>
          <a:p>
            <a:pPr algn="just"/>
            <a:r>
              <a:rPr lang="it-IT" sz="3400" dirty="0"/>
              <a:t>Henry </a:t>
            </a:r>
            <a:r>
              <a:rPr lang="it-IT" sz="3400" dirty="0" err="1"/>
              <a:t>Peach</a:t>
            </a:r>
            <a:r>
              <a:rPr lang="it-IT" sz="3400" dirty="0"/>
              <a:t> Robinson, </a:t>
            </a:r>
            <a:r>
              <a:rPr lang="it-IT" sz="3400" i="1" dirty="0" err="1"/>
              <a:t>Pictorial</a:t>
            </a:r>
            <a:r>
              <a:rPr lang="it-IT" sz="3400" i="1" dirty="0"/>
              <a:t> </a:t>
            </a:r>
            <a:r>
              <a:rPr lang="it-IT" sz="3400" i="1" dirty="0" err="1"/>
              <a:t>Effect</a:t>
            </a:r>
            <a:r>
              <a:rPr lang="it-IT" sz="3400" i="1" dirty="0"/>
              <a:t> in </a:t>
            </a:r>
            <a:r>
              <a:rPr lang="it-IT" sz="3400" i="1" dirty="0" err="1"/>
              <a:t>Photography</a:t>
            </a:r>
            <a:r>
              <a:rPr lang="it-IT" sz="3400" dirty="0"/>
              <a:t> (1869) e Peter Henry Emerson, </a:t>
            </a:r>
            <a:r>
              <a:rPr lang="it-IT" sz="3400" i="1" dirty="0" err="1"/>
              <a:t>Naturalistic</a:t>
            </a:r>
            <a:r>
              <a:rPr lang="it-IT" sz="3400" i="1" dirty="0"/>
              <a:t> </a:t>
            </a:r>
            <a:r>
              <a:rPr lang="it-IT" sz="3400" i="1" dirty="0" err="1"/>
              <a:t>Photography</a:t>
            </a:r>
            <a:r>
              <a:rPr lang="it-IT" sz="3400" i="1" dirty="0"/>
              <a:t> for Students of the Art </a:t>
            </a:r>
            <a:r>
              <a:rPr lang="it-IT" sz="3400" dirty="0"/>
              <a:t>(1889).</a:t>
            </a:r>
          </a:p>
          <a:p>
            <a:pPr algn="just"/>
            <a:r>
              <a:rPr lang="it-IT" sz="3400" dirty="0"/>
              <a:t>Fotografia come pura attività artistica, in contrapposizione al diffondersi della pratica fotografica. </a:t>
            </a:r>
          </a:p>
          <a:p>
            <a:pPr algn="just"/>
            <a:r>
              <a:rPr lang="it-IT" sz="3400" dirty="0"/>
              <a:t>Inizialmente è una reazione degli amatori contro le fotografie a basso costo e la scarsa qualità delle immagini fotografiche. Nasce in società e club europei con mostre modellate su quelle dei </a:t>
            </a:r>
            <a:r>
              <a:rPr lang="it-IT" sz="3400" i="1" dirty="0" err="1"/>
              <a:t>Salons</a:t>
            </a:r>
            <a:r>
              <a:rPr lang="it-IT" sz="3400" dirty="0"/>
              <a:t> pittorici e con una pubblicistica ricchissima.</a:t>
            </a:r>
          </a:p>
          <a:p>
            <a:pPr algn="just"/>
            <a:r>
              <a:rPr lang="it-IT" sz="3400" dirty="0"/>
              <a:t>Attenzione per qualità materiche e poetiche dell’immagine; effetti pittorici ottenuti con procedimenti di stampa complessi (non solo la stampa combinata); manipolazione e sperimentazione raffinata di tecniche, pigmenti e supporti particolari; lontananza da intenti mimetici, puramente riproduttivi.</a:t>
            </a:r>
          </a:p>
          <a:p>
            <a:endParaRPr lang="it-IT" dirty="0"/>
          </a:p>
        </p:txBody>
      </p:sp>
    </p:spTree>
    <p:extLst>
      <p:ext uri="{BB962C8B-B14F-4D97-AF65-F5344CB8AC3E}">
        <p14:creationId xmlns:p14="http://schemas.microsoft.com/office/powerpoint/2010/main" val="18699968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Alfred </a:t>
            </a:r>
            <a:r>
              <a:rPr lang="it-IT" dirty="0" err="1"/>
              <a:t>Stieglitz</a:t>
            </a:r>
            <a:r>
              <a:rPr lang="it-IT" dirty="0"/>
              <a:t>, </a:t>
            </a:r>
            <a:r>
              <a:rPr lang="it-IT" i="1" dirty="0"/>
              <a:t>Fotografia pittorica </a:t>
            </a:r>
            <a:r>
              <a:rPr lang="it-IT" dirty="0"/>
              <a:t>(1899)</a:t>
            </a:r>
          </a:p>
        </p:txBody>
      </p:sp>
      <p:sp>
        <p:nvSpPr>
          <p:cNvPr id="3" name="Segnaposto contenuto 2"/>
          <p:cNvSpPr>
            <a:spLocks noGrp="1"/>
          </p:cNvSpPr>
          <p:nvPr>
            <p:ph idx="1"/>
          </p:nvPr>
        </p:nvSpPr>
        <p:spPr/>
        <p:txBody>
          <a:bodyPr>
            <a:normAutofit fontScale="62500" lnSpcReduction="20000"/>
          </a:bodyPr>
          <a:lstStyle/>
          <a:p>
            <a:pPr algn="just"/>
            <a:endParaRPr lang="it-IT" dirty="0"/>
          </a:p>
          <a:p>
            <a:pPr algn="just"/>
            <a:endParaRPr lang="it-IT" dirty="0"/>
          </a:p>
          <a:p>
            <a:pPr algn="just"/>
            <a:r>
              <a:rPr lang="it-IT" dirty="0"/>
              <a:t>Oggi i campi che si aprono alla fotografia pittorica sono praticamente illimitati […e] il fotografo di oggi può muoversi praticamente in qualunque campo si muova il pittore. Ma è proprio così: ritratti, scene di genere, paesaggi, marine, questi e mille altri soggetti occupano la nostra attenzione. Ogni momento della luce e dell’atmosfera è studiato da un punto di vista artistico, e come risultato abbiamo meravigliose immagini notturne, riprese davvero in quel momento, temporali, momenti prima del temporale, tramonti straordinari, tutti già familiari ai lettori di riviste. E non basta che queste immagini siano vere nella resa dei valori tonali del luogo e dell’ora rappresentati, lo sono anche nella correttezza della composizione. Per crearle l’autore deve avere tanta familiarità con le regole della composizione quanta ne ha il pittore paesaggista o ritrattista – cosa che non sempre viene capita. Scene urbane, semplici in se stesse, vengono presentate in modo da avere un valore assoluto grazie alla concezione poetica che caratterizza la rappresentazione.</a:t>
            </a:r>
          </a:p>
          <a:p>
            <a:endParaRPr lang="it-IT" dirty="0"/>
          </a:p>
        </p:txBody>
      </p:sp>
    </p:spTree>
    <p:extLst>
      <p:ext uri="{BB962C8B-B14F-4D97-AF65-F5344CB8AC3E}">
        <p14:creationId xmlns:p14="http://schemas.microsoft.com/office/powerpoint/2010/main" val="36432799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asellaDiTesto 10"/>
          <p:cNvSpPr txBox="1"/>
          <p:nvPr/>
        </p:nvSpPr>
        <p:spPr>
          <a:xfrm>
            <a:off x="566530" y="6281243"/>
            <a:ext cx="8348870" cy="369332"/>
          </a:xfrm>
          <a:prstGeom prst="rect">
            <a:avLst/>
          </a:prstGeom>
          <a:noFill/>
        </p:spPr>
        <p:txBody>
          <a:bodyPr wrap="square" rtlCol="0">
            <a:spAutoFit/>
          </a:bodyPr>
          <a:lstStyle/>
          <a:p>
            <a:pPr algn="just"/>
            <a:r>
              <a:rPr lang="it-IT" dirty="0"/>
              <a:t>Alfred </a:t>
            </a:r>
            <a:r>
              <a:rPr lang="it-IT" dirty="0" err="1"/>
              <a:t>Stieglitz</a:t>
            </a:r>
            <a:r>
              <a:rPr lang="it-IT" i="1" dirty="0"/>
              <a:t>, Inverno nella 5th Avenue</a:t>
            </a:r>
            <a:r>
              <a:rPr lang="it-IT" dirty="0"/>
              <a:t>, 1893, stampa alla gelatina ai sali d'argento</a:t>
            </a:r>
          </a:p>
        </p:txBody>
      </p:sp>
      <p:pic>
        <p:nvPicPr>
          <p:cNvPr id="3" name="Immagine 2">
            <a:extLst>
              <a:ext uri="{FF2B5EF4-FFF2-40B4-BE49-F238E27FC236}">
                <a16:creationId xmlns:a16="http://schemas.microsoft.com/office/drawing/2014/main" id="{F9F523EC-9A1E-494D-A73F-66644F15B19D}"/>
              </a:ext>
            </a:extLst>
          </p:cNvPr>
          <p:cNvPicPr>
            <a:picLocks noChangeAspect="1"/>
          </p:cNvPicPr>
          <p:nvPr/>
        </p:nvPicPr>
        <p:blipFill>
          <a:blip r:embed="rId2"/>
          <a:stretch>
            <a:fillRect/>
          </a:stretch>
        </p:blipFill>
        <p:spPr>
          <a:xfrm>
            <a:off x="1272208" y="482516"/>
            <a:ext cx="6578353" cy="5659866"/>
          </a:xfrm>
          <a:prstGeom prst="rect">
            <a:avLst/>
          </a:prstGeom>
        </p:spPr>
      </p:pic>
    </p:spTree>
    <p:extLst>
      <p:ext uri="{BB962C8B-B14F-4D97-AF65-F5344CB8AC3E}">
        <p14:creationId xmlns:p14="http://schemas.microsoft.com/office/powerpoint/2010/main" val="13078625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Alfred Stieglitz, Acquazzoni primaverili, New York, 1901, Photogravure stampata su carta giapponese dalla Manhattan Photogravure Company, NY, 23 x 9,2 cm.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449263" y="124585"/>
            <a:ext cx="3622675" cy="6594475"/>
          </a:xfrm>
        </p:spPr>
      </p:pic>
      <p:sp>
        <p:nvSpPr>
          <p:cNvPr id="5" name="CasellaDiTesto 4"/>
          <p:cNvSpPr txBox="1"/>
          <p:nvPr/>
        </p:nvSpPr>
        <p:spPr>
          <a:xfrm>
            <a:off x="5683341" y="2729684"/>
            <a:ext cx="2993519" cy="1200329"/>
          </a:xfrm>
          <a:prstGeom prst="rect">
            <a:avLst/>
          </a:prstGeom>
          <a:noFill/>
        </p:spPr>
        <p:txBody>
          <a:bodyPr wrap="square" rtlCol="0">
            <a:spAutoFit/>
          </a:bodyPr>
          <a:lstStyle/>
          <a:p>
            <a:pPr algn="ctr"/>
            <a:r>
              <a:rPr lang="it-IT" dirty="0"/>
              <a:t>Alfred </a:t>
            </a:r>
            <a:r>
              <a:rPr lang="it-IT" dirty="0" err="1"/>
              <a:t>Stieglitz</a:t>
            </a:r>
            <a:r>
              <a:rPr lang="it-IT" dirty="0"/>
              <a:t>, </a:t>
            </a:r>
            <a:r>
              <a:rPr lang="it-IT" i="1" dirty="0"/>
              <a:t>Acquazzoni primaverili</a:t>
            </a:r>
            <a:r>
              <a:rPr lang="it-IT" dirty="0"/>
              <a:t>, New York, 1901, fotoincisione stampata su carta giapponese </a:t>
            </a:r>
          </a:p>
        </p:txBody>
      </p:sp>
    </p:spTree>
    <p:extLst>
      <p:ext uri="{BB962C8B-B14F-4D97-AF65-F5344CB8AC3E}">
        <p14:creationId xmlns:p14="http://schemas.microsoft.com/office/powerpoint/2010/main" val="18143965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713461" y="3179738"/>
            <a:ext cx="4489531" cy="923330"/>
          </a:xfrm>
          <a:prstGeom prst="rect">
            <a:avLst/>
          </a:prstGeom>
          <a:noFill/>
        </p:spPr>
        <p:txBody>
          <a:bodyPr wrap="square" rtlCol="0">
            <a:spAutoFit/>
          </a:bodyPr>
          <a:lstStyle/>
          <a:p>
            <a:pPr algn="ctr"/>
            <a:r>
              <a:rPr lang="it-IT" dirty="0"/>
              <a:t>Alfred </a:t>
            </a:r>
            <a:r>
              <a:rPr lang="it-IT" dirty="0" err="1"/>
              <a:t>Stieglitz</a:t>
            </a:r>
            <a:r>
              <a:rPr lang="it-IT" dirty="0"/>
              <a:t>, </a:t>
            </a:r>
            <a:r>
              <a:rPr lang="it-IT" i="1" dirty="0"/>
              <a:t>Il </a:t>
            </a:r>
            <a:r>
              <a:rPr lang="it-IT" i="1" dirty="0" err="1"/>
              <a:t>Flatiron</a:t>
            </a:r>
            <a:r>
              <a:rPr lang="it-IT" i="1" dirty="0"/>
              <a:t> (The </a:t>
            </a:r>
            <a:r>
              <a:rPr lang="it-IT" i="1" dirty="0" err="1"/>
              <a:t>Flatiron</a:t>
            </a:r>
            <a:r>
              <a:rPr lang="it-IT" i="1" dirty="0"/>
              <a:t>)</a:t>
            </a:r>
            <a:r>
              <a:rPr lang="it-IT" dirty="0"/>
              <a:t>, 1903,</a:t>
            </a:r>
          </a:p>
          <a:p>
            <a:pPr algn="ctr"/>
            <a:r>
              <a:rPr lang="it-IT" dirty="0"/>
              <a:t>stampa alla gelatina ai sali d’argento</a:t>
            </a:r>
          </a:p>
          <a:p>
            <a:pPr algn="ctr"/>
            <a:r>
              <a:rPr lang="it-IT" dirty="0"/>
              <a:t> (ristampa anni Venti), 12 x 8.4 cm</a:t>
            </a:r>
          </a:p>
        </p:txBody>
      </p:sp>
      <p:pic>
        <p:nvPicPr>
          <p:cNvPr id="7" name="Immagine 6">
            <a:extLst>
              <a:ext uri="{FF2B5EF4-FFF2-40B4-BE49-F238E27FC236}">
                <a16:creationId xmlns:a16="http://schemas.microsoft.com/office/drawing/2014/main" id="{C924BE21-4C0B-2F44-BDF4-A99A88170ABC}"/>
              </a:ext>
            </a:extLst>
          </p:cNvPr>
          <p:cNvPicPr>
            <a:picLocks noChangeAspect="1"/>
          </p:cNvPicPr>
          <p:nvPr/>
        </p:nvPicPr>
        <p:blipFill>
          <a:blip r:embed="rId2"/>
          <a:stretch>
            <a:fillRect/>
          </a:stretch>
        </p:blipFill>
        <p:spPr>
          <a:xfrm>
            <a:off x="277603" y="337930"/>
            <a:ext cx="4405655" cy="6197213"/>
          </a:xfrm>
          <a:prstGeom prst="rect">
            <a:avLst/>
          </a:prstGeom>
        </p:spPr>
      </p:pic>
    </p:spTree>
    <p:extLst>
      <p:ext uri="{BB962C8B-B14F-4D97-AF65-F5344CB8AC3E}">
        <p14:creationId xmlns:p14="http://schemas.microsoft.com/office/powerpoint/2010/main" val="37336701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Alfred Stieglitz La terza classe (The Steerage), 1907, pubblicata in &quot;Camera Work&quot;, ottobre 1911, fotoincisione, 19,6 x 15,7 cm.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281609" y="531156"/>
            <a:ext cx="4729947" cy="5734878"/>
          </a:xfrm>
        </p:spPr>
      </p:pic>
      <p:sp>
        <p:nvSpPr>
          <p:cNvPr id="7" name="CasellaDiTesto 6"/>
          <p:cNvSpPr txBox="1"/>
          <p:nvPr/>
        </p:nvSpPr>
        <p:spPr>
          <a:xfrm>
            <a:off x="5276940" y="2887882"/>
            <a:ext cx="3698095" cy="1200329"/>
          </a:xfrm>
          <a:prstGeom prst="rect">
            <a:avLst/>
          </a:prstGeom>
          <a:noFill/>
        </p:spPr>
        <p:txBody>
          <a:bodyPr wrap="square" rtlCol="0">
            <a:spAutoFit/>
          </a:bodyPr>
          <a:lstStyle/>
          <a:p>
            <a:pPr algn="ctr"/>
            <a:r>
              <a:rPr lang="it-IT" dirty="0"/>
              <a:t>Alfred </a:t>
            </a:r>
            <a:r>
              <a:rPr lang="it-IT" dirty="0" err="1"/>
              <a:t>Stieglitz</a:t>
            </a:r>
            <a:r>
              <a:rPr lang="it-IT" dirty="0"/>
              <a:t>, </a:t>
            </a:r>
            <a:r>
              <a:rPr lang="it-IT" i="1" dirty="0"/>
              <a:t>Il ponte di terza classe </a:t>
            </a:r>
            <a:r>
              <a:rPr lang="it-IT" dirty="0"/>
              <a:t>(</a:t>
            </a:r>
            <a:r>
              <a:rPr lang="it-IT" i="1" dirty="0"/>
              <a:t>The </a:t>
            </a:r>
            <a:r>
              <a:rPr lang="it-IT" i="1" dirty="0" err="1"/>
              <a:t>Steerage</a:t>
            </a:r>
            <a:r>
              <a:rPr lang="it-IT" dirty="0"/>
              <a:t>), 1907, pubblicata in "Camera Work", n. 36, ottobre 1911, fotoincisione, 19,6 x 15,7 cm</a:t>
            </a:r>
          </a:p>
        </p:txBody>
      </p:sp>
    </p:spTree>
    <p:extLst>
      <p:ext uri="{BB962C8B-B14F-4D97-AF65-F5344CB8AC3E}">
        <p14:creationId xmlns:p14="http://schemas.microsoft.com/office/powerpoint/2010/main" val="13682707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Alfred </a:t>
            </a:r>
            <a:r>
              <a:rPr lang="it-IT" dirty="0" err="1"/>
              <a:t>Stieglitz</a:t>
            </a:r>
            <a:r>
              <a:rPr lang="it-IT" dirty="0"/>
              <a:t>, </a:t>
            </a:r>
            <a:r>
              <a:rPr lang="it-IT" i="1" dirty="0"/>
              <a:t>La terza classe </a:t>
            </a:r>
            <a:r>
              <a:rPr lang="it-IT" dirty="0"/>
              <a:t>(1907)</a:t>
            </a:r>
          </a:p>
        </p:txBody>
      </p:sp>
      <p:sp>
        <p:nvSpPr>
          <p:cNvPr id="3" name="Segnaposto contenuto 2"/>
          <p:cNvSpPr>
            <a:spLocks noGrp="1"/>
          </p:cNvSpPr>
          <p:nvPr>
            <p:ph idx="1"/>
          </p:nvPr>
        </p:nvSpPr>
        <p:spPr/>
        <p:txBody>
          <a:bodyPr>
            <a:normAutofit fontScale="85000" lnSpcReduction="10000"/>
          </a:bodyPr>
          <a:lstStyle/>
          <a:p>
            <a:pPr algn="just"/>
            <a:endParaRPr lang="it-IT" dirty="0"/>
          </a:p>
          <a:p>
            <a:pPr algn="just"/>
            <a:r>
              <a:rPr lang="it-IT" dirty="0"/>
              <a:t>Un cappello di paglia rotondo, il ponte bianco, le ringhiere fatte di catene, le bretelle bianche incrociate sulla schiena dell’uomo sotto alla scala, i macchinari in ferro, un albero che svettava verso il cielo a completamento del triangolo. Rimasi per un attimo fermo e incantato. Le forme mi sembravano tutte collegate tra loro, era un’immagine di forme e un’altra visione che mi aveva conquistato la enfatizzava: la vista di gente semplice, la sensazione della nave, dell’oceano, del cielo.</a:t>
            </a:r>
          </a:p>
          <a:p>
            <a:endParaRPr lang="it-IT" dirty="0"/>
          </a:p>
        </p:txBody>
      </p:sp>
    </p:spTree>
    <p:extLst>
      <p:ext uri="{BB962C8B-B14F-4D97-AF65-F5344CB8AC3E}">
        <p14:creationId xmlns:p14="http://schemas.microsoft.com/office/powerpoint/2010/main" val="2090341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Edward </a:t>
            </a:r>
            <a:r>
              <a:rPr lang="it-IT" dirty="0" err="1"/>
              <a:t>J</a:t>
            </a:r>
            <a:r>
              <a:rPr lang="it-IT" dirty="0"/>
              <a:t>. </a:t>
            </a:r>
            <a:r>
              <a:rPr lang="it-IT" dirty="0" err="1"/>
              <a:t>Steichen</a:t>
            </a:r>
            <a:r>
              <a:rPr lang="it-IT" dirty="0"/>
              <a:t>, </a:t>
            </a:r>
            <a:r>
              <a:rPr lang="it-IT" i="1" dirty="0"/>
              <a:t>Voi manipolatori </a:t>
            </a:r>
            <a:r>
              <a:rPr lang="it-IT" dirty="0"/>
              <a:t>(in “Camera Work”), 1903</a:t>
            </a:r>
          </a:p>
        </p:txBody>
      </p:sp>
      <p:sp>
        <p:nvSpPr>
          <p:cNvPr id="3" name="Segnaposto contenuto 2"/>
          <p:cNvSpPr>
            <a:spLocks noGrp="1"/>
          </p:cNvSpPr>
          <p:nvPr>
            <p:ph idx="1"/>
          </p:nvPr>
        </p:nvSpPr>
        <p:spPr/>
        <p:txBody>
          <a:bodyPr>
            <a:normAutofit fontScale="40000" lnSpcReduction="20000"/>
          </a:bodyPr>
          <a:lstStyle/>
          <a:p>
            <a:pPr algn="just"/>
            <a:endParaRPr lang="it-IT" dirty="0"/>
          </a:p>
          <a:p>
            <a:pPr algn="just"/>
            <a:endParaRPr lang="it-IT" dirty="0"/>
          </a:p>
          <a:p>
            <a:pPr algn="just"/>
            <a:r>
              <a:rPr lang="it-IT" sz="3800" dirty="0"/>
              <a:t>Una fotografia manipolata può anche non essere una fotografia. L’intervento personale tra l’azione della luce e la stampa stessa può essere un difetto rispetto alla purezza della fotografia. Ma che questo intervento consista semplicemente nel correggere, ombreggiare e sfumare una stampa, o nello spuntinare, dipingere o graffiare il negativo, o nell’usare glicerina o pennelli sulla stampa, la manipolazione ormai esiste, e i risultati dipendono dal fotografo, dalla sua personalità, dalla sua abilità tecnica e dalla sua disposizione d’animo. Ma la manipolazione esiste già molto prima che questo livello di intervento cosciente prenda avvio. Fin dall’inizio, quando l’operatore controlla e regola il tempo di esposizione, quando in camera oscura lo sviluppo viene deciso in relazione ai dettagli, alla piattezza, al contrasto, già si fa ricorso alla manipolazione. In verità, ogni fotografia è manipolazione dall’inizio alla fine, essendo praticamente impossibile una fotografia che sia puramente impersonale e non manipolata. Detto questo, è tutto un discorso di livello di qualità e di abilità. Un giorno potrebbe essere inventata una macchina che basta caricare e mandare in giro per strade, colline, prati e campi, ruscelli mormoranti e ombrose foreste – in breve, una macchina che sappia scegliere il soggetto con giudizio e grazie a un abile insieme di molle e viti, sappia comporre il motivo, esporre la lastra, sviluppare, stampare e anche montare e incorniciare il risultato, in modo che a noi non rimanga altro da fare che inviarlo alla mostra della </a:t>
            </a:r>
            <a:r>
              <a:rPr lang="it-IT" sz="3800" dirty="0" err="1"/>
              <a:t>Royal</a:t>
            </a:r>
            <a:r>
              <a:rPr lang="it-IT" sz="3800" dirty="0"/>
              <a:t> </a:t>
            </a:r>
            <a:r>
              <a:rPr lang="it-IT" sz="3800" dirty="0" err="1"/>
              <a:t>Photographic</a:t>
            </a:r>
            <a:r>
              <a:rPr lang="it-IT" sz="3800" dirty="0"/>
              <a:t> Society e poi andare, grati, a ricevere la </a:t>
            </a:r>
            <a:r>
              <a:rPr lang="it-IT" sz="3800" dirty="0" err="1"/>
              <a:t>Royal</a:t>
            </a:r>
            <a:r>
              <a:rPr lang="it-IT" sz="3800" dirty="0"/>
              <a:t> </a:t>
            </a:r>
            <a:r>
              <a:rPr lang="it-IT" sz="3800" dirty="0" err="1"/>
              <a:t>Medal</a:t>
            </a:r>
            <a:r>
              <a:rPr lang="it-IT" sz="3800" dirty="0"/>
              <a:t>. Allora, voi uomini saggi, voi, farfuglianti schiacciatori di bottoni! Siate felici nell’offrire incenso e sacrificio sull’unico altare originale della vera fotografia. E che i manipolatori precipitino nello sgomento del nero inchiostrato delle loro stampe.</a:t>
            </a:r>
          </a:p>
          <a:p>
            <a:pPr algn="just"/>
            <a:endParaRPr lang="it-IT" sz="3800" dirty="0"/>
          </a:p>
        </p:txBody>
      </p:sp>
    </p:spTree>
    <p:extLst>
      <p:ext uri="{BB962C8B-B14F-4D97-AF65-F5344CB8AC3E}">
        <p14:creationId xmlns:p14="http://schemas.microsoft.com/office/powerpoint/2010/main" val="36601024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5400264" y="2829077"/>
            <a:ext cx="3405806" cy="1200329"/>
          </a:xfrm>
          <a:prstGeom prst="rect">
            <a:avLst/>
          </a:prstGeom>
          <a:noFill/>
        </p:spPr>
        <p:txBody>
          <a:bodyPr wrap="square" rtlCol="0">
            <a:spAutoFit/>
          </a:bodyPr>
          <a:lstStyle/>
          <a:p>
            <a:pPr algn="ctr"/>
            <a:r>
              <a:rPr lang="it-IT" dirty="0"/>
              <a:t>Edward </a:t>
            </a:r>
            <a:r>
              <a:rPr lang="it-IT" dirty="0" err="1"/>
              <a:t>Steichen</a:t>
            </a:r>
            <a:r>
              <a:rPr lang="it-IT" dirty="0"/>
              <a:t>, </a:t>
            </a:r>
            <a:r>
              <a:rPr lang="it-IT" i="1" dirty="0"/>
              <a:t>Autoritratto con pennello e tavolozza</a:t>
            </a:r>
            <a:r>
              <a:rPr lang="it-IT" dirty="0"/>
              <a:t>, 1902, stampa alla gomma bicromata, 20,5 x 16 cm</a:t>
            </a:r>
          </a:p>
        </p:txBody>
      </p:sp>
      <p:pic>
        <p:nvPicPr>
          <p:cNvPr id="4" name="Immagine 3">
            <a:extLst>
              <a:ext uri="{FF2B5EF4-FFF2-40B4-BE49-F238E27FC236}">
                <a16:creationId xmlns:a16="http://schemas.microsoft.com/office/drawing/2014/main" id="{8AAFF1DC-D2BF-B346-B492-2643270915F0}"/>
              </a:ext>
            </a:extLst>
          </p:cNvPr>
          <p:cNvPicPr>
            <a:picLocks noChangeAspect="1"/>
          </p:cNvPicPr>
          <p:nvPr/>
        </p:nvPicPr>
        <p:blipFill>
          <a:blip r:embed="rId2"/>
          <a:stretch>
            <a:fillRect/>
          </a:stretch>
        </p:blipFill>
        <p:spPr>
          <a:xfrm>
            <a:off x="333240" y="297667"/>
            <a:ext cx="4707147" cy="6263148"/>
          </a:xfrm>
          <a:prstGeom prst="rect">
            <a:avLst/>
          </a:prstGeom>
        </p:spPr>
      </p:pic>
    </p:spTree>
    <p:extLst>
      <p:ext uri="{BB962C8B-B14F-4D97-AF65-F5344CB8AC3E}">
        <p14:creationId xmlns:p14="http://schemas.microsoft.com/office/powerpoint/2010/main" val="39385856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dward Steichen, Rodin, Il pensatore.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540234" y="402811"/>
            <a:ext cx="8077451" cy="5600424"/>
          </a:xfrm>
        </p:spPr>
      </p:pic>
      <p:sp>
        <p:nvSpPr>
          <p:cNvPr id="5" name="CasellaDiTesto 4"/>
          <p:cNvSpPr txBox="1"/>
          <p:nvPr/>
        </p:nvSpPr>
        <p:spPr>
          <a:xfrm>
            <a:off x="2473830" y="6309764"/>
            <a:ext cx="4210257" cy="369332"/>
          </a:xfrm>
          <a:prstGeom prst="rect">
            <a:avLst/>
          </a:prstGeom>
          <a:noFill/>
        </p:spPr>
        <p:txBody>
          <a:bodyPr wrap="none" rtlCol="0">
            <a:spAutoFit/>
          </a:bodyPr>
          <a:lstStyle/>
          <a:p>
            <a:r>
              <a:rPr lang="de-DE" dirty="0"/>
              <a:t>Edward Steichen</a:t>
            </a:r>
            <a:r>
              <a:rPr lang="de-DE" i="1" dirty="0"/>
              <a:t>, Rodin, Il </a:t>
            </a:r>
            <a:r>
              <a:rPr lang="de-DE" i="1" dirty="0" err="1"/>
              <a:t>pensatore</a:t>
            </a:r>
            <a:r>
              <a:rPr lang="de-DE" dirty="0"/>
              <a:t>, 1903</a:t>
            </a:r>
            <a:endParaRPr lang="it-IT" dirty="0"/>
          </a:p>
        </p:txBody>
      </p:sp>
    </p:spTree>
    <p:extLst>
      <p:ext uri="{BB962C8B-B14F-4D97-AF65-F5344CB8AC3E}">
        <p14:creationId xmlns:p14="http://schemas.microsoft.com/office/powerpoint/2010/main" val="36876193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 y="5954575"/>
            <a:ext cx="9144000" cy="646331"/>
          </a:xfrm>
          <a:prstGeom prst="rect">
            <a:avLst/>
          </a:prstGeom>
          <a:noFill/>
        </p:spPr>
        <p:txBody>
          <a:bodyPr wrap="square" rtlCol="0">
            <a:spAutoFit/>
          </a:bodyPr>
          <a:lstStyle/>
          <a:p>
            <a:pPr algn="ctr"/>
            <a:r>
              <a:rPr lang="it-IT" dirty="0"/>
              <a:t>Edward </a:t>
            </a:r>
            <a:r>
              <a:rPr lang="it-IT" dirty="0" err="1"/>
              <a:t>Steichen</a:t>
            </a:r>
            <a:r>
              <a:rPr lang="it-IT" dirty="0"/>
              <a:t>, </a:t>
            </a:r>
            <a:r>
              <a:rPr lang="it-IT" i="1" dirty="0"/>
              <a:t>Lo stagno - Sorge la luna, </a:t>
            </a:r>
            <a:r>
              <a:rPr lang="it-IT" dirty="0"/>
              <a:t>1904, </a:t>
            </a:r>
          </a:p>
          <a:p>
            <a:pPr algn="ctr"/>
            <a:r>
              <a:rPr lang="it-IT" dirty="0"/>
              <a:t>stampa al platino e </a:t>
            </a:r>
            <a:r>
              <a:rPr lang="it-IT" dirty="0" err="1"/>
              <a:t>ferroprussiato</a:t>
            </a:r>
            <a:r>
              <a:rPr lang="it-IT" dirty="0"/>
              <a:t>, 40 x 48 cm</a:t>
            </a:r>
          </a:p>
        </p:txBody>
      </p:sp>
      <p:pic>
        <p:nvPicPr>
          <p:cNvPr id="8" name="Immagine 7">
            <a:extLst>
              <a:ext uri="{FF2B5EF4-FFF2-40B4-BE49-F238E27FC236}">
                <a16:creationId xmlns:a16="http://schemas.microsoft.com/office/drawing/2014/main" id="{CD71F9DD-1A09-8E45-9E0F-F63879D89AC2}"/>
              </a:ext>
            </a:extLst>
          </p:cNvPr>
          <p:cNvPicPr>
            <a:picLocks noChangeAspect="1"/>
          </p:cNvPicPr>
          <p:nvPr/>
        </p:nvPicPr>
        <p:blipFill>
          <a:blip r:embed="rId2"/>
          <a:stretch>
            <a:fillRect/>
          </a:stretch>
        </p:blipFill>
        <p:spPr>
          <a:xfrm>
            <a:off x="1242823" y="436217"/>
            <a:ext cx="6658353" cy="5367130"/>
          </a:xfrm>
          <a:prstGeom prst="rect">
            <a:avLst/>
          </a:prstGeom>
        </p:spPr>
      </p:pic>
    </p:spTree>
    <p:extLst>
      <p:ext uri="{BB962C8B-B14F-4D97-AF65-F5344CB8AC3E}">
        <p14:creationId xmlns:p14="http://schemas.microsoft.com/office/powerpoint/2010/main" val="5881797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Gustave Le Gray, Brigantino al chiaro di luna, 1856, stampa su carta all'albumina da negativo su lastra di vetro, 34x42 cm.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468027" y="564582"/>
            <a:ext cx="8229600" cy="4525963"/>
          </a:xfrm>
        </p:spPr>
      </p:pic>
      <p:sp>
        <p:nvSpPr>
          <p:cNvPr id="5" name="CasellaDiTesto 4"/>
          <p:cNvSpPr txBox="1"/>
          <p:nvPr/>
        </p:nvSpPr>
        <p:spPr>
          <a:xfrm>
            <a:off x="828541" y="5514918"/>
            <a:ext cx="7508573" cy="646331"/>
          </a:xfrm>
          <a:prstGeom prst="rect">
            <a:avLst/>
          </a:prstGeom>
          <a:noFill/>
        </p:spPr>
        <p:txBody>
          <a:bodyPr wrap="square" rtlCol="0">
            <a:spAutoFit/>
          </a:bodyPr>
          <a:lstStyle/>
          <a:p>
            <a:pPr algn="ctr"/>
            <a:r>
              <a:rPr lang="it-IT" dirty="0"/>
              <a:t>Gustave Le </a:t>
            </a:r>
            <a:r>
              <a:rPr lang="it-IT" dirty="0" err="1"/>
              <a:t>Gray</a:t>
            </a:r>
            <a:r>
              <a:rPr lang="it-IT" dirty="0"/>
              <a:t>, </a:t>
            </a:r>
            <a:r>
              <a:rPr lang="it-IT" i="1" dirty="0"/>
              <a:t>Brigantino al chiaro di luna</a:t>
            </a:r>
            <a:r>
              <a:rPr lang="it-IT" dirty="0"/>
              <a:t>, 1856, stampa su carta all'albumina da negativi al collodio umido su lastra di vetro, 34 x 42 cm</a:t>
            </a:r>
          </a:p>
        </p:txBody>
      </p:sp>
    </p:spTree>
    <p:extLst>
      <p:ext uri="{BB962C8B-B14F-4D97-AF65-F5344CB8AC3E}">
        <p14:creationId xmlns:p14="http://schemas.microsoft.com/office/powerpoint/2010/main" val="28320296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Edward </a:t>
            </a:r>
            <a:r>
              <a:rPr lang="it-IT" dirty="0" err="1"/>
              <a:t>Steichen</a:t>
            </a:r>
            <a:endParaRPr lang="it-IT" dirty="0"/>
          </a:p>
        </p:txBody>
      </p:sp>
      <p:sp>
        <p:nvSpPr>
          <p:cNvPr id="3" name="Segnaposto contenuto 2"/>
          <p:cNvSpPr>
            <a:spLocks noGrp="1"/>
          </p:cNvSpPr>
          <p:nvPr>
            <p:ph idx="1"/>
          </p:nvPr>
        </p:nvSpPr>
        <p:spPr/>
        <p:txBody>
          <a:bodyPr>
            <a:noAutofit/>
          </a:bodyPr>
          <a:lstStyle/>
          <a:p>
            <a:pPr algn="just"/>
            <a:endParaRPr lang="it-IT" sz="2000" dirty="0"/>
          </a:p>
          <a:p>
            <a:pPr algn="just"/>
            <a:r>
              <a:rPr lang="it-IT" sz="2000" dirty="0"/>
              <a:t>Sarà il futuro direttore del Dipartimento di fotografia del </a:t>
            </a:r>
            <a:r>
              <a:rPr lang="it-IT" sz="2000" dirty="0" err="1"/>
              <a:t>MoMA</a:t>
            </a:r>
            <a:r>
              <a:rPr lang="it-IT" sz="2000" dirty="0"/>
              <a:t>, artefice della mostra </a:t>
            </a:r>
            <a:r>
              <a:rPr lang="it-IT" sz="2000" i="1" dirty="0"/>
              <a:t>La famiglia dell’uomo </a:t>
            </a:r>
            <a:r>
              <a:rPr lang="it-IT" sz="2000" dirty="0"/>
              <a:t>(1955).</a:t>
            </a:r>
          </a:p>
          <a:p>
            <a:pPr algn="just"/>
            <a:r>
              <a:rPr lang="it-IT" sz="2000" i="1" dirty="0"/>
              <a:t>Lo stagno. Sorge la luna </a:t>
            </a:r>
            <a:r>
              <a:rPr lang="it-IT" sz="2000" dirty="0"/>
              <a:t>(1904): dallo stesso negativo vengono ricavate immagini con tecniche diverse; ognuna delle tre stampe è differente dalle altre, come i dipinti di una medesima serie. </a:t>
            </a:r>
          </a:p>
          <a:p>
            <a:pPr algn="just"/>
            <a:r>
              <a:rPr lang="it-IT" sz="2000" dirty="0"/>
              <a:t>Scena notturna stampata al platino con blu di Prussia e pigmento bianco a base di calcio applicati manualmente per suggerire la luce crepuscolare azzurro-verde e il bagliore lunare (eco del pittore Whistler).</a:t>
            </a:r>
          </a:p>
          <a:p>
            <a:pPr algn="just"/>
            <a:r>
              <a:rPr lang="it-IT" sz="2000" dirty="0"/>
              <a:t>L’effetto di sfocatura è ottenuto cospargendo l’obiettivo con velo di petrolio o altra sostanza o tramite movimento del treppiedi.</a:t>
            </a:r>
          </a:p>
        </p:txBody>
      </p:sp>
    </p:spTree>
    <p:extLst>
      <p:ext uri="{BB962C8B-B14F-4D97-AF65-F5344CB8AC3E}">
        <p14:creationId xmlns:p14="http://schemas.microsoft.com/office/powerpoint/2010/main" val="20998378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dward Steichen, Henri Matisse e &quot;La Serpentina&quot;, 1909 circa, stampa al platino.jpg"/>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p:blipFill>
        <p:spPr>
          <a:xfrm>
            <a:off x="400119" y="407504"/>
            <a:ext cx="4060595" cy="6013174"/>
          </a:xfrm>
        </p:spPr>
      </p:pic>
      <p:sp>
        <p:nvSpPr>
          <p:cNvPr id="5" name="CasellaDiTesto 4"/>
          <p:cNvSpPr txBox="1"/>
          <p:nvPr/>
        </p:nvSpPr>
        <p:spPr>
          <a:xfrm>
            <a:off x="5424201" y="2952426"/>
            <a:ext cx="3461381" cy="923330"/>
          </a:xfrm>
          <a:prstGeom prst="rect">
            <a:avLst/>
          </a:prstGeom>
          <a:noFill/>
        </p:spPr>
        <p:txBody>
          <a:bodyPr wrap="square" rtlCol="0">
            <a:spAutoFit/>
          </a:bodyPr>
          <a:lstStyle/>
          <a:p>
            <a:pPr algn="ctr"/>
            <a:r>
              <a:rPr lang="it-IT" dirty="0"/>
              <a:t>Edward </a:t>
            </a:r>
            <a:r>
              <a:rPr lang="it-IT" dirty="0" err="1"/>
              <a:t>Steichen</a:t>
            </a:r>
            <a:r>
              <a:rPr lang="it-IT" dirty="0"/>
              <a:t>, </a:t>
            </a:r>
            <a:r>
              <a:rPr lang="it-IT" i="1" dirty="0"/>
              <a:t>Henri Matisse e "La Serpentina</a:t>
            </a:r>
            <a:r>
              <a:rPr lang="it-IT" dirty="0"/>
              <a:t>", 1909 circa, stampa al platino</a:t>
            </a:r>
          </a:p>
        </p:txBody>
      </p:sp>
    </p:spTree>
    <p:extLst>
      <p:ext uri="{BB962C8B-B14F-4D97-AF65-F5344CB8AC3E}">
        <p14:creationId xmlns:p14="http://schemas.microsoft.com/office/powerpoint/2010/main" val="5179490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dward Steichen, Alfred Stieglitz alla &quot;291&quot;, 1915, stampa al platino alla gomma bicromata, 28,8 x 24,2 cm.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0" y="0"/>
            <a:ext cx="4884738" cy="6858000"/>
          </a:xfrm>
        </p:spPr>
      </p:pic>
      <p:sp>
        <p:nvSpPr>
          <p:cNvPr id="6" name="CasellaDiTesto 5"/>
          <p:cNvSpPr txBox="1"/>
          <p:nvPr/>
        </p:nvSpPr>
        <p:spPr>
          <a:xfrm>
            <a:off x="5209672" y="2967335"/>
            <a:ext cx="3616276" cy="923330"/>
          </a:xfrm>
          <a:prstGeom prst="rect">
            <a:avLst/>
          </a:prstGeom>
          <a:noFill/>
        </p:spPr>
        <p:txBody>
          <a:bodyPr wrap="square" rtlCol="0">
            <a:spAutoFit/>
          </a:bodyPr>
          <a:lstStyle/>
          <a:p>
            <a:pPr algn="ctr"/>
            <a:r>
              <a:rPr lang="it-IT" dirty="0"/>
              <a:t>Edward </a:t>
            </a:r>
            <a:r>
              <a:rPr lang="it-IT" dirty="0" err="1"/>
              <a:t>Steichen</a:t>
            </a:r>
            <a:r>
              <a:rPr lang="it-IT" dirty="0"/>
              <a:t>, </a:t>
            </a:r>
            <a:r>
              <a:rPr lang="it-IT" i="1" dirty="0"/>
              <a:t>Alfred </a:t>
            </a:r>
            <a:r>
              <a:rPr lang="it-IT" i="1" dirty="0" err="1"/>
              <a:t>Stieglitz</a:t>
            </a:r>
            <a:r>
              <a:rPr lang="it-IT" i="1" dirty="0"/>
              <a:t> alla "291</a:t>
            </a:r>
            <a:r>
              <a:rPr lang="it-IT" dirty="0"/>
              <a:t>", 1915, stampa al platino alla gomma bicromata, 28,8 x 24,2 cm</a:t>
            </a:r>
          </a:p>
        </p:txBody>
      </p:sp>
    </p:spTree>
    <p:extLst>
      <p:ext uri="{BB962C8B-B14F-4D97-AF65-F5344CB8AC3E}">
        <p14:creationId xmlns:p14="http://schemas.microsoft.com/office/powerpoint/2010/main" val="41151562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Robert </a:t>
            </a:r>
            <a:r>
              <a:rPr lang="it-IT" dirty="0" err="1"/>
              <a:t>Demachy</a:t>
            </a:r>
            <a:r>
              <a:rPr lang="it-IT" dirty="0"/>
              <a:t>, sul processo di stampa alla gomma bicromata (1904)</a:t>
            </a:r>
          </a:p>
        </p:txBody>
      </p:sp>
      <p:sp>
        <p:nvSpPr>
          <p:cNvPr id="3" name="Segnaposto contenuto 2"/>
          <p:cNvSpPr>
            <a:spLocks noGrp="1"/>
          </p:cNvSpPr>
          <p:nvPr>
            <p:ph idx="1"/>
          </p:nvPr>
        </p:nvSpPr>
        <p:spPr/>
        <p:txBody>
          <a:bodyPr>
            <a:normAutofit/>
          </a:bodyPr>
          <a:lstStyle/>
          <a:p>
            <a:pPr algn="just"/>
            <a:r>
              <a:rPr lang="it-IT" dirty="0"/>
              <a:t>Si tratta di una stampa a contatto. L’immagine si forma su un foglio di carta su quale viene stesa una miscela di gomma arabica e di materiale fotosensibile. Il foglio viene esposto, a contatto col negativo, alla luce di una lampada a vapori di mercurio. Le parti maggiormente illuminate si induriscono, mentre le altre rimangono solubili in acqua. Ogni immagine è un’opera unica. </a:t>
            </a:r>
          </a:p>
          <a:p>
            <a:endParaRPr lang="it-IT" dirty="0"/>
          </a:p>
        </p:txBody>
      </p:sp>
    </p:spTree>
    <p:extLst>
      <p:ext uri="{BB962C8B-B14F-4D97-AF65-F5344CB8AC3E}">
        <p14:creationId xmlns:p14="http://schemas.microsoft.com/office/powerpoint/2010/main" val="19386663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Demachy, Lotta, 1904 (pubblicata in &quot;Camera Work&quot;), stampa alla gomma bicromata, 19,5 x 12,5 cm.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261938" y="134938"/>
            <a:ext cx="3743325" cy="6588125"/>
          </a:xfrm>
        </p:spPr>
      </p:pic>
      <p:sp>
        <p:nvSpPr>
          <p:cNvPr id="5" name="CasellaDiTesto 4"/>
          <p:cNvSpPr txBox="1"/>
          <p:nvPr/>
        </p:nvSpPr>
        <p:spPr>
          <a:xfrm>
            <a:off x="4857806" y="2967335"/>
            <a:ext cx="3779298" cy="923330"/>
          </a:xfrm>
          <a:prstGeom prst="rect">
            <a:avLst/>
          </a:prstGeom>
          <a:noFill/>
        </p:spPr>
        <p:txBody>
          <a:bodyPr wrap="square" rtlCol="0">
            <a:spAutoFit/>
          </a:bodyPr>
          <a:lstStyle/>
          <a:p>
            <a:pPr algn="just"/>
            <a:r>
              <a:rPr lang="it-IT" dirty="0"/>
              <a:t>Robert </a:t>
            </a:r>
            <a:r>
              <a:rPr lang="it-IT" dirty="0" err="1"/>
              <a:t>Demachy</a:t>
            </a:r>
            <a:r>
              <a:rPr lang="it-IT" dirty="0"/>
              <a:t>, </a:t>
            </a:r>
            <a:r>
              <a:rPr lang="it-IT" i="1" dirty="0"/>
              <a:t>Lott</a:t>
            </a:r>
            <a:r>
              <a:rPr lang="it-IT" dirty="0"/>
              <a:t>a, 1904, pubblicata in "Camera Work", stampa alla gomma bicromata, 19,5 x 12,5 cm</a:t>
            </a:r>
          </a:p>
        </p:txBody>
      </p:sp>
    </p:spTree>
    <p:extLst>
      <p:ext uri="{BB962C8B-B14F-4D97-AF65-F5344CB8AC3E}">
        <p14:creationId xmlns:p14="http://schemas.microsoft.com/office/powerpoint/2010/main" val="21706548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5310236" y="2547758"/>
            <a:ext cx="3585286" cy="1200329"/>
          </a:xfrm>
          <a:prstGeom prst="rect">
            <a:avLst/>
          </a:prstGeom>
          <a:noFill/>
        </p:spPr>
        <p:txBody>
          <a:bodyPr wrap="square" rtlCol="0">
            <a:spAutoFit/>
          </a:bodyPr>
          <a:lstStyle/>
          <a:p>
            <a:pPr algn="ctr"/>
            <a:r>
              <a:rPr lang="it-IT" dirty="0"/>
              <a:t>Frederick Evans, </a:t>
            </a:r>
            <a:r>
              <a:rPr lang="it-IT" i="1" dirty="0"/>
              <a:t>Cattedrale d’</a:t>
            </a:r>
            <a:r>
              <a:rPr lang="it-IT" i="1" dirty="0" err="1"/>
              <a:t>Ely</a:t>
            </a:r>
            <a:r>
              <a:rPr lang="it-IT" i="1" dirty="0"/>
              <a:t>, Ricordi di Normandia</a:t>
            </a:r>
            <a:r>
              <a:rPr lang="it-IT" dirty="0"/>
              <a:t>, 1903, pubblicata in "Camera Work", 4, 1903, fotoincisione, 19,9 x 13 cm</a:t>
            </a:r>
          </a:p>
        </p:txBody>
      </p:sp>
      <p:pic>
        <p:nvPicPr>
          <p:cNvPr id="7" name="Immagine 6">
            <a:extLst>
              <a:ext uri="{FF2B5EF4-FFF2-40B4-BE49-F238E27FC236}">
                <a16:creationId xmlns:a16="http://schemas.microsoft.com/office/drawing/2014/main" id="{8E84E3A4-884C-6B4C-A7AE-DC3B8BDA3B1B}"/>
              </a:ext>
            </a:extLst>
          </p:cNvPr>
          <p:cNvPicPr>
            <a:picLocks noChangeAspect="1"/>
          </p:cNvPicPr>
          <p:nvPr/>
        </p:nvPicPr>
        <p:blipFill>
          <a:blip r:embed="rId2"/>
          <a:stretch>
            <a:fillRect/>
          </a:stretch>
        </p:blipFill>
        <p:spPr>
          <a:xfrm>
            <a:off x="409075" y="288235"/>
            <a:ext cx="4192742" cy="6293435"/>
          </a:xfrm>
          <a:prstGeom prst="rect">
            <a:avLst/>
          </a:prstGeom>
        </p:spPr>
      </p:pic>
    </p:spTree>
    <p:extLst>
      <p:ext uri="{BB962C8B-B14F-4D97-AF65-F5344CB8AC3E}">
        <p14:creationId xmlns:p14="http://schemas.microsoft.com/office/powerpoint/2010/main" val="18904932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Frederick Evans, Il mare di gradini (Cattedrale di Wells), 1903, stampa al platino.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316604" y="417236"/>
            <a:ext cx="4966508" cy="5943807"/>
          </a:xfrm>
        </p:spPr>
      </p:pic>
      <p:sp>
        <p:nvSpPr>
          <p:cNvPr id="5" name="CasellaDiTesto 4"/>
          <p:cNvSpPr txBox="1"/>
          <p:nvPr/>
        </p:nvSpPr>
        <p:spPr>
          <a:xfrm>
            <a:off x="5496209" y="2927475"/>
            <a:ext cx="3528521" cy="923330"/>
          </a:xfrm>
          <a:prstGeom prst="rect">
            <a:avLst/>
          </a:prstGeom>
          <a:noFill/>
        </p:spPr>
        <p:txBody>
          <a:bodyPr wrap="square" rtlCol="0">
            <a:spAutoFit/>
          </a:bodyPr>
          <a:lstStyle/>
          <a:p>
            <a:pPr algn="ctr"/>
            <a:r>
              <a:rPr lang="it-IT" dirty="0"/>
              <a:t>Frederick Evans, </a:t>
            </a:r>
            <a:r>
              <a:rPr lang="it-IT" i="1" dirty="0"/>
              <a:t>Il mare di gradin</a:t>
            </a:r>
            <a:r>
              <a:rPr lang="it-IT" dirty="0"/>
              <a:t>i (</a:t>
            </a:r>
            <a:r>
              <a:rPr lang="it-IT" i="1" dirty="0"/>
              <a:t>Cattedrale di Wells</a:t>
            </a:r>
            <a:r>
              <a:rPr lang="it-IT" dirty="0"/>
              <a:t>), 1903, stampa al platino</a:t>
            </a:r>
          </a:p>
        </p:txBody>
      </p:sp>
    </p:spTree>
    <p:extLst>
      <p:ext uri="{BB962C8B-B14F-4D97-AF65-F5344CB8AC3E}">
        <p14:creationId xmlns:p14="http://schemas.microsoft.com/office/powerpoint/2010/main" val="3991912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721658" y="6062942"/>
            <a:ext cx="7428427" cy="646331"/>
          </a:xfrm>
          <a:prstGeom prst="rect">
            <a:avLst/>
          </a:prstGeom>
          <a:noFill/>
        </p:spPr>
        <p:txBody>
          <a:bodyPr wrap="square" rtlCol="0">
            <a:spAutoFit/>
          </a:bodyPr>
          <a:lstStyle/>
          <a:p>
            <a:pPr algn="ctr"/>
            <a:r>
              <a:rPr lang="it-IT" dirty="0"/>
              <a:t>Clarence H. White, </a:t>
            </a:r>
            <a:r>
              <a:rPr lang="it-IT" i="1" dirty="0"/>
              <a:t>Gocce di pioggi</a:t>
            </a:r>
            <a:r>
              <a:rPr lang="it-IT" dirty="0"/>
              <a:t>a, 1903, stampa al platino, </a:t>
            </a:r>
          </a:p>
          <a:p>
            <a:pPr algn="ctr"/>
            <a:r>
              <a:rPr lang="it-IT" dirty="0"/>
              <a:t>pubblicata in fotoincisione su "Camera Work", luglio 1908, 19,3 x 15,5 cm</a:t>
            </a:r>
          </a:p>
        </p:txBody>
      </p:sp>
      <p:pic>
        <p:nvPicPr>
          <p:cNvPr id="6" name="Immagine 5">
            <a:extLst>
              <a:ext uri="{FF2B5EF4-FFF2-40B4-BE49-F238E27FC236}">
                <a16:creationId xmlns:a16="http://schemas.microsoft.com/office/drawing/2014/main" id="{EE074903-AC0B-D544-8E47-5F64ED15C9C2}"/>
              </a:ext>
            </a:extLst>
          </p:cNvPr>
          <p:cNvPicPr>
            <a:picLocks noChangeAspect="1"/>
          </p:cNvPicPr>
          <p:nvPr/>
        </p:nvPicPr>
        <p:blipFill>
          <a:blip r:embed="rId2"/>
          <a:stretch>
            <a:fillRect/>
          </a:stretch>
        </p:blipFill>
        <p:spPr>
          <a:xfrm>
            <a:off x="2192576" y="278368"/>
            <a:ext cx="4486590" cy="5655365"/>
          </a:xfrm>
          <a:prstGeom prst="rect">
            <a:avLst/>
          </a:prstGeom>
        </p:spPr>
      </p:pic>
    </p:spTree>
    <p:extLst>
      <p:ext uri="{BB962C8B-B14F-4D97-AF65-F5344CB8AC3E}">
        <p14:creationId xmlns:p14="http://schemas.microsoft.com/office/powerpoint/2010/main" val="6990934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5363849" y="3322441"/>
            <a:ext cx="3581367" cy="646331"/>
          </a:xfrm>
          <a:prstGeom prst="rect">
            <a:avLst/>
          </a:prstGeom>
          <a:noFill/>
        </p:spPr>
        <p:txBody>
          <a:bodyPr wrap="square" rtlCol="0">
            <a:spAutoFit/>
          </a:bodyPr>
          <a:lstStyle/>
          <a:p>
            <a:pPr algn="ctr"/>
            <a:r>
              <a:rPr lang="en-US" dirty="0"/>
              <a:t>Clarence H. White, </a:t>
            </a:r>
            <a:r>
              <a:rPr lang="en-US" i="1" dirty="0"/>
              <a:t>Morning</a:t>
            </a:r>
            <a:r>
              <a:rPr lang="en-US" dirty="0"/>
              <a:t>, 1908,</a:t>
            </a:r>
          </a:p>
          <a:p>
            <a:pPr algn="ctr"/>
            <a:r>
              <a:rPr lang="en-US" dirty="0" err="1"/>
              <a:t>fotoincisione</a:t>
            </a:r>
            <a:r>
              <a:rPr lang="en-US" dirty="0"/>
              <a:t>, </a:t>
            </a:r>
            <a:r>
              <a:rPr lang="it-IT" dirty="0"/>
              <a:t>20,3x 15,6  cm </a:t>
            </a:r>
          </a:p>
        </p:txBody>
      </p:sp>
      <p:pic>
        <p:nvPicPr>
          <p:cNvPr id="4" name="Immagine 3">
            <a:extLst>
              <a:ext uri="{FF2B5EF4-FFF2-40B4-BE49-F238E27FC236}">
                <a16:creationId xmlns:a16="http://schemas.microsoft.com/office/drawing/2014/main" id="{27B954D1-9DC6-D74B-82A2-4577D91A0555}"/>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82022" y="246281"/>
            <a:ext cx="4817921" cy="6353302"/>
          </a:xfrm>
          <a:prstGeom prst="rect">
            <a:avLst/>
          </a:prstGeom>
        </p:spPr>
      </p:pic>
    </p:spTree>
    <p:extLst>
      <p:ext uri="{BB962C8B-B14F-4D97-AF65-F5344CB8AC3E}">
        <p14:creationId xmlns:p14="http://schemas.microsoft.com/office/powerpoint/2010/main" val="30162893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5520987" y="2897762"/>
            <a:ext cx="3483865" cy="923330"/>
          </a:xfrm>
          <a:prstGeom prst="rect">
            <a:avLst/>
          </a:prstGeom>
          <a:noFill/>
        </p:spPr>
        <p:txBody>
          <a:bodyPr wrap="square" rtlCol="0">
            <a:spAutoFit/>
          </a:bodyPr>
          <a:lstStyle/>
          <a:p>
            <a:pPr algn="ctr"/>
            <a:r>
              <a:rPr lang="it-IT" dirty="0"/>
              <a:t>Alvin </a:t>
            </a:r>
            <a:r>
              <a:rPr lang="it-IT" dirty="0" err="1"/>
              <a:t>Langdon</a:t>
            </a:r>
            <a:r>
              <a:rPr lang="it-IT" dirty="0"/>
              <a:t> </a:t>
            </a:r>
            <a:r>
              <a:rPr lang="it-IT" dirty="0" err="1"/>
              <a:t>Coburn</a:t>
            </a:r>
            <a:r>
              <a:rPr lang="it-IT" dirty="0"/>
              <a:t>, </a:t>
            </a:r>
            <a:r>
              <a:rPr lang="it-IT" i="1" dirty="0" err="1"/>
              <a:t>Wapping</a:t>
            </a:r>
            <a:r>
              <a:rPr lang="it-IT" i="1" dirty="0"/>
              <a:t>, Londr</a:t>
            </a:r>
            <a:r>
              <a:rPr lang="it-IT" dirty="0"/>
              <a:t>a, 1904, stampa al platino, 128,5 x 22 cm</a:t>
            </a:r>
          </a:p>
        </p:txBody>
      </p:sp>
      <p:pic>
        <p:nvPicPr>
          <p:cNvPr id="6" name="Immagine 5">
            <a:extLst>
              <a:ext uri="{FF2B5EF4-FFF2-40B4-BE49-F238E27FC236}">
                <a16:creationId xmlns:a16="http://schemas.microsoft.com/office/drawing/2014/main" id="{A8087D41-3747-EE4A-B20D-660D06ECD323}"/>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38540" y="258419"/>
            <a:ext cx="4837782" cy="6202016"/>
          </a:xfrm>
          <a:prstGeom prst="rect">
            <a:avLst/>
          </a:prstGeom>
        </p:spPr>
      </p:pic>
    </p:spTree>
    <p:extLst>
      <p:ext uri="{BB962C8B-B14F-4D97-AF65-F5344CB8AC3E}">
        <p14:creationId xmlns:p14="http://schemas.microsoft.com/office/powerpoint/2010/main" val="33442262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534202" y="5751507"/>
            <a:ext cx="8229600" cy="646331"/>
          </a:xfrm>
          <a:prstGeom prst="rect">
            <a:avLst/>
          </a:prstGeom>
          <a:noFill/>
        </p:spPr>
        <p:txBody>
          <a:bodyPr wrap="square" rtlCol="0">
            <a:spAutoFit/>
          </a:bodyPr>
          <a:lstStyle/>
          <a:p>
            <a:pPr algn="ctr"/>
            <a:r>
              <a:rPr lang="it-IT" dirty="0"/>
              <a:t>Gustave Le </a:t>
            </a:r>
            <a:r>
              <a:rPr lang="it-IT" dirty="0" err="1"/>
              <a:t>Gray</a:t>
            </a:r>
            <a:r>
              <a:rPr lang="it-IT" dirty="0"/>
              <a:t>, </a:t>
            </a:r>
            <a:r>
              <a:rPr lang="it-IT" i="1" dirty="0"/>
              <a:t>La grande onda, </a:t>
            </a:r>
            <a:r>
              <a:rPr lang="it-IT" i="1" dirty="0" err="1"/>
              <a:t>Sète</a:t>
            </a:r>
            <a:r>
              <a:rPr lang="it-IT" i="1" dirty="0"/>
              <a:t> </a:t>
            </a:r>
            <a:r>
              <a:rPr lang="it-IT" dirty="0"/>
              <a:t>(Normandia), 1856-1859, stampa su carta all'albumina da due negativi al collodio umido su lastra di vetro, 33,5 x 41,5 cm</a:t>
            </a:r>
          </a:p>
        </p:txBody>
      </p:sp>
      <p:pic>
        <p:nvPicPr>
          <p:cNvPr id="2" name="Immagine 1">
            <a:extLst>
              <a:ext uri="{FF2B5EF4-FFF2-40B4-BE49-F238E27FC236}">
                <a16:creationId xmlns:a16="http://schemas.microsoft.com/office/drawing/2014/main" id="{FD234B64-EC9C-4B44-883C-1A243B1D20BD}"/>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430225" y="336883"/>
            <a:ext cx="6437554" cy="5236143"/>
          </a:xfrm>
          <a:prstGeom prst="rect">
            <a:avLst/>
          </a:prstGeom>
        </p:spPr>
      </p:pic>
    </p:spTree>
    <p:extLst>
      <p:ext uri="{BB962C8B-B14F-4D97-AF65-F5344CB8AC3E}">
        <p14:creationId xmlns:p14="http://schemas.microsoft.com/office/powerpoint/2010/main" val="24383995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770710" y="6072807"/>
            <a:ext cx="5913769" cy="646331"/>
          </a:xfrm>
          <a:prstGeom prst="rect">
            <a:avLst/>
          </a:prstGeom>
          <a:noFill/>
        </p:spPr>
        <p:txBody>
          <a:bodyPr wrap="square" rtlCol="0">
            <a:spAutoFit/>
          </a:bodyPr>
          <a:lstStyle/>
          <a:p>
            <a:pPr algn="ctr"/>
            <a:r>
              <a:rPr lang="it-IT" dirty="0"/>
              <a:t>Alvin </a:t>
            </a:r>
            <a:r>
              <a:rPr lang="it-IT" dirty="0" err="1"/>
              <a:t>Langdon</a:t>
            </a:r>
            <a:r>
              <a:rPr lang="it-IT" dirty="0"/>
              <a:t> </a:t>
            </a:r>
            <a:r>
              <a:rPr lang="it-IT" dirty="0" err="1"/>
              <a:t>Coburn</a:t>
            </a:r>
            <a:r>
              <a:rPr lang="it-IT" dirty="0"/>
              <a:t>, </a:t>
            </a:r>
            <a:r>
              <a:rPr lang="it-IT" i="1" dirty="0"/>
              <a:t>New York Ferry</a:t>
            </a:r>
            <a:r>
              <a:rPr lang="it-IT" dirty="0"/>
              <a:t>, 1905 circa, fotoincisione 15,9 x 15,5 cm</a:t>
            </a:r>
          </a:p>
        </p:txBody>
      </p:sp>
      <p:pic>
        <p:nvPicPr>
          <p:cNvPr id="7" name="Immagine 6">
            <a:extLst>
              <a:ext uri="{FF2B5EF4-FFF2-40B4-BE49-F238E27FC236}">
                <a16:creationId xmlns:a16="http://schemas.microsoft.com/office/drawing/2014/main" id="{433E1B2C-8C3D-EE48-B621-E464D4F0515D}"/>
              </a:ext>
            </a:extLst>
          </p:cNvPr>
          <p:cNvPicPr>
            <a:picLocks noChangeAspect="1"/>
          </p:cNvPicPr>
          <p:nvPr/>
        </p:nvPicPr>
        <p:blipFill>
          <a:blip r:embed="rId2"/>
          <a:stretch>
            <a:fillRect/>
          </a:stretch>
        </p:blipFill>
        <p:spPr>
          <a:xfrm>
            <a:off x="1955352" y="288234"/>
            <a:ext cx="5544487" cy="5784573"/>
          </a:xfrm>
          <a:prstGeom prst="rect">
            <a:avLst/>
          </a:prstGeom>
        </p:spPr>
      </p:pic>
    </p:spTree>
    <p:extLst>
      <p:ext uri="{BB962C8B-B14F-4D97-AF65-F5344CB8AC3E}">
        <p14:creationId xmlns:p14="http://schemas.microsoft.com/office/powerpoint/2010/main" val="40519218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Guido Rey, La lettera, 1908jpg.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507863" y="291234"/>
            <a:ext cx="4113834" cy="6254891"/>
          </a:xfrm>
        </p:spPr>
      </p:pic>
      <p:sp>
        <p:nvSpPr>
          <p:cNvPr id="5" name="CasellaDiTesto 4"/>
          <p:cNvSpPr txBox="1"/>
          <p:nvPr/>
        </p:nvSpPr>
        <p:spPr>
          <a:xfrm>
            <a:off x="5235584" y="2818516"/>
            <a:ext cx="3341886" cy="1200329"/>
          </a:xfrm>
          <a:prstGeom prst="rect">
            <a:avLst/>
          </a:prstGeom>
          <a:noFill/>
        </p:spPr>
        <p:txBody>
          <a:bodyPr wrap="square" rtlCol="0">
            <a:spAutoFit/>
          </a:bodyPr>
          <a:lstStyle/>
          <a:p>
            <a:pPr algn="just"/>
            <a:r>
              <a:rPr lang="it-IT" dirty="0"/>
              <a:t>Guido </a:t>
            </a:r>
            <a:r>
              <a:rPr lang="it-IT" dirty="0" err="1"/>
              <a:t>Rey</a:t>
            </a:r>
            <a:r>
              <a:rPr lang="it-IT" dirty="0"/>
              <a:t>, </a:t>
            </a:r>
            <a:r>
              <a:rPr lang="it-IT" i="1" dirty="0"/>
              <a:t>La lettera</a:t>
            </a:r>
            <a:r>
              <a:rPr lang="it-IT" dirty="0"/>
              <a:t>, 1908, stampa al platino, pubblicata in fotoincisione su  "Camera Work", n. 24, ottobre 1908 </a:t>
            </a:r>
          </a:p>
        </p:txBody>
      </p:sp>
    </p:spTree>
    <p:extLst>
      <p:ext uri="{BB962C8B-B14F-4D97-AF65-F5344CB8AC3E}">
        <p14:creationId xmlns:p14="http://schemas.microsoft.com/office/powerpoint/2010/main" val="211563438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21337" y="174833"/>
            <a:ext cx="8229600" cy="1143000"/>
          </a:xfrm>
        </p:spPr>
        <p:txBody>
          <a:bodyPr>
            <a:normAutofit fontScale="90000"/>
          </a:bodyPr>
          <a:lstStyle/>
          <a:p>
            <a:r>
              <a:rPr lang="it-IT" sz="3600" dirty="0"/>
              <a:t>Luigi </a:t>
            </a:r>
            <a:r>
              <a:rPr lang="it-IT" sz="3600" dirty="0" err="1"/>
              <a:t>Ghirri</a:t>
            </a:r>
            <a:r>
              <a:rPr lang="it-IT" sz="3600" dirty="0"/>
              <a:t>, </a:t>
            </a:r>
            <a:r>
              <a:rPr lang="it-IT" sz="3600" i="1" dirty="0"/>
              <a:t>Lezioni di fotografia </a:t>
            </a:r>
            <a:r>
              <a:rPr lang="it-IT" sz="3600" dirty="0"/>
              <a:t>(1989-1990),pubblicate nel  2010 da </a:t>
            </a:r>
            <a:r>
              <a:rPr lang="it-IT" sz="3600" dirty="0" err="1"/>
              <a:t>Quodlibet</a:t>
            </a:r>
            <a:endParaRPr lang="it-IT" dirty="0"/>
          </a:p>
        </p:txBody>
      </p:sp>
      <p:sp>
        <p:nvSpPr>
          <p:cNvPr id="3" name="Segnaposto contenuto 2"/>
          <p:cNvSpPr>
            <a:spLocks noGrp="1"/>
          </p:cNvSpPr>
          <p:nvPr>
            <p:ph idx="1"/>
          </p:nvPr>
        </p:nvSpPr>
        <p:spPr/>
        <p:txBody>
          <a:bodyPr>
            <a:normAutofit fontScale="70000" lnSpcReduction="20000"/>
          </a:bodyPr>
          <a:lstStyle/>
          <a:p>
            <a:pPr algn="just"/>
            <a:r>
              <a:rPr lang="it-IT" dirty="0"/>
              <a:t>Il pittorialismo, che è un genere nato e diffuso soprattutto a cavallo del secolo scorso, tra il 1890 e gli anni Venta e Trenta, è stato da una parte un importante banco di prova per la fotografia e al tempo stesso una grande limitazione delle sue potenzialità di ricerca. Un gran numero di fotografi addirittura rifaceva i quadri del ‘400 e del ‘500. Abbiamo un esempio nella produzione di Guido </a:t>
            </a:r>
            <a:r>
              <a:rPr lang="it-IT" dirty="0" err="1"/>
              <a:t>Rey</a:t>
            </a:r>
            <a:r>
              <a:rPr lang="it-IT" dirty="0"/>
              <a:t>, fotografo italiano che rifaceva i quadri di </a:t>
            </a:r>
            <a:r>
              <a:rPr lang="it-IT" dirty="0" err="1"/>
              <a:t>Vermeer</a:t>
            </a:r>
            <a:r>
              <a:rPr lang="it-IT" dirty="0"/>
              <a:t> in bianco e nero virati in seppia. Sostanzialmente una fotografia pittorica, o pittorialista, rivela secondo me la paura del fotografo di andare fino in fondo alle possibilità e alle limitazioni tecniche del linguaggio fotografico. </a:t>
            </a:r>
            <a:r>
              <a:rPr lang="it-IT"/>
              <a:t>(</a:t>
            </a:r>
            <a:r>
              <a:rPr lang="is-IS"/>
              <a:t>Invito </a:t>
            </a:r>
            <a:r>
              <a:rPr lang="is-IS" dirty="0"/>
              <a:t>a) comprendere le relazioni che consciamente o inconsciamente si attivano on le altre arti, con altri tipi di linguaggio. Non si tratta di scimmiottare un linguaggio, ma di instaurare un meccanismo di relazione, proprio perché ormai (...) le immagini, le fotografie, le canzoni, la letteratura, il cinema, sono diventate costellazioni di significato.</a:t>
            </a:r>
            <a:endParaRPr lang="it-IT" dirty="0"/>
          </a:p>
        </p:txBody>
      </p:sp>
    </p:spTree>
    <p:extLst>
      <p:ext uri="{BB962C8B-B14F-4D97-AF65-F5344CB8AC3E}">
        <p14:creationId xmlns:p14="http://schemas.microsoft.com/office/powerpoint/2010/main" val="41958353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Oscar Gustave </a:t>
            </a:r>
            <a:r>
              <a:rPr lang="it-IT" dirty="0" err="1"/>
              <a:t>Rejlander</a:t>
            </a:r>
            <a:r>
              <a:rPr lang="it-IT" dirty="0"/>
              <a:t>, </a:t>
            </a:r>
            <a:r>
              <a:rPr lang="it-IT" i="1" dirty="0"/>
              <a:t>Apologia della fotografia artistica </a:t>
            </a:r>
            <a:r>
              <a:rPr lang="it-IT" dirty="0"/>
              <a:t>(1863)</a:t>
            </a:r>
          </a:p>
        </p:txBody>
      </p:sp>
      <p:sp>
        <p:nvSpPr>
          <p:cNvPr id="3" name="Segnaposto contenuto 2"/>
          <p:cNvSpPr>
            <a:spLocks noGrp="1"/>
          </p:cNvSpPr>
          <p:nvPr>
            <p:ph idx="1"/>
          </p:nvPr>
        </p:nvSpPr>
        <p:spPr/>
        <p:txBody>
          <a:bodyPr>
            <a:normAutofit fontScale="70000" lnSpcReduction="20000"/>
          </a:bodyPr>
          <a:lstStyle/>
          <a:p>
            <a:pPr algn="just"/>
            <a:endParaRPr lang="it-IT" sz="3600" dirty="0"/>
          </a:p>
          <a:p>
            <a:pPr algn="just"/>
            <a:endParaRPr lang="it-IT" sz="3600" dirty="0"/>
          </a:p>
          <a:p>
            <a:pPr algn="just"/>
            <a:r>
              <a:rPr lang="it-IT" sz="3600" dirty="0"/>
              <a:t>La stessa strada che fa un pittore quando intende dipingere la deve fare un fotografo quando vuole fare una composizione fotografica. Le due cose stanno insieme, si separano e poi si riuniscono […]. La fotografia può tornare utile agli artisti in molti modi, ma pochi di loro ne sono coscienti. Eccone uno: dopo aver fatto uno schizzo, si può fotografarlo; poi sulla carta all’albumina si può giocare con i colori come e quanto si vuole, finché si arriva al risultato desiderato per poi procedere al dipinto; con un pennello bagnato si possono rimuovere i colori, come se non ci fossero mai stati, e il disegno sotto rimane lo stesso.</a:t>
            </a:r>
          </a:p>
          <a:p>
            <a:endParaRPr lang="it-IT" dirty="0"/>
          </a:p>
        </p:txBody>
      </p:sp>
    </p:spTree>
    <p:extLst>
      <p:ext uri="{BB962C8B-B14F-4D97-AF65-F5344CB8AC3E}">
        <p14:creationId xmlns:p14="http://schemas.microsoft.com/office/powerpoint/2010/main" val="3557842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Oscar Gustave Rejlander Due modi di vivere (o Le due strade della vita) 1857, stampa all'albumina, 78,7 x 40, 6 cm.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333251" y="460847"/>
            <a:ext cx="8516362" cy="4683671"/>
          </a:xfrm>
        </p:spPr>
      </p:pic>
      <p:sp>
        <p:nvSpPr>
          <p:cNvPr id="5" name="CasellaDiTesto 4"/>
          <p:cNvSpPr txBox="1"/>
          <p:nvPr/>
        </p:nvSpPr>
        <p:spPr>
          <a:xfrm flipH="1">
            <a:off x="-88263" y="5946590"/>
            <a:ext cx="9359389" cy="646331"/>
          </a:xfrm>
          <a:prstGeom prst="rect">
            <a:avLst/>
          </a:prstGeom>
          <a:noFill/>
        </p:spPr>
        <p:txBody>
          <a:bodyPr wrap="square" rtlCol="0">
            <a:spAutoFit/>
          </a:bodyPr>
          <a:lstStyle/>
          <a:p>
            <a:pPr algn="ctr"/>
            <a:r>
              <a:rPr lang="it-IT" dirty="0"/>
              <a:t>Oscar Gustave </a:t>
            </a:r>
            <a:r>
              <a:rPr lang="it-IT" dirty="0" err="1"/>
              <a:t>Rejlander</a:t>
            </a:r>
            <a:r>
              <a:rPr lang="it-IT" dirty="0"/>
              <a:t>, </a:t>
            </a:r>
            <a:r>
              <a:rPr lang="it-IT" i="1" dirty="0"/>
              <a:t>Due modi di vivere (o Le due strade della vita)</a:t>
            </a:r>
            <a:r>
              <a:rPr lang="it-IT" dirty="0"/>
              <a:t>, 1857, stampa su </a:t>
            </a:r>
          </a:p>
          <a:p>
            <a:pPr algn="ctr"/>
            <a:r>
              <a:rPr lang="it-IT" dirty="0"/>
              <a:t>carta all'albumina da trenta negativi al collodio umido su lastra di vetro, 40,6x 78,7 cm</a:t>
            </a:r>
          </a:p>
        </p:txBody>
      </p:sp>
    </p:spTree>
    <p:extLst>
      <p:ext uri="{BB962C8B-B14F-4D97-AF65-F5344CB8AC3E}">
        <p14:creationId xmlns:p14="http://schemas.microsoft.com/office/powerpoint/2010/main" val="34789075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affaello, La scuola di Atene (1509-1511).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803241" y="654301"/>
            <a:ext cx="7349371" cy="5063105"/>
          </a:xfrm>
        </p:spPr>
      </p:pic>
      <p:sp>
        <p:nvSpPr>
          <p:cNvPr id="5" name="CasellaDiTesto 4"/>
          <p:cNvSpPr txBox="1"/>
          <p:nvPr/>
        </p:nvSpPr>
        <p:spPr>
          <a:xfrm>
            <a:off x="483234" y="5979763"/>
            <a:ext cx="7989384" cy="646331"/>
          </a:xfrm>
          <a:prstGeom prst="rect">
            <a:avLst/>
          </a:prstGeom>
          <a:noFill/>
        </p:spPr>
        <p:txBody>
          <a:bodyPr wrap="square" rtlCol="0">
            <a:spAutoFit/>
          </a:bodyPr>
          <a:lstStyle/>
          <a:p>
            <a:pPr algn="ctr"/>
            <a:r>
              <a:rPr lang="it-IT" dirty="0"/>
              <a:t>Raffaello Sanzio, </a:t>
            </a:r>
            <a:r>
              <a:rPr lang="it-IT" i="1" dirty="0"/>
              <a:t>La scuola di Atene </a:t>
            </a:r>
            <a:r>
              <a:rPr lang="it-IT" dirty="0"/>
              <a:t>(1509-1511), affresco, Stanza della Segnatura, Roma, Musei Vaticani</a:t>
            </a:r>
          </a:p>
        </p:txBody>
      </p:sp>
    </p:spTree>
    <p:extLst>
      <p:ext uri="{BB962C8B-B14F-4D97-AF65-F5344CB8AC3E}">
        <p14:creationId xmlns:p14="http://schemas.microsoft.com/office/powerpoint/2010/main" val="19885734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277147" y="6049874"/>
            <a:ext cx="6480373" cy="646331"/>
          </a:xfrm>
          <a:prstGeom prst="rect">
            <a:avLst/>
          </a:prstGeom>
          <a:noFill/>
        </p:spPr>
        <p:txBody>
          <a:bodyPr wrap="square" rtlCol="0">
            <a:spAutoFit/>
          </a:bodyPr>
          <a:lstStyle/>
          <a:p>
            <a:pPr algn="ctr"/>
            <a:r>
              <a:rPr lang="it-IT" dirty="0"/>
              <a:t>Oscar Gustave </a:t>
            </a:r>
            <a:r>
              <a:rPr lang="it-IT" dirty="0" err="1"/>
              <a:t>Rejlander</a:t>
            </a:r>
            <a:r>
              <a:rPr lang="it-IT" dirty="0"/>
              <a:t>, </a:t>
            </a:r>
            <a:r>
              <a:rPr lang="it-IT" i="1" dirty="0"/>
              <a:t>La testa di san Giovanni Battista</a:t>
            </a:r>
            <a:r>
              <a:rPr lang="it-IT" dirty="0"/>
              <a:t>, 1856, stampa all'albumina, 14 x 18 cm</a:t>
            </a:r>
          </a:p>
        </p:txBody>
      </p:sp>
      <p:pic>
        <p:nvPicPr>
          <p:cNvPr id="2" name="Immagine 1">
            <a:extLst>
              <a:ext uri="{FF2B5EF4-FFF2-40B4-BE49-F238E27FC236}">
                <a16:creationId xmlns:a16="http://schemas.microsoft.com/office/drawing/2014/main" id="{7D01546A-5C7F-4F49-A8C0-875AB7D4250F}"/>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190653" y="658763"/>
            <a:ext cx="6653359" cy="5201264"/>
          </a:xfrm>
          <a:prstGeom prst="rect">
            <a:avLst/>
          </a:prstGeom>
        </p:spPr>
      </p:pic>
    </p:spTree>
    <p:extLst>
      <p:ext uri="{BB962C8B-B14F-4D97-AF65-F5344CB8AC3E}">
        <p14:creationId xmlns:p14="http://schemas.microsoft.com/office/powerpoint/2010/main" val="663143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668150" y="6218907"/>
            <a:ext cx="7678492" cy="369332"/>
          </a:xfrm>
          <a:prstGeom prst="rect">
            <a:avLst/>
          </a:prstGeom>
          <a:noFill/>
        </p:spPr>
        <p:txBody>
          <a:bodyPr wrap="none" rtlCol="0">
            <a:spAutoFit/>
          </a:bodyPr>
          <a:lstStyle/>
          <a:p>
            <a:pPr algn="just"/>
            <a:r>
              <a:rPr lang="it-IT" dirty="0"/>
              <a:t>Oscar Gustave </a:t>
            </a:r>
            <a:r>
              <a:rPr lang="it-IT" dirty="0" err="1"/>
              <a:t>Rejlander</a:t>
            </a:r>
            <a:r>
              <a:rPr lang="it-IT" dirty="0"/>
              <a:t>, </a:t>
            </a:r>
            <a:r>
              <a:rPr lang="it-IT" i="1" dirty="0"/>
              <a:t>Il sogno</a:t>
            </a:r>
            <a:r>
              <a:rPr lang="it-IT" dirty="0"/>
              <a:t>, 1860 circa, stampa all'albumina, 14 x 19,6 cm</a:t>
            </a:r>
          </a:p>
        </p:txBody>
      </p:sp>
      <p:pic>
        <p:nvPicPr>
          <p:cNvPr id="2" name="Immagine 1">
            <a:extLst>
              <a:ext uri="{FF2B5EF4-FFF2-40B4-BE49-F238E27FC236}">
                <a16:creationId xmlns:a16="http://schemas.microsoft.com/office/drawing/2014/main" id="{09564DCF-58CB-8742-BBD2-A98821DAA00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391694" y="1093304"/>
            <a:ext cx="6301193" cy="4505533"/>
          </a:xfrm>
          <a:prstGeom prst="rect">
            <a:avLst/>
          </a:prstGeom>
        </p:spPr>
      </p:pic>
    </p:spTree>
    <p:extLst>
      <p:ext uri="{BB962C8B-B14F-4D97-AF65-F5344CB8AC3E}">
        <p14:creationId xmlns:p14="http://schemas.microsoft.com/office/powerpoint/2010/main" val="181533319"/>
      </p:ext>
    </p:extLst>
  </p:cSld>
  <p:clrMapOvr>
    <a:masterClrMapping/>
  </p:clrMapOvr>
</p:sld>
</file>

<file path=ppt/theme/theme1.xml><?xml version="1.0" encoding="utf-8"?>
<a:theme xmlns:a="http://schemas.openxmlformats.org/drawingml/2006/main" name="Ner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Nero .thmx</Template>
  <TotalTime>6874</TotalTime>
  <Words>2364</Words>
  <Application>Microsoft Macintosh PowerPoint</Application>
  <PresentationFormat>Presentazione su schermo (4:3)</PresentationFormat>
  <Paragraphs>85</Paragraphs>
  <Slides>42</Slides>
  <Notes>1</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42</vt:i4>
      </vt:variant>
    </vt:vector>
  </HeadingPairs>
  <TitlesOfParts>
    <vt:vector size="45" baseType="lpstr">
      <vt:lpstr>Arial</vt:lpstr>
      <vt:lpstr>Calibri</vt:lpstr>
      <vt:lpstr>Nero</vt:lpstr>
      <vt:lpstr>La fotografia artistica e il Pittorialismo</vt:lpstr>
      <vt:lpstr>Pittorialismo</vt:lpstr>
      <vt:lpstr>Presentazione standard di PowerPoint</vt:lpstr>
      <vt:lpstr>Presentazione standard di PowerPoint</vt:lpstr>
      <vt:lpstr>Oscar Gustave Rejlander, Apologia della fotografia artistica (1863)</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Henry Peach Robinson, Pictorial Effect in Photography (1869)</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Il pittorialismo nel XX secolo</vt:lpstr>
      <vt:lpstr>Alfred Stieglitz, Fotografia pittorica (1899)</vt:lpstr>
      <vt:lpstr>Presentazione standard di PowerPoint</vt:lpstr>
      <vt:lpstr>Presentazione standard di PowerPoint</vt:lpstr>
      <vt:lpstr>Presentazione standard di PowerPoint</vt:lpstr>
      <vt:lpstr>Presentazione standard di PowerPoint</vt:lpstr>
      <vt:lpstr>Alfred Stieglitz, La terza classe (1907)</vt:lpstr>
      <vt:lpstr>Edward J. Steichen, Voi manipolatori (in “Camera Work”), 1903</vt:lpstr>
      <vt:lpstr>Presentazione standard di PowerPoint</vt:lpstr>
      <vt:lpstr>Presentazione standard di PowerPoint</vt:lpstr>
      <vt:lpstr>Presentazione standard di PowerPoint</vt:lpstr>
      <vt:lpstr>Edward Steichen</vt:lpstr>
      <vt:lpstr>Presentazione standard di PowerPoint</vt:lpstr>
      <vt:lpstr>Presentazione standard di PowerPoint</vt:lpstr>
      <vt:lpstr>Robert Demachy, sul processo di stampa alla gomma bicromata (1904)</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Luigi Ghirri, Lezioni di fotografia (1989-1990),pubblicate nel  2010 da Quodlibet</vt:lpstr>
    </vt:vector>
  </TitlesOfParts>
  <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fotografia artistica e il Pittorialismo</dc:title>
  <dc:creator>David</dc:creator>
  <cp:lastModifiedBy>Utente di Microsoft Office</cp:lastModifiedBy>
  <cp:revision>83</cp:revision>
  <dcterms:created xsi:type="dcterms:W3CDTF">2016-04-03T14:02:20Z</dcterms:created>
  <dcterms:modified xsi:type="dcterms:W3CDTF">2021-03-03T10:14:09Z</dcterms:modified>
</cp:coreProperties>
</file>