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61" r:id="rId10"/>
    <p:sldId id="270" r:id="rId11"/>
    <p:sldId id="272" r:id="rId12"/>
    <p:sldId id="274" r:id="rId13"/>
    <p:sldId id="271" r:id="rId14"/>
    <p:sldId id="275" r:id="rId15"/>
    <p:sldId id="276" r:id="rId16"/>
    <p:sldId id="273" r:id="rId17"/>
    <p:sldId id="277" r:id="rId18"/>
    <p:sldId id="262" r:id="rId19"/>
    <p:sldId id="278" r:id="rId20"/>
    <p:sldId id="279" r:id="rId21"/>
    <p:sldId id="280" r:id="rId22"/>
    <p:sldId id="263" r:id="rId23"/>
    <p:sldId id="281" r:id="rId24"/>
    <p:sldId id="282" r:id="rId25"/>
    <p:sldId id="283" r:id="rId26"/>
    <p:sldId id="284" r:id="rId27"/>
    <p:sldId id="264" r:id="rId28"/>
    <p:sldId id="266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65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45"/>
    <p:restoredTop sz="89950" autoAdjust="0"/>
  </p:normalViewPr>
  <p:slideViewPr>
    <p:cSldViewPr snapToGrid="0" snapToObjects="1">
      <p:cViewPr varScale="1">
        <p:scale>
          <a:sx n="120" d="100"/>
          <a:sy n="120" d="100"/>
        </p:scale>
        <p:origin x="192" y="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Trascinare l'immagine su un segnaposto o fare clic sull'icona per aggiungerla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09AD4-174E-534E-8634-1BFD37736CC6}" type="datetimeFigureOut">
              <a:rPr lang="it-IT" smtClean="0"/>
              <a:t>03/03/21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34631-1DF3-0847-954C-7966E2EEEB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1256" y="723853"/>
            <a:ext cx="7772400" cy="4625824"/>
          </a:xfrm>
        </p:spPr>
        <p:txBody>
          <a:bodyPr>
            <a:normAutofit/>
          </a:bodyPr>
          <a:lstStyle/>
          <a:p>
            <a:r>
              <a:rPr lang="it-IT" sz="5400" dirty="0"/>
              <a:t>La realtà al primo posto</a:t>
            </a:r>
          </a:p>
        </p:txBody>
      </p:sp>
    </p:spTree>
    <p:extLst>
      <p:ext uri="{BB962C8B-B14F-4D97-AF65-F5344CB8AC3E}">
        <p14:creationId xmlns:p14="http://schemas.microsoft.com/office/powerpoint/2010/main" val="3014001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, Autoritratto con strillone, 1908, stampa ai sali d'argento, 13,8 x 11,8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28" y="306070"/>
            <a:ext cx="4411051" cy="6115050"/>
          </a:xfrm>
        </p:spPr>
      </p:pic>
      <p:sp>
        <p:nvSpPr>
          <p:cNvPr id="5" name="CasellaDiTesto 4"/>
          <p:cNvSpPr txBox="1"/>
          <p:nvPr/>
        </p:nvSpPr>
        <p:spPr>
          <a:xfrm>
            <a:off x="4729479" y="2571583"/>
            <a:ext cx="4414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Autoritratto con strillone</a:t>
            </a:r>
            <a:r>
              <a:rPr lang="it-IT" dirty="0"/>
              <a:t>, 1908, stampa alla gelatina ai sali d'argento</a:t>
            </a:r>
          </a:p>
        </p:txBody>
      </p:sp>
    </p:spTree>
    <p:extLst>
      <p:ext uri="{BB962C8B-B14F-4D97-AF65-F5344CB8AC3E}">
        <p14:creationId xmlns:p14="http://schemas.microsoft.com/office/powerpoint/2010/main" val="3439010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161281" y="2847055"/>
            <a:ext cx="3698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Climbing </a:t>
            </a:r>
            <a:r>
              <a:rPr lang="it-IT" i="1" dirty="0" err="1"/>
              <a:t>into</a:t>
            </a:r>
            <a:r>
              <a:rPr lang="it-IT" i="1" dirty="0"/>
              <a:t> America</a:t>
            </a:r>
            <a:r>
              <a:rPr lang="it-IT" dirty="0"/>
              <a:t>, </a:t>
            </a:r>
            <a:r>
              <a:rPr lang="it-IT" dirty="0" err="1"/>
              <a:t>Ellis</a:t>
            </a:r>
            <a:r>
              <a:rPr lang="it-IT" dirty="0"/>
              <a:t> Island, New York, 1905, stampa alla gelatina ai sali d'argento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54A1163-D17A-E84A-8D7A-B93F14D575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120" y="531299"/>
            <a:ext cx="4712940" cy="583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1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130437" y="2924155"/>
            <a:ext cx="3896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Madonna Monna Lisa</a:t>
            </a:r>
            <a:r>
              <a:rPr lang="it-IT" dirty="0"/>
              <a:t>, </a:t>
            </a:r>
            <a:r>
              <a:rPr lang="it-IT" dirty="0" err="1"/>
              <a:t>Ellis</a:t>
            </a:r>
            <a:r>
              <a:rPr lang="it-IT" dirty="0"/>
              <a:t> Island, dalla serie </a:t>
            </a:r>
            <a:r>
              <a:rPr lang="it-IT" i="1" dirty="0" err="1"/>
              <a:t>Ellis</a:t>
            </a:r>
            <a:r>
              <a:rPr lang="it-IT" i="1" dirty="0"/>
              <a:t> Island</a:t>
            </a:r>
            <a:r>
              <a:rPr lang="it-IT" dirty="0"/>
              <a:t>, 1905, stampa alla gelatina ai sali d'argento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A942FC3-AC5C-5A43-8E56-65819A91B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20" y="350520"/>
            <a:ext cx="4355177" cy="60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83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, Bambino ch eraccoglie il cotone, dalla serie Lavoro minorile, 1913 circa, stampa ai sali d'argento, 17,1 x 12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97821" y="807625"/>
            <a:ext cx="6555484" cy="4542363"/>
          </a:xfrm>
        </p:spPr>
      </p:pic>
      <p:sp>
        <p:nvSpPr>
          <p:cNvPr id="5" name="CasellaDiTesto 4"/>
          <p:cNvSpPr txBox="1"/>
          <p:nvPr/>
        </p:nvSpPr>
        <p:spPr>
          <a:xfrm>
            <a:off x="592844" y="5896709"/>
            <a:ext cx="7965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Bambino che raccoglie il cotone</a:t>
            </a:r>
            <a:r>
              <a:rPr lang="it-IT" dirty="0"/>
              <a:t>, dalla serie </a:t>
            </a:r>
            <a:r>
              <a:rPr lang="it-IT" i="1" dirty="0"/>
              <a:t>Lavoro minorile</a:t>
            </a:r>
            <a:r>
              <a:rPr lang="it-IT" dirty="0"/>
              <a:t>, 1913 circa, stampa ai sali d'argento</a:t>
            </a:r>
          </a:p>
        </p:txBody>
      </p:sp>
    </p:spTree>
    <p:extLst>
      <p:ext uri="{BB962C8B-B14F-4D97-AF65-F5344CB8AC3E}">
        <p14:creationId xmlns:p14="http://schemas.microsoft.com/office/powerpoint/2010/main" val="1061346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5127858" y="2967335"/>
            <a:ext cx="3538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 err="1"/>
              <a:t>Making</a:t>
            </a:r>
            <a:r>
              <a:rPr lang="it-IT" i="1" dirty="0"/>
              <a:t> Human Junk</a:t>
            </a:r>
            <a:r>
              <a:rPr lang="it-IT" dirty="0"/>
              <a:t> (</a:t>
            </a:r>
            <a:r>
              <a:rPr lang="it-IT" i="1" dirty="0"/>
              <a:t>Produzione di rifiuti umani</a:t>
            </a:r>
            <a:r>
              <a:rPr lang="it-IT" dirty="0"/>
              <a:t>), 1915, circa, tavola con fotomontaggio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56699E8-8E1C-9C4A-AAB5-75743EF61D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497" y="883756"/>
            <a:ext cx="3104953" cy="509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232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, Operaio al lavoro sulla turbina, centrale elettrica, 1920 circa, stampa ai sali d'argento, 16,4 x 11, 3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758" y="434024"/>
            <a:ext cx="4139882" cy="5984156"/>
          </a:xfrm>
        </p:spPr>
      </p:pic>
      <p:sp>
        <p:nvSpPr>
          <p:cNvPr id="5" name="CasellaDiTesto 4"/>
          <p:cNvSpPr txBox="1"/>
          <p:nvPr/>
        </p:nvSpPr>
        <p:spPr>
          <a:xfrm>
            <a:off x="4739260" y="2964437"/>
            <a:ext cx="4404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Operaio al lavoro sulla turbina, centrale elettrica</a:t>
            </a:r>
            <a:r>
              <a:rPr lang="it-IT" dirty="0"/>
              <a:t>, 1920 circa, stampa alla gelatina ai sali d'argento</a:t>
            </a:r>
          </a:p>
        </p:txBody>
      </p:sp>
    </p:spTree>
    <p:extLst>
      <p:ext uri="{BB962C8B-B14F-4D97-AF65-F5344CB8AC3E}">
        <p14:creationId xmlns:p14="http://schemas.microsoft.com/office/powerpoint/2010/main" val="3871853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, Icaro in cima all'Empire State Building o Il ragazzo del cielo, dalla serie Empire State, 1931, stampa ai sali d'argento, 8,8 x 6,5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126" y="447040"/>
            <a:ext cx="4669578" cy="5943600"/>
          </a:xfrm>
        </p:spPr>
      </p:pic>
      <p:sp>
        <p:nvSpPr>
          <p:cNvPr id="5" name="CasellaDiTesto 4"/>
          <p:cNvSpPr txBox="1"/>
          <p:nvPr/>
        </p:nvSpPr>
        <p:spPr>
          <a:xfrm>
            <a:off x="5095664" y="2818675"/>
            <a:ext cx="4048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Lewis </a:t>
            </a:r>
            <a:r>
              <a:rPr lang="it-IT" dirty="0" err="1"/>
              <a:t>Hine</a:t>
            </a:r>
            <a:r>
              <a:rPr lang="it-IT" dirty="0"/>
              <a:t>, </a:t>
            </a:r>
            <a:r>
              <a:rPr lang="it-IT" i="1" dirty="0"/>
              <a:t>Icaro in cima all'Empire State Building o Il ragazzo del cielo</a:t>
            </a:r>
            <a:r>
              <a:rPr lang="it-IT" dirty="0"/>
              <a:t>, dalla serie </a:t>
            </a:r>
            <a:r>
              <a:rPr lang="it-IT" i="1" dirty="0"/>
              <a:t>Empire State</a:t>
            </a:r>
            <a:r>
              <a:rPr lang="it-IT" dirty="0"/>
              <a:t>, 1931, stampa alla gelatina ai sali d'argento</a:t>
            </a:r>
          </a:p>
        </p:txBody>
      </p:sp>
    </p:spTree>
    <p:extLst>
      <p:ext uri="{BB962C8B-B14F-4D97-AF65-F5344CB8AC3E}">
        <p14:creationId xmlns:p14="http://schemas.microsoft.com/office/powerpoint/2010/main" val="3712201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Lewis Hin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9925" y="560071"/>
            <a:ext cx="7786425" cy="5414010"/>
          </a:xfrm>
        </p:spPr>
      </p:pic>
      <p:sp>
        <p:nvSpPr>
          <p:cNvPr id="5" name="CasellaDiTesto 4"/>
          <p:cNvSpPr txBox="1"/>
          <p:nvPr/>
        </p:nvSpPr>
        <p:spPr>
          <a:xfrm>
            <a:off x="1620820" y="6194186"/>
            <a:ext cx="588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Charles C. </a:t>
            </a:r>
            <a:r>
              <a:rPr lang="en-US" dirty="0" err="1"/>
              <a:t>Ebbets</a:t>
            </a:r>
            <a:r>
              <a:rPr lang="en-US" dirty="0"/>
              <a:t> (</a:t>
            </a:r>
            <a:r>
              <a:rPr lang="en-US" dirty="0" err="1"/>
              <a:t>attribuito</a:t>
            </a:r>
            <a:r>
              <a:rPr lang="en-US" dirty="0"/>
              <a:t>), </a:t>
            </a:r>
            <a:r>
              <a:rPr lang="en-US" i="1" dirty="0"/>
              <a:t>Lunch Atop a Skyscraper,</a:t>
            </a:r>
            <a:r>
              <a:rPr lang="en-US" dirty="0"/>
              <a:t> 1932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43405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Arnold </a:t>
            </a:r>
            <a:r>
              <a:rPr lang="it-IT" dirty="0" err="1"/>
              <a:t>Genthe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it-IT" dirty="0"/>
              <a:t>1908, </a:t>
            </a:r>
            <a:r>
              <a:rPr lang="it-IT" i="1" dirty="0" err="1"/>
              <a:t>Pictures</a:t>
            </a:r>
            <a:r>
              <a:rPr lang="it-IT" i="1" dirty="0"/>
              <a:t> of </a:t>
            </a:r>
            <a:r>
              <a:rPr lang="it-IT" i="1" dirty="0" err="1"/>
              <a:t>Old</a:t>
            </a:r>
            <a:r>
              <a:rPr lang="it-IT" i="1" dirty="0"/>
              <a:t> Chinatown</a:t>
            </a:r>
            <a:r>
              <a:rPr lang="it-IT" dirty="0"/>
              <a:t>: libro che contiene 47 immagini scattate dal berlinese </a:t>
            </a:r>
            <a:r>
              <a:rPr lang="it-IT" dirty="0" err="1"/>
              <a:t>Genthe</a:t>
            </a:r>
            <a:r>
              <a:rPr lang="it-IT" dirty="0"/>
              <a:t> alla comunità cinese di San Francisco, sopravvissute al terremoto del 1906. </a:t>
            </a:r>
          </a:p>
          <a:p>
            <a:pPr algn="just"/>
            <a:r>
              <a:rPr lang="it-IT" dirty="0"/>
              <a:t>Forma di “</a:t>
            </a:r>
            <a:r>
              <a:rPr lang="it-IT" dirty="0" err="1"/>
              <a:t>document</a:t>
            </a:r>
            <a:r>
              <a:rPr lang="it-IT" dirty="0"/>
              <a:t>(ari)o sociale”, sostenuto da una volontà narrativa e da una curiosità etnografica ma senza entrare in relazione con individui dei quali riprende volti ma anche aspetti del loro vissuto quotidiano.</a:t>
            </a:r>
          </a:p>
          <a:p>
            <a:pPr algn="just"/>
            <a:r>
              <a:rPr lang="it-IT" dirty="0"/>
              <a:t>Impiega un piccolo apparecchio dotato di obiettivo rapido Zeiss anziché un banco ottico a lastre di vetro munito di cavalletto. </a:t>
            </a:r>
          </a:p>
          <a:p>
            <a:pPr algn="just"/>
            <a:r>
              <a:rPr lang="it-IT" dirty="0"/>
              <a:t>Sorprende soggetti da un punto di vista che rimane quello di un borghese occidentale.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037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141720" y="5998608"/>
            <a:ext cx="703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Arnold </a:t>
            </a:r>
            <a:r>
              <a:rPr lang="it-IT" dirty="0" err="1"/>
              <a:t>Genthe</a:t>
            </a:r>
            <a:r>
              <a:rPr lang="it-IT" dirty="0"/>
              <a:t>, </a:t>
            </a:r>
            <a:r>
              <a:rPr lang="it-IT" i="1" dirty="0"/>
              <a:t>La strada dei giocatori d'azzardo </a:t>
            </a:r>
            <a:r>
              <a:rPr lang="it-IT" dirty="0"/>
              <a:t>(</a:t>
            </a:r>
            <a:r>
              <a:rPr lang="it-IT" i="1" dirty="0"/>
              <a:t>di giorno</a:t>
            </a:r>
            <a:r>
              <a:rPr lang="it-IT" dirty="0"/>
              <a:t>), 1896-1906, stampa alla gelatina ai sali d'argento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DAABA41-2717-1D45-A8C2-E0E8FF7CD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234" y="437883"/>
            <a:ext cx="6525336" cy="536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0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Progressi tecnologici (fine XIX secolo)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Le lastre conservano la sensibilità alla luce per mesi e possono essere sviluppate anche molto tempo dopo l’esposizione (lastre al collodio secco)</a:t>
            </a:r>
          </a:p>
          <a:p>
            <a:pPr algn="just"/>
            <a:r>
              <a:rPr lang="it-IT" dirty="0"/>
              <a:t>Si perfeziona l’emulsione alla gelatina; si amplia la sensibilità allo spettro cromatico; si possono impiegare filtri colorati sugli obiettivi per accentuare o eliminare i colori.</a:t>
            </a:r>
          </a:p>
          <a:p>
            <a:pPr algn="just"/>
            <a:r>
              <a:rPr lang="it-IT" dirty="0"/>
              <a:t>Si introducono le lastre alla gelatina-bromuro d’argento (1878).</a:t>
            </a:r>
          </a:p>
          <a:p>
            <a:pPr algn="just"/>
            <a:r>
              <a:rPr lang="it-IT" dirty="0"/>
              <a:t>Si assiste a un perfezionamento degli obiettivi, degli otturatori e si riduce il volume della macchina.</a:t>
            </a:r>
          </a:p>
          <a:p>
            <a:pPr algn="just"/>
            <a:r>
              <a:rPr lang="it-IT" dirty="0"/>
              <a:t>Il fotografo dispone anche di macchine portatili, alcune delle quali possono caricare lastre fino a dodici pose (sono le cosiddette “macchine detective”, perché permettono di fotografare un soggetto senza che questo se ne avveda).</a:t>
            </a:r>
          </a:p>
        </p:txBody>
      </p:sp>
    </p:spTree>
    <p:extLst>
      <p:ext uri="{BB962C8B-B14F-4D97-AF65-F5344CB8AC3E}">
        <p14:creationId xmlns:p14="http://schemas.microsoft.com/office/powerpoint/2010/main" val="69568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875248" y="6094492"/>
            <a:ext cx="7418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/>
              <a:t>Arnold </a:t>
            </a:r>
            <a:r>
              <a:rPr lang="it-IT" i="1" dirty="0" err="1"/>
              <a:t>Genthe</a:t>
            </a:r>
            <a:r>
              <a:rPr lang="it-IT" dirty="0"/>
              <a:t>,</a:t>
            </a:r>
            <a:r>
              <a:rPr lang="it-IT" i="1" dirty="0"/>
              <a:t> Vittima inconsapevole, </a:t>
            </a:r>
            <a:r>
              <a:rPr lang="it-IT" dirty="0"/>
              <a:t>Chinatown, San Francisco</a:t>
            </a:r>
            <a:r>
              <a:rPr lang="it-IT" i="1" dirty="0"/>
              <a:t> </a:t>
            </a:r>
            <a:r>
              <a:rPr lang="it-IT" dirty="0"/>
              <a:t>1896-1906</a:t>
            </a:r>
            <a:r>
              <a:rPr lang="it-IT" i="1" dirty="0"/>
              <a:t>, </a:t>
            </a:r>
          </a:p>
          <a:p>
            <a:pPr algn="ctr"/>
            <a:r>
              <a:rPr lang="it-IT" dirty="0"/>
              <a:t>stampa alla gelatina ai sali d'argento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D0858BD-B1B6-004C-91FD-6F7722D515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3740" y="1063256"/>
            <a:ext cx="5720316" cy="463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46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107582" y="5951431"/>
            <a:ext cx="6941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Arnold </a:t>
            </a:r>
            <a:r>
              <a:rPr lang="it-IT" dirty="0" err="1"/>
              <a:t>Genthe</a:t>
            </a:r>
            <a:r>
              <a:rPr lang="it-IT" dirty="0"/>
              <a:t>, </a:t>
            </a:r>
            <a:r>
              <a:rPr lang="it-IT" i="1" dirty="0"/>
              <a:t>Dopo il terremoto. Guardando verso Sacramento Street</a:t>
            </a:r>
            <a:r>
              <a:rPr lang="it-IT" dirty="0"/>
              <a:t>, </a:t>
            </a:r>
          </a:p>
          <a:p>
            <a:pPr algn="ctr"/>
            <a:r>
              <a:rPr lang="it-IT" dirty="0"/>
              <a:t>San Francisco,</a:t>
            </a:r>
            <a:r>
              <a:rPr lang="it-IT" b="1" dirty="0"/>
              <a:t> </a:t>
            </a:r>
            <a:r>
              <a:rPr lang="it-IT" dirty="0"/>
              <a:t>18 aprile 1906, stampa alla gelatina ai sali d'argento</a:t>
            </a:r>
          </a:p>
          <a:p>
            <a:pPr algn="ctr"/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4F65283-97AA-7A44-9425-740302A44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45" y="882698"/>
            <a:ext cx="8358389" cy="474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087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Edward </a:t>
            </a:r>
            <a:r>
              <a:rPr lang="it-IT" dirty="0" err="1"/>
              <a:t>Sheriff</a:t>
            </a:r>
            <a:r>
              <a:rPr lang="it-IT" dirty="0"/>
              <a:t> Curtis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A partire dal 1895 si interessa alla comunità dei nativi e nel 1901 avvia un progetto fotografico dedicato agli indiani. In circa un trentennio scatta 40000 negativi e pubblica 20 volumi di </a:t>
            </a:r>
            <a:r>
              <a:rPr lang="it-IT" i="1" dirty="0"/>
              <a:t>The North American </a:t>
            </a:r>
            <a:r>
              <a:rPr lang="it-IT" i="1" dirty="0" err="1"/>
              <a:t>Indian</a:t>
            </a:r>
            <a:r>
              <a:rPr lang="it-IT" i="1" dirty="0"/>
              <a:t> </a:t>
            </a:r>
            <a:r>
              <a:rPr lang="it-IT" dirty="0"/>
              <a:t>(in totale, 1500 fotografie).</a:t>
            </a:r>
          </a:p>
          <a:p>
            <a:pPr algn="just"/>
            <a:r>
              <a:rPr lang="it-IT" dirty="0"/>
              <a:t>Impresa titanica sostenuta da presidente Roosevelt e finanziata da industriale.</a:t>
            </a:r>
          </a:p>
          <a:p>
            <a:pPr algn="just"/>
            <a:r>
              <a:rPr lang="it-IT" dirty="0"/>
              <a:t>Soggetti appaiono in costume e le scene sono collocate in paesaggi reali ma si tratta di immagini “messe in scena” con gli abiti degli antenati e in conformità di un copione concordato.</a:t>
            </a:r>
          </a:p>
          <a:p>
            <a:pPr algn="just"/>
            <a:r>
              <a:rPr lang="it-IT" dirty="0"/>
              <a:t>Non vi è alcun cenno al genocidio passato e al presente vissuto nelle riserve. Ideologia compatibile con nozione dell’”altro”. </a:t>
            </a:r>
          </a:p>
          <a:p>
            <a:pPr algn="just"/>
            <a:r>
              <a:rPr lang="it-IT" dirty="0"/>
              <a:t>Una luce di impronta pittorialista talvolta rischiara l’immagine e la impreziosisce.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2839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085145" y="3028176"/>
            <a:ext cx="3955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Edward </a:t>
            </a:r>
            <a:r>
              <a:rPr lang="it-IT" dirty="0" err="1"/>
              <a:t>Sheriff</a:t>
            </a:r>
            <a:r>
              <a:rPr lang="it-IT" dirty="0"/>
              <a:t> Curtis, </a:t>
            </a:r>
            <a:r>
              <a:rPr lang="it-IT" i="1" dirty="0" err="1"/>
              <a:t>Princess</a:t>
            </a:r>
            <a:r>
              <a:rPr lang="it-IT" i="1" dirty="0"/>
              <a:t> Angeline</a:t>
            </a:r>
            <a:r>
              <a:rPr lang="it-IT" dirty="0"/>
              <a:t>, 1899, da </a:t>
            </a:r>
            <a:r>
              <a:rPr lang="it-IT" i="1" dirty="0"/>
              <a:t>The North American </a:t>
            </a:r>
            <a:r>
              <a:rPr lang="it-IT" i="1" dirty="0" err="1"/>
              <a:t>Indian</a:t>
            </a:r>
            <a:r>
              <a:rPr lang="it-IT" dirty="0"/>
              <a:t>, vol. IX, tavola 314, fotoincisione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321C8AB-C049-584F-AC2B-D38563C6A1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388" y="201684"/>
            <a:ext cx="4097765" cy="637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4152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dward Sheriff Curtis, North American India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9212" y="357889"/>
            <a:ext cx="4414830" cy="6193286"/>
          </a:xfrm>
        </p:spPr>
      </p:pic>
      <p:sp>
        <p:nvSpPr>
          <p:cNvPr id="5" name="CasellaDiTesto 4"/>
          <p:cNvSpPr txBox="1"/>
          <p:nvPr/>
        </p:nvSpPr>
        <p:spPr>
          <a:xfrm>
            <a:off x="5434811" y="2992867"/>
            <a:ext cx="3387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Edward Sheriff Curtis, </a:t>
            </a:r>
          </a:p>
          <a:p>
            <a:pPr algn="ctr"/>
            <a:r>
              <a:rPr lang="it-IT" i="1" dirty="0" err="1"/>
              <a:t>Chief</a:t>
            </a:r>
            <a:r>
              <a:rPr lang="it-IT" i="1" dirty="0"/>
              <a:t> Joseph-</a:t>
            </a:r>
            <a:r>
              <a:rPr lang="it-IT" i="1" dirty="0" err="1"/>
              <a:t>Nez</a:t>
            </a:r>
            <a:r>
              <a:rPr lang="it-IT" i="1" dirty="0"/>
              <a:t> </a:t>
            </a:r>
            <a:r>
              <a:rPr lang="it-IT" i="1" dirty="0" err="1"/>
              <a:t>Perce</a:t>
            </a:r>
            <a:r>
              <a:rPr lang="it-IT" dirty="0"/>
              <a:t>, 1903</a:t>
            </a:r>
            <a:endParaRPr lang="en-US" dirty="0"/>
          </a:p>
          <a:p>
            <a:pPr algn="ctr"/>
            <a:r>
              <a:rPr lang="en-US" dirty="0"/>
              <a:t>da </a:t>
            </a:r>
            <a:r>
              <a:rPr lang="en-US" i="1" dirty="0"/>
              <a:t>The</a:t>
            </a:r>
            <a:r>
              <a:rPr lang="en-US" dirty="0"/>
              <a:t> </a:t>
            </a:r>
            <a:r>
              <a:rPr lang="en-US" i="1" dirty="0"/>
              <a:t>North American Indian, </a:t>
            </a:r>
            <a:r>
              <a:rPr lang="it-IT" dirty="0"/>
              <a:t>fotoincisione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2006169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dward Sheriff Curtis, Guardando i danzatori Hopi, Arizona, 1906, fotoincisione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495" y="289485"/>
            <a:ext cx="4492446" cy="6247872"/>
          </a:xfrm>
        </p:spPr>
      </p:pic>
      <p:sp>
        <p:nvSpPr>
          <p:cNvPr id="5" name="CasellaDiTesto 4"/>
          <p:cNvSpPr txBox="1"/>
          <p:nvPr/>
        </p:nvSpPr>
        <p:spPr>
          <a:xfrm>
            <a:off x="5207835" y="3029029"/>
            <a:ext cx="3728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Edward </a:t>
            </a:r>
            <a:r>
              <a:rPr lang="it-IT" dirty="0" err="1"/>
              <a:t>Sheriff</a:t>
            </a:r>
            <a:r>
              <a:rPr lang="it-IT" dirty="0"/>
              <a:t> Curtis, </a:t>
            </a:r>
            <a:r>
              <a:rPr lang="it-IT" i="1" dirty="0"/>
              <a:t>Guardando i danzatori Hopi</a:t>
            </a:r>
            <a:r>
              <a:rPr lang="it-IT" dirty="0"/>
              <a:t>, Arizona, 1906, fotoincisione</a:t>
            </a:r>
          </a:p>
        </p:txBody>
      </p:sp>
    </p:spTree>
    <p:extLst>
      <p:ext uri="{BB962C8B-B14F-4D97-AF65-F5344CB8AC3E}">
        <p14:creationId xmlns:p14="http://schemas.microsoft.com/office/powerpoint/2010/main" val="17113405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045250" y="6077515"/>
            <a:ext cx="4703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Edward </a:t>
            </a:r>
            <a:r>
              <a:rPr lang="it-IT" dirty="0" err="1"/>
              <a:t>Sheriff</a:t>
            </a:r>
            <a:r>
              <a:rPr lang="it-IT" dirty="0"/>
              <a:t> Curtis, </a:t>
            </a:r>
            <a:r>
              <a:rPr lang="it-IT" i="1" dirty="0" err="1"/>
              <a:t>Bear’s</a:t>
            </a:r>
            <a:r>
              <a:rPr lang="it-IT" i="1" dirty="0"/>
              <a:t> </a:t>
            </a:r>
            <a:r>
              <a:rPr lang="it-IT" i="1" dirty="0" err="1"/>
              <a:t>Belly</a:t>
            </a:r>
            <a:r>
              <a:rPr lang="it-IT" dirty="0"/>
              <a:t>, </a:t>
            </a:r>
            <a:r>
              <a:rPr lang="it-IT" dirty="0" err="1"/>
              <a:t>Arikara</a:t>
            </a:r>
            <a:r>
              <a:rPr lang="it-IT" dirty="0"/>
              <a:t>, 1908,</a:t>
            </a:r>
          </a:p>
          <a:p>
            <a:pPr algn="ctr"/>
            <a:r>
              <a:rPr lang="it-IT" dirty="0"/>
              <a:t>da </a:t>
            </a:r>
            <a:r>
              <a:rPr lang="it-IT" i="1" dirty="0"/>
              <a:t>The North American </a:t>
            </a:r>
            <a:r>
              <a:rPr lang="it-IT" i="1" dirty="0" err="1"/>
              <a:t>Indian</a:t>
            </a:r>
            <a:r>
              <a:rPr lang="it-IT" dirty="0"/>
              <a:t>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0D4BD25-561A-534A-BEDB-19953E82AA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4592" y="272304"/>
            <a:ext cx="4244595" cy="569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097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Eugène </a:t>
            </a:r>
            <a:r>
              <a:rPr lang="it-IT" dirty="0" err="1"/>
              <a:t>Atget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it-IT" sz="1600" dirty="0"/>
              <a:t>Fotografa per quasi un trentennio numerosissimi angoli di Parigi che si avvia al cambiamento sul piano urbanistico: parchi, interni, insegne di negozi, scorci anonimi.</a:t>
            </a:r>
          </a:p>
          <a:p>
            <a:pPr algn="just"/>
            <a:r>
              <a:rPr lang="it-IT" sz="1600" dirty="0"/>
              <a:t>Lo sorregge un interesse personale e non la necessità di rispondere a una committenza ben precisa. Tra i suoi clienti vi sono la Biblioteca Nazionale, il Museo </a:t>
            </a:r>
            <a:r>
              <a:rPr lang="it-IT" sz="1600" dirty="0" err="1"/>
              <a:t>Carnavalet</a:t>
            </a:r>
            <a:r>
              <a:rPr lang="it-IT" sz="1600" dirty="0"/>
              <a:t>, il Victoria and Albert </a:t>
            </a:r>
            <a:r>
              <a:rPr lang="it-IT" sz="1600" dirty="0" err="1"/>
              <a:t>Museum</a:t>
            </a:r>
            <a:r>
              <a:rPr lang="it-IT" sz="1600" dirty="0"/>
              <a:t> ma anche pittori, amministratori pubblici, architetti. </a:t>
            </a:r>
          </a:p>
          <a:p>
            <a:pPr algn="just"/>
            <a:r>
              <a:rPr lang="it-IT" sz="1600" dirty="0"/>
              <a:t>Costituisce una sorta di atlante della memoria parigina, per lo più privo di figure umane. </a:t>
            </a:r>
          </a:p>
          <a:p>
            <a:pPr algn="just"/>
            <a:r>
              <a:rPr lang="it-IT" sz="1600" dirty="0"/>
              <a:t>Pioniere della pratica documentaria ma anche, paradossalmente, precursore dei surrealisti, in virtù di uno sguardo sensibile verso elementi perturbanti, soprattutto gli oggetti inanimati (manichini) e la merce esposta. La sua opera viene “scoperta” nel 1925 da Berenice Abbott ed esaltata dai surrealisti.</a:t>
            </a:r>
          </a:p>
          <a:p>
            <a:pPr algn="just"/>
            <a:r>
              <a:rPr lang="it-IT" sz="1600" dirty="0"/>
              <a:t>Usa un’apparecchiatura superata e pesantissima: un banco ottico per lastre di vetro di 20 x 24 cm con obiettivo poco luminoso che necessita di pose prolungate e anche i metodi di stampa sono antiquati. Predilige la luce del mattino.</a:t>
            </a:r>
          </a:p>
          <a:p>
            <a:pPr algn="just"/>
            <a:r>
              <a:rPr lang="it-IT" sz="1600" dirty="0"/>
              <a:t>Muore nel 1927 e nel 1930 esce </a:t>
            </a:r>
            <a:r>
              <a:rPr lang="it-IT" sz="1600" i="1" dirty="0" err="1"/>
              <a:t>Atget</a:t>
            </a:r>
            <a:r>
              <a:rPr lang="it-IT" sz="1600" i="1" dirty="0"/>
              <a:t> </a:t>
            </a:r>
            <a:r>
              <a:rPr lang="it-IT" sz="1600" i="1" dirty="0" err="1"/>
              <a:t>Photographe</a:t>
            </a:r>
            <a:r>
              <a:rPr lang="it-IT" sz="1600" i="1" dirty="0"/>
              <a:t> de Paris</a:t>
            </a:r>
            <a:r>
              <a:rPr lang="it-IT" sz="1600" dirty="0"/>
              <a:t>, che contribuisce ad assicurargli una gloria postuma.</a:t>
            </a:r>
          </a:p>
          <a:p>
            <a:pPr algn="just"/>
            <a:r>
              <a:rPr lang="it-IT" sz="1600" dirty="0"/>
              <a:t>Rimane un autore di riferimento per la nozione di fotografia intesa come Archivio. 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1751358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5543" y="232670"/>
            <a:ext cx="8774312" cy="610029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it-IT" dirty="0"/>
              <a:t>Eugène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/>
              <a:t>Una lettera</a:t>
            </a:r>
            <a:r>
              <a:rPr lang="it-IT" dirty="0"/>
              <a:t>, 1920: Per più di vent’anni, guidato dal mio lavoro e dalla mia iniziativa individuale, ho realizzato negativi fotografici 18 x 24 cm di tutte le più importanti case della Vecchia Parigi, documenti artistici della bella architettura civile dal sedicesimo al diciannovesimo secolo: case antiche, case di valore storico oppure curiose, facciate meravigliose, ingressi, rivestimenti in legno; batacchi, antiche fontane, scale d’epoca (in legno e in ferro battuto); gli interni di tutte le chiese di Parigi (visioni d’insieme e particolari artistici…). Questa enorme collezione artistica e documentaria oggi è completa. Posso dire con tutta sincerità che possiedo tutta la Vecchia Parigi. Ora che sto diventando anziano – cioè ho quasi 70 anni – e non ho né eredi né successori, sono preoccupato e tormentato sul futuro di questa meravigliosa collezione di negativi, che potrebbe finire nelle mani di chi non conosce la sua importanza e infine andare perduta, senza tornare utile ad alcuno.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Walter Benjamin, </a:t>
            </a:r>
            <a:r>
              <a:rPr lang="it-IT" i="1" dirty="0"/>
              <a:t>Piccola storia della fotografia</a:t>
            </a:r>
            <a:r>
              <a:rPr lang="it-IT" dirty="0"/>
              <a:t>, 1931: </a:t>
            </a:r>
            <a:r>
              <a:rPr lang="it-IT" dirty="0" err="1"/>
              <a:t>Atget</a:t>
            </a:r>
            <a:r>
              <a:rPr lang="it-IT" dirty="0"/>
              <a:t> è stato il primo a disinfettare l’atmosfera stantia che la ritrattistica del periodo della decadenza aveva diffuso. Egli ripulisce questa atmosfera, anzi la disinfetta: introduce quella liberazione dell’oggetto dall’aura che costituisce il merito indiscutibile della più recente scuola fotografica […]. Egli perseguiva gli elementi dimessi, spariti, svaniti, e così le sue immagini si rivoltano contro il suono esotico, pomposo, romantico dei nomi delle città […]. Ma curiosamente quasi tutte queste immagini sono vuote […]. Tutti questi luoghi non sono solitari, bensì privi di atmosfera; in queste immagini la città è deserta come un appartamento che non ha ancora trovato gli inquilini nuovi. Sono queste le opere in cui si prepara quella salutare alienazione tra il mondo circostante e l’uomo, che sarà il risultato della fotografia surrealistica. </a:t>
            </a:r>
          </a:p>
        </p:txBody>
      </p:sp>
    </p:spTree>
    <p:extLst>
      <p:ext uri="{BB962C8B-B14F-4D97-AF65-F5344CB8AC3E}">
        <p14:creationId xmlns:p14="http://schemas.microsoft.com/office/powerpoint/2010/main" val="11958329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ugène Atget Photographe de Paris, frontespizio, 1930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414" y="592428"/>
            <a:ext cx="8671394" cy="5383369"/>
          </a:xfrm>
        </p:spPr>
      </p:pic>
      <p:sp>
        <p:nvSpPr>
          <p:cNvPr id="5" name="CasellaDiTesto 4"/>
          <p:cNvSpPr txBox="1"/>
          <p:nvPr/>
        </p:nvSpPr>
        <p:spPr>
          <a:xfrm>
            <a:off x="1917671" y="6205395"/>
            <a:ext cx="5294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i="1" dirty="0" err="1"/>
              <a:t>Atget</a:t>
            </a:r>
            <a:r>
              <a:rPr lang="it-IT" i="1" dirty="0"/>
              <a:t> </a:t>
            </a:r>
            <a:r>
              <a:rPr lang="it-IT" i="1" dirty="0" err="1"/>
              <a:t>Photographe</a:t>
            </a:r>
            <a:r>
              <a:rPr lang="it-IT" i="1" dirty="0"/>
              <a:t> de Paris</a:t>
            </a:r>
            <a:r>
              <a:rPr lang="it-IT" dirty="0"/>
              <a:t>, frontespizio, 1930</a:t>
            </a:r>
          </a:p>
        </p:txBody>
      </p:sp>
    </p:spTree>
    <p:extLst>
      <p:ext uri="{BB962C8B-B14F-4D97-AF65-F5344CB8AC3E}">
        <p14:creationId xmlns:p14="http://schemas.microsoft.com/office/powerpoint/2010/main" val="491592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Invenzione della Kodak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1600" dirty="0"/>
              <a:t>George </a:t>
            </a:r>
            <a:r>
              <a:rPr lang="it-IT" sz="1600" dirty="0" err="1"/>
              <a:t>Eastman</a:t>
            </a:r>
            <a:r>
              <a:rPr lang="it-IT" sz="1600" dirty="0"/>
              <a:t>, fabbricatore di lastre, idea e costruisce la Kodak, messa sul mercato a partire dal 1888.</a:t>
            </a:r>
          </a:p>
          <a:p>
            <a:pPr algn="just"/>
            <a:r>
              <a:rPr lang="it-IT" sz="1600" dirty="0"/>
              <a:t>L’apparecchio originale è a cassetta, di dimensioni 82 x 95 x 165 mm e dispone di rullo con pellicola di lunghezza sufficiente per 100 pose.</a:t>
            </a:r>
          </a:p>
          <a:p>
            <a:pPr algn="just"/>
            <a:r>
              <a:rPr lang="it-IT" sz="1600" dirty="0"/>
              <a:t>La Kodak viene venduta già caricata e nel prezzo di 25 dollari è inclusa anche la lavorazione (sviluppo e stampa). Dal negativo si ricava una stampa a contatto, poi montata su cartoncino di color cioccolata con bordi colorati.</a:t>
            </a:r>
          </a:p>
          <a:p>
            <a:pPr algn="just"/>
            <a:r>
              <a:rPr lang="it-IT" sz="1600" dirty="0"/>
              <a:t>La lastra asciutta, le pellicole velocissime, gli obiettivi fissi e gli otturatori rapidi sono tali da rendere l’impiego della Kodak, che è portatile, semplice per chiunque. Ecco perché lo slogan che ne accompagna la vendita è: “Voi premete il bottone, noi faremo il resto!” </a:t>
            </a:r>
          </a:p>
          <a:p>
            <a:pPr algn="just"/>
            <a:r>
              <a:rPr lang="it-IT" sz="1600" dirty="0"/>
              <a:t>Le immagini che ne scaturiscono sono </a:t>
            </a:r>
            <a:r>
              <a:rPr lang="it-IT" sz="1600" i="1" dirty="0" err="1"/>
              <a:t>snapshots</a:t>
            </a:r>
            <a:r>
              <a:rPr lang="it-IT" sz="1600" dirty="0"/>
              <a:t> (istantanee).</a:t>
            </a:r>
          </a:p>
          <a:p>
            <a:pPr algn="just"/>
            <a:r>
              <a:rPr lang="it-IT" sz="1600" dirty="0"/>
              <a:t>George </a:t>
            </a:r>
            <a:r>
              <a:rPr lang="it-IT" sz="1600" dirty="0" err="1"/>
              <a:t>Eastman</a:t>
            </a:r>
            <a:r>
              <a:rPr lang="it-IT" sz="1600" dirty="0"/>
              <a:t> osserva in </a:t>
            </a:r>
            <a:r>
              <a:rPr lang="it-IT" sz="1600" i="1" dirty="0"/>
              <a:t>The Kodak Manual</a:t>
            </a:r>
            <a:r>
              <a:rPr lang="it-IT" sz="1600" dirty="0"/>
              <a:t> (manoscritto): [La Kodak è] un taccuino fotografico. La fotografia è ora alla portata di qualsiasi essere umano che voglia conservare un ricordo di ciò che vede. Il taccuino fotografico è una testimonianza duratura di molte cose viste soltanto una volta nella vita e permette al suo fortunato possessore di starsene nell’intimità della sua casa e intanto ripercorrere scene e avvenimenti che altrimenti scomparirebbero dalla sua memoria e andrebbero perduti.</a:t>
            </a:r>
          </a:p>
          <a:p>
            <a:endParaRPr lang="it-IT" sz="1600" dirty="0"/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40333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ugène Atget, Au tambour, 63, quai de la Tournelle, 1908, stampa su carta all'albumina, 22,2 x 17,6 cmd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4253" y="369575"/>
            <a:ext cx="4772957" cy="6095620"/>
          </a:xfrm>
        </p:spPr>
      </p:pic>
      <p:sp>
        <p:nvSpPr>
          <p:cNvPr id="5" name="CasellaDiTesto 4"/>
          <p:cNvSpPr txBox="1"/>
          <p:nvPr/>
        </p:nvSpPr>
        <p:spPr>
          <a:xfrm>
            <a:off x="5208588" y="2955720"/>
            <a:ext cx="3793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Eugène</a:t>
            </a:r>
            <a:r>
              <a:rPr lang="it-IT" dirty="0"/>
              <a:t>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 err="1"/>
              <a:t>Au</a:t>
            </a:r>
            <a:r>
              <a:rPr lang="it-IT" i="1" dirty="0"/>
              <a:t> </a:t>
            </a:r>
            <a:r>
              <a:rPr lang="it-IT" i="1" dirty="0" err="1"/>
              <a:t>tambour</a:t>
            </a:r>
            <a:r>
              <a:rPr lang="it-IT" i="1" dirty="0"/>
              <a:t>, 63, </a:t>
            </a:r>
            <a:r>
              <a:rPr lang="it-IT" i="1" dirty="0" err="1"/>
              <a:t>Quai</a:t>
            </a:r>
            <a:r>
              <a:rPr lang="it-IT" i="1" dirty="0"/>
              <a:t> de la </a:t>
            </a:r>
            <a:r>
              <a:rPr lang="it-IT" i="1" dirty="0" err="1"/>
              <a:t>Tournelle</a:t>
            </a:r>
            <a:r>
              <a:rPr lang="it-IT" dirty="0"/>
              <a:t>, 1908, stampa su carta all'albumina, 22,2x17,6 cm</a:t>
            </a:r>
          </a:p>
        </p:txBody>
      </p:sp>
    </p:spTree>
    <p:extLst>
      <p:ext uri="{BB962C8B-B14F-4D97-AF65-F5344CB8AC3E}">
        <p14:creationId xmlns:p14="http://schemas.microsoft.com/office/powerpoint/2010/main" val="2870632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254581" y="2922559"/>
            <a:ext cx="3992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Eugène</a:t>
            </a:r>
            <a:r>
              <a:rPr lang="fr-FR" dirty="0"/>
              <a:t> Atget, </a:t>
            </a:r>
            <a:r>
              <a:rPr lang="fr-FR" i="1" dirty="0"/>
              <a:t>Magasin,</a:t>
            </a:r>
            <a:r>
              <a:rPr lang="fr-FR" dirty="0"/>
              <a:t> </a:t>
            </a:r>
            <a:r>
              <a:rPr lang="fr-FR" i="1" dirty="0"/>
              <a:t>Avenue des Gobelin</a:t>
            </a:r>
            <a:r>
              <a:rPr lang="fr-FR" dirty="0"/>
              <a:t>s, 1925, </a:t>
            </a:r>
            <a:r>
              <a:rPr lang="it-IT" dirty="0" err="1"/>
              <a:t>aristotipo</a:t>
            </a:r>
            <a:endParaRPr lang="fr-FR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5E9B986-707A-A243-9660-CBEE4E319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957" y="309094"/>
            <a:ext cx="4744487" cy="615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1392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ugène Atget, Boulevard de Strasbourg, 191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0939" y="228087"/>
            <a:ext cx="4614549" cy="6366022"/>
          </a:xfrm>
        </p:spPr>
      </p:pic>
      <p:sp>
        <p:nvSpPr>
          <p:cNvPr id="5" name="CasellaDiTesto 4"/>
          <p:cNvSpPr txBox="1"/>
          <p:nvPr/>
        </p:nvSpPr>
        <p:spPr>
          <a:xfrm>
            <a:off x="5090485" y="3087932"/>
            <a:ext cx="3937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Eugène</a:t>
            </a:r>
            <a:r>
              <a:rPr lang="fr-FR" dirty="0"/>
              <a:t> Atget, </a:t>
            </a:r>
            <a:r>
              <a:rPr lang="fr-FR" i="1" dirty="0"/>
              <a:t>Boulevard de Strasbourg</a:t>
            </a:r>
            <a:r>
              <a:rPr lang="fr-FR" dirty="0"/>
              <a:t>, 1912, </a:t>
            </a:r>
            <a:r>
              <a:rPr lang="it-IT" dirty="0"/>
              <a:t>stampa su carta all'albumina</a:t>
            </a:r>
          </a:p>
        </p:txBody>
      </p:sp>
    </p:spTree>
    <p:extLst>
      <p:ext uri="{BB962C8B-B14F-4D97-AF65-F5344CB8AC3E}">
        <p14:creationId xmlns:p14="http://schemas.microsoft.com/office/powerpoint/2010/main" val="39089413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093781" y="5870510"/>
            <a:ext cx="5107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Eugène</a:t>
            </a:r>
            <a:r>
              <a:rPr lang="fr-FR" dirty="0"/>
              <a:t> Atget, </a:t>
            </a:r>
            <a:r>
              <a:rPr lang="fr-FR" i="1" dirty="0"/>
              <a:t>Boutique aux Halles</a:t>
            </a:r>
            <a:r>
              <a:rPr lang="fr-FR" dirty="0"/>
              <a:t>, 1925, </a:t>
            </a:r>
          </a:p>
          <a:p>
            <a:pPr algn="ctr"/>
            <a:r>
              <a:rPr lang="it-IT" dirty="0"/>
              <a:t>stampa alla gelatina ai sali d'argento</a:t>
            </a:r>
            <a:r>
              <a:rPr lang="fr-FR" dirty="0"/>
              <a:t>, 17,6 x 22 cm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C127CC3-FB79-CA4F-82B5-EA33441BF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858" y="653291"/>
            <a:ext cx="645691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515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Eugène Atget, Cabaret de l'Homme Armé, XVe siècle, 1900, stampa all'albume, 21,5 x 17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6850" y="186571"/>
            <a:ext cx="4844513" cy="6488750"/>
          </a:xfrm>
        </p:spPr>
      </p:pic>
      <p:sp>
        <p:nvSpPr>
          <p:cNvPr id="5" name="CasellaDiTesto 4"/>
          <p:cNvSpPr txBox="1"/>
          <p:nvPr/>
        </p:nvSpPr>
        <p:spPr>
          <a:xfrm>
            <a:off x="5002726" y="2969281"/>
            <a:ext cx="42221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Eugène</a:t>
            </a:r>
            <a:r>
              <a:rPr lang="it-IT" dirty="0"/>
              <a:t>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/>
              <a:t>Cabaret de l'</a:t>
            </a:r>
            <a:r>
              <a:rPr lang="it-IT" i="1" dirty="0" err="1"/>
              <a:t>Homme</a:t>
            </a:r>
            <a:r>
              <a:rPr lang="it-IT" i="1" dirty="0"/>
              <a:t> Armé, </a:t>
            </a:r>
            <a:r>
              <a:rPr lang="it-IT" i="1" dirty="0" err="1"/>
              <a:t>XVe</a:t>
            </a:r>
            <a:r>
              <a:rPr lang="it-IT" i="1" dirty="0"/>
              <a:t> </a:t>
            </a:r>
            <a:r>
              <a:rPr lang="it-IT" i="1" dirty="0" err="1"/>
              <a:t>siècl</a:t>
            </a:r>
            <a:r>
              <a:rPr lang="it-IT" dirty="0" err="1"/>
              <a:t>e</a:t>
            </a:r>
            <a:r>
              <a:rPr lang="it-IT" dirty="0"/>
              <a:t>, 1900, stampa su carta all'albumina, 21,5x17 cm</a:t>
            </a:r>
          </a:p>
        </p:txBody>
      </p:sp>
    </p:spTree>
    <p:extLst>
      <p:ext uri="{BB962C8B-B14F-4D97-AF65-F5344CB8AC3E}">
        <p14:creationId xmlns:p14="http://schemas.microsoft.com/office/powerpoint/2010/main" val="19372262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89873" y="2718701"/>
            <a:ext cx="36768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Eugène</a:t>
            </a:r>
            <a:r>
              <a:rPr lang="it-IT" dirty="0"/>
              <a:t>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/>
              <a:t>Colonne </a:t>
            </a:r>
            <a:r>
              <a:rPr lang="it-IT" i="1" dirty="0" err="1"/>
              <a:t>Morris</a:t>
            </a:r>
            <a:r>
              <a:rPr lang="it-IT" i="1" dirty="0"/>
              <a:t>, </a:t>
            </a:r>
            <a:r>
              <a:rPr lang="it-IT" i="1" dirty="0" err="1"/>
              <a:t>Place</a:t>
            </a:r>
            <a:r>
              <a:rPr lang="it-IT" i="1" dirty="0"/>
              <a:t> </a:t>
            </a:r>
            <a:r>
              <a:rPr lang="it-IT" i="1" dirty="0" err="1"/>
              <a:t>Denfert-Rochereau</a:t>
            </a:r>
            <a:r>
              <a:rPr lang="it-IT" dirty="0"/>
              <a:t>, 14eme, Parigi, 1898, stampa su carta all'albumina, 20,5x17,3 cm, da negativo su vetro al gelatino-bromuro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0292735-C557-EC44-8503-07C1D3F470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7806" y="1049533"/>
            <a:ext cx="4019090" cy="4815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526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281729" y="2976993"/>
            <a:ext cx="3656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Eugène</a:t>
            </a:r>
            <a:r>
              <a:rPr lang="it-IT" dirty="0"/>
              <a:t> </a:t>
            </a:r>
            <a:r>
              <a:rPr lang="it-IT" dirty="0" err="1"/>
              <a:t>Atget</a:t>
            </a:r>
            <a:r>
              <a:rPr lang="it-IT" dirty="0"/>
              <a:t>, </a:t>
            </a:r>
            <a:r>
              <a:rPr lang="it-IT" i="1" dirty="0" err="1"/>
              <a:t>Magasin</a:t>
            </a:r>
            <a:r>
              <a:rPr lang="it-IT" dirty="0"/>
              <a:t>, </a:t>
            </a:r>
            <a:r>
              <a:rPr lang="it-IT" i="1" dirty="0"/>
              <a:t>Avenue </a:t>
            </a:r>
            <a:r>
              <a:rPr lang="it-IT" i="1" dirty="0" err="1"/>
              <a:t>des</a:t>
            </a:r>
            <a:r>
              <a:rPr lang="it-IT" i="1" dirty="0"/>
              <a:t> </a:t>
            </a:r>
            <a:r>
              <a:rPr lang="it-IT" i="1" dirty="0" err="1"/>
              <a:t>Gobelin</a:t>
            </a:r>
            <a:r>
              <a:rPr lang="it-IT" dirty="0" err="1"/>
              <a:t>s</a:t>
            </a:r>
            <a:r>
              <a:rPr lang="it-IT" dirty="0"/>
              <a:t>, 1925, stampa su carta all'albumina, 22,9 x 17,2 cm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3E09698-A532-C04F-BAA9-1C5F141C6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53" y="697499"/>
            <a:ext cx="4310289" cy="548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734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Jacques-Henri </a:t>
            </a:r>
            <a:r>
              <a:rPr lang="it-IT" dirty="0" err="1"/>
              <a:t>Lartigue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/>
              <a:t>Comincia a fotografare a 6 anni con macchina regalatagli dal padre. Resterà un dilettante appassionato artefice di oltre 250000 scatti, conservati in album accompagnati da descrizioni diaristiche.</a:t>
            </a:r>
          </a:p>
          <a:p>
            <a:pPr algn="just"/>
            <a:r>
              <a:rPr lang="it-IT" dirty="0"/>
              <a:t>Rimane fondamentale la sua concezione della fotografia come Diario.</a:t>
            </a:r>
          </a:p>
          <a:p>
            <a:pPr algn="just"/>
            <a:r>
              <a:rPr lang="it-IT" dirty="0"/>
              <a:t>Responsabile di una sorta di autobiografia per immagini, dotata di un valore documentario con riferimento alla rappresentazione che l’alta società francese si è data.</a:t>
            </a:r>
          </a:p>
          <a:p>
            <a:pPr algn="just"/>
            <a:r>
              <a:rPr lang="it-IT" dirty="0"/>
              <a:t>Soggettività esasperata che emerge nella scelta delle immagini come anche nella modalità di ripresa. </a:t>
            </a:r>
          </a:p>
          <a:p>
            <a:pPr algn="just"/>
            <a:r>
              <a:rPr lang="it-IT" dirty="0"/>
              <a:t>Riconoscimento del valore della sua opera è ben più tardivo di quello tributato ad </a:t>
            </a:r>
            <a:r>
              <a:rPr lang="it-IT" dirty="0" err="1"/>
              <a:t>Atget</a:t>
            </a:r>
            <a:r>
              <a:rPr lang="it-IT" dirty="0"/>
              <a:t>: nel 1963 il </a:t>
            </a:r>
            <a:r>
              <a:rPr lang="it-IT" dirty="0" err="1"/>
              <a:t>MoMA</a:t>
            </a:r>
            <a:r>
              <a:rPr lang="it-IT" dirty="0"/>
              <a:t> dedica una mostra a </a:t>
            </a:r>
            <a:r>
              <a:rPr lang="it-IT" dirty="0" err="1"/>
              <a:t>Lartigue</a:t>
            </a:r>
            <a:r>
              <a:rPr lang="it-IT" dirty="0"/>
              <a:t> che equivale alla sua consacrazione. </a:t>
            </a:r>
          </a:p>
        </p:txBody>
      </p:sp>
    </p:spTree>
    <p:extLst>
      <p:ext uri="{BB962C8B-B14F-4D97-AF65-F5344CB8AC3E}">
        <p14:creationId xmlns:p14="http://schemas.microsoft.com/office/powerpoint/2010/main" val="8825091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ques-Henri Lartigue, A Racing Singer, Avenue Des Acacias, Parigi, 1912, stampa alla gelatina-bromuro d'argento, 29,8 x 39,4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535" y="456529"/>
            <a:ext cx="7832603" cy="5416237"/>
          </a:xfrm>
        </p:spPr>
      </p:pic>
      <p:sp>
        <p:nvSpPr>
          <p:cNvPr id="5" name="CasellaDiTesto 4"/>
          <p:cNvSpPr txBox="1"/>
          <p:nvPr/>
        </p:nvSpPr>
        <p:spPr>
          <a:xfrm>
            <a:off x="992622" y="6062082"/>
            <a:ext cx="718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Jacques-Henri </a:t>
            </a:r>
            <a:r>
              <a:rPr lang="it-IT" dirty="0" err="1"/>
              <a:t>Lartigue</a:t>
            </a:r>
            <a:r>
              <a:rPr lang="it-IT" dirty="0"/>
              <a:t>, </a:t>
            </a:r>
            <a:r>
              <a:rPr lang="it-IT" i="1" dirty="0"/>
              <a:t>A Racing Singer, Avenue </a:t>
            </a:r>
            <a:r>
              <a:rPr lang="it-IT" i="1" dirty="0" err="1"/>
              <a:t>Des</a:t>
            </a:r>
            <a:r>
              <a:rPr lang="it-IT" i="1" dirty="0"/>
              <a:t> </a:t>
            </a:r>
            <a:r>
              <a:rPr lang="it-IT" i="1" dirty="0" err="1"/>
              <a:t>Acacias</a:t>
            </a:r>
            <a:r>
              <a:rPr lang="it-IT" dirty="0"/>
              <a:t>, Parigi, 1912, stampa alla gelatina-bromuro d'argento, 29,8x39,4 cm</a:t>
            </a:r>
          </a:p>
        </p:txBody>
      </p:sp>
    </p:spTree>
    <p:extLst>
      <p:ext uri="{BB962C8B-B14F-4D97-AF65-F5344CB8AC3E}">
        <p14:creationId xmlns:p14="http://schemas.microsoft.com/office/powerpoint/2010/main" val="38838414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ques-Henri Lartigue, Avenue des Acacias, Parigi, 1911, 29 x 4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338" y="503125"/>
            <a:ext cx="7878204" cy="5364065"/>
          </a:xfrm>
        </p:spPr>
      </p:pic>
      <p:sp>
        <p:nvSpPr>
          <p:cNvPr id="5" name="CasellaDiTesto 4"/>
          <p:cNvSpPr txBox="1"/>
          <p:nvPr/>
        </p:nvSpPr>
        <p:spPr>
          <a:xfrm>
            <a:off x="1728246" y="6051546"/>
            <a:ext cx="5562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Jacques-Henri Lartigue, </a:t>
            </a:r>
            <a:r>
              <a:rPr lang="fr-FR" i="1" dirty="0"/>
              <a:t>Avenue des Acacias</a:t>
            </a:r>
            <a:r>
              <a:rPr lang="fr-FR" dirty="0"/>
              <a:t>, </a:t>
            </a:r>
            <a:r>
              <a:rPr lang="fr-FR" dirty="0" err="1"/>
              <a:t>Parigi</a:t>
            </a:r>
            <a:r>
              <a:rPr lang="fr-FR" dirty="0"/>
              <a:t>, 1911, </a:t>
            </a:r>
            <a:r>
              <a:rPr lang="it-IT" dirty="0"/>
              <a:t>stampa alla gelatina-bromuro d'argento, </a:t>
            </a:r>
            <a:r>
              <a:rPr lang="fr-FR" dirty="0"/>
              <a:t>29x40 cm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8436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Nasce il fotogiornalismo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Tra il 1880 e il 1900 viene perfezionata la stampa a mezza tinta (</a:t>
            </a:r>
            <a:r>
              <a:rPr lang="it-IT" i="1" dirty="0" err="1"/>
              <a:t>half-tone</a:t>
            </a:r>
            <a:r>
              <a:rPr lang="it-IT" dirty="0"/>
              <a:t>), che permette di stampare facsimili di ogni sorta di immagini insieme ai caratteri tipografici. </a:t>
            </a:r>
          </a:p>
          <a:p>
            <a:pPr algn="just"/>
            <a:r>
              <a:rPr lang="it-IT" dirty="0"/>
              <a:t>Nasce il fotogiornalismo e la figura del fotoreporter, anche se inizialmente sono le riviste e non i quotidiani a impiegare le immagini fotografiche (la teletrasmissione risulta possibile solo nel 1915).</a:t>
            </a:r>
          </a:p>
          <a:p>
            <a:pPr algn="just"/>
            <a:r>
              <a:rPr lang="it-IT" dirty="0"/>
              <a:t>Cominciano a uscire riviste e annuari illustrati per dilettanti con suggerimenti fotografici pratici.</a:t>
            </a:r>
          </a:p>
        </p:txBody>
      </p:sp>
    </p:spTree>
    <p:extLst>
      <p:ext uri="{BB962C8B-B14F-4D97-AF65-F5344CB8AC3E}">
        <p14:creationId xmlns:p14="http://schemas.microsoft.com/office/powerpoint/2010/main" val="12851017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ques-Henri Lartigue, Bichonnade, Parigi, 1905, stampa moderna da negativi originali, negativo stereoscopico su lastra di vetro, 6 x 13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892" y="247851"/>
            <a:ext cx="7990293" cy="5650672"/>
          </a:xfrm>
        </p:spPr>
      </p:pic>
      <p:sp>
        <p:nvSpPr>
          <p:cNvPr id="5" name="CasellaDiTesto 4"/>
          <p:cNvSpPr txBox="1"/>
          <p:nvPr/>
        </p:nvSpPr>
        <p:spPr>
          <a:xfrm>
            <a:off x="492317" y="6082879"/>
            <a:ext cx="805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Jacques-Henri </a:t>
            </a:r>
            <a:r>
              <a:rPr lang="it-IT" dirty="0" err="1"/>
              <a:t>Lartigue</a:t>
            </a:r>
            <a:r>
              <a:rPr lang="it-IT" dirty="0"/>
              <a:t>, </a:t>
            </a:r>
            <a:r>
              <a:rPr lang="it-IT" i="1" dirty="0" err="1"/>
              <a:t>Bichonnade</a:t>
            </a:r>
            <a:r>
              <a:rPr lang="it-IT" dirty="0"/>
              <a:t>, Parigi, 1905, stampa alla gelatina-bromuro d’argento da negativo stereoscopico su lastra di vetro, 6x13 cm</a:t>
            </a:r>
          </a:p>
        </p:txBody>
      </p:sp>
    </p:spTree>
    <p:extLst>
      <p:ext uri="{BB962C8B-B14F-4D97-AF65-F5344CB8AC3E}">
        <p14:creationId xmlns:p14="http://schemas.microsoft.com/office/powerpoint/2010/main" val="41969600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ques-Henri Lartigue, Gran Premio dell'Automobile Club di Francia, circuito di Dieppe,1912, stampa alla gelatina, sale d'argento, 25,5 x 34,5 cm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246" y="241366"/>
            <a:ext cx="8314225" cy="5631400"/>
          </a:xfrm>
        </p:spPr>
      </p:pic>
      <p:sp>
        <p:nvSpPr>
          <p:cNvPr id="5" name="CasellaDiTesto 4"/>
          <p:cNvSpPr txBox="1"/>
          <p:nvPr/>
        </p:nvSpPr>
        <p:spPr>
          <a:xfrm>
            <a:off x="651847" y="6072881"/>
            <a:ext cx="8157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Jacques-Henri </a:t>
            </a:r>
            <a:r>
              <a:rPr lang="it-IT" dirty="0" err="1"/>
              <a:t>Lartigue</a:t>
            </a:r>
            <a:r>
              <a:rPr lang="it-IT" dirty="0"/>
              <a:t>, </a:t>
            </a:r>
            <a:r>
              <a:rPr lang="it-IT" i="1" dirty="0"/>
              <a:t>Gran Premio dell'Automobile Club di Francia</a:t>
            </a:r>
            <a:r>
              <a:rPr lang="it-IT" dirty="0"/>
              <a:t>, circuito di Dieppe,1912, stampa alla gelatina-bromuro d’argento, 25,5x34,5 cm</a:t>
            </a:r>
          </a:p>
        </p:txBody>
      </p:sp>
    </p:spTree>
    <p:extLst>
      <p:ext uri="{BB962C8B-B14F-4D97-AF65-F5344CB8AC3E}">
        <p14:creationId xmlns:p14="http://schemas.microsoft.com/office/powerpoint/2010/main" val="1004998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626563" y="6049426"/>
            <a:ext cx="5939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Jacques-Henri </a:t>
            </a:r>
            <a:r>
              <a:rPr lang="it-IT" dirty="0" err="1"/>
              <a:t>Lartigue</a:t>
            </a:r>
            <a:r>
              <a:rPr lang="it-IT" dirty="0"/>
              <a:t>, </a:t>
            </a:r>
            <a:r>
              <a:rPr lang="it-IT" i="1" dirty="0"/>
              <a:t>La spiaggia di </a:t>
            </a:r>
            <a:r>
              <a:rPr lang="it-IT" i="1" dirty="0" err="1"/>
              <a:t>Villerville</a:t>
            </a:r>
            <a:r>
              <a:rPr lang="it-IT" dirty="0"/>
              <a:t>, 1908, </a:t>
            </a:r>
          </a:p>
          <a:p>
            <a:pPr algn="ctr"/>
            <a:r>
              <a:rPr lang="it-IT" dirty="0"/>
              <a:t>stampa alla gelatina-bromuro d’argento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45217F6-DC57-D14D-B34D-2DC19472F6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29" y="669701"/>
            <a:ext cx="7353836" cy="509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24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Jacob </a:t>
            </a:r>
            <a:r>
              <a:rPr lang="it-IT" dirty="0" err="1"/>
              <a:t>Riis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1890, </a:t>
            </a:r>
            <a:r>
              <a:rPr lang="it-IT" i="1" dirty="0"/>
              <a:t>How the </a:t>
            </a:r>
            <a:r>
              <a:rPr lang="it-IT" i="1" dirty="0" err="1"/>
              <a:t>Other</a:t>
            </a:r>
            <a:r>
              <a:rPr lang="it-IT" i="1" dirty="0"/>
              <a:t> </a:t>
            </a:r>
            <a:r>
              <a:rPr lang="it-IT" i="1" dirty="0" err="1"/>
              <a:t>Half</a:t>
            </a:r>
            <a:r>
              <a:rPr lang="it-IT" i="1" dirty="0"/>
              <a:t> </a:t>
            </a:r>
            <a:r>
              <a:rPr lang="it-IT" i="1" dirty="0" err="1"/>
              <a:t>Lives</a:t>
            </a:r>
            <a:r>
              <a:rPr lang="it-IT" i="1" dirty="0"/>
              <a:t>: </a:t>
            </a:r>
            <a:r>
              <a:rPr lang="it-IT" i="1" dirty="0" err="1"/>
              <a:t>Studies</a:t>
            </a:r>
            <a:r>
              <a:rPr lang="it-IT" i="1" dirty="0"/>
              <a:t> </a:t>
            </a:r>
            <a:r>
              <a:rPr lang="it-IT" i="1" dirty="0" err="1"/>
              <a:t>among</a:t>
            </a:r>
            <a:r>
              <a:rPr lang="it-IT" i="1" dirty="0"/>
              <a:t> the </a:t>
            </a:r>
            <a:r>
              <a:rPr lang="it-IT" i="1" dirty="0" err="1"/>
              <a:t>Tenements</a:t>
            </a:r>
            <a:r>
              <a:rPr lang="it-IT" i="1" dirty="0"/>
              <a:t> of New York </a:t>
            </a:r>
            <a:r>
              <a:rPr lang="it-IT" dirty="0"/>
              <a:t>(</a:t>
            </a:r>
            <a:r>
              <a:rPr lang="it-IT" i="1" dirty="0"/>
              <a:t>Come vive l’altra metà della città</a:t>
            </a:r>
            <a:r>
              <a:rPr lang="it-IT" dirty="0"/>
              <a:t>), libro contenente riproduzioni a mezzatinta di altrettante fotografie e che perciò consente ampia tiratura.</a:t>
            </a:r>
          </a:p>
          <a:p>
            <a:pPr algn="just"/>
            <a:r>
              <a:rPr lang="it-IT" dirty="0"/>
              <a:t>Usa la polvere di magnesio, inventata nel 1887, antesignano del flash odierno, per illuminare interni sordidi con loro abitanti ammassati.</a:t>
            </a:r>
          </a:p>
          <a:p>
            <a:pPr algn="just"/>
            <a:r>
              <a:rPr lang="it-IT" dirty="0"/>
              <a:t>Immediatezza e oggettività. Informazione e forza emotiva. Imprecisione e crudezza. Resoconto giornalistico e ricerca quasi di stampo sociologico.</a:t>
            </a:r>
          </a:p>
        </p:txBody>
      </p:sp>
    </p:spTree>
    <p:extLst>
      <p:ext uri="{BB962C8B-B14F-4D97-AF65-F5344CB8AC3E}">
        <p14:creationId xmlns:p14="http://schemas.microsoft.com/office/powerpoint/2010/main" val="4197764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62987" y="5930132"/>
            <a:ext cx="6375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Jacob </a:t>
            </a:r>
            <a:r>
              <a:rPr lang="it-IT" dirty="0" err="1"/>
              <a:t>Riis</a:t>
            </a:r>
            <a:r>
              <a:rPr lang="it-IT" dirty="0"/>
              <a:t>, </a:t>
            </a:r>
            <a:r>
              <a:rPr lang="it-IT" i="1" dirty="0"/>
              <a:t>Casa di una straccivendola italiana, Jersey Street</a:t>
            </a:r>
            <a:r>
              <a:rPr lang="it-IT" dirty="0"/>
              <a:t>, 1887, </a:t>
            </a:r>
          </a:p>
          <a:p>
            <a:pPr algn="ctr"/>
            <a:r>
              <a:rPr lang="it-IT" dirty="0"/>
              <a:t>stampa alla gelatina ai sali d'argento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4203F0F-0276-854D-8EBA-3D18430884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3492" y="606055"/>
            <a:ext cx="6674923" cy="51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77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Jacob Riis, Bandits' Roost (Il covo dei banditi), New York, 1888, stampa alla gelatina - sale d'argento dal negativo orginale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0353" y="480378"/>
            <a:ext cx="5237849" cy="5920422"/>
          </a:xfrm>
        </p:spPr>
      </p:pic>
      <p:sp>
        <p:nvSpPr>
          <p:cNvPr id="8" name="CasellaDiTesto 7"/>
          <p:cNvSpPr txBox="1"/>
          <p:nvPr/>
        </p:nvSpPr>
        <p:spPr>
          <a:xfrm>
            <a:off x="5447082" y="2840424"/>
            <a:ext cx="37680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Jacob </a:t>
            </a:r>
            <a:r>
              <a:rPr lang="it-IT" dirty="0" err="1"/>
              <a:t>Riis</a:t>
            </a:r>
            <a:r>
              <a:rPr lang="it-IT" dirty="0"/>
              <a:t>, </a:t>
            </a:r>
            <a:r>
              <a:rPr lang="it-IT" i="1" dirty="0" err="1"/>
              <a:t>Bandits</a:t>
            </a:r>
            <a:r>
              <a:rPr lang="it-IT" i="1" dirty="0"/>
              <a:t>' </a:t>
            </a:r>
            <a:r>
              <a:rPr lang="it-IT" i="1" dirty="0" err="1"/>
              <a:t>Roost</a:t>
            </a:r>
            <a:r>
              <a:rPr lang="it-IT" dirty="0"/>
              <a:t> </a:t>
            </a:r>
          </a:p>
          <a:p>
            <a:pPr algn="ctr"/>
            <a:r>
              <a:rPr lang="it-IT" dirty="0"/>
              <a:t>(</a:t>
            </a:r>
            <a:r>
              <a:rPr lang="it-IT" i="1" dirty="0"/>
              <a:t>Il covo dei banditi</a:t>
            </a:r>
            <a:r>
              <a:rPr lang="it-IT" dirty="0"/>
              <a:t>), New York, 1888, stampa alla gelatina ai sali d'argento 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5322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Jacob Riis, Inquilini della casa popolare di Bayard Street, Cinque centesimi a notte, 1889-1890, stampa ai sali d'argento, 12 x 15,5 c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285" y="530861"/>
            <a:ext cx="7611425" cy="5341619"/>
          </a:xfrm>
        </p:spPr>
      </p:pic>
      <p:sp>
        <p:nvSpPr>
          <p:cNvPr id="5" name="CasellaDiTesto 4"/>
          <p:cNvSpPr txBox="1"/>
          <p:nvPr/>
        </p:nvSpPr>
        <p:spPr>
          <a:xfrm>
            <a:off x="-97864" y="6047347"/>
            <a:ext cx="9339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Jacob </a:t>
            </a:r>
            <a:r>
              <a:rPr lang="it-IT" dirty="0" err="1"/>
              <a:t>Riis</a:t>
            </a:r>
            <a:r>
              <a:rPr lang="it-IT" dirty="0"/>
              <a:t>, </a:t>
            </a:r>
            <a:r>
              <a:rPr lang="it-IT" i="1" dirty="0"/>
              <a:t>Inquilini della casa popolare di </a:t>
            </a:r>
            <a:r>
              <a:rPr lang="it-IT" i="1" dirty="0" err="1"/>
              <a:t>Bayard</a:t>
            </a:r>
            <a:r>
              <a:rPr lang="it-IT" i="1" dirty="0"/>
              <a:t> Street, Cinque centesimi a notte</a:t>
            </a:r>
            <a:r>
              <a:rPr lang="it-IT" dirty="0"/>
              <a:t>, 1889-1890, stampa alla gelatina ai sali d'argento </a:t>
            </a:r>
          </a:p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5517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Lewis </a:t>
            </a:r>
            <a:r>
              <a:rPr lang="it-IT" dirty="0" err="1"/>
              <a:t>Hine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it-IT" dirty="0"/>
              <a:t>Intento umanista: immagini possono propiziare il riscatto sociale e migliorare le condizioni di vita dei soggetti ritratti.</a:t>
            </a:r>
          </a:p>
          <a:p>
            <a:pPr algn="just"/>
            <a:r>
              <a:rPr lang="it-IT" dirty="0"/>
              <a:t>Dal 1908 attento a piaga del lavoro minorile, su incarico di National Child </a:t>
            </a:r>
            <a:r>
              <a:rPr lang="it-IT" dirty="0" err="1"/>
              <a:t>Labor</a:t>
            </a:r>
            <a:r>
              <a:rPr lang="it-IT" dirty="0"/>
              <a:t> </a:t>
            </a:r>
            <a:r>
              <a:rPr lang="it-IT" dirty="0" err="1"/>
              <a:t>Committee</a:t>
            </a:r>
            <a:r>
              <a:rPr lang="it-IT" dirty="0"/>
              <a:t>. 5000 immagini raccolte in dieci anni.</a:t>
            </a:r>
          </a:p>
          <a:p>
            <a:pPr algn="just"/>
            <a:r>
              <a:rPr lang="it-IT" dirty="0"/>
              <a:t>Successivamente offre una rappresentazione diversa del lavoro: gli operai divengono protagonisti di epica quotidiana nel libro </a:t>
            </a:r>
            <a:r>
              <a:rPr lang="it-IT" i="1" dirty="0"/>
              <a:t>Men </a:t>
            </a:r>
            <a:r>
              <a:rPr lang="it-IT" i="1" dirty="0" err="1"/>
              <a:t>at</a:t>
            </a:r>
            <a:r>
              <a:rPr lang="it-IT" i="1" dirty="0"/>
              <a:t> Work. </a:t>
            </a:r>
            <a:r>
              <a:rPr lang="it-IT" i="1" dirty="0" err="1"/>
              <a:t>Photographic</a:t>
            </a:r>
            <a:r>
              <a:rPr lang="it-IT" i="1" dirty="0"/>
              <a:t> </a:t>
            </a:r>
            <a:r>
              <a:rPr lang="it-IT" i="1" dirty="0" err="1"/>
              <a:t>Studies</a:t>
            </a:r>
            <a:r>
              <a:rPr lang="it-IT" i="1" dirty="0"/>
              <a:t> of </a:t>
            </a:r>
            <a:r>
              <a:rPr lang="it-IT" i="1" dirty="0" err="1"/>
              <a:t>Modern</a:t>
            </a:r>
            <a:r>
              <a:rPr lang="it-IT" i="1" dirty="0"/>
              <a:t> Men and </a:t>
            </a:r>
            <a:r>
              <a:rPr lang="it-IT" i="1" dirty="0" err="1"/>
              <a:t>Machines</a:t>
            </a:r>
            <a:r>
              <a:rPr lang="it-IT" i="1" dirty="0"/>
              <a:t> </a:t>
            </a:r>
            <a:r>
              <a:rPr lang="it-IT" dirty="0"/>
              <a:t>(1932).</a:t>
            </a:r>
          </a:p>
          <a:p>
            <a:pPr algn="just"/>
            <a:r>
              <a:rPr lang="it-IT" dirty="0"/>
              <a:t>Immagini calibratissime e “messe in scena” sul piano compositivo e luministico, contraddistinte da elemento simbolico, capaci di sollecitare dal punto di vista emotivo.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43954076"/>
      </p:ext>
    </p:extLst>
  </p:cSld>
  <p:clrMapOvr>
    <a:masterClrMapping/>
  </p:clrMapOvr>
</p:sld>
</file>

<file path=ppt/theme/theme1.xml><?xml version="1.0" encoding="utf-8"?>
<a:theme xmlns:a="http://schemas.openxmlformats.org/drawingml/2006/main" name="Ne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Nero .thmx</Template>
  <TotalTime>955</TotalTime>
  <Words>2131</Words>
  <Application>Microsoft Macintosh PowerPoint</Application>
  <PresentationFormat>Presentazione su schermo (4:3)</PresentationFormat>
  <Paragraphs>95</Paragraphs>
  <Slides>42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42</vt:i4>
      </vt:variant>
    </vt:vector>
  </HeadingPairs>
  <TitlesOfParts>
    <vt:vector size="45" baseType="lpstr">
      <vt:lpstr>Arial</vt:lpstr>
      <vt:lpstr>Calibri</vt:lpstr>
      <vt:lpstr>Nero</vt:lpstr>
      <vt:lpstr>La realtà al primo posto</vt:lpstr>
      <vt:lpstr>Progressi tecnologici (fine XIX secolo)</vt:lpstr>
      <vt:lpstr>Invenzione della Kodak</vt:lpstr>
      <vt:lpstr>Nasce il fotogiornalismo</vt:lpstr>
      <vt:lpstr>Jacob Riis</vt:lpstr>
      <vt:lpstr>Presentazione standard di PowerPoint</vt:lpstr>
      <vt:lpstr>Presentazione standard di PowerPoint</vt:lpstr>
      <vt:lpstr>Presentazione standard di PowerPoint</vt:lpstr>
      <vt:lpstr>Lewis Hine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Arnold Genthe</vt:lpstr>
      <vt:lpstr>Presentazione standard di PowerPoint</vt:lpstr>
      <vt:lpstr>Presentazione standard di PowerPoint</vt:lpstr>
      <vt:lpstr>Presentazione standard di PowerPoint</vt:lpstr>
      <vt:lpstr>Edward Sheriff Curtis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Eugène Atget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Jacques-Henri Lartigue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realtà al primo posto</dc:title>
  <dc:creator>David</dc:creator>
  <cp:lastModifiedBy>Utente di Microsoft Office</cp:lastModifiedBy>
  <cp:revision>71</cp:revision>
  <dcterms:created xsi:type="dcterms:W3CDTF">2016-04-04T17:24:19Z</dcterms:created>
  <dcterms:modified xsi:type="dcterms:W3CDTF">2021-03-03T09:02:52Z</dcterms:modified>
</cp:coreProperties>
</file>