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301" r:id="rId3"/>
    <p:sldId id="263" r:id="rId4"/>
    <p:sldId id="257" r:id="rId5"/>
    <p:sldId id="258" r:id="rId6"/>
    <p:sldId id="285" r:id="rId7"/>
    <p:sldId id="259" r:id="rId8"/>
    <p:sldId id="260" r:id="rId9"/>
    <p:sldId id="261" r:id="rId10"/>
    <p:sldId id="262" r:id="rId11"/>
    <p:sldId id="264" r:id="rId12"/>
    <p:sldId id="286" r:id="rId13"/>
    <p:sldId id="265" r:id="rId14"/>
    <p:sldId id="266" r:id="rId15"/>
    <p:sldId id="267" r:id="rId16"/>
    <p:sldId id="268" r:id="rId17"/>
    <p:sldId id="269" r:id="rId18"/>
    <p:sldId id="271" r:id="rId19"/>
    <p:sldId id="272" r:id="rId20"/>
    <p:sldId id="273" r:id="rId21"/>
    <p:sldId id="274" r:id="rId22"/>
    <p:sldId id="270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4" r:id="rId32"/>
    <p:sldId id="288" r:id="rId33"/>
    <p:sldId id="289" r:id="rId34"/>
    <p:sldId id="290" r:id="rId35"/>
    <p:sldId id="291" r:id="rId36"/>
    <p:sldId id="292" r:id="rId37"/>
    <p:sldId id="293" r:id="rId38"/>
    <p:sldId id="302" r:id="rId39"/>
    <p:sldId id="294" r:id="rId40"/>
    <p:sldId id="287" r:id="rId41"/>
    <p:sldId id="295" r:id="rId42"/>
    <p:sldId id="296" r:id="rId43"/>
    <p:sldId id="297" r:id="rId44"/>
    <p:sldId id="298" r:id="rId45"/>
    <p:sldId id="300" r:id="rId46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352" autoAdjust="0"/>
    <p:restoredTop sz="94694" autoAdjust="0"/>
  </p:normalViewPr>
  <p:slideViewPr>
    <p:cSldViewPr snapToGrid="0" snapToObjects="1">
      <p:cViewPr varScale="1">
        <p:scale>
          <a:sx n="97" d="100"/>
          <a:sy n="97" d="100"/>
        </p:scale>
        <p:origin x="208" y="7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48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5F-8CD6-D448-B521-85E5B159A712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5F-8CD6-D448-B521-85E5B159A712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5F-8CD6-D448-B521-85E5B159A712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5F-8CD6-D448-B521-85E5B159A712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5F-8CD6-D448-B521-85E5B159A712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5F-8CD6-D448-B521-85E5B159A712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5F-8CD6-D448-B521-85E5B159A712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5F-8CD6-D448-B521-85E5B159A712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5F-8CD6-D448-B521-85E5B159A712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5F-8CD6-D448-B521-85E5B159A712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Trascinare l'immagine su un segnaposto o fare clic sull'icona per aggiungerla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045F-8CD6-D448-B521-85E5B159A712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D045F-8CD6-D448-B521-85E5B159A712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820D3-7535-494D-BA0B-B3D82409CD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71830" y="534974"/>
            <a:ext cx="7772400" cy="1470025"/>
          </a:xfrm>
        </p:spPr>
        <p:txBody>
          <a:bodyPr/>
          <a:lstStyle/>
          <a:p>
            <a:r>
              <a:rPr lang="it-IT" dirty="0"/>
              <a:t>LE AVANGUARDIE 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Dadaismo, Nuova Visione, Costruttivismo, Surrealismo</a:t>
            </a:r>
          </a:p>
        </p:txBody>
      </p:sp>
    </p:spTree>
    <p:extLst>
      <p:ext uri="{BB962C8B-B14F-4D97-AF65-F5344CB8AC3E}">
        <p14:creationId xmlns:p14="http://schemas.microsoft.com/office/powerpoint/2010/main" val="2813014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Man Ray Le lacrime (lacrime di vetro), 1932, stampa ai sali d'argento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7110" y="423173"/>
            <a:ext cx="7781028" cy="5559909"/>
          </a:xfrm>
        </p:spPr>
      </p:pic>
      <p:sp>
        <p:nvSpPr>
          <p:cNvPr id="5" name="CasellaDiTesto 4"/>
          <p:cNvSpPr txBox="1"/>
          <p:nvPr/>
        </p:nvSpPr>
        <p:spPr>
          <a:xfrm>
            <a:off x="687110" y="6174393"/>
            <a:ext cx="780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Man </a:t>
            </a:r>
            <a:r>
              <a:rPr lang="it-IT" dirty="0" err="1"/>
              <a:t>Ray</a:t>
            </a:r>
            <a:r>
              <a:rPr lang="it-IT" dirty="0"/>
              <a:t>, </a:t>
            </a:r>
            <a:r>
              <a:rPr lang="it-IT" i="1" dirty="0"/>
              <a:t>Le lacrime (lacrime di vetro)</a:t>
            </a:r>
            <a:r>
              <a:rPr lang="it-IT" dirty="0"/>
              <a:t>, 1932, stampa alla gelatina ai sali d’argento </a:t>
            </a:r>
          </a:p>
          <a:p>
            <a:pPr algn="just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51865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095875" y="3140276"/>
            <a:ext cx="39940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László</a:t>
            </a:r>
            <a:r>
              <a:rPr lang="it-IT" dirty="0"/>
              <a:t> </a:t>
            </a:r>
            <a:r>
              <a:rPr lang="it-IT" dirty="0" err="1"/>
              <a:t>Moholy-Nagy</a:t>
            </a:r>
            <a:r>
              <a:rPr lang="it-IT" dirty="0"/>
              <a:t>, </a:t>
            </a:r>
            <a:r>
              <a:rPr lang="it-IT" i="1" dirty="0"/>
              <a:t>La coppia di ballerine </a:t>
            </a:r>
            <a:r>
              <a:rPr lang="it-IT" i="1" dirty="0" err="1"/>
              <a:t>Olly</a:t>
            </a:r>
            <a:r>
              <a:rPr lang="it-IT" i="1" dirty="0"/>
              <a:t> e Dolly</a:t>
            </a:r>
            <a:r>
              <a:rPr lang="it-IT" dirty="0"/>
              <a:t>, 1925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5FD29D47-27A9-7240-B7D1-724B3F191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577" y="382310"/>
            <a:ext cx="4959869" cy="6162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997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it-IT" dirty="0" err="1"/>
              <a:t>László</a:t>
            </a:r>
            <a:r>
              <a:rPr lang="it-IT" dirty="0"/>
              <a:t> </a:t>
            </a:r>
            <a:r>
              <a:rPr lang="it-IT" dirty="0" err="1"/>
              <a:t>Moholy-Nagy</a:t>
            </a:r>
            <a:r>
              <a:rPr lang="it-IT" dirty="0"/>
              <a:t>, </a:t>
            </a:r>
            <a:r>
              <a:rPr lang="it-IT" i="1" dirty="0"/>
              <a:t>Un nuovo strumento per la visione</a:t>
            </a:r>
            <a:r>
              <a:rPr lang="it-IT" dirty="0"/>
              <a:t> (1932)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it-IT" dirty="0"/>
              <a:t>Tutte le interpretazioni della fotografia sono state, finora, influenzate da concetti estetico-filosofici che sono alla base dell’interpretazione della pittura. Per molto tempo si è ritenuto che essi potessero essere applicati anche alla fotografia. Fino a oggi quest’ultima si è sviluppata nel quadro di uno stretto rapporto di dipendenza nei confronti delle forme tradizionali della pittura e, come la pittura, è passata attraverso le successive fasi di tutti i vari “</a:t>
            </a:r>
            <a:r>
              <a:rPr lang="it-IT" dirty="0" err="1"/>
              <a:t>ismi</a:t>
            </a:r>
            <a:r>
              <a:rPr lang="it-IT" dirty="0"/>
              <a:t>” artistici senza trarne il minimo vantaggio […]. In questo contesto non insisteremo mai abbastanza su un fatto: poco importa se la fotografia produca o meno una forma d’“arte”. L’unica vera misura del suo valore futuro verrà data dalle sue regole di base e non dalla opinione dei critici d’arte. È già un caso senza precedenti che una forma di espressione così “meccanica” come la fotografia – che per giunta viene considerata con un certo sdegnoso disprezzo sul piano artistico e creativo – abbia conquistato un tale peso e un tale potere e sia diventata, nel breve arco di un secolo, una delle forma visive oggettive più importanti.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435804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Laszlo Moholy-Nagy, Pittura Fotografia Film, Albert Langen Verlag, Monaco, 1927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008" y="450573"/>
            <a:ext cx="4622800" cy="6202018"/>
          </a:xfrm>
        </p:spPr>
      </p:pic>
      <p:sp>
        <p:nvSpPr>
          <p:cNvPr id="5" name="CasellaDiTesto 4"/>
          <p:cNvSpPr txBox="1"/>
          <p:nvPr/>
        </p:nvSpPr>
        <p:spPr>
          <a:xfrm>
            <a:off x="5133746" y="2845401"/>
            <a:ext cx="36922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László</a:t>
            </a:r>
            <a:r>
              <a:rPr lang="de-DE" dirty="0"/>
              <a:t> Moholy-Nagy, </a:t>
            </a:r>
            <a:r>
              <a:rPr lang="de-DE" dirty="0" err="1"/>
              <a:t>copertina</a:t>
            </a:r>
            <a:r>
              <a:rPr lang="de-DE" dirty="0"/>
              <a:t> di </a:t>
            </a:r>
            <a:r>
              <a:rPr lang="de-DE" i="1" dirty="0"/>
              <a:t>Malerei Photographie Film</a:t>
            </a:r>
            <a:r>
              <a:rPr lang="de-DE" dirty="0"/>
              <a:t> (</a:t>
            </a:r>
            <a:r>
              <a:rPr lang="de-DE" i="1" dirty="0" err="1"/>
              <a:t>Pittura</a:t>
            </a:r>
            <a:r>
              <a:rPr lang="de-DE" i="1" dirty="0"/>
              <a:t> </a:t>
            </a:r>
            <a:r>
              <a:rPr lang="de-DE" i="1" dirty="0" err="1"/>
              <a:t>Fotografia</a:t>
            </a:r>
            <a:r>
              <a:rPr lang="de-DE" i="1" dirty="0"/>
              <a:t> Film)</a:t>
            </a:r>
            <a:r>
              <a:rPr lang="de-DE" dirty="0"/>
              <a:t>, Albert Langen Verlag, Monaco 1925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74785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4971038" y="3000461"/>
            <a:ext cx="39741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err="1"/>
              <a:t>László</a:t>
            </a:r>
            <a:r>
              <a:rPr lang="hu-HU" dirty="0"/>
              <a:t> Moholy-Nagy, </a:t>
            </a:r>
            <a:r>
              <a:rPr lang="hu-HU" i="1" dirty="0"/>
              <a:t>Bambole</a:t>
            </a:r>
            <a:r>
              <a:rPr lang="hu-HU" dirty="0"/>
              <a:t>: ”L’articolarsi dei chiaroscuri e il reticolo d’ombre sospingono il giocattolo in una </a:t>
            </a:r>
            <a:r>
              <a:rPr lang="hu-HU" dirty="0" err="1"/>
              <a:t>dimensione</a:t>
            </a:r>
            <a:r>
              <a:rPr lang="hu-HU" dirty="0"/>
              <a:t> </a:t>
            </a:r>
            <a:r>
              <a:rPr lang="hu-HU" dirty="0" err="1"/>
              <a:t>fantastica</a:t>
            </a:r>
            <a:r>
              <a:rPr lang="it-IT" dirty="0"/>
              <a:t>.</a:t>
            </a:r>
            <a:r>
              <a:rPr lang="hu-HU" dirty="0"/>
              <a:t>”</a:t>
            </a:r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CD230011-1756-A14B-8E7E-AA19AAE6D1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817" y="667932"/>
            <a:ext cx="4405069" cy="586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6958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Laszlo Moholy-Nagy, ipresa dall'alto, DIDA P. 91036744256a1c89f226c7a385fff58ca929e2387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3200" y="195263"/>
            <a:ext cx="4691063" cy="6324600"/>
          </a:xfrm>
        </p:spPr>
      </p:pic>
      <p:sp>
        <p:nvSpPr>
          <p:cNvPr id="5" name="CasellaDiTesto 4"/>
          <p:cNvSpPr txBox="1"/>
          <p:nvPr/>
        </p:nvSpPr>
        <p:spPr>
          <a:xfrm>
            <a:off x="5224301" y="2757398"/>
            <a:ext cx="3707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err="1"/>
              <a:t>László</a:t>
            </a:r>
            <a:r>
              <a:rPr lang="it-IT" dirty="0"/>
              <a:t> </a:t>
            </a:r>
            <a:r>
              <a:rPr lang="it-IT" dirty="0" err="1"/>
              <a:t>Moholy-Nagy</a:t>
            </a:r>
            <a:r>
              <a:rPr lang="it-IT" dirty="0"/>
              <a:t>, Ripresa dall’alto: “Il fascino dell’immagine non risiede nell’oggetto ma nella vista dall’alto e nei rapporti ben ponderati.”</a:t>
            </a:r>
          </a:p>
        </p:txBody>
      </p:sp>
    </p:spTree>
    <p:extLst>
      <p:ext uri="{BB962C8B-B14F-4D97-AF65-F5344CB8AC3E}">
        <p14:creationId xmlns:p14="http://schemas.microsoft.com/office/powerpoint/2010/main" val="1887449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Laszlo Moholy-Nagy, Balconi Bauhaus, 1926, stampa ai sali d'argento, 49,5 x 39,3 cm.jpe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4408" y="299279"/>
            <a:ext cx="4707487" cy="6207538"/>
          </a:xfrm>
        </p:spPr>
      </p:pic>
      <p:sp>
        <p:nvSpPr>
          <p:cNvPr id="5" name="CasellaDiTesto 4"/>
          <p:cNvSpPr txBox="1"/>
          <p:nvPr/>
        </p:nvSpPr>
        <p:spPr>
          <a:xfrm>
            <a:off x="5032145" y="3004563"/>
            <a:ext cx="4111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err="1"/>
              <a:t>László</a:t>
            </a:r>
            <a:r>
              <a:rPr lang="it-IT" dirty="0"/>
              <a:t> </a:t>
            </a:r>
            <a:r>
              <a:rPr lang="it-IT" dirty="0" err="1"/>
              <a:t>Moholy-Nagy</a:t>
            </a:r>
            <a:r>
              <a:rPr lang="it-IT" dirty="0"/>
              <a:t>, </a:t>
            </a:r>
            <a:r>
              <a:rPr lang="it-IT" i="1" dirty="0"/>
              <a:t>Balconi Bauhaus</a:t>
            </a:r>
            <a:r>
              <a:rPr lang="it-IT" dirty="0"/>
              <a:t>, 1926, stampa alla gelatina ai sali d’argento</a:t>
            </a:r>
          </a:p>
        </p:txBody>
      </p:sp>
    </p:spTree>
    <p:extLst>
      <p:ext uri="{BB962C8B-B14F-4D97-AF65-F5344CB8AC3E}">
        <p14:creationId xmlns:p14="http://schemas.microsoft.com/office/powerpoint/2010/main" val="10986947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Laszlo Moholy Nagy, Vista di Berlino dalla torre della radio, 1928, stampa ai sali d'argento su cartoncino, 24,5 x 18,9 cm.Jpe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3530" y="226598"/>
            <a:ext cx="4708525" cy="6392862"/>
          </a:xfrm>
        </p:spPr>
      </p:pic>
      <p:sp>
        <p:nvSpPr>
          <p:cNvPr id="5" name="CasellaDiTesto 4"/>
          <p:cNvSpPr txBox="1"/>
          <p:nvPr/>
        </p:nvSpPr>
        <p:spPr>
          <a:xfrm>
            <a:off x="4882693" y="2888237"/>
            <a:ext cx="42878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László</a:t>
            </a:r>
            <a:r>
              <a:rPr lang="it-IT" dirty="0"/>
              <a:t> </a:t>
            </a:r>
            <a:r>
              <a:rPr lang="it-IT" dirty="0" err="1"/>
              <a:t>Moholy</a:t>
            </a:r>
            <a:r>
              <a:rPr lang="it-IT" dirty="0"/>
              <a:t> </a:t>
            </a:r>
            <a:r>
              <a:rPr lang="it-IT" dirty="0" err="1"/>
              <a:t>Nagy</a:t>
            </a:r>
            <a:r>
              <a:rPr lang="it-IT" dirty="0"/>
              <a:t>, </a:t>
            </a:r>
            <a:r>
              <a:rPr lang="it-IT" i="1" dirty="0"/>
              <a:t>Vista di Berlino dalla Torre della Radio</a:t>
            </a:r>
            <a:r>
              <a:rPr lang="it-IT" dirty="0"/>
              <a:t>, 1928, stampa alla gelatina ai sali d’argento</a:t>
            </a:r>
          </a:p>
        </p:txBody>
      </p:sp>
    </p:spTree>
    <p:extLst>
      <p:ext uri="{BB962C8B-B14F-4D97-AF65-F5344CB8AC3E}">
        <p14:creationId xmlns:p14="http://schemas.microsoft.com/office/powerpoint/2010/main" val="16998478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Herbert Bayer, Solitario metropolitano, 1932 ~ Lonely Metropolitan, 193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8544" y="341036"/>
            <a:ext cx="4354879" cy="6188973"/>
          </a:xfrm>
        </p:spPr>
      </p:pic>
      <p:sp>
        <p:nvSpPr>
          <p:cNvPr id="5" name="CasellaDiTesto 4"/>
          <p:cNvSpPr txBox="1"/>
          <p:nvPr/>
        </p:nvSpPr>
        <p:spPr>
          <a:xfrm>
            <a:off x="4715565" y="3066190"/>
            <a:ext cx="4428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Herbert Bayer, </a:t>
            </a:r>
            <a:r>
              <a:rPr lang="it-IT" i="1" dirty="0"/>
              <a:t>Solitario metropolitano</a:t>
            </a:r>
            <a:r>
              <a:rPr lang="it-IT" dirty="0"/>
              <a:t>, 1932 </a:t>
            </a:r>
          </a:p>
        </p:txBody>
      </p:sp>
    </p:spTree>
    <p:extLst>
      <p:ext uri="{BB962C8B-B14F-4D97-AF65-F5344CB8AC3E}">
        <p14:creationId xmlns:p14="http://schemas.microsoft.com/office/powerpoint/2010/main" val="38143140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Herbert Bayer, Umanamente impossibile, 1932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7046" y="608673"/>
            <a:ext cx="4371216" cy="5467272"/>
          </a:xfrm>
        </p:spPr>
      </p:pic>
      <p:sp>
        <p:nvSpPr>
          <p:cNvPr id="5" name="CasellaDiTesto 4"/>
          <p:cNvSpPr txBox="1"/>
          <p:nvPr/>
        </p:nvSpPr>
        <p:spPr>
          <a:xfrm>
            <a:off x="4611758" y="3157643"/>
            <a:ext cx="4646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Herbert Bayer, </a:t>
            </a:r>
            <a:r>
              <a:rPr lang="it-IT" i="1" dirty="0"/>
              <a:t>Umanamente impossibile</a:t>
            </a:r>
            <a:r>
              <a:rPr lang="it-IT" dirty="0"/>
              <a:t>, 1932</a:t>
            </a:r>
          </a:p>
        </p:txBody>
      </p:sp>
    </p:spTree>
    <p:extLst>
      <p:ext uri="{BB962C8B-B14F-4D97-AF65-F5344CB8AC3E}">
        <p14:creationId xmlns:p14="http://schemas.microsoft.com/office/powerpoint/2010/main" val="3679989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4902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Wieland</a:t>
            </a:r>
            <a:r>
              <a:rPr lang="it-IT" dirty="0"/>
              <a:t> </a:t>
            </a:r>
            <a:r>
              <a:rPr lang="it-IT" dirty="0" err="1"/>
              <a:t>Herzfelde</a:t>
            </a:r>
            <a:r>
              <a:rPr lang="it-IT" dirty="0"/>
              <a:t>: 1920, Berlino, introduzione alla mostra “</a:t>
            </a:r>
            <a:r>
              <a:rPr lang="it-IT" dirty="0" err="1"/>
              <a:t>Erste</a:t>
            </a:r>
            <a:r>
              <a:rPr lang="it-IT" dirty="0"/>
              <a:t> </a:t>
            </a:r>
            <a:r>
              <a:rPr lang="it-IT" dirty="0" err="1"/>
              <a:t>Internationale</a:t>
            </a:r>
            <a:r>
              <a:rPr lang="it-IT" dirty="0"/>
              <a:t> Dada-Messe”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93283" y="211422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it-IT" dirty="0"/>
              <a:t>La pittura una volta aveva il preciso scopo di permettere alle persone di vedere cose, paesaggi, animali, edifici, eccetera, che queste non potevano vedere con i loro occhi. Oggi questi compiti sono stati assunti dalla fotografia e dal cinema, che li eseguono in modo incomparabilmente più preciso dei pittori di qualsiasi epoca […]. I dadaisti dicono: se un tempo sforzi e amore venivano spesi nel dipingere un corpo, un fiore, un cappello, un’ombra, eccetera, noi dobbiamo semplicemente prendere le forbici e ritagliare tutte le cose che ci servono dai dipinti, dalle riproduzioni fotografiche.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041228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contenuto 7" descr="Umbo, copertina di Il reporter volante. Egon Erwin Kisch, 19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0696" y="131211"/>
            <a:ext cx="4165600" cy="6578600"/>
          </a:xfrm>
        </p:spPr>
      </p:pic>
      <p:sp>
        <p:nvSpPr>
          <p:cNvPr id="9" name="CasellaDiTesto 8"/>
          <p:cNvSpPr txBox="1"/>
          <p:nvPr/>
        </p:nvSpPr>
        <p:spPr>
          <a:xfrm>
            <a:off x="4804649" y="2940510"/>
            <a:ext cx="4047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Umbo</a:t>
            </a:r>
            <a:r>
              <a:rPr lang="it-IT" dirty="0"/>
              <a:t>, copertina di </a:t>
            </a:r>
            <a:r>
              <a:rPr lang="it-IT" i="1" dirty="0"/>
              <a:t>Il reporter volante</a:t>
            </a:r>
            <a:r>
              <a:rPr lang="it-IT" dirty="0"/>
              <a:t>. </a:t>
            </a:r>
            <a:r>
              <a:rPr lang="it-IT" dirty="0" err="1"/>
              <a:t>Egon</a:t>
            </a:r>
            <a:r>
              <a:rPr lang="it-IT" dirty="0"/>
              <a:t> Erwin </a:t>
            </a:r>
            <a:r>
              <a:rPr lang="it-IT" dirty="0" err="1"/>
              <a:t>Kisch</a:t>
            </a:r>
            <a:r>
              <a:rPr lang="it-IT" dirty="0"/>
              <a:t>, 1926</a:t>
            </a:r>
          </a:p>
        </p:txBody>
      </p:sp>
    </p:spTree>
    <p:extLst>
      <p:ext uri="{BB962C8B-B14F-4D97-AF65-F5344CB8AC3E}">
        <p14:creationId xmlns:p14="http://schemas.microsoft.com/office/powerpoint/2010/main" val="39496591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Film und Foto, Manifesto della mostra &quot;Film und Foto&quot; (Ruge - Tschichold), Stoccarda, 18 maggio - 7 luglio 1929, litografia, 84 x 58,5 cm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5043" y="195263"/>
            <a:ext cx="4611758" cy="6357937"/>
          </a:xfrm>
        </p:spPr>
      </p:pic>
      <p:sp>
        <p:nvSpPr>
          <p:cNvPr id="5" name="CasellaDiTesto 4"/>
          <p:cNvSpPr txBox="1"/>
          <p:nvPr/>
        </p:nvSpPr>
        <p:spPr>
          <a:xfrm>
            <a:off x="5121963" y="2912566"/>
            <a:ext cx="38895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Manifesto della mostra </a:t>
            </a:r>
            <a:r>
              <a:rPr lang="it-IT" i="1" dirty="0"/>
              <a:t>Film</a:t>
            </a:r>
            <a:r>
              <a:rPr lang="it-IT" dirty="0"/>
              <a:t> </a:t>
            </a:r>
            <a:r>
              <a:rPr lang="it-IT" i="1" dirty="0"/>
              <a:t>und Foto </a:t>
            </a:r>
            <a:r>
              <a:rPr lang="it-IT" dirty="0"/>
              <a:t>(</a:t>
            </a:r>
            <a:r>
              <a:rPr lang="it-IT" dirty="0" err="1"/>
              <a:t>Ruge</a:t>
            </a:r>
            <a:r>
              <a:rPr lang="it-IT" dirty="0"/>
              <a:t> - </a:t>
            </a:r>
            <a:r>
              <a:rPr lang="it-IT" dirty="0" err="1"/>
              <a:t>Tschichold</a:t>
            </a:r>
            <a:r>
              <a:rPr lang="it-IT" dirty="0"/>
              <a:t>), Stoccarda, </a:t>
            </a:r>
          </a:p>
          <a:p>
            <a:pPr algn="ctr"/>
            <a:r>
              <a:rPr lang="it-IT" dirty="0"/>
              <a:t>18 maggio - 7 luglio 1929, litografia</a:t>
            </a:r>
          </a:p>
        </p:txBody>
      </p:sp>
    </p:spTree>
    <p:extLst>
      <p:ext uri="{BB962C8B-B14F-4D97-AF65-F5344CB8AC3E}">
        <p14:creationId xmlns:p14="http://schemas.microsoft.com/office/powerpoint/2010/main" val="3562183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El Lissitzky, Autoritratto (Il costruttore), 1924, stampa ai sali d'argento, 7,6 x 8,5 cm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0157" y="352288"/>
            <a:ext cx="7011045" cy="5597937"/>
          </a:xfrm>
        </p:spPr>
      </p:pic>
      <p:sp>
        <p:nvSpPr>
          <p:cNvPr id="5" name="CasellaDiTesto 4"/>
          <p:cNvSpPr txBox="1"/>
          <p:nvPr/>
        </p:nvSpPr>
        <p:spPr>
          <a:xfrm>
            <a:off x="1928924" y="6100211"/>
            <a:ext cx="5293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El</a:t>
            </a:r>
            <a:r>
              <a:rPr lang="it-IT" dirty="0"/>
              <a:t> </a:t>
            </a:r>
            <a:r>
              <a:rPr lang="it-IT" dirty="0" err="1"/>
              <a:t>Lissitzky</a:t>
            </a:r>
            <a:r>
              <a:rPr lang="it-IT" dirty="0"/>
              <a:t>, </a:t>
            </a:r>
            <a:r>
              <a:rPr lang="it-IT" i="1" dirty="0"/>
              <a:t>Autoritratto (Il costruttore</a:t>
            </a:r>
            <a:r>
              <a:rPr lang="it-IT" dirty="0"/>
              <a:t>), 1924, </a:t>
            </a:r>
          </a:p>
          <a:p>
            <a:pPr algn="ctr"/>
            <a:r>
              <a:rPr lang="it-IT" dirty="0"/>
              <a:t>stampa alla gelatina ai sali d’argento</a:t>
            </a:r>
          </a:p>
        </p:txBody>
      </p:sp>
    </p:spTree>
    <p:extLst>
      <p:ext uri="{BB962C8B-B14F-4D97-AF65-F5344CB8AC3E}">
        <p14:creationId xmlns:p14="http://schemas.microsoft.com/office/powerpoint/2010/main" val="36131470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leksandr Rodcenko, fotomontaggio per la copertina di Pro eto, di Vladimir Mayakowsky, 1923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4435" y="104706"/>
            <a:ext cx="4081463" cy="6561137"/>
          </a:xfrm>
        </p:spPr>
      </p:pic>
      <p:sp>
        <p:nvSpPr>
          <p:cNvPr id="5" name="CasellaDiTesto 4"/>
          <p:cNvSpPr txBox="1"/>
          <p:nvPr/>
        </p:nvSpPr>
        <p:spPr>
          <a:xfrm>
            <a:off x="4672130" y="2923609"/>
            <a:ext cx="42333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Aleksandr </a:t>
            </a:r>
            <a:r>
              <a:rPr lang="it-IT" dirty="0" err="1"/>
              <a:t>Rodčenko</a:t>
            </a:r>
            <a:r>
              <a:rPr lang="it-IT" dirty="0"/>
              <a:t>, fotomontaggio per la copertina di </a:t>
            </a:r>
            <a:r>
              <a:rPr lang="it-IT" i="1" dirty="0"/>
              <a:t>Pro </a:t>
            </a:r>
            <a:r>
              <a:rPr lang="it-IT" i="1" dirty="0" err="1"/>
              <a:t>eto</a:t>
            </a:r>
            <a:r>
              <a:rPr lang="it-IT" dirty="0"/>
              <a:t>, di Vladimir Majakovskij, 1923</a:t>
            </a:r>
          </a:p>
        </p:txBody>
      </p:sp>
    </p:spTree>
    <p:extLst>
      <p:ext uri="{BB962C8B-B14F-4D97-AF65-F5344CB8AC3E}">
        <p14:creationId xmlns:p14="http://schemas.microsoft.com/office/powerpoint/2010/main" val="40513868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leksandr Rodcenko, Pro Eto, 1923, stampa fotografica, 22,2 x 14,4 cm (formato pagina)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8503" y="213346"/>
            <a:ext cx="4437062" cy="6443662"/>
          </a:xfrm>
        </p:spPr>
      </p:pic>
      <p:sp>
        <p:nvSpPr>
          <p:cNvPr id="5" name="CasellaDiTesto 4"/>
          <p:cNvSpPr txBox="1"/>
          <p:nvPr/>
        </p:nvSpPr>
        <p:spPr>
          <a:xfrm>
            <a:off x="5314122" y="3250511"/>
            <a:ext cx="3564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Aleksandr </a:t>
            </a:r>
            <a:r>
              <a:rPr lang="it-IT" dirty="0" err="1"/>
              <a:t>Rodčenko</a:t>
            </a:r>
            <a:r>
              <a:rPr lang="it-IT" dirty="0"/>
              <a:t>, </a:t>
            </a:r>
            <a:r>
              <a:rPr lang="it-IT" i="1" dirty="0"/>
              <a:t>Pro </a:t>
            </a:r>
            <a:r>
              <a:rPr lang="it-IT" i="1" dirty="0" err="1"/>
              <a:t>Eto</a:t>
            </a:r>
            <a:r>
              <a:rPr lang="it-IT" dirty="0"/>
              <a:t>, 1923 </a:t>
            </a:r>
          </a:p>
        </p:txBody>
      </p:sp>
    </p:spTree>
    <p:extLst>
      <p:ext uri="{BB962C8B-B14F-4D97-AF65-F5344CB8AC3E}">
        <p14:creationId xmlns:p14="http://schemas.microsoft.com/office/powerpoint/2010/main" val="5220165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leksandr Rodcenko, Uomo in equilibrio su una torre, 1923 (da un fotocollage per Pro Eto), fotografia ai sali d'argentoda un fotocollage, 19,7 x 12,9 cm (immagine)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9863" y="180010"/>
            <a:ext cx="4554537" cy="6527800"/>
          </a:xfrm>
        </p:spPr>
      </p:pic>
      <p:sp>
        <p:nvSpPr>
          <p:cNvPr id="5" name="CasellaDiTesto 4"/>
          <p:cNvSpPr txBox="1"/>
          <p:nvPr/>
        </p:nvSpPr>
        <p:spPr>
          <a:xfrm>
            <a:off x="4764156" y="3120744"/>
            <a:ext cx="42060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Aleksandr </a:t>
            </a:r>
            <a:r>
              <a:rPr lang="it-IT" dirty="0" err="1"/>
              <a:t>Rodčenko</a:t>
            </a:r>
            <a:r>
              <a:rPr lang="it-IT" dirty="0"/>
              <a:t>, </a:t>
            </a:r>
            <a:r>
              <a:rPr lang="it-IT" i="1" dirty="0"/>
              <a:t>Uomo in equilibrio su una torre</a:t>
            </a:r>
            <a:r>
              <a:rPr lang="it-IT" dirty="0"/>
              <a:t>, 1923, </a:t>
            </a:r>
            <a:r>
              <a:rPr lang="it-IT" dirty="0" err="1"/>
              <a:t>fotocollage</a:t>
            </a:r>
            <a:r>
              <a:rPr lang="it-IT" dirty="0"/>
              <a:t> per </a:t>
            </a:r>
            <a:r>
              <a:rPr lang="it-IT" i="1" dirty="0"/>
              <a:t>Pro </a:t>
            </a:r>
            <a:r>
              <a:rPr lang="it-IT" i="1" dirty="0" err="1"/>
              <a:t>Eto</a:t>
            </a:r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198317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leksandr Rodcenko, Osip Brik, 1924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9863" y="195263"/>
            <a:ext cx="4775200" cy="6408737"/>
          </a:xfrm>
        </p:spPr>
      </p:pic>
      <p:sp>
        <p:nvSpPr>
          <p:cNvPr id="5" name="CasellaDiTesto 4"/>
          <p:cNvSpPr txBox="1"/>
          <p:nvPr/>
        </p:nvSpPr>
        <p:spPr>
          <a:xfrm>
            <a:off x="4945063" y="3078634"/>
            <a:ext cx="4000154" cy="64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/>
              <a:t>Aleksandr </a:t>
            </a:r>
            <a:r>
              <a:rPr lang="it-IT" dirty="0" err="1"/>
              <a:t>Rodčenko</a:t>
            </a:r>
            <a:r>
              <a:rPr lang="hr-HR" dirty="0"/>
              <a:t>, ritratto di </a:t>
            </a:r>
            <a:r>
              <a:rPr lang="hr-HR" i="1" dirty="0"/>
              <a:t>Osip Brik</a:t>
            </a:r>
            <a:r>
              <a:rPr lang="hr-HR" dirty="0"/>
              <a:t>, 1924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926074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leksandr Rodcenko, Scala antincendio, 1925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5738" y="246063"/>
            <a:ext cx="4622800" cy="6340475"/>
          </a:xfrm>
        </p:spPr>
      </p:pic>
      <p:sp>
        <p:nvSpPr>
          <p:cNvPr id="5" name="CasellaDiTesto 4"/>
          <p:cNvSpPr txBox="1"/>
          <p:nvPr/>
        </p:nvSpPr>
        <p:spPr>
          <a:xfrm>
            <a:off x="4596507" y="3093134"/>
            <a:ext cx="4733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Aleksandr </a:t>
            </a:r>
            <a:r>
              <a:rPr lang="it-IT" dirty="0" err="1"/>
              <a:t>Rodčenko</a:t>
            </a:r>
            <a:r>
              <a:rPr lang="it-IT" dirty="0"/>
              <a:t>, </a:t>
            </a:r>
            <a:r>
              <a:rPr lang="it-IT" i="1" dirty="0"/>
              <a:t>Scala antincendio</a:t>
            </a:r>
            <a:r>
              <a:rPr lang="it-IT" dirty="0"/>
              <a:t>, 1925</a:t>
            </a:r>
          </a:p>
        </p:txBody>
      </p:sp>
    </p:spTree>
    <p:extLst>
      <p:ext uri="{BB962C8B-B14F-4D97-AF65-F5344CB8AC3E}">
        <p14:creationId xmlns:p14="http://schemas.microsoft.com/office/powerpoint/2010/main" val="6100686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contenuto 5" descr="Aleksandr Rodcenko, Assembramento per una manifestazione, Mosca, 1928, stampa ai sali d'argento, 49,5 x 35,3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9863" y="144463"/>
            <a:ext cx="3843337" cy="6561137"/>
          </a:xfrm>
        </p:spPr>
      </p:pic>
      <p:sp>
        <p:nvSpPr>
          <p:cNvPr id="7" name="CasellaDiTesto 6"/>
          <p:cNvSpPr txBox="1"/>
          <p:nvPr/>
        </p:nvSpPr>
        <p:spPr>
          <a:xfrm>
            <a:off x="4237749" y="3101865"/>
            <a:ext cx="4574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Aleksandr </a:t>
            </a:r>
            <a:r>
              <a:rPr lang="it-IT" dirty="0" err="1"/>
              <a:t>Rodčenko</a:t>
            </a:r>
            <a:r>
              <a:rPr lang="it-IT" dirty="0"/>
              <a:t>, </a:t>
            </a:r>
            <a:r>
              <a:rPr lang="it-IT" i="1" dirty="0"/>
              <a:t>Assembramento per una manifestazione</a:t>
            </a:r>
            <a:r>
              <a:rPr lang="it-IT" dirty="0"/>
              <a:t>, Mosca, 1928 </a:t>
            </a:r>
          </a:p>
        </p:txBody>
      </p:sp>
    </p:spTree>
    <p:extLst>
      <p:ext uri="{BB962C8B-B14F-4D97-AF65-F5344CB8AC3E}">
        <p14:creationId xmlns:p14="http://schemas.microsoft.com/office/powerpoint/2010/main" val="11656087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leksandr Rodcenko, Scale, 1930.jpe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7042" y="319364"/>
            <a:ext cx="8189636" cy="5831565"/>
          </a:xfrm>
        </p:spPr>
      </p:pic>
      <p:sp>
        <p:nvSpPr>
          <p:cNvPr id="5" name="CasellaDiTesto 4"/>
          <p:cNvSpPr txBox="1"/>
          <p:nvPr/>
        </p:nvSpPr>
        <p:spPr>
          <a:xfrm>
            <a:off x="2931778" y="6338749"/>
            <a:ext cx="3360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 err="1"/>
              <a:t>Aleksandr</a:t>
            </a:r>
            <a:r>
              <a:rPr lang="pl-PL" dirty="0"/>
              <a:t> </a:t>
            </a:r>
            <a:r>
              <a:rPr lang="it-IT" dirty="0" err="1"/>
              <a:t>Rodčenko</a:t>
            </a:r>
            <a:r>
              <a:rPr lang="pl-PL" dirty="0"/>
              <a:t>, </a:t>
            </a:r>
            <a:r>
              <a:rPr lang="pl-PL" i="1" dirty="0" err="1"/>
              <a:t>Scale</a:t>
            </a:r>
            <a:r>
              <a:rPr lang="pl-PL" dirty="0"/>
              <a:t>, 1930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70189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Hannah Hoch, Taglio con coltello da cucina Dada attraverso la pancia della repubblica di Weimar, 1919, collage, 114 x 90 cm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712" y="438716"/>
            <a:ext cx="4583580" cy="5850626"/>
          </a:xfrm>
        </p:spPr>
      </p:pic>
      <p:sp>
        <p:nvSpPr>
          <p:cNvPr id="5" name="CasellaDiTesto 4"/>
          <p:cNvSpPr txBox="1"/>
          <p:nvPr/>
        </p:nvSpPr>
        <p:spPr>
          <a:xfrm>
            <a:off x="5031873" y="2763865"/>
            <a:ext cx="3938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Hannah</a:t>
            </a:r>
            <a:r>
              <a:rPr lang="it-IT" dirty="0"/>
              <a:t> </a:t>
            </a:r>
            <a:r>
              <a:rPr lang="it-IT" dirty="0" err="1"/>
              <a:t>Höch</a:t>
            </a:r>
            <a:r>
              <a:rPr lang="it-IT" dirty="0"/>
              <a:t>, </a:t>
            </a:r>
            <a:r>
              <a:rPr lang="it-IT" i="1" dirty="0"/>
              <a:t>Taglio con coltello da cucina Dada attraverso la pancia della repubblica di Weimar</a:t>
            </a:r>
            <a:r>
              <a:rPr lang="it-IT" dirty="0"/>
              <a:t>, 1919, collage, 114  x  90 cm</a:t>
            </a:r>
          </a:p>
        </p:txBody>
      </p:sp>
    </p:spTree>
    <p:extLst>
      <p:ext uri="{BB962C8B-B14F-4D97-AF65-F5344CB8AC3E}">
        <p14:creationId xmlns:p14="http://schemas.microsoft.com/office/powerpoint/2010/main" val="40541967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leksandr Rodcenko, Ragazza con una Leica, 1934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4403" y="403305"/>
            <a:ext cx="4205563" cy="5856126"/>
          </a:xfrm>
        </p:spPr>
      </p:pic>
      <p:sp>
        <p:nvSpPr>
          <p:cNvPr id="5" name="CasellaDiTesto 4"/>
          <p:cNvSpPr txBox="1"/>
          <p:nvPr/>
        </p:nvSpPr>
        <p:spPr>
          <a:xfrm>
            <a:off x="4206091" y="3146702"/>
            <a:ext cx="5110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Aleksandr </a:t>
            </a:r>
            <a:r>
              <a:rPr lang="it-IT" dirty="0" err="1"/>
              <a:t>Rodčenko</a:t>
            </a:r>
            <a:r>
              <a:rPr lang="it-IT" dirty="0"/>
              <a:t>, </a:t>
            </a:r>
            <a:r>
              <a:rPr lang="it-IT" i="1" dirty="0"/>
              <a:t>Ragazza con una Leica</a:t>
            </a:r>
            <a:r>
              <a:rPr lang="it-IT" dirty="0"/>
              <a:t>, 1934</a:t>
            </a:r>
          </a:p>
        </p:txBody>
      </p:sp>
    </p:spTree>
    <p:extLst>
      <p:ext uri="{BB962C8B-B14F-4D97-AF65-F5344CB8AC3E}">
        <p14:creationId xmlns:p14="http://schemas.microsoft.com/office/powerpoint/2010/main" val="40642373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Brassaï</a:t>
            </a:r>
            <a:r>
              <a:rPr lang="it-IT" dirty="0"/>
              <a:t>, </a:t>
            </a:r>
            <a:r>
              <a:rPr lang="it-IT" i="1" dirty="0"/>
              <a:t>Nota </a:t>
            </a:r>
            <a:r>
              <a:rPr lang="it-IT" dirty="0"/>
              <a:t>(1976)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it-IT" dirty="0"/>
              <a:t>Durante i miei primi anni a Parigi, a partire dal 1924, vivevo di notte, andavo a letto all’alba, mi alzavo al tramonto, vagavo per la città da </a:t>
            </a:r>
            <a:r>
              <a:rPr lang="it-IT" dirty="0" err="1"/>
              <a:t>Montparnasse</a:t>
            </a:r>
            <a:r>
              <a:rPr lang="it-IT" dirty="0"/>
              <a:t> a Montmartre. E nonostante avessi sempre ignorato la fotografia e anzi l’avessi anche in antipatia, mi spinse a diventare fotografo il desiderio di raccontare tutte le cose che mi incantavano nella Parigi notturna che stavo vivendo. Così nacque </a:t>
            </a:r>
            <a:r>
              <a:rPr lang="it-IT" i="1" dirty="0"/>
              <a:t>Paris de </a:t>
            </a:r>
            <a:r>
              <a:rPr lang="it-IT" i="1" dirty="0" err="1"/>
              <a:t>nuit</a:t>
            </a:r>
            <a:r>
              <a:rPr lang="it-IT" dirty="0"/>
              <a:t>, pubblicato nel 1933 […]. Ero ansioso di penetrare in questo altro mondo ai margini, il segreto, sinistro mondo di criminali, emarginati, violenti, magnaccia, puttane, tossicomani, omosessuali. A torto o a ragione, sentivo che questo mondo underground rappresentava Parigi nei suoi aspetti meno cosmopoliti e invece più vivi, più autentici, che in questi volti particolari di un mondo sotterraneo rimaneva preservata, di epoca in epoca, quasi senza cambiare, la cultura popolare del suo lontano passato.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506651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Brassai Parigi di notte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0068" y="385625"/>
            <a:ext cx="7923864" cy="5670619"/>
          </a:xfrm>
        </p:spPr>
      </p:pic>
      <p:sp>
        <p:nvSpPr>
          <p:cNvPr id="5" name="CasellaDiTesto 4"/>
          <p:cNvSpPr txBox="1"/>
          <p:nvPr/>
        </p:nvSpPr>
        <p:spPr>
          <a:xfrm>
            <a:off x="1819692" y="6202018"/>
            <a:ext cx="552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err="1"/>
              <a:t>Brassaï</a:t>
            </a:r>
            <a:r>
              <a:rPr lang="it-IT" dirty="0"/>
              <a:t>, </a:t>
            </a:r>
            <a:r>
              <a:rPr lang="it-IT" i="1" dirty="0"/>
              <a:t>Parigi di notte, Avenue de l'</a:t>
            </a:r>
            <a:r>
              <a:rPr lang="it-IT" i="1" dirty="0" err="1"/>
              <a:t>Observatoire</a:t>
            </a:r>
            <a:r>
              <a:rPr lang="it-IT" i="1" dirty="0"/>
              <a:t>, 1934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522631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egnaposto contenuto 6" descr="Brassai, Parigi di notte, n. 27, 1933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201378"/>
            <a:ext cx="4472609" cy="6515569"/>
          </a:xfrm>
        </p:spPr>
      </p:pic>
      <p:sp>
        <p:nvSpPr>
          <p:cNvPr id="8" name="CasellaDiTesto 7"/>
          <p:cNvSpPr txBox="1"/>
          <p:nvPr/>
        </p:nvSpPr>
        <p:spPr>
          <a:xfrm>
            <a:off x="5439281" y="3274497"/>
            <a:ext cx="3280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Brassaï</a:t>
            </a:r>
            <a:r>
              <a:rPr lang="it-IT" dirty="0"/>
              <a:t>, </a:t>
            </a:r>
            <a:r>
              <a:rPr lang="it-IT" i="1" dirty="0"/>
              <a:t>Parigi di notte</a:t>
            </a:r>
            <a:r>
              <a:rPr lang="it-IT" dirty="0"/>
              <a:t>, n. 27</a:t>
            </a:r>
          </a:p>
        </p:txBody>
      </p:sp>
    </p:spTree>
    <p:extLst>
      <p:ext uri="{BB962C8B-B14F-4D97-AF65-F5344CB8AC3E}">
        <p14:creationId xmlns:p14="http://schemas.microsoft.com/office/powerpoint/2010/main" val="37217907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Brassai, La bande du Grand Albert,1931-193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5723" y="237642"/>
            <a:ext cx="8399250" cy="5990879"/>
          </a:xfrm>
        </p:spPr>
      </p:pic>
      <p:sp>
        <p:nvSpPr>
          <p:cNvPr id="5" name="CasellaDiTesto 4"/>
          <p:cNvSpPr txBox="1"/>
          <p:nvPr/>
        </p:nvSpPr>
        <p:spPr>
          <a:xfrm>
            <a:off x="2293154" y="6228521"/>
            <a:ext cx="4484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err="1"/>
              <a:t>Brassaï</a:t>
            </a:r>
            <a:r>
              <a:rPr lang="fr-FR" dirty="0"/>
              <a:t>, </a:t>
            </a:r>
            <a:r>
              <a:rPr lang="fr-FR" i="1" dirty="0"/>
              <a:t>La bande du Grand Albert</a:t>
            </a:r>
            <a:r>
              <a:rPr lang="fr-FR" dirty="0"/>
              <a:t>, 1931-1932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38182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Brassai, Coppia di amanti in un piccolo caffé, quartiere italiano,1932 circa, stampa ai sali d'argento, 28,3 x 22,7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3200" y="195263"/>
            <a:ext cx="4589463" cy="6408737"/>
          </a:xfrm>
        </p:spPr>
      </p:pic>
      <p:sp>
        <p:nvSpPr>
          <p:cNvPr id="5" name="CasellaDiTesto 4"/>
          <p:cNvSpPr txBox="1"/>
          <p:nvPr/>
        </p:nvSpPr>
        <p:spPr>
          <a:xfrm>
            <a:off x="4810538" y="3076465"/>
            <a:ext cx="4333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Brassaï</a:t>
            </a:r>
            <a:r>
              <a:rPr lang="it-IT" dirty="0"/>
              <a:t>, </a:t>
            </a:r>
            <a:r>
              <a:rPr lang="it-IT" i="1" dirty="0"/>
              <a:t>Coppia di amanti in un piccolo caffé, quartiere italiano</a:t>
            </a:r>
            <a:r>
              <a:rPr lang="it-IT" dirty="0"/>
              <a:t>, 1932 circa</a:t>
            </a:r>
          </a:p>
        </p:txBody>
      </p:sp>
    </p:spTree>
    <p:extLst>
      <p:ext uri="{BB962C8B-B14F-4D97-AF65-F5344CB8AC3E}">
        <p14:creationId xmlns:p14="http://schemas.microsoft.com/office/powerpoint/2010/main" val="11033259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4979824" y="3244334"/>
            <a:ext cx="413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dirty="0" err="1"/>
              <a:t>Brassaï</a:t>
            </a:r>
            <a:r>
              <a:rPr lang="it-IT" dirty="0"/>
              <a:t>, </a:t>
            </a:r>
            <a:r>
              <a:rPr lang="it-IT" i="1" dirty="0"/>
              <a:t>Bijou de Montmartre</a:t>
            </a:r>
            <a:r>
              <a:rPr lang="it-IT" dirty="0"/>
              <a:t>, 1932-1933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0932CC3-172B-BB4F-BCC0-AA16E4742C4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304" y="392817"/>
            <a:ext cx="4373218" cy="6072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532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ndré Kertész, Bocskay-tér, Budapest, 19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591" y="145775"/>
            <a:ext cx="8057322" cy="5883966"/>
          </a:xfrm>
        </p:spPr>
      </p:pic>
      <p:sp>
        <p:nvSpPr>
          <p:cNvPr id="5" name="CasellaDiTesto 4"/>
          <p:cNvSpPr txBox="1"/>
          <p:nvPr/>
        </p:nvSpPr>
        <p:spPr>
          <a:xfrm>
            <a:off x="2540253" y="6170617"/>
            <a:ext cx="4275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hu-HU" dirty="0"/>
              <a:t>André Kertész, </a:t>
            </a:r>
            <a:r>
              <a:rPr lang="hu-HU" i="1" dirty="0"/>
              <a:t>Bocskay-tér</a:t>
            </a:r>
            <a:r>
              <a:rPr lang="hu-HU" dirty="0"/>
              <a:t>, Budapest, 1914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974069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768622" y="6130290"/>
            <a:ext cx="5678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dirty="0"/>
              <a:t>André </a:t>
            </a:r>
            <a:r>
              <a:rPr lang="it-IT" dirty="0" err="1"/>
              <a:t>Kertész</a:t>
            </a:r>
            <a:r>
              <a:rPr lang="it-IT" dirty="0"/>
              <a:t>, </a:t>
            </a:r>
            <a:r>
              <a:rPr lang="it-IT" i="1" dirty="0"/>
              <a:t>Parigi, una notte di tempesta d'estate</a:t>
            </a:r>
            <a:r>
              <a:rPr lang="it-IT" dirty="0"/>
              <a:t>, 1925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5FD9FE98-12B4-B144-9E2D-3ABEA2EC5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312" y="503583"/>
            <a:ext cx="6170779" cy="5275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3933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737416" y="3280596"/>
            <a:ext cx="307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André </a:t>
            </a:r>
            <a:r>
              <a:rPr lang="it-IT" dirty="0" err="1"/>
              <a:t>Kertész</a:t>
            </a:r>
            <a:r>
              <a:rPr lang="it-IT" dirty="0"/>
              <a:t>, </a:t>
            </a:r>
            <a:r>
              <a:rPr lang="it-IT" i="1" dirty="0" err="1"/>
              <a:t>Meudon</a:t>
            </a:r>
            <a:r>
              <a:rPr lang="it-IT" dirty="0"/>
              <a:t>, 1928, </a:t>
            </a:r>
          </a:p>
        </p:txBody>
      </p:sp>
      <p:pic>
        <p:nvPicPr>
          <p:cNvPr id="1027" name="Picture 3" descr="Meudon">
            <a:extLst>
              <a:ext uri="{FF2B5EF4-FFF2-40B4-BE49-F238E27FC236}">
                <a16:creationId xmlns:a16="http://schemas.microsoft.com/office/drawing/2014/main" id="{0145F5DA-224B-A944-BECA-15F9D25BD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330" y="458643"/>
            <a:ext cx="4796513" cy="601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189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128641" y="6030193"/>
            <a:ext cx="6879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Marcel Duchamp e Man </a:t>
            </a:r>
            <a:r>
              <a:rPr lang="it-IT" dirty="0" err="1"/>
              <a:t>Ray</a:t>
            </a:r>
            <a:r>
              <a:rPr lang="it-IT" dirty="0"/>
              <a:t>, </a:t>
            </a:r>
            <a:r>
              <a:rPr lang="it-IT" i="1" dirty="0"/>
              <a:t>Allevamento di polvere</a:t>
            </a:r>
            <a:r>
              <a:rPr lang="it-IT" dirty="0"/>
              <a:t>, 1920, stampa alla gelatina ai sali d'argento, 23,9  x 30,4 cm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D04081E-D381-ED47-AB95-4AF982366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6514" y="1070603"/>
            <a:ext cx="5563401" cy="4406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8139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it-IT" dirty="0"/>
              <a:t>André </a:t>
            </a:r>
            <a:r>
              <a:rPr lang="it-IT" dirty="0" err="1"/>
              <a:t>Kertész</a:t>
            </a:r>
            <a:r>
              <a:rPr lang="it-IT" dirty="0"/>
              <a:t> sulle </a:t>
            </a:r>
            <a:r>
              <a:rPr lang="it-IT" i="1" dirty="0"/>
              <a:t>Distorsioni</a:t>
            </a:r>
            <a:r>
              <a:rPr lang="it-IT" dirty="0"/>
              <a:t> (1985)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dirty="0"/>
              <a:t>Comprai al mercato delle pulci due specchi deformanti, di quelli che si trovano nei parchi dei divertimenti. Con la luce che c’era, e un vecchio obiettivo inventato da Hugo </a:t>
            </a:r>
            <a:r>
              <a:rPr lang="it-IT" dirty="0" err="1"/>
              <a:t>Meyer</a:t>
            </a:r>
            <a:r>
              <a:rPr lang="it-IT" dirty="0"/>
              <a:t>, ottenni degli effetti divertenti: alcune immagini che sembravano sculture; altre grottesche, spaventose. Feci circa 140 foto in un mese, lavorando due o tre volte la settimana.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011283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ndré Kertész, Distortion-Nr 40, 1933, stampa all'argento, 20,5 x 25,5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4130" y="681649"/>
            <a:ext cx="7555740" cy="5362183"/>
          </a:xfrm>
        </p:spPr>
      </p:pic>
      <p:sp>
        <p:nvSpPr>
          <p:cNvPr id="5" name="CasellaDiTesto 4"/>
          <p:cNvSpPr txBox="1"/>
          <p:nvPr/>
        </p:nvSpPr>
        <p:spPr>
          <a:xfrm>
            <a:off x="2703443" y="6250128"/>
            <a:ext cx="373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André </a:t>
            </a:r>
            <a:r>
              <a:rPr lang="it-IT" dirty="0" err="1"/>
              <a:t>Kertész</a:t>
            </a:r>
            <a:r>
              <a:rPr lang="it-IT" dirty="0"/>
              <a:t>, </a:t>
            </a:r>
            <a:r>
              <a:rPr lang="it-IT" i="1" dirty="0" err="1"/>
              <a:t>Distortion</a:t>
            </a:r>
            <a:r>
              <a:rPr lang="it-IT" i="1" dirty="0"/>
              <a:t>-Nr 40</a:t>
            </a:r>
            <a:r>
              <a:rPr lang="it-IT" dirty="0"/>
              <a:t>, 1933</a:t>
            </a:r>
          </a:p>
        </p:txBody>
      </p:sp>
    </p:spTree>
    <p:extLst>
      <p:ext uri="{BB962C8B-B14F-4D97-AF65-F5344CB8AC3E}">
        <p14:creationId xmlns:p14="http://schemas.microsoft.com/office/powerpoint/2010/main" val="29407040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ndré Kertesz, Dubo, Dubon, Dubonnet, 1934, stampa alla gelatina - bromuro d'argento, 24,2 x 18,1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6331" y="372373"/>
            <a:ext cx="4413749" cy="6121192"/>
          </a:xfrm>
        </p:spPr>
      </p:pic>
      <p:sp>
        <p:nvSpPr>
          <p:cNvPr id="5" name="CasellaDiTesto 4"/>
          <p:cNvSpPr txBox="1"/>
          <p:nvPr/>
        </p:nvSpPr>
        <p:spPr>
          <a:xfrm>
            <a:off x="4753113" y="3248303"/>
            <a:ext cx="449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André </a:t>
            </a:r>
            <a:r>
              <a:rPr lang="it-IT" dirty="0" err="1"/>
              <a:t>Kertesz</a:t>
            </a:r>
            <a:r>
              <a:rPr lang="it-IT" dirty="0"/>
              <a:t>, </a:t>
            </a:r>
            <a:r>
              <a:rPr lang="it-IT" i="1" dirty="0" err="1"/>
              <a:t>Dubo</a:t>
            </a:r>
            <a:r>
              <a:rPr lang="it-IT" i="1" dirty="0"/>
              <a:t>, </a:t>
            </a:r>
            <a:r>
              <a:rPr lang="it-IT" i="1" dirty="0" err="1"/>
              <a:t>Dubon</a:t>
            </a:r>
            <a:r>
              <a:rPr lang="it-IT" i="1" dirty="0"/>
              <a:t>, </a:t>
            </a:r>
            <a:r>
              <a:rPr lang="it-IT" i="1" dirty="0" err="1"/>
              <a:t>Dubonnet</a:t>
            </a:r>
            <a:r>
              <a:rPr lang="it-IT" dirty="0"/>
              <a:t>, 1934</a:t>
            </a:r>
          </a:p>
        </p:txBody>
      </p:sp>
    </p:spTree>
    <p:extLst>
      <p:ext uri="{BB962C8B-B14F-4D97-AF65-F5344CB8AC3E}">
        <p14:creationId xmlns:p14="http://schemas.microsoft.com/office/powerpoint/2010/main" val="328330592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egnaposto contenuto 6" descr="André Kertész, Danzatrice satirica, 19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5900" y="149225"/>
            <a:ext cx="5016500" cy="6518275"/>
          </a:xfrm>
        </p:spPr>
      </p:pic>
      <p:sp>
        <p:nvSpPr>
          <p:cNvPr id="8" name="CasellaDiTesto 7"/>
          <p:cNvSpPr txBox="1"/>
          <p:nvPr/>
        </p:nvSpPr>
        <p:spPr>
          <a:xfrm>
            <a:off x="5245652" y="3223696"/>
            <a:ext cx="3956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André </a:t>
            </a:r>
            <a:r>
              <a:rPr lang="it-IT" dirty="0" err="1"/>
              <a:t>Kertész</a:t>
            </a:r>
            <a:r>
              <a:rPr lang="it-IT" dirty="0"/>
              <a:t>, </a:t>
            </a:r>
            <a:r>
              <a:rPr lang="it-IT" i="1" dirty="0"/>
              <a:t>Danzatrice satirica</a:t>
            </a:r>
            <a:r>
              <a:rPr lang="it-IT" dirty="0"/>
              <a:t>, 1926</a:t>
            </a:r>
          </a:p>
        </p:txBody>
      </p:sp>
    </p:spTree>
    <p:extLst>
      <p:ext uri="{BB962C8B-B14F-4D97-AF65-F5344CB8AC3E}">
        <p14:creationId xmlns:p14="http://schemas.microsoft.com/office/powerpoint/2010/main" val="311774374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ndré Kertész, Inverno, Washington Square Park, 1952.jpe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0221" y="595184"/>
            <a:ext cx="7923558" cy="5508609"/>
          </a:xfrm>
        </p:spPr>
      </p:pic>
      <p:sp>
        <p:nvSpPr>
          <p:cNvPr id="5" name="CasellaDiTesto 4"/>
          <p:cNvSpPr txBox="1"/>
          <p:nvPr/>
        </p:nvSpPr>
        <p:spPr>
          <a:xfrm>
            <a:off x="1864540" y="6289322"/>
            <a:ext cx="5414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André </a:t>
            </a:r>
            <a:r>
              <a:rPr lang="en-US" dirty="0" err="1"/>
              <a:t>Kertész</a:t>
            </a:r>
            <a:r>
              <a:rPr lang="en-US" i="1" dirty="0"/>
              <a:t>, </a:t>
            </a:r>
            <a:r>
              <a:rPr lang="en-US" i="1" dirty="0" err="1"/>
              <a:t>Inverno</a:t>
            </a:r>
            <a:r>
              <a:rPr lang="en-US" i="1" dirty="0"/>
              <a:t>, Washington Square Park</a:t>
            </a:r>
            <a:r>
              <a:rPr lang="en-US" dirty="0"/>
              <a:t>, 1952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847470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ndré Kértesz, Broken Bench (panchina rotta), New York, 20 settembre 196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4405" y="779155"/>
            <a:ext cx="7475190" cy="5258804"/>
          </a:xfrm>
        </p:spPr>
      </p:pic>
      <p:sp>
        <p:nvSpPr>
          <p:cNvPr id="5" name="CasellaDiTesto 4"/>
          <p:cNvSpPr txBox="1"/>
          <p:nvPr/>
        </p:nvSpPr>
        <p:spPr>
          <a:xfrm>
            <a:off x="938817" y="6269139"/>
            <a:ext cx="7266366" cy="383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André </a:t>
            </a:r>
            <a:r>
              <a:rPr lang="it-IT" dirty="0" err="1"/>
              <a:t>Kértesz</a:t>
            </a:r>
            <a:r>
              <a:rPr lang="it-IT" dirty="0"/>
              <a:t>, </a:t>
            </a:r>
            <a:r>
              <a:rPr lang="it-IT" i="1" dirty="0" err="1"/>
              <a:t>Broken</a:t>
            </a:r>
            <a:r>
              <a:rPr lang="it-IT" i="1" dirty="0"/>
              <a:t> </a:t>
            </a:r>
            <a:r>
              <a:rPr lang="it-IT" i="1" dirty="0" err="1"/>
              <a:t>Bench</a:t>
            </a:r>
            <a:r>
              <a:rPr lang="it-IT" i="1" dirty="0"/>
              <a:t> </a:t>
            </a:r>
            <a:r>
              <a:rPr lang="it-IT" dirty="0"/>
              <a:t>(</a:t>
            </a:r>
            <a:r>
              <a:rPr lang="it-IT" i="1" dirty="0"/>
              <a:t>Panchina rotta</a:t>
            </a:r>
            <a:r>
              <a:rPr lang="it-IT" dirty="0"/>
              <a:t>), New York, 20 settembre 1962</a:t>
            </a:r>
          </a:p>
        </p:txBody>
      </p:sp>
    </p:spTree>
    <p:extLst>
      <p:ext uri="{BB962C8B-B14F-4D97-AF65-F5344CB8AC3E}">
        <p14:creationId xmlns:p14="http://schemas.microsoft.com/office/powerpoint/2010/main" val="3632535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Man Ray, Rayograph, ca192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5234" y="646666"/>
            <a:ext cx="4660554" cy="5511716"/>
          </a:xfrm>
        </p:spPr>
      </p:pic>
      <p:sp>
        <p:nvSpPr>
          <p:cNvPr id="5" name="CasellaDiTesto 4"/>
          <p:cNvSpPr txBox="1"/>
          <p:nvPr/>
        </p:nvSpPr>
        <p:spPr>
          <a:xfrm>
            <a:off x="5654019" y="3217858"/>
            <a:ext cx="333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Man Ray, </a:t>
            </a:r>
            <a:r>
              <a:rPr lang="en-US" i="1" dirty="0" err="1"/>
              <a:t>Rayograph</a:t>
            </a:r>
            <a:r>
              <a:rPr lang="en-US" dirty="0"/>
              <a:t>, 1922 circa,</a:t>
            </a:r>
          </a:p>
        </p:txBody>
      </p:sp>
    </p:spTree>
    <p:extLst>
      <p:ext uri="{BB962C8B-B14F-4D97-AF65-F5344CB8AC3E}">
        <p14:creationId xmlns:p14="http://schemas.microsoft.com/office/powerpoint/2010/main" val="978977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t-IT" dirty="0"/>
              <a:t>Man </a:t>
            </a:r>
            <a:r>
              <a:rPr lang="it-IT" dirty="0" err="1"/>
              <a:t>Ray</a:t>
            </a:r>
            <a:r>
              <a:rPr lang="it-IT" dirty="0"/>
              <a:t>, </a:t>
            </a:r>
            <a:r>
              <a:rPr lang="it-IT" i="1" dirty="0" err="1"/>
              <a:t>Rayogramma</a:t>
            </a:r>
            <a:r>
              <a:rPr lang="it-IT" dirty="0"/>
              <a:t> (1938)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it-IT" dirty="0"/>
              <a:t>Fotografia ottenuta per semplice interposizione dell’oggetto fra la carta sensibile e la fonte luminosa. Colte nei momenti di distacco visivo, durante periodi di contatto emozionale, queste immagini sono ossidazioni di residui, fissati dalla luce e dalla chimica, organismi viventi. </a:t>
            </a:r>
          </a:p>
          <a:p>
            <a:pPr algn="just"/>
            <a:r>
              <a:rPr lang="it-IT" dirty="0"/>
              <a:t>Fu durante lo sviluppo che scoprii il procedimento per fare i miei </a:t>
            </a:r>
            <a:r>
              <a:rPr lang="it-IT" i="1" dirty="0" err="1"/>
              <a:t>rayographs</a:t>
            </a:r>
            <a:r>
              <a:rPr lang="it-IT" dirty="0"/>
              <a:t>, fotografia senza macchina fotografica. Sotto i negativi, tra i fogli di carta da stampa che erano già stati esposti, ce ne era uno vergine. Lo esposi alla luce, insieme a parecchi altri fogli che più tardi sviluppai insieme. Attesi invano per alcuni minuti che comparisse l’immagine; poi, rimpiangendo di aver sciupato la carta, posai macchinalmente sul foglio bagnato un piccolo imbuto di vetro, il bicchiere graduato e il termometro. Accesi la lampada: sotto i miei occhi prendeva corpo un’immagine. Non si trattava soltanto del semplice contorno degli oggetti. Ero molto eccitato e mi divertivo enormemente.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2688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4572000" y="3037828"/>
            <a:ext cx="4767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Man </a:t>
            </a:r>
            <a:r>
              <a:rPr lang="it-IT" dirty="0" err="1"/>
              <a:t>Ray</a:t>
            </a:r>
            <a:r>
              <a:rPr lang="it-IT" dirty="0"/>
              <a:t>, </a:t>
            </a:r>
            <a:r>
              <a:rPr lang="it-IT" i="1" dirty="0"/>
              <a:t>La Marchesa Luisa Casati Stampa</a:t>
            </a:r>
            <a:r>
              <a:rPr lang="it-IT" dirty="0"/>
              <a:t>, </a:t>
            </a:r>
          </a:p>
          <a:p>
            <a:pPr algn="ctr"/>
            <a:r>
              <a:rPr lang="it-IT" dirty="0"/>
              <a:t>1922, stampa alla gelatina ai sali d’argento 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7F6EDAFD-3ED4-7343-BDBF-3A937526CF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143" y="516837"/>
            <a:ext cx="4352622" cy="568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175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Man Ray, Torso, 1923, stampa ai sali d'argento, 18,1 x 14,4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3513" y="168275"/>
            <a:ext cx="5078412" cy="6523038"/>
          </a:xfrm>
        </p:spPr>
      </p:pic>
      <p:sp>
        <p:nvSpPr>
          <p:cNvPr id="5" name="CasellaDiTesto 4"/>
          <p:cNvSpPr txBox="1"/>
          <p:nvPr/>
        </p:nvSpPr>
        <p:spPr>
          <a:xfrm>
            <a:off x="5241925" y="3106628"/>
            <a:ext cx="3902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Man </a:t>
            </a:r>
            <a:r>
              <a:rPr lang="it-IT" dirty="0" err="1"/>
              <a:t>Ray</a:t>
            </a:r>
            <a:r>
              <a:rPr lang="it-IT" dirty="0"/>
              <a:t>, </a:t>
            </a:r>
            <a:r>
              <a:rPr lang="it-IT" i="1" dirty="0"/>
              <a:t>Torso</a:t>
            </a:r>
            <a:r>
              <a:rPr lang="it-IT" dirty="0"/>
              <a:t>, 1923, </a:t>
            </a:r>
          </a:p>
          <a:p>
            <a:pPr algn="ctr"/>
            <a:r>
              <a:rPr lang="it-IT" dirty="0"/>
              <a:t>stampa alla gelatina ai sali d’argento </a:t>
            </a:r>
          </a:p>
        </p:txBody>
      </p:sp>
    </p:spTree>
    <p:extLst>
      <p:ext uri="{BB962C8B-B14F-4D97-AF65-F5344CB8AC3E}">
        <p14:creationId xmlns:p14="http://schemas.microsoft.com/office/powerpoint/2010/main" val="214852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Man Ray Le Violon d'Ingres 1924, stampa ai sali d'argento montata su carta, 31 x 24,7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9863" y="127000"/>
            <a:ext cx="5164137" cy="6477000"/>
          </a:xfrm>
        </p:spPr>
      </p:pic>
      <p:sp>
        <p:nvSpPr>
          <p:cNvPr id="5" name="CasellaDiTesto 4"/>
          <p:cNvSpPr txBox="1"/>
          <p:nvPr/>
        </p:nvSpPr>
        <p:spPr>
          <a:xfrm>
            <a:off x="5334000" y="3076114"/>
            <a:ext cx="35780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Man </a:t>
            </a:r>
            <a:r>
              <a:rPr lang="it-IT" dirty="0" err="1"/>
              <a:t>Ray</a:t>
            </a:r>
            <a:r>
              <a:rPr lang="it-IT" dirty="0"/>
              <a:t>, </a:t>
            </a:r>
            <a:r>
              <a:rPr lang="it-IT" i="1" dirty="0"/>
              <a:t>Le </a:t>
            </a:r>
            <a:r>
              <a:rPr lang="it-IT" i="1" dirty="0" err="1"/>
              <a:t>Violon</a:t>
            </a:r>
            <a:r>
              <a:rPr lang="it-IT" i="1" dirty="0"/>
              <a:t> d'</a:t>
            </a:r>
            <a:r>
              <a:rPr lang="it-IT" i="1" dirty="0" err="1"/>
              <a:t>Ingres</a:t>
            </a:r>
            <a:r>
              <a:rPr lang="it-IT" i="1" dirty="0"/>
              <a:t> </a:t>
            </a:r>
            <a:r>
              <a:rPr lang="it-IT" dirty="0"/>
              <a:t>1924, stampa alla gelatina ai sali d’argento </a:t>
            </a:r>
          </a:p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82594807"/>
      </p:ext>
    </p:extLst>
  </p:cSld>
  <p:clrMapOvr>
    <a:masterClrMapping/>
  </p:clrMapOvr>
</p:sld>
</file>

<file path=ppt/theme/theme1.xml><?xml version="1.0" encoding="utf-8"?>
<a:theme xmlns:a="http://schemas.openxmlformats.org/drawingml/2006/main" name="Ne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Nero .thmx</Template>
  <TotalTime>463</TotalTime>
  <Words>1263</Words>
  <Application>Microsoft Macintosh PowerPoint</Application>
  <PresentationFormat>Presentazione su schermo (4:3)</PresentationFormat>
  <Paragraphs>56</Paragraphs>
  <Slides>45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45</vt:i4>
      </vt:variant>
    </vt:vector>
  </HeadingPairs>
  <TitlesOfParts>
    <vt:vector size="48" baseType="lpstr">
      <vt:lpstr>Arial</vt:lpstr>
      <vt:lpstr>Calibri</vt:lpstr>
      <vt:lpstr>Nero</vt:lpstr>
      <vt:lpstr>LE AVANGUARDIE </vt:lpstr>
      <vt:lpstr>Wieland Herzfelde: 1920, Berlino, introduzione alla mostra “Erste Internationale Dada-Messe”</vt:lpstr>
      <vt:lpstr>Presentazione standard di PowerPoint</vt:lpstr>
      <vt:lpstr>Presentazione standard di PowerPoint</vt:lpstr>
      <vt:lpstr>Presentazione standard di PowerPoint</vt:lpstr>
      <vt:lpstr>Man Ray, Rayogramma (1938)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László Moholy-Nagy, Un nuovo strumento per la visione (1932)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Brassaï, Nota (1976)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André Kertész sulle Distorsioni (1985)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AVANGUARDIE STORICHE</dc:title>
  <dc:creator>David</dc:creator>
  <cp:lastModifiedBy>Utente di Microsoft Office</cp:lastModifiedBy>
  <cp:revision>64</cp:revision>
  <dcterms:created xsi:type="dcterms:W3CDTF">2016-04-10T14:17:52Z</dcterms:created>
  <dcterms:modified xsi:type="dcterms:W3CDTF">2021-03-03T14:48:32Z</dcterms:modified>
</cp:coreProperties>
</file>