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57" r:id="rId3"/>
    <p:sldId id="290" r:id="rId4"/>
    <p:sldId id="285" r:id="rId5"/>
    <p:sldId id="282" r:id="rId6"/>
    <p:sldId id="280" r:id="rId7"/>
    <p:sldId id="281" r:id="rId8"/>
    <p:sldId id="258" r:id="rId9"/>
    <p:sldId id="271" r:id="rId10"/>
    <p:sldId id="275" r:id="rId11"/>
    <p:sldId id="259" r:id="rId12"/>
    <p:sldId id="295" r:id="rId13"/>
    <p:sldId id="272" r:id="rId14"/>
    <p:sldId id="260" r:id="rId15"/>
    <p:sldId id="286" r:id="rId16"/>
    <p:sldId id="287" r:id="rId17"/>
    <p:sldId id="294" r:id="rId18"/>
    <p:sldId id="292" r:id="rId19"/>
    <p:sldId id="293" r:id="rId20"/>
    <p:sldId id="261" r:id="rId21"/>
    <p:sldId id="288" r:id="rId22"/>
    <p:sldId id="277" r:id="rId23"/>
    <p:sldId id="278" r:id="rId24"/>
    <p:sldId id="284" r:id="rId25"/>
    <p:sldId id="263" r:id="rId26"/>
    <p:sldId id="273" r:id="rId27"/>
    <p:sldId id="283" r:id="rId28"/>
    <p:sldId id="264" r:id="rId29"/>
    <p:sldId id="274" r:id="rId30"/>
    <p:sldId id="265" r:id="rId31"/>
    <p:sldId id="266" r:id="rId32"/>
    <p:sldId id="291" r:id="rId33"/>
    <p:sldId id="267" r:id="rId34"/>
    <p:sldId id="276" r:id="rId35"/>
    <p:sldId id="269" r:id="rId36"/>
    <p:sldId id="268" r:id="rId37"/>
  </p:sldIdLst>
  <p:sldSz cx="9144000" cy="6858000" type="screen4x3"/>
  <p:notesSz cx="6858000" cy="9144000"/>
  <p:defaultTex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207"/>
    <p:restoredTop sz="87717" autoAdjust="0"/>
  </p:normalViewPr>
  <p:slideViewPr>
    <p:cSldViewPr snapToGrid="0" snapToObjects="1">
      <p:cViewPr varScale="1">
        <p:scale>
          <a:sx n="123" d="100"/>
          <a:sy n="123" d="100"/>
        </p:scale>
        <p:origin x="1696" y="1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it-IT"/>
              <a:t>Fare clic per modificare stile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endParaRPr lang="en-US"/>
          </a:p>
        </p:txBody>
      </p:sp>
      <p:sp>
        <p:nvSpPr>
          <p:cNvPr id="4" name="Date Placeholder 3"/>
          <p:cNvSpPr>
            <a:spLocks noGrp="1"/>
          </p:cNvSpPr>
          <p:nvPr>
            <p:ph type="dt" sz="half" idx="10"/>
          </p:nvPr>
        </p:nvSpPr>
        <p:spPr/>
        <p:txBody>
          <a:bodyPr/>
          <a:lstStyle/>
          <a:p>
            <a:fld id="{F93A46CC-8736-8F4E-91FF-987D0F68CB4C}" type="datetimeFigureOut">
              <a:rPr lang="it-IT" smtClean="0"/>
              <a:t>05/03/21</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DEAEE2D5-1C20-0140-8A1E-AF1BEDEFFA8D}" type="slidenum">
              <a:rPr lang="it-IT" smtClean="0"/>
              <a:t>‹N›</a:t>
            </a:fld>
            <a:endParaRPr lang="it-IT"/>
          </a:p>
        </p:txBody>
      </p:sp>
    </p:spTree>
    <p:extLst>
      <p:ext uri="{BB962C8B-B14F-4D97-AF65-F5344CB8AC3E}">
        <p14:creationId xmlns:p14="http://schemas.microsoft.com/office/powerpoint/2010/main" val="27020199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stile</a:t>
            </a:r>
            <a:endParaRPr lang="en-US"/>
          </a:p>
        </p:txBody>
      </p:sp>
      <p:sp>
        <p:nvSpPr>
          <p:cNvPr id="3" name="Vertical Text Placeholder 2"/>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10"/>
          </p:nvPr>
        </p:nvSpPr>
        <p:spPr/>
        <p:txBody>
          <a:bodyPr/>
          <a:lstStyle/>
          <a:p>
            <a:fld id="{F93A46CC-8736-8F4E-91FF-987D0F68CB4C}" type="datetimeFigureOut">
              <a:rPr lang="it-IT" smtClean="0"/>
              <a:t>05/03/21</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DEAEE2D5-1C20-0140-8A1E-AF1BEDEFFA8D}" type="slidenum">
              <a:rPr lang="it-IT" smtClean="0"/>
              <a:t>‹N›</a:t>
            </a:fld>
            <a:endParaRPr lang="it-IT"/>
          </a:p>
        </p:txBody>
      </p:sp>
    </p:spTree>
    <p:extLst>
      <p:ext uri="{BB962C8B-B14F-4D97-AF65-F5344CB8AC3E}">
        <p14:creationId xmlns:p14="http://schemas.microsoft.com/office/powerpoint/2010/main" val="2949498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it-IT"/>
              <a:t>Fare clic per modificare stile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10"/>
          </p:nvPr>
        </p:nvSpPr>
        <p:spPr/>
        <p:txBody>
          <a:bodyPr/>
          <a:lstStyle/>
          <a:p>
            <a:fld id="{F93A46CC-8736-8F4E-91FF-987D0F68CB4C}" type="datetimeFigureOut">
              <a:rPr lang="it-IT" smtClean="0"/>
              <a:t>05/03/21</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DEAEE2D5-1C20-0140-8A1E-AF1BEDEFFA8D}" type="slidenum">
              <a:rPr lang="it-IT" smtClean="0"/>
              <a:t>‹N›</a:t>
            </a:fld>
            <a:endParaRPr lang="it-IT"/>
          </a:p>
        </p:txBody>
      </p:sp>
    </p:spTree>
    <p:extLst>
      <p:ext uri="{BB962C8B-B14F-4D97-AF65-F5344CB8AC3E}">
        <p14:creationId xmlns:p14="http://schemas.microsoft.com/office/powerpoint/2010/main" val="14279412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stile</a:t>
            </a:r>
            <a:endParaRPr lang="en-US"/>
          </a:p>
        </p:txBody>
      </p:sp>
      <p:sp>
        <p:nvSpPr>
          <p:cNvPr id="3" name="Content Placeholder 2"/>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10"/>
          </p:nvPr>
        </p:nvSpPr>
        <p:spPr/>
        <p:txBody>
          <a:bodyPr/>
          <a:lstStyle/>
          <a:p>
            <a:fld id="{F93A46CC-8736-8F4E-91FF-987D0F68CB4C}" type="datetimeFigureOut">
              <a:rPr lang="it-IT" smtClean="0"/>
              <a:t>05/03/21</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DEAEE2D5-1C20-0140-8A1E-AF1BEDEFFA8D}" type="slidenum">
              <a:rPr lang="it-IT" smtClean="0"/>
              <a:t>‹N›</a:t>
            </a:fld>
            <a:endParaRPr lang="it-IT"/>
          </a:p>
        </p:txBody>
      </p:sp>
    </p:spTree>
    <p:extLst>
      <p:ext uri="{BB962C8B-B14F-4D97-AF65-F5344CB8AC3E}">
        <p14:creationId xmlns:p14="http://schemas.microsoft.com/office/powerpoint/2010/main" val="22759333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it-IT"/>
              <a:t>Fare clic per modificare stile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F93A46CC-8736-8F4E-91FF-987D0F68CB4C}" type="datetimeFigureOut">
              <a:rPr lang="it-IT" smtClean="0"/>
              <a:t>05/03/21</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DEAEE2D5-1C20-0140-8A1E-AF1BEDEFFA8D}" type="slidenum">
              <a:rPr lang="it-IT" smtClean="0"/>
              <a:t>‹N›</a:t>
            </a:fld>
            <a:endParaRPr lang="it-IT"/>
          </a:p>
        </p:txBody>
      </p:sp>
    </p:spTree>
    <p:extLst>
      <p:ext uri="{BB962C8B-B14F-4D97-AF65-F5344CB8AC3E}">
        <p14:creationId xmlns:p14="http://schemas.microsoft.com/office/powerpoint/2010/main" val="17989526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stile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5" name="Date Placeholder 4"/>
          <p:cNvSpPr>
            <a:spLocks noGrp="1"/>
          </p:cNvSpPr>
          <p:nvPr>
            <p:ph type="dt" sz="half" idx="10"/>
          </p:nvPr>
        </p:nvSpPr>
        <p:spPr/>
        <p:txBody>
          <a:bodyPr/>
          <a:lstStyle/>
          <a:p>
            <a:fld id="{F93A46CC-8736-8F4E-91FF-987D0F68CB4C}" type="datetimeFigureOut">
              <a:rPr lang="it-IT" smtClean="0"/>
              <a:t>05/03/21</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DEAEE2D5-1C20-0140-8A1E-AF1BEDEFFA8D}" type="slidenum">
              <a:rPr lang="it-IT" smtClean="0"/>
              <a:t>‹N›</a:t>
            </a:fld>
            <a:endParaRPr lang="it-IT"/>
          </a:p>
        </p:txBody>
      </p:sp>
    </p:spTree>
    <p:extLst>
      <p:ext uri="{BB962C8B-B14F-4D97-AF65-F5344CB8AC3E}">
        <p14:creationId xmlns:p14="http://schemas.microsoft.com/office/powerpoint/2010/main" val="1034301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a:t>Fare clic per modificare stile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7" name="Date Placeholder 6"/>
          <p:cNvSpPr>
            <a:spLocks noGrp="1"/>
          </p:cNvSpPr>
          <p:nvPr>
            <p:ph type="dt" sz="half" idx="10"/>
          </p:nvPr>
        </p:nvSpPr>
        <p:spPr/>
        <p:txBody>
          <a:bodyPr/>
          <a:lstStyle/>
          <a:p>
            <a:fld id="{F93A46CC-8736-8F4E-91FF-987D0F68CB4C}" type="datetimeFigureOut">
              <a:rPr lang="it-IT" smtClean="0"/>
              <a:t>05/03/21</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DEAEE2D5-1C20-0140-8A1E-AF1BEDEFFA8D}" type="slidenum">
              <a:rPr lang="it-IT" smtClean="0"/>
              <a:t>‹N›</a:t>
            </a:fld>
            <a:endParaRPr lang="it-IT"/>
          </a:p>
        </p:txBody>
      </p:sp>
    </p:spTree>
    <p:extLst>
      <p:ext uri="{BB962C8B-B14F-4D97-AF65-F5344CB8AC3E}">
        <p14:creationId xmlns:p14="http://schemas.microsoft.com/office/powerpoint/2010/main" val="14179409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stile</a:t>
            </a:r>
            <a:endParaRPr lang="en-US"/>
          </a:p>
        </p:txBody>
      </p:sp>
      <p:sp>
        <p:nvSpPr>
          <p:cNvPr id="3" name="Date Placeholder 2"/>
          <p:cNvSpPr>
            <a:spLocks noGrp="1"/>
          </p:cNvSpPr>
          <p:nvPr>
            <p:ph type="dt" sz="half" idx="10"/>
          </p:nvPr>
        </p:nvSpPr>
        <p:spPr/>
        <p:txBody>
          <a:bodyPr/>
          <a:lstStyle/>
          <a:p>
            <a:fld id="{F93A46CC-8736-8F4E-91FF-987D0F68CB4C}" type="datetimeFigureOut">
              <a:rPr lang="it-IT" smtClean="0"/>
              <a:t>05/03/21</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DEAEE2D5-1C20-0140-8A1E-AF1BEDEFFA8D}" type="slidenum">
              <a:rPr lang="it-IT" smtClean="0"/>
              <a:t>‹N›</a:t>
            </a:fld>
            <a:endParaRPr lang="it-IT"/>
          </a:p>
        </p:txBody>
      </p:sp>
    </p:spTree>
    <p:extLst>
      <p:ext uri="{BB962C8B-B14F-4D97-AF65-F5344CB8AC3E}">
        <p14:creationId xmlns:p14="http://schemas.microsoft.com/office/powerpoint/2010/main" val="6560677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3A46CC-8736-8F4E-91FF-987D0F68CB4C}" type="datetimeFigureOut">
              <a:rPr lang="it-IT" smtClean="0"/>
              <a:t>05/03/21</a:t>
            </a:fld>
            <a:endParaRPr lang="it-IT"/>
          </a:p>
        </p:txBody>
      </p:sp>
      <p:sp>
        <p:nvSpPr>
          <p:cNvPr id="3" name="Footer Placeholder 2"/>
          <p:cNvSpPr>
            <a:spLocks noGrp="1"/>
          </p:cNvSpPr>
          <p:nvPr>
            <p:ph type="ftr" sz="quarter" idx="11"/>
          </p:nvPr>
        </p:nvSpPr>
        <p:spPr/>
        <p:txBody>
          <a:bodyPr/>
          <a:lstStyle/>
          <a:p>
            <a:endParaRPr lang="it-IT"/>
          </a:p>
        </p:txBody>
      </p:sp>
      <p:sp>
        <p:nvSpPr>
          <p:cNvPr id="4" name="Slide Number Placeholder 3"/>
          <p:cNvSpPr>
            <a:spLocks noGrp="1"/>
          </p:cNvSpPr>
          <p:nvPr>
            <p:ph type="sldNum" sz="quarter" idx="12"/>
          </p:nvPr>
        </p:nvSpPr>
        <p:spPr/>
        <p:txBody>
          <a:bodyPr/>
          <a:lstStyle/>
          <a:p>
            <a:fld id="{DEAEE2D5-1C20-0140-8A1E-AF1BEDEFFA8D}" type="slidenum">
              <a:rPr lang="it-IT" smtClean="0"/>
              <a:t>‹N›</a:t>
            </a:fld>
            <a:endParaRPr lang="it-IT"/>
          </a:p>
        </p:txBody>
      </p:sp>
    </p:spTree>
    <p:extLst>
      <p:ext uri="{BB962C8B-B14F-4D97-AF65-F5344CB8AC3E}">
        <p14:creationId xmlns:p14="http://schemas.microsoft.com/office/powerpoint/2010/main" val="12491287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it-IT"/>
              <a:t>Fare clic per modificare stile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F93A46CC-8736-8F4E-91FF-987D0F68CB4C}" type="datetimeFigureOut">
              <a:rPr lang="it-IT" smtClean="0"/>
              <a:t>05/03/21</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DEAEE2D5-1C20-0140-8A1E-AF1BEDEFFA8D}" type="slidenum">
              <a:rPr lang="it-IT" smtClean="0"/>
              <a:t>‹N›</a:t>
            </a:fld>
            <a:endParaRPr lang="it-IT"/>
          </a:p>
        </p:txBody>
      </p:sp>
    </p:spTree>
    <p:extLst>
      <p:ext uri="{BB962C8B-B14F-4D97-AF65-F5344CB8AC3E}">
        <p14:creationId xmlns:p14="http://schemas.microsoft.com/office/powerpoint/2010/main" val="27301161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it-IT"/>
              <a:t>Fare clic per modificare stile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a:t>Trascinare l'immagine su un segnaposto o fare clic sull'icona per aggiungerla</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F93A46CC-8736-8F4E-91FF-987D0F68CB4C}" type="datetimeFigureOut">
              <a:rPr lang="it-IT" smtClean="0"/>
              <a:t>05/03/21</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DEAEE2D5-1C20-0140-8A1E-AF1BEDEFFA8D}" type="slidenum">
              <a:rPr lang="it-IT" smtClean="0"/>
              <a:t>‹N›</a:t>
            </a:fld>
            <a:endParaRPr lang="it-IT"/>
          </a:p>
        </p:txBody>
      </p:sp>
    </p:spTree>
    <p:extLst>
      <p:ext uri="{BB962C8B-B14F-4D97-AF65-F5344CB8AC3E}">
        <p14:creationId xmlns:p14="http://schemas.microsoft.com/office/powerpoint/2010/main" val="5065745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a:t>Fare clic per modificare stile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3A46CC-8736-8F4E-91FF-987D0F68CB4C}" type="datetimeFigureOut">
              <a:rPr lang="it-IT" smtClean="0"/>
              <a:t>05/03/21</a:t>
            </a:fld>
            <a:endParaRPr lang="it-IT"/>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EAEE2D5-1C20-0140-8A1E-AF1BEDEFFA8D}" type="slidenum">
              <a:rPr lang="it-IT" smtClean="0"/>
              <a:t>‹N›</a:t>
            </a:fld>
            <a:endParaRPr lang="it-IT"/>
          </a:p>
        </p:txBody>
      </p:sp>
    </p:spTree>
    <p:extLst>
      <p:ext uri="{BB962C8B-B14F-4D97-AF65-F5344CB8AC3E}">
        <p14:creationId xmlns:p14="http://schemas.microsoft.com/office/powerpoint/2010/main" val="2557711237"/>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tif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tif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7.tif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6.tif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r>
              <a:rPr lang="it-IT" dirty="0"/>
              <a:t>Mostre ed esposizioni museali</a:t>
            </a:r>
          </a:p>
        </p:txBody>
      </p:sp>
    </p:spTree>
    <p:extLst>
      <p:ext uri="{BB962C8B-B14F-4D97-AF65-F5344CB8AC3E}">
        <p14:creationId xmlns:p14="http://schemas.microsoft.com/office/powerpoint/2010/main" val="1848004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4821382" y="3048938"/>
            <a:ext cx="4114032" cy="369332"/>
          </a:xfrm>
          <a:prstGeom prst="rect">
            <a:avLst/>
          </a:prstGeom>
          <a:noFill/>
        </p:spPr>
        <p:txBody>
          <a:bodyPr wrap="square" rtlCol="0">
            <a:spAutoFit/>
          </a:bodyPr>
          <a:lstStyle/>
          <a:p>
            <a:pPr algn="ctr"/>
            <a:r>
              <a:rPr lang="it-IT" dirty="0"/>
              <a:t>William Eugene Smith, </a:t>
            </a:r>
            <a:r>
              <a:rPr lang="it-IT" i="1" dirty="0"/>
              <a:t>La filatrice</a:t>
            </a:r>
            <a:r>
              <a:rPr lang="it-IT" dirty="0"/>
              <a:t>, 1951</a:t>
            </a:r>
          </a:p>
        </p:txBody>
      </p:sp>
      <p:pic>
        <p:nvPicPr>
          <p:cNvPr id="6" name="Immagine 5">
            <a:extLst>
              <a:ext uri="{FF2B5EF4-FFF2-40B4-BE49-F238E27FC236}">
                <a16:creationId xmlns:a16="http://schemas.microsoft.com/office/drawing/2014/main" id="{65643D52-3F32-C142-9D1E-7B7C02A6A85D}"/>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80554" y="369752"/>
            <a:ext cx="4233252" cy="6097035"/>
          </a:xfrm>
          <a:prstGeom prst="rect">
            <a:avLst/>
          </a:prstGeom>
        </p:spPr>
      </p:pic>
    </p:spTree>
    <p:extLst>
      <p:ext uri="{BB962C8B-B14F-4D97-AF65-F5344CB8AC3E}">
        <p14:creationId xmlns:p14="http://schemas.microsoft.com/office/powerpoint/2010/main" val="7971554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William Eugene Smith, Spanish Village in &quot;Life&quot;, 15, aprile 1951.jpg"/>
          <p:cNvPicPr>
            <a:picLocks noGrp="1" noChangeAspect="1"/>
          </p:cNvPicPr>
          <p:nvPr>
            <p:ph idx="1"/>
          </p:nvPr>
        </p:nvPicPr>
        <p:blipFill rotWithShape="1">
          <a:blip r:embed="rId2" cstate="screen">
            <a:extLst>
              <a:ext uri="{28A0092B-C50C-407E-A947-70E740481C1C}">
                <a14:useLocalDpi xmlns:a14="http://schemas.microsoft.com/office/drawing/2010/main"/>
              </a:ext>
            </a:extLst>
          </a:blip>
          <a:srcRect/>
          <a:stretch/>
        </p:blipFill>
        <p:spPr>
          <a:xfrm>
            <a:off x="468828" y="301336"/>
            <a:ext cx="8206344" cy="5559137"/>
          </a:xfrm>
        </p:spPr>
      </p:pic>
      <p:sp>
        <p:nvSpPr>
          <p:cNvPr id="5" name="CasellaDiTesto 4"/>
          <p:cNvSpPr txBox="1"/>
          <p:nvPr/>
        </p:nvSpPr>
        <p:spPr>
          <a:xfrm>
            <a:off x="1545796" y="6067578"/>
            <a:ext cx="6052408" cy="369332"/>
          </a:xfrm>
          <a:prstGeom prst="rect">
            <a:avLst/>
          </a:prstGeom>
          <a:noFill/>
        </p:spPr>
        <p:txBody>
          <a:bodyPr wrap="none" rtlCol="0">
            <a:spAutoFit/>
          </a:bodyPr>
          <a:lstStyle/>
          <a:p>
            <a:pPr algn="just"/>
            <a:r>
              <a:rPr lang="it-IT" dirty="0"/>
              <a:t>William Eugene Smith, </a:t>
            </a:r>
            <a:r>
              <a:rPr lang="it-IT" i="1" dirty="0"/>
              <a:t>Spanish </a:t>
            </a:r>
            <a:r>
              <a:rPr lang="it-IT" i="1" dirty="0" err="1"/>
              <a:t>Village</a:t>
            </a:r>
            <a:r>
              <a:rPr lang="it-IT" i="1" dirty="0"/>
              <a:t> </a:t>
            </a:r>
            <a:r>
              <a:rPr lang="it-IT" dirty="0"/>
              <a:t>in "Life", 15, aprile 1951</a:t>
            </a:r>
          </a:p>
        </p:txBody>
      </p:sp>
    </p:spTree>
    <p:extLst>
      <p:ext uri="{BB962C8B-B14F-4D97-AF65-F5344CB8AC3E}">
        <p14:creationId xmlns:p14="http://schemas.microsoft.com/office/powerpoint/2010/main" val="29885727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a:t>Ferdinando </a:t>
            </a:r>
            <a:r>
              <a:rPr lang="it-IT" dirty="0" err="1"/>
              <a:t>Scianna</a:t>
            </a:r>
            <a:r>
              <a:rPr lang="it-IT" dirty="0"/>
              <a:t>, </a:t>
            </a:r>
            <a:r>
              <a:rPr lang="it-IT" i="1" dirty="0"/>
              <a:t>Eugene Smith: il pregiudizio della verità </a:t>
            </a:r>
            <a:r>
              <a:rPr lang="it-IT" dirty="0"/>
              <a:t>(1980)</a:t>
            </a:r>
          </a:p>
        </p:txBody>
      </p:sp>
      <p:sp>
        <p:nvSpPr>
          <p:cNvPr id="3" name="Segnaposto contenuto 2"/>
          <p:cNvSpPr>
            <a:spLocks noGrp="1"/>
          </p:cNvSpPr>
          <p:nvPr>
            <p:ph idx="1"/>
          </p:nvPr>
        </p:nvSpPr>
        <p:spPr/>
        <p:txBody>
          <a:bodyPr>
            <a:normAutofit fontScale="47500" lnSpcReduction="20000"/>
          </a:bodyPr>
          <a:lstStyle/>
          <a:p>
            <a:pPr algn="just"/>
            <a:r>
              <a:rPr lang="it-IT" dirty="0"/>
              <a:t>A Parigi si è svolto un dibattito appassionante sulla verità dell’informazione fotogiornalistica. L’occasione è stata data dalla mostra fotografica, al Centre Pompidou, di Eugene Smith […]. Intanto segnaliamo che la buriana della contestazione ha cominciato con l’investire proprio lui, Eugene Smith, il mito per eccellenza, il santo anzi, di una certa maniera di intendere il reportage fotografico come umanesimo ideologicamente impegnato. Non per niente viviamo in piena crisi di ogni certezza ideologica. Succede che improvvisamente si scopre, a proposito di Eugene Smith, qualcosa che tutti sapevano, ma che tutti, per evitare di porsi troppi problemi, fingevano di ignorare. E cioè che Eugene Smith manipolava le sue fotografie. E scoppia lo scandalo. </a:t>
            </a:r>
            <a:r>
              <a:rPr lang="it-IT" i="1" dirty="0"/>
              <a:t>Le Monde</a:t>
            </a:r>
            <a:r>
              <a:rPr lang="it-IT" dirty="0"/>
              <a:t> vi dedica due pagine. “Fate che la verità diventi un pregiudizio”, diceva W.E. Smith. Quale verità? E la fotografia, di per sé, dice sempre la verità oppure, come tutti i linguaggi, può anche mentire? E che significa, per un fotografo, dire la verità? […] Il bagno della piccola </a:t>
            </a:r>
            <a:r>
              <a:rPr lang="it-IT" dirty="0" err="1"/>
              <a:t>Tomoko</a:t>
            </a:r>
            <a:r>
              <a:rPr lang="it-IT" dirty="0"/>
              <a:t> di Minamata è stato illuminato con due flash elettronici preparati apposta il giorno prima. Nella veglia funebre al villaggio spagnolo, gli occhi delle donne, che guardavano il fotografo, sono stati anneriti e poi ritoccati al </a:t>
            </a:r>
            <a:r>
              <a:rPr lang="it-IT" dirty="0" err="1"/>
              <a:t>ferricianuro</a:t>
            </a:r>
            <a:r>
              <a:rPr lang="it-IT" dirty="0"/>
              <a:t> perché guardassero nella giusta direzione, cioè verso il morto […]. Molta gente si è detta scioccata, indignata, scandalizzata. Se ne può capire la ragione, anche se sorprende l’ingenuità. E però, ci sembra un sano dibattito, da approfondire […] non ci sembra affatto male riflettere su temi fondamentali che potrebbero preludere a una svolta importante per la fotografia, magari liberandola dal troppo gravoso fardello – ambiguamente trascinato per oltre un secolo e mezzo – di fornire documenti irrefutabili, e restituendola infine all’imprescindibile avventura umana del tentare di raggiungere la verità, con la fotografia come con ogni altro linguaggio sia stato inventato o inventeremo, e alla responsabilità intellettuale, etica ed estetica di chi fa e di chi usa le fotografie. </a:t>
            </a:r>
          </a:p>
        </p:txBody>
      </p:sp>
    </p:spTree>
    <p:extLst>
      <p:ext uri="{BB962C8B-B14F-4D97-AF65-F5344CB8AC3E}">
        <p14:creationId xmlns:p14="http://schemas.microsoft.com/office/powerpoint/2010/main" val="14961477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1592695" y="5795529"/>
            <a:ext cx="6345960" cy="646331"/>
          </a:xfrm>
          <a:prstGeom prst="rect">
            <a:avLst/>
          </a:prstGeom>
          <a:noFill/>
        </p:spPr>
        <p:txBody>
          <a:bodyPr wrap="square" rtlCol="0">
            <a:spAutoFit/>
          </a:bodyPr>
          <a:lstStyle/>
          <a:p>
            <a:pPr algn="ctr"/>
            <a:r>
              <a:rPr lang="it-IT" dirty="0"/>
              <a:t>William Eugene Smith, </a:t>
            </a:r>
            <a:r>
              <a:rPr lang="it-IT" i="1" dirty="0"/>
              <a:t>Senza titolo </a:t>
            </a:r>
            <a:r>
              <a:rPr lang="it-IT" dirty="0"/>
              <a:t>(Un ragazzo che lascia impronte delle mani su un muro), 1955-1956</a:t>
            </a:r>
          </a:p>
        </p:txBody>
      </p:sp>
      <p:pic>
        <p:nvPicPr>
          <p:cNvPr id="7" name="Immagine 6">
            <a:extLst>
              <a:ext uri="{FF2B5EF4-FFF2-40B4-BE49-F238E27FC236}">
                <a16:creationId xmlns:a16="http://schemas.microsoft.com/office/drawing/2014/main" id="{53F380B6-212B-DF47-AD4C-4CA2D8B60FFB}"/>
              </a:ext>
            </a:extLst>
          </p:cNvPr>
          <p:cNvPicPr>
            <a:picLocks noChangeAspect="1"/>
          </p:cNvPicPr>
          <p:nvPr/>
        </p:nvPicPr>
        <p:blipFill>
          <a:blip r:embed="rId2"/>
          <a:stretch>
            <a:fillRect/>
          </a:stretch>
        </p:blipFill>
        <p:spPr>
          <a:xfrm>
            <a:off x="1451805" y="519544"/>
            <a:ext cx="6240391" cy="5003685"/>
          </a:xfrm>
          <a:prstGeom prst="rect">
            <a:avLst/>
          </a:prstGeom>
        </p:spPr>
      </p:pic>
    </p:spTree>
    <p:extLst>
      <p:ext uri="{BB962C8B-B14F-4D97-AF65-F5344CB8AC3E}">
        <p14:creationId xmlns:p14="http://schemas.microsoft.com/office/powerpoint/2010/main" val="3525602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1831857" y="5774304"/>
            <a:ext cx="5480286" cy="369332"/>
          </a:xfrm>
          <a:prstGeom prst="rect">
            <a:avLst/>
          </a:prstGeom>
          <a:noFill/>
        </p:spPr>
        <p:txBody>
          <a:bodyPr wrap="none" rtlCol="0">
            <a:spAutoFit/>
          </a:bodyPr>
          <a:lstStyle/>
          <a:p>
            <a:pPr algn="just"/>
            <a:r>
              <a:rPr lang="it-IT" dirty="0"/>
              <a:t>William Eugene Smith, </a:t>
            </a:r>
            <a:r>
              <a:rPr lang="it-IT" i="1" dirty="0" err="1"/>
              <a:t>Tomoko</a:t>
            </a:r>
            <a:r>
              <a:rPr lang="it-IT" i="1" dirty="0"/>
              <a:t> </a:t>
            </a:r>
            <a:r>
              <a:rPr lang="it-IT" i="1" dirty="0" err="1"/>
              <a:t>Uemura</a:t>
            </a:r>
            <a:r>
              <a:rPr lang="it-IT" i="1" dirty="0"/>
              <a:t> nel bagno</a:t>
            </a:r>
            <a:r>
              <a:rPr lang="it-IT" dirty="0"/>
              <a:t>, 1972</a:t>
            </a:r>
          </a:p>
        </p:txBody>
      </p:sp>
      <p:pic>
        <p:nvPicPr>
          <p:cNvPr id="3" name="Immagine 2">
            <a:extLst>
              <a:ext uri="{FF2B5EF4-FFF2-40B4-BE49-F238E27FC236}">
                <a16:creationId xmlns:a16="http://schemas.microsoft.com/office/drawing/2014/main" id="{0CFEA76D-8F1C-4A46-A246-AE106DF9B754}"/>
              </a:ext>
            </a:extLst>
          </p:cNvPr>
          <p:cNvPicPr>
            <a:picLocks noChangeAspect="1"/>
          </p:cNvPicPr>
          <p:nvPr/>
        </p:nvPicPr>
        <p:blipFill>
          <a:blip r:embed="rId2"/>
          <a:stretch>
            <a:fillRect/>
          </a:stretch>
        </p:blipFill>
        <p:spPr>
          <a:xfrm>
            <a:off x="675409" y="492948"/>
            <a:ext cx="7793182" cy="5055037"/>
          </a:xfrm>
          <a:prstGeom prst="rect">
            <a:avLst/>
          </a:prstGeom>
        </p:spPr>
      </p:pic>
    </p:spTree>
    <p:extLst>
      <p:ext uri="{BB962C8B-B14F-4D97-AF65-F5344CB8AC3E}">
        <p14:creationId xmlns:p14="http://schemas.microsoft.com/office/powerpoint/2010/main" val="21625582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Robert Doisneau, Au Bon Coin, quai du Port, Saint-Denis, 1945, stampa ai sali d'argento, 40,3 x 30,5 cm.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367579" y="610755"/>
            <a:ext cx="4771763" cy="5571836"/>
          </a:xfrm>
        </p:spPr>
      </p:pic>
      <p:sp>
        <p:nvSpPr>
          <p:cNvPr id="5" name="CasellaDiTesto 4"/>
          <p:cNvSpPr txBox="1"/>
          <p:nvPr/>
        </p:nvSpPr>
        <p:spPr>
          <a:xfrm>
            <a:off x="5462155" y="2907252"/>
            <a:ext cx="3359727" cy="646331"/>
          </a:xfrm>
          <a:prstGeom prst="rect">
            <a:avLst/>
          </a:prstGeom>
          <a:noFill/>
        </p:spPr>
        <p:txBody>
          <a:bodyPr wrap="square" rtlCol="0">
            <a:spAutoFit/>
          </a:bodyPr>
          <a:lstStyle/>
          <a:p>
            <a:pPr algn="ctr"/>
            <a:r>
              <a:rPr lang="fr-FR" dirty="0"/>
              <a:t>Robert Doisneau, </a:t>
            </a:r>
            <a:r>
              <a:rPr lang="fr-FR" i="1" dirty="0"/>
              <a:t>Au Bon Coin, </a:t>
            </a:r>
          </a:p>
          <a:p>
            <a:pPr algn="ctr"/>
            <a:r>
              <a:rPr lang="fr-FR" i="1" dirty="0"/>
              <a:t>Quai du Port, Saint-Denis</a:t>
            </a:r>
            <a:r>
              <a:rPr lang="fr-FR" dirty="0"/>
              <a:t>, 1945</a:t>
            </a:r>
            <a:endParaRPr lang="it-IT" dirty="0"/>
          </a:p>
        </p:txBody>
      </p:sp>
    </p:spTree>
    <p:extLst>
      <p:ext uri="{BB962C8B-B14F-4D97-AF65-F5344CB8AC3E}">
        <p14:creationId xmlns:p14="http://schemas.microsoft.com/office/powerpoint/2010/main" val="19326469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Robert Doisneau, Chez Gégène, quai de Polangis, Joinville-le Pont (la sposa), 1947, stampa ai sali d'argento, 40,8 x 30,3 cm.jpg"/>
          <p:cNvPicPr>
            <a:picLocks noGrp="1" noChangeAspect="1"/>
          </p:cNvPicPr>
          <p:nvPr>
            <p:ph idx="1"/>
          </p:nvPr>
        </p:nvPicPr>
        <p:blipFill>
          <a:blip r:embed="rId2" cstate="print">
            <a:extLst>
              <a:ext uri="{28A0092B-C50C-407E-A947-70E740481C1C}">
                <a14:useLocalDpi xmlns:a14="http://schemas.microsoft.com/office/drawing/2010/main"/>
              </a:ext>
            </a:extLst>
          </a:blip>
          <a:srcRect/>
          <a:stretch>
            <a:fillRect/>
          </a:stretch>
        </p:blipFill>
        <p:spPr>
          <a:xfrm>
            <a:off x="289359" y="813088"/>
            <a:ext cx="4345655" cy="5327939"/>
          </a:xfrm>
        </p:spPr>
      </p:pic>
      <p:sp>
        <p:nvSpPr>
          <p:cNvPr id="5" name="CasellaDiTesto 4"/>
          <p:cNvSpPr txBox="1"/>
          <p:nvPr/>
        </p:nvSpPr>
        <p:spPr>
          <a:xfrm>
            <a:off x="4635014" y="2907018"/>
            <a:ext cx="4373905" cy="646331"/>
          </a:xfrm>
          <a:prstGeom prst="rect">
            <a:avLst/>
          </a:prstGeom>
          <a:noFill/>
        </p:spPr>
        <p:txBody>
          <a:bodyPr wrap="square" rtlCol="0">
            <a:spAutoFit/>
          </a:bodyPr>
          <a:lstStyle/>
          <a:p>
            <a:pPr algn="ctr"/>
            <a:r>
              <a:rPr lang="it-IT" dirty="0"/>
              <a:t>Robert </a:t>
            </a:r>
            <a:r>
              <a:rPr lang="it-IT" dirty="0" err="1"/>
              <a:t>Doisneau</a:t>
            </a:r>
            <a:r>
              <a:rPr lang="it-IT" dirty="0"/>
              <a:t>, </a:t>
            </a:r>
            <a:r>
              <a:rPr lang="it-IT" i="1" dirty="0" err="1"/>
              <a:t>Chez</a:t>
            </a:r>
            <a:r>
              <a:rPr lang="it-IT" i="1" dirty="0"/>
              <a:t> </a:t>
            </a:r>
            <a:r>
              <a:rPr lang="it-IT" i="1" dirty="0" err="1"/>
              <a:t>Gégène</a:t>
            </a:r>
            <a:r>
              <a:rPr lang="it-IT" i="1" dirty="0"/>
              <a:t>, </a:t>
            </a:r>
            <a:r>
              <a:rPr lang="it-IT" i="1" dirty="0" err="1"/>
              <a:t>Quai</a:t>
            </a:r>
            <a:r>
              <a:rPr lang="it-IT" i="1" dirty="0"/>
              <a:t> de </a:t>
            </a:r>
            <a:r>
              <a:rPr lang="it-IT" i="1" dirty="0" err="1"/>
              <a:t>Polangis</a:t>
            </a:r>
            <a:r>
              <a:rPr lang="it-IT" i="1" dirty="0"/>
              <a:t>, Joinville-le Pont </a:t>
            </a:r>
            <a:r>
              <a:rPr lang="it-IT" dirty="0"/>
              <a:t>(la sposa), 1947</a:t>
            </a:r>
          </a:p>
        </p:txBody>
      </p:sp>
    </p:spTree>
    <p:extLst>
      <p:ext uri="{BB962C8B-B14F-4D97-AF65-F5344CB8AC3E}">
        <p14:creationId xmlns:p14="http://schemas.microsoft.com/office/powerpoint/2010/main" val="39925498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Segnaposto contenuto 9" descr="Robert Doisneau, Josette ha venti anni, sobborgo di Parigi, 1947, stampa ai sali d'argento-DOISNEAU-Josette-ha-venti-anni.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324573" y="905164"/>
            <a:ext cx="4566556" cy="4882572"/>
          </a:xfrm>
        </p:spPr>
      </p:pic>
      <p:sp>
        <p:nvSpPr>
          <p:cNvPr id="11" name="CasellaDiTesto 10"/>
          <p:cNvSpPr txBox="1"/>
          <p:nvPr/>
        </p:nvSpPr>
        <p:spPr>
          <a:xfrm>
            <a:off x="5059334" y="2905706"/>
            <a:ext cx="3933151" cy="646331"/>
          </a:xfrm>
          <a:prstGeom prst="rect">
            <a:avLst/>
          </a:prstGeom>
          <a:noFill/>
        </p:spPr>
        <p:txBody>
          <a:bodyPr wrap="square" rtlCol="0">
            <a:spAutoFit/>
          </a:bodyPr>
          <a:lstStyle/>
          <a:p>
            <a:pPr algn="ctr"/>
            <a:r>
              <a:rPr lang="it-IT" dirty="0"/>
              <a:t>Robert </a:t>
            </a:r>
            <a:r>
              <a:rPr lang="it-IT" dirty="0" err="1"/>
              <a:t>Doisneau</a:t>
            </a:r>
            <a:r>
              <a:rPr lang="it-IT" dirty="0"/>
              <a:t>, </a:t>
            </a:r>
            <a:r>
              <a:rPr lang="it-IT" i="1" dirty="0"/>
              <a:t>Josette ha venti anni</a:t>
            </a:r>
            <a:r>
              <a:rPr lang="it-IT" dirty="0"/>
              <a:t>, sobborgo di Parigi, 1947</a:t>
            </a:r>
          </a:p>
        </p:txBody>
      </p:sp>
    </p:spTree>
    <p:extLst>
      <p:ext uri="{BB962C8B-B14F-4D97-AF65-F5344CB8AC3E}">
        <p14:creationId xmlns:p14="http://schemas.microsoft.com/office/powerpoint/2010/main" val="34244628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sellaDiTesto 6"/>
          <p:cNvSpPr txBox="1"/>
          <p:nvPr/>
        </p:nvSpPr>
        <p:spPr>
          <a:xfrm>
            <a:off x="1400464" y="5959440"/>
            <a:ext cx="6343072" cy="369332"/>
          </a:xfrm>
          <a:prstGeom prst="rect">
            <a:avLst/>
          </a:prstGeom>
          <a:noFill/>
        </p:spPr>
        <p:txBody>
          <a:bodyPr wrap="square" rtlCol="0">
            <a:spAutoFit/>
          </a:bodyPr>
          <a:lstStyle/>
          <a:p>
            <a:pPr algn="just"/>
            <a:r>
              <a:rPr lang="it-IT" dirty="0"/>
              <a:t>Robert </a:t>
            </a:r>
            <a:r>
              <a:rPr lang="it-IT" dirty="0" err="1"/>
              <a:t>Doisneau</a:t>
            </a:r>
            <a:r>
              <a:rPr lang="it-IT" dirty="0"/>
              <a:t>, </a:t>
            </a:r>
            <a:r>
              <a:rPr lang="it-IT" i="1" dirty="0"/>
              <a:t>Di ritorno la domenica sera</a:t>
            </a:r>
            <a:r>
              <a:rPr lang="it-IT" dirty="0"/>
              <a:t>, </a:t>
            </a:r>
            <a:r>
              <a:rPr lang="it-IT" dirty="0" err="1"/>
              <a:t>Ivry-sur-Seine</a:t>
            </a:r>
            <a:r>
              <a:rPr lang="it-IT" dirty="0"/>
              <a:t>, 1950</a:t>
            </a:r>
          </a:p>
        </p:txBody>
      </p:sp>
      <p:pic>
        <p:nvPicPr>
          <p:cNvPr id="4" name="Immagine 3">
            <a:extLst>
              <a:ext uri="{FF2B5EF4-FFF2-40B4-BE49-F238E27FC236}">
                <a16:creationId xmlns:a16="http://schemas.microsoft.com/office/drawing/2014/main" id="{83FB764B-597C-0A4B-917F-F9C88DEAB694}"/>
              </a:ext>
            </a:extLst>
          </p:cNvPr>
          <p:cNvPicPr>
            <a:picLocks noChangeAspect="1"/>
          </p:cNvPicPr>
          <p:nvPr/>
        </p:nvPicPr>
        <p:blipFill>
          <a:blip r:embed="rId2"/>
          <a:stretch>
            <a:fillRect/>
          </a:stretch>
        </p:blipFill>
        <p:spPr>
          <a:xfrm>
            <a:off x="1470602" y="819115"/>
            <a:ext cx="6202795" cy="4506479"/>
          </a:xfrm>
          <a:prstGeom prst="rect">
            <a:avLst/>
          </a:prstGeom>
        </p:spPr>
      </p:pic>
    </p:spTree>
    <p:extLst>
      <p:ext uri="{BB962C8B-B14F-4D97-AF65-F5344CB8AC3E}">
        <p14:creationId xmlns:p14="http://schemas.microsoft.com/office/powerpoint/2010/main" val="37174425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1921904" y="5950650"/>
            <a:ext cx="5299777" cy="369332"/>
          </a:xfrm>
          <a:prstGeom prst="rect">
            <a:avLst/>
          </a:prstGeom>
          <a:noFill/>
        </p:spPr>
        <p:txBody>
          <a:bodyPr wrap="square" rtlCol="0">
            <a:spAutoFit/>
          </a:bodyPr>
          <a:lstStyle/>
          <a:p>
            <a:pPr algn="just"/>
            <a:r>
              <a:rPr lang="it-IT" dirty="0"/>
              <a:t>Robert </a:t>
            </a:r>
            <a:r>
              <a:rPr lang="it-IT" dirty="0" err="1"/>
              <a:t>Doisneau</a:t>
            </a:r>
            <a:r>
              <a:rPr lang="it-IT" dirty="0"/>
              <a:t>, </a:t>
            </a:r>
            <a:r>
              <a:rPr lang="it-IT" i="1" dirty="0"/>
              <a:t>Partita di calcio a </a:t>
            </a:r>
            <a:r>
              <a:rPr lang="it-IT" i="1" dirty="0" err="1"/>
              <a:t>Choisy</a:t>
            </a:r>
            <a:r>
              <a:rPr lang="it-IT" i="1" dirty="0"/>
              <a:t> Le </a:t>
            </a:r>
            <a:r>
              <a:rPr lang="it-IT" i="1" dirty="0" err="1"/>
              <a:t>Roi</a:t>
            </a:r>
            <a:r>
              <a:rPr lang="it-IT" dirty="0"/>
              <a:t>, 1950</a:t>
            </a:r>
          </a:p>
        </p:txBody>
      </p:sp>
      <p:pic>
        <p:nvPicPr>
          <p:cNvPr id="6" name="Immagine 5">
            <a:extLst>
              <a:ext uri="{FF2B5EF4-FFF2-40B4-BE49-F238E27FC236}">
                <a16:creationId xmlns:a16="http://schemas.microsoft.com/office/drawing/2014/main" id="{746BA21D-DFAB-244F-AD3F-2148BA501511}"/>
              </a:ext>
            </a:extLst>
          </p:cNvPr>
          <p:cNvPicPr>
            <a:picLocks noChangeAspect="1"/>
          </p:cNvPicPr>
          <p:nvPr/>
        </p:nvPicPr>
        <p:blipFill>
          <a:blip r:embed="rId2"/>
          <a:stretch>
            <a:fillRect/>
          </a:stretch>
        </p:blipFill>
        <p:spPr>
          <a:xfrm>
            <a:off x="1537855" y="1031556"/>
            <a:ext cx="6068291" cy="4409514"/>
          </a:xfrm>
          <a:prstGeom prst="rect">
            <a:avLst/>
          </a:prstGeom>
        </p:spPr>
      </p:pic>
    </p:spTree>
    <p:extLst>
      <p:ext uri="{BB962C8B-B14F-4D97-AF65-F5344CB8AC3E}">
        <p14:creationId xmlns:p14="http://schemas.microsoft.com/office/powerpoint/2010/main" val="9277619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Segnaposto contenuto 5" descr="Manifesto della mostra &quot;Film und Foto&quot; (Ruge - Tschichold), 1929.jpg"/>
          <p:cNvPicPr>
            <a:picLocks noGrp="1" noChangeAspect="1"/>
          </p:cNvPicPr>
          <p:nvPr>
            <p:ph idx="1"/>
          </p:nvPr>
        </p:nvPicPr>
        <p:blipFill rotWithShape="1">
          <a:blip r:embed="rId2" cstate="screen">
            <a:extLst>
              <a:ext uri="{28A0092B-C50C-407E-A947-70E740481C1C}">
                <a14:useLocalDpi xmlns:a14="http://schemas.microsoft.com/office/drawing/2010/main"/>
              </a:ext>
            </a:extLst>
          </a:blip>
          <a:srcRect/>
          <a:stretch/>
        </p:blipFill>
        <p:spPr>
          <a:xfrm>
            <a:off x="163513" y="176644"/>
            <a:ext cx="4314969" cy="6463147"/>
          </a:xfrm>
        </p:spPr>
      </p:pic>
      <p:sp>
        <p:nvSpPr>
          <p:cNvPr id="7" name="CasellaDiTesto 6"/>
          <p:cNvSpPr txBox="1"/>
          <p:nvPr/>
        </p:nvSpPr>
        <p:spPr>
          <a:xfrm>
            <a:off x="4643004" y="2946552"/>
            <a:ext cx="4500996" cy="923330"/>
          </a:xfrm>
          <a:prstGeom prst="rect">
            <a:avLst/>
          </a:prstGeom>
          <a:noFill/>
        </p:spPr>
        <p:txBody>
          <a:bodyPr wrap="square" rtlCol="0">
            <a:spAutoFit/>
          </a:bodyPr>
          <a:lstStyle/>
          <a:p>
            <a:pPr algn="ctr"/>
            <a:r>
              <a:rPr lang="it-IT" dirty="0"/>
              <a:t>Manifesto della mostra "Film und Foto" (Willi </a:t>
            </a:r>
            <a:r>
              <a:rPr lang="it-IT" dirty="0" err="1"/>
              <a:t>Ruge</a:t>
            </a:r>
            <a:r>
              <a:rPr lang="it-IT" dirty="0"/>
              <a:t> – </a:t>
            </a:r>
            <a:r>
              <a:rPr lang="it-IT" dirty="0" err="1"/>
              <a:t>Jan</a:t>
            </a:r>
            <a:r>
              <a:rPr lang="it-IT" dirty="0"/>
              <a:t> </a:t>
            </a:r>
            <a:r>
              <a:rPr lang="it-IT" dirty="0" err="1"/>
              <a:t>Tschichold</a:t>
            </a:r>
            <a:r>
              <a:rPr lang="it-IT" dirty="0"/>
              <a:t>), Stoccarda, 1929, litografia, 84 x 58,5 cm</a:t>
            </a:r>
          </a:p>
        </p:txBody>
      </p:sp>
    </p:spTree>
    <p:extLst>
      <p:ext uri="{BB962C8B-B14F-4D97-AF65-F5344CB8AC3E}">
        <p14:creationId xmlns:p14="http://schemas.microsoft.com/office/powerpoint/2010/main" val="391393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Robert Doisneau, Bacio davanti all'Hotel de Ville, circa 1950.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665884" y="424873"/>
            <a:ext cx="7812232" cy="5396385"/>
          </a:xfrm>
        </p:spPr>
      </p:pic>
      <p:sp>
        <p:nvSpPr>
          <p:cNvPr id="5" name="CasellaDiTesto 4"/>
          <p:cNvSpPr txBox="1"/>
          <p:nvPr/>
        </p:nvSpPr>
        <p:spPr>
          <a:xfrm>
            <a:off x="1702164" y="5958464"/>
            <a:ext cx="5739671" cy="369332"/>
          </a:xfrm>
          <a:prstGeom prst="rect">
            <a:avLst/>
          </a:prstGeom>
          <a:noFill/>
        </p:spPr>
        <p:txBody>
          <a:bodyPr wrap="square" rtlCol="0">
            <a:spAutoFit/>
          </a:bodyPr>
          <a:lstStyle/>
          <a:p>
            <a:pPr algn="just"/>
            <a:r>
              <a:rPr lang="it-IT" dirty="0"/>
              <a:t>Robert </a:t>
            </a:r>
            <a:r>
              <a:rPr lang="it-IT" dirty="0" err="1"/>
              <a:t>Doisneau</a:t>
            </a:r>
            <a:r>
              <a:rPr lang="it-IT" dirty="0"/>
              <a:t>, </a:t>
            </a:r>
            <a:r>
              <a:rPr lang="it-IT" i="1" dirty="0"/>
              <a:t>Bacio davanti all'Hotel de Ville</a:t>
            </a:r>
            <a:r>
              <a:rPr lang="it-IT" dirty="0"/>
              <a:t>, circa 1950</a:t>
            </a:r>
          </a:p>
        </p:txBody>
      </p:sp>
    </p:spTree>
    <p:extLst>
      <p:ext uri="{BB962C8B-B14F-4D97-AF65-F5344CB8AC3E}">
        <p14:creationId xmlns:p14="http://schemas.microsoft.com/office/powerpoint/2010/main" val="391911882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Robert Doisneau, Creature da sogno, 1952, stampa ai sali d'argento, 27,6 x 24 cm.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214457" y="593293"/>
            <a:ext cx="4774411" cy="5568517"/>
          </a:xfrm>
        </p:spPr>
      </p:pic>
      <p:sp>
        <p:nvSpPr>
          <p:cNvPr id="5" name="CasellaDiTesto 4"/>
          <p:cNvSpPr txBox="1"/>
          <p:nvPr/>
        </p:nvSpPr>
        <p:spPr>
          <a:xfrm>
            <a:off x="4989560" y="2803957"/>
            <a:ext cx="4154440" cy="369332"/>
          </a:xfrm>
          <a:prstGeom prst="rect">
            <a:avLst/>
          </a:prstGeom>
          <a:noFill/>
        </p:spPr>
        <p:txBody>
          <a:bodyPr wrap="square" rtlCol="0">
            <a:spAutoFit/>
          </a:bodyPr>
          <a:lstStyle/>
          <a:p>
            <a:pPr algn="ctr"/>
            <a:r>
              <a:rPr lang="it-IT" dirty="0"/>
              <a:t>Robert </a:t>
            </a:r>
            <a:r>
              <a:rPr lang="it-IT" dirty="0" err="1"/>
              <a:t>Doisneau</a:t>
            </a:r>
            <a:r>
              <a:rPr lang="it-IT" dirty="0"/>
              <a:t>, </a:t>
            </a:r>
            <a:r>
              <a:rPr lang="it-IT" i="1" dirty="0"/>
              <a:t>Creature da sogno</a:t>
            </a:r>
            <a:r>
              <a:rPr lang="it-IT" dirty="0"/>
              <a:t>, 1952</a:t>
            </a:r>
          </a:p>
        </p:txBody>
      </p:sp>
    </p:spTree>
    <p:extLst>
      <p:ext uri="{BB962C8B-B14F-4D97-AF65-F5344CB8AC3E}">
        <p14:creationId xmlns:p14="http://schemas.microsoft.com/office/powerpoint/2010/main" val="8653451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a:t>Otto </a:t>
            </a:r>
            <a:r>
              <a:rPr lang="it-IT" dirty="0" err="1"/>
              <a:t>Steinert</a:t>
            </a:r>
            <a:r>
              <a:rPr lang="it-IT" dirty="0"/>
              <a:t>, </a:t>
            </a:r>
            <a:r>
              <a:rPr lang="it-IT" i="1" dirty="0"/>
              <a:t>Le possibilità creative della fotografia </a:t>
            </a:r>
            <a:r>
              <a:rPr lang="it-IT" dirty="0"/>
              <a:t>(1955)</a:t>
            </a:r>
          </a:p>
        </p:txBody>
      </p:sp>
      <p:sp>
        <p:nvSpPr>
          <p:cNvPr id="3" name="Segnaposto contenuto 2"/>
          <p:cNvSpPr>
            <a:spLocks noGrp="1"/>
          </p:cNvSpPr>
          <p:nvPr>
            <p:ph idx="1"/>
          </p:nvPr>
        </p:nvSpPr>
        <p:spPr/>
        <p:txBody>
          <a:bodyPr>
            <a:normAutofit fontScale="47500" lnSpcReduction="20000"/>
          </a:bodyPr>
          <a:lstStyle/>
          <a:p>
            <a:pPr algn="just"/>
            <a:r>
              <a:rPr lang="it-IT" dirty="0"/>
              <a:t>Fuori dal suo dominio, la fotografia come mezzo di creazione artistica lotta ancora con il pregiudizio comune che la vuole meccanismo di pura riproduzione, e questo è messo in evidenza da enormi quantità di fotografie usate in senso utilitaristico e da milioni di istantanee senza significato. Lo sviluppo tecnologico, costantemente mirato alla perfezione, e lo sviluppo industriale semplificando i procedimenti fotografici hanno concorso a rendere la fotografia il mezzo più facile per creare immagini anche per chi non ha né capacità tecniche né capacità immaginative […]. La conseguente mancanza di stile e l’abbassamento del livello creativo non solo danneggiano le possibilità pratiche della creazione fotografica, ma anche la coscienza teorica delle sue stesse potenzialità […]. Cerchiamo di analizzare gli </a:t>
            </a:r>
            <a:r>
              <a:rPr lang="it-IT" i="1" dirty="0"/>
              <a:t>elementi creativi</a:t>
            </a:r>
            <a:r>
              <a:rPr lang="it-IT" dirty="0"/>
              <a:t> della fotografia e in seguito di esaminare le </a:t>
            </a:r>
            <a:r>
              <a:rPr lang="it-IT" i="1" dirty="0"/>
              <a:t>potenzialità del lavoro fotografico</a:t>
            </a:r>
            <a:r>
              <a:rPr lang="it-IT" dirty="0"/>
              <a:t> ai suoi </a:t>
            </a:r>
            <a:r>
              <a:rPr lang="it-IT" i="1" dirty="0"/>
              <a:t>vari livelli di perfezione</a:t>
            </a:r>
            <a:r>
              <a:rPr lang="it-IT" dirty="0"/>
              <a:t> […]. La capacità di utilizzare le tecniche di scrittura permette di produrre una varietà di testi di diverso valore, da un breve appunto fino a un’opera letteraria finita. Allo stesso modo, la capacità di utilizzare le tecniche fotografiche permette gli stessi livelli </a:t>
            </a:r>
            <a:r>
              <a:rPr lang="it-IT" i="1" dirty="0"/>
              <a:t>qualitativi di perfezione nella creazione fotografica</a:t>
            </a:r>
            <a:r>
              <a:rPr lang="it-IT" dirty="0"/>
              <a:t>. A partire dagli aspetti sia tecnici sia soggettivi arriviamo a queste categorie provvisorie: 1) l’immagine fotografica riproduttiva; 2) l’immagine fotografica rappresentativa; 3) la creazione fotografica rappresentativa; 4) la creazione fotografica assoluta […]. </a:t>
            </a:r>
            <a:r>
              <a:rPr lang="it-IT" i="1" dirty="0"/>
              <a:t>La creazione</a:t>
            </a:r>
            <a:r>
              <a:rPr lang="it-IT" dirty="0"/>
              <a:t> </a:t>
            </a:r>
            <a:r>
              <a:rPr lang="it-IT" i="1" dirty="0"/>
              <a:t>fotografica assoluta</a:t>
            </a:r>
            <a:r>
              <a:rPr lang="it-IT" dirty="0"/>
              <a:t> nelle sue forme più avanzate si libera di ogni riproduzione dell’oggetto o lo dematerializza grazie a variazioni del processo fotografico, o lo astrae dal punto di vista visivo fino a trasformarlo in un puro elemento costruttivo, in un elemento che fa parte della composizione […]. Essendo il risultato di importanti esperienze creative della visione e della forma così come di vivaci trasposizioni, la creazione fotografica assoluta – quella che definiamo Fotografia Soggettiva – produce immagini che non appartengono agli stereotipi usuali della fotografia.</a:t>
            </a:r>
          </a:p>
          <a:p>
            <a:pPr algn="just"/>
            <a:endParaRPr lang="it-IT" dirty="0"/>
          </a:p>
        </p:txBody>
      </p:sp>
    </p:spTree>
    <p:extLst>
      <p:ext uri="{BB962C8B-B14F-4D97-AF65-F5344CB8AC3E}">
        <p14:creationId xmlns:p14="http://schemas.microsoft.com/office/powerpoint/2010/main" val="76839587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Otto Steinert, Call, 1950, stampa all'argento, 60 x 47 cm.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367579" y="440747"/>
            <a:ext cx="4516938" cy="5908098"/>
          </a:xfrm>
        </p:spPr>
      </p:pic>
      <p:sp>
        <p:nvSpPr>
          <p:cNvPr id="5" name="CasellaDiTesto 4"/>
          <p:cNvSpPr txBox="1"/>
          <p:nvPr/>
        </p:nvSpPr>
        <p:spPr>
          <a:xfrm>
            <a:off x="5942064" y="3025464"/>
            <a:ext cx="2536917" cy="369332"/>
          </a:xfrm>
          <a:prstGeom prst="rect">
            <a:avLst/>
          </a:prstGeom>
          <a:noFill/>
        </p:spPr>
        <p:txBody>
          <a:bodyPr wrap="square" rtlCol="0">
            <a:spAutoFit/>
          </a:bodyPr>
          <a:lstStyle/>
          <a:p>
            <a:pPr algn="just"/>
            <a:r>
              <a:rPr lang="it-IT" dirty="0"/>
              <a:t>Otto </a:t>
            </a:r>
            <a:r>
              <a:rPr lang="it-IT" dirty="0" err="1"/>
              <a:t>Steinert</a:t>
            </a:r>
            <a:r>
              <a:rPr lang="it-IT" dirty="0"/>
              <a:t>, </a:t>
            </a:r>
            <a:r>
              <a:rPr lang="it-IT" i="1" dirty="0"/>
              <a:t>Call</a:t>
            </a:r>
            <a:r>
              <a:rPr lang="it-IT" dirty="0"/>
              <a:t>, 1950</a:t>
            </a:r>
          </a:p>
        </p:txBody>
      </p:sp>
    </p:spTree>
    <p:extLst>
      <p:ext uri="{BB962C8B-B14F-4D97-AF65-F5344CB8AC3E}">
        <p14:creationId xmlns:p14="http://schemas.microsoft.com/office/powerpoint/2010/main" val="20721006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Otto Steinert, Ein-Fuss-GAnger (&quot;pedone monogamba&quot;), 1950, stampa alla gelatina-bromuro d'argento, 28,8 x 40,4 cm.jpg"/>
          <p:cNvPicPr>
            <a:picLocks noGrp="1" noChangeAspect="1"/>
          </p:cNvPicPr>
          <p:nvPr>
            <p:ph idx="1"/>
          </p:nvPr>
        </p:nvPicPr>
        <p:blipFill>
          <a:blip r:embed="rId2" cstate="print">
            <a:extLst>
              <a:ext uri="{28A0092B-C50C-407E-A947-70E740481C1C}">
                <a14:useLocalDpi xmlns:a14="http://schemas.microsoft.com/office/drawing/2010/main"/>
              </a:ext>
            </a:extLst>
          </a:blip>
          <a:srcRect/>
          <a:stretch>
            <a:fillRect/>
          </a:stretch>
        </p:blipFill>
        <p:spPr>
          <a:xfrm>
            <a:off x="769793" y="606426"/>
            <a:ext cx="7604414" cy="5120624"/>
          </a:xfrm>
        </p:spPr>
      </p:pic>
      <p:sp>
        <p:nvSpPr>
          <p:cNvPr id="5" name="CasellaDiTesto 4"/>
          <p:cNvSpPr txBox="1"/>
          <p:nvPr/>
        </p:nvSpPr>
        <p:spPr>
          <a:xfrm>
            <a:off x="733425" y="6024262"/>
            <a:ext cx="7677149" cy="369332"/>
          </a:xfrm>
          <a:prstGeom prst="rect">
            <a:avLst/>
          </a:prstGeom>
          <a:noFill/>
        </p:spPr>
        <p:txBody>
          <a:bodyPr wrap="square" rtlCol="0">
            <a:spAutoFit/>
          </a:bodyPr>
          <a:lstStyle/>
          <a:p>
            <a:pPr algn="just"/>
            <a:r>
              <a:rPr lang="it-IT" dirty="0"/>
              <a:t>Otto </a:t>
            </a:r>
            <a:r>
              <a:rPr lang="it-IT" dirty="0" err="1"/>
              <a:t>Steinert</a:t>
            </a:r>
            <a:r>
              <a:rPr lang="it-IT" dirty="0"/>
              <a:t>, </a:t>
            </a:r>
            <a:r>
              <a:rPr lang="it-IT" i="1" dirty="0" err="1"/>
              <a:t>Ein-Fuss-Gänger</a:t>
            </a:r>
            <a:r>
              <a:rPr lang="it-IT" i="1" dirty="0"/>
              <a:t> </a:t>
            </a:r>
            <a:r>
              <a:rPr lang="it-IT" dirty="0"/>
              <a:t>("pedone </a:t>
            </a:r>
            <a:r>
              <a:rPr lang="it-IT" dirty="0" err="1"/>
              <a:t>monogamba</a:t>
            </a:r>
            <a:r>
              <a:rPr lang="it-IT" dirty="0"/>
              <a:t> o su un piede solo"), 1950</a:t>
            </a:r>
          </a:p>
        </p:txBody>
      </p:sp>
    </p:spTree>
    <p:extLst>
      <p:ext uri="{BB962C8B-B14F-4D97-AF65-F5344CB8AC3E}">
        <p14:creationId xmlns:p14="http://schemas.microsoft.com/office/powerpoint/2010/main" val="22344352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Minor White, Hornitos, California, 1948.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806270" y="339583"/>
            <a:ext cx="7531461" cy="5417765"/>
          </a:xfrm>
        </p:spPr>
      </p:pic>
      <p:sp>
        <p:nvSpPr>
          <p:cNvPr id="5" name="CasellaDiTesto 4"/>
          <p:cNvSpPr txBox="1"/>
          <p:nvPr/>
        </p:nvSpPr>
        <p:spPr>
          <a:xfrm>
            <a:off x="2713282" y="6009842"/>
            <a:ext cx="3874556" cy="369332"/>
          </a:xfrm>
          <a:prstGeom prst="rect">
            <a:avLst/>
          </a:prstGeom>
          <a:noFill/>
        </p:spPr>
        <p:txBody>
          <a:bodyPr wrap="square" rtlCol="0">
            <a:spAutoFit/>
          </a:bodyPr>
          <a:lstStyle/>
          <a:p>
            <a:pPr algn="just"/>
            <a:r>
              <a:rPr lang="it-IT" dirty="0"/>
              <a:t>Minor White, </a:t>
            </a:r>
            <a:r>
              <a:rPr lang="it-IT" i="1" dirty="0" err="1"/>
              <a:t>Hornitos</a:t>
            </a:r>
            <a:r>
              <a:rPr lang="it-IT" dirty="0"/>
              <a:t>, California, 1948</a:t>
            </a:r>
          </a:p>
        </p:txBody>
      </p:sp>
    </p:spTree>
    <p:extLst>
      <p:ext uri="{BB962C8B-B14F-4D97-AF65-F5344CB8AC3E}">
        <p14:creationId xmlns:p14="http://schemas.microsoft.com/office/powerpoint/2010/main" val="399436317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3178835" y="6002829"/>
            <a:ext cx="2786330" cy="369332"/>
          </a:xfrm>
          <a:prstGeom prst="rect">
            <a:avLst/>
          </a:prstGeom>
          <a:noFill/>
        </p:spPr>
        <p:txBody>
          <a:bodyPr wrap="square" rtlCol="0">
            <a:spAutoFit/>
          </a:bodyPr>
          <a:lstStyle/>
          <a:p>
            <a:pPr algn="just"/>
            <a:r>
              <a:rPr lang="it-IT" dirty="0"/>
              <a:t>Minor White, </a:t>
            </a:r>
            <a:r>
              <a:rPr lang="it-IT" i="1" dirty="0"/>
              <a:t>Pacifico</a:t>
            </a:r>
            <a:r>
              <a:rPr lang="it-IT" dirty="0"/>
              <a:t>, 1948</a:t>
            </a:r>
          </a:p>
        </p:txBody>
      </p:sp>
      <p:pic>
        <p:nvPicPr>
          <p:cNvPr id="6" name="Immagine 5">
            <a:extLst>
              <a:ext uri="{FF2B5EF4-FFF2-40B4-BE49-F238E27FC236}">
                <a16:creationId xmlns:a16="http://schemas.microsoft.com/office/drawing/2014/main" id="{AD4DF3AB-F07A-2D48-8D69-ADA925B9935A}"/>
              </a:ext>
            </a:extLst>
          </p:cNvPr>
          <p:cNvPicPr>
            <a:picLocks noChangeAspect="1"/>
          </p:cNvPicPr>
          <p:nvPr/>
        </p:nvPicPr>
        <p:blipFill>
          <a:blip r:embed="rId2"/>
          <a:stretch>
            <a:fillRect/>
          </a:stretch>
        </p:blipFill>
        <p:spPr>
          <a:xfrm>
            <a:off x="1131941" y="455221"/>
            <a:ext cx="6880118" cy="5389677"/>
          </a:xfrm>
          <a:prstGeom prst="rect">
            <a:avLst/>
          </a:prstGeom>
        </p:spPr>
      </p:pic>
    </p:spTree>
    <p:extLst>
      <p:ext uri="{BB962C8B-B14F-4D97-AF65-F5344CB8AC3E}">
        <p14:creationId xmlns:p14="http://schemas.microsoft.com/office/powerpoint/2010/main" val="59098277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1244594" y="5991833"/>
            <a:ext cx="6654809" cy="369332"/>
          </a:xfrm>
          <a:prstGeom prst="rect">
            <a:avLst/>
          </a:prstGeom>
          <a:noFill/>
        </p:spPr>
        <p:txBody>
          <a:bodyPr wrap="square" rtlCol="0">
            <a:spAutoFit/>
          </a:bodyPr>
          <a:lstStyle/>
          <a:p>
            <a:pPr algn="just"/>
            <a:r>
              <a:rPr lang="it-IT" dirty="0"/>
              <a:t>Minor White, </a:t>
            </a:r>
            <a:r>
              <a:rPr lang="it-IT" i="1" dirty="0"/>
              <a:t>Pacific, </a:t>
            </a:r>
            <a:r>
              <a:rPr lang="it-IT" i="1" dirty="0" err="1"/>
              <a:t>Devil's</a:t>
            </a:r>
            <a:r>
              <a:rPr lang="it-IT" i="1" dirty="0"/>
              <a:t> Slide, San </a:t>
            </a:r>
            <a:r>
              <a:rPr lang="it-IT" i="1" dirty="0" err="1"/>
              <a:t>Mateo</a:t>
            </a:r>
            <a:r>
              <a:rPr lang="it-IT" i="1" dirty="0"/>
              <a:t> County</a:t>
            </a:r>
            <a:r>
              <a:rPr lang="it-IT" dirty="0"/>
              <a:t>, California, 1948</a:t>
            </a:r>
          </a:p>
        </p:txBody>
      </p:sp>
      <p:pic>
        <p:nvPicPr>
          <p:cNvPr id="6" name="Immagine 5">
            <a:extLst>
              <a:ext uri="{FF2B5EF4-FFF2-40B4-BE49-F238E27FC236}">
                <a16:creationId xmlns:a16="http://schemas.microsoft.com/office/drawing/2014/main" id="{8615A079-D9C5-DE41-8620-146A387A94F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85824" y="544187"/>
            <a:ext cx="7372350" cy="5355486"/>
          </a:xfrm>
          <a:prstGeom prst="rect">
            <a:avLst/>
          </a:prstGeom>
        </p:spPr>
      </p:pic>
    </p:spTree>
    <p:extLst>
      <p:ext uri="{BB962C8B-B14F-4D97-AF65-F5344CB8AC3E}">
        <p14:creationId xmlns:p14="http://schemas.microsoft.com/office/powerpoint/2010/main" val="328976925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Minor White, Nei pressi di Rochester, 1954.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855953" y="632691"/>
            <a:ext cx="7473692" cy="5123873"/>
          </a:xfrm>
        </p:spPr>
      </p:pic>
      <p:sp>
        <p:nvSpPr>
          <p:cNvPr id="5" name="CasellaDiTesto 4"/>
          <p:cNvSpPr txBox="1"/>
          <p:nvPr/>
        </p:nvSpPr>
        <p:spPr>
          <a:xfrm>
            <a:off x="2487050" y="6010753"/>
            <a:ext cx="4211497" cy="369332"/>
          </a:xfrm>
          <a:prstGeom prst="rect">
            <a:avLst/>
          </a:prstGeom>
          <a:noFill/>
        </p:spPr>
        <p:txBody>
          <a:bodyPr wrap="none" rtlCol="0">
            <a:spAutoFit/>
          </a:bodyPr>
          <a:lstStyle/>
          <a:p>
            <a:pPr algn="just"/>
            <a:r>
              <a:rPr lang="it-IT" dirty="0"/>
              <a:t>Minor White, </a:t>
            </a:r>
            <a:r>
              <a:rPr lang="it-IT" i="1" dirty="0"/>
              <a:t>Nei pressi di Rochester</a:t>
            </a:r>
            <a:r>
              <a:rPr lang="it-IT" dirty="0"/>
              <a:t>, 1954</a:t>
            </a:r>
          </a:p>
        </p:txBody>
      </p:sp>
    </p:spTree>
    <p:extLst>
      <p:ext uri="{BB962C8B-B14F-4D97-AF65-F5344CB8AC3E}">
        <p14:creationId xmlns:p14="http://schemas.microsoft.com/office/powerpoint/2010/main" val="327819313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sellaDiTesto 6"/>
          <p:cNvSpPr txBox="1"/>
          <p:nvPr/>
        </p:nvSpPr>
        <p:spPr>
          <a:xfrm>
            <a:off x="1367937" y="6020626"/>
            <a:ext cx="6408125" cy="369332"/>
          </a:xfrm>
          <a:prstGeom prst="rect">
            <a:avLst/>
          </a:prstGeom>
          <a:noFill/>
        </p:spPr>
        <p:txBody>
          <a:bodyPr wrap="none" rtlCol="0">
            <a:spAutoFit/>
          </a:bodyPr>
          <a:lstStyle/>
          <a:p>
            <a:pPr algn="just"/>
            <a:r>
              <a:rPr lang="it-IT" dirty="0"/>
              <a:t>Minor White, </a:t>
            </a:r>
            <a:r>
              <a:rPr lang="it-IT" i="1" dirty="0"/>
              <a:t>I tre terzi</a:t>
            </a:r>
            <a:r>
              <a:rPr lang="it-IT" dirty="0"/>
              <a:t>, 1957, stampa alla gelatina - sale d'argento</a:t>
            </a:r>
          </a:p>
        </p:txBody>
      </p:sp>
      <p:pic>
        <p:nvPicPr>
          <p:cNvPr id="5" name="Immagine 4">
            <a:extLst>
              <a:ext uri="{FF2B5EF4-FFF2-40B4-BE49-F238E27FC236}">
                <a16:creationId xmlns:a16="http://schemas.microsoft.com/office/drawing/2014/main" id="{A444E071-B42F-6543-AB6F-DB2C0A6A3A33}"/>
              </a:ext>
            </a:extLst>
          </p:cNvPr>
          <p:cNvPicPr>
            <a:picLocks noChangeAspect="1"/>
          </p:cNvPicPr>
          <p:nvPr/>
        </p:nvPicPr>
        <p:blipFill>
          <a:blip r:embed="rId2"/>
          <a:stretch>
            <a:fillRect/>
          </a:stretch>
        </p:blipFill>
        <p:spPr>
          <a:xfrm>
            <a:off x="694707" y="553316"/>
            <a:ext cx="7754587" cy="5088948"/>
          </a:xfrm>
          <a:prstGeom prst="rect">
            <a:avLst/>
          </a:prstGeom>
        </p:spPr>
      </p:pic>
    </p:spTree>
    <p:extLst>
      <p:ext uri="{BB962C8B-B14F-4D97-AF65-F5344CB8AC3E}">
        <p14:creationId xmlns:p14="http://schemas.microsoft.com/office/powerpoint/2010/main" val="9817149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Segnaposto contenuto 1" descr="&quot;Film und Foto&quot;, 1929, Stoccarda. Stanza numero 1 allestitimento di LAszlO Moholy-Nagy305286_original.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502660" y="481157"/>
            <a:ext cx="8138680" cy="5058867"/>
          </a:xfrm>
        </p:spPr>
      </p:pic>
      <p:sp>
        <p:nvSpPr>
          <p:cNvPr id="4" name="CasellaDiTesto 3"/>
          <p:cNvSpPr txBox="1"/>
          <p:nvPr/>
        </p:nvSpPr>
        <p:spPr>
          <a:xfrm>
            <a:off x="315624" y="5930744"/>
            <a:ext cx="8512751" cy="369332"/>
          </a:xfrm>
          <a:prstGeom prst="rect">
            <a:avLst/>
          </a:prstGeom>
          <a:noFill/>
        </p:spPr>
        <p:txBody>
          <a:bodyPr wrap="square" rtlCol="0">
            <a:spAutoFit/>
          </a:bodyPr>
          <a:lstStyle/>
          <a:p>
            <a:r>
              <a:rPr lang="it-IT" dirty="0"/>
              <a:t>"Film und Foto", 1929, Stoccarda. Stanza numero 1, allestimento di </a:t>
            </a:r>
            <a:r>
              <a:rPr lang="it-IT" dirty="0" err="1"/>
              <a:t>László</a:t>
            </a:r>
            <a:r>
              <a:rPr lang="it-IT" dirty="0"/>
              <a:t> </a:t>
            </a:r>
            <a:r>
              <a:rPr lang="it-IT" dirty="0" err="1"/>
              <a:t>Moholy-Nagy</a:t>
            </a:r>
            <a:endParaRPr lang="it-IT" dirty="0"/>
          </a:p>
        </p:txBody>
      </p:sp>
    </p:spTree>
    <p:extLst>
      <p:ext uri="{BB962C8B-B14F-4D97-AF65-F5344CB8AC3E}">
        <p14:creationId xmlns:p14="http://schemas.microsoft.com/office/powerpoint/2010/main" val="414744340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sellaDiTesto 6"/>
          <p:cNvSpPr txBox="1"/>
          <p:nvPr/>
        </p:nvSpPr>
        <p:spPr>
          <a:xfrm>
            <a:off x="4831784" y="3112905"/>
            <a:ext cx="4177134" cy="646331"/>
          </a:xfrm>
          <a:prstGeom prst="rect">
            <a:avLst/>
          </a:prstGeom>
          <a:noFill/>
        </p:spPr>
        <p:txBody>
          <a:bodyPr wrap="square" rtlCol="0">
            <a:spAutoFit/>
          </a:bodyPr>
          <a:lstStyle/>
          <a:p>
            <a:pPr algn="ctr"/>
            <a:r>
              <a:rPr lang="it-IT" dirty="0"/>
              <a:t>Minor White, </a:t>
            </a:r>
            <a:r>
              <a:rPr lang="it-IT" i="1" dirty="0"/>
              <a:t>Fantasticheria al davanzale</a:t>
            </a:r>
            <a:r>
              <a:rPr lang="it-IT" dirty="0"/>
              <a:t>, 1958</a:t>
            </a:r>
          </a:p>
        </p:txBody>
      </p:sp>
      <p:pic>
        <p:nvPicPr>
          <p:cNvPr id="9" name="Segnaposto contenuto 8" descr="Minor White, Fantasticheria al davanzale, 1958.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237259" y="502516"/>
            <a:ext cx="4511398" cy="5867111"/>
          </a:xfrm>
        </p:spPr>
      </p:pic>
    </p:spTree>
    <p:extLst>
      <p:ext uri="{BB962C8B-B14F-4D97-AF65-F5344CB8AC3E}">
        <p14:creationId xmlns:p14="http://schemas.microsoft.com/office/powerpoint/2010/main" val="341403884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Minor White, Union Street n. 72, Rochester, 1958.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230332" y="564862"/>
            <a:ext cx="5666087" cy="5544993"/>
          </a:xfrm>
        </p:spPr>
      </p:pic>
      <p:sp>
        <p:nvSpPr>
          <p:cNvPr id="5" name="CasellaDiTesto 4"/>
          <p:cNvSpPr txBox="1"/>
          <p:nvPr/>
        </p:nvSpPr>
        <p:spPr>
          <a:xfrm>
            <a:off x="5896419" y="2905944"/>
            <a:ext cx="3143672" cy="646331"/>
          </a:xfrm>
          <a:prstGeom prst="rect">
            <a:avLst/>
          </a:prstGeom>
          <a:noFill/>
        </p:spPr>
        <p:txBody>
          <a:bodyPr wrap="square" rtlCol="0">
            <a:spAutoFit/>
          </a:bodyPr>
          <a:lstStyle/>
          <a:p>
            <a:pPr algn="ctr"/>
            <a:r>
              <a:rPr lang="en-US" dirty="0"/>
              <a:t>Minor White, </a:t>
            </a:r>
            <a:r>
              <a:rPr lang="en-US" i="1" dirty="0"/>
              <a:t>Union Street,</a:t>
            </a:r>
            <a:r>
              <a:rPr lang="en-US" dirty="0"/>
              <a:t> Rochester, 1958</a:t>
            </a:r>
            <a:endParaRPr lang="it-IT" dirty="0"/>
          </a:p>
        </p:txBody>
      </p:sp>
    </p:spTree>
    <p:extLst>
      <p:ext uri="{BB962C8B-B14F-4D97-AF65-F5344CB8AC3E}">
        <p14:creationId xmlns:p14="http://schemas.microsoft.com/office/powerpoint/2010/main" val="36733270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Josef Sudek. Stradina dimenticata, (Via Sporkova davanti a palazzo LObkowicz), 1930, stampa ai sali d'argento, 28,7 x 19,6 cm.jpg"/>
          <p:cNvPicPr>
            <a:picLocks noGrp="1" noChangeAspect="1"/>
          </p:cNvPicPr>
          <p:nvPr>
            <p:ph idx="1"/>
          </p:nvPr>
        </p:nvPicPr>
        <p:blipFill>
          <a:blip r:embed="rId2" cstate="print">
            <a:extLst>
              <a:ext uri="{28A0092B-C50C-407E-A947-70E740481C1C}">
                <a14:useLocalDpi xmlns:a14="http://schemas.microsoft.com/office/drawing/2010/main"/>
              </a:ext>
            </a:extLst>
          </a:blip>
          <a:srcRect/>
          <a:stretch>
            <a:fillRect/>
          </a:stretch>
        </p:blipFill>
        <p:spPr>
          <a:xfrm>
            <a:off x="795868" y="543649"/>
            <a:ext cx="7497617" cy="5113950"/>
          </a:xfrm>
        </p:spPr>
      </p:pic>
      <p:sp>
        <p:nvSpPr>
          <p:cNvPr id="5" name="CasellaDiTesto 4"/>
          <p:cNvSpPr txBox="1"/>
          <p:nvPr/>
        </p:nvSpPr>
        <p:spPr>
          <a:xfrm>
            <a:off x="488878" y="5967990"/>
            <a:ext cx="8111596" cy="369332"/>
          </a:xfrm>
          <a:prstGeom prst="rect">
            <a:avLst/>
          </a:prstGeom>
          <a:noFill/>
        </p:spPr>
        <p:txBody>
          <a:bodyPr wrap="square" rtlCol="0">
            <a:spAutoFit/>
          </a:bodyPr>
          <a:lstStyle/>
          <a:p>
            <a:pPr algn="ctr"/>
            <a:r>
              <a:rPr lang="it-IT" dirty="0"/>
              <a:t>Josef </a:t>
            </a:r>
            <a:r>
              <a:rPr lang="it-IT" dirty="0" err="1"/>
              <a:t>Sudek</a:t>
            </a:r>
            <a:r>
              <a:rPr lang="it-IT" dirty="0"/>
              <a:t>, </a:t>
            </a:r>
            <a:r>
              <a:rPr lang="it-IT" i="1" dirty="0"/>
              <a:t>Stradina dimenticata</a:t>
            </a:r>
            <a:r>
              <a:rPr lang="it-IT" dirty="0"/>
              <a:t>, (Via </a:t>
            </a:r>
            <a:r>
              <a:rPr lang="it-IT" dirty="0" err="1"/>
              <a:t>Sporkova</a:t>
            </a:r>
            <a:r>
              <a:rPr lang="it-IT" dirty="0"/>
              <a:t> davanti a palazzo </a:t>
            </a:r>
            <a:r>
              <a:rPr lang="it-IT" dirty="0" err="1"/>
              <a:t>Lobkowicz</a:t>
            </a:r>
            <a:r>
              <a:rPr lang="it-IT" dirty="0"/>
              <a:t>), 1930</a:t>
            </a:r>
          </a:p>
        </p:txBody>
      </p:sp>
    </p:spTree>
    <p:extLst>
      <p:ext uri="{BB962C8B-B14F-4D97-AF65-F5344CB8AC3E}">
        <p14:creationId xmlns:p14="http://schemas.microsoft.com/office/powerpoint/2010/main" val="226307855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Josef Sudek, (da La finestra del mio studio), 1940-1954.Jpe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251114" y="401349"/>
            <a:ext cx="4653395" cy="5969223"/>
          </a:xfrm>
        </p:spPr>
      </p:pic>
      <p:sp>
        <p:nvSpPr>
          <p:cNvPr id="5" name="CasellaDiTesto 4"/>
          <p:cNvSpPr txBox="1"/>
          <p:nvPr/>
        </p:nvSpPr>
        <p:spPr>
          <a:xfrm>
            <a:off x="4873336" y="2884899"/>
            <a:ext cx="4322619" cy="646331"/>
          </a:xfrm>
          <a:prstGeom prst="rect">
            <a:avLst/>
          </a:prstGeom>
          <a:noFill/>
        </p:spPr>
        <p:txBody>
          <a:bodyPr wrap="square" rtlCol="0">
            <a:spAutoFit/>
          </a:bodyPr>
          <a:lstStyle/>
          <a:p>
            <a:pPr algn="ctr"/>
            <a:r>
              <a:rPr lang="it-IT" dirty="0"/>
              <a:t>Josef </a:t>
            </a:r>
            <a:r>
              <a:rPr lang="it-IT" dirty="0" err="1"/>
              <a:t>Sudek</a:t>
            </a:r>
            <a:r>
              <a:rPr lang="it-IT" dirty="0"/>
              <a:t>, (da </a:t>
            </a:r>
            <a:r>
              <a:rPr lang="it-IT" i="1" dirty="0"/>
              <a:t>La finestra del mio studi</a:t>
            </a:r>
            <a:r>
              <a:rPr lang="it-IT" dirty="0"/>
              <a:t>o), 1940-1954</a:t>
            </a:r>
          </a:p>
        </p:txBody>
      </p:sp>
    </p:spTree>
    <p:extLst>
      <p:ext uri="{BB962C8B-B14F-4D97-AF65-F5344CB8AC3E}">
        <p14:creationId xmlns:p14="http://schemas.microsoft.com/office/powerpoint/2010/main" val="349369688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4885276" y="2881385"/>
            <a:ext cx="4269115" cy="646331"/>
          </a:xfrm>
          <a:prstGeom prst="rect">
            <a:avLst/>
          </a:prstGeom>
          <a:noFill/>
        </p:spPr>
        <p:txBody>
          <a:bodyPr wrap="square" rtlCol="0">
            <a:spAutoFit/>
          </a:bodyPr>
          <a:lstStyle/>
          <a:p>
            <a:pPr algn="ctr"/>
            <a:r>
              <a:rPr lang="it-IT" dirty="0"/>
              <a:t>Josef </a:t>
            </a:r>
            <a:r>
              <a:rPr lang="it-IT" dirty="0" err="1"/>
              <a:t>Sudek</a:t>
            </a:r>
            <a:r>
              <a:rPr lang="it-IT" dirty="0"/>
              <a:t>, (</a:t>
            </a:r>
            <a:r>
              <a:rPr lang="it-IT" i="1" dirty="0"/>
              <a:t>da La finestra del mio studio</a:t>
            </a:r>
            <a:r>
              <a:rPr lang="it-IT" dirty="0"/>
              <a:t>), </a:t>
            </a:r>
            <a:r>
              <a:rPr lang="it-IT" i="1" dirty="0"/>
              <a:t>Febbraio </a:t>
            </a:r>
            <a:r>
              <a:rPr lang="it-IT" dirty="0"/>
              <a:t>1948</a:t>
            </a:r>
          </a:p>
        </p:txBody>
      </p:sp>
      <p:pic>
        <p:nvPicPr>
          <p:cNvPr id="6" name="Immagine 5">
            <a:extLst>
              <a:ext uri="{FF2B5EF4-FFF2-40B4-BE49-F238E27FC236}">
                <a16:creationId xmlns:a16="http://schemas.microsoft.com/office/drawing/2014/main" id="{AF2C6393-0770-1948-AB04-D0A688A3562C}"/>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353290" y="197427"/>
            <a:ext cx="4353791" cy="6356775"/>
          </a:xfrm>
          <a:prstGeom prst="rect">
            <a:avLst/>
          </a:prstGeom>
        </p:spPr>
      </p:pic>
    </p:spTree>
    <p:extLst>
      <p:ext uri="{BB962C8B-B14F-4D97-AF65-F5344CB8AC3E}">
        <p14:creationId xmlns:p14="http://schemas.microsoft.com/office/powerpoint/2010/main" val="333233038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Segnaposto contenuto 5" descr="Joseph Sudek, Sedia in casa di Janacek, 1972.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211715" y="516228"/>
            <a:ext cx="4955499" cy="5759882"/>
          </a:xfrm>
        </p:spPr>
      </p:pic>
      <p:sp>
        <p:nvSpPr>
          <p:cNvPr id="7" name="CasellaDiTesto 6"/>
          <p:cNvSpPr txBox="1"/>
          <p:nvPr/>
        </p:nvSpPr>
        <p:spPr>
          <a:xfrm>
            <a:off x="5167214" y="2853747"/>
            <a:ext cx="3862486" cy="646331"/>
          </a:xfrm>
          <a:prstGeom prst="rect">
            <a:avLst/>
          </a:prstGeom>
          <a:noFill/>
        </p:spPr>
        <p:txBody>
          <a:bodyPr wrap="square" rtlCol="0">
            <a:spAutoFit/>
          </a:bodyPr>
          <a:lstStyle/>
          <a:p>
            <a:pPr algn="ctr"/>
            <a:r>
              <a:rPr lang="it-IT" dirty="0"/>
              <a:t>Joseph </a:t>
            </a:r>
            <a:r>
              <a:rPr lang="it-IT" dirty="0" err="1"/>
              <a:t>Sudek</a:t>
            </a:r>
            <a:r>
              <a:rPr lang="it-IT" dirty="0"/>
              <a:t>, </a:t>
            </a:r>
            <a:r>
              <a:rPr lang="it-IT" i="1" dirty="0"/>
              <a:t>Sedia in casa di </a:t>
            </a:r>
            <a:r>
              <a:rPr lang="it-IT" i="1" dirty="0" err="1"/>
              <a:t>Janáček</a:t>
            </a:r>
            <a:r>
              <a:rPr lang="it-IT" dirty="0"/>
              <a:t>, 1972</a:t>
            </a:r>
          </a:p>
        </p:txBody>
      </p:sp>
    </p:spTree>
    <p:extLst>
      <p:ext uri="{BB962C8B-B14F-4D97-AF65-F5344CB8AC3E}">
        <p14:creationId xmlns:p14="http://schemas.microsoft.com/office/powerpoint/2010/main" val="237280516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Josef Sudek. Natura morta, 1954.jpg"/>
          <p:cNvPicPr>
            <a:picLocks noGrp="1" noChangeAspect="1"/>
          </p:cNvPicPr>
          <p:nvPr>
            <p:ph idx="1"/>
          </p:nvPr>
        </p:nvPicPr>
        <p:blipFill rotWithShape="1">
          <a:blip r:embed="rId2" cstate="screen">
            <a:extLst>
              <a:ext uri="{28A0092B-C50C-407E-A947-70E740481C1C}">
                <a14:useLocalDpi xmlns:a14="http://schemas.microsoft.com/office/drawing/2010/main"/>
              </a:ext>
            </a:extLst>
          </a:blip>
          <a:srcRect/>
          <a:stretch/>
        </p:blipFill>
        <p:spPr>
          <a:xfrm>
            <a:off x="851122" y="477983"/>
            <a:ext cx="7441755" cy="5361709"/>
          </a:xfrm>
        </p:spPr>
      </p:pic>
      <p:sp>
        <p:nvSpPr>
          <p:cNvPr id="5" name="CasellaDiTesto 4"/>
          <p:cNvSpPr txBox="1"/>
          <p:nvPr/>
        </p:nvSpPr>
        <p:spPr>
          <a:xfrm>
            <a:off x="2924109" y="6068292"/>
            <a:ext cx="3295782" cy="369332"/>
          </a:xfrm>
          <a:prstGeom prst="rect">
            <a:avLst/>
          </a:prstGeom>
          <a:noFill/>
        </p:spPr>
        <p:txBody>
          <a:bodyPr wrap="square" rtlCol="0">
            <a:spAutoFit/>
          </a:bodyPr>
          <a:lstStyle/>
          <a:p>
            <a:r>
              <a:rPr lang="pt-BR" dirty="0"/>
              <a:t>Josef </a:t>
            </a:r>
            <a:r>
              <a:rPr lang="pt-BR" dirty="0" err="1"/>
              <a:t>Sudek</a:t>
            </a:r>
            <a:r>
              <a:rPr lang="pt-BR" dirty="0"/>
              <a:t>, </a:t>
            </a:r>
            <a:r>
              <a:rPr lang="pt-BR" i="1" dirty="0"/>
              <a:t>Natura morta</a:t>
            </a:r>
            <a:r>
              <a:rPr lang="pt-BR" dirty="0"/>
              <a:t>, 1954</a:t>
            </a:r>
            <a:endParaRPr lang="it-IT" dirty="0"/>
          </a:p>
        </p:txBody>
      </p:sp>
    </p:spTree>
    <p:extLst>
      <p:ext uri="{BB962C8B-B14F-4D97-AF65-F5344CB8AC3E}">
        <p14:creationId xmlns:p14="http://schemas.microsoft.com/office/powerpoint/2010/main" val="21294298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874191" y="5671742"/>
            <a:ext cx="7395617" cy="646331"/>
          </a:xfrm>
          <a:prstGeom prst="rect">
            <a:avLst/>
          </a:prstGeom>
          <a:noFill/>
        </p:spPr>
        <p:txBody>
          <a:bodyPr wrap="square" rtlCol="0">
            <a:spAutoFit/>
          </a:bodyPr>
          <a:lstStyle/>
          <a:p>
            <a:pPr algn="ctr"/>
            <a:r>
              <a:rPr lang="it-IT" dirty="0"/>
              <a:t>Ingresso alla mostra “</a:t>
            </a:r>
            <a:r>
              <a:rPr lang="it-IT" dirty="0" err="1"/>
              <a:t>Photography</a:t>
            </a:r>
            <a:r>
              <a:rPr lang="it-IT" dirty="0"/>
              <a:t> 1839-1937”, The </a:t>
            </a:r>
            <a:r>
              <a:rPr lang="it-IT" dirty="0" err="1"/>
              <a:t>Museum</a:t>
            </a:r>
            <a:r>
              <a:rPr lang="it-IT" dirty="0"/>
              <a:t> Of </a:t>
            </a:r>
            <a:r>
              <a:rPr lang="it-IT" dirty="0" err="1"/>
              <a:t>Modern</a:t>
            </a:r>
            <a:r>
              <a:rPr lang="it-IT" dirty="0"/>
              <a:t> Art, </a:t>
            </a:r>
          </a:p>
          <a:p>
            <a:pPr algn="ctr"/>
            <a:r>
              <a:rPr lang="it-IT" dirty="0"/>
              <a:t>New York, 17 marzo – 18 aprile 1937</a:t>
            </a:r>
          </a:p>
        </p:txBody>
      </p:sp>
      <p:pic>
        <p:nvPicPr>
          <p:cNvPr id="5" name="Immagine 4">
            <a:extLst>
              <a:ext uri="{FF2B5EF4-FFF2-40B4-BE49-F238E27FC236}">
                <a16:creationId xmlns:a16="http://schemas.microsoft.com/office/drawing/2014/main" id="{56DA61AE-F5F4-FB4C-8409-CFE9678EAB90}"/>
              </a:ext>
            </a:extLst>
          </p:cNvPr>
          <p:cNvPicPr>
            <a:picLocks noChangeAspect="1"/>
          </p:cNvPicPr>
          <p:nvPr/>
        </p:nvPicPr>
        <p:blipFill>
          <a:blip r:embed="rId2"/>
          <a:stretch>
            <a:fillRect/>
          </a:stretch>
        </p:blipFill>
        <p:spPr>
          <a:xfrm>
            <a:off x="1505496" y="509154"/>
            <a:ext cx="6133009" cy="4874169"/>
          </a:xfrm>
          <a:prstGeom prst="rect">
            <a:avLst/>
          </a:prstGeom>
        </p:spPr>
      </p:pic>
    </p:spTree>
    <p:extLst>
      <p:ext uri="{BB962C8B-B14F-4D97-AF65-F5344CB8AC3E}">
        <p14:creationId xmlns:p14="http://schemas.microsoft.com/office/powerpoint/2010/main" val="24523337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Beaumont Newhall, Photography, 1839-1937, copertina del catalogo della mostra, 19,7 x 25,4 cm.jpg"/>
          <p:cNvPicPr>
            <a:picLocks noGrp="1" noChangeAspect="1"/>
          </p:cNvPicPr>
          <p:nvPr>
            <p:ph idx="1"/>
          </p:nvPr>
        </p:nvPicPr>
        <p:blipFill rotWithShape="1">
          <a:blip r:embed="rId2" cstate="screen">
            <a:extLst>
              <a:ext uri="{28A0092B-C50C-407E-A947-70E740481C1C}">
                <a14:useLocalDpi xmlns:a14="http://schemas.microsoft.com/office/drawing/2010/main"/>
              </a:ext>
            </a:extLst>
          </a:blip>
          <a:srcRect/>
          <a:stretch/>
        </p:blipFill>
        <p:spPr>
          <a:xfrm>
            <a:off x="301336" y="276659"/>
            <a:ext cx="4914900" cy="6284912"/>
          </a:xfrm>
        </p:spPr>
      </p:pic>
      <p:sp>
        <p:nvSpPr>
          <p:cNvPr id="5" name="CasellaDiTesto 4"/>
          <p:cNvSpPr txBox="1"/>
          <p:nvPr/>
        </p:nvSpPr>
        <p:spPr>
          <a:xfrm>
            <a:off x="5669587" y="2957450"/>
            <a:ext cx="3089949" cy="923330"/>
          </a:xfrm>
          <a:prstGeom prst="rect">
            <a:avLst/>
          </a:prstGeom>
          <a:noFill/>
        </p:spPr>
        <p:txBody>
          <a:bodyPr wrap="square" rtlCol="0">
            <a:spAutoFit/>
          </a:bodyPr>
          <a:lstStyle/>
          <a:p>
            <a:pPr algn="ctr"/>
            <a:r>
              <a:rPr lang="it-IT" dirty="0"/>
              <a:t>Beaumont </a:t>
            </a:r>
            <a:r>
              <a:rPr lang="it-IT" dirty="0" err="1"/>
              <a:t>Newhall</a:t>
            </a:r>
            <a:r>
              <a:rPr lang="it-IT" dirty="0"/>
              <a:t>, </a:t>
            </a:r>
            <a:r>
              <a:rPr lang="it-IT" i="1" dirty="0" err="1"/>
              <a:t>Photography</a:t>
            </a:r>
            <a:r>
              <a:rPr lang="it-IT" i="1" dirty="0"/>
              <a:t>, 1839-1937</a:t>
            </a:r>
            <a:r>
              <a:rPr lang="it-IT" dirty="0"/>
              <a:t>, catalogo della mostra</a:t>
            </a:r>
          </a:p>
        </p:txBody>
      </p:sp>
    </p:spTree>
    <p:extLst>
      <p:ext uri="{BB962C8B-B14F-4D97-AF65-F5344CB8AC3E}">
        <p14:creationId xmlns:p14="http://schemas.microsoft.com/office/powerpoint/2010/main" val="30067094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2145243" y="5857910"/>
            <a:ext cx="4853514" cy="646331"/>
          </a:xfrm>
          <a:prstGeom prst="rect">
            <a:avLst/>
          </a:prstGeom>
          <a:noFill/>
        </p:spPr>
        <p:txBody>
          <a:bodyPr wrap="square" rtlCol="0">
            <a:spAutoFit/>
          </a:bodyPr>
          <a:lstStyle/>
          <a:p>
            <a:pPr algn="ctr"/>
            <a:r>
              <a:rPr lang="it-IT" dirty="0"/>
              <a:t>”The Family of Man", 24 gennaio - 8 maggio 1955, </a:t>
            </a:r>
          </a:p>
          <a:p>
            <a:pPr algn="ctr"/>
            <a:r>
              <a:rPr lang="it-IT" dirty="0"/>
              <a:t>The </a:t>
            </a:r>
            <a:r>
              <a:rPr lang="it-IT" dirty="0" err="1"/>
              <a:t>Museum</a:t>
            </a:r>
            <a:r>
              <a:rPr lang="it-IT" dirty="0"/>
              <a:t> of </a:t>
            </a:r>
            <a:r>
              <a:rPr lang="it-IT" dirty="0" err="1"/>
              <a:t>Modern</a:t>
            </a:r>
            <a:r>
              <a:rPr lang="it-IT" dirty="0"/>
              <a:t> Art, New York</a:t>
            </a:r>
          </a:p>
        </p:txBody>
      </p:sp>
      <p:pic>
        <p:nvPicPr>
          <p:cNvPr id="6" name="Immagine 5">
            <a:extLst>
              <a:ext uri="{FF2B5EF4-FFF2-40B4-BE49-F238E27FC236}">
                <a16:creationId xmlns:a16="http://schemas.microsoft.com/office/drawing/2014/main" id="{9B786A92-E2EE-5A4F-A197-ADE54A8C973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98814" y="317337"/>
            <a:ext cx="7346373" cy="5300408"/>
          </a:xfrm>
          <a:prstGeom prst="rect">
            <a:avLst/>
          </a:prstGeom>
        </p:spPr>
      </p:pic>
    </p:spTree>
    <p:extLst>
      <p:ext uri="{BB962C8B-B14F-4D97-AF65-F5344CB8AC3E}">
        <p14:creationId xmlns:p14="http://schemas.microsoft.com/office/powerpoint/2010/main" val="38956888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sellaDiTesto 6"/>
          <p:cNvSpPr txBox="1"/>
          <p:nvPr/>
        </p:nvSpPr>
        <p:spPr>
          <a:xfrm>
            <a:off x="5323858" y="2923993"/>
            <a:ext cx="3373333" cy="646331"/>
          </a:xfrm>
          <a:prstGeom prst="rect">
            <a:avLst/>
          </a:prstGeom>
          <a:noFill/>
        </p:spPr>
        <p:txBody>
          <a:bodyPr wrap="square" rtlCol="0">
            <a:spAutoFit/>
          </a:bodyPr>
          <a:lstStyle/>
          <a:p>
            <a:pPr algn="just"/>
            <a:r>
              <a:rPr lang="it-IT" i="1" dirty="0"/>
              <a:t>The Family of Man</a:t>
            </a:r>
            <a:r>
              <a:rPr lang="it-IT" dirty="0"/>
              <a:t>, </a:t>
            </a:r>
            <a:r>
              <a:rPr lang="it-IT" dirty="0" err="1"/>
              <a:t>MoMa</a:t>
            </a:r>
            <a:r>
              <a:rPr lang="it-IT" dirty="0"/>
              <a:t>, 1955,</a:t>
            </a:r>
          </a:p>
          <a:p>
            <a:pPr algn="ctr"/>
            <a:r>
              <a:rPr lang="it-IT" dirty="0"/>
              <a:t>catalogo della mostra</a:t>
            </a:r>
          </a:p>
        </p:txBody>
      </p:sp>
      <p:pic>
        <p:nvPicPr>
          <p:cNvPr id="9" name="Immagine 8">
            <a:extLst>
              <a:ext uri="{FF2B5EF4-FFF2-40B4-BE49-F238E27FC236}">
                <a16:creationId xmlns:a16="http://schemas.microsoft.com/office/drawing/2014/main" id="{5CBDCD25-13B4-5F47-A824-E5C4D9645DB7}"/>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54628" y="623455"/>
            <a:ext cx="4062846" cy="5247409"/>
          </a:xfrm>
          <a:prstGeom prst="rect">
            <a:avLst/>
          </a:prstGeom>
        </p:spPr>
      </p:pic>
    </p:spTree>
    <p:extLst>
      <p:ext uri="{BB962C8B-B14F-4D97-AF65-F5344CB8AC3E}">
        <p14:creationId xmlns:p14="http://schemas.microsoft.com/office/powerpoint/2010/main" val="14471631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William Eugene Smith, Il cammino verso il giardino del paradiso (I figli di Smith Patrick e Juanita), 1946.jpg"/>
          <p:cNvPicPr>
            <a:picLocks noGrp="1" noChangeAspect="1"/>
          </p:cNvPicPr>
          <p:nvPr>
            <p:ph idx="1"/>
          </p:nvPr>
        </p:nvPicPr>
        <p:blipFill rotWithShape="1">
          <a:blip r:embed="rId2" cstate="screen">
            <a:extLst>
              <a:ext uri="{28A0092B-C50C-407E-A947-70E740481C1C}">
                <a14:useLocalDpi xmlns:a14="http://schemas.microsoft.com/office/drawing/2010/main"/>
              </a:ext>
            </a:extLst>
          </a:blip>
          <a:srcRect/>
          <a:stretch/>
        </p:blipFill>
        <p:spPr>
          <a:xfrm>
            <a:off x="451283" y="412319"/>
            <a:ext cx="4816907" cy="6029538"/>
          </a:xfrm>
        </p:spPr>
      </p:pic>
      <p:sp>
        <p:nvSpPr>
          <p:cNvPr id="5" name="CasellaDiTesto 4"/>
          <p:cNvSpPr txBox="1"/>
          <p:nvPr/>
        </p:nvSpPr>
        <p:spPr>
          <a:xfrm>
            <a:off x="5435601" y="2839346"/>
            <a:ext cx="3583708" cy="923330"/>
          </a:xfrm>
          <a:prstGeom prst="rect">
            <a:avLst/>
          </a:prstGeom>
          <a:noFill/>
        </p:spPr>
        <p:txBody>
          <a:bodyPr wrap="square" rtlCol="0">
            <a:spAutoFit/>
          </a:bodyPr>
          <a:lstStyle/>
          <a:p>
            <a:pPr algn="ctr"/>
            <a:r>
              <a:rPr lang="it-IT" dirty="0"/>
              <a:t>William Eugene Smith, </a:t>
            </a:r>
            <a:r>
              <a:rPr lang="it-IT" i="1" dirty="0"/>
              <a:t>Il cammino verso il giardino del paradiso</a:t>
            </a:r>
            <a:r>
              <a:rPr lang="it-IT" dirty="0"/>
              <a:t> (I figli di Smith, Patrick e </a:t>
            </a:r>
            <a:r>
              <a:rPr lang="it-IT" dirty="0" err="1"/>
              <a:t>Juanita</a:t>
            </a:r>
            <a:r>
              <a:rPr lang="it-IT" dirty="0"/>
              <a:t>), 1946</a:t>
            </a:r>
          </a:p>
        </p:txBody>
      </p:sp>
    </p:spTree>
    <p:extLst>
      <p:ext uri="{BB962C8B-B14F-4D97-AF65-F5344CB8AC3E}">
        <p14:creationId xmlns:p14="http://schemas.microsoft.com/office/powerpoint/2010/main" val="20324843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1521559" y="6053569"/>
            <a:ext cx="6100882" cy="369332"/>
          </a:xfrm>
          <a:prstGeom prst="rect">
            <a:avLst/>
          </a:prstGeom>
          <a:noFill/>
        </p:spPr>
        <p:txBody>
          <a:bodyPr wrap="square" rtlCol="0">
            <a:spAutoFit/>
          </a:bodyPr>
          <a:lstStyle/>
          <a:p>
            <a:pPr algn="just"/>
            <a:r>
              <a:rPr lang="it-IT" dirty="0"/>
              <a:t>William Eugene Smith, </a:t>
            </a:r>
            <a:r>
              <a:rPr lang="it-IT" i="1" dirty="0"/>
              <a:t>Tre generazioni di minatori</a:t>
            </a:r>
            <a:r>
              <a:rPr lang="it-IT" dirty="0"/>
              <a:t>, Galles, 1950</a:t>
            </a:r>
          </a:p>
        </p:txBody>
      </p:sp>
      <p:pic>
        <p:nvPicPr>
          <p:cNvPr id="9" name="Immagine 8">
            <a:extLst>
              <a:ext uri="{FF2B5EF4-FFF2-40B4-BE49-F238E27FC236}">
                <a16:creationId xmlns:a16="http://schemas.microsoft.com/office/drawing/2014/main" id="{0384F36E-2443-6540-A72F-0D07150738C5}"/>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955687" y="359526"/>
            <a:ext cx="7232626" cy="5355474"/>
          </a:xfrm>
          <a:prstGeom prst="rect">
            <a:avLst/>
          </a:prstGeom>
        </p:spPr>
      </p:pic>
    </p:spTree>
    <p:extLst>
      <p:ext uri="{BB962C8B-B14F-4D97-AF65-F5344CB8AC3E}">
        <p14:creationId xmlns:p14="http://schemas.microsoft.com/office/powerpoint/2010/main" val="880078901"/>
      </p:ext>
    </p:extLst>
  </p:cSld>
  <p:clrMapOvr>
    <a:masterClrMapping/>
  </p:clrMapOvr>
</p:sld>
</file>

<file path=ppt/theme/theme1.xml><?xml version="1.0" encoding="utf-8"?>
<a:theme xmlns:a="http://schemas.openxmlformats.org/drawingml/2006/main" name="Ner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Nero .thmx</Template>
  <TotalTime>716</TotalTime>
  <Words>1149</Words>
  <Application>Microsoft Macintosh PowerPoint</Application>
  <PresentationFormat>Presentazione su schermo (4:3)</PresentationFormat>
  <Paragraphs>42</Paragraphs>
  <Slides>36</Slides>
  <Notes>0</Notes>
  <HiddenSlides>0</HiddenSlides>
  <MMClips>0</MMClips>
  <ScaleCrop>false</ScaleCrop>
  <HeadingPairs>
    <vt:vector size="6" baseType="variant">
      <vt:variant>
        <vt:lpstr>Caratteri utilizzati</vt:lpstr>
      </vt:variant>
      <vt:variant>
        <vt:i4>2</vt:i4>
      </vt:variant>
      <vt:variant>
        <vt:lpstr>Tema</vt:lpstr>
      </vt:variant>
      <vt:variant>
        <vt:i4>1</vt:i4>
      </vt:variant>
      <vt:variant>
        <vt:lpstr>Titoli diapositive</vt:lpstr>
      </vt:variant>
      <vt:variant>
        <vt:i4>36</vt:i4>
      </vt:variant>
    </vt:vector>
  </HeadingPairs>
  <TitlesOfParts>
    <vt:vector size="39" baseType="lpstr">
      <vt:lpstr>Arial</vt:lpstr>
      <vt:lpstr>Calibri</vt:lpstr>
      <vt:lpstr>Nero</vt:lpstr>
      <vt:lpstr>Mostre ed esposizioni museali</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Ferdinando Scianna, Eugene Smith: il pregiudizio della verità (1980)</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Otto Steinert, Le possibilità creative della fotografia (1955)</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
  <LinksUpToDate>false</LinksUpToDate>
  <SharedDoc>false</SharedDoc>
  <HyperlinksChanged>false</HyperlinksChanged>
  <AppVersion>16.0009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David</dc:creator>
  <cp:lastModifiedBy>Utente di Microsoft Office</cp:lastModifiedBy>
  <cp:revision>65</cp:revision>
  <dcterms:created xsi:type="dcterms:W3CDTF">2016-04-18T13:40:03Z</dcterms:created>
  <dcterms:modified xsi:type="dcterms:W3CDTF">2021-03-05T08:48:40Z</dcterms:modified>
</cp:coreProperties>
</file>