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04" r:id="rId23"/>
    <p:sldId id="277" r:id="rId24"/>
    <p:sldId id="278" r:id="rId25"/>
    <p:sldId id="279" r:id="rId26"/>
    <p:sldId id="280" r:id="rId27"/>
    <p:sldId id="281" r:id="rId28"/>
    <p:sldId id="282" r:id="rId29"/>
    <p:sldId id="283" r:id="rId30"/>
    <p:sldId id="284" r:id="rId31"/>
    <p:sldId id="303" r:id="rId32"/>
    <p:sldId id="287" r:id="rId33"/>
    <p:sldId id="288" r:id="rId34"/>
    <p:sldId id="290" r:id="rId35"/>
    <p:sldId id="289" r:id="rId36"/>
    <p:sldId id="291" r:id="rId37"/>
    <p:sldId id="292" r:id="rId38"/>
    <p:sldId id="294" r:id="rId39"/>
    <p:sldId id="293" r:id="rId40"/>
    <p:sldId id="285" r:id="rId41"/>
    <p:sldId id="286" r:id="rId42"/>
    <p:sldId id="297" r:id="rId43"/>
    <p:sldId id="298" r:id="rId44"/>
    <p:sldId id="299" r:id="rId45"/>
    <p:sldId id="300" r:id="rId46"/>
    <p:sldId id="301" r:id="rId47"/>
    <p:sldId id="302" r:id="rId48"/>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610" autoAdjust="0"/>
    <p:restoredTop sz="94665" autoAdjust="0"/>
  </p:normalViewPr>
  <p:slideViewPr>
    <p:cSldViewPr snapToGrid="0" snapToObjects="1">
      <p:cViewPr varScale="1">
        <p:scale>
          <a:sx n="133" d="100"/>
          <a:sy n="133" d="100"/>
        </p:scale>
        <p:origin x="208" y="200"/>
      </p:cViewPr>
      <p:guideLst>
        <p:guide orient="horz" pos="2160"/>
        <p:guide pos="2880"/>
      </p:guideLst>
    </p:cSldViewPr>
  </p:slideViewPr>
  <p:outlineViewPr>
    <p:cViewPr>
      <p:scale>
        <a:sx n="33" d="100"/>
        <a:sy n="33" d="100"/>
      </p:scale>
      <p:origin x="0" y="1191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F14EE572-D377-BF4E-A181-30F218CCCC57}"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14EE572-D377-BF4E-A181-30F218CCCC57}"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14EE572-D377-BF4E-A181-30F218CCCC57}"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F14EE572-D377-BF4E-A181-30F218CCCC57}"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14EE572-D377-BF4E-A181-30F218CCCC57}" type="datetimeFigureOut">
              <a:rPr lang="it-IT" smtClean="0"/>
              <a:t>03/03/21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F14EE572-D377-BF4E-A181-30F218CCCC57}" type="datetimeFigureOut">
              <a:rPr lang="it-IT" smtClean="0"/>
              <a:t>03/03/21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F14EE572-D377-BF4E-A181-30F218CCCC57}" type="datetimeFigureOut">
              <a:rPr lang="it-IT" smtClean="0"/>
              <a:t>03/03/21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F14EE572-D377-BF4E-A181-30F218CCCC57}" type="datetimeFigureOut">
              <a:rPr lang="it-IT" smtClean="0"/>
              <a:t>03/03/21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4EE572-D377-BF4E-A181-30F218CCCC57}" type="datetimeFigureOut">
              <a:rPr lang="it-IT" smtClean="0"/>
              <a:t>03/03/21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14EE572-D377-BF4E-A181-30F218CCCC57}" type="datetimeFigureOut">
              <a:rPr lang="it-IT" smtClean="0"/>
              <a:t>03/03/21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14EE572-D377-BF4E-A181-30F218CCCC57}" type="datetimeFigureOut">
              <a:rPr lang="it-IT" smtClean="0"/>
              <a:t>03/03/21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15BE560-6ED3-0E41-A6CD-5C2CB0E87547}"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4EE572-D377-BF4E-A181-30F218CCCC57}" type="datetimeFigureOut">
              <a:rPr lang="it-IT" smtClean="0"/>
              <a:t>03/03/21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5BE560-6ED3-0E41-A6CD-5C2CB0E87547}"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tif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74143" y="355892"/>
            <a:ext cx="7772400" cy="1470025"/>
          </a:xfrm>
        </p:spPr>
        <p:txBody>
          <a:bodyPr>
            <a:normAutofit/>
          </a:bodyPr>
          <a:lstStyle/>
          <a:p>
            <a:r>
              <a:rPr lang="it-IT" sz="4800" dirty="0"/>
              <a:t>Altre avanguardie</a:t>
            </a:r>
          </a:p>
        </p:txBody>
      </p:sp>
      <p:sp>
        <p:nvSpPr>
          <p:cNvPr id="3" name="Sottotitolo 2"/>
          <p:cNvSpPr>
            <a:spLocks noGrp="1"/>
          </p:cNvSpPr>
          <p:nvPr>
            <p:ph type="subTitle" idx="1"/>
          </p:nvPr>
        </p:nvSpPr>
        <p:spPr>
          <a:xfrm>
            <a:off x="1371600" y="3261421"/>
            <a:ext cx="6400800" cy="2377379"/>
          </a:xfrm>
        </p:spPr>
        <p:txBody>
          <a:bodyPr/>
          <a:lstStyle/>
          <a:p>
            <a:r>
              <a:rPr lang="it-IT" i="1" dirty="0" err="1"/>
              <a:t>Straight</a:t>
            </a:r>
            <a:r>
              <a:rPr lang="it-IT" i="1" dirty="0"/>
              <a:t> </a:t>
            </a:r>
            <a:r>
              <a:rPr lang="it-IT" i="1" dirty="0" err="1"/>
              <a:t>Photography</a:t>
            </a:r>
            <a:r>
              <a:rPr lang="it-IT" dirty="0"/>
              <a:t>, Nuova Oggettività, lo “stile documentario” </a:t>
            </a:r>
          </a:p>
        </p:txBody>
      </p:sp>
    </p:spTree>
    <p:extLst>
      <p:ext uri="{BB962C8B-B14F-4D97-AF65-F5344CB8AC3E}">
        <p14:creationId xmlns:p14="http://schemas.microsoft.com/office/powerpoint/2010/main" val="3819988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23830" y="6239575"/>
            <a:ext cx="7096339" cy="369332"/>
          </a:xfrm>
          <a:prstGeom prst="rect">
            <a:avLst/>
          </a:prstGeom>
          <a:noFill/>
        </p:spPr>
        <p:txBody>
          <a:bodyPr wrap="square" rtlCol="0">
            <a:spAutoFit/>
          </a:bodyPr>
          <a:lstStyle/>
          <a:p>
            <a:r>
              <a:rPr lang="en-US" dirty="0"/>
              <a:t>Edward Weston, </a:t>
            </a:r>
            <a:r>
              <a:rPr lang="en-US" i="1" dirty="0"/>
              <a:t>Dune, </a:t>
            </a:r>
            <a:r>
              <a:rPr lang="en-US" i="1" dirty="0" err="1"/>
              <a:t>Oceano</a:t>
            </a:r>
            <a:r>
              <a:rPr lang="en-US" dirty="0"/>
              <a:t>, 1936, </a:t>
            </a:r>
            <a:r>
              <a:rPr lang="it-IT" dirty="0"/>
              <a:t>stampa alla gelatina ai sali d’argento</a:t>
            </a:r>
          </a:p>
        </p:txBody>
      </p:sp>
      <p:pic>
        <p:nvPicPr>
          <p:cNvPr id="7" name="Immagine 6">
            <a:extLst>
              <a:ext uri="{FF2B5EF4-FFF2-40B4-BE49-F238E27FC236}">
                <a16:creationId xmlns:a16="http://schemas.microsoft.com/office/drawing/2014/main" id="{4BB4AB67-8045-9347-8024-23C217013F42}"/>
              </a:ext>
            </a:extLst>
          </p:cNvPr>
          <p:cNvPicPr>
            <a:picLocks noChangeAspect="1"/>
          </p:cNvPicPr>
          <p:nvPr/>
        </p:nvPicPr>
        <p:blipFill>
          <a:blip r:embed="rId2"/>
          <a:stretch>
            <a:fillRect/>
          </a:stretch>
        </p:blipFill>
        <p:spPr>
          <a:xfrm>
            <a:off x="1106905" y="560675"/>
            <a:ext cx="6930190" cy="5486400"/>
          </a:xfrm>
          <a:prstGeom prst="rect">
            <a:avLst/>
          </a:prstGeom>
        </p:spPr>
      </p:pic>
    </p:spTree>
    <p:extLst>
      <p:ext uri="{BB962C8B-B14F-4D97-AF65-F5344CB8AC3E}">
        <p14:creationId xmlns:p14="http://schemas.microsoft.com/office/powerpoint/2010/main" val="3069129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Weston, Nudo sulla sabbia, Oceano, 1936, stampa all'argento, 19,5 x 24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85063" y="336951"/>
            <a:ext cx="8173875" cy="5640337"/>
          </a:xfrm>
        </p:spPr>
      </p:pic>
      <p:sp>
        <p:nvSpPr>
          <p:cNvPr id="3" name="CasellaDiTesto 2"/>
          <p:cNvSpPr txBox="1"/>
          <p:nvPr/>
        </p:nvSpPr>
        <p:spPr>
          <a:xfrm>
            <a:off x="820171" y="6250211"/>
            <a:ext cx="7503657" cy="369332"/>
          </a:xfrm>
          <a:prstGeom prst="rect">
            <a:avLst/>
          </a:prstGeom>
          <a:noFill/>
        </p:spPr>
        <p:txBody>
          <a:bodyPr wrap="none" rtlCol="0">
            <a:spAutoFit/>
          </a:bodyPr>
          <a:lstStyle/>
          <a:p>
            <a:pPr algn="just"/>
            <a:r>
              <a:rPr lang="it-IT" dirty="0"/>
              <a:t>Edward </a:t>
            </a:r>
            <a:r>
              <a:rPr lang="it-IT" dirty="0" err="1"/>
              <a:t>Weston</a:t>
            </a:r>
            <a:r>
              <a:rPr lang="it-IT" dirty="0"/>
              <a:t>, </a:t>
            </a:r>
            <a:r>
              <a:rPr lang="it-IT" i="1" dirty="0"/>
              <a:t>Nudo sulla sabbia</a:t>
            </a:r>
            <a:r>
              <a:rPr lang="it-IT" dirty="0"/>
              <a:t>, 1936, stampa alla gelatina ai sali d’argento</a:t>
            </a:r>
          </a:p>
        </p:txBody>
      </p:sp>
    </p:spTree>
    <p:extLst>
      <p:ext uri="{BB962C8B-B14F-4D97-AF65-F5344CB8AC3E}">
        <p14:creationId xmlns:p14="http://schemas.microsoft.com/office/powerpoint/2010/main" val="3444586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a:t>Ansel</a:t>
            </a:r>
            <a:r>
              <a:rPr lang="it-IT" dirty="0"/>
              <a:t> Adams, </a:t>
            </a:r>
            <a:r>
              <a:rPr lang="it-IT" i="1" dirty="0"/>
              <a:t>Un credo personale </a:t>
            </a:r>
            <a:r>
              <a:rPr lang="it-IT" dirty="0"/>
              <a:t>(1943)</a:t>
            </a:r>
          </a:p>
        </p:txBody>
      </p:sp>
      <p:sp>
        <p:nvSpPr>
          <p:cNvPr id="3" name="Segnaposto contenuto 2"/>
          <p:cNvSpPr>
            <a:spLocks noGrp="1"/>
          </p:cNvSpPr>
          <p:nvPr>
            <p:ph idx="1"/>
          </p:nvPr>
        </p:nvSpPr>
        <p:spPr/>
        <p:txBody>
          <a:bodyPr>
            <a:normAutofit fontScale="47500" lnSpcReduction="20000"/>
          </a:bodyPr>
          <a:lstStyle/>
          <a:p>
            <a:pPr algn="just"/>
            <a:r>
              <a:rPr lang="it-IT" sz="3800" dirty="0"/>
              <a:t>Una grande fotografia è la piena espressione del proprio sentimento rispetto a ciò che si sta fotografando, nel senso più profondo ed è, quindi, una vera espressione del senso che si dà alla vita in generale. E questa espressione deve manifestarsi nei termini della semplice devozione al medium – l’affermazione della massima chiarezza e perfezione possibili nella creazione e nella produzione. Questo spiegherà perché non sopporto le inutili complicazioni tecniche o di presentazione. Preferisco avere un buon obiettivo perché mi dà la migliore immagine ottica possibile, una buona macchina perché è complementare alla funzione dell’obiettivo, buoni materiali perché innalzano la qualità dell’immagine. Uso carta lucida perché so che essa rivela al massimo la chiarezza e la brillantezza dell’immagine, e monto le stampe su semplici cartoncini per evitare tutto ciò che può disturbare o indebolirla. Non ritocco né manipolo le stampe perché credo nell’importanza dell’immagine immediatamente ottica e chimica […]. La semplicità è il primo requisito […]. La precisione, la pazienza, la devozione ai vari momenti del lavoro sono di suprema importanza. La perfezione pura dell’immagine ottica comporta una attitudine alla perfezione in ogni fase del processo e in ogni aspetto del risultato.</a:t>
            </a:r>
            <a:r>
              <a:rPr lang="it-IT" dirty="0"/>
              <a:t> </a:t>
            </a:r>
          </a:p>
          <a:p>
            <a:endParaRPr lang="it-IT" dirty="0"/>
          </a:p>
        </p:txBody>
      </p:sp>
    </p:spTree>
    <p:extLst>
      <p:ext uri="{BB962C8B-B14F-4D97-AF65-F5344CB8AC3E}">
        <p14:creationId xmlns:p14="http://schemas.microsoft.com/office/powerpoint/2010/main" val="120647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sel Adams, Chiesa, Taos, New Mexic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38226" y="556735"/>
            <a:ext cx="4902273" cy="5779552"/>
          </a:xfrm>
        </p:spPr>
      </p:pic>
      <p:sp>
        <p:nvSpPr>
          <p:cNvPr id="5" name="CasellaDiTesto 4"/>
          <p:cNvSpPr txBox="1"/>
          <p:nvPr/>
        </p:nvSpPr>
        <p:spPr>
          <a:xfrm>
            <a:off x="5142353" y="3123345"/>
            <a:ext cx="4001647" cy="646331"/>
          </a:xfrm>
          <a:prstGeom prst="rect">
            <a:avLst/>
          </a:prstGeom>
          <a:noFill/>
        </p:spPr>
        <p:txBody>
          <a:bodyPr wrap="square" rtlCol="0">
            <a:spAutoFit/>
          </a:bodyPr>
          <a:lstStyle/>
          <a:p>
            <a:pPr algn="ctr"/>
            <a:r>
              <a:rPr lang="it-IT" dirty="0" err="1"/>
              <a:t>Ansel</a:t>
            </a:r>
            <a:r>
              <a:rPr lang="it-IT" dirty="0"/>
              <a:t> Adams, </a:t>
            </a:r>
            <a:r>
              <a:rPr lang="it-IT" i="1" dirty="0"/>
              <a:t>Chiesa,</a:t>
            </a:r>
            <a:r>
              <a:rPr lang="it-IT" dirty="0"/>
              <a:t> </a:t>
            </a:r>
            <a:r>
              <a:rPr lang="it-IT" dirty="0" err="1"/>
              <a:t>Taos</a:t>
            </a:r>
            <a:r>
              <a:rPr lang="it-IT" dirty="0"/>
              <a:t>, New Mexico, inizio anni Trenta</a:t>
            </a:r>
          </a:p>
        </p:txBody>
      </p:sp>
    </p:spTree>
    <p:extLst>
      <p:ext uri="{BB962C8B-B14F-4D97-AF65-F5344CB8AC3E}">
        <p14:creationId xmlns:p14="http://schemas.microsoft.com/office/powerpoint/2010/main" val="709731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sel Adams, Luna sorgente su Hernandesz?, New Mexico, 194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41422" y="385077"/>
            <a:ext cx="8261156" cy="5601836"/>
          </a:xfrm>
        </p:spPr>
      </p:pic>
      <p:sp>
        <p:nvSpPr>
          <p:cNvPr id="5" name="CasellaDiTesto 4"/>
          <p:cNvSpPr txBox="1"/>
          <p:nvPr/>
        </p:nvSpPr>
        <p:spPr>
          <a:xfrm>
            <a:off x="1570028" y="6216277"/>
            <a:ext cx="6002815" cy="369332"/>
          </a:xfrm>
          <a:prstGeom prst="rect">
            <a:avLst/>
          </a:prstGeom>
          <a:noFill/>
        </p:spPr>
        <p:txBody>
          <a:bodyPr wrap="none" rtlCol="0">
            <a:spAutoFit/>
          </a:bodyPr>
          <a:lstStyle/>
          <a:p>
            <a:pPr algn="just"/>
            <a:r>
              <a:rPr lang="it-IT" dirty="0" err="1"/>
              <a:t>Ansel</a:t>
            </a:r>
            <a:r>
              <a:rPr lang="it-IT" dirty="0"/>
              <a:t> Adams, </a:t>
            </a:r>
            <a:r>
              <a:rPr lang="it-IT" i="1" dirty="0"/>
              <a:t>Luna sorgente su </a:t>
            </a:r>
            <a:r>
              <a:rPr lang="it-IT" i="1" dirty="0" err="1"/>
              <a:t>Hernandez</a:t>
            </a:r>
            <a:r>
              <a:rPr lang="it-IT" dirty="0"/>
              <a:t>, New Mexico, 1941</a:t>
            </a:r>
          </a:p>
        </p:txBody>
      </p:sp>
    </p:spTree>
    <p:extLst>
      <p:ext uri="{BB962C8B-B14F-4D97-AF65-F5344CB8AC3E}">
        <p14:creationId xmlns:p14="http://schemas.microsoft.com/office/powerpoint/2010/main" val="1923582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74320" y="6192630"/>
            <a:ext cx="5395359" cy="369332"/>
          </a:xfrm>
          <a:prstGeom prst="rect">
            <a:avLst/>
          </a:prstGeom>
          <a:noFill/>
        </p:spPr>
        <p:txBody>
          <a:bodyPr wrap="square" rtlCol="0">
            <a:spAutoFit/>
          </a:bodyPr>
          <a:lstStyle/>
          <a:p>
            <a:pPr algn="just"/>
            <a:r>
              <a:rPr lang="it-IT" dirty="0" err="1"/>
              <a:t>Ansel</a:t>
            </a:r>
            <a:r>
              <a:rPr lang="it-IT" dirty="0"/>
              <a:t> Adams, </a:t>
            </a:r>
            <a:r>
              <a:rPr lang="it-IT" i="1" dirty="0"/>
              <a:t>La luna e il Monte McKinley</a:t>
            </a:r>
            <a:r>
              <a:rPr lang="it-IT" dirty="0"/>
              <a:t>, Alaska 1948</a:t>
            </a:r>
          </a:p>
        </p:txBody>
      </p:sp>
      <p:pic>
        <p:nvPicPr>
          <p:cNvPr id="6" name="Immagine 5">
            <a:extLst>
              <a:ext uri="{FF2B5EF4-FFF2-40B4-BE49-F238E27FC236}">
                <a16:creationId xmlns:a16="http://schemas.microsoft.com/office/drawing/2014/main" id="{EDACE597-8FFC-DE4D-A6BA-215DFDCC40B8}"/>
              </a:ext>
            </a:extLst>
          </p:cNvPr>
          <p:cNvPicPr>
            <a:picLocks noChangeAspect="1"/>
          </p:cNvPicPr>
          <p:nvPr/>
        </p:nvPicPr>
        <p:blipFill>
          <a:blip r:embed="rId2"/>
          <a:stretch>
            <a:fillRect/>
          </a:stretch>
        </p:blipFill>
        <p:spPr>
          <a:xfrm>
            <a:off x="955661" y="308009"/>
            <a:ext cx="7232679" cy="5745961"/>
          </a:xfrm>
          <a:prstGeom prst="rect">
            <a:avLst/>
          </a:prstGeom>
        </p:spPr>
      </p:pic>
    </p:spTree>
    <p:extLst>
      <p:ext uri="{BB962C8B-B14F-4D97-AF65-F5344CB8AC3E}">
        <p14:creationId xmlns:p14="http://schemas.microsoft.com/office/powerpoint/2010/main" val="35660639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60547" y="3149272"/>
            <a:ext cx="3917694" cy="646331"/>
          </a:xfrm>
          <a:prstGeom prst="rect">
            <a:avLst/>
          </a:prstGeom>
          <a:noFill/>
        </p:spPr>
        <p:txBody>
          <a:bodyPr wrap="square" rtlCol="0">
            <a:spAutoFit/>
          </a:bodyPr>
          <a:lstStyle/>
          <a:p>
            <a:pPr algn="ctr"/>
            <a:r>
              <a:rPr lang="pl-PL" dirty="0"/>
              <a:t>Albert </a:t>
            </a:r>
            <a:r>
              <a:rPr lang="pl-PL" dirty="0" err="1"/>
              <a:t>Renger-Patzsch</a:t>
            </a:r>
            <a:r>
              <a:rPr lang="pl-PL" dirty="0"/>
              <a:t>, </a:t>
            </a:r>
            <a:r>
              <a:rPr lang="pl-PL" i="1" dirty="0" err="1"/>
              <a:t>Altiforni</a:t>
            </a:r>
            <a:r>
              <a:rPr lang="pl-PL" i="1" dirty="0"/>
              <a:t> </a:t>
            </a:r>
            <a:r>
              <a:rPr lang="pl-PL" i="1" dirty="0" err="1"/>
              <a:t>Kemper</a:t>
            </a:r>
            <a:r>
              <a:rPr lang="pl-PL" dirty="0"/>
              <a:t>, </a:t>
            </a:r>
            <a:r>
              <a:rPr lang="pl-PL" dirty="0" err="1"/>
              <a:t>Herrenwyk</a:t>
            </a:r>
            <a:r>
              <a:rPr lang="pl-PL" dirty="0"/>
              <a:t>, 1927</a:t>
            </a:r>
            <a:endParaRPr lang="it-IT" dirty="0"/>
          </a:p>
        </p:txBody>
      </p:sp>
      <p:pic>
        <p:nvPicPr>
          <p:cNvPr id="2" name="Immagine 1">
            <a:extLst>
              <a:ext uri="{FF2B5EF4-FFF2-40B4-BE49-F238E27FC236}">
                <a16:creationId xmlns:a16="http://schemas.microsoft.com/office/drawing/2014/main" id="{CD0662F5-D785-5446-8EAE-2A7E614A091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3136" y="544076"/>
            <a:ext cx="4340161" cy="5856724"/>
          </a:xfrm>
          <a:prstGeom prst="rect">
            <a:avLst/>
          </a:prstGeom>
        </p:spPr>
      </p:pic>
    </p:spTree>
    <p:extLst>
      <p:ext uri="{BB962C8B-B14F-4D97-AF65-F5344CB8AC3E}">
        <p14:creationId xmlns:p14="http://schemas.microsoft.com/office/powerpoint/2010/main" val="880602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lbert Renger-Patzsch Bicchieri, 1927 circa (Il mondo è bello), stampa ai sali d'argento, 16,8 x 22,8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81262" y="357807"/>
            <a:ext cx="8181477" cy="5725359"/>
          </a:xfrm>
        </p:spPr>
      </p:pic>
      <p:sp>
        <p:nvSpPr>
          <p:cNvPr id="5" name="CasellaDiTesto 4"/>
          <p:cNvSpPr txBox="1"/>
          <p:nvPr/>
        </p:nvSpPr>
        <p:spPr>
          <a:xfrm>
            <a:off x="2387149" y="6192053"/>
            <a:ext cx="4369702" cy="369332"/>
          </a:xfrm>
          <a:prstGeom prst="rect">
            <a:avLst/>
          </a:prstGeom>
          <a:noFill/>
        </p:spPr>
        <p:txBody>
          <a:bodyPr wrap="square" rtlCol="0">
            <a:spAutoFit/>
          </a:bodyPr>
          <a:lstStyle/>
          <a:p>
            <a:pPr algn="just"/>
            <a:r>
              <a:rPr lang="it-IT" dirty="0"/>
              <a:t>Albert </a:t>
            </a:r>
            <a:r>
              <a:rPr lang="it-IT" dirty="0" err="1"/>
              <a:t>Renger-Patzsch</a:t>
            </a:r>
            <a:r>
              <a:rPr lang="it-IT" dirty="0"/>
              <a:t>, </a:t>
            </a:r>
            <a:r>
              <a:rPr lang="it-IT" i="1" dirty="0"/>
              <a:t>Bicchieri</a:t>
            </a:r>
            <a:r>
              <a:rPr lang="it-IT" dirty="0"/>
              <a:t>, 1927 circa</a:t>
            </a:r>
          </a:p>
        </p:txBody>
      </p:sp>
    </p:spTree>
    <p:extLst>
      <p:ext uri="{BB962C8B-B14F-4D97-AF65-F5344CB8AC3E}">
        <p14:creationId xmlns:p14="http://schemas.microsoft.com/office/powerpoint/2010/main" val="4158441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4414074" y="2888292"/>
            <a:ext cx="4729926" cy="646331"/>
          </a:xfrm>
          <a:prstGeom prst="rect">
            <a:avLst/>
          </a:prstGeom>
          <a:noFill/>
        </p:spPr>
        <p:txBody>
          <a:bodyPr wrap="square" rtlCol="0">
            <a:spAutoFit/>
          </a:bodyPr>
          <a:lstStyle/>
          <a:p>
            <a:pPr algn="ctr"/>
            <a:r>
              <a:rPr lang="it-IT" dirty="0"/>
              <a:t>Albert </a:t>
            </a:r>
            <a:r>
              <a:rPr lang="it-IT" dirty="0" err="1"/>
              <a:t>Renger-Patzsch</a:t>
            </a:r>
            <a:r>
              <a:rPr lang="it-IT" dirty="0"/>
              <a:t>, </a:t>
            </a:r>
            <a:r>
              <a:rPr lang="it-IT" i="1" dirty="0"/>
              <a:t>Mani giunte in preghiera</a:t>
            </a:r>
            <a:r>
              <a:rPr lang="it-IT" dirty="0"/>
              <a:t>, 1926</a:t>
            </a:r>
          </a:p>
        </p:txBody>
      </p:sp>
      <p:pic>
        <p:nvPicPr>
          <p:cNvPr id="2" name="Immagine 1">
            <a:extLst>
              <a:ext uri="{FF2B5EF4-FFF2-40B4-BE49-F238E27FC236}">
                <a16:creationId xmlns:a16="http://schemas.microsoft.com/office/drawing/2014/main" id="{3F474DEF-AE14-9E44-B022-D12F196C471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5761" y="800128"/>
            <a:ext cx="4278313" cy="5629547"/>
          </a:xfrm>
          <a:prstGeom prst="rect">
            <a:avLst/>
          </a:prstGeom>
        </p:spPr>
      </p:pic>
    </p:spTree>
    <p:extLst>
      <p:ext uri="{BB962C8B-B14F-4D97-AF65-F5344CB8AC3E}">
        <p14:creationId xmlns:p14="http://schemas.microsoft.com/office/powerpoint/2010/main" val="3733067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Karl Blossfeldt, Adiantum pedatum : Adianto, giovani foglie arrotolate (ingradimento 8x), tavola 55 da Urformen der Kunst (Archetipi dell'arte), 1928 (II ed.), photogravure, 31,3 x 24,2 cm (tavola).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34179" y="369320"/>
            <a:ext cx="4270975" cy="6012230"/>
          </a:xfrm>
        </p:spPr>
      </p:pic>
      <p:sp>
        <p:nvSpPr>
          <p:cNvPr id="5" name="CasellaDiTesto 4"/>
          <p:cNvSpPr txBox="1"/>
          <p:nvPr/>
        </p:nvSpPr>
        <p:spPr>
          <a:xfrm>
            <a:off x="4605154" y="2775270"/>
            <a:ext cx="4538846" cy="1200329"/>
          </a:xfrm>
          <a:prstGeom prst="rect">
            <a:avLst/>
          </a:prstGeom>
          <a:noFill/>
        </p:spPr>
        <p:txBody>
          <a:bodyPr wrap="square" rtlCol="0">
            <a:spAutoFit/>
          </a:bodyPr>
          <a:lstStyle/>
          <a:p>
            <a:pPr algn="ctr"/>
            <a:r>
              <a:rPr lang="it-IT" dirty="0"/>
              <a:t>Karl </a:t>
            </a:r>
            <a:r>
              <a:rPr lang="it-IT" dirty="0" err="1"/>
              <a:t>Blossfeldt</a:t>
            </a:r>
            <a:r>
              <a:rPr lang="it-IT" dirty="0"/>
              <a:t>, </a:t>
            </a:r>
            <a:r>
              <a:rPr lang="it-IT" i="1" dirty="0" err="1"/>
              <a:t>Adiantum</a:t>
            </a:r>
            <a:r>
              <a:rPr lang="it-IT" i="1" dirty="0"/>
              <a:t> </a:t>
            </a:r>
            <a:r>
              <a:rPr lang="it-IT" i="1" dirty="0" err="1"/>
              <a:t>pedatum</a:t>
            </a:r>
            <a:r>
              <a:rPr lang="it-IT" dirty="0"/>
              <a:t> / </a:t>
            </a:r>
            <a:r>
              <a:rPr lang="it-IT" i="1" dirty="0"/>
              <a:t>Adianto, giovani foglie arrotolate </a:t>
            </a:r>
            <a:r>
              <a:rPr lang="it-IT" dirty="0"/>
              <a:t>(ingrandimento 8x), tavola 55 da </a:t>
            </a:r>
            <a:r>
              <a:rPr lang="it-IT" i="1" dirty="0" err="1"/>
              <a:t>Urformen</a:t>
            </a:r>
            <a:r>
              <a:rPr lang="it-IT" i="1" dirty="0"/>
              <a:t> </a:t>
            </a:r>
            <a:r>
              <a:rPr lang="it-IT" i="1" dirty="0" err="1"/>
              <a:t>der</a:t>
            </a:r>
            <a:r>
              <a:rPr lang="it-IT" i="1" dirty="0"/>
              <a:t> </a:t>
            </a:r>
            <a:r>
              <a:rPr lang="it-IT" i="1" dirty="0" err="1"/>
              <a:t>Kunst</a:t>
            </a:r>
            <a:r>
              <a:rPr lang="it-IT" i="1" dirty="0"/>
              <a:t> </a:t>
            </a:r>
            <a:r>
              <a:rPr lang="it-IT" dirty="0"/>
              <a:t>(</a:t>
            </a:r>
            <a:r>
              <a:rPr lang="it-IT" i="1" dirty="0"/>
              <a:t>Archetipi dell’arte</a:t>
            </a:r>
            <a:r>
              <a:rPr lang="it-IT" dirty="0"/>
              <a:t>), 1928 (II ed.), fotoincisione</a:t>
            </a:r>
          </a:p>
        </p:txBody>
      </p:sp>
    </p:spTree>
    <p:extLst>
      <p:ext uri="{BB962C8B-B14F-4D97-AF65-F5344CB8AC3E}">
        <p14:creationId xmlns:p14="http://schemas.microsoft.com/office/powerpoint/2010/main" val="223046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16677" y="6299220"/>
            <a:ext cx="7110645" cy="369332"/>
          </a:xfrm>
          <a:prstGeom prst="rect">
            <a:avLst/>
          </a:prstGeom>
          <a:noFill/>
        </p:spPr>
        <p:txBody>
          <a:bodyPr wrap="square" rtlCol="0">
            <a:spAutoFit/>
          </a:bodyPr>
          <a:lstStyle/>
          <a:p>
            <a:pPr algn="just"/>
            <a:r>
              <a:rPr lang="it-IT" dirty="0"/>
              <a:t>Paul </a:t>
            </a:r>
            <a:r>
              <a:rPr lang="it-IT" dirty="0" err="1"/>
              <a:t>Strand</a:t>
            </a:r>
            <a:r>
              <a:rPr lang="it-IT" dirty="0"/>
              <a:t>, </a:t>
            </a:r>
            <a:r>
              <a:rPr lang="it-IT" i="1" dirty="0" err="1"/>
              <a:t>Wall</a:t>
            </a:r>
            <a:r>
              <a:rPr lang="it-IT" i="1" dirty="0"/>
              <a:t> Street</a:t>
            </a:r>
            <a:r>
              <a:rPr lang="it-IT" dirty="0"/>
              <a:t>, New York, 1915, stampa al platino, 24,8 x 32,2 cm</a:t>
            </a:r>
          </a:p>
        </p:txBody>
      </p:sp>
      <p:pic>
        <p:nvPicPr>
          <p:cNvPr id="2" name="Immagine 1">
            <a:extLst>
              <a:ext uri="{FF2B5EF4-FFF2-40B4-BE49-F238E27FC236}">
                <a16:creationId xmlns:a16="http://schemas.microsoft.com/office/drawing/2014/main" id="{DD2F8874-512B-CB4D-A525-6C7052E2E01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9356" y="467452"/>
            <a:ext cx="7325288" cy="5672846"/>
          </a:xfrm>
          <a:prstGeom prst="rect">
            <a:avLst/>
          </a:prstGeom>
        </p:spPr>
      </p:pic>
    </p:spTree>
    <p:extLst>
      <p:ext uri="{BB962C8B-B14F-4D97-AF65-F5344CB8AC3E}">
        <p14:creationId xmlns:p14="http://schemas.microsoft.com/office/powerpoint/2010/main" val="34259113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010527" y="2387601"/>
            <a:ext cx="5133473" cy="1200329"/>
          </a:xfrm>
          <a:prstGeom prst="rect">
            <a:avLst/>
          </a:prstGeom>
          <a:noFill/>
        </p:spPr>
        <p:txBody>
          <a:bodyPr wrap="square" rtlCol="0">
            <a:spAutoFit/>
          </a:bodyPr>
          <a:lstStyle/>
          <a:p>
            <a:pPr algn="ctr"/>
            <a:r>
              <a:rPr lang="it-IT" dirty="0"/>
              <a:t>Karl </a:t>
            </a:r>
            <a:r>
              <a:rPr lang="it-IT" dirty="0" err="1"/>
              <a:t>Blossfeldt</a:t>
            </a:r>
            <a:r>
              <a:rPr lang="it-IT" dirty="0"/>
              <a:t>, </a:t>
            </a:r>
            <a:r>
              <a:rPr lang="it-IT" i="1" dirty="0" err="1"/>
              <a:t>Equisetum</a:t>
            </a:r>
            <a:r>
              <a:rPr lang="it-IT" i="1" dirty="0"/>
              <a:t> </a:t>
            </a:r>
            <a:r>
              <a:rPr lang="it-IT" i="1" dirty="0" err="1"/>
              <a:t>hiemale</a:t>
            </a:r>
            <a:r>
              <a:rPr lang="it-IT" i="1" dirty="0"/>
              <a:t> </a:t>
            </a:r>
            <a:r>
              <a:rPr lang="it-IT" dirty="0"/>
              <a:t>/ Equiseto </a:t>
            </a:r>
            <a:r>
              <a:rPr lang="it-IT" i="1" dirty="0"/>
              <a:t>invernale</a:t>
            </a:r>
            <a:r>
              <a:rPr lang="it-IT" dirty="0"/>
              <a:t>, sezione trasversale di un fusto (ingrandimento 30x), tavola 4, da </a:t>
            </a:r>
            <a:r>
              <a:rPr lang="it-IT" i="1" dirty="0" err="1"/>
              <a:t>Urformen</a:t>
            </a:r>
            <a:r>
              <a:rPr lang="it-IT" i="1" dirty="0"/>
              <a:t> </a:t>
            </a:r>
            <a:r>
              <a:rPr lang="it-IT" i="1" dirty="0" err="1"/>
              <a:t>der</a:t>
            </a:r>
            <a:r>
              <a:rPr lang="it-IT" i="1" dirty="0"/>
              <a:t> </a:t>
            </a:r>
            <a:r>
              <a:rPr lang="it-IT" i="1" dirty="0" err="1"/>
              <a:t>Kunst</a:t>
            </a:r>
            <a:r>
              <a:rPr lang="it-IT" i="1" dirty="0"/>
              <a:t> </a:t>
            </a:r>
            <a:r>
              <a:rPr lang="it-IT" dirty="0"/>
              <a:t>(</a:t>
            </a:r>
            <a:r>
              <a:rPr lang="it-IT" i="1" dirty="0"/>
              <a:t>Archetipi dell'arte</a:t>
            </a:r>
            <a:r>
              <a:rPr lang="it-IT" dirty="0"/>
              <a:t>), 1928 (II ed.), fotoincisione</a:t>
            </a:r>
          </a:p>
        </p:txBody>
      </p:sp>
      <p:pic>
        <p:nvPicPr>
          <p:cNvPr id="2" name="Immagine 1">
            <a:extLst>
              <a:ext uri="{FF2B5EF4-FFF2-40B4-BE49-F238E27FC236}">
                <a16:creationId xmlns:a16="http://schemas.microsoft.com/office/drawing/2014/main" id="{FFB6EF57-5E72-A544-9354-4B75136A50F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9021" y="725828"/>
            <a:ext cx="3506003" cy="4523874"/>
          </a:xfrm>
          <a:prstGeom prst="rect">
            <a:avLst/>
          </a:prstGeom>
        </p:spPr>
      </p:pic>
    </p:spTree>
    <p:extLst>
      <p:ext uri="{BB962C8B-B14F-4D97-AF65-F5344CB8AC3E}">
        <p14:creationId xmlns:p14="http://schemas.microsoft.com/office/powerpoint/2010/main" val="543989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just"/>
            <a:r>
              <a:rPr lang="it-IT" dirty="0"/>
              <a:t>August </a:t>
            </a:r>
            <a:r>
              <a:rPr lang="it-IT" dirty="0" err="1"/>
              <a:t>Sander</a:t>
            </a:r>
            <a:r>
              <a:rPr lang="it-IT" dirty="0"/>
              <a:t>, </a:t>
            </a:r>
            <a:r>
              <a:rPr lang="it-IT" i="1" dirty="0"/>
              <a:t>Uomini del Ventesimo secolo </a:t>
            </a:r>
            <a:r>
              <a:rPr lang="it-IT" dirty="0"/>
              <a:t>(progetto, 1927)</a:t>
            </a:r>
          </a:p>
        </p:txBody>
      </p:sp>
      <p:sp>
        <p:nvSpPr>
          <p:cNvPr id="3" name="Segnaposto contenuto 2"/>
          <p:cNvSpPr>
            <a:spLocks noGrp="1"/>
          </p:cNvSpPr>
          <p:nvPr>
            <p:ph idx="1"/>
          </p:nvPr>
        </p:nvSpPr>
        <p:spPr/>
        <p:txBody>
          <a:bodyPr>
            <a:normAutofit fontScale="47500" lnSpcReduction="20000"/>
          </a:bodyPr>
          <a:lstStyle/>
          <a:p>
            <a:pPr algn="just"/>
            <a:r>
              <a:rPr lang="it-IT" sz="3800" dirty="0"/>
              <a:t>La gente mi chiede come mi è venuta l’idea di fare questo lavoro: guardando, osservando, pensando – ecco la risposta. Nulla mi è parso più appropriato che progettare un’immagine del nostro tempo con assoluta fedeltà alla natura del mezzo fotografico. Troviamo scritti e libri con illustrazioni di tutte le epoche, ma la fotografia ci ha dato nuove possibilità e nuovi compiti, diversi da quelli della pittura. Può riprodurre le cose con grandiosa bellezza, ma anche con crudele verità; ma può anche incredibilmente ingannare. Dobbiamo essere capaci di continuare a vedere la verità, ma soprattutto dobbiamo tramandarla ai nostri simili e alla posterità, che questo sia per noi conveniente o meno. Ora se io, che sono un sano essere umano, sono così immodesto da vedere le cose come sono e non come si crede che siano o possano essere, chiedo perdono, ma non posso agire diversamente. Ho fotografato per trent’anni e mi sono impegnato nella fotografia con la massima serietà; ho fatto scelte buone e scelte cattive, e riconosco i miei errori. Questa mostra alla </a:t>
            </a:r>
            <a:r>
              <a:rPr lang="it-IT" sz="3800" dirty="0" err="1"/>
              <a:t>Kölnischer</a:t>
            </a:r>
            <a:r>
              <a:rPr lang="it-IT" sz="3800" dirty="0"/>
              <a:t> </a:t>
            </a:r>
            <a:r>
              <a:rPr lang="it-IT" sz="3800" dirty="0" err="1"/>
              <a:t>Kunstverein</a:t>
            </a:r>
            <a:r>
              <a:rPr lang="it-IT" sz="3800" dirty="0"/>
              <a:t> è il risultato della mia ricerca, e io spero di aver fatto la scelta giusta. Niente mi è più odioso della fotografia addolcita con trovate, pose, falsi effetti. E dunque, lasciate che, in tutta onestà, io dica la verità sul nostro tempo e sulla gente del nostro tempo.</a:t>
            </a:r>
          </a:p>
          <a:p>
            <a:endParaRPr lang="it-IT" dirty="0"/>
          </a:p>
        </p:txBody>
      </p:sp>
    </p:spTree>
    <p:extLst>
      <p:ext uri="{BB962C8B-B14F-4D97-AF65-F5344CB8AC3E}">
        <p14:creationId xmlns:p14="http://schemas.microsoft.com/office/powerpoint/2010/main" val="1996520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August </a:t>
            </a:r>
            <a:r>
              <a:rPr lang="it-IT" dirty="0" err="1"/>
              <a:t>Sander</a:t>
            </a:r>
            <a:r>
              <a:rPr lang="it-IT" dirty="0"/>
              <a:t>, </a:t>
            </a:r>
            <a:r>
              <a:rPr lang="it-IT" i="1" dirty="0"/>
              <a:t>Uomini del XX secolo </a:t>
            </a:r>
            <a:r>
              <a:rPr lang="it-IT" dirty="0"/>
              <a:t>e </a:t>
            </a:r>
            <a:r>
              <a:rPr lang="it-IT" i="1" dirty="0"/>
              <a:t>Il volto del tempo</a:t>
            </a:r>
          </a:p>
        </p:txBody>
      </p:sp>
      <p:sp>
        <p:nvSpPr>
          <p:cNvPr id="3" name="Segnaposto contenuto 2"/>
          <p:cNvSpPr>
            <a:spLocks noGrp="1"/>
          </p:cNvSpPr>
          <p:nvPr>
            <p:ph idx="1"/>
          </p:nvPr>
        </p:nvSpPr>
        <p:spPr/>
        <p:txBody>
          <a:bodyPr>
            <a:normAutofit fontScale="77500" lnSpcReduction="20000"/>
          </a:bodyPr>
          <a:lstStyle/>
          <a:p>
            <a:pPr algn="just"/>
            <a:r>
              <a:rPr lang="it-IT" dirty="0"/>
              <a:t>Il progetto originario relativo a </a:t>
            </a:r>
            <a:r>
              <a:rPr lang="it-IT" i="1" dirty="0"/>
              <a:t>Uomini del XX secolo</a:t>
            </a:r>
            <a:r>
              <a:rPr lang="it-IT" dirty="0"/>
              <a:t>, elaborato tra il 1925 e il 1927, si fondava su 7 categorie sociali (contadino, artigiano, donna, corporazioni, artisti, metropoli, gli ultimi), a ciascuna delle quali doveva essere dedicato un volume fotografico; ogni volume era composto da </a:t>
            </a:r>
            <a:r>
              <a:rPr lang="it-IT" dirty="0" err="1"/>
              <a:t>portfoli</a:t>
            </a:r>
            <a:r>
              <a:rPr lang="it-IT" dirty="0"/>
              <a:t> tematici per un totale di 45.</a:t>
            </a:r>
          </a:p>
          <a:p>
            <a:pPr algn="just"/>
            <a:r>
              <a:rPr lang="it-IT" dirty="0"/>
              <a:t>Ma durante la sua vita </a:t>
            </a:r>
            <a:r>
              <a:rPr lang="it-IT" dirty="0" err="1"/>
              <a:t>Sander</a:t>
            </a:r>
            <a:r>
              <a:rPr lang="it-IT" dirty="0"/>
              <a:t> riesce a pubblicare solo </a:t>
            </a:r>
            <a:r>
              <a:rPr lang="it-IT" i="1" dirty="0"/>
              <a:t>Il</a:t>
            </a:r>
            <a:r>
              <a:rPr lang="it-IT" dirty="0"/>
              <a:t> </a:t>
            </a:r>
            <a:r>
              <a:rPr lang="it-IT" i="1" dirty="0"/>
              <a:t>volto del tempo </a:t>
            </a:r>
            <a:r>
              <a:rPr lang="it-IT" dirty="0"/>
              <a:t>(1929), che contiene 60 immagini. </a:t>
            </a:r>
            <a:r>
              <a:rPr lang="it-IT" i="1" dirty="0"/>
              <a:t>Il volto del tempo </a:t>
            </a:r>
            <a:r>
              <a:rPr lang="it-IT" dirty="0"/>
              <a:t>esce con un’introduzione scritta dal romanziere Alfred </a:t>
            </a:r>
            <a:r>
              <a:rPr lang="it-IT" dirty="0" err="1"/>
              <a:t>Döblin</a:t>
            </a:r>
            <a:r>
              <a:rPr lang="it-IT" dirty="0"/>
              <a:t> (l’autore di </a:t>
            </a:r>
            <a:r>
              <a:rPr lang="it-IT" i="1" dirty="0" err="1"/>
              <a:t>Berlin</a:t>
            </a:r>
            <a:r>
              <a:rPr lang="it-IT" i="1" dirty="0"/>
              <a:t> Alexanderplatz</a:t>
            </a:r>
            <a:r>
              <a:rPr lang="it-IT" dirty="0"/>
              <a:t>)</a:t>
            </a:r>
          </a:p>
          <a:p>
            <a:pPr algn="just"/>
            <a:r>
              <a:rPr lang="it-IT" dirty="0"/>
              <a:t>Solamente nel 1980, sedici anni dopo la morte del fotografo, esce la prima edizione (parziale) di </a:t>
            </a:r>
            <a:r>
              <a:rPr lang="it-IT" i="1" dirty="0"/>
              <a:t>Uomini del XX secolo</a:t>
            </a:r>
            <a:r>
              <a:rPr lang="it-IT" dirty="0"/>
              <a:t> che raccoglie 500 immagini selezionate dal figlio </a:t>
            </a:r>
            <a:r>
              <a:rPr lang="it-IT" dirty="0" err="1"/>
              <a:t>Gunther</a:t>
            </a:r>
            <a:r>
              <a:rPr lang="it-IT" dirty="0"/>
              <a:t>  a partire da 11000 negativi conservati.</a:t>
            </a:r>
          </a:p>
          <a:p>
            <a:pPr algn="just"/>
            <a:endParaRPr lang="it-IT" dirty="0"/>
          </a:p>
        </p:txBody>
      </p:sp>
    </p:spTree>
    <p:extLst>
      <p:ext uri="{BB962C8B-B14F-4D97-AF65-F5344CB8AC3E}">
        <p14:creationId xmlns:p14="http://schemas.microsoft.com/office/powerpoint/2010/main" val="4006993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Walter Benjamin, </a:t>
            </a:r>
            <a:r>
              <a:rPr lang="it-IT" i="1" dirty="0"/>
              <a:t>Piccola storia della fotografia </a:t>
            </a:r>
            <a:r>
              <a:rPr lang="it-IT" dirty="0"/>
              <a:t>(1931)</a:t>
            </a:r>
          </a:p>
        </p:txBody>
      </p:sp>
      <p:sp>
        <p:nvSpPr>
          <p:cNvPr id="3" name="Segnaposto contenuto 2"/>
          <p:cNvSpPr>
            <a:spLocks noGrp="1"/>
          </p:cNvSpPr>
          <p:nvPr>
            <p:ph idx="1"/>
          </p:nvPr>
        </p:nvSpPr>
        <p:spPr/>
        <p:txBody>
          <a:bodyPr>
            <a:normAutofit fontScale="92500" lnSpcReduction="20000"/>
          </a:bodyPr>
          <a:lstStyle/>
          <a:p>
            <a:pPr algn="just"/>
            <a:r>
              <a:rPr lang="it-IT" dirty="0"/>
              <a:t>Da un momento all’altro, opere come quelle di </a:t>
            </a:r>
            <a:r>
              <a:rPr lang="it-IT" dirty="0" err="1"/>
              <a:t>Sander</a:t>
            </a:r>
            <a:r>
              <a:rPr lang="it-IT" dirty="0"/>
              <a:t> potrebbero assumere un’imprevista attualità. I mutamenti di potere, come quelli che da noi ormai s’impongono, trasformano di solito in una necessità vitale l’elaborazione e il raffinamento della comprensione fisiognomica. Che si venga da destra oppure da sinistra, bisognerà abituarsi a essere guardati in faccia per sapere donde veniamo. Dal canto proprio bisognerà abituarsi a guardare in faccia gli altri per lo stesso scopo. L’opera di </a:t>
            </a:r>
            <a:r>
              <a:rPr lang="it-IT" dirty="0" err="1"/>
              <a:t>Sander</a:t>
            </a:r>
            <a:r>
              <a:rPr lang="it-IT" dirty="0"/>
              <a:t> è più di un libro fotografico: è un atlante su cui esercitarsi. </a:t>
            </a:r>
          </a:p>
          <a:p>
            <a:endParaRPr lang="it-IT" dirty="0"/>
          </a:p>
        </p:txBody>
      </p:sp>
    </p:spTree>
    <p:extLst>
      <p:ext uri="{BB962C8B-B14F-4D97-AF65-F5344CB8AC3E}">
        <p14:creationId xmlns:p14="http://schemas.microsoft.com/office/powerpoint/2010/main" val="2891582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ugust Sander, Giovani contadini, 191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63513" y="170063"/>
            <a:ext cx="4818062" cy="6475412"/>
          </a:xfrm>
        </p:spPr>
      </p:pic>
      <p:sp>
        <p:nvSpPr>
          <p:cNvPr id="5" name="CasellaDiTesto 4"/>
          <p:cNvSpPr txBox="1"/>
          <p:nvPr/>
        </p:nvSpPr>
        <p:spPr>
          <a:xfrm>
            <a:off x="5185360" y="3122183"/>
            <a:ext cx="3843138" cy="371788"/>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Giovani contadini</a:t>
            </a:r>
            <a:r>
              <a:rPr lang="it-IT" dirty="0"/>
              <a:t>, 1914</a:t>
            </a:r>
          </a:p>
        </p:txBody>
      </p:sp>
    </p:spTree>
    <p:extLst>
      <p:ext uri="{BB962C8B-B14F-4D97-AF65-F5344CB8AC3E}">
        <p14:creationId xmlns:p14="http://schemas.microsoft.com/office/powerpoint/2010/main" val="35958413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619927" y="3069693"/>
            <a:ext cx="2840678" cy="369332"/>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Notaio</a:t>
            </a:r>
            <a:r>
              <a:rPr lang="it-IT" dirty="0"/>
              <a:t>, 1924</a:t>
            </a:r>
            <a:endParaRPr lang="it-IT" i="1" dirty="0"/>
          </a:p>
        </p:txBody>
      </p:sp>
      <p:pic>
        <p:nvPicPr>
          <p:cNvPr id="6" name="Immagine 5">
            <a:extLst>
              <a:ext uri="{FF2B5EF4-FFF2-40B4-BE49-F238E27FC236}">
                <a16:creationId xmlns:a16="http://schemas.microsoft.com/office/drawing/2014/main" id="{8DF4A015-1399-804D-8E52-A7FB232B5F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5496" y="143576"/>
            <a:ext cx="4694887" cy="6590899"/>
          </a:xfrm>
          <a:prstGeom prst="rect">
            <a:avLst/>
          </a:prstGeom>
        </p:spPr>
      </p:pic>
    </p:spTree>
    <p:extLst>
      <p:ext uri="{BB962C8B-B14F-4D97-AF65-F5344CB8AC3E}">
        <p14:creationId xmlns:p14="http://schemas.microsoft.com/office/powerpoint/2010/main" val="3044994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ugust Sander, Bambini della media borghesia, 192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96849" y="168274"/>
            <a:ext cx="4731285" cy="6492519"/>
          </a:xfrm>
        </p:spPr>
      </p:pic>
      <p:sp>
        <p:nvSpPr>
          <p:cNvPr id="5" name="CasellaDiTesto 4"/>
          <p:cNvSpPr txBox="1"/>
          <p:nvPr/>
        </p:nvSpPr>
        <p:spPr>
          <a:xfrm>
            <a:off x="5101080" y="3091367"/>
            <a:ext cx="3937043" cy="646331"/>
          </a:xfrm>
          <a:prstGeom prst="rect">
            <a:avLst/>
          </a:prstGeom>
          <a:noFill/>
        </p:spPr>
        <p:txBody>
          <a:bodyPr wrap="square" rtlCol="0">
            <a:spAutoFit/>
          </a:bodyPr>
          <a:lstStyle/>
          <a:p>
            <a:pPr algn="ctr"/>
            <a:r>
              <a:rPr lang="it-IT" dirty="0"/>
              <a:t>August </a:t>
            </a:r>
            <a:r>
              <a:rPr lang="it-IT" dirty="0" err="1"/>
              <a:t>Sander</a:t>
            </a:r>
            <a:r>
              <a:rPr lang="it-IT" dirty="0"/>
              <a:t>, </a:t>
            </a:r>
            <a:r>
              <a:rPr lang="it-IT" i="1" dirty="0"/>
              <a:t>Bambini della media borghesia</a:t>
            </a:r>
            <a:r>
              <a:rPr lang="it-IT" dirty="0"/>
              <a:t>, 1925</a:t>
            </a:r>
          </a:p>
        </p:txBody>
      </p:sp>
    </p:spTree>
    <p:extLst>
      <p:ext uri="{BB962C8B-B14F-4D97-AF65-F5344CB8AC3E}">
        <p14:creationId xmlns:p14="http://schemas.microsoft.com/office/powerpoint/2010/main" val="27940164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291219" y="3145858"/>
            <a:ext cx="3410017" cy="369332"/>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Contadinelle</a:t>
            </a:r>
            <a:r>
              <a:rPr lang="it-IT" dirty="0"/>
              <a:t>, 1925</a:t>
            </a:r>
          </a:p>
        </p:txBody>
      </p:sp>
      <p:pic>
        <p:nvPicPr>
          <p:cNvPr id="2" name="Immagine 1">
            <a:extLst>
              <a:ext uri="{FF2B5EF4-FFF2-40B4-BE49-F238E27FC236}">
                <a16:creationId xmlns:a16="http://schemas.microsoft.com/office/drawing/2014/main" id="{2B27019D-6C36-804E-ADF2-060FB328A84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2880" y="279133"/>
            <a:ext cx="4681118" cy="6381548"/>
          </a:xfrm>
          <a:prstGeom prst="rect">
            <a:avLst/>
          </a:prstGeom>
        </p:spPr>
      </p:pic>
    </p:spTree>
    <p:extLst>
      <p:ext uri="{BB962C8B-B14F-4D97-AF65-F5344CB8AC3E}">
        <p14:creationId xmlns:p14="http://schemas.microsoft.com/office/powerpoint/2010/main" val="39377677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ugust Sander, Pasticciere, 1928, stampa ai sali d'argento, 26 x 17,2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80975" y="233363"/>
            <a:ext cx="4605338" cy="6327775"/>
          </a:xfrm>
        </p:spPr>
      </p:pic>
      <p:sp>
        <p:nvSpPr>
          <p:cNvPr id="5" name="CasellaDiTesto 4"/>
          <p:cNvSpPr txBox="1"/>
          <p:nvPr/>
        </p:nvSpPr>
        <p:spPr>
          <a:xfrm>
            <a:off x="5320812" y="3109187"/>
            <a:ext cx="3245674" cy="369332"/>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Pasticciere</a:t>
            </a:r>
            <a:r>
              <a:rPr lang="it-IT" dirty="0"/>
              <a:t>, 1928</a:t>
            </a:r>
          </a:p>
        </p:txBody>
      </p:sp>
    </p:spTree>
    <p:extLst>
      <p:ext uri="{BB962C8B-B14F-4D97-AF65-F5344CB8AC3E}">
        <p14:creationId xmlns:p14="http://schemas.microsoft.com/office/powerpoint/2010/main" val="19666958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August Sander, Segretaria dell’emittente Westdeutschen Rundfunk di Colonia 193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22438" y="298384"/>
            <a:ext cx="3395044" cy="6262201"/>
          </a:xfrm>
        </p:spPr>
      </p:pic>
      <p:sp>
        <p:nvSpPr>
          <p:cNvPr id="7" name="CasellaDiTesto 6"/>
          <p:cNvSpPr txBox="1"/>
          <p:nvPr/>
        </p:nvSpPr>
        <p:spPr>
          <a:xfrm>
            <a:off x="4374147" y="3106318"/>
            <a:ext cx="4673599" cy="646331"/>
          </a:xfrm>
          <a:prstGeom prst="rect">
            <a:avLst/>
          </a:prstGeom>
          <a:noFill/>
        </p:spPr>
        <p:txBody>
          <a:bodyPr wrap="square" rtlCol="0">
            <a:spAutoFit/>
          </a:bodyPr>
          <a:lstStyle/>
          <a:p>
            <a:pPr algn="ctr"/>
            <a:r>
              <a:rPr lang="it-IT" dirty="0"/>
              <a:t>August </a:t>
            </a:r>
            <a:r>
              <a:rPr lang="it-IT" dirty="0" err="1"/>
              <a:t>Sander</a:t>
            </a:r>
            <a:r>
              <a:rPr lang="it-IT" dirty="0"/>
              <a:t>, </a:t>
            </a:r>
            <a:r>
              <a:rPr lang="it-IT" i="1" dirty="0"/>
              <a:t>Segretaria dell’emittente </a:t>
            </a:r>
            <a:r>
              <a:rPr lang="it-IT" i="1" dirty="0" err="1"/>
              <a:t>Westdeutschen</a:t>
            </a:r>
            <a:r>
              <a:rPr lang="it-IT" i="1" dirty="0"/>
              <a:t> </a:t>
            </a:r>
            <a:r>
              <a:rPr lang="it-IT" i="1" dirty="0" err="1"/>
              <a:t>Rundfunk</a:t>
            </a:r>
            <a:r>
              <a:rPr lang="it-IT" i="1" dirty="0"/>
              <a:t> di Colonia</a:t>
            </a:r>
            <a:r>
              <a:rPr lang="it-IT" dirty="0"/>
              <a:t>, 1931</a:t>
            </a:r>
          </a:p>
        </p:txBody>
      </p:sp>
    </p:spTree>
    <p:extLst>
      <p:ext uri="{BB962C8B-B14F-4D97-AF65-F5344CB8AC3E}">
        <p14:creationId xmlns:p14="http://schemas.microsoft.com/office/powerpoint/2010/main" val="2114747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Paul Strand Cieca 1916, New York, stampa ai sali d'argento, 35,1 x 27, 1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61938" y="184150"/>
            <a:ext cx="5045075" cy="6408738"/>
          </a:xfrm>
        </p:spPr>
      </p:pic>
      <p:sp>
        <p:nvSpPr>
          <p:cNvPr id="5" name="CasellaDiTesto 4"/>
          <p:cNvSpPr txBox="1"/>
          <p:nvPr/>
        </p:nvSpPr>
        <p:spPr>
          <a:xfrm>
            <a:off x="5441767" y="3065353"/>
            <a:ext cx="3586730" cy="646331"/>
          </a:xfrm>
          <a:prstGeom prst="rect">
            <a:avLst/>
          </a:prstGeom>
          <a:noFill/>
        </p:spPr>
        <p:txBody>
          <a:bodyPr wrap="square" rtlCol="0">
            <a:spAutoFit/>
          </a:bodyPr>
          <a:lstStyle/>
          <a:p>
            <a:pPr algn="ctr"/>
            <a:r>
              <a:rPr lang="it-IT" dirty="0"/>
              <a:t>Paul </a:t>
            </a:r>
            <a:r>
              <a:rPr lang="it-IT" dirty="0" err="1"/>
              <a:t>Strand</a:t>
            </a:r>
            <a:r>
              <a:rPr lang="it-IT" dirty="0"/>
              <a:t>, </a:t>
            </a:r>
            <a:r>
              <a:rPr lang="it-IT" i="1" dirty="0"/>
              <a:t>Cieca</a:t>
            </a:r>
            <a:r>
              <a:rPr lang="it-IT" dirty="0"/>
              <a:t>, New York, 1916, stampa alla gelatina ai sali d’argento</a:t>
            </a:r>
          </a:p>
        </p:txBody>
      </p:sp>
    </p:spTree>
    <p:extLst>
      <p:ext uri="{BB962C8B-B14F-4D97-AF65-F5344CB8AC3E}">
        <p14:creationId xmlns:p14="http://schemas.microsoft.com/office/powerpoint/2010/main" val="18027441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799022" y="3133610"/>
            <a:ext cx="2969593" cy="369332"/>
          </a:xfrm>
          <a:prstGeom prst="rect">
            <a:avLst/>
          </a:prstGeom>
          <a:noFill/>
        </p:spPr>
        <p:txBody>
          <a:bodyPr wrap="square" rtlCol="0">
            <a:spAutoFit/>
          </a:bodyPr>
          <a:lstStyle/>
          <a:p>
            <a:pPr algn="just"/>
            <a:r>
              <a:rPr lang="it-IT" dirty="0"/>
              <a:t>August </a:t>
            </a:r>
            <a:r>
              <a:rPr lang="it-IT" dirty="0" err="1"/>
              <a:t>Sander</a:t>
            </a:r>
            <a:r>
              <a:rPr lang="it-IT" dirty="0"/>
              <a:t>, </a:t>
            </a:r>
            <a:r>
              <a:rPr lang="it-IT" i="1" dirty="0"/>
              <a:t>Soldato</a:t>
            </a:r>
            <a:r>
              <a:rPr lang="it-IT" dirty="0"/>
              <a:t>, 1940</a:t>
            </a:r>
          </a:p>
        </p:txBody>
      </p:sp>
      <p:pic>
        <p:nvPicPr>
          <p:cNvPr id="6" name="Immagine 5">
            <a:extLst>
              <a:ext uri="{FF2B5EF4-FFF2-40B4-BE49-F238E27FC236}">
                <a16:creationId xmlns:a16="http://schemas.microsoft.com/office/drawing/2014/main" id="{4E1C64D9-5E06-A549-B321-231D798985B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11755" y="221380"/>
            <a:ext cx="5011585" cy="6410426"/>
          </a:xfrm>
          <a:prstGeom prst="rect">
            <a:avLst/>
          </a:prstGeom>
        </p:spPr>
      </p:pic>
    </p:spTree>
    <p:extLst>
      <p:ext uri="{BB962C8B-B14F-4D97-AF65-F5344CB8AC3E}">
        <p14:creationId xmlns:p14="http://schemas.microsoft.com/office/powerpoint/2010/main" val="15469758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dirty="0"/>
              <a:t>Gianni Celati sulla scoperta dell’opera di </a:t>
            </a:r>
            <a:r>
              <a:rPr lang="it-IT" sz="3600" dirty="0" err="1"/>
              <a:t>Walker</a:t>
            </a:r>
            <a:r>
              <a:rPr lang="it-IT" sz="3600" dirty="0"/>
              <a:t> Evans da parte di Luigi </a:t>
            </a:r>
            <a:r>
              <a:rPr lang="it-IT" sz="3600" dirty="0" err="1"/>
              <a:t>Ghirri</a:t>
            </a:r>
            <a:r>
              <a:rPr lang="it-IT" sz="3600" dirty="0"/>
              <a:t> (2010)</a:t>
            </a:r>
          </a:p>
        </p:txBody>
      </p:sp>
      <p:sp>
        <p:nvSpPr>
          <p:cNvPr id="3" name="Segnaposto contenuto 2"/>
          <p:cNvSpPr>
            <a:spLocks noGrp="1"/>
          </p:cNvSpPr>
          <p:nvPr>
            <p:ph idx="1"/>
          </p:nvPr>
        </p:nvSpPr>
        <p:spPr/>
        <p:txBody>
          <a:bodyPr>
            <a:normAutofit fontScale="55000" lnSpcReduction="20000"/>
          </a:bodyPr>
          <a:lstStyle/>
          <a:p>
            <a:pPr algn="just"/>
            <a:r>
              <a:rPr lang="it-IT" sz="3800" dirty="0"/>
              <a:t>Quello che l’aveva ispirato, fin dall’inizio, più di qualsiasi altra cosa, era l’entusiasmante scoperta della fotografia americana… soprattutto la scoperta di </a:t>
            </a:r>
            <a:r>
              <a:rPr lang="it-IT" sz="3800" dirty="0" err="1"/>
              <a:t>Walker</a:t>
            </a:r>
            <a:r>
              <a:rPr lang="it-IT" sz="3800" dirty="0"/>
              <a:t> Evans, che per </a:t>
            </a:r>
            <a:r>
              <a:rPr lang="it-IT" sz="3800" dirty="0" err="1"/>
              <a:t>Ghirri</a:t>
            </a:r>
            <a:r>
              <a:rPr lang="it-IT" sz="3800" dirty="0"/>
              <a:t> è rimasto sempre il punto di riferimento maggiore, il Dante Alighieri della fotografia. In particolare, di </a:t>
            </a:r>
            <a:r>
              <a:rPr lang="it-IT" sz="3800" dirty="0" err="1"/>
              <a:t>Walker</a:t>
            </a:r>
            <a:r>
              <a:rPr lang="it-IT" sz="3800" dirty="0"/>
              <a:t> Evans, quello che lo emozionava di più erano le foto dell’epoca della grande depressione, nelle zone povere degli Stati Uniti… nelle grandi campagne, negli spazi aperti. Si può dire che le foto di </a:t>
            </a:r>
            <a:r>
              <a:rPr lang="it-IT" sz="3800" dirty="0" err="1"/>
              <a:t>Walker</a:t>
            </a:r>
            <a:r>
              <a:rPr lang="it-IT" sz="3800" dirty="0"/>
              <a:t> Evans siano state, per lui, una salvezza, un punto di ancoraggio, una filosofia di vita, e anche un modo per riflettere sugli aspetti urbani e campagnoli che convivono nella storia della fotografia. [Le foto di </a:t>
            </a:r>
            <a:r>
              <a:rPr lang="it-IT" sz="3800" dirty="0" err="1"/>
              <a:t>Walker</a:t>
            </a:r>
            <a:r>
              <a:rPr lang="it-IT" sz="3800" dirty="0"/>
              <a:t> Evans, le canzoni di Bob Dylan, i quadri di </a:t>
            </a:r>
            <a:r>
              <a:rPr lang="it-IT" sz="3800" dirty="0" err="1"/>
              <a:t>Bruegel</a:t>
            </a:r>
            <a:r>
              <a:rPr lang="it-IT" sz="3800" dirty="0"/>
              <a:t>] gli ricordavano il sentimento dello “stare al mondo”, come stupore e meraviglia per tutto quello che c’è. Il sentimento di “stare al mondo”… È come l’idea di qualcosa che irrompe nella vita quotidiana, proprio là dove si credeva che fosse bandito ogni mistero.</a:t>
            </a:r>
          </a:p>
          <a:p>
            <a:endParaRPr lang="it-IT" dirty="0"/>
          </a:p>
        </p:txBody>
      </p:sp>
    </p:spTree>
    <p:extLst>
      <p:ext uri="{BB962C8B-B14F-4D97-AF65-F5344CB8AC3E}">
        <p14:creationId xmlns:p14="http://schemas.microsoft.com/office/powerpoint/2010/main" val="5345092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alker Evans, Licence Photo studio, New York, 1934.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264597" y="246949"/>
            <a:ext cx="4802187" cy="6361113"/>
          </a:xfrm>
        </p:spPr>
      </p:pic>
      <p:sp>
        <p:nvSpPr>
          <p:cNvPr id="5" name="CasellaDiTesto 4"/>
          <p:cNvSpPr txBox="1"/>
          <p:nvPr/>
        </p:nvSpPr>
        <p:spPr>
          <a:xfrm>
            <a:off x="5066784" y="2987916"/>
            <a:ext cx="3942462" cy="646331"/>
          </a:xfrm>
          <a:prstGeom prst="rect">
            <a:avLst/>
          </a:prstGeom>
          <a:noFill/>
        </p:spPr>
        <p:txBody>
          <a:bodyPr wrap="square" rtlCol="0">
            <a:spAutoFit/>
          </a:bodyPr>
          <a:lstStyle/>
          <a:p>
            <a:pPr algn="ctr"/>
            <a:r>
              <a:rPr lang="en-US" dirty="0"/>
              <a:t>Walker Evans, </a:t>
            </a:r>
            <a:r>
              <a:rPr lang="en-US" i="1" dirty="0" err="1"/>
              <a:t>Licence</a:t>
            </a:r>
            <a:r>
              <a:rPr lang="en-US" i="1" dirty="0"/>
              <a:t> Photo Studio</a:t>
            </a:r>
            <a:r>
              <a:rPr lang="en-US" dirty="0"/>
              <a:t>, New York, 1934</a:t>
            </a:r>
            <a:endParaRPr lang="it-IT" dirty="0"/>
          </a:p>
        </p:txBody>
      </p:sp>
    </p:spTree>
    <p:extLst>
      <p:ext uri="{BB962C8B-B14F-4D97-AF65-F5344CB8AC3E}">
        <p14:creationId xmlns:p14="http://schemas.microsoft.com/office/powerpoint/2010/main" val="38802917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alker Evans, Il cimitero d'auto, vicino a Easton, 193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85980" y="304700"/>
            <a:ext cx="8334509" cy="5660262"/>
          </a:xfrm>
        </p:spPr>
      </p:pic>
      <p:sp>
        <p:nvSpPr>
          <p:cNvPr id="5" name="CasellaDiTesto 4"/>
          <p:cNvSpPr txBox="1"/>
          <p:nvPr/>
        </p:nvSpPr>
        <p:spPr>
          <a:xfrm>
            <a:off x="1972184" y="6122994"/>
            <a:ext cx="5162099" cy="369332"/>
          </a:xfrm>
          <a:prstGeom prst="rect">
            <a:avLst/>
          </a:prstGeom>
          <a:noFill/>
        </p:spPr>
        <p:txBody>
          <a:bodyPr wrap="square" rtlCol="0">
            <a:spAutoFit/>
          </a:bodyPr>
          <a:lstStyle/>
          <a:p>
            <a:pPr algn="just"/>
            <a:r>
              <a:rPr lang="it-IT" dirty="0" err="1"/>
              <a:t>Walker</a:t>
            </a:r>
            <a:r>
              <a:rPr lang="it-IT" dirty="0"/>
              <a:t> Evans, </a:t>
            </a:r>
            <a:r>
              <a:rPr lang="it-IT" i="1" dirty="0"/>
              <a:t>Il cimitero d'auto, vicino a </a:t>
            </a:r>
            <a:r>
              <a:rPr lang="it-IT" i="1" dirty="0" err="1"/>
              <a:t>Easton</a:t>
            </a:r>
            <a:r>
              <a:rPr lang="it-IT" dirty="0"/>
              <a:t>, 1935</a:t>
            </a:r>
          </a:p>
        </p:txBody>
      </p:sp>
    </p:spTree>
    <p:extLst>
      <p:ext uri="{BB962C8B-B14F-4D97-AF65-F5344CB8AC3E}">
        <p14:creationId xmlns:p14="http://schemas.microsoft.com/office/powerpoint/2010/main" val="20422696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asellaDiTesto 13"/>
          <p:cNvSpPr txBox="1"/>
          <p:nvPr/>
        </p:nvSpPr>
        <p:spPr>
          <a:xfrm>
            <a:off x="5224947" y="2748537"/>
            <a:ext cx="3697211" cy="646331"/>
          </a:xfrm>
          <a:prstGeom prst="rect">
            <a:avLst/>
          </a:prstGeom>
          <a:noFill/>
        </p:spPr>
        <p:txBody>
          <a:bodyPr wrap="square" rtlCol="0">
            <a:spAutoFit/>
          </a:bodyPr>
          <a:lstStyle/>
          <a:p>
            <a:pPr algn="ctr"/>
            <a:r>
              <a:rPr lang="it-IT" dirty="0" err="1"/>
              <a:t>Walker</a:t>
            </a:r>
            <a:r>
              <a:rPr lang="it-IT" dirty="0"/>
              <a:t> Evans, </a:t>
            </a:r>
            <a:r>
              <a:rPr lang="it-IT" i="1" dirty="0"/>
              <a:t>Espositore di fototessere</a:t>
            </a:r>
            <a:r>
              <a:rPr lang="it-IT" dirty="0"/>
              <a:t>, Savannah, Georgia, 1936</a:t>
            </a:r>
          </a:p>
        </p:txBody>
      </p:sp>
      <p:pic>
        <p:nvPicPr>
          <p:cNvPr id="2" name="Immagine 1">
            <a:extLst>
              <a:ext uri="{FF2B5EF4-FFF2-40B4-BE49-F238E27FC236}">
                <a16:creationId xmlns:a16="http://schemas.microsoft.com/office/drawing/2014/main" id="{7DCA5236-EF6F-754A-8CC3-51EBB3A47D0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2012" y="502476"/>
            <a:ext cx="4456498" cy="5784783"/>
          </a:xfrm>
          <a:prstGeom prst="rect">
            <a:avLst/>
          </a:prstGeom>
        </p:spPr>
      </p:pic>
    </p:spTree>
    <p:extLst>
      <p:ext uri="{BB962C8B-B14F-4D97-AF65-F5344CB8AC3E}">
        <p14:creationId xmlns:p14="http://schemas.microsoft.com/office/powerpoint/2010/main" val="29256500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alker Evans, Interno della casa di Floyd Burroughs, Hale County (Alabama), 1936, stampa alla gelatina - sale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2725" y="200025"/>
            <a:ext cx="4198938" cy="6475413"/>
          </a:xfrm>
        </p:spPr>
      </p:pic>
      <p:sp>
        <p:nvSpPr>
          <p:cNvPr id="5" name="CasellaDiTesto 4"/>
          <p:cNvSpPr txBox="1"/>
          <p:nvPr/>
        </p:nvSpPr>
        <p:spPr>
          <a:xfrm>
            <a:off x="4411663" y="2737048"/>
            <a:ext cx="4857465" cy="662183"/>
          </a:xfrm>
          <a:prstGeom prst="rect">
            <a:avLst/>
          </a:prstGeom>
          <a:noFill/>
        </p:spPr>
        <p:txBody>
          <a:bodyPr wrap="square" rtlCol="0">
            <a:spAutoFit/>
          </a:bodyPr>
          <a:lstStyle/>
          <a:p>
            <a:pPr algn="ctr"/>
            <a:r>
              <a:rPr lang="it-IT" dirty="0" err="1"/>
              <a:t>Walker</a:t>
            </a:r>
            <a:r>
              <a:rPr lang="it-IT" dirty="0"/>
              <a:t> Evans, </a:t>
            </a:r>
            <a:r>
              <a:rPr lang="it-IT" i="1" dirty="0"/>
              <a:t>Interno della casa di Floyd Burroughs</a:t>
            </a:r>
            <a:r>
              <a:rPr lang="it-IT" dirty="0"/>
              <a:t>, </a:t>
            </a:r>
            <a:r>
              <a:rPr lang="it-IT" dirty="0" err="1"/>
              <a:t>Hale</a:t>
            </a:r>
            <a:r>
              <a:rPr lang="it-IT" dirty="0"/>
              <a:t> County (Alabama), 1936</a:t>
            </a:r>
          </a:p>
        </p:txBody>
      </p:sp>
    </p:spTree>
    <p:extLst>
      <p:ext uri="{BB962C8B-B14F-4D97-AF65-F5344CB8AC3E}">
        <p14:creationId xmlns:p14="http://schemas.microsoft.com/office/powerpoint/2010/main" val="18821690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egnaposto contenuto 6" descr="Walker Evans, La moglie dell'affittuario di una fattoria dell'Alabama, 1936 (Allie Mae Burroughs, contea di Hale), negativo su pellicola, 12,7 x 17,8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8750" y="155875"/>
            <a:ext cx="5140325" cy="6537325"/>
          </a:xfrm>
        </p:spPr>
      </p:pic>
      <p:sp>
        <p:nvSpPr>
          <p:cNvPr id="8" name="CasellaDiTesto 7"/>
          <p:cNvSpPr txBox="1"/>
          <p:nvPr/>
        </p:nvSpPr>
        <p:spPr>
          <a:xfrm>
            <a:off x="5299075" y="2664490"/>
            <a:ext cx="3931204" cy="923330"/>
          </a:xfrm>
          <a:prstGeom prst="rect">
            <a:avLst/>
          </a:prstGeom>
          <a:noFill/>
        </p:spPr>
        <p:txBody>
          <a:bodyPr wrap="square" rtlCol="0">
            <a:spAutoFit/>
          </a:bodyPr>
          <a:lstStyle/>
          <a:p>
            <a:pPr algn="ctr"/>
            <a:r>
              <a:rPr lang="it-IT" dirty="0" err="1"/>
              <a:t>Walker</a:t>
            </a:r>
            <a:r>
              <a:rPr lang="it-IT" dirty="0"/>
              <a:t> Evans, </a:t>
            </a:r>
            <a:r>
              <a:rPr lang="it-IT" i="1" dirty="0"/>
              <a:t>La moglie dell'affittuario di una fattoria dell'Alabama</a:t>
            </a:r>
            <a:r>
              <a:rPr lang="it-IT" dirty="0"/>
              <a:t>, 1936 </a:t>
            </a:r>
          </a:p>
          <a:p>
            <a:pPr algn="ctr"/>
            <a:r>
              <a:rPr lang="it-IT" dirty="0"/>
              <a:t>(</a:t>
            </a:r>
            <a:r>
              <a:rPr lang="it-IT" dirty="0" err="1"/>
              <a:t>Allie</a:t>
            </a:r>
            <a:r>
              <a:rPr lang="it-IT" dirty="0"/>
              <a:t> </a:t>
            </a:r>
            <a:r>
              <a:rPr lang="it-IT" dirty="0" err="1"/>
              <a:t>Mae</a:t>
            </a:r>
            <a:r>
              <a:rPr lang="it-IT" dirty="0"/>
              <a:t> Burroughs, contea di </a:t>
            </a:r>
            <a:r>
              <a:rPr lang="it-IT" dirty="0" err="1"/>
              <a:t>Hale</a:t>
            </a:r>
            <a:r>
              <a:rPr lang="it-IT" dirty="0"/>
              <a:t>)</a:t>
            </a:r>
          </a:p>
        </p:txBody>
      </p:sp>
    </p:spTree>
    <p:extLst>
      <p:ext uri="{BB962C8B-B14F-4D97-AF65-F5344CB8AC3E}">
        <p14:creationId xmlns:p14="http://schemas.microsoft.com/office/powerpoint/2010/main" val="1641799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alker Evans, Manifesti e casa, Atlanta, Georgia, 1936, stampa ai sali d'argento da negativo originale.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93262" y="425669"/>
            <a:ext cx="8157477" cy="5600078"/>
          </a:xfrm>
        </p:spPr>
      </p:pic>
      <p:sp>
        <p:nvSpPr>
          <p:cNvPr id="5" name="CasellaDiTesto 4"/>
          <p:cNvSpPr txBox="1"/>
          <p:nvPr/>
        </p:nvSpPr>
        <p:spPr>
          <a:xfrm>
            <a:off x="1904640" y="6166836"/>
            <a:ext cx="5334719" cy="369332"/>
          </a:xfrm>
          <a:prstGeom prst="rect">
            <a:avLst/>
          </a:prstGeom>
          <a:noFill/>
        </p:spPr>
        <p:txBody>
          <a:bodyPr wrap="square" rtlCol="0">
            <a:spAutoFit/>
          </a:bodyPr>
          <a:lstStyle/>
          <a:p>
            <a:pPr algn="just"/>
            <a:r>
              <a:rPr lang="it-IT" dirty="0" err="1"/>
              <a:t>Walker</a:t>
            </a:r>
            <a:r>
              <a:rPr lang="it-IT" dirty="0"/>
              <a:t> Evans, </a:t>
            </a:r>
            <a:r>
              <a:rPr lang="it-IT" i="1" dirty="0"/>
              <a:t>Manifesti e casa</a:t>
            </a:r>
            <a:r>
              <a:rPr lang="it-IT" dirty="0"/>
              <a:t>, Atlanta, Georgia, 1936</a:t>
            </a:r>
          </a:p>
        </p:txBody>
      </p:sp>
    </p:spTree>
    <p:extLst>
      <p:ext uri="{BB962C8B-B14F-4D97-AF65-F5344CB8AC3E}">
        <p14:creationId xmlns:p14="http://schemas.microsoft.com/office/powerpoint/2010/main" val="3447143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505588" y="6147786"/>
            <a:ext cx="4132824" cy="369332"/>
          </a:xfrm>
          <a:prstGeom prst="rect">
            <a:avLst/>
          </a:prstGeom>
          <a:noFill/>
        </p:spPr>
        <p:txBody>
          <a:bodyPr wrap="square" rtlCol="0">
            <a:spAutoFit/>
          </a:bodyPr>
          <a:lstStyle/>
          <a:p>
            <a:pPr algn="just"/>
            <a:r>
              <a:rPr lang="it-IT" dirty="0" err="1"/>
              <a:t>Walker</a:t>
            </a:r>
            <a:r>
              <a:rPr lang="it-IT" dirty="0"/>
              <a:t> Evans, </a:t>
            </a:r>
            <a:r>
              <a:rPr lang="it-IT" i="1" dirty="0"/>
              <a:t>New York</a:t>
            </a:r>
            <a:r>
              <a:rPr lang="it-IT" dirty="0"/>
              <a:t>, 25 febbraio 1938</a:t>
            </a:r>
          </a:p>
        </p:txBody>
      </p:sp>
      <p:pic>
        <p:nvPicPr>
          <p:cNvPr id="6" name="Immagine 5">
            <a:extLst>
              <a:ext uri="{FF2B5EF4-FFF2-40B4-BE49-F238E27FC236}">
                <a16:creationId xmlns:a16="http://schemas.microsoft.com/office/drawing/2014/main" id="{BF181134-D8EF-2E43-8A45-024587CBE861}"/>
              </a:ext>
            </a:extLst>
          </p:cNvPr>
          <p:cNvPicPr>
            <a:picLocks noChangeAspect="1"/>
          </p:cNvPicPr>
          <p:nvPr/>
        </p:nvPicPr>
        <p:blipFill>
          <a:blip r:embed="rId2"/>
          <a:stretch>
            <a:fillRect/>
          </a:stretch>
        </p:blipFill>
        <p:spPr>
          <a:xfrm>
            <a:off x="780978" y="688714"/>
            <a:ext cx="7582044" cy="5057568"/>
          </a:xfrm>
          <a:prstGeom prst="rect">
            <a:avLst/>
          </a:prstGeom>
        </p:spPr>
      </p:pic>
    </p:spTree>
    <p:extLst>
      <p:ext uri="{BB962C8B-B14F-4D97-AF65-F5344CB8AC3E}">
        <p14:creationId xmlns:p14="http://schemas.microsoft.com/office/powerpoint/2010/main" val="25365756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Walker Evans, Sedia bianca e porta aperta, Walpole, Maine, 1962.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306003" y="688926"/>
            <a:ext cx="5463175" cy="5451993"/>
          </a:xfrm>
        </p:spPr>
      </p:pic>
      <p:sp>
        <p:nvSpPr>
          <p:cNvPr id="9" name="CasellaDiTesto 8"/>
          <p:cNvSpPr txBox="1"/>
          <p:nvPr/>
        </p:nvSpPr>
        <p:spPr>
          <a:xfrm>
            <a:off x="5908958" y="2674471"/>
            <a:ext cx="3023286" cy="923330"/>
          </a:xfrm>
          <a:prstGeom prst="rect">
            <a:avLst/>
          </a:prstGeom>
          <a:noFill/>
        </p:spPr>
        <p:txBody>
          <a:bodyPr wrap="square" rtlCol="0">
            <a:spAutoFit/>
          </a:bodyPr>
          <a:lstStyle/>
          <a:p>
            <a:pPr algn="ctr"/>
            <a:r>
              <a:rPr lang="it-IT" dirty="0" err="1"/>
              <a:t>Walker</a:t>
            </a:r>
            <a:r>
              <a:rPr lang="it-IT" dirty="0"/>
              <a:t> Evans, </a:t>
            </a:r>
            <a:r>
              <a:rPr lang="it-IT" i="1" dirty="0"/>
              <a:t>Sedia bianca e porta aperta</a:t>
            </a:r>
            <a:r>
              <a:rPr lang="it-IT" dirty="0"/>
              <a:t>, </a:t>
            </a:r>
            <a:r>
              <a:rPr lang="it-IT" dirty="0" err="1"/>
              <a:t>Walpole</a:t>
            </a:r>
            <a:r>
              <a:rPr lang="it-IT" dirty="0"/>
              <a:t>, Maine, 1962</a:t>
            </a:r>
          </a:p>
        </p:txBody>
      </p:sp>
    </p:spTree>
    <p:extLst>
      <p:ext uri="{BB962C8B-B14F-4D97-AF65-F5344CB8AC3E}">
        <p14:creationId xmlns:p14="http://schemas.microsoft.com/office/powerpoint/2010/main" val="535063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Paul Strand La staccionata bianca, Port Kent, 1916, stmpa ai sali d'argento, 24,6 x 32,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11724" y="299653"/>
            <a:ext cx="8217962" cy="5783513"/>
          </a:xfrm>
        </p:spPr>
      </p:pic>
      <p:sp>
        <p:nvSpPr>
          <p:cNvPr id="5" name="CasellaDiTesto 4"/>
          <p:cNvSpPr txBox="1"/>
          <p:nvPr/>
        </p:nvSpPr>
        <p:spPr>
          <a:xfrm>
            <a:off x="434323" y="6219960"/>
            <a:ext cx="8430513" cy="369332"/>
          </a:xfrm>
          <a:prstGeom prst="rect">
            <a:avLst/>
          </a:prstGeom>
          <a:noFill/>
        </p:spPr>
        <p:txBody>
          <a:bodyPr wrap="none" rtlCol="0">
            <a:spAutoFit/>
          </a:bodyPr>
          <a:lstStyle/>
          <a:p>
            <a:pPr algn="just"/>
            <a:r>
              <a:rPr lang="it-IT" dirty="0"/>
              <a:t>Paul </a:t>
            </a:r>
            <a:r>
              <a:rPr lang="it-IT" dirty="0" err="1"/>
              <a:t>Strand</a:t>
            </a:r>
            <a:r>
              <a:rPr lang="it-IT" dirty="0"/>
              <a:t>, </a:t>
            </a:r>
            <a:r>
              <a:rPr lang="it-IT" i="1" dirty="0"/>
              <a:t>La staccionata bianca</a:t>
            </a:r>
            <a:r>
              <a:rPr lang="it-IT" dirty="0"/>
              <a:t>, Port Kent, 1916, stampa alla gelatina ai sali d’argento</a:t>
            </a:r>
          </a:p>
        </p:txBody>
      </p:sp>
    </p:spTree>
    <p:extLst>
      <p:ext uri="{BB962C8B-B14F-4D97-AF65-F5344CB8AC3E}">
        <p14:creationId xmlns:p14="http://schemas.microsoft.com/office/powerpoint/2010/main" val="5721131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09442" y="235706"/>
            <a:ext cx="7986703" cy="1174293"/>
          </a:xfrm>
        </p:spPr>
        <p:txBody>
          <a:bodyPr>
            <a:normAutofit/>
          </a:bodyPr>
          <a:lstStyle/>
          <a:p>
            <a:r>
              <a:rPr lang="it-IT" sz="2800" dirty="0" err="1"/>
              <a:t>Roy</a:t>
            </a:r>
            <a:r>
              <a:rPr lang="it-IT" sz="2800" dirty="0"/>
              <a:t> </a:t>
            </a:r>
            <a:r>
              <a:rPr lang="it-IT" sz="2800" dirty="0" err="1"/>
              <a:t>Stryker</a:t>
            </a:r>
            <a:r>
              <a:rPr lang="it-IT" sz="2800" i="1" dirty="0"/>
              <a:t>, La collezione di fotografie della Farm Security Administration </a:t>
            </a:r>
            <a:r>
              <a:rPr lang="it-IT" sz="2800" dirty="0"/>
              <a:t>(</a:t>
            </a:r>
            <a:r>
              <a:rPr lang="it-IT" sz="2800" i="1" dirty="0"/>
              <a:t>1973</a:t>
            </a:r>
            <a:r>
              <a:rPr lang="it-IT" sz="2800" dirty="0"/>
              <a:t>)</a:t>
            </a:r>
          </a:p>
        </p:txBody>
      </p:sp>
      <p:sp>
        <p:nvSpPr>
          <p:cNvPr id="3" name="Segnaposto contenuto 2"/>
          <p:cNvSpPr>
            <a:spLocks noGrp="1"/>
          </p:cNvSpPr>
          <p:nvPr>
            <p:ph idx="1"/>
          </p:nvPr>
        </p:nvSpPr>
        <p:spPr>
          <a:xfrm>
            <a:off x="457200" y="1600200"/>
            <a:ext cx="8229600" cy="4911847"/>
          </a:xfrm>
        </p:spPr>
        <p:txBody>
          <a:bodyPr>
            <a:normAutofit fontScale="70000" lnSpcReduction="20000"/>
          </a:bodyPr>
          <a:lstStyle/>
          <a:p>
            <a:pPr marL="0" indent="0" algn="just">
              <a:buNone/>
            </a:pPr>
            <a:r>
              <a:rPr lang="it-IT" dirty="0"/>
              <a:t>Solo ora sappiamo che abbiamo contribuito a far aprire gli occhi su un territorio tutto nuovo della società e del costume americano come legittimo soggetto di indagine visiva. Ma allora non lo sapevamo […]. Durante gli otto anni [1935-1943], coltivavo un mio sogno personale che inevitabilmente si tradusse in immagini in bianco e nero: volevo fare una enciclopedia visiva dell’America delle campagna […]. Nel lavoro c’è una eccezionale continuità. Soprattutto, c’è l’America delle campagne, delle fattorie e delle piccole città e delle grandi strade […]. Ma la cosa più importante in queste fotografie è l’atteggiamento verso la gente […]. Pur nella differenza dei talenti e delle visioni, i nostri fotografi hanno una cosa in comune: il profondo rispetto per l’essere umano […]. C’è onestà, compassione, e una considerazione naturale per la dignità della persona. Queste sono le cose che, secondo me, danno alla collezione un fascino particolare […]. Abbiamo presentato l’America agli americani.</a:t>
            </a:r>
          </a:p>
          <a:p>
            <a:endParaRPr lang="it-IT" dirty="0"/>
          </a:p>
        </p:txBody>
      </p:sp>
    </p:spTree>
    <p:extLst>
      <p:ext uri="{BB962C8B-B14F-4D97-AF65-F5344CB8AC3E}">
        <p14:creationId xmlns:p14="http://schemas.microsoft.com/office/powerpoint/2010/main" val="19602096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a:t>Dorothea</a:t>
            </a:r>
            <a:r>
              <a:rPr lang="it-IT" dirty="0"/>
              <a:t> Lange, </a:t>
            </a:r>
            <a:r>
              <a:rPr lang="it-IT" i="1" dirty="0"/>
              <a:t>La fotografia documentaria </a:t>
            </a:r>
            <a:r>
              <a:rPr lang="it-IT" dirty="0"/>
              <a:t>(1940)</a:t>
            </a:r>
          </a:p>
        </p:txBody>
      </p:sp>
      <p:sp>
        <p:nvSpPr>
          <p:cNvPr id="3" name="Segnaposto contenuto 2"/>
          <p:cNvSpPr>
            <a:spLocks noGrp="1"/>
          </p:cNvSpPr>
          <p:nvPr>
            <p:ph idx="1"/>
          </p:nvPr>
        </p:nvSpPr>
        <p:spPr/>
        <p:txBody>
          <a:bodyPr>
            <a:normAutofit fontScale="55000" lnSpcReduction="20000"/>
          </a:bodyPr>
          <a:lstStyle/>
          <a:p>
            <a:pPr algn="just"/>
            <a:r>
              <a:rPr lang="it-IT" sz="3800" dirty="0"/>
              <a:t>La fotografia documentaria registra la situazione sociale dei nostri tempi. Rispecchia il presente e documenta per il futuro. Il suo centro d’attenzione è l’uomo nel suo rapporto con l’umanità. Registra il suo comportamento quando è al lavoro, in guerra, nel tempo libero, o il susseguirsi delle sue attività nelle ventiquattro ore del giorno, il ciclo delle stagioni, lo svolgersi di una vita. Rappresenta le sue istituzioni – la famiglia, la chiesa, il governo, le organizzazioni politiche, le associazioni, i sindacati. Di queste mostra non solo l’aspetto esteriore, ma cerca di rivelare in che modo funzionano, assorbono la vita, ottengono la fedeltà e influenzano il comportamento degli esseri umani. Si impegna nell’analisi dell’organizzazione del lavoro, dei vincoli di dipendenza dei lavoratori tra di loro e con i loro superiori. È soprattutto adatta a costruire documenti del cambiamento. L’avanzare delle tecnologie innalza il tenore di vita, crea disoccupazione, cambia il volto della città e del paesaggio </a:t>
            </a:r>
            <a:r>
              <a:rPr lang="it-IT" sz="3800"/>
              <a:t>agricolo.</a:t>
            </a:r>
            <a:r>
              <a:rPr lang="it-IT" sz="3800" dirty="0"/>
              <a:t> </a:t>
            </a:r>
          </a:p>
          <a:p>
            <a:endParaRPr lang="it-IT" dirty="0"/>
          </a:p>
        </p:txBody>
      </p:sp>
    </p:spTree>
    <p:extLst>
      <p:ext uri="{BB962C8B-B14F-4D97-AF65-F5344CB8AC3E}">
        <p14:creationId xmlns:p14="http://schemas.microsoft.com/office/powerpoint/2010/main" val="18047773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orothea Lange, Distribuzione di cibo dell'&quot;angelo bianco&quot;, San Francisco, 1933, stampa ai sali d'argento, 25,4 x 20,3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7158" y="407421"/>
            <a:ext cx="4705451" cy="6128134"/>
          </a:xfrm>
        </p:spPr>
      </p:pic>
      <p:sp>
        <p:nvSpPr>
          <p:cNvPr id="5" name="CasellaDiTesto 4"/>
          <p:cNvSpPr txBox="1"/>
          <p:nvPr/>
        </p:nvSpPr>
        <p:spPr>
          <a:xfrm>
            <a:off x="5003734" y="2924377"/>
            <a:ext cx="4140266" cy="646331"/>
          </a:xfrm>
          <a:prstGeom prst="rect">
            <a:avLst/>
          </a:prstGeom>
          <a:noFill/>
        </p:spPr>
        <p:txBody>
          <a:bodyPr wrap="square" rtlCol="0">
            <a:spAutoFit/>
          </a:bodyPr>
          <a:lstStyle/>
          <a:p>
            <a:pPr algn="ctr"/>
            <a:r>
              <a:rPr lang="it-IT" dirty="0" err="1"/>
              <a:t>Dorothea</a:t>
            </a:r>
            <a:r>
              <a:rPr lang="it-IT" dirty="0"/>
              <a:t> Lange, </a:t>
            </a:r>
            <a:r>
              <a:rPr lang="it-IT" i="1" dirty="0"/>
              <a:t>Distribuzione di cibo dell'"angelo bianco"</a:t>
            </a:r>
            <a:r>
              <a:rPr lang="it-IT" dirty="0"/>
              <a:t>, San Francisco, 1933</a:t>
            </a:r>
          </a:p>
        </p:txBody>
      </p:sp>
    </p:spTree>
    <p:extLst>
      <p:ext uri="{BB962C8B-B14F-4D97-AF65-F5344CB8AC3E}">
        <p14:creationId xmlns:p14="http://schemas.microsoft.com/office/powerpoint/2010/main" val="9475367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340884" y="2892993"/>
            <a:ext cx="3735739" cy="646331"/>
          </a:xfrm>
          <a:prstGeom prst="rect">
            <a:avLst/>
          </a:prstGeom>
          <a:noFill/>
        </p:spPr>
        <p:txBody>
          <a:bodyPr wrap="square" rtlCol="0">
            <a:spAutoFit/>
          </a:bodyPr>
          <a:lstStyle/>
          <a:p>
            <a:pPr algn="ctr"/>
            <a:r>
              <a:rPr lang="en-US" dirty="0"/>
              <a:t>Dorothea Lange, </a:t>
            </a:r>
            <a:r>
              <a:rPr lang="en-US" i="1" dirty="0"/>
              <a:t>Skid Row</a:t>
            </a:r>
            <a:r>
              <a:rPr lang="en-US" dirty="0"/>
              <a:t>, </a:t>
            </a:r>
          </a:p>
          <a:p>
            <a:pPr algn="ctr"/>
            <a:r>
              <a:rPr lang="en-US" dirty="0"/>
              <a:t>San Francisco, 1934</a:t>
            </a:r>
            <a:endParaRPr lang="it-IT" dirty="0"/>
          </a:p>
        </p:txBody>
      </p:sp>
      <p:pic>
        <p:nvPicPr>
          <p:cNvPr id="6" name="Immagine 5">
            <a:extLst>
              <a:ext uri="{FF2B5EF4-FFF2-40B4-BE49-F238E27FC236}">
                <a16:creationId xmlns:a16="http://schemas.microsoft.com/office/drawing/2014/main" id="{8374C389-0AFD-C14F-B252-0CA81AE39E3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13886" y="738739"/>
            <a:ext cx="5120640" cy="5380522"/>
          </a:xfrm>
          <a:prstGeom prst="rect">
            <a:avLst/>
          </a:prstGeom>
        </p:spPr>
      </p:pic>
    </p:spTree>
    <p:extLst>
      <p:ext uri="{BB962C8B-B14F-4D97-AF65-F5344CB8AC3E}">
        <p14:creationId xmlns:p14="http://schemas.microsoft.com/office/powerpoint/2010/main" val="37538602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600271" y="5893804"/>
            <a:ext cx="7962707" cy="646331"/>
          </a:xfrm>
          <a:prstGeom prst="rect">
            <a:avLst/>
          </a:prstGeom>
          <a:noFill/>
        </p:spPr>
        <p:txBody>
          <a:bodyPr wrap="square" rtlCol="0">
            <a:spAutoFit/>
          </a:bodyPr>
          <a:lstStyle/>
          <a:p>
            <a:pPr algn="ctr"/>
            <a:r>
              <a:rPr lang="it-IT" dirty="0" err="1"/>
              <a:t>Dorothea</a:t>
            </a:r>
            <a:r>
              <a:rPr lang="it-IT" dirty="0"/>
              <a:t> Lange, </a:t>
            </a:r>
            <a:r>
              <a:rPr lang="it-IT" i="1" dirty="0"/>
              <a:t>Figlia di un operaio stagionale in un accampamento vicino a Sacramento</a:t>
            </a:r>
            <a:r>
              <a:rPr lang="it-IT" dirty="0"/>
              <a:t>, California, novembre 1936</a:t>
            </a:r>
          </a:p>
        </p:txBody>
      </p:sp>
      <p:pic>
        <p:nvPicPr>
          <p:cNvPr id="2" name="Immagine 1">
            <a:extLst>
              <a:ext uri="{FF2B5EF4-FFF2-40B4-BE49-F238E27FC236}">
                <a16:creationId xmlns:a16="http://schemas.microsoft.com/office/drawing/2014/main" id="{7FF067BA-C0D3-FF47-94CC-1886B382024F}"/>
              </a:ext>
            </a:extLst>
          </p:cNvPr>
          <p:cNvPicPr>
            <a:picLocks noChangeAspect="1"/>
          </p:cNvPicPr>
          <p:nvPr/>
        </p:nvPicPr>
        <p:blipFill>
          <a:blip r:embed="rId2"/>
          <a:stretch>
            <a:fillRect/>
          </a:stretch>
        </p:blipFill>
        <p:spPr>
          <a:xfrm>
            <a:off x="1046449" y="261170"/>
            <a:ext cx="7051102" cy="5475485"/>
          </a:xfrm>
          <a:prstGeom prst="rect">
            <a:avLst/>
          </a:prstGeom>
        </p:spPr>
      </p:pic>
    </p:spTree>
    <p:extLst>
      <p:ext uri="{BB962C8B-B14F-4D97-AF65-F5344CB8AC3E}">
        <p14:creationId xmlns:p14="http://schemas.microsoft.com/office/powerpoint/2010/main" val="3453420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Segnaposto contenuto 9" descr="Dorothea Lange, Madre emigrante, Nipomo, California,1936.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57376" y="342700"/>
            <a:ext cx="4997450" cy="6208713"/>
          </a:xfrm>
        </p:spPr>
      </p:pic>
      <p:sp>
        <p:nvSpPr>
          <p:cNvPr id="11" name="CasellaDiTesto 10"/>
          <p:cNvSpPr txBox="1"/>
          <p:nvPr/>
        </p:nvSpPr>
        <p:spPr>
          <a:xfrm>
            <a:off x="5437704" y="2981662"/>
            <a:ext cx="3513789" cy="646331"/>
          </a:xfrm>
          <a:prstGeom prst="rect">
            <a:avLst/>
          </a:prstGeom>
          <a:noFill/>
        </p:spPr>
        <p:txBody>
          <a:bodyPr wrap="square" rtlCol="0">
            <a:spAutoFit/>
          </a:bodyPr>
          <a:lstStyle/>
          <a:p>
            <a:pPr algn="ctr"/>
            <a:r>
              <a:rPr lang="it-IT" dirty="0" err="1"/>
              <a:t>Dorothea</a:t>
            </a:r>
            <a:r>
              <a:rPr lang="it-IT" dirty="0"/>
              <a:t> Lange, </a:t>
            </a:r>
            <a:r>
              <a:rPr lang="it-IT" i="1" dirty="0"/>
              <a:t>Madre Migrante</a:t>
            </a:r>
            <a:r>
              <a:rPr lang="it-IT" dirty="0"/>
              <a:t>, </a:t>
            </a:r>
            <a:r>
              <a:rPr lang="it-IT" dirty="0" err="1"/>
              <a:t>Nipomo</a:t>
            </a:r>
            <a:r>
              <a:rPr lang="it-IT" dirty="0"/>
              <a:t>, California, 1936</a:t>
            </a:r>
          </a:p>
        </p:txBody>
      </p:sp>
    </p:spTree>
    <p:extLst>
      <p:ext uri="{BB962C8B-B14F-4D97-AF65-F5344CB8AC3E}">
        <p14:creationId xmlns:p14="http://schemas.microsoft.com/office/powerpoint/2010/main" val="15630123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egnaposto contenuto 6" descr="Dorothea Lange, Lavoratori stagionali sulla strada per Los Angeles, California, 1937, stampa da negativo in bianco e nero, 8,9 x 8,9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55265" y="218553"/>
            <a:ext cx="5633470" cy="5545783"/>
          </a:xfrm>
        </p:spPr>
      </p:pic>
      <p:sp>
        <p:nvSpPr>
          <p:cNvPr id="8" name="CasellaDiTesto 7"/>
          <p:cNvSpPr txBox="1"/>
          <p:nvPr/>
        </p:nvSpPr>
        <p:spPr>
          <a:xfrm>
            <a:off x="558427" y="6033649"/>
            <a:ext cx="8027146" cy="369332"/>
          </a:xfrm>
          <a:prstGeom prst="rect">
            <a:avLst/>
          </a:prstGeom>
          <a:noFill/>
        </p:spPr>
        <p:txBody>
          <a:bodyPr wrap="square" rtlCol="0">
            <a:spAutoFit/>
          </a:bodyPr>
          <a:lstStyle/>
          <a:p>
            <a:pPr algn="ctr"/>
            <a:r>
              <a:rPr lang="it-IT" dirty="0" err="1"/>
              <a:t>Dorothea</a:t>
            </a:r>
            <a:r>
              <a:rPr lang="it-IT" dirty="0"/>
              <a:t> Lange, </a:t>
            </a:r>
            <a:r>
              <a:rPr lang="it-IT" i="1" dirty="0"/>
              <a:t>Lavoratori stagionali sulla strada per Los Angeles</a:t>
            </a:r>
            <a:r>
              <a:rPr lang="it-IT" dirty="0"/>
              <a:t>, California, 1937</a:t>
            </a:r>
          </a:p>
        </p:txBody>
      </p:sp>
    </p:spTree>
    <p:extLst>
      <p:ext uri="{BB962C8B-B14F-4D97-AF65-F5344CB8AC3E}">
        <p14:creationId xmlns:p14="http://schemas.microsoft.com/office/powerpoint/2010/main" val="26700458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Dorothea Lange, The Road West, New Mexico, 1938.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0588" y="487363"/>
            <a:ext cx="8948737" cy="5440362"/>
          </a:xfrm>
        </p:spPr>
      </p:pic>
      <p:sp>
        <p:nvSpPr>
          <p:cNvPr id="7" name="CasellaDiTesto 6"/>
          <p:cNvSpPr txBox="1"/>
          <p:nvPr/>
        </p:nvSpPr>
        <p:spPr>
          <a:xfrm>
            <a:off x="2034061" y="6070664"/>
            <a:ext cx="5061790" cy="369332"/>
          </a:xfrm>
          <a:prstGeom prst="rect">
            <a:avLst/>
          </a:prstGeom>
          <a:noFill/>
        </p:spPr>
        <p:txBody>
          <a:bodyPr wrap="none" rtlCol="0">
            <a:spAutoFit/>
          </a:bodyPr>
          <a:lstStyle/>
          <a:p>
            <a:pPr algn="just"/>
            <a:r>
              <a:rPr lang="en-US" dirty="0"/>
              <a:t>Dorothea Lange, </a:t>
            </a:r>
            <a:r>
              <a:rPr lang="en-US" i="1" dirty="0"/>
              <a:t>The Road West</a:t>
            </a:r>
            <a:r>
              <a:rPr lang="en-US" dirty="0"/>
              <a:t>, New Mexico, 1938</a:t>
            </a:r>
            <a:endParaRPr lang="it-IT" dirty="0"/>
          </a:p>
        </p:txBody>
      </p:sp>
    </p:spTree>
    <p:extLst>
      <p:ext uri="{BB962C8B-B14F-4D97-AF65-F5344CB8AC3E}">
        <p14:creationId xmlns:p14="http://schemas.microsoft.com/office/powerpoint/2010/main" val="784377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Paul Strand, Ruota a raggi, 1917.jp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725155" y="664607"/>
            <a:ext cx="4048975" cy="5226530"/>
          </a:xfrm>
        </p:spPr>
      </p:pic>
      <p:sp>
        <p:nvSpPr>
          <p:cNvPr id="5" name="CasellaDiTesto 4"/>
          <p:cNvSpPr txBox="1"/>
          <p:nvPr/>
        </p:nvSpPr>
        <p:spPr>
          <a:xfrm>
            <a:off x="5493984" y="3093206"/>
            <a:ext cx="3284256" cy="369332"/>
          </a:xfrm>
          <a:prstGeom prst="rect">
            <a:avLst/>
          </a:prstGeom>
          <a:noFill/>
        </p:spPr>
        <p:txBody>
          <a:bodyPr wrap="square" rtlCol="0">
            <a:spAutoFit/>
          </a:bodyPr>
          <a:lstStyle/>
          <a:p>
            <a:pPr algn="just"/>
            <a:r>
              <a:rPr lang="it-IT" dirty="0"/>
              <a:t>Paul </a:t>
            </a:r>
            <a:r>
              <a:rPr lang="it-IT" dirty="0" err="1"/>
              <a:t>Strand</a:t>
            </a:r>
            <a:r>
              <a:rPr lang="it-IT" dirty="0"/>
              <a:t>, </a:t>
            </a:r>
            <a:r>
              <a:rPr lang="it-IT" i="1" dirty="0"/>
              <a:t>Ruota a raggi</a:t>
            </a:r>
            <a:r>
              <a:rPr lang="it-IT" dirty="0"/>
              <a:t>, 1917</a:t>
            </a:r>
          </a:p>
        </p:txBody>
      </p:sp>
    </p:spTree>
    <p:extLst>
      <p:ext uri="{BB962C8B-B14F-4D97-AF65-F5344CB8AC3E}">
        <p14:creationId xmlns:p14="http://schemas.microsoft.com/office/powerpoint/2010/main" val="4156634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Paul Strand, Side Porch, Vermont, 1946 circaNV15625.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317712" y="652063"/>
            <a:ext cx="4362626" cy="5390147"/>
          </a:xfrm>
        </p:spPr>
      </p:pic>
      <p:sp>
        <p:nvSpPr>
          <p:cNvPr id="5" name="CasellaDiTesto 4"/>
          <p:cNvSpPr txBox="1"/>
          <p:nvPr/>
        </p:nvSpPr>
        <p:spPr>
          <a:xfrm>
            <a:off x="4786216" y="3074062"/>
            <a:ext cx="4357784" cy="369332"/>
          </a:xfrm>
          <a:prstGeom prst="rect">
            <a:avLst/>
          </a:prstGeom>
          <a:noFill/>
        </p:spPr>
        <p:txBody>
          <a:bodyPr wrap="square" rtlCol="0">
            <a:spAutoFit/>
          </a:bodyPr>
          <a:lstStyle/>
          <a:p>
            <a:pPr algn="just"/>
            <a:r>
              <a:rPr lang="en-US" dirty="0"/>
              <a:t>Paul Strand, </a:t>
            </a:r>
            <a:r>
              <a:rPr lang="en-US" i="1" dirty="0"/>
              <a:t>Side Porch</a:t>
            </a:r>
            <a:r>
              <a:rPr lang="en-US" dirty="0"/>
              <a:t>, Vermont, 1946 circa</a:t>
            </a:r>
            <a:endParaRPr lang="it-IT" dirty="0"/>
          </a:p>
        </p:txBody>
      </p:sp>
    </p:spTree>
    <p:extLst>
      <p:ext uri="{BB962C8B-B14F-4D97-AF65-F5344CB8AC3E}">
        <p14:creationId xmlns:p14="http://schemas.microsoft.com/office/powerpoint/2010/main" val="3367272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Segnaposto contenuto 8" descr="Edward Weston, Toilette, Mexico, 1925, stampa ai sali d'argento, 24,1 x 19,2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02414" y="327260"/>
            <a:ext cx="4889349" cy="6196909"/>
          </a:xfrm>
        </p:spPr>
      </p:pic>
      <p:sp>
        <p:nvSpPr>
          <p:cNvPr id="10" name="CasellaDiTesto 9"/>
          <p:cNvSpPr txBox="1"/>
          <p:nvPr/>
        </p:nvSpPr>
        <p:spPr>
          <a:xfrm>
            <a:off x="5197644" y="3017527"/>
            <a:ext cx="3878981" cy="646331"/>
          </a:xfrm>
          <a:prstGeom prst="rect">
            <a:avLst/>
          </a:prstGeom>
          <a:noFill/>
        </p:spPr>
        <p:txBody>
          <a:bodyPr wrap="square" rtlCol="0">
            <a:spAutoFit/>
          </a:bodyPr>
          <a:lstStyle/>
          <a:p>
            <a:pPr algn="ctr"/>
            <a:r>
              <a:rPr lang="it-IT" dirty="0"/>
              <a:t>Edward </a:t>
            </a:r>
            <a:r>
              <a:rPr lang="it-IT" dirty="0" err="1"/>
              <a:t>Weston</a:t>
            </a:r>
            <a:r>
              <a:rPr lang="it-IT" dirty="0"/>
              <a:t>, </a:t>
            </a:r>
            <a:r>
              <a:rPr lang="it-IT" i="1" dirty="0"/>
              <a:t>Toilette</a:t>
            </a:r>
            <a:r>
              <a:rPr lang="it-IT" dirty="0"/>
              <a:t>, Mexico, 1925, stampa alla gelatina ai sali d’argento</a:t>
            </a:r>
          </a:p>
        </p:txBody>
      </p:sp>
    </p:spTree>
    <p:extLst>
      <p:ext uri="{BB962C8B-B14F-4D97-AF65-F5344CB8AC3E}">
        <p14:creationId xmlns:p14="http://schemas.microsoft.com/office/powerpoint/2010/main" val="1495546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Weston, Peperone n. 30, 1930, stampa ai sali d'argento, 24,1 x 19,2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11639" y="244192"/>
            <a:ext cx="4460875" cy="6327775"/>
          </a:xfrm>
        </p:spPr>
      </p:pic>
      <p:sp>
        <p:nvSpPr>
          <p:cNvPr id="5" name="CasellaDiTesto 4"/>
          <p:cNvSpPr txBox="1"/>
          <p:nvPr/>
        </p:nvSpPr>
        <p:spPr>
          <a:xfrm>
            <a:off x="5109945" y="3017538"/>
            <a:ext cx="4062930" cy="646331"/>
          </a:xfrm>
          <a:prstGeom prst="rect">
            <a:avLst/>
          </a:prstGeom>
          <a:noFill/>
        </p:spPr>
        <p:txBody>
          <a:bodyPr wrap="square" rtlCol="0">
            <a:spAutoFit/>
          </a:bodyPr>
          <a:lstStyle/>
          <a:p>
            <a:pPr algn="ctr"/>
            <a:r>
              <a:rPr lang="it-IT" dirty="0"/>
              <a:t>Edward </a:t>
            </a:r>
            <a:r>
              <a:rPr lang="it-IT" dirty="0" err="1"/>
              <a:t>Weston</a:t>
            </a:r>
            <a:r>
              <a:rPr lang="it-IT" dirty="0"/>
              <a:t>, </a:t>
            </a:r>
            <a:r>
              <a:rPr lang="it-IT" i="1" dirty="0"/>
              <a:t>Peperone n. 30</a:t>
            </a:r>
            <a:r>
              <a:rPr lang="it-IT" dirty="0"/>
              <a:t>, 1930, stampa alla gelatina ai sali d’argento</a:t>
            </a:r>
          </a:p>
        </p:txBody>
      </p:sp>
    </p:spTree>
    <p:extLst>
      <p:ext uri="{BB962C8B-B14F-4D97-AF65-F5344CB8AC3E}">
        <p14:creationId xmlns:p14="http://schemas.microsoft.com/office/powerpoint/2010/main" val="34108629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dward Weston, Cabbage Leaf (Foglia di cavolo), california, 1931, stampa alla gelatina - bromuro d'argento, 19,2 x 24,1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11569" y="332888"/>
            <a:ext cx="8120862" cy="5787975"/>
          </a:xfrm>
        </p:spPr>
      </p:pic>
      <p:sp>
        <p:nvSpPr>
          <p:cNvPr id="5" name="CasellaDiTesto 4"/>
          <p:cNvSpPr txBox="1"/>
          <p:nvPr/>
        </p:nvSpPr>
        <p:spPr>
          <a:xfrm>
            <a:off x="438442" y="6250204"/>
            <a:ext cx="8267116" cy="369332"/>
          </a:xfrm>
          <a:prstGeom prst="rect">
            <a:avLst/>
          </a:prstGeom>
          <a:noFill/>
        </p:spPr>
        <p:txBody>
          <a:bodyPr wrap="square" rtlCol="0">
            <a:spAutoFit/>
          </a:bodyPr>
          <a:lstStyle/>
          <a:p>
            <a:pPr algn="just"/>
            <a:r>
              <a:rPr lang="it-IT" dirty="0"/>
              <a:t>Edward </a:t>
            </a:r>
            <a:r>
              <a:rPr lang="it-IT" dirty="0" err="1"/>
              <a:t>Weston</a:t>
            </a:r>
            <a:r>
              <a:rPr lang="it-IT" i="1" dirty="0"/>
              <a:t>, Foglia di cavolo</a:t>
            </a:r>
            <a:r>
              <a:rPr lang="it-IT" dirty="0"/>
              <a:t>, California, 1931, stampa alla gelatina ai sali d’argento</a:t>
            </a:r>
          </a:p>
        </p:txBody>
      </p:sp>
    </p:spTree>
    <p:extLst>
      <p:ext uri="{BB962C8B-B14F-4D97-AF65-F5344CB8AC3E}">
        <p14:creationId xmlns:p14="http://schemas.microsoft.com/office/powerpoint/2010/main" val="1272115131"/>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323</TotalTime>
  <Words>1856</Words>
  <Application>Microsoft Macintosh PowerPoint</Application>
  <PresentationFormat>Presentazione su schermo (4:3)</PresentationFormat>
  <Paragraphs>59</Paragraphs>
  <Slides>47</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47</vt:i4>
      </vt:variant>
    </vt:vector>
  </HeadingPairs>
  <TitlesOfParts>
    <vt:vector size="50" baseType="lpstr">
      <vt:lpstr>Arial</vt:lpstr>
      <vt:lpstr>Calibri</vt:lpstr>
      <vt:lpstr>Nero</vt:lpstr>
      <vt:lpstr>Altre avanguardie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Ansel Adams, Un credo personale (1943)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August Sander, Uomini del Ventesimo secolo (progetto, 1927)</vt:lpstr>
      <vt:lpstr>August Sander, Uomini del XX secolo e Il volto del tempo</vt:lpstr>
      <vt:lpstr>Walter Benjamin, Piccola storia della fotografia (1931)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Gianni Celati sulla scoperta dell’opera di Walker Evans da parte di Luigi Ghirri (2010)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Roy Stryker, La collezione di fotografie della Farm Security Administration (1973)</vt:lpstr>
      <vt:lpstr>Dorothea Lange, La fotografia documentaria (1940)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Altre avanguardie</dc:title>
  <dc:creator>David</dc:creator>
  <cp:lastModifiedBy>Utente di Microsoft Office</cp:lastModifiedBy>
  <cp:revision>54</cp:revision>
  <dcterms:created xsi:type="dcterms:W3CDTF">2016-04-11T13:20:43Z</dcterms:created>
  <dcterms:modified xsi:type="dcterms:W3CDTF">2021-03-03T16:59:17Z</dcterms:modified>
</cp:coreProperties>
</file>