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48" r:id="rId1"/>
    <p:sldMasterId id="2147484166" r:id="rId2"/>
  </p:sldMasterIdLst>
  <p:notesMasterIdLst>
    <p:notesMasterId r:id="rId6"/>
  </p:notesMasterIdLst>
  <p:handoutMasterIdLst>
    <p:handoutMasterId r:id="rId7"/>
  </p:handoutMasterIdLst>
  <p:sldIdLst>
    <p:sldId id="274" r:id="rId3"/>
    <p:sldId id="275" r:id="rId4"/>
    <p:sldId id="276" r:id="rId5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76333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434" autoAdjust="0"/>
  </p:normalViewPr>
  <p:slideViewPr>
    <p:cSldViewPr snapToGrid="0">
      <p:cViewPr varScale="1">
        <p:scale>
          <a:sx n="106" d="100"/>
          <a:sy n="106" d="100"/>
        </p:scale>
        <p:origin x="168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0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F287B-CC33-45F9-B886-04125E30D075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C9D6B-0EAA-404F-B02E-618654865C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4738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A3982-50EE-46F5-B281-FE61784955AF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0D9D8-54B5-47B2-9ED5-91F52E792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14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596900" y="803275"/>
            <a:ext cx="5356225" cy="40179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CF6C89-BB0C-4F24-98DB-77E6E0BF4B23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31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0D9D8-54B5-47B2-9ED5-91F52E7920B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2268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0D9D8-54B5-47B2-9ED5-91F52E7920B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3010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78ABE3C1-DBE1-495D-B57B-2849774B866A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0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3" y="4697361"/>
            <a:ext cx="8116526" cy="819355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57082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3"/>
            <a:ext cx="8115300" cy="2802467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0503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188" y="93345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032255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039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30386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93908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457949" cy="12954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061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25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7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8"/>
            <a:ext cx="6153151" cy="390313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14470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7105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29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9942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4777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8058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153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747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130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149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218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159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436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4"/>
            <a:ext cx="8115299" cy="2801935"/>
          </a:xfrm>
        </p:spPr>
        <p:txBody>
          <a:bodyPr anchor="b">
            <a:normAutofit/>
          </a:bodyPr>
          <a:lstStyle>
            <a:lvl1pPr algn="r">
              <a:defRPr sz="3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30578ACC-22D6-47C1-A373-4FD133E34F3C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7287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3132667"/>
            <a:ext cx="3983831" cy="3086019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3051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5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6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207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10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1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3/25/2021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9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  <p:sldLayoutId id="2147484160" r:id="rId12"/>
    <p:sldLayoutId id="2147484161" r:id="rId13"/>
    <p:sldLayoutId id="2147484162" r:id="rId14"/>
    <p:sldLayoutId id="2147484163" r:id="rId15"/>
    <p:sldLayoutId id="2147484164" r:id="rId16"/>
    <p:sldLayoutId id="2147484165" r:id="rId17"/>
  </p:sldLayoutIdLst>
  <p:hf sldNum="0" hdr="0" ftr="0" dt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C2CA9-5B47-4F8D-8FE8-F122DEFA4348}" type="datetimeFigureOut">
              <a:rPr lang="it-IT" smtClean="0"/>
              <a:t>25/03/2021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DA28F-D2E1-4258-80A1-A5FD8C619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806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1.wdp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100392" y="5774436"/>
            <a:ext cx="588336" cy="171450"/>
          </a:xfrm>
        </p:spPr>
        <p:txBody>
          <a:bodyPr/>
          <a:lstStyle/>
          <a:p>
            <a:pPr>
              <a:defRPr/>
            </a:pPr>
            <a:fld id="{6382146C-EE31-4DD5-8644-F2FCF18C44BD}" type="slidenum">
              <a:rPr lang="it-IT" sz="1200" b="1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it-IT" sz="1200" b="1" dirty="0">
              <a:solidFill>
                <a:schemeClr val="bg1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73992" y="269978"/>
            <a:ext cx="8900683" cy="6616861"/>
            <a:chOff x="73992" y="269978"/>
            <a:chExt cx="8900683" cy="6616861"/>
          </a:xfrm>
        </p:grpSpPr>
        <p:sp>
          <p:nvSpPr>
            <p:cNvPr id="8" name="Rettangolo 7"/>
            <p:cNvSpPr/>
            <p:nvPr/>
          </p:nvSpPr>
          <p:spPr>
            <a:xfrm>
              <a:off x="115388" y="4596335"/>
              <a:ext cx="7321732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just">
                <a:buFont typeface="Wingdings" panose="05000000000000000000" pitchFamily="2" charset="2"/>
                <a:buChar char="v"/>
              </a:pPr>
              <a:r>
                <a:rPr lang="it-IT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Tecniche di Sintesi: </a:t>
              </a:r>
              <a:r>
                <a:rPr lang="it-IT" sz="2000" dirty="0" err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Meccanosintesi</a:t>
              </a:r>
              <a:r>
                <a:rPr lang="it-IT" sz="2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2000" dirty="0" err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Ultrasonicazione</a:t>
              </a:r>
              <a:endParaRPr lang="it-IT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it-IT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indent="-342900">
                <a:buFont typeface="Wingdings" panose="05000000000000000000" pitchFamily="2" charset="2"/>
                <a:buChar char="v"/>
              </a:pPr>
              <a:r>
                <a:rPr lang="it-IT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Tecniche di Caratterizzazione: </a:t>
              </a:r>
              <a:r>
                <a:rPr lang="it-IT" sz="2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XRPD</a:t>
              </a:r>
              <a:r>
                <a:rPr lang="it-IT" sz="2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TGA, DSC, FTIR, SEM, HRTEM, </a:t>
              </a:r>
              <a:r>
                <a:rPr lang="it-IT" sz="2000" dirty="0" err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Fisisorbimento</a:t>
              </a:r>
              <a:r>
                <a:rPr lang="it-IT" sz="2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di </a:t>
              </a:r>
              <a:r>
                <a:rPr lang="it-IT" sz="2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it-IT" sz="2000" baseline="-2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2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CHN</a:t>
              </a:r>
              <a:endParaRPr lang="it-IT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indent="-342900">
                <a:buFont typeface="Wingdings" panose="05000000000000000000" pitchFamily="2" charset="2"/>
                <a:buChar char="v"/>
              </a:pPr>
              <a:endPara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935" y="2477724"/>
              <a:ext cx="3736967" cy="18902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CasellaDiTesto 8"/>
            <p:cNvSpPr txBox="1"/>
            <p:nvPr/>
          </p:nvSpPr>
          <p:spPr>
            <a:xfrm>
              <a:off x="824970" y="1830372"/>
              <a:ext cx="3088895" cy="442674"/>
            </a:xfrm>
            <a:prstGeom prst="roundRect">
              <a:avLst/>
            </a:prstGeom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 smtClean="0">
                  <a:solidFill>
                    <a:schemeClr val="tx1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Polimeri di Coordinazione</a:t>
              </a:r>
              <a:endParaRPr lang="it-IT" sz="2000" b="1" dirty="0">
                <a:solidFill>
                  <a:schemeClr val="tx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4291852" y="1662207"/>
              <a:ext cx="4261550" cy="783193"/>
            </a:xfrm>
            <a:prstGeom prst="roundRect">
              <a:avLst/>
            </a:prstGeom>
            <a:ln w="2857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chemeClr val="tx1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Polimeri di </a:t>
              </a:r>
              <a:r>
                <a:rPr lang="it-IT" sz="2000" b="1" dirty="0" smtClean="0">
                  <a:solidFill>
                    <a:schemeClr val="tx1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Coordinazione</a:t>
              </a:r>
              <a:endParaRPr lang="it-IT" sz="2000" b="1" dirty="0">
                <a:solidFill>
                  <a:schemeClr val="tx1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it-IT" sz="2000" i="1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Metal-</a:t>
              </a:r>
              <a:r>
                <a:rPr lang="it-IT" sz="2000" i="1" dirty="0" err="1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</a:t>
              </a:r>
              <a:r>
                <a:rPr lang="it-IT" sz="2000" i="1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2000" i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Framework (</a:t>
              </a:r>
              <a:r>
                <a:rPr lang="it-IT" sz="2000" i="1" dirty="0" err="1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MOFs</a:t>
              </a:r>
              <a:r>
                <a:rPr lang="it-IT" sz="2000" i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2" name="Rettangolo 1"/>
            <p:cNvSpPr/>
            <p:nvPr/>
          </p:nvSpPr>
          <p:spPr>
            <a:xfrm>
              <a:off x="115388" y="6025065"/>
              <a:ext cx="791110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2075" indent="-92075"/>
              <a:r>
                <a:rPr lang="it-IT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it-IT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M.Pilloni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*, F. Padella, G. Ennas , S. Lai, M.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Bellusci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E. Rombi, F. Sini, M.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Pentimalli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C.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Delitala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A. Scano, V. Cabras, I. Ferino,</a:t>
              </a:r>
            </a:p>
            <a:p>
              <a:pPr marL="92075" indent="-92075"/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Microporous</a:t>
              </a:r>
              <a:r>
                <a:rPr lang="it-IT" sz="1000" cap="small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Mesoporous</a:t>
              </a:r>
              <a:r>
                <a:rPr lang="it-IT" sz="1000" cap="small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Materials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2</a:t>
              </a:r>
              <a:r>
                <a:rPr lang="it-IT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015, 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213, 14-21</a:t>
              </a:r>
            </a:p>
            <a:p>
              <a:r>
                <a:rPr lang="it-IT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it-IT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V.Cabras</a:t>
              </a:r>
              <a:r>
                <a:rPr lang="it-IT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*,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 M.C.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Aragoni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S.J.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Coles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R. Lai, M. Pilloni, E. Podda, </a:t>
              </a:r>
              <a:r>
                <a:rPr lang="it-IT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A.Scano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G.Ennas</a:t>
              </a:r>
              <a:r>
                <a:rPr lang="it-IT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r>
                <a:rPr lang="it-IT" sz="1000" cap="small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1000" cap="small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Supramolecular</a:t>
              </a:r>
              <a:r>
                <a:rPr lang="it-IT" sz="1000" cap="small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Chemistry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it-IT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2017</a:t>
              </a:r>
              <a:r>
                <a:rPr lang="it-IT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29,  865-874</a:t>
              </a:r>
            </a:p>
            <a:p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Alessandra </a:t>
              </a:r>
              <a:r>
                <a:rPr lang="en-US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Scano</a:t>
              </a:r>
              <a:r>
                <a:rPr lang="en-US" sz="10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∗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Valentina </a:t>
              </a:r>
              <a:r>
                <a:rPr lang="en-US" sz="1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Cabras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and Guido Ennas</a:t>
              </a:r>
              <a:r>
                <a:rPr lang="en-US" sz="10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∗</a:t>
              </a:r>
              <a:r>
                <a:rPr lang="it-IT" sz="1000" cap="small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Journal of </a:t>
              </a:r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Nanoscience</a:t>
              </a:r>
              <a:r>
                <a:rPr lang="it-IT" sz="1000" cap="small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000" cap="small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Nanotechnology</a:t>
              </a:r>
              <a:r>
                <a:rPr lang="it-IT" sz="1000" cap="small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000" dirty="0" smtClean="0"/>
                <a:t>2021, </a:t>
              </a:r>
              <a:r>
                <a:rPr lang="it-IT" sz="1000" dirty="0"/>
                <a:t>21, </a:t>
              </a:r>
              <a:r>
                <a:rPr lang="it-IT" sz="1000" dirty="0" smtClean="0"/>
                <a:t>1–4</a:t>
              </a:r>
            </a:p>
            <a:p>
              <a:endParaRPr lang="it-IT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753"/>
            <a:stretch/>
          </p:blipFill>
          <p:spPr bwMode="auto">
            <a:xfrm>
              <a:off x="7752623" y="5835046"/>
              <a:ext cx="936105" cy="922865"/>
            </a:xfrm>
            <a:prstGeom prst="rect">
              <a:avLst/>
            </a:prstGeom>
            <a:noFill/>
            <a:ln>
              <a:noFill/>
            </a:ln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5655" y="4608268"/>
              <a:ext cx="936105" cy="972357"/>
            </a:xfrm>
            <a:prstGeom prst="rect">
              <a:avLst/>
            </a:prstGeom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</p:pic>
        <p:pic>
          <p:nvPicPr>
            <p:cNvPr id="4915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972" y="2555657"/>
              <a:ext cx="3845793" cy="1858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ttangolo 18"/>
            <p:cNvSpPr/>
            <p:nvPr/>
          </p:nvSpPr>
          <p:spPr>
            <a:xfrm>
              <a:off x="73992" y="269978"/>
              <a:ext cx="8900683" cy="12926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 algn="ctr"/>
              <a:r>
                <a:rPr lang="it-IT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Sintesi e Caratterizzazione di Polimeri di Coordinazione e Metal </a:t>
              </a:r>
              <a:r>
                <a:rPr lang="it-IT" sz="2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</a:t>
              </a:r>
              <a:r>
                <a:rPr lang="it-IT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2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Frameworks</a:t>
              </a:r>
              <a:r>
                <a:rPr lang="it-IT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it-IT" sz="26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MOFs</a:t>
              </a:r>
              <a:r>
                <a:rPr lang="it-IT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</a:p>
            <a:p>
              <a:pPr lvl="0" algn="ctr"/>
              <a:r>
                <a:rPr lang="it-IT" sz="2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 Applicazioni in Catalisi e Biomedicina </a:t>
              </a:r>
              <a:endParaRPr lang="it-IT" sz="2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38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144734" y="347825"/>
            <a:ext cx="8863978" cy="6439941"/>
            <a:chOff x="268722" y="316829"/>
            <a:chExt cx="8863978" cy="6439941"/>
          </a:xfrm>
        </p:grpSpPr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xmlns="" id="{C67E6A9F-714D-4F0B-B540-BDDC39AF982A}"/>
                </a:ext>
              </a:extLst>
            </p:cNvPr>
            <p:cNvSpPr txBox="1"/>
            <p:nvPr/>
          </p:nvSpPr>
          <p:spPr>
            <a:xfrm>
              <a:off x="382839" y="316829"/>
              <a:ext cx="8081532" cy="1077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NANOSISTEMI PER IL DRUG DELIVERY</a:t>
              </a:r>
            </a:p>
            <a:p>
              <a:pPr algn="ctr"/>
              <a:r>
                <a:rPr lang="it-IT" sz="32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 ESTRATTI NATURALI</a:t>
              </a:r>
              <a:r>
                <a:rPr lang="it-IT" sz="3200" baseline="-25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lang="it-IT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xmlns="" id="{E377345D-A2A9-45E5-83C8-8BF7FB9E2900}"/>
                </a:ext>
              </a:extLst>
            </p:cNvPr>
            <p:cNvGrpSpPr/>
            <p:nvPr/>
          </p:nvGrpSpPr>
          <p:grpSpPr>
            <a:xfrm>
              <a:off x="799173" y="4358177"/>
              <a:ext cx="4286184" cy="1509443"/>
              <a:chOff x="293537" y="5364954"/>
              <a:chExt cx="4286184" cy="1509443"/>
            </a:xfrm>
          </p:grpSpPr>
          <p:grpSp>
            <p:nvGrpSpPr>
              <p:cNvPr id="2054" name="Gruppo 2053">
                <a:extLst>
                  <a:ext uri="{FF2B5EF4-FFF2-40B4-BE49-F238E27FC236}">
                    <a16:creationId xmlns:a16="http://schemas.microsoft.com/office/drawing/2014/main" xmlns="" id="{9DFEB9E6-8D5F-4739-B7E9-EFAD14B6C331}"/>
                  </a:ext>
                </a:extLst>
              </p:cNvPr>
              <p:cNvGrpSpPr/>
              <p:nvPr/>
            </p:nvGrpSpPr>
            <p:grpSpPr>
              <a:xfrm>
                <a:off x="293537" y="5364954"/>
                <a:ext cx="4286184" cy="1509443"/>
                <a:chOff x="3697838" y="4815013"/>
                <a:chExt cx="3778360" cy="1566817"/>
              </a:xfrm>
            </p:grpSpPr>
            <p:grpSp>
              <p:nvGrpSpPr>
                <p:cNvPr id="2053" name="Gruppo 2052">
                  <a:extLst>
                    <a:ext uri="{FF2B5EF4-FFF2-40B4-BE49-F238E27FC236}">
                      <a16:creationId xmlns:a16="http://schemas.microsoft.com/office/drawing/2014/main" xmlns="" id="{C0025673-C404-4835-B274-4641194D533D}"/>
                    </a:ext>
                  </a:extLst>
                </p:cNvPr>
                <p:cNvGrpSpPr/>
                <p:nvPr/>
              </p:nvGrpSpPr>
              <p:grpSpPr>
                <a:xfrm>
                  <a:off x="3697838" y="5635164"/>
                  <a:ext cx="1647936" cy="746666"/>
                  <a:chOff x="3697838" y="5635164"/>
                  <a:chExt cx="1647936" cy="746666"/>
                </a:xfrm>
              </p:grpSpPr>
              <p:pic>
                <p:nvPicPr>
                  <p:cNvPr id="58" name="Picture 2" descr="http://www.zyxelle.com/wp-content/uploads/2014/02/centella-ridotta.jpg">
                    <a:extLst>
                      <a:ext uri="{FF2B5EF4-FFF2-40B4-BE49-F238E27FC236}">
                        <a16:creationId xmlns:a16="http://schemas.microsoft.com/office/drawing/2014/main" xmlns="" id="{8B76FFE1-5232-43F1-9F3A-77F317F6DBB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55402" y="5635164"/>
                    <a:ext cx="1212982" cy="34137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62" name="CasellaDiTesto 61">
                    <a:extLst>
                      <a:ext uri="{FF2B5EF4-FFF2-40B4-BE49-F238E27FC236}">
                        <a16:creationId xmlns:a16="http://schemas.microsoft.com/office/drawing/2014/main" xmlns="" id="{BB6AE1D6-C9E3-4035-83F1-DFE881342E86}"/>
                      </a:ext>
                    </a:extLst>
                  </p:cNvPr>
                  <p:cNvSpPr txBox="1"/>
                  <p:nvPr/>
                </p:nvSpPr>
                <p:spPr>
                  <a:xfrm>
                    <a:off x="3697838" y="6062355"/>
                    <a:ext cx="1647936" cy="3194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sz="14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Centella asiatica (</a:t>
                    </a:r>
                    <a:r>
                      <a:rPr lang="it-IT" sz="1400" b="1" i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CA</a:t>
                    </a:r>
                    <a:r>
                      <a:rPr lang="it-IT" sz="14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)</a:t>
                    </a:r>
                  </a:p>
                </p:txBody>
              </p:sp>
            </p:grpSp>
            <p:grpSp>
              <p:nvGrpSpPr>
                <p:cNvPr id="2052" name="Gruppo 2051">
                  <a:extLst>
                    <a:ext uri="{FF2B5EF4-FFF2-40B4-BE49-F238E27FC236}">
                      <a16:creationId xmlns:a16="http://schemas.microsoft.com/office/drawing/2014/main" xmlns="" id="{0F8C44A6-F9D1-49B2-9FAB-1973B4DB8061}"/>
                    </a:ext>
                  </a:extLst>
                </p:cNvPr>
                <p:cNvGrpSpPr/>
                <p:nvPr/>
              </p:nvGrpSpPr>
              <p:grpSpPr>
                <a:xfrm>
                  <a:off x="6353345" y="5139631"/>
                  <a:ext cx="1122853" cy="826880"/>
                  <a:chOff x="9891442" y="5286081"/>
                  <a:chExt cx="1122853" cy="826880"/>
                </a:xfrm>
              </p:grpSpPr>
              <p:sp>
                <p:nvSpPr>
                  <p:cNvPr id="60" name="CasellaDiTesto 59">
                    <a:extLst>
                      <a:ext uri="{FF2B5EF4-FFF2-40B4-BE49-F238E27FC236}">
                        <a16:creationId xmlns:a16="http://schemas.microsoft.com/office/drawing/2014/main" xmlns="" id="{4F85F2B0-43F4-465F-860F-0CF99FD23B73}"/>
                      </a:ext>
                    </a:extLst>
                  </p:cNvPr>
                  <p:cNvSpPr txBox="1"/>
                  <p:nvPr/>
                </p:nvSpPr>
                <p:spPr>
                  <a:xfrm>
                    <a:off x="9976186" y="5613079"/>
                    <a:ext cx="1038109" cy="3194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1400" b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KELOID</a:t>
                    </a:r>
                  </a:p>
                </p:txBody>
              </p:sp>
              <p:sp>
                <p:nvSpPr>
                  <p:cNvPr id="61" name="Simbolo &quot;divieto&quot; 21">
                    <a:extLst>
                      <a:ext uri="{FF2B5EF4-FFF2-40B4-BE49-F238E27FC236}">
                        <a16:creationId xmlns:a16="http://schemas.microsoft.com/office/drawing/2014/main" xmlns="" id="{D4A8C335-D98F-4399-BFB3-2CDDFEE7C6E6}"/>
                      </a:ext>
                    </a:extLst>
                  </p:cNvPr>
                  <p:cNvSpPr/>
                  <p:nvPr/>
                </p:nvSpPr>
                <p:spPr>
                  <a:xfrm>
                    <a:off x="9891442" y="5286081"/>
                    <a:ext cx="905571" cy="826880"/>
                  </a:xfrm>
                  <a:prstGeom prst="noSmoking">
                    <a:avLst/>
                  </a:prstGeom>
                  <a:solidFill>
                    <a:srgbClr val="FF0000">
                      <a:alpha val="7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pic>
              <p:nvPicPr>
                <p:cNvPr id="2049" name="Immagine 2048">
                  <a:extLst>
                    <a:ext uri="{FF2B5EF4-FFF2-40B4-BE49-F238E27FC236}">
                      <a16:creationId xmlns:a16="http://schemas.microsoft.com/office/drawing/2014/main" xmlns="" id="{88E0FC36-AB5C-4D70-9215-34487A0A19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016793" y="5113224"/>
                  <a:ext cx="932370" cy="489788"/>
                </a:xfrm>
                <a:prstGeom prst="rect">
                  <a:avLst/>
                </a:prstGeom>
              </p:spPr>
            </p:pic>
            <p:sp>
              <p:nvSpPr>
                <p:cNvPr id="82" name="CasellaDiTesto 81">
                  <a:extLst>
                    <a:ext uri="{FF2B5EF4-FFF2-40B4-BE49-F238E27FC236}">
                      <a16:creationId xmlns:a16="http://schemas.microsoft.com/office/drawing/2014/main" xmlns="" id="{ABAE7E99-2201-4947-95F9-31F51F76189A}"/>
                    </a:ext>
                  </a:extLst>
                </p:cNvPr>
                <p:cNvSpPr txBox="1"/>
                <p:nvPr/>
              </p:nvSpPr>
              <p:spPr>
                <a:xfrm>
                  <a:off x="3853226" y="4815013"/>
                  <a:ext cx="1439703" cy="3194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t-IT" sz="1400" b="1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Vitis</a:t>
                  </a:r>
                  <a:r>
                    <a:rPr lang="it-IT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Vinifera (</a:t>
                  </a:r>
                  <a:r>
                    <a:rPr lang="it-IT" sz="1400" b="1" i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VV</a:t>
                  </a:r>
                  <a:r>
                    <a:rPr lang="it-IT" sz="14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</a:p>
              </p:txBody>
            </p:sp>
          </p:grpSp>
          <p:sp>
            <p:nvSpPr>
              <p:cNvPr id="2" name="Freccia a destra 1">
                <a:extLst>
                  <a:ext uri="{FF2B5EF4-FFF2-40B4-BE49-F238E27FC236}">
                    <a16:creationId xmlns:a16="http://schemas.microsoft.com/office/drawing/2014/main" xmlns="" id="{4AE8055B-CE23-4B6F-8ADC-50DDF56C7936}"/>
                  </a:ext>
                </a:extLst>
              </p:cNvPr>
              <p:cNvSpPr/>
              <p:nvPr/>
            </p:nvSpPr>
            <p:spPr>
              <a:xfrm>
                <a:off x="2034908" y="5798196"/>
                <a:ext cx="978408" cy="484632"/>
              </a:xfrm>
              <a:prstGeom prst="rightArrow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xmlns="" id="{6EB1297B-B5D0-4879-89F4-14BD7D20ED7B}"/>
                </a:ext>
              </a:extLst>
            </p:cNvPr>
            <p:cNvGrpSpPr/>
            <p:nvPr/>
          </p:nvGrpSpPr>
          <p:grpSpPr>
            <a:xfrm>
              <a:off x="6385487" y="1394048"/>
              <a:ext cx="2747213" cy="4622787"/>
              <a:chOff x="6264960" y="1444872"/>
              <a:chExt cx="2747213" cy="4720166"/>
            </a:xfrm>
          </p:grpSpPr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xmlns="" id="{D14BCCD5-1C89-4F66-A13B-023D707DD168}"/>
                  </a:ext>
                </a:extLst>
              </p:cNvPr>
              <p:cNvGrpSpPr/>
              <p:nvPr/>
            </p:nvGrpSpPr>
            <p:grpSpPr>
              <a:xfrm>
                <a:off x="6272480" y="1500869"/>
                <a:ext cx="2739693" cy="4664169"/>
                <a:chOff x="278305" y="768164"/>
                <a:chExt cx="3652927" cy="6218894"/>
              </a:xfrm>
            </p:grpSpPr>
            <p:pic>
              <p:nvPicPr>
                <p:cNvPr id="9" name="Picture 3" descr="http://www.gabbrielli.com/foton/C04811_normale.jpg">
                  <a:extLst>
                    <a:ext uri="{FF2B5EF4-FFF2-40B4-BE49-F238E27FC236}">
                      <a16:creationId xmlns:a16="http://schemas.microsoft.com/office/drawing/2014/main" xmlns="" id="{9D2EA22A-0F7E-496F-90CE-2A4F5A8404C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12989" y="2670342"/>
                  <a:ext cx="792485" cy="100953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0" name="Immagine 9">
                  <a:extLst>
                    <a:ext uri="{FF2B5EF4-FFF2-40B4-BE49-F238E27FC236}">
                      <a16:creationId xmlns:a16="http://schemas.microsoft.com/office/drawing/2014/main" xmlns="" id="{AA8CF7CC-0F7D-4D48-8EC0-B803DD1F3D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00553" y="1012557"/>
                  <a:ext cx="1152525" cy="790576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1" name="Più 8">
                  <a:extLst>
                    <a:ext uri="{FF2B5EF4-FFF2-40B4-BE49-F238E27FC236}">
                      <a16:creationId xmlns:a16="http://schemas.microsoft.com/office/drawing/2014/main" xmlns="" id="{93B3FD8F-5F2A-453D-932D-BE2773D45941}"/>
                    </a:ext>
                  </a:extLst>
                </p:cNvPr>
                <p:cNvSpPr/>
                <p:nvPr/>
              </p:nvSpPr>
              <p:spPr>
                <a:xfrm>
                  <a:off x="1732584" y="1687328"/>
                  <a:ext cx="718507" cy="548541"/>
                </a:xfrm>
                <a:prstGeom prst="mathPlus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60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2" name="Immagine 11">
                  <a:extLst>
                    <a:ext uri="{FF2B5EF4-FFF2-40B4-BE49-F238E27FC236}">
                      <a16:creationId xmlns:a16="http://schemas.microsoft.com/office/drawing/2014/main" xmlns="" id="{57DEEC71-1B44-4706-85BA-EF8EDC02DE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85684" y="768164"/>
                  <a:ext cx="962028" cy="1838326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3" name="Freccia in giù 12">
                  <a:extLst>
                    <a:ext uri="{FF2B5EF4-FFF2-40B4-BE49-F238E27FC236}">
                      <a16:creationId xmlns:a16="http://schemas.microsoft.com/office/drawing/2014/main" xmlns="" id="{DE220946-416C-4C00-B2CF-FCF24FE50831}"/>
                    </a:ext>
                  </a:extLst>
                </p:cNvPr>
                <p:cNvSpPr/>
                <p:nvPr/>
              </p:nvSpPr>
              <p:spPr>
                <a:xfrm>
                  <a:off x="1843945" y="2571275"/>
                  <a:ext cx="484632" cy="1776075"/>
                </a:xfrm>
                <a:prstGeom prst="downArrow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sz="160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xmlns="" id="{ADA311F7-30DB-41B7-8CC5-08F1C0CB910A}"/>
                    </a:ext>
                  </a:extLst>
                </p:cNvPr>
                <p:cNvSpPr txBox="1"/>
                <p:nvPr/>
              </p:nvSpPr>
              <p:spPr>
                <a:xfrm>
                  <a:off x="398918" y="2014130"/>
                  <a:ext cx="1637630" cy="4514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600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Fumed</a:t>
                  </a:r>
                  <a:r>
                    <a:rPr lang="it-IT" sz="16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SiO</a:t>
                  </a:r>
                  <a:r>
                    <a:rPr lang="it-IT" sz="105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it-IT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xmlns="" id="{875B779F-A226-4E91-9C2E-1712061011DC}"/>
                    </a:ext>
                  </a:extLst>
                </p:cNvPr>
                <p:cNvSpPr txBox="1"/>
                <p:nvPr/>
              </p:nvSpPr>
              <p:spPr>
                <a:xfrm>
                  <a:off x="2202165" y="2706733"/>
                  <a:ext cx="1729067" cy="7961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6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Estratti Naturali </a:t>
                  </a:r>
                  <a:endParaRPr lang="it-IT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xmlns="" id="{69E07D73-9B77-4777-8A01-066BAEF43EF1}"/>
                    </a:ext>
                  </a:extLst>
                </p:cNvPr>
                <p:cNvSpPr txBox="1"/>
                <p:nvPr/>
              </p:nvSpPr>
              <p:spPr>
                <a:xfrm>
                  <a:off x="278305" y="3749133"/>
                  <a:ext cx="1597020" cy="46091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6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Ball </a:t>
                  </a:r>
                  <a:r>
                    <a:rPr lang="it-IT" sz="1600" dirty="0" err="1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Milling</a:t>
                  </a:r>
                  <a:endParaRPr lang="it-IT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xmlns="" id="{6F466E4A-4D38-4501-AE12-543BC79DE0B4}"/>
                    </a:ext>
                  </a:extLst>
                </p:cNvPr>
                <p:cNvSpPr txBox="1"/>
                <p:nvPr/>
              </p:nvSpPr>
              <p:spPr>
                <a:xfrm>
                  <a:off x="753921" y="6190933"/>
                  <a:ext cx="2751183" cy="79612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t-IT" sz="1600" dirty="0" err="1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Nanocompositi</a:t>
                  </a:r>
                  <a:endParaRPr lang="it-IT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it-IT" sz="16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Estratti Naturali/SiO</a:t>
                  </a:r>
                  <a:r>
                    <a:rPr lang="it-IT" sz="11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it-IT" sz="16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it-IT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8" name="Immagine 17">
                  <a:extLst>
                    <a:ext uri="{FF2B5EF4-FFF2-40B4-BE49-F238E27FC236}">
                      <a16:creationId xmlns:a16="http://schemas.microsoft.com/office/drawing/2014/main" xmlns="" id="{07589A9E-2C17-4918-8A47-BF35F01AB6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346542" y="4562612"/>
                  <a:ext cx="1490589" cy="1624877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5" name="Rettangolo 4">
                <a:extLst>
                  <a:ext uri="{FF2B5EF4-FFF2-40B4-BE49-F238E27FC236}">
                    <a16:creationId xmlns:a16="http://schemas.microsoft.com/office/drawing/2014/main" xmlns="" id="{2B624D5C-B7B9-4EBD-A6C8-061D12AA1F00}"/>
                  </a:ext>
                </a:extLst>
              </p:cNvPr>
              <p:cNvSpPr/>
              <p:nvPr/>
            </p:nvSpPr>
            <p:spPr>
              <a:xfrm>
                <a:off x="6264960" y="1444872"/>
                <a:ext cx="2652403" cy="4714149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55" name="Gruppo 2054">
              <a:extLst>
                <a:ext uri="{FF2B5EF4-FFF2-40B4-BE49-F238E27FC236}">
                  <a16:creationId xmlns:a16="http://schemas.microsoft.com/office/drawing/2014/main" xmlns="" id="{5EB102F6-CA59-4E73-8648-DB1E1D52EC43}"/>
                </a:ext>
              </a:extLst>
            </p:cNvPr>
            <p:cNvGrpSpPr/>
            <p:nvPr/>
          </p:nvGrpSpPr>
          <p:grpSpPr>
            <a:xfrm>
              <a:off x="323176" y="2673608"/>
              <a:ext cx="3715849" cy="1504008"/>
              <a:chOff x="5306985" y="2164932"/>
              <a:chExt cx="4507236" cy="1708557"/>
            </a:xfrm>
            <a:solidFill>
              <a:schemeClr val="accent3"/>
            </a:solidFill>
          </p:grpSpPr>
          <p:pic>
            <p:nvPicPr>
              <p:cNvPr id="50" name="Picture 4" descr="http://www.integratorieamore.it/foto-articoli/i-flavonoidi.jpg">
                <a:extLst>
                  <a:ext uri="{FF2B5EF4-FFF2-40B4-BE49-F238E27FC236}">
                    <a16:creationId xmlns:a16="http://schemas.microsoft.com/office/drawing/2014/main" xmlns="" id="{22C30F97-76D2-4DA3-B0DF-C0718613D8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6985" y="2217550"/>
                <a:ext cx="1394916" cy="1076721"/>
              </a:xfrm>
              <a:prstGeom prst="rect">
                <a:avLst/>
              </a:prstGeom>
              <a:grpFill/>
              <a:extLst/>
            </p:spPr>
          </p:pic>
          <p:pic>
            <p:nvPicPr>
              <p:cNvPr id="51" name="Picture 6" descr="http://patentimages.storage.googleapis.com/US7863323B1/US07863323-20110104-C00003.png">
                <a:extLst>
                  <a:ext uri="{FF2B5EF4-FFF2-40B4-BE49-F238E27FC236}">
                    <a16:creationId xmlns:a16="http://schemas.microsoft.com/office/drawing/2014/main" xmlns="" id="{31B04394-2DDE-491C-AB91-760E423527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20000"/>
                        </a14:imgEffect>
                        <a14:imgEffect>
                          <a14:brightnessContrast brigh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02145" y="2164932"/>
                <a:ext cx="2217984" cy="1708557"/>
              </a:xfrm>
              <a:prstGeom prst="rect">
                <a:avLst/>
              </a:prstGeom>
              <a:grpFill/>
              <a:extLst/>
            </p:spPr>
          </p:pic>
          <p:sp>
            <p:nvSpPr>
              <p:cNvPr id="52" name="Freccia a destra 51">
                <a:extLst>
                  <a:ext uri="{FF2B5EF4-FFF2-40B4-BE49-F238E27FC236}">
                    <a16:creationId xmlns:a16="http://schemas.microsoft.com/office/drawing/2014/main" xmlns="" id="{AEFE839D-EE25-4B19-BAF1-B9F7BBDE5B9C}"/>
                  </a:ext>
                </a:extLst>
              </p:cNvPr>
              <p:cNvSpPr/>
              <p:nvPr/>
            </p:nvSpPr>
            <p:spPr>
              <a:xfrm>
                <a:off x="9208577" y="2724905"/>
                <a:ext cx="605644" cy="253018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xmlns="" id="{DBACEFB4-0748-4674-8E68-BC5FA1AC3CDD}"/>
                </a:ext>
              </a:extLst>
            </p:cNvPr>
            <p:cNvSpPr txBox="1"/>
            <p:nvPr/>
          </p:nvSpPr>
          <p:spPr>
            <a:xfrm>
              <a:off x="268722" y="6110439"/>
              <a:ext cx="84556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A. Scano*, 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F. </a:t>
              </a:r>
              <a:r>
                <a:rPr lang="it-IT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Ebau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M.L. Manca, V. Cabras, F. Cesare </a:t>
              </a:r>
              <a:r>
                <a:rPr lang="it-IT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Marincola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M. Manconi, M. 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Pilloni,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A.M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Fadda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G.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Ennas*,</a:t>
              </a:r>
            </a:p>
            <a:p>
              <a:r>
                <a:rPr lang="it-IT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International </a:t>
              </a:r>
              <a:r>
                <a:rPr lang="it-IT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Journal of </a:t>
              </a:r>
              <a:r>
                <a:rPr lang="it-IT" sz="12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Pharmaceutics</a:t>
              </a:r>
              <a:r>
                <a:rPr lang="it-IT" sz="12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2018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551, 84-96</a:t>
              </a:r>
            </a:p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Scano</a:t>
              </a:r>
              <a:r>
                <a:rPr lang="it-IT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∗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F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it-IT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Ebau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V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Cabras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F. Sini, and G. Ennas</a:t>
              </a:r>
              <a:r>
                <a:rPr lang="it-IT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∗</a:t>
              </a:r>
              <a:r>
                <a:rPr lang="it-IT" sz="1200" dirty="0" smtClean="0"/>
                <a:t>, </a:t>
              </a:r>
              <a:r>
                <a:rPr lang="it-IT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Journal of </a:t>
              </a:r>
              <a:r>
                <a:rPr lang="it-IT" sz="12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Nanoscience</a:t>
              </a:r>
              <a:r>
                <a:rPr lang="it-IT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it-IT" sz="12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Nanotechnology</a:t>
              </a:r>
              <a:r>
                <a:rPr lang="it-IT" sz="1200" cap="small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sz="1200" b="1" cap="small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2021</a:t>
              </a:r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21, 1–8</a:t>
              </a:r>
            </a:p>
          </p:txBody>
        </p: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xmlns="" id="{6F466E4A-4D38-4501-AE12-543BC79DE0B4}"/>
                </a:ext>
              </a:extLst>
            </p:cNvPr>
            <p:cNvSpPr txBox="1"/>
            <p:nvPr/>
          </p:nvSpPr>
          <p:spPr>
            <a:xfrm>
              <a:off x="4184324" y="2993061"/>
              <a:ext cx="206338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Nanocompositi</a:t>
              </a:r>
              <a:endPara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it-IT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Estratti Naturali/SiO</a:t>
              </a:r>
              <a:r>
                <a:rPr lang="it-IT" sz="11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it-IT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CasellaDiTesto 3"/>
          <p:cNvSpPr txBox="1"/>
          <p:nvPr/>
        </p:nvSpPr>
        <p:spPr>
          <a:xfrm>
            <a:off x="400321" y="1664958"/>
            <a:ext cx="5641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Sviluppo di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nanosistemi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base di SiO</a:t>
            </a:r>
            <a:r>
              <a:rPr lang="it-IT" baseline="-2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meso-macroporosa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mediante sintesi alternative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5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SINTESI DI NUOVI ANTIVIRALI PER LA PREVENZIONE DEL SARS-COV-2 </a:t>
            </a:r>
            <a:endParaRPr lang="it-IT" b="1" dirty="0"/>
          </a:p>
        </p:txBody>
      </p:sp>
      <p:sp>
        <p:nvSpPr>
          <p:cNvPr id="4" name="Rettangolo 3"/>
          <p:cNvSpPr/>
          <p:nvPr/>
        </p:nvSpPr>
        <p:spPr>
          <a:xfrm>
            <a:off x="775903" y="4114197"/>
            <a:ext cx="806951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Tecniche di Sintesi: </a:t>
            </a:r>
            <a:r>
              <a:rPr lang="it-IT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 CHEMISTRY</a:t>
            </a:r>
          </a:p>
          <a:p>
            <a:pPr algn="ctr"/>
            <a:endParaRPr lang="it-IT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buFont typeface="Wingdings" panose="05000000000000000000" pitchFamily="2" charset="2"/>
              <a:buChar char="v"/>
            </a:pP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Tecniche di Caratterizzazione: </a:t>
            </a:r>
            <a:r>
              <a:rPr lang="it-IT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XRPD</a:t>
            </a:r>
            <a:r>
              <a:rPr lang="it-IT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TGA, DSC, FTIR, SEM, HRTEM, </a:t>
            </a:r>
            <a:r>
              <a:rPr lang="it-IT" sz="2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Fisisorbimento</a:t>
            </a:r>
            <a:r>
              <a:rPr lang="it-IT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it-IT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it-IT" sz="2000" baseline="-2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it-IT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CHN</a:t>
            </a:r>
          </a:p>
          <a:p>
            <a:pPr indent="-342900">
              <a:buFont typeface="Wingdings" panose="05000000000000000000" pitchFamily="2" charset="2"/>
              <a:buChar char="v"/>
            </a:pPr>
            <a:endParaRPr lang="it-IT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buFont typeface="Wingdings" panose="05000000000000000000" pitchFamily="2" charset="2"/>
              <a:buChar char="v"/>
            </a:pP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virologici 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 efficacia in vitro (in collaborazione </a:t>
            </a:r>
            <a:r>
              <a:rPr lang="it-IT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DiSVA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DiSB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buFont typeface="Wingdings" panose="05000000000000000000" pitchFamily="2" charset="2"/>
              <a:buChar char="v"/>
            </a:pP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75904" y="2573467"/>
            <a:ext cx="46942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E’ STATO DEPOSITATO UN  BREVETTO INTERNAZIONALE PCT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50" y="2228841"/>
            <a:ext cx="209550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2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a di vapore">
  <a:themeElements>
    <a:clrScheme name="Scia di vapore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Scia di vapore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ia di vapore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Scia di vapore</Template>
  <TotalTime>4508</TotalTime>
  <Words>305</Words>
  <Application>Microsoft Office PowerPoint</Application>
  <PresentationFormat>Presentazione su schermo (4:3)</PresentationFormat>
  <Paragraphs>40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Times New Roman</vt:lpstr>
      <vt:lpstr>Wingdings</vt:lpstr>
      <vt:lpstr>Scia di vapore</vt:lpstr>
      <vt:lpstr>Personalizza struttura</vt:lpstr>
      <vt:lpstr>Presentazione standard di PowerPoint</vt:lpstr>
      <vt:lpstr>Presentazione standard di PowerPoint</vt:lpstr>
      <vt:lpstr>SINTESI DI NUOVI ANTIVIRALI PER LA PREVENZIONE DEL SARS-COV-2 </vt:lpstr>
    </vt:vector>
  </TitlesOfParts>
  <Manager>G</Manager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Scano</dc:creator>
  <cp:lastModifiedBy>Giorgia</cp:lastModifiedBy>
  <cp:revision>313</cp:revision>
  <cp:lastPrinted>2018-05-16T10:08:57Z</cp:lastPrinted>
  <dcterms:created xsi:type="dcterms:W3CDTF">2017-10-02T13:54:22Z</dcterms:created>
  <dcterms:modified xsi:type="dcterms:W3CDTF">2021-03-25T08:49:47Z</dcterms:modified>
</cp:coreProperties>
</file>