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>
      <p:cViewPr varScale="1">
        <p:scale>
          <a:sx n="106" d="100"/>
          <a:sy n="106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CH" sz="4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C0E6BCA-9BC2-4D65-B306-63E6E0072111}" type="datetime1">
              <a:rPr lang="en-US" sz="1200" b="0" strike="noStrike" spc="-1">
                <a:solidFill>
                  <a:srgbClr val="898989"/>
                </a:solidFill>
                <a:latin typeface="Calibri"/>
                <a:ea typeface="ＭＳ Ｐゴシック"/>
              </a:rPr>
              <a:t>3/25/21</a:t>
            </a:fld>
            <a:endParaRPr lang="en-A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A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F002913-E982-4638-9766-CE28A3049580}" type="slidenum">
              <a:rPr lang="en-US" sz="1200" b="0" strike="noStrike" spc="-1">
                <a:solidFill>
                  <a:srgbClr val="898989"/>
                </a:solidFill>
                <a:latin typeface="Calibri"/>
                <a:ea typeface="ＭＳ Ｐゴシック"/>
              </a:rPr>
              <a:t>‹#›</a:t>
            </a:fld>
            <a:endParaRPr lang="en-A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330120" y="-58680"/>
            <a:ext cx="848340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C00000"/>
                </a:solidFill>
                <a:latin typeface="Calibri"/>
                <a:ea typeface="ＭＳ Ｐゴシック"/>
              </a:rPr>
              <a:t>Specific Buffer Effects on Lysozyme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409320" y="1533600"/>
            <a:ext cx="1808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Objective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398160" y="2557440"/>
            <a:ext cx="13057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Steps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44" name="CustomShape 4"/>
          <p:cNvSpPr/>
          <p:nvPr/>
        </p:nvSpPr>
        <p:spPr>
          <a:xfrm>
            <a:off x="390600" y="3984480"/>
            <a:ext cx="28544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Types of Activities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45" name="CustomShape 5"/>
          <p:cNvSpPr/>
          <p:nvPr/>
        </p:nvSpPr>
        <p:spPr>
          <a:xfrm>
            <a:off x="398520" y="5094360"/>
            <a:ext cx="272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Expected Results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46" name="CustomShape 6"/>
          <p:cNvSpPr/>
          <p:nvPr/>
        </p:nvSpPr>
        <p:spPr>
          <a:xfrm>
            <a:off x="770760" y="4510080"/>
            <a:ext cx="17614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Cloud computing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47" name="CustomShape 7"/>
          <p:cNvSpPr/>
          <p:nvPr/>
        </p:nvSpPr>
        <p:spPr>
          <a:xfrm>
            <a:off x="476280" y="2982960"/>
            <a:ext cx="5449680" cy="98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Preparation and execution of theoretical models.</a:t>
            </a:r>
            <a:endParaRPr lang="en-A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Comparison with and interpretation of existing experimental measurements.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48" name="CustomShape 8"/>
          <p:cNvSpPr/>
          <p:nvPr/>
        </p:nvSpPr>
        <p:spPr>
          <a:xfrm>
            <a:off x="476280" y="5648400"/>
            <a:ext cx="66099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We expect to find an explanation of why the diffusion coefficient of lysozyme decreases in citrate buffer, while increasing in tris buffer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49" name="CustomShape 9"/>
          <p:cNvSpPr/>
          <p:nvPr/>
        </p:nvSpPr>
        <p:spPr>
          <a:xfrm>
            <a:off x="823320" y="1941480"/>
            <a:ext cx="40687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To understand the influence of buffer ions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on protein interactions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50" name="Line 10"/>
          <p:cNvSpPr/>
          <p:nvPr/>
        </p:nvSpPr>
        <p:spPr>
          <a:xfrm>
            <a:off x="330120" y="1411200"/>
            <a:ext cx="8555040" cy="1440"/>
          </a:xfrm>
          <a:prstGeom prst="line">
            <a:avLst/>
          </a:prstGeom>
          <a:ln w="2540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1"/>
          <p:cNvSpPr/>
          <p:nvPr/>
        </p:nvSpPr>
        <p:spPr>
          <a:xfrm>
            <a:off x="6892560" y="1555200"/>
            <a:ext cx="1744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Lysozyme Diffusion</a:t>
            </a:r>
            <a:endParaRPr lang="en-AU" sz="1600" b="0" strike="noStrike" spc="-1">
              <a:latin typeface="Arial"/>
            </a:endParaRPr>
          </a:p>
        </p:txBody>
      </p:sp>
      <p:sp>
        <p:nvSpPr>
          <p:cNvPr id="52" name="CustomShape 12"/>
          <p:cNvSpPr/>
          <p:nvPr/>
        </p:nvSpPr>
        <p:spPr>
          <a:xfrm>
            <a:off x="0" y="1041480"/>
            <a:ext cx="91440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Gruppo: Interface Theory and Modelling, 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Contatto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: Drew Parsons</a:t>
            </a:r>
            <a:r>
              <a:rPr lang="en-US" spc="-1" dirty="0">
                <a:solidFill>
                  <a:srgbClr val="0432FF"/>
                </a:solidFill>
                <a:latin typeface="Calibri"/>
                <a:ea typeface="ＭＳ Ｐゴシック"/>
              </a:rPr>
              <a:t> &lt;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drew.parsons@unica.it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&gt;</a:t>
            </a:r>
            <a:endParaRPr lang="en-AU" b="0" strike="noStrike" spc="-1" dirty="0">
              <a:latin typeface="Arial"/>
            </a:endParaRPr>
          </a:p>
        </p:txBody>
      </p:sp>
      <p:pic>
        <p:nvPicPr>
          <p:cNvPr id="53" name="Immagine 52"/>
          <p:cNvPicPr/>
          <p:nvPr/>
        </p:nvPicPr>
        <p:blipFill>
          <a:blip r:embed="rId2"/>
          <a:srcRect r="56425"/>
          <a:stretch/>
        </p:blipFill>
        <p:spPr>
          <a:xfrm>
            <a:off x="6233760" y="1980000"/>
            <a:ext cx="2766240" cy="2687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180000" y="-58680"/>
            <a:ext cx="882000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C00000"/>
                </a:solidFill>
                <a:latin typeface="Calibri"/>
                <a:ea typeface="ＭＳ Ｐゴシック"/>
              </a:rPr>
              <a:t>Modelling hydrogen adsorption at electrodes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409320" y="1533600"/>
            <a:ext cx="1808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Objective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398160" y="2557440"/>
            <a:ext cx="13057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Steps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390600" y="3984480"/>
            <a:ext cx="28544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Types of Activities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>
          <a:xfrm>
            <a:off x="398520" y="5094360"/>
            <a:ext cx="272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Expected Results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59" name="CustomShape 6"/>
          <p:cNvSpPr/>
          <p:nvPr/>
        </p:nvSpPr>
        <p:spPr>
          <a:xfrm>
            <a:off x="741240" y="4510080"/>
            <a:ext cx="18208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Cloud computing.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60" name="CustomShape 7"/>
          <p:cNvSpPr/>
          <p:nvPr/>
        </p:nvSpPr>
        <p:spPr>
          <a:xfrm>
            <a:off x="476280" y="2982960"/>
            <a:ext cx="5449680" cy="71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Review literature.</a:t>
            </a:r>
            <a:endParaRPr lang="en-A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Preparation and execution of theoretical models.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61" name="CustomShape 8"/>
          <p:cNvSpPr/>
          <p:nvPr/>
        </p:nvSpPr>
        <p:spPr>
          <a:xfrm>
            <a:off x="476280" y="5648400"/>
            <a:ext cx="66099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Building insight into adsorption of hydrogen and liberation of nanobubbles from electrode surfaces, relevant to the nascent hydrogen economy.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62" name="CustomShape 9"/>
          <p:cNvSpPr/>
          <p:nvPr/>
        </p:nvSpPr>
        <p:spPr>
          <a:xfrm>
            <a:off x="219240" y="1941480"/>
            <a:ext cx="57909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To investigate and model adsorption of H</a:t>
            </a:r>
            <a:r>
              <a:rPr lang="en-US" sz="1800" b="0" strike="noStrike" spc="-1" baseline="33000">
                <a:solidFill>
                  <a:srgbClr val="000000"/>
                </a:solidFill>
                <a:latin typeface="Calibri"/>
                <a:ea typeface="ＭＳ Ｐゴシック"/>
              </a:rPr>
              <a:t>+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ions, H</a:t>
            </a:r>
            <a:r>
              <a:rPr lang="en-US" sz="1800" b="0" strike="noStrike" spc="-1" baseline="-8000">
                <a:solidFill>
                  <a:srgbClr val="000000"/>
                </a:solidFill>
                <a:latin typeface="Calibri"/>
                <a:ea typeface="ＭＳ Ｐゴシック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molecules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and bubbles at electrodes during electrolysis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63" name="Line 10"/>
          <p:cNvSpPr/>
          <p:nvPr/>
        </p:nvSpPr>
        <p:spPr>
          <a:xfrm>
            <a:off x="330120" y="1411200"/>
            <a:ext cx="8555040" cy="1440"/>
          </a:xfrm>
          <a:prstGeom prst="line">
            <a:avLst/>
          </a:prstGeom>
          <a:ln w="2540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11"/>
          <p:cNvSpPr/>
          <p:nvPr/>
        </p:nvSpPr>
        <p:spPr>
          <a:xfrm>
            <a:off x="7075080" y="1555200"/>
            <a:ext cx="138204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Ion adsorption</a:t>
            </a:r>
            <a:endParaRPr lang="en-AU" sz="1600" b="0" strike="noStrike" spc="-1">
              <a:latin typeface="Arial"/>
            </a:endParaRPr>
          </a:p>
        </p:txBody>
      </p:sp>
      <p:pic>
        <p:nvPicPr>
          <p:cNvPr id="66" name="Immagine 65"/>
          <p:cNvPicPr/>
          <p:nvPr/>
        </p:nvPicPr>
        <p:blipFill>
          <a:blip r:embed="rId2"/>
          <a:stretch/>
        </p:blipFill>
        <p:spPr>
          <a:xfrm>
            <a:off x="5815800" y="2263320"/>
            <a:ext cx="2752200" cy="1084680"/>
          </a:xfrm>
          <a:prstGeom prst="rect">
            <a:avLst/>
          </a:prstGeom>
          <a:ln w="0">
            <a:noFill/>
          </a:ln>
        </p:spPr>
      </p:pic>
      <p:pic>
        <p:nvPicPr>
          <p:cNvPr id="67" name="Immagine 66"/>
          <p:cNvPicPr/>
          <p:nvPr/>
        </p:nvPicPr>
        <p:blipFill>
          <a:blip r:embed="rId3"/>
          <a:stretch/>
        </p:blipFill>
        <p:spPr>
          <a:xfrm>
            <a:off x="5112000" y="3868920"/>
            <a:ext cx="2026080" cy="1350720"/>
          </a:xfrm>
          <a:prstGeom prst="rect">
            <a:avLst/>
          </a:prstGeom>
          <a:ln w="0">
            <a:noFill/>
          </a:ln>
        </p:spPr>
      </p:pic>
      <p:pic>
        <p:nvPicPr>
          <p:cNvPr id="68" name="Immagine 67"/>
          <p:cNvPicPr/>
          <p:nvPr/>
        </p:nvPicPr>
        <p:blipFill>
          <a:blip r:embed="rId4"/>
          <a:stretch/>
        </p:blipFill>
        <p:spPr>
          <a:xfrm>
            <a:off x="6755040" y="2952000"/>
            <a:ext cx="2277360" cy="1605240"/>
          </a:xfrm>
          <a:prstGeom prst="rect">
            <a:avLst/>
          </a:prstGeom>
          <a:ln w="0">
            <a:noFill/>
          </a:ln>
        </p:spPr>
      </p:pic>
      <p:sp>
        <p:nvSpPr>
          <p:cNvPr id="17" name="CustomShape 12">
            <a:extLst>
              <a:ext uri="{FF2B5EF4-FFF2-40B4-BE49-F238E27FC236}">
                <a16:creationId xmlns:a16="http://schemas.microsoft.com/office/drawing/2014/main" id="{BD91F7F8-DA90-E04B-9595-5DE205E0A7ED}"/>
              </a:ext>
            </a:extLst>
          </p:cNvPr>
          <p:cNvSpPr/>
          <p:nvPr/>
        </p:nvSpPr>
        <p:spPr>
          <a:xfrm>
            <a:off x="0" y="1041480"/>
            <a:ext cx="91440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Gruppo: Interface Theory and Modelling, 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Contatto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: Drew Parsons</a:t>
            </a:r>
            <a:r>
              <a:rPr lang="en-US" spc="-1" dirty="0">
                <a:solidFill>
                  <a:srgbClr val="0432FF"/>
                </a:solidFill>
                <a:latin typeface="Calibri"/>
                <a:ea typeface="ＭＳ Ｐゴシック"/>
              </a:rPr>
              <a:t> &lt;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drew.parsons@unica.it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&gt;</a:t>
            </a:r>
            <a:endParaRPr lang="en-AU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180000" y="-58680"/>
            <a:ext cx="882000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C00000"/>
                </a:solidFill>
                <a:latin typeface="Calibri"/>
                <a:ea typeface="ＭＳ Ｐゴシック"/>
              </a:rPr>
              <a:t>Modelling polyelectrolyte films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CustomShape 2"/>
          <p:cNvSpPr/>
          <p:nvPr/>
        </p:nvSpPr>
        <p:spPr>
          <a:xfrm>
            <a:off x="409320" y="1533600"/>
            <a:ext cx="1808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Objective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71" name="CustomShape 3"/>
          <p:cNvSpPr/>
          <p:nvPr/>
        </p:nvSpPr>
        <p:spPr>
          <a:xfrm>
            <a:off x="398160" y="2557440"/>
            <a:ext cx="13057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Steps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72" name="CustomShape 4"/>
          <p:cNvSpPr/>
          <p:nvPr/>
        </p:nvSpPr>
        <p:spPr>
          <a:xfrm>
            <a:off x="390600" y="3984480"/>
            <a:ext cx="28544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Types of Activities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73" name="CustomShape 5"/>
          <p:cNvSpPr/>
          <p:nvPr/>
        </p:nvSpPr>
        <p:spPr>
          <a:xfrm>
            <a:off x="398520" y="5094360"/>
            <a:ext cx="272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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Expected Results</a:t>
            </a:r>
            <a:endParaRPr lang="en-AU" sz="2400" b="0" strike="noStrike" spc="-1">
              <a:latin typeface="Arial"/>
            </a:endParaRPr>
          </a:p>
        </p:txBody>
      </p:sp>
      <p:sp>
        <p:nvSpPr>
          <p:cNvPr id="74" name="CustomShape 6"/>
          <p:cNvSpPr/>
          <p:nvPr/>
        </p:nvSpPr>
        <p:spPr>
          <a:xfrm>
            <a:off x="639360" y="4438080"/>
            <a:ext cx="20253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Cloud computing.</a:t>
            </a:r>
            <a:endParaRPr lang="en-A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Quantum chemistry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75" name="CustomShape 7"/>
          <p:cNvSpPr/>
          <p:nvPr/>
        </p:nvSpPr>
        <p:spPr>
          <a:xfrm>
            <a:off x="476280" y="2982960"/>
            <a:ext cx="544968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Review literature.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Development of new computer code.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Execution of theoretical model.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76" name="CustomShape 8"/>
          <p:cNvSpPr/>
          <p:nvPr/>
        </p:nvSpPr>
        <p:spPr>
          <a:xfrm>
            <a:off x="476280" y="5648400"/>
            <a:ext cx="66099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Interpret how ions influence swelling or compression of polyelectrolyte films, including protein films.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77" name="CustomShape 9"/>
          <p:cNvSpPr/>
          <p:nvPr/>
        </p:nvSpPr>
        <p:spPr>
          <a:xfrm>
            <a:off x="752040" y="1941480"/>
            <a:ext cx="47286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601"/>
              </a:spcAf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To investigate the influence of electrolyte ions on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the thickness of polyelectrolyte films</a:t>
            </a:r>
            <a:endParaRPr lang="en-AU" sz="1800" b="0" strike="noStrike" spc="-1">
              <a:latin typeface="Arial"/>
            </a:endParaRPr>
          </a:p>
        </p:txBody>
      </p:sp>
      <p:sp>
        <p:nvSpPr>
          <p:cNvPr id="78" name="Line 10"/>
          <p:cNvSpPr/>
          <p:nvPr/>
        </p:nvSpPr>
        <p:spPr>
          <a:xfrm>
            <a:off x="330120" y="1411200"/>
            <a:ext cx="8555040" cy="1440"/>
          </a:xfrm>
          <a:prstGeom prst="line">
            <a:avLst/>
          </a:prstGeom>
          <a:ln w="2540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11"/>
          <p:cNvSpPr/>
          <p:nvPr/>
        </p:nvSpPr>
        <p:spPr>
          <a:xfrm>
            <a:off x="6517440" y="1915200"/>
            <a:ext cx="23572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Polyelectrolyte multilayers</a:t>
            </a:r>
            <a:endParaRPr lang="en-AU" sz="1600" b="0" strike="noStrike" spc="-1">
              <a:latin typeface="Arial"/>
            </a:endParaRPr>
          </a:p>
        </p:txBody>
      </p:sp>
      <p:pic>
        <p:nvPicPr>
          <p:cNvPr id="81" name="Immagine 80"/>
          <p:cNvPicPr/>
          <p:nvPr/>
        </p:nvPicPr>
        <p:blipFill>
          <a:blip r:embed="rId2"/>
          <a:srcRect t="24190" r="82349" b="13589"/>
          <a:stretch/>
        </p:blipFill>
        <p:spPr>
          <a:xfrm rot="5400000">
            <a:off x="5890320" y="1742400"/>
            <a:ext cx="2546640" cy="3771360"/>
          </a:xfrm>
          <a:prstGeom prst="rect">
            <a:avLst/>
          </a:prstGeom>
          <a:ln w="0">
            <a:noFill/>
          </a:ln>
        </p:spPr>
      </p:pic>
      <p:sp>
        <p:nvSpPr>
          <p:cNvPr id="15" name="CustomShape 12">
            <a:extLst>
              <a:ext uri="{FF2B5EF4-FFF2-40B4-BE49-F238E27FC236}">
                <a16:creationId xmlns:a16="http://schemas.microsoft.com/office/drawing/2014/main" id="{42E8B2B7-4DD6-4C4E-9DE4-07DC351F1537}"/>
              </a:ext>
            </a:extLst>
          </p:cNvPr>
          <p:cNvSpPr/>
          <p:nvPr/>
        </p:nvSpPr>
        <p:spPr>
          <a:xfrm>
            <a:off x="0" y="1041480"/>
            <a:ext cx="91440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Gruppo: Interface Theory and Modelling, 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Contatto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: Drew Parsons</a:t>
            </a:r>
            <a:r>
              <a:rPr lang="en-US" spc="-1" dirty="0">
                <a:solidFill>
                  <a:srgbClr val="0432FF"/>
                </a:solidFill>
                <a:latin typeface="Calibri"/>
                <a:ea typeface="ＭＳ Ｐゴシック"/>
              </a:rPr>
              <a:t> &lt;</a:t>
            </a:r>
            <a:r>
              <a:rPr lang="en-US" b="0" strike="noStrike" spc="-1" dirty="0" err="1">
                <a:solidFill>
                  <a:srgbClr val="0432FF"/>
                </a:solidFill>
                <a:latin typeface="Calibri"/>
                <a:ea typeface="ＭＳ Ｐゴシック"/>
              </a:rPr>
              <a:t>drew.parsons@unica.it</a:t>
            </a:r>
            <a:r>
              <a:rPr lang="en-US" b="0" strike="noStrike" spc="-1" dirty="0">
                <a:solidFill>
                  <a:srgbClr val="0432FF"/>
                </a:solidFill>
                <a:latin typeface="Calibri"/>
                <a:ea typeface="ＭＳ Ｐゴシック"/>
              </a:rPr>
              <a:t>&gt;</a:t>
            </a:r>
            <a:endParaRPr lang="en-AU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257</Words>
  <Application>Microsoft Macintosh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ＭＳ Ｐゴシック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Esempio scheda lavoro di tirocinio</dc:title>
  <dc:subject/>
  <dc:creator>Prof. Rossi</dc:creator>
  <dc:description/>
  <cp:lastModifiedBy>Mariano Andrea Scorciapino</cp:lastModifiedBy>
  <cp:revision>32</cp:revision>
  <cp:lastPrinted>2009-11-09T18:04:26Z</cp:lastPrinted>
  <dcterms:created xsi:type="dcterms:W3CDTF">2010-01-24T15:08:44Z</dcterms:created>
  <dcterms:modified xsi:type="dcterms:W3CDTF">2021-03-25T09:54:49Z</dcterms:modified>
  <dc:language>en-AU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Presentazione su schermo (4:3)</vt:lpwstr>
  </property>
  <property fmtid="{D5CDD505-2E9C-101B-9397-08002B2CF9AE}" pid="3" name="Slides">
    <vt:i4>1</vt:i4>
  </property>
</Properties>
</file>