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81E53C-3BF9-465C-9A3B-5AE34F2DD3C4}" type="datetimeFigureOut">
              <a:rPr lang="it-IT" smtClean="0"/>
              <a:t>11/05/2021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CF30BF-BBA0-4565-904A-5459E99D04EC}" type="slidenum">
              <a:rPr lang="it-IT" smtClean="0"/>
              <a:t>‹N›</a:t>
            </a:fld>
            <a:endParaRPr lang="it-IT"/>
          </a:p>
        </p:txBody>
      </p:sp>
    </p:spTree>
    <p:extLst>
      <p:ext uri="{BB962C8B-B14F-4D97-AF65-F5344CB8AC3E}">
        <p14:creationId xmlns:p14="http://schemas.microsoft.com/office/powerpoint/2010/main" val="269772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03498B-8FF1-4A55-8B7E-AD4E64DE44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28D8D27-0C53-4397-8046-8EAA5FC598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E7999AE-5FF3-4006-8E5B-6193944EDB00}"/>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5" name="Segnaposto piè di pagina 4">
            <a:extLst>
              <a:ext uri="{FF2B5EF4-FFF2-40B4-BE49-F238E27FC236}">
                <a16:creationId xmlns:a16="http://schemas.microsoft.com/office/drawing/2014/main" id="{BE9EBD0B-D4F8-4B20-A62D-42C1E6712A7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2C583BC-F452-404E-90B0-E4DA518CC73F}"/>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757526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FDA569-8539-4C45-B0F9-EFD530B251D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BB635A0-B578-4222-9D8B-728CDBF5F0B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0E939CE-226A-42F4-9922-BAAD0F7061B3}"/>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5" name="Segnaposto piè di pagina 4">
            <a:extLst>
              <a:ext uri="{FF2B5EF4-FFF2-40B4-BE49-F238E27FC236}">
                <a16:creationId xmlns:a16="http://schemas.microsoft.com/office/drawing/2014/main" id="{D9AFB559-CAAA-4213-9B01-D899D98FAF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6426B18-A7AD-4CBF-88F4-A89AD3ED9E3D}"/>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77211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DB8CEBC-6F68-4A9D-AD1F-43EC7A9D86A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46ECE0B-58F9-44D3-8242-54ACACF40A98}"/>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D34D340-C8F2-4EF0-9546-734EF282B8A4}"/>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5" name="Segnaposto piè di pagina 4">
            <a:extLst>
              <a:ext uri="{FF2B5EF4-FFF2-40B4-BE49-F238E27FC236}">
                <a16:creationId xmlns:a16="http://schemas.microsoft.com/office/drawing/2014/main" id="{C5D2F3DB-DA5D-45F0-B194-CED55EBAC04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8CBD1F1-51C2-454F-A589-8D1C09659DF8}"/>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3571059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6DB49F-D459-48C9-BAF8-8F7179A5445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EA2FB07-32F6-4332-ADD4-E8E8BA5F428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F544370-1614-4099-8B8A-C43D4C2B358C}"/>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5" name="Segnaposto piè di pagina 4">
            <a:extLst>
              <a:ext uri="{FF2B5EF4-FFF2-40B4-BE49-F238E27FC236}">
                <a16:creationId xmlns:a16="http://schemas.microsoft.com/office/drawing/2014/main" id="{15CE7D54-9F27-41F2-87EC-CC0ACCFBA4B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978AE2C-C7A9-45D3-A3AF-3F962060F459}"/>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622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553DFF-B737-4A08-B167-53119A8B3D9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D80A6E9-92A7-40FE-9F2E-1FF6F93868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7CF37B9-5512-4C48-8887-E55A03AAD8CD}"/>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5" name="Segnaposto piè di pagina 4">
            <a:extLst>
              <a:ext uri="{FF2B5EF4-FFF2-40B4-BE49-F238E27FC236}">
                <a16:creationId xmlns:a16="http://schemas.microsoft.com/office/drawing/2014/main" id="{A09EB0E3-38E9-42C0-9A0C-A958FDC876F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7870551-54CC-41BD-B0D6-5C3FA264B393}"/>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1148213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4E8E43-1E4A-4C0C-84AD-B76F7C57A04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A2B2BB4-C054-4D04-A65C-32709CEFBEB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F0BE5F9-4E93-497E-B4F7-A675554D57C6}"/>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12CF1B0-A61F-4A6F-83E2-E4AA0A64C43E}"/>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6" name="Segnaposto piè di pagina 5">
            <a:extLst>
              <a:ext uri="{FF2B5EF4-FFF2-40B4-BE49-F238E27FC236}">
                <a16:creationId xmlns:a16="http://schemas.microsoft.com/office/drawing/2014/main" id="{93F4D3C9-491E-457E-AA46-B22C65A0AE9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009DD5E-138A-4261-833C-A64893DAF384}"/>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499154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E4FA9C-F50E-42F1-AE90-BE1BD35892CD}"/>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B16BE77-7932-4224-91B8-40BEDFA05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AF041BD-1CC9-46E0-A402-40B66002DA7F}"/>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7310AA4-E8CF-4488-BB51-21CB911891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54F2EBD-8EDA-47CC-B583-7E12B8A1B1D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9147A93-0CFD-4FB2-A293-09CBDC408D26}"/>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8" name="Segnaposto piè di pagina 7">
            <a:extLst>
              <a:ext uri="{FF2B5EF4-FFF2-40B4-BE49-F238E27FC236}">
                <a16:creationId xmlns:a16="http://schemas.microsoft.com/office/drawing/2014/main" id="{B58841A8-548A-435F-9CD0-450B6ADE5D1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9F3B7BE-5D5B-49AA-B547-B8F7FF2C3E04}"/>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928038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806638-99CF-4575-A2E0-52478E8AAC8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2E14CCC-B7AC-4E08-95EF-84001DBCFBC8}"/>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4" name="Segnaposto piè di pagina 3">
            <a:extLst>
              <a:ext uri="{FF2B5EF4-FFF2-40B4-BE49-F238E27FC236}">
                <a16:creationId xmlns:a16="http://schemas.microsoft.com/office/drawing/2014/main" id="{AD3F1599-BB04-4D07-B59B-A33C64DD15A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A71996B-E15B-4A4C-B14C-45B46D72CF72}"/>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1409641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F9C107C-6A3F-4BF2-98B0-13294C8961FD}"/>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3" name="Segnaposto piè di pagina 2">
            <a:extLst>
              <a:ext uri="{FF2B5EF4-FFF2-40B4-BE49-F238E27FC236}">
                <a16:creationId xmlns:a16="http://schemas.microsoft.com/office/drawing/2014/main" id="{C36CCF11-6141-4E0F-A138-C275F5C3FC6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645BF33-3F1C-4B88-9139-A379E81E3999}"/>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127367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298ECB-FC25-4C9B-8B46-4384A7FA693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A8D1CC6-0817-45AD-A572-B4653DA3B2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494967-5F58-4067-AAD0-10B6AACDA9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DCBD991-EB12-46F3-906D-21FB69B1E786}"/>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6" name="Segnaposto piè di pagina 5">
            <a:extLst>
              <a:ext uri="{FF2B5EF4-FFF2-40B4-BE49-F238E27FC236}">
                <a16:creationId xmlns:a16="http://schemas.microsoft.com/office/drawing/2014/main" id="{A5510C5D-75E1-456E-91E3-F8472CFBFC0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8248CBE-1C10-44E6-BB73-714376CC4968}"/>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67873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4AD125-2D35-4722-BE6D-48B9B55F45B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6C5BC10-DB04-4C6A-8AE5-611499F1C8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DEA8FE9-E995-4002-9C75-C442FAB7D7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F2B2192-6EAA-4589-97F1-BDDB98386FCD}"/>
              </a:ext>
            </a:extLst>
          </p:cNvPr>
          <p:cNvSpPr>
            <a:spLocks noGrp="1"/>
          </p:cNvSpPr>
          <p:nvPr>
            <p:ph type="dt" sz="half" idx="10"/>
          </p:nvPr>
        </p:nvSpPr>
        <p:spPr/>
        <p:txBody>
          <a:bodyPr/>
          <a:lstStyle/>
          <a:p>
            <a:fld id="{2D9B7838-A86B-4D5D-BCFF-27C72BB969A2}" type="datetimeFigureOut">
              <a:rPr lang="it-IT" smtClean="0"/>
              <a:t>11/05/2021</a:t>
            </a:fld>
            <a:endParaRPr lang="it-IT"/>
          </a:p>
        </p:txBody>
      </p:sp>
      <p:sp>
        <p:nvSpPr>
          <p:cNvPr id="6" name="Segnaposto piè di pagina 5">
            <a:extLst>
              <a:ext uri="{FF2B5EF4-FFF2-40B4-BE49-F238E27FC236}">
                <a16:creationId xmlns:a16="http://schemas.microsoft.com/office/drawing/2014/main" id="{29E2E5C3-D75B-4701-9B04-30CD461043F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EB6FB3-F531-4416-AA84-AAC2179B8510}"/>
              </a:ext>
            </a:extLst>
          </p:cNvPr>
          <p:cNvSpPr>
            <a:spLocks noGrp="1"/>
          </p:cNvSpPr>
          <p:nvPr>
            <p:ph type="sldNum" sz="quarter" idx="12"/>
          </p:nvPr>
        </p:nvSpPr>
        <p:spPr/>
        <p:txBody>
          <a:bodyPr/>
          <a:lstStyle/>
          <a:p>
            <a:fld id="{90B9E4CB-AB22-4846-B791-2D5C52527139}" type="slidenum">
              <a:rPr lang="it-IT" smtClean="0"/>
              <a:t>‹N›</a:t>
            </a:fld>
            <a:endParaRPr lang="it-IT"/>
          </a:p>
        </p:txBody>
      </p:sp>
    </p:spTree>
    <p:extLst>
      <p:ext uri="{BB962C8B-B14F-4D97-AF65-F5344CB8AC3E}">
        <p14:creationId xmlns:p14="http://schemas.microsoft.com/office/powerpoint/2010/main" val="2374008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05EBF1C-EE1D-4137-8DE0-482C4102AC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4125915-BFC3-4920-880D-8064878CB2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BFF204E-2E10-4602-8C0A-5FF1896F70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B7838-A86B-4D5D-BCFF-27C72BB969A2}" type="datetimeFigureOut">
              <a:rPr lang="it-IT" smtClean="0"/>
              <a:t>11/05/2021</a:t>
            </a:fld>
            <a:endParaRPr lang="it-IT"/>
          </a:p>
        </p:txBody>
      </p:sp>
      <p:sp>
        <p:nvSpPr>
          <p:cNvPr id="5" name="Segnaposto piè di pagina 4">
            <a:extLst>
              <a:ext uri="{FF2B5EF4-FFF2-40B4-BE49-F238E27FC236}">
                <a16:creationId xmlns:a16="http://schemas.microsoft.com/office/drawing/2014/main" id="{CE04BBE0-D292-4D67-BF7C-131D0A6DB8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E39CF22-4D2D-4349-8C57-D5446CCBBA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9E4CB-AB22-4846-B791-2D5C52527139}" type="slidenum">
              <a:rPr lang="it-IT" smtClean="0"/>
              <a:t>‹N›</a:t>
            </a:fld>
            <a:endParaRPr lang="it-IT"/>
          </a:p>
        </p:txBody>
      </p:sp>
    </p:spTree>
    <p:extLst>
      <p:ext uri="{BB962C8B-B14F-4D97-AF65-F5344CB8AC3E}">
        <p14:creationId xmlns:p14="http://schemas.microsoft.com/office/powerpoint/2010/main" val="2125925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C5DEA0-2C38-46CD-8777-097E20EA8817}"/>
              </a:ext>
            </a:extLst>
          </p:cNvPr>
          <p:cNvSpPr>
            <a:spLocks noGrp="1"/>
          </p:cNvSpPr>
          <p:nvPr>
            <p:ph type="ctrTitle"/>
          </p:nvPr>
        </p:nvSpPr>
        <p:spPr/>
        <p:txBody>
          <a:bodyPr/>
          <a:lstStyle/>
          <a:p>
            <a:r>
              <a:rPr lang="it-IT" dirty="0"/>
              <a:t>Roman et </a:t>
            </a:r>
            <a:r>
              <a:rPr lang="it-IT" dirty="0" err="1"/>
              <a:t>impuissance</a:t>
            </a:r>
            <a:r>
              <a:rPr lang="it-IT" dirty="0"/>
              <a:t> </a:t>
            </a:r>
            <a:r>
              <a:rPr lang="it-IT" dirty="0" err="1"/>
              <a:t>au</a:t>
            </a:r>
            <a:r>
              <a:rPr lang="it-IT" dirty="0"/>
              <a:t> </a:t>
            </a:r>
            <a:r>
              <a:rPr lang="it-IT" dirty="0" err="1"/>
              <a:t>XIX</a:t>
            </a:r>
            <a:r>
              <a:rPr lang="it-IT" baseline="30000" dirty="0" err="1"/>
              <a:t>e</a:t>
            </a:r>
            <a:r>
              <a:rPr lang="it-IT" dirty="0"/>
              <a:t> siècle</a:t>
            </a:r>
          </a:p>
        </p:txBody>
      </p:sp>
      <p:sp>
        <p:nvSpPr>
          <p:cNvPr id="3" name="Sottotitolo 2">
            <a:extLst>
              <a:ext uri="{FF2B5EF4-FFF2-40B4-BE49-F238E27FC236}">
                <a16:creationId xmlns:a16="http://schemas.microsoft.com/office/drawing/2014/main" id="{A5AD2CE9-E579-45E1-BFF5-A1C06C7FCBEF}"/>
              </a:ext>
            </a:extLst>
          </p:cNvPr>
          <p:cNvSpPr>
            <a:spLocks noGrp="1"/>
          </p:cNvSpPr>
          <p:nvPr>
            <p:ph type="subTitle" idx="1"/>
          </p:nvPr>
        </p:nvSpPr>
        <p:spPr/>
        <p:txBody>
          <a:bodyPr/>
          <a:lstStyle/>
          <a:p>
            <a:r>
              <a:rPr lang="it-IT" dirty="0"/>
              <a:t>Letteratura francese (corso magistrale) </a:t>
            </a:r>
          </a:p>
          <a:p>
            <a:r>
              <a:rPr lang="it-IT" dirty="0"/>
              <a:t>Prof. Fabio Vasarri</a:t>
            </a:r>
          </a:p>
          <a:p>
            <a:r>
              <a:rPr lang="it-IT" dirty="0"/>
              <a:t>2° modulo </a:t>
            </a:r>
            <a:r>
              <a:rPr lang="it-IT" dirty="0" err="1"/>
              <a:t>a.a</a:t>
            </a:r>
            <a:r>
              <a:rPr lang="it-IT" dirty="0"/>
              <a:t>. 2020/21</a:t>
            </a:r>
          </a:p>
          <a:p>
            <a:endParaRPr lang="it-IT" dirty="0"/>
          </a:p>
        </p:txBody>
      </p:sp>
    </p:spTree>
    <p:extLst>
      <p:ext uri="{BB962C8B-B14F-4D97-AF65-F5344CB8AC3E}">
        <p14:creationId xmlns:p14="http://schemas.microsoft.com/office/powerpoint/2010/main" val="2426683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D6CD1B-6B31-4FCE-90B2-66EDB5854A0D}"/>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39A7B11C-98AC-4B22-B3B0-06CBFB6BB0A2}"/>
              </a:ext>
            </a:extLst>
          </p:cNvPr>
          <p:cNvSpPr>
            <a:spLocks noGrp="1"/>
          </p:cNvSpPr>
          <p:nvPr>
            <p:ph idx="1"/>
          </p:nvPr>
        </p:nvSpPr>
        <p:spPr/>
        <p:txBody>
          <a:bodyPr>
            <a:normAutofit lnSpcReduction="10000"/>
          </a:bodyPr>
          <a:lstStyle/>
          <a:p>
            <a:r>
              <a:rPr lang="it-IT" sz="2400" dirty="0">
                <a:effectLst/>
                <a:ea typeface="SimSun" panose="02010600030101010101" pitchFamily="2" charset="-122"/>
                <a:cs typeface="F"/>
              </a:rPr>
              <a:t>Olivier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blond</a:t>
            </a:r>
            <a:r>
              <a:rPr lang="it-IT" sz="2400" dirty="0">
                <a:effectLst/>
                <a:ea typeface="SimSun" panose="02010600030101010101" pitchFamily="2" charset="-122"/>
                <a:cs typeface="F"/>
              </a:rPr>
              <a:t>, d’une </a:t>
            </a:r>
            <a:r>
              <a:rPr lang="it-IT" sz="2400" dirty="0" err="1">
                <a:effectLst/>
                <a:ea typeface="SimSun" panose="02010600030101010101" pitchFamily="2" charset="-122"/>
                <a:cs typeface="F"/>
              </a:rPr>
              <a:t>agréable</a:t>
            </a:r>
            <a:r>
              <a:rPr lang="it-IT" sz="2400" dirty="0">
                <a:effectLst/>
                <a:ea typeface="SimSun" panose="02010600030101010101" pitchFamily="2" charset="-122"/>
                <a:cs typeface="F"/>
              </a:rPr>
              <a:t> figure; plus d’une </a:t>
            </a:r>
            <a:r>
              <a:rPr lang="it-IT" sz="2400" b="1" dirty="0">
                <a:effectLst/>
                <a:ea typeface="SimSun" panose="02010600030101010101" pitchFamily="2" charset="-122"/>
                <a:cs typeface="F"/>
              </a:rPr>
              <a:t>femme</a:t>
            </a:r>
            <a:r>
              <a:rPr lang="it-IT" sz="2400" dirty="0">
                <a:effectLst/>
                <a:ea typeface="SimSun" panose="02010600030101010101" pitchFamily="2" charset="-122"/>
                <a:cs typeface="F"/>
              </a:rPr>
              <a:t> se </a:t>
            </a:r>
            <a:r>
              <a:rPr lang="it-IT" sz="2400" dirty="0" err="1">
                <a:effectLst/>
                <a:ea typeface="SimSun" panose="02010600030101010101" pitchFamily="2" charset="-122"/>
                <a:cs typeface="F"/>
              </a:rPr>
              <a:t>serait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fait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honneur</a:t>
            </a:r>
            <a:r>
              <a:rPr lang="it-IT" sz="2400" dirty="0">
                <a:effectLst/>
                <a:ea typeface="SimSun" panose="02010600030101010101" pitchFamily="2" charset="-122"/>
                <a:cs typeface="F"/>
              </a:rPr>
              <a:t> de son </a:t>
            </a:r>
            <a:r>
              <a:rPr lang="it-IT" sz="2400" b="1" dirty="0" err="1">
                <a:effectLst/>
                <a:ea typeface="SimSun" panose="02010600030101010101" pitchFamily="2" charset="-122"/>
                <a:cs typeface="F"/>
              </a:rPr>
              <a:t>teint</a:t>
            </a:r>
            <a:r>
              <a:rPr lang="it-IT" sz="2400" dirty="0">
                <a:effectLst/>
                <a:ea typeface="SimSun" panose="02010600030101010101" pitchFamily="2" charset="-122"/>
                <a:cs typeface="F"/>
              </a:rPr>
              <a:t>. Son </a:t>
            </a:r>
            <a:r>
              <a:rPr lang="it-IT" sz="2400" dirty="0" err="1">
                <a:effectLst/>
                <a:ea typeface="SimSun" panose="02010600030101010101" pitchFamily="2" charset="-122"/>
                <a:cs typeface="F"/>
              </a:rPr>
              <a:t>caractère</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naturellement</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lent</a:t>
            </a:r>
            <a:r>
              <a:rPr lang="it-IT" sz="2400" dirty="0">
                <a:effectLst/>
                <a:ea typeface="SimSun" panose="02010600030101010101" pitchFamily="2" charset="-122"/>
                <a:cs typeface="F"/>
              </a:rPr>
              <a:t> et </a:t>
            </a:r>
            <a:r>
              <a:rPr lang="it-IT" sz="2400" b="1" dirty="0" err="1">
                <a:effectLst/>
                <a:ea typeface="SimSun" panose="02010600030101010101" pitchFamily="2" charset="-122"/>
                <a:cs typeface="F"/>
              </a:rPr>
              <a:t>froid</a:t>
            </a:r>
            <a:r>
              <a:rPr lang="it-IT" sz="2400" dirty="0">
                <a:effectLst/>
                <a:ea typeface="SimSun" panose="02010600030101010101" pitchFamily="2" charset="-122"/>
                <a:cs typeface="F"/>
              </a:rPr>
              <a:t> ne s’</a:t>
            </a:r>
            <a:r>
              <a:rPr lang="it-IT" sz="2400" dirty="0" err="1">
                <a:effectLst/>
                <a:ea typeface="SimSun" panose="02010600030101010101" pitchFamily="2" charset="-122"/>
                <a:cs typeface="F"/>
              </a:rPr>
              <a:t>animait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que</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les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grandes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occasions</a:t>
            </a:r>
            <a:r>
              <a:rPr lang="it-IT" sz="2400" dirty="0">
                <a:effectLst/>
                <a:ea typeface="SimSun" panose="02010600030101010101" pitchFamily="2" charset="-122"/>
                <a:cs typeface="F"/>
              </a:rPr>
              <a:t>, mais en </a:t>
            </a:r>
            <a:r>
              <a:rPr lang="it-IT" sz="2400" dirty="0" err="1">
                <a:effectLst/>
                <a:ea typeface="SimSun" panose="02010600030101010101" pitchFamily="2" charset="-122"/>
                <a:cs typeface="F"/>
              </a:rPr>
              <a:t>quelque</a:t>
            </a:r>
            <a:r>
              <a:rPr lang="it-IT" sz="2400" dirty="0">
                <a:effectLst/>
                <a:ea typeface="SimSun" panose="02010600030101010101" pitchFamily="2" charset="-122"/>
                <a:cs typeface="F"/>
              </a:rPr>
              <a:t> sorte le plus </a:t>
            </a:r>
            <a:r>
              <a:rPr lang="it-IT" sz="2400" dirty="0" err="1">
                <a:effectLst/>
                <a:ea typeface="SimSun" panose="02010600030101010101" pitchFamily="2" charset="-122"/>
                <a:cs typeface="F"/>
              </a:rPr>
              <a:t>tard</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possible</a:t>
            </a:r>
            <a:r>
              <a:rPr lang="it-IT" sz="2400" dirty="0">
                <a:effectLst/>
                <a:ea typeface="SimSun" panose="02010600030101010101" pitchFamily="2" charset="-122"/>
                <a:cs typeface="F"/>
              </a:rPr>
              <a:t> […]. César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aussi</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impétueux</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aussi</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bouillant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qu’Olivier</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flegmatique</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réfléchi</a:t>
            </a:r>
            <a:r>
              <a:rPr lang="it-IT" sz="2400" dirty="0">
                <a:effectLst/>
                <a:ea typeface="SimSun" panose="02010600030101010101" pitchFamily="2" charset="-122"/>
                <a:cs typeface="F"/>
              </a:rPr>
              <a:t>. […] l’un </a:t>
            </a:r>
            <a:r>
              <a:rPr lang="it-IT" sz="2400" dirty="0" err="1">
                <a:effectLst/>
                <a:ea typeface="SimSun" panose="02010600030101010101" pitchFamily="2" charset="-122"/>
                <a:cs typeface="F"/>
              </a:rPr>
              <a:t>était</a:t>
            </a:r>
            <a:r>
              <a:rPr lang="it-IT" sz="2400" dirty="0">
                <a:effectLst/>
                <a:ea typeface="SimSun" panose="02010600030101010101" pitchFamily="2" charset="-122"/>
                <a:cs typeface="F"/>
              </a:rPr>
              <a:t> la </a:t>
            </a:r>
            <a:r>
              <a:rPr lang="it-IT" sz="2400" dirty="0" err="1">
                <a:effectLst/>
                <a:ea typeface="SimSun" panose="02010600030101010101" pitchFamily="2" charset="-122"/>
                <a:cs typeface="F"/>
              </a:rPr>
              <a:t>t</a:t>
            </a:r>
            <a:r>
              <a:rPr lang="it-IT" sz="2400" dirty="0" err="1">
                <a:effectLst/>
                <a:ea typeface="SimSun" panose="02010600030101010101" pitchFamily="2" charset="-122"/>
                <a:cs typeface="Lucida Sans" panose="020B0602030504020204" pitchFamily="34" charset="0"/>
              </a:rPr>
              <a:t>ê</a:t>
            </a:r>
            <a:r>
              <a:rPr lang="it-IT" sz="2400" dirty="0" err="1">
                <a:effectLst/>
                <a:ea typeface="SimSun" panose="02010600030101010101" pitchFamily="2" charset="-122"/>
                <a:cs typeface="F"/>
              </a:rPr>
              <a:t>te</a:t>
            </a:r>
            <a:r>
              <a:rPr lang="it-IT" sz="2400" dirty="0">
                <a:effectLst/>
                <a:ea typeface="SimSun" panose="02010600030101010101" pitchFamily="2" charset="-122"/>
                <a:cs typeface="F"/>
              </a:rPr>
              <a:t>, l’</a:t>
            </a:r>
            <a:r>
              <a:rPr lang="it-IT" sz="2400" dirty="0" err="1">
                <a:effectLst/>
                <a:ea typeface="SimSun" panose="02010600030101010101" pitchFamily="2" charset="-122"/>
                <a:cs typeface="F"/>
              </a:rPr>
              <a:t>autre</a:t>
            </a:r>
            <a:r>
              <a:rPr lang="it-IT" sz="2400" dirty="0">
                <a:effectLst/>
                <a:ea typeface="SimSun" panose="02010600030101010101" pitchFamily="2" charset="-122"/>
                <a:cs typeface="F"/>
              </a:rPr>
              <a:t> le bras.</a:t>
            </a:r>
            <a:endParaRPr lang="it-IT" sz="2400" dirty="0">
              <a:ea typeface="SimSun" panose="02010600030101010101" pitchFamily="2" charset="-122"/>
              <a:cs typeface="F"/>
            </a:endParaRPr>
          </a:p>
          <a:p>
            <a:r>
              <a:rPr lang="it-IT" sz="2400" dirty="0">
                <a:effectLst/>
                <a:ea typeface="SimSun" panose="02010600030101010101" pitchFamily="2" charset="-122"/>
                <a:cs typeface="F"/>
              </a:rPr>
              <a:t>Il </a:t>
            </a:r>
            <a:r>
              <a:rPr lang="it-IT" sz="2400" dirty="0" err="1">
                <a:effectLst/>
                <a:ea typeface="SimSun" panose="02010600030101010101" pitchFamily="2" charset="-122"/>
                <a:cs typeface="F"/>
              </a:rPr>
              <a:t>avait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ardemment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désiré</a:t>
            </a:r>
            <a:r>
              <a:rPr lang="it-IT" sz="2400" dirty="0">
                <a:effectLst/>
                <a:ea typeface="SimSun" panose="02010600030101010101" pitchFamily="2" charset="-122"/>
                <a:cs typeface="F"/>
              </a:rPr>
              <a:t> de partir pour </a:t>
            </a:r>
            <a:r>
              <a:rPr lang="it-IT" sz="2400" dirty="0" err="1">
                <a:effectLst/>
                <a:ea typeface="SimSun" panose="02010600030101010101" pitchFamily="2" charset="-122"/>
                <a:cs typeface="F"/>
              </a:rPr>
              <a:t>aller</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retrouver</a:t>
            </a:r>
            <a:r>
              <a:rPr lang="it-IT" sz="2400" dirty="0">
                <a:effectLst/>
                <a:ea typeface="SimSun" panose="02010600030101010101" pitchFamily="2" charset="-122"/>
                <a:cs typeface="F"/>
              </a:rPr>
              <a:t> et </a:t>
            </a:r>
            <a:r>
              <a:rPr lang="it-IT" sz="2400" dirty="0" err="1">
                <a:effectLst/>
                <a:ea typeface="SimSun" panose="02010600030101010101" pitchFamily="2" charset="-122"/>
                <a:cs typeface="F"/>
              </a:rPr>
              <a:t>consoler</a:t>
            </a:r>
            <a:r>
              <a:rPr lang="it-IT" sz="2400" dirty="0">
                <a:effectLst/>
                <a:ea typeface="SimSun" panose="02010600030101010101" pitchFamily="2" charset="-122"/>
                <a:cs typeface="F"/>
              </a:rPr>
              <a:t> le </a:t>
            </a:r>
            <a:r>
              <a:rPr lang="it-IT" sz="2400" dirty="0" err="1">
                <a:effectLst/>
                <a:ea typeface="SimSun" panose="02010600030101010101" pitchFamily="2" charset="-122"/>
                <a:cs typeface="F"/>
              </a:rPr>
              <a:t>pauvre</a:t>
            </a:r>
            <a:r>
              <a:rPr lang="it-IT" sz="2400" dirty="0">
                <a:effectLst/>
                <a:ea typeface="SimSun" panose="02010600030101010101" pitchFamily="2" charset="-122"/>
                <a:cs typeface="F"/>
              </a:rPr>
              <a:t> César […]. Ne </a:t>
            </a:r>
            <a:r>
              <a:rPr lang="it-IT" sz="2400" dirty="0" err="1">
                <a:effectLst/>
                <a:ea typeface="SimSun" panose="02010600030101010101" pitchFamily="2" charset="-122"/>
                <a:cs typeface="F"/>
              </a:rPr>
              <a:t>trouvant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l’</a:t>
            </a:r>
            <a:r>
              <a:rPr lang="it-IT" sz="2400" b="1" dirty="0" err="1">
                <a:effectLst/>
                <a:ea typeface="SimSun" panose="02010600030101010101" pitchFamily="2" charset="-122"/>
                <a:cs typeface="F"/>
              </a:rPr>
              <a:t>intimité</a:t>
            </a:r>
            <a:r>
              <a:rPr lang="it-IT" sz="2400" dirty="0">
                <a:effectLst/>
                <a:ea typeface="SimSun" panose="02010600030101010101" pitchFamily="2" charset="-122"/>
                <a:cs typeface="F"/>
              </a:rPr>
              <a:t> d’</a:t>
            </a:r>
            <a:r>
              <a:rPr lang="it-IT" sz="2400" dirty="0" err="1">
                <a:effectLst/>
                <a:ea typeface="SimSun" panose="02010600030101010101" pitchFamily="2" charset="-122"/>
                <a:cs typeface="F"/>
              </a:rPr>
              <a:t>aucun</a:t>
            </a:r>
            <a:r>
              <a:rPr lang="it-IT" sz="2400" dirty="0">
                <a:effectLst/>
                <a:ea typeface="SimSun" panose="02010600030101010101" pitchFamily="2" charset="-122"/>
                <a:cs typeface="F"/>
              </a:rPr>
              <a:t> de </a:t>
            </a:r>
            <a:r>
              <a:rPr lang="it-IT" sz="2400" dirty="0" err="1">
                <a:effectLst/>
                <a:ea typeface="SimSun" panose="02010600030101010101" pitchFamily="2" charset="-122"/>
                <a:cs typeface="F"/>
              </a:rPr>
              <a:t>ses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amis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les</a:t>
            </a:r>
            <a:r>
              <a:rPr lang="it-IT" sz="2400" dirty="0">
                <a:effectLst/>
                <a:ea typeface="SimSun" panose="02010600030101010101" pitchFamily="2" charset="-122"/>
                <a:cs typeface="F"/>
              </a:rPr>
              <a:t> </a:t>
            </a:r>
            <a:r>
              <a:rPr lang="it-IT" sz="2400" b="1" dirty="0" err="1">
                <a:effectLst/>
                <a:ea typeface="SimSun" panose="02010600030101010101" pitchFamily="2" charset="-122"/>
                <a:cs typeface="F"/>
              </a:rPr>
              <a:t>douceurs</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que</a:t>
            </a:r>
            <a:r>
              <a:rPr lang="it-IT" sz="2400" dirty="0">
                <a:effectLst/>
                <a:ea typeface="SimSun" panose="02010600030101010101" pitchFamily="2" charset="-122"/>
                <a:cs typeface="F"/>
              </a:rPr>
              <a:t> lui </a:t>
            </a:r>
            <a:r>
              <a:rPr lang="it-IT" sz="2400" dirty="0" err="1">
                <a:effectLst/>
                <a:ea typeface="SimSun" panose="02010600030101010101" pitchFamily="2" charset="-122"/>
                <a:cs typeface="F"/>
              </a:rPr>
              <a:t>procurait</a:t>
            </a:r>
            <a:r>
              <a:rPr lang="it-IT" sz="2400" dirty="0">
                <a:effectLst/>
                <a:ea typeface="SimSun" panose="02010600030101010101" pitchFamily="2" charset="-122"/>
                <a:cs typeface="F"/>
              </a:rPr>
              <a:t> celle de César […] il se </a:t>
            </a:r>
            <a:r>
              <a:rPr lang="it-IT" sz="2400" dirty="0" err="1">
                <a:effectLst/>
                <a:ea typeface="SimSun" panose="02010600030101010101" pitchFamily="2" charset="-122"/>
                <a:cs typeface="F"/>
              </a:rPr>
              <a:t>répandit</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dans</a:t>
            </a:r>
            <a:r>
              <a:rPr lang="it-IT" sz="2400" dirty="0">
                <a:effectLst/>
                <a:ea typeface="SimSun" panose="02010600030101010101" pitchFamily="2" charset="-122"/>
                <a:cs typeface="F"/>
              </a:rPr>
              <a:t> le monde et </a:t>
            </a:r>
            <a:r>
              <a:rPr lang="it-IT" sz="2400" dirty="0" err="1">
                <a:effectLst/>
                <a:ea typeface="SimSun" panose="02010600030101010101" pitchFamily="2" charset="-122"/>
                <a:cs typeface="F"/>
              </a:rPr>
              <a:t>rechercha</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particulièrement</a:t>
            </a:r>
            <a:r>
              <a:rPr lang="it-IT" sz="2400" dirty="0">
                <a:effectLst/>
                <a:ea typeface="SimSun" panose="02010600030101010101" pitchFamily="2" charset="-122"/>
                <a:cs typeface="F"/>
              </a:rPr>
              <a:t> la </a:t>
            </a:r>
            <a:r>
              <a:rPr lang="it-IT" sz="2400" dirty="0" err="1">
                <a:effectLst/>
                <a:ea typeface="SimSun" panose="02010600030101010101" pitchFamily="2" charset="-122"/>
                <a:cs typeface="F"/>
              </a:rPr>
              <a:t>société</a:t>
            </a:r>
            <a:r>
              <a:rPr lang="it-IT" sz="2400" dirty="0">
                <a:effectLst/>
                <a:ea typeface="SimSun" panose="02010600030101010101" pitchFamily="2" charset="-122"/>
                <a:cs typeface="F"/>
              </a:rPr>
              <a:t> </a:t>
            </a:r>
            <a:r>
              <a:rPr lang="it-IT" sz="2400" dirty="0" err="1">
                <a:effectLst/>
                <a:ea typeface="SimSun" panose="02010600030101010101" pitchFamily="2" charset="-122"/>
                <a:cs typeface="F"/>
              </a:rPr>
              <a:t>des</a:t>
            </a:r>
            <a:r>
              <a:rPr lang="it-IT" sz="2400" dirty="0">
                <a:effectLst/>
                <a:ea typeface="SimSun" panose="02010600030101010101" pitchFamily="2" charset="-122"/>
                <a:cs typeface="F"/>
              </a:rPr>
              <a:t> femmes</a:t>
            </a:r>
            <a:r>
              <a:rPr lang="en-US" sz="2400" dirty="0">
                <a:ea typeface="SimSun" panose="02010600030101010101" pitchFamily="2" charset="-122"/>
                <a:cs typeface="F"/>
              </a:rPr>
              <a:t>.</a:t>
            </a:r>
          </a:p>
          <a:p>
            <a:r>
              <a:rPr lang="en-US" sz="2400" dirty="0">
                <a:ea typeface="SimSun" panose="02010600030101010101" pitchFamily="2" charset="-122"/>
                <a:cs typeface="F"/>
              </a:rPr>
              <a:t>La </a:t>
            </a:r>
            <a:r>
              <a:rPr lang="en-US" sz="2400" dirty="0" err="1">
                <a:ea typeface="SimSun" panose="02010600030101010101" pitchFamily="2" charset="-122"/>
                <a:cs typeface="F"/>
              </a:rPr>
              <a:t>jeune</a:t>
            </a:r>
            <a:r>
              <a:rPr lang="en-US" sz="2400" dirty="0">
                <a:ea typeface="SimSun" panose="02010600030101010101" pitchFamily="2" charset="-122"/>
                <a:cs typeface="F"/>
              </a:rPr>
              <a:t> marquise de </a:t>
            </a:r>
            <a:r>
              <a:rPr lang="en-US" sz="2400" dirty="0" err="1">
                <a:ea typeface="SimSun" panose="02010600030101010101" pitchFamily="2" charset="-122"/>
                <a:cs typeface="F"/>
              </a:rPr>
              <a:t>Nanteuil</a:t>
            </a:r>
            <a:r>
              <a:rPr lang="en-US" sz="2400" dirty="0">
                <a:ea typeface="SimSun" panose="02010600030101010101" pitchFamily="2" charset="-122"/>
                <a:cs typeface="F"/>
              </a:rPr>
              <a:t>, [veuve </a:t>
            </a:r>
            <a:r>
              <a:rPr lang="en-US" sz="2400" dirty="0" err="1">
                <a:ea typeface="SimSun" panose="02010600030101010101" pitchFamily="2" charset="-122"/>
                <a:cs typeface="F"/>
              </a:rPr>
              <a:t>avant</a:t>
            </a:r>
            <a:r>
              <a:rPr lang="en-US" sz="2400" dirty="0">
                <a:ea typeface="SimSun" panose="02010600030101010101" pitchFamily="2" charset="-122"/>
                <a:cs typeface="F"/>
              </a:rPr>
              <a:t> </a:t>
            </a:r>
            <a:r>
              <a:rPr lang="en-US" sz="2400" dirty="0" err="1">
                <a:ea typeface="SimSun" panose="02010600030101010101" pitchFamily="2" charset="-122"/>
                <a:cs typeface="F"/>
              </a:rPr>
              <a:t>vingt</a:t>
            </a:r>
            <a:r>
              <a:rPr lang="en-US" sz="2400" dirty="0">
                <a:ea typeface="SimSun" panose="02010600030101010101" pitchFamily="2" charset="-122"/>
                <a:cs typeface="F"/>
              </a:rPr>
              <a:t> </a:t>
            </a:r>
            <a:r>
              <a:rPr lang="en-US" sz="2400" dirty="0" err="1">
                <a:ea typeface="SimSun" panose="02010600030101010101" pitchFamily="2" charset="-122"/>
                <a:cs typeface="F"/>
              </a:rPr>
              <a:t>ans</a:t>
            </a:r>
            <a:r>
              <a:rPr lang="en-US" sz="2400" dirty="0">
                <a:ea typeface="SimSun" panose="02010600030101010101" pitchFamily="2" charset="-122"/>
                <a:cs typeface="F"/>
              </a:rPr>
              <a:t>], </a:t>
            </a:r>
            <a:r>
              <a:rPr lang="en-US" sz="2400" dirty="0" err="1">
                <a:ea typeface="SimSun" panose="02010600030101010101" pitchFamily="2" charset="-122"/>
                <a:cs typeface="F"/>
              </a:rPr>
              <a:t>avait</a:t>
            </a:r>
            <a:r>
              <a:rPr lang="en-US" sz="2400" dirty="0">
                <a:ea typeface="SimSun" panose="02010600030101010101" pitchFamily="2" charset="-122"/>
                <a:cs typeface="F"/>
              </a:rPr>
              <a:t> </a:t>
            </a:r>
            <a:r>
              <a:rPr lang="en-US" sz="2400" dirty="0" err="1">
                <a:ea typeface="SimSun" panose="02010600030101010101" pitchFamily="2" charset="-122"/>
                <a:cs typeface="F"/>
              </a:rPr>
              <a:t>eu</a:t>
            </a:r>
            <a:r>
              <a:rPr lang="en-US" sz="2400" dirty="0">
                <a:ea typeface="SimSun" panose="02010600030101010101" pitchFamily="2" charset="-122"/>
                <a:cs typeface="F"/>
              </a:rPr>
              <a:t> pour [son </a:t>
            </a:r>
            <a:r>
              <a:rPr lang="en-US" sz="2400" dirty="0" err="1">
                <a:ea typeface="SimSun" panose="02010600030101010101" pitchFamily="2" charset="-122"/>
                <a:cs typeface="F"/>
              </a:rPr>
              <a:t>vieux</a:t>
            </a:r>
            <a:r>
              <a:rPr lang="en-US" sz="2400" dirty="0">
                <a:ea typeface="SimSun" panose="02010600030101010101" pitchFamily="2" charset="-122"/>
                <a:cs typeface="F"/>
              </a:rPr>
              <a:t> </a:t>
            </a:r>
            <a:r>
              <a:rPr lang="en-US" sz="2400" dirty="0" err="1">
                <a:ea typeface="SimSun" panose="02010600030101010101" pitchFamily="2" charset="-122"/>
                <a:cs typeface="F"/>
              </a:rPr>
              <a:t>mari</a:t>
            </a:r>
            <a:r>
              <a:rPr lang="en-US" sz="2400" dirty="0">
                <a:ea typeface="SimSun" panose="02010600030101010101" pitchFamily="2" charset="-122"/>
                <a:cs typeface="F"/>
              </a:rPr>
              <a:t>] les </a:t>
            </a:r>
            <a:r>
              <a:rPr lang="en-US" sz="2400" dirty="0" err="1">
                <a:ea typeface="SimSun" panose="02010600030101010101" pitchFamily="2" charset="-122"/>
                <a:cs typeface="F"/>
              </a:rPr>
              <a:t>soins</a:t>
            </a:r>
            <a:r>
              <a:rPr lang="en-US" sz="2400" dirty="0">
                <a:ea typeface="SimSun" panose="02010600030101010101" pitchFamily="2" charset="-122"/>
                <a:cs typeface="F"/>
              </a:rPr>
              <a:t> les plus </a:t>
            </a:r>
            <a:r>
              <a:rPr lang="en-US" sz="2400" dirty="0" err="1">
                <a:ea typeface="SimSun" panose="02010600030101010101" pitchFamily="2" charset="-122"/>
                <a:cs typeface="F"/>
              </a:rPr>
              <a:t>empressés</a:t>
            </a:r>
            <a:r>
              <a:rPr lang="en-US" sz="2400" dirty="0">
                <a:ea typeface="SimSun" panose="02010600030101010101" pitchFamily="2" charset="-122"/>
                <a:cs typeface="F"/>
              </a:rPr>
              <a:t> […] </a:t>
            </a:r>
            <a:r>
              <a:rPr lang="en-US" sz="2400" dirty="0" err="1">
                <a:ea typeface="SimSun" panose="02010600030101010101" pitchFamily="2" charset="-122"/>
                <a:cs typeface="F"/>
              </a:rPr>
              <a:t>une</a:t>
            </a:r>
            <a:r>
              <a:rPr lang="en-US" sz="2400" dirty="0">
                <a:ea typeface="SimSun" panose="02010600030101010101" pitchFamily="2" charset="-122"/>
                <a:cs typeface="F"/>
              </a:rPr>
              <a:t> </a:t>
            </a:r>
            <a:r>
              <a:rPr lang="en-US" sz="2400" b="1" dirty="0">
                <a:ea typeface="SimSun" panose="02010600030101010101" pitchFamily="2" charset="-122"/>
                <a:cs typeface="F"/>
              </a:rPr>
              <a:t>fille</a:t>
            </a:r>
            <a:r>
              <a:rPr lang="en-US" sz="2400" dirty="0">
                <a:ea typeface="SimSun" panose="02010600030101010101" pitchFamily="2" charset="-122"/>
                <a:cs typeface="F"/>
              </a:rPr>
              <a:t> </a:t>
            </a:r>
            <a:r>
              <a:rPr lang="en-US" sz="2400" dirty="0" err="1">
                <a:ea typeface="SimSun" panose="02010600030101010101" pitchFamily="2" charset="-122"/>
                <a:cs typeface="F"/>
              </a:rPr>
              <a:t>n’aurait</a:t>
            </a:r>
            <a:r>
              <a:rPr lang="en-US" sz="2400" dirty="0">
                <a:ea typeface="SimSun" panose="02010600030101010101" pitchFamily="2" charset="-122"/>
                <a:cs typeface="F"/>
              </a:rPr>
              <a:t> pas </a:t>
            </a:r>
            <a:r>
              <a:rPr lang="en-US" sz="2400" dirty="0" err="1">
                <a:ea typeface="SimSun" panose="02010600030101010101" pitchFamily="2" charset="-122"/>
                <a:cs typeface="F"/>
              </a:rPr>
              <a:t>eu</a:t>
            </a:r>
            <a:r>
              <a:rPr lang="en-US" sz="2400" dirty="0">
                <a:ea typeface="SimSun" panose="02010600030101010101" pitchFamily="2" charset="-122"/>
                <a:cs typeface="F"/>
              </a:rPr>
              <a:t> pour son </a:t>
            </a:r>
            <a:r>
              <a:rPr lang="en-US" sz="2400" b="1" dirty="0" err="1">
                <a:ea typeface="SimSun" panose="02010600030101010101" pitchFamily="2" charset="-122"/>
                <a:cs typeface="F"/>
              </a:rPr>
              <a:t>père</a:t>
            </a:r>
            <a:r>
              <a:rPr lang="en-US" sz="2400" dirty="0">
                <a:ea typeface="SimSun" panose="02010600030101010101" pitchFamily="2" charset="-122"/>
                <a:cs typeface="F"/>
              </a:rPr>
              <a:t> </a:t>
            </a:r>
            <a:r>
              <a:rPr lang="en-US" sz="2400" dirty="0" err="1">
                <a:ea typeface="SimSun" panose="02010600030101010101" pitchFamily="2" charset="-122"/>
                <a:cs typeface="F"/>
              </a:rPr>
              <a:t>chéri</a:t>
            </a:r>
            <a:r>
              <a:rPr lang="en-US" sz="2400" dirty="0">
                <a:ea typeface="SimSun" panose="02010600030101010101" pitchFamily="2" charset="-122"/>
                <a:cs typeface="F"/>
              </a:rPr>
              <a:t> plus </a:t>
            </a:r>
            <a:r>
              <a:rPr lang="en-US" sz="2400" dirty="0" err="1">
                <a:ea typeface="SimSun" panose="02010600030101010101" pitchFamily="2" charset="-122"/>
                <a:cs typeface="F"/>
              </a:rPr>
              <a:t>d’égards</a:t>
            </a:r>
            <a:r>
              <a:rPr lang="en-US" sz="2400" dirty="0">
                <a:ea typeface="SimSun" panose="02010600030101010101" pitchFamily="2" charset="-122"/>
                <a:cs typeface="F"/>
              </a:rPr>
              <a:t> et </a:t>
            </a:r>
            <a:r>
              <a:rPr lang="en-US" sz="2400" dirty="0" err="1">
                <a:ea typeface="SimSun" panose="02010600030101010101" pitchFamily="2" charset="-122"/>
                <a:cs typeface="F"/>
              </a:rPr>
              <a:t>d’attachement</a:t>
            </a:r>
            <a:r>
              <a:rPr lang="en-US" sz="2400" dirty="0">
                <a:ea typeface="SimSun" panose="02010600030101010101" pitchFamily="2" charset="-122"/>
                <a:cs typeface="F"/>
              </a:rPr>
              <a:t>.</a:t>
            </a:r>
          </a:p>
          <a:p>
            <a:r>
              <a:rPr lang="en-US" sz="2400" dirty="0">
                <a:ea typeface="SimSun" panose="02010600030101010101" pitchFamily="2" charset="-122"/>
                <a:cs typeface="F"/>
              </a:rPr>
              <a:t>[Olivier à Emilie]: “le bonheur de ma vie, </a:t>
            </a:r>
            <a:r>
              <a:rPr lang="en-US" sz="2400" dirty="0" err="1">
                <a:ea typeface="SimSun" panose="02010600030101010101" pitchFamily="2" charset="-122"/>
                <a:cs typeface="F"/>
              </a:rPr>
              <a:t>celui</a:t>
            </a:r>
            <a:r>
              <a:rPr lang="en-US" sz="2400" dirty="0">
                <a:ea typeface="SimSun" panose="02010600030101010101" pitchFamily="2" charset="-122"/>
                <a:cs typeface="F"/>
              </a:rPr>
              <a:t> de </a:t>
            </a:r>
            <a:r>
              <a:rPr lang="en-US" sz="2400" dirty="0" err="1">
                <a:ea typeface="SimSun" panose="02010600030101010101" pitchFamily="2" charset="-122"/>
                <a:cs typeface="F"/>
              </a:rPr>
              <a:t>vous</a:t>
            </a:r>
            <a:r>
              <a:rPr lang="en-US" sz="2400" dirty="0">
                <a:ea typeface="SimSun" panose="02010600030101010101" pitchFamily="2" charset="-122"/>
                <a:cs typeface="F"/>
              </a:rPr>
              <a:t> adorer sans </a:t>
            </a:r>
            <a:r>
              <a:rPr lang="en-US" sz="2400" dirty="0" err="1">
                <a:ea typeface="SimSun" panose="02010600030101010101" pitchFamily="2" charset="-122"/>
                <a:cs typeface="F"/>
              </a:rPr>
              <a:t>vous</a:t>
            </a:r>
            <a:r>
              <a:rPr lang="en-US" sz="2400" dirty="0">
                <a:ea typeface="SimSun" panose="02010600030101010101" pitchFamily="2" charset="-122"/>
                <a:cs typeface="F"/>
              </a:rPr>
              <a:t> le dire”</a:t>
            </a:r>
            <a:endParaRPr lang="it-IT" sz="2400" dirty="0">
              <a:ea typeface="SimSun" panose="02010600030101010101" pitchFamily="2" charset="-122"/>
              <a:cs typeface="F"/>
            </a:endParaRPr>
          </a:p>
          <a:p>
            <a:endParaRPr lang="it-IT" dirty="0"/>
          </a:p>
        </p:txBody>
      </p:sp>
    </p:spTree>
    <p:extLst>
      <p:ext uri="{BB962C8B-B14F-4D97-AF65-F5344CB8AC3E}">
        <p14:creationId xmlns:p14="http://schemas.microsoft.com/office/powerpoint/2010/main" val="1487023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B57E00-161D-4CDB-BC73-13F7BDB6B672}"/>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5BABD1D8-9EF6-46C5-833B-69323F69ACE2}"/>
              </a:ext>
            </a:extLst>
          </p:cNvPr>
          <p:cNvSpPr>
            <a:spLocks noGrp="1"/>
          </p:cNvSpPr>
          <p:nvPr>
            <p:ph idx="1"/>
          </p:nvPr>
        </p:nvSpPr>
        <p:spPr/>
        <p:txBody>
          <a:bodyPr>
            <a:normAutofit fontScale="92500" lnSpcReduction="10000"/>
          </a:bodyPr>
          <a:lstStyle/>
          <a:p>
            <a:endParaRPr lang="it-IT" sz="2800" kern="150" dirty="0">
              <a:effectLst/>
              <a:latin typeface="Times New Roman" panose="02020603050405020304" pitchFamily="18" charset="0"/>
              <a:ea typeface="Times New Roman" panose="02020603050405020304" pitchFamily="18" charset="0"/>
            </a:endParaRPr>
          </a:p>
          <a:p>
            <a:r>
              <a:rPr lang="it-IT" sz="2600" kern="150" dirty="0">
                <a:effectLst/>
                <a:ea typeface="Times New Roman" panose="02020603050405020304" pitchFamily="18" charset="0"/>
              </a:rPr>
              <a:t>[…] l’</a:t>
            </a:r>
            <a:r>
              <a:rPr lang="it-IT" sz="2600" kern="150" dirty="0" err="1">
                <a:effectLst/>
                <a:ea typeface="Times New Roman" panose="02020603050405020304" pitchFamily="18" charset="0"/>
              </a:rPr>
              <a:t>amour</a:t>
            </a:r>
            <a:r>
              <a:rPr lang="it-IT" sz="2600" kern="150" dirty="0">
                <a:effectLst/>
                <a:ea typeface="Times New Roman" panose="02020603050405020304" pitchFamily="18" charset="0"/>
              </a:rPr>
              <a:t> n’</a:t>
            </a:r>
            <a:r>
              <a:rPr lang="it-IT" sz="2600" kern="150" dirty="0" err="1">
                <a:effectLst/>
                <a:ea typeface="Times New Roman" panose="02020603050405020304" pitchFamily="18" charset="0"/>
              </a:rPr>
              <a:t>existe</a:t>
            </a:r>
            <a:r>
              <a:rPr lang="it-IT" sz="2600" kern="150" dirty="0">
                <a:effectLst/>
                <a:ea typeface="Times New Roman" panose="02020603050405020304" pitchFamily="18" charset="0"/>
              </a:rPr>
              <a:t>-t-il </a:t>
            </a:r>
            <a:r>
              <a:rPr lang="it-IT" sz="2600" kern="150" dirty="0" err="1">
                <a:effectLst/>
                <a:ea typeface="Times New Roman" panose="02020603050405020304" pitchFamily="18" charset="0"/>
              </a:rPr>
              <a:t>donc</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que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dans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les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chaînes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du</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mariage</a:t>
            </a:r>
            <a:r>
              <a:rPr lang="it-IT" sz="2600" kern="150" dirty="0">
                <a:effectLst/>
                <a:ea typeface="Times New Roman" panose="02020603050405020304" pitchFamily="18" charset="0"/>
              </a:rPr>
              <a:t>, et </a:t>
            </a:r>
            <a:r>
              <a:rPr lang="it-IT" sz="2600" kern="150" dirty="0" err="1">
                <a:effectLst/>
                <a:ea typeface="Times New Roman" panose="02020603050405020304" pitchFamily="18" charset="0"/>
              </a:rPr>
              <a:t>personne</a:t>
            </a:r>
            <a:r>
              <a:rPr lang="it-IT" sz="2600" kern="150" dirty="0">
                <a:effectLst/>
                <a:ea typeface="Times New Roman" panose="02020603050405020304" pitchFamily="18" charset="0"/>
              </a:rPr>
              <a:t> ne </a:t>
            </a:r>
            <a:r>
              <a:rPr lang="it-IT" sz="2600" kern="150" dirty="0" err="1">
                <a:effectLst/>
                <a:ea typeface="Times New Roman" panose="02020603050405020304" pitchFamily="18" charset="0"/>
              </a:rPr>
              <a:t>comprendra</a:t>
            </a:r>
            <a:r>
              <a:rPr lang="it-IT" sz="2600" kern="150" dirty="0">
                <a:effectLst/>
                <a:ea typeface="Times New Roman" panose="02020603050405020304" pitchFamily="18" charset="0"/>
              </a:rPr>
              <a:t>-t-il </a:t>
            </a:r>
            <a:r>
              <a:rPr lang="it-IT" sz="2600" kern="150" dirty="0" err="1">
                <a:effectLst/>
                <a:ea typeface="Times New Roman" panose="02020603050405020304" pitchFamily="18" charset="0"/>
              </a:rPr>
              <a:t>jamais</a:t>
            </a:r>
            <a:r>
              <a:rPr lang="it-IT" sz="2600" kern="150" dirty="0">
                <a:effectLst/>
                <a:ea typeface="Times New Roman" panose="02020603050405020304" pitchFamily="18" charset="0"/>
              </a:rPr>
              <a:t> un sentiment qui </a:t>
            </a:r>
            <a:r>
              <a:rPr lang="it-IT" sz="2600" kern="150" dirty="0" err="1">
                <a:effectLst/>
                <a:ea typeface="Times New Roman" panose="02020603050405020304" pitchFamily="18" charset="0"/>
              </a:rPr>
              <a:t>soit</a:t>
            </a:r>
            <a:r>
              <a:rPr lang="it-IT" sz="2600" kern="150" dirty="0">
                <a:effectLst/>
                <a:ea typeface="Times New Roman" panose="02020603050405020304" pitchFamily="18" charset="0"/>
              </a:rPr>
              <a:t> pur sans </a:t>
            </a:r>
            <a:r>
              <a:rPr lang="it-IT" sz="2600" kern="150" dirty="0" err="1">
                <a:effectLst/>
                <a:ea typeface="Times New Roman" panose="02020603050405020304" pitchFamily="18" charset="0"/>
              </a:rPr>
              <a:t>être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commandé</a:t>
            </a:r>
            <a:r>
              <a:rPr lang="it-IT" sz="2600" kern="150" dirty="0">
                <a:effectLst/>
                <a:ea typeface="Times New Roman" panose="02020603050405020304" pitchFamily="18" charset="0"/>
              </a:rPr>
              <a:t>? L’</a:t>
            </a:r>
            <a:r>
              <a:rPr lang="it-IT" sz="2600" kern="150" dirty="0" err="1">
                <a:effectLst/>
                <a:ea typeface="Times New Roman" panose="02020603050405020304" pitchFamily="18" charset="0"/>
              </a:rPr>
              <a:t>honneur</a:t>
            </a:r>
            <a:r>
              <a:rPr lang="it-IT" sz="2600" kern="150" dirty="0">
                <a:effectLst/>
                <a:ea typeface="Times New Roman" panose="02020603050405020304" pitchFamily="18" charset="0"/>
              </a:rPr>
              <a:t> ne </a:t>
            </a:r>
            <a:r>
              <a:rPr lang="it-IT" sz="2600" kern="150" dirty="0" err="1">
                <a:effectLst/>
                <a:ea typeface="Times New Roman" panose="02020603050405020304" pitchFamily="18" charset="0"/>
              </a:rPr>
              <a:t>permet</a:t>
            </a:r>
            <a:r>
              <a:rPr lang="it-IT" sz="2600" kern="150" dirty="0">
                <a:effectLst/>
                <a:ea typeface="Times New Roman" panose="02020603050405020304" pitchFamily="18" charset="0"/>
              </a:rPr>
              <a:t>-il </a:t>
            </a:r>
            <a:r>
              <a:rPr lang="it-IT" sz="2600" kern="150" dirty="0" err="1">
                <a:effectLst/>
                <a:ea typeface="Times New Roman" panose="02020603050405020304" pitchFamily="18" charset="0"/>
              </a:rPr>
              <a:t>pas</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adorer</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les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vertus</a:t>
            </a:r>
            <a:r>
              <a:rPr lang="it-IT" sz="2600" kern="150" dirty="0">
                <a:effectLst/>
                <a:ea typeface="Times New Roman" panose="02020603050405020304" pitchFamily="18" charset="0"/>
              </a:rPr>
              <a:t>, parce </a:t>
            </a:r>
            <a:r>
              <a:rPr lang="it-IT" sz="2600" kern="150" dirty="0" err="1">
                <a:effectLst/>
                <a:ea typeface="Times New Roman" panose="02020603050405020304" pitchFamily="18" charset="0"/>
              </a:rPr>
              <a:t>qu’elles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sont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dans</a:t>
            </a:r>
            <a:r>
              <a:rPr lang="it-IT" sz="2600" kern="150" dirty="0">
                <a:effectLst/>
                <a:ea typeface="Times New Roman" panose="02020603050405020304" pitchFamily="18" charset="0"/>
              </a:rPr>
              <a:t> un </a:t>
            </a:r>
            <a:r>
              <a:rPr lang="it-IT" sz="2600" kern="150" dirty="0" err="1">
                <a:effectLst/>
                <a:ea typeface="Times New Roman" panose="02020603050405020304" pitchFamily="18" charset="0"/>
              </a:rPr>
              <a:t>autre</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sexe</a:t>
            </a:r>
            <a:r>
              <a:rPr lang="it-IT" sz="2600" kern="150" dirty="0">
                <a:effectLst/>
                <a:ea typeface="Times New Roman" panose="02020603050405020304" pitchFamily="18" charset="0"/>
              </a:rPr>
              <a:t>, parce </a:t>
            </a:r>
            <a:r>
              <a:rPr lang="it-IT" sz="2600" kern="150" dirty="0" err="1">
                <a:effectLst/>
                <a:ea typeface="Times New Roman" panose="02020603050405020304" pitchFamily="18" charset="0"/>
              </a:rPr>
              <a:t>qu’elles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sont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réunies</a:t>
            </a:r>
            <a:r>
              <a:rPr lang="it-IT" sz="2600" kern="150" dirty="0">
                <a:effectLst/>
                <a:ea typeface="Times New Roman" panose="02020603050405020304" pitchFamily="18" charset="0"/>
              </a:rPr>
              <a:t> à la </a:t>
            </a:r>
            <a:r>
              <a:rPr lang="it-IT" sz="2600" b="1" kern="150" dirty="0" err="1">
                <a:effectLst/>
                <a:ea typeface="Times New Roman" panose="02020603050405020304" pitchFamily="18" charset="0"/>
              </a:rPr>
              <a:t>grâce</a:t>
            </a:r>
            <a:r>
              <a:rPr lang="it-IT" sz="2600" kern="150" dirty="0">
                <a:effectLst/>
                <a:ea typeface="Times New Roman" panose="02020603050405020304" pitchFamily="18" charset="0"/>
              </a:rPr>
              <a:t> et à la </a:t>
            </a:r>
            <a:r>
              <a:rPr lang="it-IT" sz="2600" b="1" kern="150" dirty="0" err="1">
                <a:effectLst/>
                <a:ea typeface="Times New Roman" panose="02020603050405020304" pitchFamily="18" charset="0"/>
              </a:rPr>
              <a:t>beauté</a:t>
            </a:r>
            <a:r>
              <a:rPr lang="it-IT" sz="2600" kern="150" dirty="0">
                <a:effectLst/>
                <a:ea typeface="Times New Roman" panose="02020603050405020304" pitchFamily="18" charset="0"/>
              </a:rPr>
              <a:t>? Me </a:t>
            </a:r>
            <a:r>
              <a:rPr lang="it-IT" sz="2600" kern="150" dirty="0" err="1">
                <a:effectLst/>
                <a:ea typeface="Times New Roman" panose="02020603050405020304" pitchFamily="18" charset="0"/>
              </a:rPr>
              <a:t>défend</a:t>
            </a:r>
            <a:r>
              <a:rPr lang="it-IT" sz="2600" kern="150" dirty="0">
                <a:effectLst/>
                <a:ea typeface="Times New Roman" panose="02020603050405020304" pitchFamily="18" charset="0"/>
              </a:rPr>
              <a:t>-il </a:t>
            </a:r>
            <a:r>
              <a:rPr lang="it-IT" sz="2600" kern="150" dirty="0" err="1">
                <a:effectLst/>
                <a:ea typeface="Times New Roman" panose="02020603050405020304" pitchFamily="18" charset="0"/>
              </a:rPr>
              <a:t>donc</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aimer</a:t>
            </a:r>
            <a:r>
              <a:rPr lang="it-IT" sz="2600" kern="150" dirty="0">
                <a:effectLst/>
                <a:ea typeface="Times New Roman" panose="02020603050405020304" pitchFamily="18" charset="0"/>
              </a:rPr>
              <a:t> en </a:t>
            </a:r>
            <a:r>
              <a:rPr lang="it-IT" sz="2600" kern="150" dirty="0" err="1">
                <a:effectLst/>
                <a:ea typeface="Times New Roman" panose="02020603050405020304" pitchFamily="18" charset="0"/>
              </a:rPr>
              <a:t>vous</a:t>
            </a:r>
            <a:r>
              <a:rPr lang="it-IT" sz="2600" kern="150" dirty="0">
                <a:effectLst/>
                <a:ea typeface="Times New Roman" panose="02020603050405020304" pitchFamily="18" charset="0"/>
              </a:rPr>
              <a:t> ce </a:t>
            </a:r>
            <a:r>
              <a:rPr lang="it-IT" sz="2600" kern="150" dirty="0" err="1">
                <a:effectLst/>
                <a:ea typeface="Times New Roman" panose="02020603050405020304" pitchFamily="18" charset="0"/>
              </a:rPr>
              <a:t>qu’il</a:t>
            </a:r>
            <a:r>
              <a:rPr lang="it-IT" sz="2600" kern="150" dirty="0">
                <a:effectLst/>
                <a:ea typeface="Times New Roman" panose="02020603050405020304" pitchFamily="18" charset="0"/>
              </a:rPr>
              <a:t> me </a:t>
            </a:r>
            <a:r>
              <a:rPr lang="it-IT" sz="2600" kern="150" dirty="0" err="1">
                <a:effectLst/>
                <a:ea typeface="Times New Roman" panose="02020603050405020304" pitchFamily="18" charset="0"/>
              </a:rPr>
              <a:t>serait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permis</a:t>
            </a:r>
            <a:r>
              <a:rPr lang="it-IT" sz="2600" kern="150" dirty="0">
                <a:effectLst/>
                <a:ea typeface="Times New Roman" panose="02020603050405020304" pitchFamily="18" charset="0"/>
              </a:rPr>
              <a:t> d’</a:t>
            </a:r>
            <a:r>
              <a:rPr lang="it-IT" sz="2600" kern="150" dirty="0" err="1">
                <a:effectLst/>
                <a:ea typeface="Times New Roman" panose="02020603050405020304" pitchFamily="18" charset="0"/>
              </a:rPr>
              <a:t>idolâtrer</a:t>
            </a:r>
            <a:r>
              <a:rPr lang="it-IT" sz="2600" kern="150" dirty="0">
                <a:effectLst/>
                <a:ea typeface="Times New Roman" panose="02020603050405020304" pitchFamily="18" charset="0"/>
              </a:rPr>
              <a:t> si </a:t>
            </a:r>
            <a:r>
              <a:rPr lang="it-IT" sz="2600" kern="150" dirty="0" err="1">
                <a:effectLst/>
                <a:ea typeface="Times New Roman" panose="02020603050405020304" pitchFamily="18" charset="0"/>
              </a:rPr>
              <a:t>ces</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blonds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cheveux</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avaient</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déjà</a:t>
            </a:r>
            <a:r>
              <a:rPr lang="it-IT" sz="2600" kern="150" dirty="0">
                <a:effectLst/>
                <a:ea typeface="Times New Roman" panose="02020603050405020304" pitchFamily="18" charset="0"/>
              </a:rPr>
              <a:t> </a:t>
            </a:r>
            <a:r>
              <a:rPr lang="it-IT" sz="2600" b="1" kern="150" dirty="0" err="1">
                <a:effectLst/>
                <a:ea typeface="Times New Roman" panose="02020603050405020304" pitchFamily="18" charset="0"/>
              </a:rPr>
              <a:t>blanchi</a:t>
            </a:r>
            <a:r>
              <a:rPr lang="it-IT" sz="2600" kern="150" dirty="0">
                <a:effectLst/>
                <a:ea typeface="Times New Roman" panose="02020603050405020304" pitchFamily="18" charset="0"/>
              </a:rPr>
              <a:t>; si </a:t>
            </a:r>
            <a:r>
              <a:rPr lang="it-IT" sz="2600" kern="150" dirty="0" err="1">
                <a:effectLst/>
                <a:ea typeface="Times New Roman" panose="02020603050405020304" pitchFamily="18" charset="0"/>
              </a:rPr>
              <a:t>quelques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rides</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couvraient</a:t>
            </a:r>
            <a:r>
              <a:rPr lang="it-IT" sz="2600" kern="150" dirty="0">
                <a:effectLst/>
                <a:ea typeface="Times New Roman" panose="02020603050405020304" pitchFamily="18" charset="0"/>
              </a:rPr>
              <a:t> ce </a:t>
            </a:r>
            <a:r>
              <a:rPr lang="it-IT" sz="2600" kern="150" dirty="0" err="1">
                <a:effectLst/>
                <a:ea typeface="Times New Roman" panose="02020603050405020304" pitchFamily="18" charset="0"/>
              </a:rPr>
              <a:t>beau</a:t>
            </a:r>
            <a:r>
              <a:rPr lang="it-IT" sz="2600" kern="150" dirty="0">
                <a:effectLst/>
                <a:ea typeface="Times New Roman" panose="02020603050405020304" pitchFamily="18" charset="0"/>
              </a:rPr>
              <a:t> </a:t>
            </a:r>
            <a:r>
              <a:rPr lang="it-IT" sz="2600" kern="150" dirty="0" err="1">
                <a:effectLst/>
                <a:ea typeface="Times New Roman" panose="02020603050405020304" pitchFamily="18" charset="0"/>
              </a:rPr>
              <a:t>visage</a:t>
            </a:r>
            <a:r>
              <a:rPr lang="it-IT" sz="2600" kern="150" dirty="0">
                <a:effectLst/>
                <a:ea typeface="Times New Roman" panose="02020603050405020304" pitchFamily="18" charset="0"/>
              </a:rPr>
              <a:t>? </a:t>
            </a:r>
          </a:p>
          <a:p>
            <a:r>
              <a:rPr lang="en-US" sz="2600" dirty="0">
                <a:effectLst/>
                <a:ea typeface="SimSun" panose="02010600030101010101" pitchFamily="2" charset="-122"/>
                <a:cs typeface="F"/>
              </a:rPr>
              <a:t>«</a:t>
            </a:r>
            <a:r>
              <a:rPr lang="it-IT" sz="2600" dirty="0" err="1">
                <a:effectLst/>
                <a:ea typeface="SimSun" panose="02010600030101010101" pitchFamily="2" charset="-122"/>
                <a:cs typeface="F"/>
              </a:rPr>
              <a:t>Dès</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que</a:t>
            </a:r>
            <a:r>
              <a:rPr lang="it-IT" sz="2600" dirty="0">
                <a:effectLst/>
                <a:ea typeface="SimSun" panose="02010600030101010101" pitchFamily="2" charset="-122"/>
                <a:cs typeface="F"/>
              </a:rPr>
              <a:t> le </a:t>
            </a:r>
            <a:r>
              <a:rPr lang="it-IT" sz="2600" dirty="0" err="1">
                <a:effectLst/>
                <a:ea typeface="SimSun" panose="02010600030101010101" pitchFamily="2" charset="-122"/>
                <a:cs typeface="F"/>
              </a:rPr>
              <a:t>mariage</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devient</a:t>
            </a:r>
            <a:r>
              <a:rPr lang="it-IT" sz="2600" dirty="0">
                <a:effectLst/>
                <a:ea typeface="SimSun" panose="02010600030101010101" pitchFamily="2" charset="-122"/>
                <a:cs typeface="F"/>
              </a:rPr>
              <a:t> un </a:t>
            </a:r>
            <a:r>
              <a:rPr lang="it-IT" sz="2600" dirty="0" err="1">
                <a:effectLst/>
                <a:ea typeface="SimSun" panose="02010600030101010101" pitchFamily="2" charset="-122"/>
                <a:cs typeface="F"/>
              </a:rPr>
              <a:t>devoir</a:t>
            </a:r>
            <a:r>
              <a:rPr lang="it-IT" sz="2600" dirty="0">
                <a:effectLst/>
                <a:ea typeface="SimSun" panose="02010600030101010101" pitchFamily="2" charset="-122"/>
                <a:cs typeface="F"/>
              </a:rPr>
              <a:t>, il ne </a:t>
            </a:r>
            <a:r>
              <a:rPr lang="it-IT" sz="2600" dirty="0" err="1">
                <a:effectLst/>
                <a:ea typeface="SimSun" panose="02010600030101010101" pitchFamily="2" charset="-122"/>
                <a:cs typeface="F"/>
              </a:rPr>
              <a:t>peut</a:t>
            </a:r>
            <a:r>
              <a:rPr lang="it-IT" sz="2600" dirty="0">
                <a:effectLst/>
                <a:ea typeface="SimSun" panose="02010600030101010101" pitchFamily="2" charset="-122"/>
                <a:cs typeface="F"/>
              </a:rPr>
              <a:t> </a:t>
            </a:r>
            <a:r>
              <a:rPr lang="it-IT" sz="2600" dirty="0" err="1">
                <a:effectLst/>
                <a:ea typeface="SimSun" panose="02010600030101010101" pitchFamily="2" charset="-122"/>
                <a:cs typeface="F"/>
              </a:rPr>
              <a:t>tarder</a:t>
            </a:r>
            <a:r>
              <a:rPr lang="it-IT" sz="2600" dirty="0">
                <a:effectLst/>
                <a:ea typeface="SimSun" panose="02010600030101010101" pitchFamily="2" charset="-122"/>
                <a:cs typeface="F"/>
              </a:rPr>
              <a:t> à devenir une </a:t>
            </a:r>
            <a:r>
              <a:rPr lang="it-IT" sz="2600" b="1" dirty="0" err="1">
                <a:effectLst/>
                <a:ea typeface="SimSun" panose="02010600030101010101" pitchFamily="2" charset="-122"/>
                <a:cs typeface="F"/>
              </a:rPr>
              <a:t>chaîne</a:t>
            </a:r>
            <a:r>
              <a:rPr lang="en-US" sz="2600" dirty="0">
                <a:effectLst/>
                <a:ea typeface="SimSun" panose="02010600030101010101" pitchFamily="2" charset="-122"/>
                <a:cs typeface="F"/>
              </a:rPr>
              <a:t>» [César a </a:t>
            </a:r>
            <a:r>
              <a:rPr lang="en-US" sz="2600" dirty="0" err="1">
                <a:effectLst/>
                <a:ea typeface="SimSun" panose="02010600030101010101" pitchFamily="2" charset="-122"/>
                <a:cs typeface="F"/>
              </a:rPr>
              <a:t>Ol</a:t>
            </a:r>
            <a:r>
              <a:rPr lang="en-US" sz="2600" dirty="0">
                <a:effectLst/>
                <a:ea typeface="SimSun" panose="02010600030101010101" pitchFamily="2" charset="-122"/>
                <a:cs typeface="F"/>
              </a:rPr>
              <a:t>.]</a:t>
            </a:r>
            <a:endParaRPr lang="it-IT" sz="2600" dirty="0">
              <a:effectLst/>
              <a:ea typeface="SimSun" panose="02010600030101010101" pitchFamily="2" charset="-122"/>
              <a:cs typeface="F"/>
            </a:endParaRPr>
          </a:p>
          <a:p>
            <a:r>
              <a:rPr lang="en-US" sz="2600" dirty="0">
                <a:effectLst/>
                <a:ea typeface="SimSun" panose="02010600030101010101" pitchFamily="2" charset="-122"/>
                <a:cs typeface="F"/>
              </a:rPr>
              <a:t>L</a:t>
            </a:r>
            <a:r>
              <a:rPr lang="it-IT" sz="2600" dirty="0" err="1">
                <a:effectLst/>
                <a:ea typeface="SimSun" panose="02010600030101010101" pitchFamily="2" charset="-122"/>
                <a:cs typeface="F"/>
              </a:rPr>
              <a:t>ettre</a:t>
            </a:r>
            <a:r>
              <a:rPr lang="it-IT" sz="2600" dirty="0">
                <a:effectLst/>
                <a:ea typeface="SimSun" panose="02010600030101010101" pitchFamily="2" charset="-122"/>
                <a:cs typeface="F"/>
              </a:rPr>
              <a:t> finale d’</a:t>
            </a:r>
            <a:r>
              <a:rPr lang="it-IT" sz="2600" dirty="0" err="1">
                <a:effectLst/>
                <a:ea typeface="SimSun" panose="02010600030101010101" pitchFamily="2" charset="-122"/>
                <a:cs typeface="F"/>
              </a:rPr>
              <a:t>Ol</a:t>
            </a:r>
            <a:r>
              <a:rPr lang="it-IT" sz="2600" dirty="0">
                <a:effectLst/>
                <a:ea typeface="SimSun" panose="02010600030101010101" pitchFamily="2" charset="-122"/>
                <a:cs typeface="F"/>
              </a:rPr>
              <a:t>. </a:t>
            </a:r>
            <a:r>
              <a:rPr lang="it-IT" sz="2600" dirty="0">
                <a:ea typeface="SimSun" panose="02010600030101010101" pitchFamily="2" charset="-122"/>
                <a:cs typeface="F"/>
              </a:rPr>
              <a:t>a</a:t>
            </a:r>
            <a:r>
              <a:rPr lang="it-IT" sz="2600" dirty="0">
                <a:effectLst/>
                <a:ea typeface="SimSun" panose="02010600030101010101" pitchFamily="2" charset="-122"/>
                <a:cs typeface="F"/>
              </a:rPr>
              <a:t> Emilie]: </a:t>
            </a:r>
            <a:r>
              <a:rPr lang="en-US" sz="2600" dirty="0">
                <a:effectLst/>
                <a:ea typeface="SimSun" panose="02010600030101010101" pitchFamily="2" charset="-122"/>
                <a:cs typeface="F"/>
              </a:rPr>
              <a:t>«[je </a:t>
            </a:r>
            <a:r>
              <a:rPr lang="en-US" sz="2600" dirty="0" err="1">
                <a:effectLst/>
                <a:ea typeface="SimSun" panose="02010600030101010101" pitchFamily="2" charset="-122"/>
                <a:cs typeface="F"/>
              </a:rPr>
              <a:t>dois</a:t>
            </a:r>
            <a:r>
              <a:rPr lang="en-US" sz="2600" dirty="0">
                <a:effectLst/>
                <a:ea typeface="SimSun" panose="02010600030101010101" pitchFamily="2" charset="-122"/>
                <a:cs typeface="F"/>
              </a:rPr>
              <a:t>] </a:t>
            </a:r>
            <a:r>
              <a:rPr lang="en-US" sz="2600" dirty="0" err="1">
                <a:effectLst/>
                <a:ea typeface="SimSun" panose="02010600030101010101" pitchFamily="2" charset="-122"/>
                <a:cs typeface="F"/>
              </a:rPr>
              <a:t>renoncer</a:t>
            </a:r>
            <a:r>
              <a:rPr lang="en-US" sz="2600" dirty="0">
                <a:effectLst/>
                <a:ea typeface="SimSun" panose="02010600030101010101" pitchFamily="2" charset="-122"/>
                <a:cs typeface="F"/>
              </a:rPr>
              <a:t> à […] </a:t>
            </a:r>
            <a:r>
              <a:rPr lang="it-IT" sz="2600" dirty="0">
                <a:effectLst/>
                <a:ea typeface="SimSun" panose="02010600030101010101" pitchFamily="2" charset="-122"/>
                <a:cs typeface="F"/>
              </a:rPr>
              <a:t>la </a:t>
            </a:r>
            <a:r>
              <a:rPr lang="it-IT" sz="2600" b="1" dirty="0" err="1">
                <a:effectLst/>
                <a:ea typeface="SimSun" panose="02010600030101010101" pitchFamily="2" charset="-122"/>
                <a:cs typeface="F"/>
              </a:rPr>
              <a:t>vertu</a:t>
            </a:r>
            <a:r>
              <a:rPr lang="it-IT" sz="2600" dirty="0">
                <a:effectLst/>
                <a:ea typeface="SimSun" panose="02010600030101010101" pitchFamily="2" charset="-122"/>
                <a:cs typeface="F"/>
              </a:rPr>
              <a:t>, la </a:t>
            </a:r>
            <a:r>
              <a:rPr lang="it-IT" sz="2600" b="1" dirty="0" err="1">
                <a:effectLst/>
                <a:ea typeface="SimSun" panose="02010600030101010101" pitchFamily="2" charset="-122"/>
                <a:cs typeface="F"/>
              </a:rPr>
              <a:t>grâce</a:t>
            </a:r>
            <a:r>
              <a:rPr lang="it-IT" sz="2600" dirty="0">
                <a:effectLst/>
                <a:ea typeface="SimSun" panose="02010600030101010101" pitchFamily="2" charset="-122"/>
                <a:cs typeface="F"/>
              </a:rPr>
              <a:t> et la </a:t>
            </a:r>
            <a:r>
              <a:rPr lang="it-IT" sz="2600" b="1" dirty="0" err="1">
                <a:effectLst/>
                <a:ea typeface="SimSun" panose="02010600030101010101" pitchFamily="2" charset="-122"/>
                <a:cs typeface="F"/>
              </a:rPr>
              <a:t>beauté</a:t>
            </a:r>
            <a:r>
              <a:rPr lang="en-US" sz="2600" dirty="0">
                <a:ea typeface="SimSun" panose="02010600030101010101" pitchFamily="2" charset="-122"/>
                <a:cs typeface="F"/>
              </a:rPr>
              <a:t> […];</a:t>
            </a:r>
            <a:r>
              <a:rPr lang="en-US" sz="2600" b="1" dirty="0">
                <a:ea typeface="SimSun" panose="02010600030101010101" pitchFamily="2" charset="-122"/>
                <a:cs typeface="F"/>
              </a:rPr>
              <a:t> </a:t>
            </a:r>
            <a:r>
              <a:rPr lang="it-IT" sz="2600" dirty="0">
                <a:effectLst/>
                <a:ea typeface="SimSun" panose="02010600030101010101" pitchFamily="2" charset="-122"/>
                <a:cs typeface="F"/>
              </a:rPr>
              <a:t>[</a:t>
            </a:r>
            <a:r>
              <a:rPr lang="en-US" sz="2600" dirty="0">
                <a:effectLst/>
                <a:ea typeface="SimSun" panose="02010600030101010101" pitchFamily="2" charset="-122"/>
                <a:cs typeface="F"/>
              </a:rPr>
              <a:t>mon nom] doit, hélas! </a:t>
            </a:r>
            <a:r>
              <a:rPr lang="en-US" sz="2600" dirty="0" err="1">
                <a:effectLst/>
                <a:ea typeface="SimSun" panose="02010600030101010101" pitchFamily="2" charset="-122"/>
                <a:cs typeface="F"/>
              </a:rPr>
              <a:t>mourir</a:t>
            </a:r>
            <a:r>
              <a:rPr lang="en-US" sz="2600" dirty="0">
                <a:effectLst/>
                <a:ea typeface="SimSun" panose="02010600030101010101" pitchFamily="2" charset="-122"/>
                <a:cs typeface="F"/>
              </a:rPr>
              <a:t> avec </a:t>
            </a:r>
            <a:r>
              <a:rPr lang="en-US" sz="2600" dirty="0" err="1">
                <a:effectLst/>
                <a:ea typeface="SimSun" panose="02010600030101010101" pitchFamily="2" charset="-122"/>
                <a:cs typeface="F"/>
              </a:rPr>
              <a:t>moi</a:t>
            </a:r>
            <a:r>
              <a:rPr lang="en-US" sz="2600" dirty="0">
                <a:effectLst/>
                <a:ea typeface="SimSun" panose="02010600030101010101" pitchFamily="2" charset="-122"/>
                <a:cs typeface="F"/>
              </a:rPr>
              <a:t> tout </a:t>
            </a:r>
            <a:r>
              <a:rPr lang="en-US" sz="2600" dirty="0" err="1">
                <a:effectLst/>
                <a:ea typeface="SimSun" panose="02010600030101010101" pitchFamily="2" charset="-122"/>
                <a:cs typeface="F"/>
              </a:rPr>
              <a:t>entier</a:t>
            </a:r>
            <a:r>
              <a:rPr lang="en-US" sz="2600" dirty="0">
                <a:effectLst/>
                <a:ea typeface="SimSun" panose="02010600030101010101" pitchFamily="2" charset="-122"/>
                <a:cs typeface="F"/>
              </a:rPr>
              <a:t>».</a:t>
            </a:r>
          </a:p>
          <a:p>
            <a:r>
              <a:rPr lang="en-US" sz="2600" dirty="0">
                <a:ea typeface="SimSun" panose="02010600030101010101" pitchFamily="2" charset="-122"/>
                <a:cs typeface="F"/>
              </a:rPr>
              <a:t>[Olivier </a:t>
            </a:r>
            <a:r>
              <a:rPr lang="en-US" sz="2600" dirty="0" err="1">
                <a:ea typeface="SimSun" panose="02010600030101010101" pitchFamily="2" charset="-122"/>
                <a:cs typeface="F"/>
              </a:rPr>
              <a:t>devient</a:t>
            </a:r>
            <a:r>
              <a:rPr lang="en-US" sz="2600" dirty="0">
                <a:ea typeface="SimSun" panose="02010600030101010101" pitchFamily="2" charset="-122"/>
                <a:cs typeface="F"/>
              </a:rPr>
              <a:t> frère </a:t>
            </a:r>
            <a:r>
              <a:rPr lang="en-US" sz="2600" dirty="0" err="1">
                <a:ea typeface="SimSun" panose="02010600030101010101" pitchFamily="2" charset="-122"/>
                <a:cs typeface="F"/>
              </a:rPr>
              <a:t>Emilien</a:t>
            </a:r>
            <a:r>
              <a:rPr lang="en-US" sz="2600" dirty="0">
                <a:ea typeface="SimSun" panose="02010600030101010101" pitchFamily="2" charset="-122"/>
                <a:cs typeface="F"/>
              </a:rPr>
              <a:t>; le marriage non consommé </a:t>
            </a:r>
            <a:r>
              <a:rPr lang="en-US" sz="2600" dirty="0" err="1">
                <a:ea typeface="SimSun" panose="02010600030101010101" pitchFamily="2" charset="-122"/>
                <a:cs typeface="F"/>
              </a:rPr>
              <a:t>est</a:t>
            </a:r>
            <a:r>
              <a:rPr lang="en-US" sz="2600" dirty="0">
                <a:ea typeface="SimSun" panose="02010600030101010101" pitchFamily="2" charset="-122"/>
                <a:cs typeface="F"/>
              </a:rPr>
              <a:t> </a:t>
            </a:r>
            <a:r>
              <a:rPr lang="en-US" sz="2600" dirty="0" err="1">
                <a:ea typeface="SimSun" panose="02010600030101010101" pitchFamily="2" charset="-122"/>
                <a:cs typeface="F"/>
              </a:rPr>
              <a:t>résolu</a:t>
            </a:r>
            <a:r>
              <a:rPr lang="en-US" sz="2600" dirty="0">
                <a:ea typeface="SimSun" panose="02010600030101010101" pitchFamily="2" charset="-122"/>
                <a:cs typeface="F"/>
              </a:rPr>
              <a:t>].</a:t>
            </a:r>
            <a:endParaRPr lang="it-IT" sz="2600" dirty="0">
              <a:effectLst/>
              <a:ea typeface="SimSun" panose="02010600030101010101" pitchFamily="2" charset="-122"/>
              <a:cs typeface="F"/>
            </a:endParaRPr>
          </a:p>
          <a:p>
            <a:endParaRPr lang="it-IT" dirty="0"/>
          </a:p>
        </p:txBody>
      </p:sp>
    </p:spTree>
    <p:extLst>
      <p:ext uri="{BB962C8B-B14F-4D97-AF65-F5344CB8AC3E}">
        <p14:creationId xmlns:p14="http://schemas.microsoft.com/office/powerpoint/2010/main" val="1625266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24B203-D77A-416B-B90C-EF775000CF6F}"/>
              </a:ext>
            </a:extLst>
          </p:cNvPr>
          <p:cNvSpPr>
            <a:spLocks noGrp="1"/>
          </p:cNvSpPr>
          <p:nvPr>
            <p:ph type="title"/>
          </p:nvPr>
        </p:nvSpPr>
        <p:spPr/>
        <p:txBody>
          <a:bodyPr/>
          <a:lstStyle/>
          <a:p>
            <a:pPr algn="ctr"/>
            <a:r>
              <a:rPr lang="it-IT" dirty="0"/>
              <a:t>Henri de Latouche</a:t>
            </a:r>
            <a:br>
              <a:rPr lang="it-IT" dirty="0"/>
            </a:br>
            <a:r>
              <a:rPr lang="it-IT" i="1" dirty="0"/>
              <a:t>Olivier</a:t>
            </a:r>
            <a:r>
              <a:rPr lang="it-IT" dirty="0"/>
              <a:t> </a:t>
            </a:r>
          </a:p>
        </p:txBody>
      </p:sp>
      <p:sp>
        <p:nvSpPr>
          <p:cNvPr id="3" name="Segnaposto contenuto 2">
            <a:extLst>
              <a:ext uri="{FF2B5EF4-FFF2-40B4-BE49-F238E27FC236}">
                <a16:creationId xmlns:a16="http://schemas.microsoft.com/office/drawing/2014/main" id="{D28B91AD-1C9E-497E-BCBF-D2D48C8F15D3}"/>
              </a:ext>
            </a:extLst>
          </p:cNvPr>
          <p:cNvSpPr>
            <a:spLocks noGrp="1"/>
          </p:cNvSpPr>
          <p:nvPr>
            <p:ph idx="1"/>
          </p:nvPr>
        </p:nvSpPr>
        <p:spPr/>
        <p:txBody>
          <a:bodyPr>
            <a:normAutofit fontScale="92500" lnSpcReduction="10000"/>
          </a:bodyPr>
          <a:lstStyle/>
          <a:p>
            <a:pPr marL="0" indent="0" algn="ctr">
              <a:buNone/>
            </a:pPr>
            <a:r>
              <a:rPr lang="it-IT" sz="2400" dirty="0" err="1"/>
              <a:t>Introduction</a:t>
            </a:r>
            <a:r>
              <a:rPr lang="it-IT" sz="2400" dirty="0"/>
              <a:t> [</a:t>
            </a:r>
            <a:r>
              <a:rPr lang="it-IT" sz="2400" dirty="0" err="1"/>
              <a:t>Narrateur</a:t>
            </a:r>
            <a:r>
              <a:rPr lang="it-IT" sz="2400" dirty="0"/>
              <a:t>]</a:t>
            </a:r>
          </a:p>
          <a:p>
            <a:r>
              <a:rPr lang="it-IT" sz="2400" dirty="0"/>
              <a:t>La </a:t>
            </a:r>
            <a:r>
              <a:rPr lang="it-IT" sz="2400" b="1" dirty="0" err="1"/>
              <a:t>révolution</a:t>
            </a:r>
            <a:r>
              <a:rPr lang="it-IT" sz="2400" dirty="0"/>
              <a:t> </a:t>
            </a:r>
            <a:r>
              <a:rPr lang="it-IT" sz="2400" dirty="0" err="1"/>
              <a:t>vint</a:t>
            </a:r>
            <a:r>
              <a:rPr lang="it-IT" sz="2400" dirty="0"/>
              <a:t>, et dispersa </a:t>
            </a:r>
            <a:r>
              <a:rPr lang="it-IT" sz="2400" dirty="0" err="1"/>
              <a:t>toute</a:t>
            </a:r>
            <a:r>
              <a:rPr lang="it-IT" sz="2400" dirty="0"/>
              <a:t> la </a:t>
            </a:r>
            <a:r>
              <a:rPr lang="it-IT" sz="2400" dirty="0" err="1"/>
              <a:t>société</a:t>
            </a:r>
            <a:r>
              <a:rPr lang="it-IT" sz="2400" dirty="0"/>
              <a:t> </a:t>
            </a:r>
            <a:r>
              <a:rPr lang="it-IT" sz="2400" dirty="0" err="1"/>
              <a:t>où</a:t>
            </a:r>
            <a:r>
              <a:rPr lang="it-IT" sz="2400" dirty="0"/>
              <a:t> </a:t>
            </a:r>
            <a:r>
              <a:rPr lang="it-IT" sz="2400" dirty="0" err="1"/>
              <a:t>vivait</a:t>
            </a:r>
            <a:r>
              <a:rPr lang="it-IT" sz="2400" dirty="0"/>
              <a:t> madame de R.</a:t>
            </a:r>
          </a:p>
          <a:p>
            <a:r>
              <a:rPr lang="it-IT" sz="2400" dirty="0"/>
              <a:t>Je </a:t>
            </a:r>
            <a:r>
              <a:rPr lang="it-IT" sz="2400" dirty="0" err="1"/>
              <a:t>fus</a:t>
            </a:r>
            <a:r>
              <a:rPr lang="it-IT" sz="2400" dirty="0"/>
              <a:t> </a:t>
            </a:r>
            <a:r>
              <a:rPr lang="it-IT" sz="2400" dirty="0" err="1"/>
              <a:t>moi</a:t>
            </a:r>
            <a:r>
              <a:rPr lang="it-IT" sz="2400" dirty="0"/>
              <a:t>-</a:t>
            </a:r>
            <a:r>
              <a:rPr lang="it-IT" sz="2400" kern="150" dirty="0">
                <a:effectLst/>
                <a:ea typeface="Calibri" panose="020F0502020204030204" pitchFamily="34" charset="0"/>
              </a:rPr>
              <a:t> </a:t>
            </a:r>
            <a:r>
              <a:rPr lang="it-IT" sz="2400" kern="150" dirty="0" err="1">
                <a:effectLst/>
                <a:ea typeface="Calibri" panose="020F0502020204030204" pitchFamily="34" charset="0"/>
              </a:rPr>
              <a:t>même</a:t>
            </a:r>
            <a:r>
              <a:rPr lang="it-IT" sz="2400" kern="150" dirty="0">
                <a:effectLst/>
                <a:ea typeface="Calibri" panose="020F0502020204030204" pitchFamily="34" charset="0"/>
              </a:rPr>
              <a:t> </a:t>
            </a:r>
            <a:r>
              <a:rPr lang="it-IT" sz="2400" kern="150" dirty="0" err="1">
                <a:effectLst/>
                <a:ea typeface="Calibri" panose="020F0502020204030204" pitchFamily="34" charset="0"/>
              </a:rPr>
              <a:t>forcé</a:t>
            </a:r>
            <a:r>
              <a:rPr lang="it-IT" sz="2400" kern="150" dirty="0">
                <a:effectLst/>
                <a:ea typeface="Calibri" panose="020F0502020204030204" pitchFamily="34" charset="0"/>
              </a:rPr>
              <a:t> de m’</a:t>
            </a:r>
            <a:r>
              <a:rPr lang="it-IT" sz="2400" kern="150" dirty="0" err="1">
                <a:effectLst/>
                <a:ea typeface="Calibri" panose="020F0502020204030204" pitchFamily="34" charset="0"/>
              </a:rPr>
              <a:t>expatrier</a:t>
            </a:r>
            <a:r>
              <a:rPr lang="it-IT" sz="2400" kern="150" dirty="0">
                <a:effectLst/>
                <a:ea typeface="Calibri" panose="020F0502020204030204" pitchFamily="34" charset="0"/>
              </a:rPr>
              <a:t>. À </a:t>
            </a:r>
            <a:r>
              <a:rPr lang="it-IT" sz="2400" kern="150" dirty="0" err="1">
                <a:effectLst/>
                <a:ea typeface="Calibri" panose="020F0502020204030204" pitchFamily="34" charset="0"/>
              </a:rPr>
              <a:t>mon</a:t>
            </a:r>
            <a:r>
              <a:rPr lang="it-IT" sz="2400" kern="150" dirty="0">
                <a:effectLst/>
                <a:ea typeface="Calibri" panose="020F0502020204030204" pitchFamily="34" charset="0"/>
              </a:rPr>
              <a:t> </a:t>
            </a:r>
            <a:r>
              <a:rPr lang="it-IT" sz="2400" kern="150" dirty="0" err="1">
                <a:effectLst/>
                <a:ea typeface="Calibri" panose="020F0502020204030204" pitchFamily="34" charset="0"/>
              </a:rPr>
              <a:t>retour</a:t>
            </a:r>
            <a:r>
              <a:rPr lang="it-IT" sz="2400" kern="150" dirty="0">
                <a:effectLst/>
                <a:ea typeface="Calibri" panose="020F0502020204030204" pitchFamily="34" charset="0"/>
              </a:rPr>
              <a:t>, </a:t>
            </a:r>
            <a:r>
              <a:rPr lang="it-IT" sz="2400" kern="150" dirty="0" err="1">
                <a:effectLst/>
                <a:ea typeface="Calibri" panose="020F0502020204030204" pitchFamily="34" charset="0"/>
              </a:rPr>
              <a:t>mon</a:t>
            </a:r>
            <a:r>
              <a:rPr lang="it-IT" sz="2400" kern="150" dirty="0">
                <a:effectLst/>
                <a:ea typeface="Calibri" panose="020F0502020204030204" pitchFamily="34" charset="0"/>
              </a:rPr>
              <a:t> premier </a:t>
            </a:r>
            <a:r>
              <a:rPr lang="it-IT" sz="2400" kern="150" dirty="0" err="1">
                <a:effectLst/>
                <a:ea typeface="Calibri" panose="020F0502020204030204" pitchFamily="34" charset="0"/>
              </a:rPr>
              <a:t>soin</a:t>
            </a:r>
            <a:r>
              <a:rPr lang="it-IT" sz="2400" kern="150" dirty="0">
                <a:effectLst/>
                <a:ea typeface="Calibri" panose="020F0502020204030204" pitchFamily="34" charset="0"/>
              </a:rPr>
              <a:t> </a:t>
            </a:r>
            <a:r>
              <a:rPr lang="it-IT" sz="2400" kern="150" dirty="0" err="1">
                <a:effectLst/>
                <a:ea typeface="Calibri" panose="020F0502020204030204" pitchFamily="34" charset="0"/>
              </a:rPr>
              <a:t>fut</a:t>
            </a:r>
            <a:r>
              <a:rPr lang="it-IT" sz="2400" kern="150" dirty="0">
                <a:effectLst/>
                <a:ea typeface="Calibri" panose="020F0502020204030204" pitchFamily="34" charset="0"/>
              </a:rPr>
              <a:t> de me </a:t>
            </a:r>
            <a:r>
              <a:rPr lang="it-IT" sz="2400" kern="150" dirty="0" err="1">
                <a:effectLst/>
                <a:ea typeface="Calibri" panose="020F0502020204030204" pitchFamily="34" charset="0"/>
              </a:rPr>
              <a:t>rendre</a:t>
            </a:r>
            <a:r>
              <a:rPr lang="it-IT" sz="2400" kern="150" dirty="0">
                <a:effectLst/>
                <a:ea typeface="Calibri" panose="020F0502020204030204" pitchFamily="34" charset="0"/>
              </a:rPr>
              <a:t> </a:t>
            </a:r>
            <a:r>
              <a:rPr lang="it-IT" sz="2400" kern="150" dirty="0" err="1">
                <a:effectLst/>
                <a:ea typeface="Calibri" panose="020F0502020204030204" pitchFamily="34" charset="0"/>
              </a:rPr>
              <a:t>auprès</a:t>
            </a:r>
            <a:r>
              <a:rPr lang="it-IT" sz="2400" kern="150" dirty="0">
                <a:effectLst/>
                <a:ea typeface="Calibri" panose="020F0502020204030204" pitchFamily="34" charset="0"/>
              </a:rPr>
              <a:t> d’elle. </a:t>
            </a:r>
            <a:r>
              <a:rPr lang="it-IT" sz="2400" kern="150" dirty="0" err="1">
                <a:effectLst/>
                <a:ea typeface="Calibri" panose="020F0502020204030204" pitchFamily="34" charset="0"/>
              </a:rPr>
              <a:t>J’y</a:t>
            </a:r>
            <a:r>
              <a:rPr lang="it-IT" sz="2400" kern="150" dirty="0">
                <a:effectLst/>
                <a:ea typeface="Calibri" panose="020F0502020204030204" pitchFamily="34" charset="0"/>
              </a:rPr>
              <a:t> </a:t>
            </a:r>
            <a:r>
              <a:rPr lang="it-IT" sz="2400" kern="150" dirty="0" err="1">
                <a:effectLst/>
                <a:ea typeface="Calibri" panose="020F0502020204030204" pitchFamily="34" charset="0"/>
              </a:rPr>
              <a:t>trouvais</a:t>
            </a:r>
            <a:r>
              <a:rPr lang="it-IT" sz="2400" kern="150" dirty="0">
                <a:effectLst/>
                <a:ea typeface="Calibri" panose="020F0502020204030204" pitchFamily="34" charset="0"/>
              </a:rPr>
              <a:t> </a:t>
            </a:r>
            <a:r>
              <a:rPr lang="it-IT" sz="2400" kern="150" dirty="0" err="1">
                <a:effectLst/>
                <a:ea typeface="Calibri" panose="020F0502020204030204" pitchFamily="34" charset="0"/>
              </a:rPr>
              <a:t>installé</a:t>
            </a:r>
            <a:r>
              <a:rPr lang="it-IT" sz="2400" kern="150" dirty="0">
                <a:effectLst/>
                <a:ea typeface="Calibri" panose="020F0502020204030204" pitchFamily="34" charset="0"/>
              </a:rPr>
              <a:t> un </a:t>
            </a:r>
            <a:r>
              <a:rPr lang="it-IT" sz="2400" kern="150" dirty="0" err="1">
                <a:effectLst/>
                <a:ea typeface="Calibri" panose="020F0502020204030204" pitchFamily="34" charset="0"/>
              </a:rPr>
              <a:t>homme</a:t>
            </a:r>
            <a:r>
              <a:rPr lang="it-IT" sz="2400" kern="150" dirty="0">
                <a:effectLst/>
                <a:ea typeface="Calibri" panose="020F0502020204030204" pitchFamily="34" charset="0"/>
              </a:rPr>
              <a:t> </a:t>
            </a:r>
            <a:r>
              <a:rPr lang="it-IT" sz="2400" kern="150" dirty="0" err="1">
                <a:effectLst/>
                <a:ea typeface="Calibri" panose="020F0502020204030204" pitchFamily="34" charset="0"/>
              </a:rPr>
              <a:t>qu’on</a:t>
            </a:r>
            <a:r>
              <a:rPr lang="it-IT" sz="2400" kern="150" dirty="0">
                <a:effectLst/>
                <a:ea typeface="Calibri" panose="020F0502020204030204" pitchFamily="34" charset="0"/>
              </a:rPr>
              <a:t> </a:t>
            </a:r>
            <a:r>
              <a:rPr lang="it-IT" sz="2400" kern="150" dirty="0" err="1">
                <a:effectLst/>
                <a:ea typeface="Calibri" panose="020F0502020204030204" pitchFamily="34" charset="0"/>
              </a:rPr>
              <a:t>appelait</a:t>
            </a:r>
            <a:r>
              <a:rPr lang="it-IT" sz="2400" kern="150" dirty="0">
                <a:effectLst/>
                <a:ea typeface="Calibri" panose="020F0502020204030204" pitchFamily="34" charset="0"/>
              </a:rPr>
              <a:t> </a:t>
            </a:r>
            <a:r>
              <a:rPr lang="it-IT" sz="2400" kern="150" dirty="0" err="1">
                <a:effectLst/>
                <a:ea typeface="Calibri" panose="020F0502020204030204" pitchFamily="34" charset="0"/>
              </a:rPr>
              <a:t>seulement</a:t>
            </a:r>
            <a:r>
              <a:rPr lang="it-IT" sz="2400" kern="150" dirty="0">
                <a:effectLst/>
                <a:ea typeface="Calibri" panose="020F0502020204030204" pitchFamily="34" charset="0"/>
              </a:rPr>
              <a:t> </a:t>
            </a:r>
            <a:r>
              <a:rPr lang="it-IT" sz="2400" i="1" kern="150" dirty="0">
                <a:effectLst/>
                <a:ea typeface="Calibri" panose="020F0502020204030204" pitchFamily="34" charset="0"/>
              </a:rPr>
              <a:t>Monsieur</a:t>
            </a:r>
            <a:r>
              <a:rPr lang="it-IT" sz="2400" kern="150" dirty="0">
                <a:effectLst/>
                <a:ea typeface="Calibri" panose="020F0502020204030204" pitchFamily="34" charset="0"/>
              </a:rPr>
              <a:t> : […] </a:t>
            </a:r>
            <a:r>
              <a:rPr lang="it-IT" sz="2400" kern="150" dirty="0" err="1">
                <a:effectLst/>
                <a:ea typeface="Calibri" panose="020F0502020204030204" pitchFamily="34" charset="0"/>
              </a:rPr>
              <a:t>quoique</a:t>
            </a:r>
            <a:r>
              <a:rPr lang="it-IT" sz="2400" kern="150" dirty="0">
                <a:effectLst/>
                <a:ea typeface="Calibri" panose="020F0502020204030204" pitchFamily="34" charset="0"/>
              </a:rPr>
              <a:t> </a:t>
            </a:r>
            <a:r>
              <a:rPr lang="it-IT" sz="2400" kern="150" dirty="0" err="1">
                <a:effectLst/>
                <a:ea typeface="Calibri" panose="020F0502020204030204" pitchFamily="34" charset="0"/>
              </a:rPr>
              <a:t>ses</a:t>
            </a:r>
            <a:r>
              <a:rPr lang="it-IT" sz="2400" kern="150" dirty="0">
                <a:effectLst/>
                <a:ea typeface="Calibri" panose="020F0502020204030204" pitchFamily="34" charset="0"/>
              </a:rPr>
              <a:t> </a:t>
            </a:r>
            <a:r>
              <a:rPr lang="it-IT" sz="2400" b="1" kern="150" dirty="0" err="1">
                <a:effectLst/>
                <a:ea typeface="Calibri" panose="020F0502020204030204" pitchFamily="34" charset="0"/>
              </a:rPr>
              <a:t>cheveux</a:t>
            </a:r>
            <a:r>
              <a:rPr lang="it-IT" sz="2400" kern="150" dirty="0">
                <a:effectLst/>
                <a:ea typeface="Calibri" panose="020F0502020204030204" pitchFamily="34" charset="0"/>
              </a:rPr>
              <a:t> </a:t>
            </a:r>
            <a:r>
              <a:rPr lang="it-IT" sz="2400" kern="150" dirty="0" err="1">
                <a:effectLst/>
                <a:ea typeface="Calibri" panose="020F0502020204030204" pitchFamily="34" charset="0"/>
              </a:rPr>
              <a:t>fussent</a:t>
            </a:r>
            <a:r>
              <a:rPr lang="it-IT" sz="2400" kern="150" dirty="0">
                <a:effectLst/>
                <a:ea typeface="Calibri" panose="020F0502020204030204" pitchFamily="34" charset="0"/>
              </a:rPr>
              <a:t> </a:t>
            </a:r>
            <a:r>
              <a:rPr lang="it-IT" sz="2400" kern="150" dirty="0" err="1">
                <a:effectLst/>
                <a:ea typeface="Calibri" panose="020F0502020204030204" pitchFamily="34" charset="0"/>
              </a:rPr>
              <a:t>entièrement</a:t>
            </a:r>
            <a:r>
              <a:rPr lang="it-IT" sz="2400" kern="150" dirty="0">
                <a:effectLst/>
                <a:ea typeface="Calibri" panose="020F0502020204030204" pitchFamily="34" charset="0"/>
              </a:rPr>
              <a:t> </a:t>
            </a:r>
            <a:r>
              <a:rPr lang="it-IT" sz="2400" b="1" kern="150" dirty="0" err="1">
                <a:effectLst/>
                <a:ea typeface="Calibri" panose="020F0502020204030204" pitchFamily="34" charset="0"/>
              </a:rPr>
              <a:t>blancs</a:t>
            </a:r>
            <a:r>
              <a:rPr lang="it-IT" sz="2400" kern="150" dirty="0">
                <a:effectLst/>
                <a:ea typeface="Calibri" panose="020F0502020204030204" pitchFamily="34" charset="0"/>
              </a:rPr>
              <a:t>, </a:t>
            </a:r>
            <a:r>
              <a:rPr lang="it-IT" sz="2400" kern="150" dirty="0" err="1">
                <a:effectLst/>
                <a:ea typeface="Calibri" panose="020F0502020204030204" pitchFamily="34" charset="0"/>
              </a:rPr>
              <a:t>ses</a:t>
            </a:r>
            <a:r>
              <a:rPr lang="it-IT" sz="2400" kern="150" dirty="0">
                <a:effectLst/>
                <a:ea typeface="Calibri" panose="020F0502020204030204" pitchFamily="34" charset="0"/>
              </a:rPr>
              <a:t> traits </a:t>
            </a:r>
            <a:r>
              <a:rPr lang="it-IT" sz="2400" kern="150" dirty="0" err="1">
                <a:effectLst/>
                <a:ea typeface="Calibri" panose="020F0502020204030204" pitchFamily="34" charset="0"/>
              </a:rPr>
              <a:t>paraissaient</a:t>
            </a:r>
            <a:r>
              <a:rPr lang="it-IT" sz="2400" kern="150" dirty="0">
                <a:effectLst/>
                <a:ea typeface="Calibri" panose="020F0502020204030204" pitchFamily="34" charset="0"/>
              </a:rPr>
              <a:t> </a:t>
            </a:r>
            <a:r>
              <a:rPr lang="it-IT" sz="2400" kern="150" dirty="0" err="1">
                <a:effectLst/>
                <a:ea typeface="Calibri" panose="020F0502020204030204" pitchFamily="34" charset="0"/>
              </a:rPr>
              <a:t>plutôt</a:t>
            </a:r>
            <a:r>
              <a:rPr lang="it-IT" sz="2400" kern="150" dirty="0">
                <a:effectLst/>
                <a:ea typeface="Calibri" panose="020F0502020204030204" pitchFamily="34" charset="0"/>
              </a:rPr>
              <a:t> </a:t>
            </a:r>
            <a:r>
              <a:rPr lang="it-IT" sz="2400" kern="150" dirty="0" err="1">
                <a:effectLst/>
                <a:ea typeface="Calibri" panose="020F0502020204030204" pitchFamily="34" charset="0"/>
              </a:rPr>
              <a:t>flétris</a:t>
            </a:r>
            <a:r>
              <a:rPr lang="it-IT" sz="2400" kern="150" dirty="0">
                <a:effectLst/>
                <a:ea typeface="Calibri" panose="020F0502020204030204" pitchFamily="34" charset="0"/>
              </a:rPr>
              <a:t> par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chagrins</a:t>
            </a:r>
            <a:r>
              <a:rPr lang="it-IT" sz="2400" kern="150" dirty="0">
                <a:effectLst/>
                <a:ea typeface="Calibri" panose="020F0502020204030204" pitchFamily="34" charset="0"/>
              </a:rPr>
              <a:t> </a:t>
            </a:r>
            <a:r>
              <a:rPr lang="it-IT" sz="2400" kern="150" dirty="0" err="1">
                <a:effectLst/>
                <a:ea typeface="Calibri" panose="020F0502020204030204" pitchFamily="34" charset="0"/>
              </a:rPr>
              <a:t>ou</a:t>
            </a:r>
            <a:r>
              <a:rPr lang="it-IT" sz="2400" kern="150" dirty="0">
                <a:effectLst/>
                <a:ea typeface="Calibri" panose="020F0502020204030204" pitchFamily="34" charset="0"/>
              </a:rPr>
              <a:t>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travaux</a:t>
            </a:r>
            <a:r>
              <a:rPr lang="it-IT" sz="2400" kern="150" dirty="0">
                <a:effectLst/>
                <a:ea typeface="Calibri" panose="020F0502020204030204" pitchFamily="34" charset="0"/>
              </a:rPr>
              <a:t>, </a:t>
            </a:r>
            <a:r>
              <a:rPr lang="it-IT" sz="2400" kern="150" dirty="0" err="1">
                <a:effectLst/>
                <a:ea typeface="Calibri" panose="020F0502020204030204" pitchFamily="34" charset="0"/>
              </a:rPr>
              <a:t>que</a:t>
            </a:r>
            <a:r>
              <a:rPr lang="it-IT" sz="2400" kern="150" dirty="0">
                <a:effectLst/>
                <a:ea typeface="Calibri" panose="020F0502020204030204" pitchFamily="34" charset="0"/>
              </a:rPr>
              <a:t> par </a:t>
            </a:r>
            <a:r>
              <a:rPr lang="it-IT" sz="2400" kern="150" dirty="0" err="1">
                <a:effectLst/>
                <a:ea typeface="Calibri" panose="020F0502020204030204" pitchFamily="34" charset="0"/>
              </a:rPr>
              <a:t>les</a:t>
            </a:r>
            <a:r>
              <a:rPr lang="it-IT" sz="2400" kern="150" dirty="0">
                <a:effectLst/>
                <a:ea typeface="Calibri" panose="020F0502020204030204" pitchFamily="34" charset="0"/>
              </a:rPr>
              <a:t> </a:t>
            </a:r>
            <a:r>
              <a:rPr lang="it-IT" sz="2400" kern="150" dirty="0" err="1">
                <a:effectLst/>
                <a:ea typeface="Calibri" panose="020F0502020204030204" pitchFamily="34" charset="0"/>
              </a:rPr>
              <a:t>années</a:t>
            </a:r>
            <a:r>
              <a:rPr lang="it-IT" sz="2400" kern="150" dirty="0">
                <a:effectLst/>
                <a:ea typeface="Calibri" panose="020F0502020204030204" pitchFamily="34" charset="0"/>
              </a:rPr>
              <a:t>.</a:t>
            </a:r>
          </a:p>
          <a:p>
            <a:r>
              <a:rPr lang="it-IT" sz="2400" kern="150" dirty="0" err="1">
                <a:effectLst/>
                <a:ea typeface="Calibri" panose="020F0502020204030204" pitchFamily="34" charset="0"/>
              </a:rPr>
              <a:t>Quelques</a:t>
            </a:r>
            <a:r>
              <a:rPr lang="it-IT" sz="2400" kern="150" dirty="0">
                <a:effectLst/>
                <a:ea typeface="Calibri" panose="020F0502020204030204" pitchFamily="34" charset="0"/>
              </a:rPr>
              <a:t> </a:t>
            </a:r>
            <a:r>
              <a:rPr lang="it-IT" sz="2400" kern="150" dirty="0" err="1">
                <a:effectLst/>
                <a:ea typeface="Calibri" panose="020F0502020204030204" pitchFamily="34" charset="0"/>
              </a:rPr>
              <a:t>années</a:t>
            </a:r>
            <a:r>
              <a:rPr lang="it-IT" sz="2400" kern="150" dirty="0">
                <a:effectLst/>
                <a:ea typeface="Calibri" panose="020F0502020204030204" pitchFamily="34" charset="0"/>
              </a:rPr>
              <a:t> s’</a:t>
            </a:r>
            <a:r>
              <a:rPr lang="it-IT" sz="2400" kern="150" dirty="0" err="1">
                <a:effectLst/>
                <a:ea typeface="Calibri" panose="020F0502020204030204" pitchFamily="34" charset="0"/>
              </a:rPr>
              <a:t>écoulèrent</a:t>
            </a:r>
            <a:r>
              <a:rPr lang="it-IT" sz="2400" kern="150" dirty="0">
                <a:effectLst/>
                <a:ea typeface="Calibri" panose="020F0502020204030204" pitchFamily="34" charset="0"/>
              </a:rPr>
              <a:t> sans </a:t>
            </a:r>
            <a:r>
              <a:rPr lang="it-IT" sz="2400" kern="150" dirty="0" err="1">
                <a:effectLst/>
                <a:ea typeface="Calibri" panose="020F0502020204030204" pitchFamily="34" charset="0"/>
              </a:rPr>
              <a:t>que</a:t>
            </a:r>
            <a:r>
              <a:rPr lang="it-IT" sz="2400" kern="150" dirty="0">
                <a:effectLst/>
                <a:ea typeface="Calibri" panose="020F0502020204030204" pitchFamily="34" charset="0"/>
              </a:rPr>
              <a:t> madame de R. </a:t>
            </a:r>
            <a:r>
              <a:rPr lang="it-IT" sz="2400" kern="150" dirty="0" err="1">
                <a:effectLst/>
                <a:ea typeface="Calibri" panose="020F0502020204030204" pitchFamily="34" charset="0"/>
              </a:rPr>
              <a:t>vît</a:t>
            </a:r>
            <a:r>
              <a:rPr lang="it-IT" sz="2400" kern="150" dirty="0">
                <a:effectLst/>
                <a:ea typeface="Calibri" panose="020F0502020204030204" pitchFamily="34" charset="0"/>
              </a:rPr>
              <a:t>, </a:t>
            </a:r>
            <a:r>
              <a:rPr lang="it-IT" sz="2400" kern="150" dirty="0" err="1">
                <a:effectLst/>
                <a:ea typeface="Calibri" panose="020F0502020204030204" pitchFamily="34" charset="0"/>
              </a:rPr>
              <a:t>excepté</a:t>
            </a:r>
            <a:r>
              <a:rPr lang="it-IT" sz="2400" kern="150" dirty="0">
                <a:effectLst/>
                <a:ea typeface="Calibri" panose="020F0502020204030204" pitchFamily="34" charset="0"/>
              </a:rPr>
              <a:t> </a:t>
            </a:r>
            <a:r>
              <a:rPr lang="it-IT" sz="2400" kern="150" dirty="0" err="1">
                <a:effectLst/>
                <a:ea typeface="Calibri" panose="020F0502020204030204" pitchFamily="34" charset="0"/>
              </a:rPr>
              <a:t>moi</a:t>
            </a:r>
            <a:r>
              <a:rPr lang="it-IT" sz="2400" kern="150" dirty="0">
                <a:effectLst/>
                <a:ea typeface="Calibri" panose="020F0502020204030204" pitchFamily="34" charset="0"/>
              </a:rPr>
              <a:t>, d’</a:t>
            </a:r>
            <a:r>
              <a:rPr lang="it-IT" sz="2400" kern="150" dirty="0" err="1">
                <a:effectLst/>
                <a:ea typeface="Calibri" panose="020F0502020204030204" pitchFamily="34" charset="0"/>
              </a:rPr>
              <a:t>autres</a:t>
            </a:r>
            <a:r>
              <a:rPr lang="it-IT" sz="2400" kern="150" dirty="0">
                <a:effectLst/>
                <a:ea typeface="Calibri" panose="020F0502020204030204" pitchFamily="34" charset="0"/>
              </a:rPr>
              <a:t> </a:t>
            </a:r>
            <a:r>
              <a:rPr lang="it-IT" sz="2400" kern="150" dirty="0" err="1">
                <a:effectLst/>
                <a:ea typeface="Calibri" panose="020F0502020204030204" pitchFamily="34" charset="0"/>
              </a:rPr>
              <a:t>personnes</a:t>
            </a:r>
            <a:r>
              <a:rPr lang="it-IT" sz="2400" kern="150" dirty="0">
                <a:effectLst/>
                <a:ea typeface="Calibri" panose="020F0502020204030204" pitchFamily="34" charset="0"/>
              </a:rPr>
              <a:t> </a:t>
            </a:r>
            <a:r>
              <a:rPr lang="it-IT" sz="2400" kern="150" dirty="0" err="1">
                <a:effectLst/>
                <a:ea typeface="Calibri" panose="020F0502020204030204" pitchFamily="34" charset="0"/>
              </a:rPr>
              <a:t>que</a:t>
            </a:r>
            <a:r>
              <a:rPr lang="it-IT" sz="2400" kern="150" dirty="0">
                <a:effectLst/>
                <a:ea typeface="Calibri" panose="020F0502020204030204" pitchFamily="34" charset="0"/>
              </a:rPr>
              <a:t> l’</a:t>
            </a:r>
            <a:r>
              <a:rPr lang="it-IT" sz="2400" b="1" kern="150" dirty="0" err="1">
                <a:effectLst/>
                <a:ea typeface="Calibri" panose="020F0502020204030204" pitchFamily="34" charset="0"/>
              </a:rPr>
              <a:t>étranger</a:t>
            </a:r>
            <a:r>
              <a:rPr lang="it-IT" sz="2400" kern="150" dirty="0">
                <a:effectLst/>
                <a:ea typeface="Calibri" panose="020F0502020204030204" pitchFamily="34" charset="0"/>
              </a:rPr>
              <a:t>; […] il ne </a:t>
            </a:r>
            <a:r>
              <a:rPr lang="it-IT" sz="2400" kern="150" dirty="0" err="1">
                <a:effectLst/>
                <a:ea typeface="Calibri" panose="020F0502020204030204" pitchFamily="34" charset="0"/>
              </a:rPr>
              <a:t>sortit</a:t>
            </a:r>
            <a:r>
              <a:rPr lang="it-IT" sz="2400" kern="150" dirty="0">
                <a:effectLst/>
                <a:ea typeface="Calibri" panose="020F0502020204030204" pitchFamily="34" charset="0"/>
              </a:rPr>
              <a:t> </a:t>
            </a:r>
            <a:r>
              <a:rPr lang="it-IT" sz="2400" kern="150" dirty="0" err="1">
                <a:effectLst/>
                <a:ea typeface="Calibri" panose="020F0502020204030204" pitchFamily="34" charset="0"/>
              </a:rPr>
              <a:t>pas</a:t>
            </a:r>
            <a:r>
              <a:rPr lang="it-IT" sz="2400" kern="150" dirty="0">
                <a:effectLst/>
                <a:ea typeface="Calibri" panose="020F0502020204030204" pitchFamily="34" charset="0"/>
              </a:rPr>
              <a:t> une </a:t>
            </a:r>
            <a:r>
              <a:rPr lang="it-IT" sz="2400" kern="150" dirty="0" err="1">
                <a:effectLst/>
                <a:ea typeface="Calibri" panose="020F0502020204030204" pitchFamily="34" charset="0"/>
              </a:rPr>
              <a:t>seule</a:t>
            </a:r>
            <a:r>
              <a:rPr lang="it-IT" sz="2400" kern="150" dirty="0">
                <a:effectLst/>
                <a:ea typeface="Calibri" panose="020F0502020204030204" pitchFamily="34" charset="0"/>
              </a:rPr>
              <a:t> fois de l’</a:t>
            </a:r>
            <a:r>
              <a:rPr lang="it-IT" sz="2400" kern="150" dirty="0" err="1">
                <a:effectLst/>
                <a:ea typeface="Calibri" panose="020F0502020204030204" pitchFamily="34" charset="0"/>
              </a:rPr>
              <a:t>hôtel</a:t>
            </a:r>
            <a:r>
              <a:rPr lang="it-IT" sz="2400" kern="150" dirty="0">
                <a:effectLst/>
                <a:ea typeface="Calibri" panose="020F0502020204030204" pitchFamily="34" charset="0"/>
              </a:rPr>
              <a:t> pendant le </a:t>
            </a:r>
            <a:r>
              <a:rPr lang="it-IT" sz="2400" kern="150" dirty="0" err="1">
                <a:effectLst/>
                <a:ea typeface="Calibri" panose="020F0502020204030204" pitchFamily="34" charset="0"/>
              </a:rPr>
              <a:t>séjour</a:t>
            </a:r>
            <a:r>
              <a:rPr lang="it-IT" sz="2400" kern="150" dirty="0">
                <a:effectLst/>
                <a:ea typeface="Calibri" panose="020F0502020204030204" pitchFamily="34" charset="0"/>
              </a:rPr>
              <a:t> </a:t>
            </a:r>
            <a:r>
              <a:rPr lang="it-IT" sz="2400" kern="150" dirty="0" err="1">
                <a:effectLst/>
                <a:ea typeface="Calibri" panose="020F0502020204030204" pitchFamily="34" charset="0"/>
              </a:rPr>
              <a:t>qu’il</a:t>
            </a:r>
            <a:r>
              <a:rPr lang="it-IT" sz="2400" kern="150" dirty="0">
                <a:effectLst/>
                <a:ea typeface="Calibri" panose="020F0502020204030204" pitchFamily="34" charset="0"/>
              </a:rPr>
              <a:t> y </a:t>
            </a:r>
            <a:r>
              <a:rPr lang="it-IT" sz="2400" kern="150" dirty="0" err="1">
                <a:effectLst/>
                <a:ea typeface="Calibri" panose="020F0502020204030204" pitchFamily="34" charset="0"/>
              </a:rPr>
              <a:t>fit</a:t>
            </a:r>
            <a:r>
              <a:rPr lang="it-IT" sz="2400" kern="150" dirty="0">
                <a:effectLst/>
                <a:ea typeface="Calibri" panose="020F0502020204030204" pitchFamily="34" charset="0"/>
              </a:rPr>
              <a:t>. Il en </a:t>
            </a:r>
            <a:r>
              <a:rPr lang="it-IT" sz="2400" kern="150" dirty="0" err="1">
                <a:effectLst/>
                <a:ea typeface="Calibri" panose="020F0502020204030204" pitchFamily="34" charset="0"/>
              </a:rPr>
              <a:t>occupait</a:t>
            </a:r>
            <a:r>
              <a:rPr lang="it-IT" sz="2400" kern="150" dirty="0">
                <a:effectLst/>
                <a:ea typeface="Calibri" panose="020F0502020204030204" pitchFamily="34" charset="0"/>
              </a:rPr>
              <a:t> un </a:t>
            </a:r>
            <a:r>
              <a:rPr lang="it-IT" sz="2400" kern="150" dirty="0" err="1">
                <a:effectLst/>
                <a:ea typeface="Calibri" panose="020F0502020204030204" pitchFamily="34" charset="0"/>
              </a:rPr>
              <a:t>appartement</a:t>
            </a:r>
            <a:r>
              <a:rPr lang="it-IT" sz="2400" kern="150" dirty="0">
                <a:effectLst/>
                <a:ea typeface="Calibri" panose="020F0502020204030204" pitchFamily="34" charset="0"/>
              </a:rPr>
              <a:t> tout à </a:t>
            </a:r>
            <a:r>
              <a:rPr lang="it-IT" sz="2400" kern="150" dirty="0" err="1">
                <a:effectLst/>
                <a:ea typeface="Calibri" panose="020F0502020204030204" pitchFamily="34" charset="0"/>
              </a:rPr>
              <a:t>fait</a:t>
            </a:r>
            <a:r>
              <a:rPr lang="it-IT" sz="2400" kern="150" dirty="0">
                <a:effectLst/>
                <a:ea typeface="Calibri" panose="020F0502020204030204" pitchFamily="34" charset="0"/>
              </a:rPr>
              <a:t> </a:t>
            </a:r>
            <a:r>
              <a:rPr lang="it-IT" sz="2400" kern="150" dirty="0" err="1">
                <a:effectLst/>
                <a:ea typeface="Calibri" panose="020F0502020204030204" pitchFamily="34" charset="0"/>
              </a:rPr>
              <a:t>isolé</a:t>
            </a:r>
            <a:r>
              <a:rPr lang="it-IT" sz="2400" kern="150" dirty="0">
                <a:effectLst/>
                <a:ea typeface="Calibri" panose="020F0502020204030204" pitchFamily="34" charset="0"/>
              </a:rPr>
              <a:t>.</a:t>
            </a:r>
          </a:p>
          <a:p>
            <a:r>
              <a:rPr lang="it-IT" sz="2400" kern="150" dirty="0" err="1">
                <a:effectLst/>
                <a:ea typeface="Calibri" panose="020F0502020204030204" pitchFamily="34" charset="0"/>
              </a:rPr>
              <a:t>Cependant</a:t>
            </a:r>
            <a:r>
              <a:rPr lang="it-IT" sz="2400" kern="150" dirty="0">
                <a:effectLst/>
                <a:ea typeface="Calibri" panose="020F0502020204030204" pitchFamily="34" charset="0"/>
              </a:rPr>
              <a:t> la </a:t>
            </a:r>
            <a:r>
              <a:rPr lang="it-IT" sz="2400" kern="150" dirty="0" err="1">
                <a:effectLst/>
                <a:ea typeface="Calibri" panose="020F0502020204030204" pitchFamily="34" charset="0"/>
              </a:rPr>
              <a:t>révolution</a:t>
            </a:r>
            <a:r>
              <a:rPr lang="it-IT" sz="2400" kern="150" dirty="0">
                <a:effectLst/>
                <a:ea typeface="Calibri" panose="020F0502020204030204" pitchFamily="34" charset="0"/>
              </a:rPr>
              <a:t> </a:t>
            </a:r>
            <a:r>
              <a:rPr lang="it-IT" sz="2400" kern="150" dirty="0" err="1">
                <a:effectLst/>
                <a:ea typeface="Calibri" panose="020F0502020204030204" pitchFamily="34" charset="0"/>
              </a:rPr>
              <a:t>avait</a:t>
            </a:r>
            <a:r>
              <a:rPr lang="it-IT" sz="2400" kern="150" dirty="0">
                <a:effectLst/>
                <a:ea typeface="Calibri" panose="020F0502020204030204" pitchFamily="34" charset="0"/>
              </a:rPr>
              <a:t> </a:t>
            </a:r>
            <a:r>
              <a:rPr lang="it-IT" sz="2400" kern="150" dirty="0" err="1">
                <a:effectLst/>
                <a:ea typeface="Calibri" panose="020F0502020204030204" pitchFamily="34" charset="0"/>
              </a:rPr>
              <a:t>cessé</a:t>
            </a:r>
            <a:r>
              <a:rPr lang="it-IT" sz="2400" kern="150" dirty="0">
                <a:effectLst/>
                <a:ea typeface="Calibri" panose="020F0502020204030204" pitchFamily="34" charset="0"/>
              </a:rPr>
              <a:t>: l’</a:t>
            </a:r>
            <a:r>
              <a:rPr lang="it-IT" sz="2400" b="1" kern="150" dirty="0" err="1">
                <a:effectLst/>
                <a:ea typeface="Calibri" panose="020F0502020204030204" pitchFamily="34" charset="0"/>
              </a:rPr>
              <a:t>ordre</a:t>
            </a:r>
            <a:r>
              <a:rPr lang="it-IT" sz="2400" kern="150" dirty="0">
                <a:effectLst/>
                <a:ea typeface="Calibri" panose="020F0502020204030204" pitchFamily="34" charset="0"/>
              </a:rPr>
              <a:t> </a:t>
            </a:r>
            <a:r>
              <a:rPr lang="it-IT" sz="2400" kern="150" dirty="0" err="1">
                <a:effectLst/>
                <a:ea typeface="Calibri" panose="020F0502020204030204" pitchFamily="34" charset="0"/>
              </a:rPr>
              <a:t>renaissait</a:t>
            </a:r>
            <a:r>
              <a:rPr lang="it-IT" sz="2400" kern="150" dirty="0">
                <a:effectLst/>
                <a:ea typeface="Calibri" panose="020F0502020204030204" pitchFamily="34" charset="0"/>
              </a:rPr>
              <a:t> en France, et l’</a:t>
            </a:r>
            <a:r>
              <a:rPr lang="it-IT" sz="2400" kern="150" dirty="0" err="1">
                <a:effectLst/>
                <a:ea typeface="Calibri" panose="020F0502020204030204" pitchFamily="34" charset="0"/>
              </a:rPr>
              <a:t>étranger</a:t>
            </a:r>
            <a:r>
              <a:rPr lang="it-IT" sz="2400" kern="150" dirty="0">
                <a:effectLst/>
                <a:ea typeface="Calibri" panose="020F0502020204030204" pitchFamily="34" charset="0"/>
              </a:rPr>
              <a:t> </a:t>
            </a:r>
            <a:r>
              <a:rPr lang="it-IT" sz="2400" kern="150" dirty="0" err="1">
                <a:effectLst/>
                <a:ea typeface="Calibri" panose="020F0502020204030204" pitchFamily="34" charset="0"/>
              </a:rPr>
              <a:t>disparut</a:t>
            </a:r>
            <a:r>
              <a:rPr lang="it-IT" sz="2400" kern="150" dirty="0">
                <a:effectLst/>
                <a:ea typeface="Calibri" panose="020F0502020204030204" pitchFamily="34" charset="0"/>
              </a:rPr>
              <a:t> un jour. </a:t>
            </a:r>
          </a:p>
          <a:p>
            <a:r>
              <a:rPr lang="it-IT" sz="2400" kern="150" dirty="0">
                <a:effectLst/>
                <a:ea typeface="Calibri" panose="020F0502020204030204" pitchFamily="34" charset="0"/>
              </a:rPr>
              <a:t>[Madame de R.] </a:t>
            </a:r>
            <a:r>
              <a:rPr lang="it-IT" sz="2400" kern="150" dirty="0" err="1">
                <a:effectLst/>
                <a:ea typeface="Calibri" panose="020F0502020204030204" pitchFamily="34" charset="0"/>
              </a:rPr>
              <a:t>recevait</a:t>
            </a:r>
            <a:r>
              <a:rPr lang="it-IT" sz="2400" kern="150" dirty="0">
                <a:effectLst/>
                <a:ea typeface="Calibri" panose="020F0502020204030204" pitchFamily="34" charset="0"/>
              </a:rPr>
              <a:t> </a:t>
            </a:r>
            <a:r>
              <a:rPr lang="it-IT" sz="2400" kern="150" dirty="0" err="1">
                <a:effectLst/>
                <a:ea typeface="Calibri" panose="020F0502020204030204" pitchFamily="34" charset="0"/>
              </a:rPr>
              <a:t>fréquemment</a:t>
            </a:r>
            <a:r>
              <a:rPr lang="it-IT" sz="2400" kern="150" dirty="0">
                <a:effectLst/>
                <a:ea typeface="Calibri" panose="020F0502020204030204" pitchFamily="34" charset="0"/>
              </a:rPr>
              <a:t> </a:t>
            </a:r>
            <a:r>
              <a:rPr lang="it-IT" sz="2400" kern="150" dirty="0" err="1">
                <a:effectLst/>
                <a:ea typeface="Calibri" panose="020F0502020204030204" pitchFamily="34" charset="0"/>
              </a:rPr>
              <a:t>des</a:t>
            </a:r>
            <a:r>
              <a:rPr lang="it-IT" sz="2400" kern="150" dirty="0">
                <a:effectLst/>
                <a:ea typeface="Calibri" panose="020F0502020204030204" pitchFamily="34" charset="0"/>
              </a:rPr>
              <a:t> </a:t>
            </a:r>
            <a:r>
              <a:rPr lang="it-IT" sz="2400" kern="150" dirty="0" err="1">
                <a:effectLst/>
                <a:ea typeface="Calibri" panose="020F0502020204030204" pitchFamily="34" charset="0"/>
              </a:rPr>
              <a:t>lettres</a:t>
            </a:r>
            <a:r>
              <a:rPr lang="it-IT" sz="2400" kern="150" dirty="0">
                <a:effectLst/>
                <a:ea typeface="Calibri" panose="020F0502020204030204" pitchFamily="34" charset="0"/>
              </a:rPr>
              <a:t> […] </a:t>
            </a:r>
            <a:r>
              <a:rPr lang="it-IT" sz="2400" kern="150" dirty="0" err="1">
                <a:effectLst/>
                <a:ea typeface="Calibri" panose="020F0502020204030204" pitchFamily="34" charset="0"/>
              </a:rPr>
              <a:t>peu</a:t>
            </a:r>
            <a:r>
              <a:rPr lang="it-IT" sz="2400" kern="150" dirty="0">
                <a:effectLst/>
                <a:ea typeface="Calibri" panose="020F0502020204030204" pitchFamily="34" charset="0"/>
              </a:rPr>
              <a:t> de </a:t>
            </a:r>
            <a:r>
              <a:rPr lang="it-IT" sz="2400" kern="150" dirty="0" err="1">
                <a:effectLst/>
                <a:ea typeface="Calibri" panose="020F0502020204030204" pitchFamily="34" charset="0"/>
              </a:rPr>
              <a:t>temps</a:t>
            </a:r>
            <a:r>
              <a:rPr lang="it-IT" sz="2400" kern="150" dirty="0">
                <a:effectLst/>
                <a:ea typeface="Calibri" panose="020F0502020204030204" pitchFamily="34" charset="0"/>
              </a:rPr>
              <a:t> </a:t>
            </a:r>
            <a:r>
              <a:rPr lang="it-IT" sz="2400" kern="150" dirty="0" err="1">
                <a:effectLst/>
                <a:ea typeface="Calibri" panose="020F0502020204030204" pitchFamily="34" charset="0"/>
              </a:rPr>
              <a:t>après</a:t>
            </a:r>
            <a:r>
              <a:rPr lang="it-IT" sz="2400" kern="150" dirty="0">
                <a:effectLst/>
                <a:ea typeface="Calibri" panose="020F0502020204030204" pitchFamily="34" charset="0"/>
              </a:rPr>
              <a:t>, je la vis […] </a:t>
            </a:r>
            <a:r>
              <a:rPr lang="it-IT" sz="2400" kern="150" dirty="0" err="1">
                <a:effectLst/>
                <a:ea typeface="Calibri" panose="020F0502020204030204" pitchFamily="34" charset="0"/>
              </a:rPr>
              <a:t>prendre</a:t>
            </a:r>
            <a:r>
              <a:rPr lang="it-IT" sz="2400" kern="150" dirty="0">
                <a:effectLst/>
                <a:ea typeface="Calibri" panose="020F0502020204030204" pitchFamily="34" charset="0"/>
              </a:rPr>
              <a:t> le </a:t>
            </a:r>
            <a:r>
              <a:rPr lang="it-IT" sz="2400" kern="150" dirty="0" err="1">
                <a:effectLst/>
                <a:ea typeface="Calibri" panose="020F0502020204030204" pitchFamily="34" charset="0"/>
              </a:rPr>
              <a:t>deuil</a:t>
            </a:r>
            <a:r>
              <a:rPr lang="it-IT" sz="2400" kern="150" dirty="0">
                <a:effectLst/>
                <a:ea typeface="Calibri" panose="020F0502020204030204" pitchFamily="34" charset="0"/>
              </a:rPr>
              <a:t>.</a:t>
            </a:r>
          </a:p>
          <a:p>
            <a:pPr marL="0" indent="0">
              <a:buNone/>
            </a:pPr>
            <a:endParaRPr lang="it-IT" dirty="0"/>
          </a:p>
        </p:txBody>
      </p:sp>
    </p:spTree>
    <p:extLst>
      <p:ext uri="{BB962C8B-B14F-4D97-AF65-F5344CB8AC3E}">
        <p14:creationId xmlns:p14="http://schemas.microsoft.com/office/powerpoint/2010/main" val="1135112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2D4460-820D-41BB-9A0F-ABAF2A169A8C}"/>
              </a:ext>
            </a:extLst>
          </p:cNvPr>
          <p:cNvSpPr>
            <a:spLocks noGrp="1"/>
          </p:cNvSpPr>
          <p:nvPr>
            <p:ph type="title"/>
          </p:nvPr>
        </p:nvSpPr>
        <p:spPr/>
        <p:txBody>
          <a:bodyPr/>
          <a:lstStyle/>
          <a:p>
            <a:pPr algn="ctr"/>
            <a:r>
              <a:rPr lang="it-IT" dirty="0"/>
              <a:t>Stendhal, </a:t>
            </a:r>
            <a:r>
              <a:rPr lang="it-IT" i="1" dirty="0" err="1"/>
              <a:t>Armance</a:t>
            </a:r>
            <a:endParaRPr lang="it-IT" i="1" dirty="0"/>
          </a:p>
        </p:txBody>
      </p:sp>
      <p:sp>
        <p:nvSpPr>
          <p:cNvPr id="3" name="Segnaposto contenuto 2">
            <a:extLst>
              <a:ext uri="{FF2B5EF4-FFF2-40B4-BE49-F238E27FC236}">
                <a16:creationId xmlns:a16="http://schemas.microsoft.com/office/drawing/2014/main" id="{C1C61804-C5A3-4B4D-95A9-D41B5D4D4E17}"/>
              </a:ext>
            </a:extLst>
          </p:cNvPr>
          <p:cNvSpPr>
            <a:spLocks noGrp="1"/>
          </p:cNvSpPr>
          <p:nvPr>
            <p:ph idx="1"/>
          </p:nvPr>
        </p:nvSpPr>
        <p:spPr/>
        <p:txBody>
          <a:bodyPr>
            <a:normAutofit fontScale="92500" lnSpcReduction="20000"/>
          </a:bodyPr>
          <a:lstStyle/>
          <a:p>
            <a:r>
              <a:rPr lang="fr-FR" sz="2400" b="1" i="0" dirty="0">
                <a:solidFill>
                  <a:srgbClr val="202122"/>
                </a:solidFill>
                <a:effectLst/>
              </a:rPr>
              <a:t>Une femme d’esprit</a:t>
            </a:r>
            <a:r>
              <a:rPr lang="fr-FR" sz="2400" b="0" i="0" dirty="0">
                <a:solidFill>
                  <a:srgbClr val="202122"/>
                </a:solidFill>
                <a:effectLst/>
              </a:rPr>
              <a:t>, qui n’a pas des idées bien arrêtées sur les mérites littéraires, m’a prié, moi indigne, de corriger le style de ce roman.</a:t>
            </a:r>
          </a:p>
          <a:p>
            <a:r>
              <a:rPr lang="fr-FR" sz="2400" b="0" i="0" dirty="0">
                <a:solidFill>
                  <a:srgbClr val="202122"/>
                </a:solidFill>
                <a:effectLst/>
              </a:rPr>
              <a:t>[Les auteurs de la comédie des </a:t>
            </a:r>
            <a:r>
              <a:rPr lang="fr-FR" sz="2400" b="0" i="1" dirty="0">
                <a:solidFill>
                  <a:srgbClr val="202122"/>
                </a:solidFill>
                <a:effectLst/>
              </a:rPr>
              <a:t>Trois Quartiers</a:t>
            </a:r>
            <a:r>
              <a:rPr lang="fr-FR" sz="2400" dirty="0">
                <a:solidFill>
                  <a:srgbClr val="202122"/>
                </a:solidFill>
              </a:rPr>
              <a:t>]</a:t>
            </a:r>
            <a:r>
              <a:rPr lang="fr-FR" sz="2400" b="0" i="0" dirty="0">
                <a:solidFill>
                  <a:srgbClr val="202122"/>
                </a:solidFill>
                <a:effectLst/>
              </a:rPr>
              <a:t> ont présenté un </a:t>
            </a:r>
            <a:r>
              <a:rPr lang="fr-FR" sz="2400" b="1" i="0" dirty="0">
                <a:solidFill>
                  <a:srgbClr val="202122"/>
                </a:solidFill>
                <a:effectLst/>
              </a:rPr>
              <a:t>miroir</a:t>
            </a:r>
            <a:r>
              <a:rPr lang="fr-FR" sz="2400" b="0" i="0" dirty="0">
                <a:solidFill>
                  <a:srgbClr val="202122"/>
                </a:solidFill>
                <a:effectLst/>
              </a:rPr>
              <a:t> au public ; est-ce leur faute si des gens laids ont passé devant ce miroir ? De quel parti est un miroir ? </a:t>
            </a:r>
            <a:r>
              <a:rPr lang="it-IT" sz="2400" dirty="0"/>
              <a:t>(</a:t>
            </a:r>
            <a:r>
              <a:rPr lang="it-IT" sz="2400" dirty="0" err="1"/>
              <a:t>Avant-propos</a:t>
            </a:r>
            <a:r>
              <a:rPr lang="it-IT" sz="2400" dirty="0"/>
              <a:t>).</a:t>
            </a:r>
          </a:p>
          <a:p>
            <a:r>
              <a:rPr lang="fr-FR" sz="2400" b="0" i="0" dirty="0">
                <a:solidFill>
                  <a:srgbClr val="202122"/>
                </a:solidFill>
                <a:effectLst/>
              </a:rPr>
              <a:t>La seule ressource […], pensait-il, serait de trouver une belle âme. Je l’aimerais avec passion… </a:t>
            </a:r>
            <a:r>
              <a:rPr lang="fr-FR" sz="2400" b="0" i="1" dirty="0">
                <a:solidFill>
                  <a:srgbClr val="202122"/>
                </a:solidFill>
                <a:effectLst/>
              </a:rPr>
              <a:t>Je l’aimerais !</a:t>
            </a:r>
            <a:r>
              <a:rPr lang="fr-FR" sz="2400" b="0" i="0" dirty="0">
                <a:solidFill>
                  <a:srgbClr val="202122"/>
                </a:solidFill>
                <a:effectLst/>
              </a:rPr>
              <a:t> moi, malheureux ! (Chap. II) </a:t>
            </a:r>
          </a:p>
          <a:p>
            <a:r>
              <a:rPr lang="fr-FR" sz="2400" dirty="0">
                <a:solidFill>
                  <a:srgbClr val="202122"/>
                </a:solidFill>
              </a:rPr>
              <a:t>[annotation de l’auteur] </a:t>
            </a:r>
            <a:r>
              <a:rPr lang="fr-FR" sz="2400" b="0" i="0" dirty="0">
                <a:solidFill>
                  <a:srgbClr val="202122"/>
                </a:solidFill>
                <a:effectLst/>
              </a:rPr>
              <a:t>Essayer [de] </a:t>
            </a:r>
            <a:r>
              <a:rPr lang="fr-FR" sz="2400" b="1" i="0" dirty="0">
                <a:solidFill>
                  <a:srgbClr val="202122"/>
                </a:solidFill>
                <a:effectLst/>
              </a:rPr>
              <a:t>faire deviner l’impuissance</a:t>
            </a:r>
            <a:r>
              <a:rPr lang="fr-FR" sz="2400" b="0" i="0" dirty="0">
                <a:solidFill>
                  <a:srgbClr val="202122"/>
                </a:solidFill>
                <a:effectLst/>
              </a:rPr>
              <a:t>, mettre ici: </a:t>
            </a:r>
            <a:r>
              <a:rPr lang="fr-FR" sz="2400" b="0" i="1" dirty="0">
                <a:solidFill>
                  <a:srgbClr val="202122"/>
                </a:solidFill>
                <a:effectLst/>
              </a:rPr>
              <a:t>et comment en serais-je aimé</a:t>
            </a:r>
            <a:r>
              <a:rPr lang="fr-FR" sz="2400" b="0" i="0" dirty="0">
                <a:solidFill>
                  <a:srgbClr val="202122"/>
                </a:solidFill>
                <a:effectLst/>
              </a:rPr>
              <a:t>? </a:t>
            </a:r>
            <a:endParaRPr lang="fr-FR" sz="2400" dirty="0">
              <a:solidFill>
                <a:srgbClr val="202122"/>
              </a:solidFill>
            </a:endParaRPr>
          </a:p>
          <a:p>
            <a:r>
              <a:rPr lang="it-IT" sz="2400" dirty="0" err="1">
                <a:solidFill>
                  <a:srgbClr val="202122"/>
                </a:solidFill>
                <a:effectLst/>
                <a:ea typeface="Calibri" panose="020F0502020204030204" pitchFamily="34" charset="0"/>
                <a:cs typeface="Times New Roman" panose="02020603050405020304" pitchFamily="18" charset="0"/>
              </a:rPr>
              <a:t>J’aurai</a:t>
            </a:r>
            <a:r>
              <a:rPr lang="it-IT" sz="2400" dirty="0">
                <a:solidFill>
                  <a:srgbClr val="202122"/>
                </a:solidFill>
                <a:effectLst/>
                <a:ea typeface="Calibri" panose="020F0502020204030204" pitchFamily="34" charset="0"/>
                <a:cs typeface="Times New Roman" panose="02020603050405020304" pitchFamily="18" charset="0"/>
              </a:rPr>
              <a:t> un </a:t>
            </a:r>
            <a:r>
              <a:rPr lang="it-IT" sz="2400" dirty="0" err="1">
                <a:solidFill>
                  <a:srgbClr val="202122"/>
                </a:solidFill>
                <a:effectLst/>
                <a:ea typeface="Calibri" panose="020F0502020204030204" pitchFamily="34" charset="0"/>
                <a:cs typeface="Times New Roman" panose="02020603050405020304" pitchFamily="18" charset="0"/>
              </a:rPr>
              <a:t>salon</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magnifique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comme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celui</a:t>
            </a:r>
            <a:r>
              <a:rPr lang="it-IT" sz="2400" dirty="0">
                <a:solidFill>
                  <a:srgbClr val="202122"/>
                </a:solidFill>
                <a:effectLst/>
                <a:ea typeface="Calibri" panose="020F0502020204030204" pitchFamily="34" charset="0"/>
                <a:cs typeface="Times New Roman" panose="02020603050405020304" pitchFamily="18" charset="0"/>
              </a:rPr>
              <a:t> de l’</a:t>
            </a:r>
            <a:r>
              <a:rPr lang="it-IT" sz="2400" dirty="0" err="1">
                <a:solidFill>
                  <a:srgbClr val="202122"/>
                </a:solidFill>
                <a:effectLst/>
                <a:ea typeface="Calibri" panose="020F0502020204030204" pitchFamily="34" charset="0"/>
                <a:cs typeface="Times New Roman" panose="02020603050405020304" pitchFamily="18" charset="0"/>
              </a:rPr>
              <a:t>hôtel</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Bonnivet</a:t>
            </a:r>
            <a:r>
              <a:rPr lang="it-IT" sz="2400" dirty="0">
                <a:solidFill>
                  <a:srgbClr val="202122"/>
                </a:solidFill>
                <a:effectLst/>
                <a:ea typeface="Calibri" panose="020F0502020204030204" pitchFamily="34" charset="0"/>
                <a:cs typeface="Times New Roman" panose="02020603050405020304" pitchFamily="18" charset="0"/>
              </a:rPr>
              <a:t> ; et </a:t>
            </a:r>
            <a:r>
              <a:rPr lang="it-IT" sz="2400" b="1" dirty="0" err="1">
                <a:solidFill>
                  <a:srgbClr val="202122"/>
                </a:solidFill>
                <a:effectLst/>
                <a:ea typeface="Calibri" panose="020F0502020204030204" pitchFamily="34" charset="0"/>
                <a:cs typeface="Times New Roman" panose="02020603050405020304" pitchFamily="18" charset="0"/>
              </a:rPr>
              <a:t>moi</a:t>
            </a:r>
            <a:r>
              <a:rPr lang="it-IT" sz="2400" b="1" dirty="0">
                <a:solidFill>
                  <a:srgbClr val="202122"/>
                </a:solidFill>
                <a:effectLst/>
                <a:ea typeface="Calibri" panose="020F0502020204030204" pitchFamily="34" charset="0"/>
                <a:cs typeface="Times New Roman" panose="02020603050405020304" pitchFamily="18" charset="0"/>
              </a:rPr>
              <a:t> </a:t>
            </a:r>
            <a:r>
              <a:rPr lang="it-IT" sz="2400" b="1" dirty="0" err="1">
                <a:solidFill>
                  <a:srgbClr val="202122"/>
                </a:solidFill>
                <a:effectLst/>
                <a:ea typeface="Calibri" panose="020F0502020204030204" pitchFamily="34" charset="0"/>
                <a:cs typeface="Times New Roman" panose="02020603050405020304" pitchFamily="18" charset="0"/>
              </a:rPr>
              <a:t>seul</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j’y</a:t>
            </a:r>
            <a:r>
              <a:rPr lang="it-IT" sz="2400" dirty="0">
                <a:solidFill>
                  <a:srgbClr val="202122"/>
                </a:solidFill>
                <a:effectLst/>
                <a:ea typeface="Calibri" panose="020F0502020204030204" pitchFamily="34" charset="0"/>
                <a:cs typeface="Times New Roman" panose="02020603050405020304" pitchFamily="18" charset="0"/>
              </a:rPr>
              <a:t> entrerai. Tous </a:t>
            </a:r>
            <a:r>
              <a:rPr lang="it-IT" sz="2400" dirty="0" err="1">
                <a:solidFill>
                  <a:srgbClr val="202122"/>
                </a:solidFill>
                <a:effectLst/>
                <a:ea typeface="Calibri" panose="020F0502020204030204" pitchFamily="34" charset="0"/>
                <a:cs typeface="Times New Roman" panose="02020603050405020304" pitchFamily="18" charset="0"/>
              </a:rPr>
              <a:t>les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mois</a:t>
            </a:r>
            <a:r>
              <a:rPr lang="it-IT" sz="2400" dirty="0">
                <a:solidFill>
                  <a:srgbClr val="202122"/>
                </a:solidFill>
                <a:effectLst/>
                <a:ea typeface="Calibri" panose="020F0502020204030204" pitchFamily="34" charset="0"/>
                <a:cs typeface="Times New Roman" panose="02020603050405020304" pitchFamily="18" charset="0"/>
              </a:rPr>
              <a:t>, à </a:t>
            </a:r>
            <a:r>
              <a:rPr lang="it-IT" sz="2400" dirty="0" err="1">
                <a:solidFill>
                  <a:srgbClr val="202122"/>
                </a:solidFill>
                <a:effectLst/>
                <a:ea typeface="Calibri" panose="020F0502020204030204" pitchFamily="34" charset="0"/>
                <a:cs typeface="Times New Roman" panose="02020603050405020304" pitchFamily="18" charset="0"/>
              </a:rPr>
              <a:t>peine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oui</a:t>
            </a:r>
            <a:r>
              <a:rPr lang="it-IT" sz="2400" dirty="0">
                <a:solidFill>
                  <a:srgbClr val="202122"/>
                </a:solidFill>
                <a:effectLst/>
                <a:ea typeface="Calibri" panose="020F0502020204030204" pitchFamily="34" charset="0"/>
                <a:cs typeface="Times New Roman" panose="02020603050405020304" pitchFamily="18" charset="0"/>
              </a:rPr>
              <a:t>, le 1</a:t>
            </a:r>
            <a:r>
              <a:rPr lang="it-IT" sz="2400" baseline="30000" dirty="0">
                <a:solidFill>
                  <a:srgbClr val="202122"/>
                </a:solidFill>
                <a:effectLst/>
                <a:ea typeface="Calibri" panose="020F0502020204030204" pitchFamily="34" charset="0"/>
                <a:cs typeface="Times New Roman" panose="02020603050405020304" pitchFamily="18" charset="0"/>
              </a:rPr>
              <a:t>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du</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mois</a:t>
            </a:r>
            <a:r>
              <a:rPr lang="it-IT" sz="2400" dirty="0">
                <a:solidFill>
                  <a:srgbClr val="202122"/>
                </a:solidFill>
                <a:effectLst/>
                <a:ea typeface="Calibri" panose="020F0502020204030204" pitchFamily="34" charset="0"/>
                <a:cs typeface="Times New Roman" panose="02020603050405020304" pitchFamily="18" charset="0"/>
              </a:rPr>
              <a:t>, un </a:t>
            </a:r>
            <a:r>
              <a:rPr lang="it-IT" sz="2400" dirty="0" err="1">
                <a:solidFill>
                  <a:srgbClr val="202122"/>
                </a:solidFill>
                <a:effectLst/>
                <a:ea typeface="Calibri" panose="020F0502020204030204" pitchFamily="34" charset="0"/>
                <a:cs typeface="Times New Roman" panose="02020603050405020304" pitchFamily="18" charset="0"/>
              </a:rPr>
              <a:t>domestique</a:t>
            </a:r>
            <a:r>
              <a:rPr lang="it-IT" sz="2400" dirty="0">
                <a:solidFill>
                  <a:srgbClr val="202122"/>
                </a:solidFill>
                <a:effectLst/>
                <a:ea typeface="Calibri" panose="020F0502020204030204" pitchFamily="34" charset="0"/>
                <a:cs typeface="Times New Roman" panose="02020603050405020304" pitchFamily="18" charset="0"/>
              </a:rPr>
              <a:t> pour </a:t>
            </a:r>
            <a:r>
              <a:rPr lang="it-IT" sz="2400" dirty="0" err="1">
                <a:solidFill>
                  <a:srgbClr val="202122"/>
                </a:solidFill>
                <a:effectLst/>
                <a:ea typeface="Calibri" panose="020F0502020204030204" pitchFamily="34" charset="0"/>
                <a:cs typeface="Times New Roman" panose="02020603050405020304" pitchFamily="18" charset="0"/>
              </a:rPr>
              <a:t>épousseter</a:t>
            </a:r>
            <a:r>
              <a:rPr lang="it-IT" sz="2400" dirty="0">
                <a:solidFill>
                  <a:srgbClr val="202122"/>
                </a:solidFill>
                <a:effectLst/>
                <a:ea typeface="Calibri" panose="020F0502020204030204" pitchFamily="34" charset="0"/>
                <a:cs typeface="Times New Roman" panose="02020603050405020304" pitchFamily="18" charset="0"/>
              </a:rPr>
              <a:t>, mais </a:t>
            </a:r>
            <a:r>
              <a:rPr lang="it-IT" sz="2400" dirty="0" err="1">
                <a:solidFill>
                  <a:srgbClr val="202122"/>
                </a:solidFill>
                <a:effectLst/>
                <a:ea typeface="Calibri" panose="020F0502020204030204" pitchFamily="34" charset="0"/>
                <a:cs typeface="Times New Roman" panose="02020603050405020304" pitchFamily="18" charset="0"/>
              </a:rPr>
              <a:t>sous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yeux</a:t>
            </a:r>
            <a:r>
              <a:rPr lang="it-IT" sz="2400" dirty="0">
                <a:solidFill>
                  <a:srgbClr val="202122"/>
                </a:solidFill>
                <a:effectLst/>
                <a:ea typeface="Calibri" panose="020F0502020204030204" pitchFamily="34" charset="0"/>
                <a:cs typeface="Times New Roman" panose="02020603050405020304" pitchFamily="18" charset="0"/>
              </a:rPr>
              <a:t> ; </a:t>
            </a:r>
            <a:r>
              <a:rPr lang="it-IT" sz="2400" dirty="0" err="1">
                <a:solidFill>
                  <a:srgbClr val="202122"/>
                </a:solidFill>
                <a:effectLst/>
                <a:ea typeface="Calibri" panose="020F0502020204030204" pitchFamily="34" charset="0"/>
                <a:cs typeface="Times New Roman" panose="02020603050405020304" pitchFamily="18" charset="0"/>
              </a:rPr>
              <a:t>qu’il</a:t>
            </a:r>
            <a:r>
              <a:rPr lang="it-IT" sz="2400" dirty="0">
                <a:solidFill>
                  <a:srgbClr val="202122"/>
                </a:solidFill>
                <a:effectLst/>
                <a:ea typeface="Calibri" panose="020F0502020204030204" pitchFamily="34" charset="0"/>
                <a:cs typeface="Times New Roman" panose="02020603050405020304" pitchFamily="18" charset="0"/>
              </a:rPr>
              <a:t> n’</a:t>
            </a:r>
            <a:r>
              <a:rPr lang="it-IT" sz="2400" dirty="0" err="1">
                <a:solidFill>
                  <a:srgbClr val="202122"/>
                </a:solidFill>
                <a:effectLst/>
                <a:ea typeface="Calibri" panose="020F0502020204030204" pitchFamily="34" charset="0"/>
                <a:cs typeface="Times New Roman" panose="02020603050405020304" pitchFamily="18" charset="0"/>
              </a:rPr>
              <a:t>aille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pas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chercher</a:t>
            </a:r>
            <a:r>
              <a:rPr lang="it-IT" sz="2400" dirty="0">
                <a:solidFill>
                  <a:srgbClr val="202122"/>
                </a:solidFill>
                <a:effectLst/>
                <a:ea typeface="Calibri" panose="020F0502020204030204" pitchFamily="34" charset="0"/>
                <a:cs typeface="Times New Roman" panose="02020603050405020304" pitchFamily="18" charset="0"/>
              </a:rPr>
              <a:t> à </a:t>
            </a:r>
            <a:r>
              <a:rPr lang="it-IT" sz="2400" dirty="0" err="1">
                <a:solidFill>
                  <a:srgbClr val="202122"/>
                </a:solidFill>
                <a:effectLst/>
                <a:ea typeface="Calibri" panose="020F0502020204030204" pitchFamily="34" charset="0"/>
                <a:cs typeface="Times New Roman" panose="02020603050405020304" pitchFamily="18" charset="0"/>
              </a:rPr>
              <a:t>deviner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pensées par le </a:t>
            </a:r>
            <a:r>
              <a:rPr lang="it-IT" sz="2400" dirty="0" err="1">
                <a:solidFill>
                  <a:srgbClr val="202122"/>
                </a:solidFill>
                <a:effectLst/>
                <a:ea typeface="Calibri" panose="020F0502020204030204" pitchFamily="34" charset="0"/>
                <a:cs typeface="Times New Roman" panose="02020603050405020304" pitchFamily="18" charset="0"/>
              </a:rPr>
              <a:t>choix</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mes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livres</a:t>
            </a:r>
            <a:r>
              <a:rPr lang="it-IT" sz="2400" dirty="0">
                <a:solidFill>
                  <a:srgbClr val="202122"/>
                </a:solidFill>
                <a:effectLst/>
                <a:ea typeface="Calibri" panose="020F0502020204030204" pitchFamily="34" charset="0"/>
                <a:cs typeface="Times New Roman" panose="02020603050405020304" pitchFamily="18" charset="0"/>
              </a:rPr>
              <a:t>, et </a:t>
            </a:r>
            <a:r>
              <a:rPr lang="it-IT" sz="2400" dirty="0" err="1">
                <a:solidFill>
                  <a:srgbClr val="202122"/>
                </a:solidFill>
                <a:effectLst/>
                <a:ea typeface="Calibri" panose="020F0502020204030204" pitchFamily="34" charset="0"/>
                <a:cs typeface="Times New Roman" panose="02020603050405020304" pitchFamily="18" charset="0"/>
              </a:rPr>
              <a:t>surprendre</a:t>
            </a:r>
            <a:r>
              <a:rPr lang="it-IT" sz="2400" dirty="0">
                <a:solidFill>
                  <a:srgbClr val="202122"/>
                </a:solidFill>
                <a:effectLst/>
                <a:ea typeface="Calibri" panose="020F0502020204030204" pitchFamily="34" charset="0"/>
                <a:cs typeface="Times New Roman" panose="02020603050405020304" pitchFamily="18" charset="0"/>
              </a:rPr>
              <a:t> ce </a:t>
            </a:r>
            <a:r>
              <a:rPr lang="it-IT" sz="2400" dirty="0" err="1">
                <a:solidFill>
                  <a:srgbClr val="202122"/>
                </a:solidFill>
                <a:effectLst/>
                <a:ea typeface="Calibri" panose="020F0502020204030204" pitchFamily="34" charset="0"/>
                <a:cs typeface="Times New Roman" panose="02020603050405020304" pitchFamily="18" charset="0"/>
              </a:rPr>
              <a:t>que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j’écris</a:t>
            </a:r>
            <a:r>
              <a:rPr lang="it-IT" sz="2400" dirty="0">
                <a:solidFill>
                  <a:srgbClr val="202122"/>
                </a:solidFill>
                <a:effectLst/>
                <a:ea typeface="Calibri" panose="020F0502020204030204" pitchFamily="34" charset="0"/>
                <a:cs typeface="Times New Roman" panose="02020603050405020304" pitchFamily="18" charset="0"/>
              </a:rPr>
              <a:t> pour </a:t>
            </a:r>
            <a:r>
              <a:rPr lang="it-IT" sz="2400" dirty="0" err="1">
                <a:solidFill>
                  <a:srgbClr val="202122"/>
                </a:solidFill>
                <a:effectLst/>
                <a:ea typeface="Calibri" panose="020F0502020204030204" pitchFamily="34" charset="0"/>
                <a:cs typeface="Times New Roman" panose="02020603050405020304" pitchFamily="18" charset="0"/>
              </a:rPr>
              <a:t>guider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mon</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âme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dans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ses</a:t>
            </a:r>
            <a:r>
              <a:rPr lang="it-IT" sz="2400" dirty="0">
                <a:solidFill>
                  <a:srgbClr val="202122"/>
                </a:solidFill>
                <a:effectLst/>
                <a:ea typeface="Calibri" panose="020F0502020204030204" pitchFamily="34" charset="0"/>
                <a:cs typeface="Times New Roman" panose="02020603050405020304" pitchFamily="18" charset="0"/>
              </a:rPr>
              <a:t> moments de </a:t>
            </a:r>
            <a:r>
              <a:rPr lang="it-IT" sz="2400" dirty="0" err="1">
                <a:solidFill>
                  <a:srgbClr val="202122"/>
                </a:solidFill>
                <a:effectLst/>
                <a:ea typeface="Calibri" panose="020F0502020204030204" pitchFamily="34" charset="0"/>
                <a:cs typeface="Times New Roman" panose="02020603050405020304" pitchFamily="18" charset="0"/>
              </a:rPr>
              <a:t>folie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J’en</a:t>
            </a:r>
            <a:r>
              <a:rPr lang="it-IT" sz="2400" dirty="0">
                <a:solidFill>
                  <a:srgbClr val="202122"/>
                </a:solidFill>
                <a:effectLst/>
                <a:ea typeface="Calibri" panose="020F0502020204030204" pitchFamily="34" charset="0"/>
                <a:cs typeface="Times New Roman" panose="02020603050405020304" pitchFamily="18" charset="0"/>
              </a:rPr>
              <a:t> porterai </a:t>
            </a:r>
            <a:r>
              <a:rPr lang="it-IT" sz="2400" dirty="0" err="1">
                <a:solidFill>
                  <a:srgbClr val="202122"/>
                </a:solidFill>
                <a:effectLst/>
                <a:ea typeface="Calibri" panose="020F0502020204030204" pitchFamily="34" charset="0"/>
                <a:cs typeface="Times New Roman" panose="02020603050405020304" pitchFamily="18" charset="0"/>
              </a:rPr>
              <a:t>toujours</a:t>
            </a:r>
            <a:r>
              <a:rPr lang="it-IT" sz="2400" dirty="0">
                <a:solidFill>
                  <a:srgbClr val="202122"/>
                </a:solidFill>
                <a:effectLst/>
                <a:ea typeface="Calibri" panose="020F0502020204030204" pitchFamily="34" charset="0"/>
                <a:cs typeface="Times New Roman" panose="02020603050405020304" pitchFamily="18" charset="0"/>
              </a:rPr>
              <a:t> la </a:t>
            </a:r>
            <a:r>
              <a:rPr lang="it-IT" sz="2400" dirty="0" err="1">
                <a:solidFill>
                  <a:srgbClr val="202122"/>
                </a:solidFill>
                <a:effectLst/>
                <a:ea typeface="Calibri" panose="020F0502020204030204" pitchFamily="34" charset="0"/>
                <a:cs typeface="Times New Roman" panose="02020603050405020304" pitchFamily="18" charset="0"/>
              </a:rPr>
              <a:t>clé</a:t>
            </a:r>
            <a:r>
              <a:rPr lang="it-IT" sz="2400" dirty="0">
                <a:solidFill>
                  <a:srgbClr val="202122"/>
                </a:solidFill>
                <a:effectLst/>
                <a:ea typeface="Calibri" panose="020F0502020204030204" pitchFamily="34" charset="0"/>
                <a:cs typeface="Times New Roman" panose="02020603050405020304" pitchFamily="18" charset="0"/>
              </a:rPr>
              <a:t> à ma </a:t>
            </a:r>
            <a:r>
              <a:rPr lang="it-IT" sz="2400" dirty="0" err="1">
                <a:solidFill>
                  <a:srgbClr val="202122"/>
                </a:solidFill>
                <a:effectLst/>
                <a:ea typeface="Calibri" panose="020F0502020204030204" pitchFamily="34" charset="0"/>
                <a:cs typeface="Times New Roman" panose="02020603050405020304" pitchFamily="18" charset="0"/>
              </a:rPr>
              <a:t>chaîne</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montre</a:t>
            </a:r>
            <a:r>
              <a:rPr lang="it-IT" sz="2400" dirty="0">
                <a:solidFill>
                  <a:srgbClr val="202122"/>
                </a:solidFill>
                <a:effectLst/>
                <a:ea typeface="Calibri" panose="020F0502020204030204" pitchFamily="34" charset="0"/>
                <a:cs typeface="Times New Roman" panose="02020603050405020304" pitchFamily="18" charset="0"/>
              </a:rPr>
              <a:t> […]. </a:t>
            </a:r>
            <a:r>
              <a:rPr lang="it-IT" sz="2400" dirty="0" err="1">
                <a:solidFill>
                  <a:srgbClr val="202122"/>
                </a:solidFill>
                <a:effectLst/>
                <a:ea typeface="Calibri" panose="020F0502020204030204" pitchFamily="34" charset="0"/>
                <a:cs typeface="Times New Roman" panose="02020603050405020304" pitchFamily="18" charset="0"/>
              </a:rPr>
              <a:t>J’y</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ferai</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placer</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trois</a:t>
            </a:r>
            <a:r>
              <a:rPr lang="it-IT" sz="2400" dirty="0">
                <a:solidFill>
                  <a:srgbClr val="202122"/>
                </a:solidFill>
                <a:effectLst/>
                <a:ea typeface="Calibri" panose="020F0502020204030204" pitchFamily="34" charset="0"/>
                <a:cs typeface="Times New Roman" panose="02020603050405020304" pitchFamily="18" charset="0"/>
              </a:rPr>
              <a:t> </a:t>
            </a:r>
            <a:r>
              <a:rPr lang="it-IT" sz="2400" b="1" dirty="0" err="1">
                <a:solidFill>
                  <a:srgbClr val="202122"/>
                </a:solidFill>
                <a:effectLst/>
                <a:ea typeface="Calibri" panose="020F0502020204030204" pitchFamily="34" charset="0"/>
                <a:cs typeface="Times New Roman" panose="02020603050405020304" pitchFamily="18" charset="0"/>
              </a:rPr>
              <a:t>glaces</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sept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pieds</a:t>
            </a:r>
            <a:r>
              <a:rPr lang="it-IT" sz="2400" dirty="0">
                <a:solidFill>
                  <a:srgbClr val="202122"/>
                </a:solidFill>
                <a:effectLst/>
                <a:ea typeface="Calibri" panose="020F0502020204030204" pitchFamily="34" charset="0"/>
                <a:cs typeface="Times New Roman" panose="02020603050405020304" pitchFamily="18" charset="0"/>
              </a:rPr>
              <a:t> de </a:t>
            </a:r>
            <a:r>
              <a:rPr lang="it-IT" sz="2400" dirty="0" err="1">
                <a:solidFill>
                  <a:srgbClr val="202122"/>
                </a:solidFill>
                <a:effectLst/>
                <a:ea typeface="Calibri" panose="020F0502020204030204" pitchFamily="34" charset="0"/>
                <a:cs typeface="Times New Roman" panose="02020603050405020304" pitchFamily="18" charset="0"/>
              </a:rPr>
              <a:t>haut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chacune</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J’ai</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toujours</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aimé</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cet</a:t>
            </a:r>
            <a:r>
              <a:rPr lang="it-IT" sz="2400" dirty="0">
                <a:solidFill>
                  <a:srgbClr val="202122"/>
                </a:solidFill>
                <a:effectLst/>
                <a:ea typeface="Calibri" panose="020F0502020204030204" pitchFamily="34" charset="0"/>
                <a:cs typeface="Times New Roman" panose="02020603050405020304" pitchFamily="18" charset="0"/>
              </a:rPr>
              <a:t> </a:t>
            </a:r>
            <a:r>
              <a:rPr lang="it-IT" sz="2400" dirty="0" err="1">
                <a:solidFill>
                  <a:srgbClr val="202122"/>
                </a:solidFill>
                <a:effectLst/>
                <a:ea typeface="Calibri" panose="020F0502020204030204" pitchFamily="34" charset="0"/>
                <a:cs typeface="Times New Roman" panose="02020603050405020304" pitchFamily="18" charset="0"/>
              </a:rPr>
              <a:t>ornement</a:t>
            </a:r>
            <a:r>
              <a:rPr lang="it-IT" sz="2400" dirty="0">
                <a:solidFill>
                  <a:srgbClr val="202122"/>
                </a:solidFill>
                <a:effectLst/>
                <a:ea typeface="Calibri" panose="020F0502020204030204" pitchFamily="34" charset="0"/>
                <a:cs typeface="Times New Roman" panose="02020603050405020304" pitchFamily="18" charset="0"/>
              </a:rPr>
              <a:t>... </a:t>
            </a:r>
            <a:r>
              <a:rPr lang="fr-FR" sz="2400" b="0" i="0" dirty="0">
                <a:solidFill>
                  <a:srgbClr val="202122"/>
                </a:solidFill>
                <a:effectLst/>
              </a:rPr>
              <a:t>(Chap. II).</a:t>
            </a:r>
            <a:endParaRPr lang="it-IT" sz="2400" dirty="0">
              <a:effectLst/>
              <a:ea typeface="Calibri" panose="020F0502020204030204" pitchFamily="34" charset="0"/>
              <a:cs typeface="Times New Roman" panose="02020603050405020304" pitchFamily="18" charset="0"/>
            </a:endParaRPr>
          </a:p>
          <a:p>
            <a:endParaRPr lang="fr-FR" dirty="0">
              <a:solidFill>
                <a:srgbClr val="202122"/>
              </a:solidFill>
              <a:latin typeface="Arial" panose="020B0604020202020204" pitchFamily="34" charset="0"/>
            </a:endParaRPr>
          </a:p>
          <a:p>
            <a:endParaRPr lang="it-IT" dirty="0"/>
          </a:p>
        </p:txBody>
      </p:sp>
    </p:spTree>
    <p:extLst>
      <p:ext uri="{BB962C8B-B14F-4D97-AF65-F5344CB8AC3E}">
        <p14:creationId xmlns:p14="http://schemas.microsoft.com/office/powerpoint/2010/main" val="1897020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606E2A-B119-4C9B-B50A-8719A9CF46BB}"/>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D268FF66-5002-432A-ADDF-840D831021B0}"/>
              </a:ext>
            </a:extLst>
          </p:cNvPr>
          <p:cNvSpPr>
            <a:spLocks noGrp="1"/>
          </p:cNvSpPr>
          <p:nvPr>
            <p:ph idx="1"/>
          </p:nvPr>
        </p:nvSpPr>
        <p:spPr/>
        <p:txBody>
          <a:bodyPr>
            <a:normAutofit fontScale="625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[Octave, dans un accès de colère, agresse un domestique ] Pendant deux mois Octave se constitua le domestique du blessé […]; cet homme […] reçut des présents, et se vit l’objet de </a:t>
            </a:r>
            <a:r>
              <a:rPr lang="fr-FR" b="1" i="0" dirty="0">
                <a:solidFill>
                  <a:srgbClr val="202122"/>
                </a:solidFill>
                <a:effectLst/>
                <a:latin typeface="Arial" panose="020B0604020202020204" pitchFamily="34" charset="0"/>
              </a:rPr>
              <a:t>complaisances excessives</a:t>
            </a:r>
            <a:r>
              <a:rPr lang="fr-FR" b="0" i="0" dirty="0">
                <a:solidFill>
                  <a:srgbClr val="202122"/>
                </a:solidFill>
                <a:effectLst/>
                <a:latin typeface="Arial" panose="020B0604020202020204" pitchFamily="34" charset="0"/>
              </a:rPr>
              <a:t> qui en firent un mauvais sujet que l’on fut obligé de renvoyer dans son pays avec une pension. </a:t>
            </a:r>
          </a:p>
          <a:p>
            <a:r>
              <a:rPr lang="fr-FR" b="0" i="0" dirty="0">
                <a:solidFill>
                  <a:srgbClr val="202122"/>
                </a:solidFill>
                <a:effectLst/>
                <a:latin typeface="Arial" panose="020B0604020202020204" pitchFamily="34" charset="0"/>
              </a:rPr>
              <a:t>Et à propos des modes suivies par les jeunes gens à Naples, d’où elle arrivait, elle [madame de Claix] lui faisait un compliment fort vif, lorsque tout à coup les traits d’Octave se couvrirent de </a:t>
            </a:r>
            <a:r>
              <a:rPr lang="fr-FR" b="1" i="0" dirty="0">
                <a:solidFill>
                  <a:srgbClr val="202122"/>
                </a:solidFill>
                <a:effectLst/>
                <a:latin typeface="Arial" panose="020B0604020202020204" pitchFamily="34" charset="0"/>
              </a:rPr>
              <a:t>rougeur</a:t>
            </a:r>
            <a:r>
              <a:rPr lang="fr-FR" b="0" i="0" dirty="0">
                <a:solidFill>
                  <a:srgbClr val="202122"/>
                </a:solidFill>
                <a:effectLst/>
                <a:latin typeface="Arial" panose="020B0604020202020204" pitchFamily="34" charset="0"/>
              </a:rPr>
              <a:t>, et il quitta le salon d’un pas dont il cherchait en vain à dissimuler la rapidité. Sa mère, alarmée, le suivit et ne le trouva plus. Elle l’attendit inutilement toute la nuit, il ne reparut que le lendemain et dans un état singulier ; il avait reçu trois coups de sabre, à la vérité peu dangereux. </a:t>
            </a:r>
          </a:p>
          <a:p>
            <a:r>
              <a:rPr lang="fr-FR" dirty="0">
                <a:solidFill>
                  <a:srgbClr val="202122"/>
                </a:solidFill>
                <a:latin typeface="Arial" panose="020B0604020202020204" pitchFamily="34" charset="0"/>
              </a:rPr>
              <a:t>« </a:t>
            </a:r>
            <a:r>
              <a:rPr lang="fr-FR" b="0" i="0" dirty="0">
                <a:solidFill>
                  <a:srgbClr val="202122"/>
                </a:solidFill>
                <a:effectLst/>
                <a:latin typeface="Arial" panose="020B0604020202020204" pitchFamily="34" charset="0"/>
              </a:rPr>
              <a:t>J’étais furieux, j’ai cherché querelle à </a:t>
            </a:r>
            <a:r>
              <a:rPr lang="fr-FR" b="1" i="0" dirty="0">
                <a:solidFill>
                  <a:srgbClr val="202122"/>
                </a:solidFill>
                <a:effectLst/>
                <a:latin typeface="Arial" panose="020B0604020202020204" pitchFamily="34" charset="0"/>
              </a:rPr>
              <a:t>des soldats qui me regardaient en riant</a:t>
            </a:r>
            <a:r>
              <a:rPr lang="fr-FR" b="0" i="0" dirty="0">
                <a:solidFill>
                  <a:srgbClr val="202122"/>
                </a:solidFill>
                <a:effectLst/>
                <a:latin typeface="Arial" panose="020B0604020202020204" pitchFamily="34" charset="0"/>
              </a:rPr>
              <a:t>, je me suis battu et n’ai trouvé que ce que je mérite » [chap. III].</a:t>
            </a:r>
          </a:p>
          <a:p>
            <a:pPr algn="just"/>
            <a:r>
              <a:rPr lang="fr-FR" b="0" i="0" dirty="0">
                <a:solidFill>
                  <a:srgbClr val="202122"/>
                </a:solidFill>
                <a:effectLst/>
                <a:latin typeface="Arial" panose="020B0604020202020204" pitchFamily="34" charset="0"/>
              </a:rPr>
              <a:t>Il songeait à </a:t>
            </a:r>
            <a:r>
              <a:rPr lang="fr-FR" b="1" i="0" dirty="0">
                <a:solidFill>
                  <a:srgbClr val="202122"/>
                </a:solidFill>
                <a:effectLst/>
                <a:latin typeface="Arial" panose="020B0604020202020204" pitchFamily="34" charset="0"/>
              </a:rPr>
              <a:t>Armance</a:t>
            </a:r>
            <a:r>
              <a:rPr lang="fr-FR" b="0" i="0" dirty="0">
                <a:solidFill>
                  <a:srgbClr val="202122"/>
                </a:solidFill>
                <a:effectLst/>
                <a:latin typeface="Arial" panose="020B0604020202020204" pitchFamily="34" charset="0"/>
              </a:rPr>
              <a:t>, mais comme à son seul ami, ou plutôt comme au seul être qui fût pour lui presque </a:t>
            </a:r>
            <a:r>
              <a:rPr lang="fr-FR" b="1" i="0" dirty="0">
                <a:solidFill>
                  <a:srgbClr val="202122"/>
                </a:solidFill>
                <a:effectLst/>
                <a:latin typeface="Arial" panose="020B0604020202020204" pitchFamily="34" charset="0"/>
              </a:rPr>
              <a:t>un ami</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Il était bien loin de songer à aimer, il avait ce sentiment en horreur. Ce jour-là, son âme fortifiée par la vertu et le malheur, et qui n’était que vertu et force, éprouvait simplement la crainte d’avoir condamné trop légèrement </a:t>
            </a:r>
            <a:r>
              <a:rPr lang="fr-FR" b="0" i="1" dirty="0">
                <a:solidFill>
                  <a:srgbClr val="202122"/>
                </a:solidFill>
                <a:effectLst/>
                <a:latin typeface="Arial" panose="020B0604020202020204" pitchFamily="34" charset="0"/>
              </a:rPr>
              <a:t>un ami</a:t>
            </a:r>
            <a:r>
              <a:rPr lang="fr-FR" dirty="0">
                <a:solidFill>
                  <a:srgbClr val="202122"/>
                </a:solidFill>
                <a:latin typeface="Arial" panose="020B0604020202020204" pitchFamily="34" charset="0"/>
              </a:rPr>
              <a:t> [chap. IV.]</a:t>
            </a:r>
            <a:endParaRPr lang="fr-FR" b="0" i="0" dirty="0">
              <a:solidFill>
                <a:srgbClr val="202122"/>
              </a:solidFill>
              <a:effectLst/>
              <a:latin typeface="Arial" panose="020B0604020202020204" pitchFamily="34" charset="0"/>
            </a:endParaRPr>
          </a:p>
        </p:txBody>
      </p:sp>
    </p:spTree>
    <p:extLst>
      <p:ext uri="{BB962C8B-B14F-4D97-AF65-F5344CB8AC3E}">
        <p14:creationId xmlns:p14="http://schemas.microsoft.com/office/powerpoint/2010/main" val="2615493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5FFAE7-C42B-4B31-8C6C-2E70AE08CAD3}"/>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D053D1D5-1DE3-4C81-8D74-937A5C2DA0B4}"/>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[A. à O.] Une personne grave, et qui jusqu’ici ne s’est point montrée votre ennemie, est venue lui dire [à ma tante] que souvent à minuit, quand vous sortez d’ici, vous allez finir la soirée dans d’</a:t>
            </a:r>
            <a:r>
              <a:rPr lang="fr-FR" b="1" i="0" dirty="0">
                <a:solidFill>
                  <a:srgbClr val="202122"/>
                </a:solidFill>
                <a:effectLst/>
                <a:latin typeface="Arial" panose="020B0604020202020204" pitchFamily="34" charset="0"/>
              </a:rPr>
              <a:t>étranges salons</a:t>
            </a:r>
            <a:r>
              <a:rPr lang="fr-FR" b="0" i="0" dirty="0">
                <a:solidFill>
                  <a:srgbClr val="202122"/>
                </a:solidFill>
                <a:effectLst/>
                <a:latin typeface="Arial" panose="020B0604020202020204" pitchFamily="34" charset="0"/>
              </a:rPr>
              <a:t> qui ne sont à peu près que des maisons de jeu.</a:t>
            </a:r>
          </a:p>
          <a:p>
            <a:pPr algn="just"/>
            <a:r>
              <a:rPr lang="fr-FR" b="0" i="0" dirty="0">
                <a:solidFill>
                  <a:srgbClr val="202122"/>
                </a:solidFill>
                <a:effectLst/>
                <a:latin typeface="Arial" panose="020B0604020202020204" pitchFamily="34" charset="0"/>
              </a:rPr>
              <a:t>Et ce n’est pas tout ; dans ces lieux où règne le ton le plus avilissant, vous vous distinguez par des excès qui étonnent leurs plus anciens habitués. Non seulement vous vous trouvez environné de </a:t>
            </a:r>
            <a:r>
              <a:rPr lang="fr-FR" b="1" i="0" dirty="0">
                <a:solidFill>
                  <a:srgbClr val="202122"/>
                </a:solidFill>
                <a:effectLst/>
                <a:latin typeface="Arial" panose="020B0604020202020204" pitchFamily="34" charset="0"/>
              </a:rPr>
              <a:t>femmes dont la vue est une tache</a:t>
            </a:r>
            <a:r>
              <a:rPr lang="fr-FR" b="0" i="0" dirty="0">
                <a:solidFill>
                  <a:srgbClr val="202122"/>
                </a:solidFill>
                <a:effectLst/>
                <a:latin typeface="Arial" panose="020B0604020202020204" pitchFamily="34" charset="0"/>
              </a:rPr>
              <a:t>, mais vous parlez, vous tenez le dé dans leur conversation. L’on est allé jusqu’à dire que vous brillez en ces lieux, et par des plaisanteries dont le </a:t>
            </a:r>
            <a:r>
              <a:rPr lang="fr-FR" b="1" i="0" dirty="0">
                <a:solidFill>
                  <a:srgbClr val="202122"/>
                </a:solidFill>
                <a:effectLst/>
                <a:latin typeface="Arial" panose="020B0604020202020204" pitchFamily="34" charset="0"/>
              </a:rPr>
              <a:t>mauvais goût</a:t>
            </a:r>
            <a:r>
              <a:rPr lang="fr-FR" b="0" i="0" dirty="0">
                <a:solidFill>
                  <a:srgbClr val="202122"/>
                </a:solidFill>
                <a:effectLst/>
                <a:latin typeface="Arial" panose="020B0604020202020204" pitchFamily="34" charset="0"/>
              </a:rPr>
              <a:t> passe toute croyance  [chap. IX]. </a:t>
            </a:r>
          </a:p>
          <a:p>
            <a:r>
              <a:rPr lang="fr-FR" b="0" i="0" dirty="0">
                <a:solidFill>
                  <a:srgbClr val="202122"/>
                </a:solidFill>
                <a:effectLst/>
                <a:latin typeface="Arial" panose="020B0604020202020204" pitchFamily="34" charset="0"/>
              </a:rPr>
              <a:t>[après le duel] si je meurs par hasard, et contre toute apparence, vous serez séparée de qui vous aimait mieux qu’un </a:t>
            </a:r>
            <a:r>
              <a:rPr lang="fr-FR" b="1" i="0" dirty="0">
                <a:solidFill>
                  <a:srgbClr val="202122"/>
                </a:solidFill>
                <a:effectLst/>
                <a:latin typeface="Arial" panose="020B0604020202020204" pitchFamily="34" charset="0"/>
              </a:rPr>
              <a:t>père</a:t>
            </a:r>
            <a:r>
              <a:rPr lang="fr-FR" b="0" i="0" dirty="0">
                <a:solidFill>
                  <a:srgbClr val="202122"/>
                </a:solidFill>
                <a:effectLst/>
                <a:latin typeface="Arial" panose="020B0604020202020204" pitchFamily="34" charset="0"/>
              </a:rPr>
              <a:t> n’aime sa </a:t>
            </a:r>
            <a:r>
              <a:rPr lang="fr-FR" b="1" i="0" dirty="0">
                <a:solidFill>
                  <a:srgbClr val="202122"/>
                </a:solidFill>
                <a:effectLst/>
                <a:latin typeface="Arial" panose="020B0604020202020204" pitchFamily="34" charset="0"/>
              </a:rPr>
              <a:t>fille</a:t>
            </a:r>
            <a:r>
              <a:rPr lang="fr-FR" b="0" i="0" dirty="0">
                <a:solidFill>
                  <a:srgbClr val="202122"/>
                </a:solidFill>
                <a:effectLst/>
                <a:latin typeface="Arial" panose="020B0604020202020204" pitchFamily="34" charset="0"/>
              </a:rPr>
              <a:t> [chap. XXI].</a:t>
            </a:r>
            <a:endParaRPr lang="it-IT" dirty="0"/>
          </a:p>
        </p:txBody>
      </p:sp>
    </p:spTree>
    <p:extLst>
      <p:ext uri="{BB962C8B-B14F-4D97-AF65-F5344CB8AC3E}">
        <p14:creationId xmlns:p14="http://schemas.microsoft.com/office/powerpoint/2010/main" val="735475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9FE25E-496B-41CF-95EC-F47EE554CCD8}"/>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6E1A9163-2731-4012-9E71-3C12E9AF0B3B}"/>
              </a:ext>
            </a:extLst>
          </p:cNvPr>
          <p:cNvSpPr>
            <a:spLocks noGrp="1"/>
          </p:cNvSpPr>
          <p:nvPr>
            <p:ph idx="1"/>
          </p:nvPr>
        </p:nvSpPr>
        <p:spPr/>
        <p:txBody>
          <a:bodyPr>
            <a:noAutofit/>
          </a:bodyPr>
          <a:lstStyle/>
          <a:p>
            <a:r>
              <a:rPr lang="fr-FR" sz="2000" b="0" i="0" dirty="0">
                <a:solidFill>
                  <a:srgbClr val="202122"/>
                </a:solidFill>
                <a:effectLst/>
                <a:latin typeface="Arial" panose="020B0604020202020204" pitchFamily="34" charset="0"/>
              </a:rPr>
              <a:t>Depuis que rien ne s’opposait plus à son mariage, Octave avait des accès d’humeur noire qu’il pouvait à peine dissimuler.</a:t>
            </a:r>
          </a:p>
          <a:p>
            <a:pPr algn="just"/>
            <a:r>
              <a:rPr lang="it-IT" sz="2000" dirty="0">
                <a:solidFill>
                  <a:srgbClr val="202122"/>
                </a:solidFill>
                <a:effectLst/>
                <a:latin typeface="Arial" panose="020B0604020202020204" pitchFamily="34" charset="0"/>
                <a:ea typeface="Calibri" panose="020F0502020204030204" pitchFamily="34" charset="0"/>
              </a:rPr>
              <a:t>[A.]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une </a:t>
            </a:r>
            <a:r>
              <a:rPr lang="it-IT" sz="2000" dirty="0" err="1">
                <a:solidFill>
                  <a:srgbClr val="202122"/>
                </a:solidFill>
                <a:effectLst/>
                <a:latin typeface="Arial" panose="020B0604020202020204" pitchFamily="34" charset="0"/>
                <a:ea typeface="Calibri" panose="020F0502020204030204" pitchFamily="34" charset="0"/>
              </a:rPr>
              <a:t>proposition</a:t>
            </a:r>
            <a:r>
              <a:rPr lang="it-IT" sz="2000" dirty="0">
                <a:solidFill>
                  <a:srgbClr val="202122"/>
                </a:solidFill>
                <a:effectLst/>
                <a:latin typeface="Arial" panose="020B0604020202020204" pitchFamily="34" charset="0"/>
                <a:ea typeface="Calibri" panose="020F0502020204030204" pitchFamily="34" charset="0"/>
              </a:rPr>
              <a:t> à </a:t>
            </a:r>
            <a:r>
              <a:rPr lang="it-IT" sz="2000" dirty="0" err="1">
                <a:solidFill>
                  <a:srgbClr val="202122"/>
                </a:solidFill>
                <a:effectLst/>
                <a:latin typeface="Arial" panose="020B0604020202020204" pitchFamily="34" charset="0"/>
                <a:ea typeface="Calibri" panose="020F0502020204030204" pitchFamily="34" charset="0"/>
              </a:rPr>
              <a:t>vous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faire</a:t>
            </a:r>
            <a:r>
              <a:rPr lang="it-IT" sz="2000" dirty="0">
                <a:solidFill>
                  <a:srgbClr val="202122"/>
                </a:solidFill>
                <a:effectLst/>
                <a:latin typeface="Arial" panose="020B0604020202020204" pitchFamily="34" charset="0"/>
                <a:ea typeface="Calibri" panose="020F0502020204030204" pitchFamily="34" charset="0"/>
              </a:rPr>
              <a:t> : </a:t>
            </a:r>
            <a:r>
              <a:rPr lang="it-IT" sz="2000" dirty="0" err="1">
                <a:solidFill>
                  <a:srgbClr val="202122"/>
                </a:solidFill>
                <a:effectLst/>
                <a:latin typeface="Arial" panose="020B0604020202020204" pitchFamily="34" charset="0"/>
                <a:ea typeface="Calibri" panose="020F0502020204030204" pitchFamily="34" charset="0"/>
              </a:rPr>
              <a:t>revenons</a:t>
            </a:r>
            <a:r>
              <a:rPr lang="it-IT" sz="2000" dirty="0">
                <a:solidFill>
                  <a:srgbClr val="202122"/>
                </a:solidFill>
                <a:effectLst/>
                <a:latin typeface="Arial" panose="020B0604020202020204" pitchFamily="34" charset="0"/>
                <a:ea typeface="Calibri" panose="020F0502020204030204" pitchFamily="34" charset="0"/>
              </a:rPr>
              <a:t> à un </a:t>
            </a:r>
            <a:r>
              <a:rPr lang="it-IT" sz="2000" dirty="0" err="1">
                <a:solidFill>
                  <a:srgbClr val="202122"/>
                </a:solidFill>
                <a:effectLst/>
                <a:latin typeface="Arial" panose="020B0604020202020204" pitchFamily="34" charset="0"/>
                <a:ea typeface="Calibri" panose="020F0502020204030204" pitchFamily="34" charset="0"/>
              </a:rPr>
              <a:t>état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parfaitement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heureux</a:t>
            </a:r>
            <a:r>
              <a:rPr lang="it-IT" sz="2000" dirty="0">
                <a:solidFill>
                  <a:srgbClr val="202122"/>
                </a:solidFill>
                <a:effectLst/>
                <a:latin typeface="Arial" panose="020B0604020202020204" pitchFamily="34" charset="0"/>
                <a:ea typeface="Calibri" panose="020F0502020204030204" pitchFamily="34" charset="0"/>
              </a:rPr>
              <a:t> et à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douce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intimité</a:t>
            </a:r>
            <a:r>
              <a:rPr lang="it-IT" sz="2000" dirty="0">
                <a:solidFill>
                  <a:srgbClr val="202122"/>
                </a:solidFill>
                <a:effectLst/>
                <a:latin typeface="Arial" panose="020B0604020202020204" pitchFamily="34" charset="0"/>
                <a:ea typeface="Calibri" panose="020F0502020204030204" pitchFamily="34" charset="0"/>
              </a:rPr>
              <a:t> qui a </a:t>
            </a:r>
            <a:r>
              <a:rPr lang="it-IT" sz="2000" dirty="0" err="1">
                <a:solidFill>
                  <a:srgbClr val="202122"/>
                </a:solidFill>
                <a:effectLst/>
                <a:latin typeface="Arial" panose="020B0604020202020204" pitchFamily="34" charset="0"/>
                <a:ea typeface="Calibri" panose="020F0502020204030204" pitchFamily="34" charset="0"/>
              </a:rPr>
              <a:t>fait</a:t>
            </a:r>
            <a:r>
              <a:rPr lang="it-IT" sz="2000" dirty="0">
                <a:solidFill>
                  <a:srgbClr val="202122"/>
                </a:solidFill>
                <a:effectLst/>
                <a:latin typeface="Arial" panose="020B0604020202020204" pitchFamily="34" charset="0"/>
                <a:ea typeface="Calibri" panose="020F0502020204030204" pitchFamily="34" charset="0"/>
              </a:rPr>
              <a:t> le charme de ma vie, </a:t>
            </a:r>
            <a:r>
              <a:rPr lang="it-IT" sz="2000" dirty="0" err="1">
                <a:solidFill>
                  <a:srgbClr val="202122"/>
                </a:solidFill>
                <a:effectLst/>
                <a:latin typeface="Arial" panose="020B0604020202020204" pitchFamily="34" charset="0"/>
                <a:ea typeface="Calibri" panose="020F0502020204030204" pitchFamily="34" charset="0"/>
              </a:rPr>
              <a:t>depuis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su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vous</a:t>
            </a:r>
            <a:r>
              <a:rPr lang="it-IT" sz="2000" dirty="0">
                <a:solidFill>
                  <a:srgbClr val="202122"/>
                </a:solidFill>
                <a:effectLst/>
                <a:latin typeface="Arial" panose="020B0604020202020204" pitchFamily="34" charset="0"/>
                <a:ea typeface="Calibri" panose="020F0502020204030204" pitchFamily="34" charset="0"/>
              </a:rPr>
              <a:t> m’</a:t>
            </a:r>
            <a:r>
              <a:rPr lang="it-IT" sz="2000" dirty="0" err="1">
                <a:solidFill>
                  <a:srgbClr val="202122"/>
                </a:solidFill>
                <a:effectLst/>
                <a:latin typeface="Arial" panose="020B0604020202020204" pitchFamily="34" charset="0"/>
                <a:ea typeface="Calibri" panose="020F0502020204030204" pitchFamily="34" charset="0"/>
              </a:rPr>
              <a:t>aimiez</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jusqu’à</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fatale </a:t>
            </a:r>
            <a:r>
              <a:rPr lang="it-IT" sz="2000" dirty="0" err="1">
                <a:solidFill>
                  <a:srgbClr val="202122"/>
                </a:solidFill>
                <a:effectLst/>
                <a:latin typeface="Arial" panose="020B0604020202020204" pitchFamily="34" charset="0"/>
                <a:ea typeface="Calibri" panose="020F0502020204030204" pitchFamily="34" charset="0"/>
              </a:rPr>
              <a:t>idée</a:t>
            </a:r>
            <a:r>
              <a:rPr lang="it-IT" sz="2000" dirty="0">
                <a:solidFill>
                  <a:srgbClr val="202122"/>
                </a:solidFill>
                <a:effectLst/>
                <a:latin typeface="Arial" panose="020B0604020202020204" pitchFamily="34" charset="0"/>
                <a:ea typeface="Calibri" panose="020F0502020204030204" pitchFamily="34" charset="0"/>
              </a:rPr>
              <a:t> de </a:t>
            </a:r>
            <a:r>
              <a:rPr lang="it-IT" sz="2000" dirty="0" err="1">
                <a:solidFill>
                  <a:srgbClr val="202122"/>
                </a:solidFill>
                <a:effectLst/>
                <a:latin typeface="Arial" panose="020B0604020202020204" pitchFamily="34" charset="0"/>
                <a:ea typeface="Calibri" panose="020F0502020204030204" pitchFamily="34" charset="0"/>
              </a:rPr>
              <a:t>mariage</a:t>
            </a:r>
            <a:r>
              <a:rPr lang="it-IT" sz="2000" dirty="0">
                <a:solidFill>
                  <a:srgbClr val="202122"/>
                </a:solidFill>
                <a:effectLst/>
                <a:latin typeface="Arial" panose="020B0604020202020204" pitchFamily="34" charset="0"/>
                <a:ea typeface="Calibri" panose="020F0502020204030204" pitchFamily="34" charset="0"/>
              </a:rPr>
              <a:t>. Je </a:t>
            </a:r>
            <a:r>
              <a:rPr lang="it-IT" sz="2000" dirty="0" err="1">
                <a:solidFill>
                  <a:srgbClr val="202122"/>
                </a:solidFill>
                <a:effectLst/>
                <a:latin typeface="Arial" panose="020B0604020202020204" pitchFamily="34" charset="0"/>
                <a:ea typeface="Calibri" panose="020F0502020204030204" pitchFamily="34" charset="0"/>
              </a:rPr>
              <a:t>prendrai</a:t>
            </a:r>
            <a:r>
              <a:rPr lang="it-IT" sz="2000" dirty="0">
                <a:solidFill>
                  <a:srgbClr val="202122"/>
                </a:solidFill>
                <a:effectLst/>
                <a:latin typeface="Arial" panose="020B0604020202020204" pitchFamily="34" charset="0"/>
                <a:ea typeface="Calibri" panose="020F0502020204030204" pitchFamily="34" charset="0"/>
              </a:rPr>
              <a:t> sur </a:t>
            </a:r>
            <a:r>
              <a:rPr lang="it-IT" sz="2000" dirty="0" err="1">
                <a:solidFill>
                  <a:srgbClr val="202122"/>
                </a:solidFill>
                <a:effectLst/>
                <a:latin typeface="Arial" panose="020B0604020202020204" pitchFamily="34" charset="0"/>
                <a:ea typeface="Calibri" panose="020F0502020204030204" pitchFamily="34" charset="0"/>
              </a:rPr>
              <a:t>moi</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toute</a:t>
            </a:r>
            <a:r>
              <a:rPr lang="it-IT" sz="2000" dirty="0">
                <a:solidFill>
                  <a:srgbClr val="202122"/>
                </a:solidFill>
                <a:effectLst/>
                <a:latin typeface="Arial" panose="020B0604020202020204" pitchFamily="34" charset="0"/>
                <a:ea typeface="Calibri" panose="020F0502020204030204" pitchFamily="34" charset="0"/>
              </a:rPr>
              <a:t> la </a:t>
            </a:r>
            <a:r>
              <a:rPr lang="it-IT" sz="2000" dirty="0" err="1">
                <a:solidFill>
                  <a:srgbClr val="202122"/>
                </a:solidFill>
                <a:effectLst/>
                <a:latin typeface="Arial" panose="020B0604020202020204" pitchFamily="34" charset="0"/>
                <a:ea typeface="Calibri" panose="020F0502020204030204" pitchFamily="34" charset="0"/>
              </a:rPr>
              <a:t>bizarrerie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du</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changement</a:t>
            </a:r>
            <a:r>
              <a:rPr lang="it-IT" sz="2000" dirty="0">
                <a:solidFill>
                  <a:srgbClr val="202122"/>
                </a:solidFill>
                <a:effectLst/>
                <a:latin typeface="Arial" panose="020B0604020202020204" pitchFamily="34" charset="0"/>
                <a:ea typeface="Calibri" panose="020F0502020204030204" pitchFamily="34" charset="0"/>
              </a:rPr>
              <a:t>. Je dirai </a:t>
            </a:r>
            <a:r>
              <a:rPr lang="it-IT" sz="2000" dirty="0" err="1">
                <a:solidFill>
                  <a:srgbClr val="202122"/>
                </a:solidFill>
                <a:effectLst/>
                <a:latin typeface="Arial" panose="020B0604020202020204" pitchFamily="34" charset="0"/>
                <a:ea typeface="Calibri" panose="020F0502020204030204" pitchFamily="34" charset="0"/>
              </a:rPr>
              <a:t>au</a:t>
            </a:r>
            <a:r>
              <a:rPr lang="it-IT" sz="2000" dirty="0">
                <a:solidFill>
                  <a:srgbClr val="202122"/>
                </a:solidFill>
                <a:effectLst/>
                <a:latin typeface="Arial" panose="020B0604020202020204" pitchFamily="34" charset="0"/>
                <a:ea typeface="Calibri" panose="020F0502020204030204" pitchFamily="34" charset="0"/>
              </a:rPr>
              <a:t> monde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j’ai</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fait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vœu</a:t>
            </a:r>
            <a:r>
              <a:rPr lang="it-IT" sz="2000" dirty="0">
                <a:solidFill>
                  <a:srgbClr val="202122"/>
                </a:solidFill>
                <a:effectLst/>
                <a:latin typeface="Arial" panose="020B0604020202020204" pitchFamily="34" charset="0"/>
                <a:ea typeface="Calibri" panose="020F0502020204030204" pitchFamily="34" charset="0"/>
              </a:rPr>
              <a:t> de ne </a:t>
            </a:r>
            <a:r>
              <a:rPr lang="it-IT" sz="2000" dirty="0" err="1">
                <a:solidFill>
                  <a:srgbClr val="202122"/>
                </a:solidFill>
                <a:effectLst/>
                <a:latin typeface="Arial" panose="020B0604020202020204" pitchFamily="34" charset="0"/>
                <a:ea typeface="Calibri" panose="020F0502020204030204" pitchFamily="34" charset="0"/>
              </a:rPr>
              <a:t>jamais</a:t>
            </a:r>
            <a:r>
              <a:rPr lang="it-IT" sz="2000" dirty="0">
                <a:solidFill>
                  <a:srgbClr val="202122"/>
                </a:solidFill>
                <a:effectLst/>
                <a:latin typeface="Arial" panose="020B0604020202020204" pitchFamily="34" charset="0"/>
                <a:ea typeface="Calibri" panose="020F0502020204030204" pitchFamily="34" charset="0"/>
              </a:rPr>
              <a:t> me </a:t>
            </a:r>
            <a:r>
              <a:rPr lang="it-IT" sz="2000" dirty="0" err="1">
                <a:solidFill>
                  <a:srgbClr val="202122"/>
                </a:solidFill>
                <a:effectLst/>
                <a:latin typeface="Arial" panose="020B0604020202020204" pitchFamily="34" charset="0"/>
                <a:ea typeface="Calibri" panose="020F0502020204030204" pitchFamily="34" charset="0"/>
              </a:rPr>
              <a:t>marier</a:t>
            </a:r>
            <a:r>
              <a:rPr lang="it-IT" sz="2000" dirty="0">
                <a:solidFill>
                  <a:srgbClr val="202122"/>
                </a:solidFill>
                <a:effectLst/>
                <a:latin typeface="Arial" panose="020B0604020202020204" pitchFamily="34" charset="0"/>
                <a:ea typeface="Calibri" panose="020F0502020204030204" pitchFamily="34" charset="0"/>
              </a:rPr>
              <a:t>. On </a:t>
            </a:r>
            <a:r>
              <a:rPr lang="it-IT" sz="2000" dirty="0" err="1">
                <a:solidFill>
                  <a:srgbClr val="202122"/>
                </a:solidFill>
                <a:effectLst/>
                <a:latin typeface="Arial" panose="020B0604020202020204" pitchFamily="34" charset="0"/>
                <a:ea typeface="Calibri" panose="020F0502020204030204" pitchFamily="34" charset="0"/>
              </a:rPr>
              <a:t>blâmera</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cette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idée</a:t>
            </a:r>
            <a:r>
              <a:rPr lang="it-IT" sz="2000" dirty="0">
                <a:solidFill>
                  <a:srgbClr val="202122"/>
                </a:solidFill>
                <a:effectLst/>
                <a:latin typeface="Arial" panose="020B0604020202020204" pitchFamily="34" charset="0"/>
                <a:ea typeface="Calibri" panose="020F0502020204030204" pitchFamily="34" charset="0"/>
              </a:rPr>
              <a:t>, elle </a:t>
            </a:r>
            <a:r>
              <a:rPr lang="it-IT" sz="2000" dirty="0" err="1">
                <a:solidFill>
                  <a:srgbClr val="202122"/>
                </a:solidFill>
                <a:effectLst/>
                <a:latin typeface="Arial" panose="020B0604020202020204" pitchFamily="34" charset="0"/>
                <a:ea typeface="Calibri" panose="020F0502020204030204" pitchFamily="34" charset="0"/>
              </a:rPr>
              <a:t>nuira</a:t>
            </a:r>
            <a:r>
              <a:rPr lang="it-IT" sz="2000" dirty="0">
                <a:solidFill>
                  <a:srgbClr val="202122"/>
                </a:solidFill>
                <a:effectLst/>
                <a:latin typeface="Arial" panose="020B0604020202020204" pitchFamily="34" charset="0"/>
                <a:ea typeface="Calibri" panose="020F0502020204030204" pitchFamily="34" charset="0"/>
              </a:rPr>
              <a:t> à l’opinion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quelques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amis</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veulent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bien</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avoir</a:t>
            </a:r>
            <a:r>
              <a:rPr lang="it-IT" sz="2000" dirty="0">
                <a:solidFill>
                  <a:srgbClr val="202122"/>
                </a:solidFill>
                <a:effectLst/>
                <a:latin typeface="Arial" panose="020B0604020202020204" pitchFamily="34" charset="0"/>
                <a:ea typeface="Calibri" panose="020F0502020204030204" pitchFamily="34" charset="0"/>
              </a:rPr>
              <a:t> de </a:t>
            </a:r>
            <a:r>
              <a:rPr lang="it-IT" sz="2000" dirty="0" err="1">
                <a:solidFill>
                  <a:srgbClr val="202122"/>
                </a:solidFill>
                <a:effectLst/>
                <a:latin typeface="Arial" panose="020B0604020202020204" pitchFamily="34" charset="0"/>
                <a:ea typeface="Calibri" panose="020F0502020204030204" pitchFamily="34" charset="0"/>
              </a:rPr>
              <a:t>moi</a:t>
            </a:r>
            <a:r>
              <a:rPr lang="it-IT" sz="2000" dirty="0">
                <a:solidFill>
                  <a:srgbClr val="202122"/>
                </a:solidFill>
                <a:effectLst/>
                <a:latin typeface="Arial" panose="020B0604020202020204" pitchFamily="34" charset="0"/>
                <a:ea typeface="Calibri" panose="020F0502020204030204" pitchFamily="34" charset="0"/>
              </a:rPr>
              <a:t> ; </a:t>
            </a:r>
            <a:r>
              <a:rPr lang="it-IT" sz="2000" dirty="0" err="1">
                <a:solidFill>
                  <a:srgbClr val="202122"/>
                </a:solidFill>
                <a:effectLst/>
                <a:latin typeface="Arial" panose="020B0604020202020204" pitchFamily="34" charset="0"/>
                <a:ea typeface="Calibri" panose="020F0502020204030204" pitchFamily="34" charset="0"/>
              </a:rPr>
              <a:t>que</a:t>
            </a:r>
            <a:r>
              <a:rPr lang="it-IT" sz="2000" dirty="0">
                <a:solidFill>
                  <a:srgbClr val="202122"/>
                </a:solidFill>
                <a:effectLst/>
                <a:latin typeface="Arial" panose="020B0604020202020204" pitchFamily="34" charset="0"/>
                <a:ea typeface="Calibri" panose="020F0502020204030204" pitchFamily="34" charset="0"/>
              </a:rPr>
              <a:t> m’</a:t>
            </a:r>
            <a:r>
              <a:rPr lang="it-IT" sz="2000" dirty="0" err="1">
                <a:solidFill>
                  <a:srgbClr val="202122"/>
                </a:solidFill>
                <a:effectLst/>
                <a:latin typeface="Arial" panose="020B0604020202020204" pitchFamily="34" charset="0"/>
                <a:ea typeface="Calibri" panose="020F0502020204030204" pitchFamily="34" charset="0"/>
              </a:rPr>
              <a:t>importe</a:t>
            </a:r>
            <a:r>
              <a:rPr lang="it-IT" sz="2000" dirty="0">
                <a:solidFill>
                  <a:srgbClr val="202122"/>
                </a:solidFill>
                <a:effectLst/>
                <a:latin typeface="Arial" panose="020B0604020202020204" pitchFamily="34" charset="0"/>
                <a:ea typeface="Calibri" panose="020F0502020204030204" pitchFamily="34" charset="0"/>
              </a:rPr>
              <a:t> ? l’opinion </a:t>
            </a:r>
            <a:r>
              <a:rPr lang="it-IT" sz="2000" dirty="0" err="1">
                <a:solidFill>
                  <a:srgbClr val="202122"/>
                </a:solidFill>
                <a:effectLst/>
                <a:latin typeface="Arial" panose="020B0604020202020204" pitchFamily="34" charset="0"/>
                <a:ea typeface="Calibri" panose="020F0502020204030204" pitchFamily="34" charset="0"/>
              </a:rPr>
              <a:t>après</a:t>
            </a:r>
            <a:r>
              <a:rPr lang="it-IT" sz="2000" dirty="0">
                <a:solidFill>
                  <a:srgbClr val="202122"/>
                </a:solidFill>
                <a:effectLst/>
                <a:latin typeface="Arial" panose="020B0604020202020204" pitchFamily="34" charset="0"/>
                <a:ea typeface="Calibri" panose="020F0502020204030204" pitchFamily="34" charset="0"/>
              </a:rPr>
              <a:t> tout n’est importante pour une </a:t>
            </a:r>
            <a:r>
              <a:rPr lang="it-IT" sz="2000" dirty="0" err="1">
                <a:solidFill>
                  <a:srgbClr val="202122"/>
                </a:solidFill>
                <a:effectLst/>
                <a:latin typeface="Arial" panose="020B0604020202020204" pitchFamily="34" charset="0"/>
                <a:ea typeface="Calibri" panose="020F0502020204030204" pitchFamily="34" charset="0"/>
              </a:rPr>
              <a:t>fille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riche</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qu’autant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qu’elle</a:t>
            </a:r>
            <a:r>
              <a:rPr lang="it-IT" sz="2000" dirty="0">
                <a:solidFill>
                  <a:srgbClr val="202122"/>
                </a:solidFill>
                <a:effectLst/>
                <a:latin typeface="Arial" panose="020B0604020202020204" pitchFamily="34" charset="0"/>
                <a:ea typeface="Calibri" panose="020F0502020204030204" pitchFamily="34" charset="0"/>
              </a:rPr>
              <a:t> songe à se </a:t>
            </a:r>
            <a:r>
              <a:rPr lang="it-IT" sz="2000" dirty="0" err="1">
                <a:solidFill>
                  <a:srgbClr val="202122"/>
                </a:solidFill>
                <a:effectLst/>
                <a:latin typeface="Arial" panose="020B0604020202020204" pitchFamily="34" charset="0"/>
                <a:ea typeface="Calibri" panose="020F0502020204030204" pitchFamily="34" charset="0"/>
              </a:rPr>
              <a:t>marier</a:t>
            </a:r>
            <a:r>
              <a:rPr lang="it-IT" sz="2000" dirty="0">
                <a:solidFill>
                  <a:srgbClr val="202122"/>
                </a:solidFill>
                <a:effectLst/>
                <a:latin typeface="Arial" panose="020B0604020202020204" pitchFamily="34" charset="0"/>
                <a:ea typeface="Calibri" panose="020F0502020204030204" pitchFamily="34" charset="0"/>
              </a:rPr>
              <a:t> ; or, </a:t>
            </a:r>
            <a:r>
              <a:rPr lang="it-IT" sz="2000" dirty="0" err="1">
                <a:solidFill>
                  <a:srgbClr val="202122"/>
                </a:solidFill>
                <a:effectLst/>
                <a:latin typeface="Arial" panose="020B0604020202020204" pitchFamily="34" charset="0"/>
                <a:ea typeface="Calibri" panose="020F0502020204030204" pitchFamily="34" charset="0"/>
              </a:rPr>
              <a:t>certainement</a:t>
            </a:r>
            <a:r>
              <a:rPr lang="it-IT" sz="2000" dirty="0">
                <a:solidFill>
                  <a:srgbClr val="202122"/>
                </a:solidFill>
                <a:effectLst/>
                <a:latin typeface="Arial" panose="020B0604020202020204" pitchFamily="34" charset="0"/>
                <a:ea typeface="Calibri" panose="020F0502020204030204" pitchFamily="34" charset="0"/>
              </a:rPr>
              <a:t> </a:t>
            </a:r>
            <a:r>
              <a:rPr lang="it-IT" sz="2000" dirty="0" err="1">
                <a:solidFill>
                  <a:srgbClr val="202122"/>
                </a:solidFill>
                <a:effectLst/>
                <a:latin typeface="Arial" panose="020B0604020202020204" pitchFamily="34" charset="0"/>
                <a:ea typeface="Calibri" panose="020F0502020204030204" pitchFamily="34" charset="0"/>
              </a:rPr>
              <a:t>jamais</a:t>
            </a:r>
            <a:r>
              <a:rPr lang="it-IT" sz="2000" dirty="0">
                <a:solidFill>
                  <a:srgbClr val="202122"/>
                </a:solidFill>
                <a:effectLst/>
                <a:latin typeface="Arial" panose="020B0604020202020204" pitchFamily="34" charset="0"/>
                <a:ea typeface="Calibri" panose="020F0502020204030204" pitchFamily="34" charset="0"/>
              </a:rPr>
              <a:t> je ne me </a:t>
            </a:r>
            <a:r>
              <a:rPr lang="it-IT" sz="2000" dirty="0" err="1">
                <a:solidFill>
                  <a:srgbClr val="202122"/>
                </a:solidFill>
                <a:effectLst/>
                <a:latin typeface="Arial" panose="020B0604020202020204" pitchFamily="34" charset="0"/>
                <a:ea typeface="Calibri" panose="020F0502020204030204" pitchFamily="34" charset="0"/>
              </a:rPr>
              <a:t>marierai</a:t>
            </a:r>
            <a:r>
              <a:rPr lang="it-IT" sz="2000" dirty="0">
                <a:solidFill>
                  <a:srgbClr val="202122"/>
                </a:solidFill>
                <a:effectLst/>
                <a:latin typeface="Arial" panose="020B0604020202020204" pitchFamily="34" charset="0"/>
                <a:ea typeface="Calibri" panose="020F0502020204030204" pitchFamily="34" charset="0"/>
              </a:rPr>
              <a:t>.</a:t>
            </a:r>
            <a:r>
              <a:rPr lang="fr-FR" sz="2000" b="0" i="0" dirty="0">
                <a:solidFill>
                  <a:srgbClr val="202122"/>
                </a:solidFill>
                <a:effectLst/>
                <a:latin typeface="Arial" panose="020B0604020202020204" pitchFamily="34" charset="0"/>
              </a:rPr>
              <a:t> </a:t>
            </a:r>
          </a:p>
          <a:p>
            <a:r>
              <a:rPr lang="fr-FR" sz="2000" b="0" i="0" dirty="0">
                <a:solidFill>
                  <a:srgbClr val="202122"/>
                </a:solidFill>
                <a:effectLst/>
                <a:latin typeface="Arial" panose="020B0604020202020204" pitchFamily="34" charset="0"/>
              </a:rPr>
              <a:t>[…] Nous n’en passerons pas moins notre vie ensemble [chap. XXIX].</a:t>
            </a:r>
          </a:p>
          <a:p>
            <a:pPr algn="just"/>
            <a:r>
              <a:rPr lang="fr-FR" sz="2000" b="0" i="0" dirty="0">
                <a:solidFill>
                  <a:srgbClr val="202122"/>
                </a:solidFill>
                <a:effectLst/>
                <a:latin typeface="Arial" panose="020B0604020202020204" pitchFamily="34" charset="0"/>
              </a:rPr>
              <a:t>[O.] j’ai </a:t>
            </a:r>
            <a:r>
              <a:rPr lang="fr-FR" sz="2000" b="1" i="0" dirty="0">
                <a:solidFill>
                  <a:srgbClr val="202122"/>
                </a:solidFill>
                <a:effectLst/>
                <a:latin typeface="Arial" panose="020B0604020202020204" pitchFamily="34" charset="0"/>
              </a:rPr>
              <a:t>un secret affreux</a:t>
            </a:r>
            <a:r>
              <a:rPr lang="fr-FR" sz="2000" b="0" i="0" dirty="0">
                <a:solidFill>
                  <a:srgbClr val="202122"/>
                </a:solidFill>
                <a:effectLst/>
                <a:latin typeface="Arial" panose="020B0604020202020204" pitchFamily="34" charset="0"/>
              </a:rPr>
              <a:t> que jamais je n’ai confié à personne, ce secret va vous expliquer mes fatales bizarreries.</a:t>
            </a:r>
          </a:p>
          <a:p>
            <a:pPr algn="just"/>
            <a:r>
              <a:rPr lang="fr-FR" sz="2000" b="0" i="0" dirty="0">
                <a:solidFill>
                  <a:srgbClr val="202122"/>
                </a:solidFill>
                <a:effectLst/>
                <a:latin typeface="Arial" panose="020B0604020202020204" pitchFamily="34" charset="0"/>
              </a:rPr>
              <a:t>[…] Oui, chère amie, lui dit-il en la regardant enfin, je t’adore, tu ne doutes pas de mon amour ; mais quel est l’homme qui t’adore ? c’est un </a:t>
            </a:r>
            <a:r>
              <a:rPr lang="fr-FR" sz="2000" b="1" i="1" dirty="0">
                <a:solidFill>
                  <a:srgbClr val="202122"/>
                </a:solidFill>
                <a:effectLst/>
                <a:latin typeface="Arial" panose="020B0604020202020204" pitchFamily="34" charset="0"/>
              </a:rPr>
              <a:t>monstre</a:t>
            </a:r>
            <a:r>
              <a:rPr lang="fr-FR" sz="2000" b="0" i="1" dirty="0">
                <a:solidFill>
                  <a:srgbClr val="202122"/>
                </a:solidFill>
                <a:effectLst/>
                <a:latin typeface="Arial" panose="020B0604020202020204" pitchFamily="34" charset="0"/>
              </a:rPr>
              <a:t> </a:t>
            </a:r>
            <a:r>
              <a:rPr lang="fr-FR" sz="2000" b="0" i="0" dirty="0">
                <a:solidFill>
                  <a:srgbClr val="202122"/>
                </a:solidFill>
                <a:effectLst/>
                <a:latin typeface="Arial" panose="020B0604020202020204" pitchFamily="34" charset="0"/>
              </a:rPr>
              <a:t>[chap. XXIX].</a:t>
            </a:r>
            <a:endParaRPr lang="it-IT" sz="2000" dirty="0"/>
          </a:p>
        </p:txBody>
      </p:sp>
    </p:spTree>
    <p:extLst>
      <p:ext uri="{BB962C8B-B14F-4D97-AF65-F5344CB8AC3E}">
        <p14:creationId xmlns:p14="http://schemas.microsoft.com/office/powerpoint/2010/main" val="3922787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C6A60F-AEFC-4422-A456-ECFD0E03F0FC}"/>
              </a:ext>
            </a:extLst>
          </p:cNvPr>
          <p:cNvSpPr>
            <a:spLocks noGrp="1"/>
          </p:cNvSpPr>
          <p:nvPr>
            <p:ph type="title"/>
          </p:nvPr>
        </p:nvSpPr>
        <p:spPr/>
        <p:txBody>
          <a:bodyPr/>
          <a:lstStyle/>
          <a:p>
            <a:pPr algn="ctr"/>
            <a:r>
              <a:rPr lang="it-IT" dirty="0"/>
              <a:t>Stendhal, </a:t>
            </a:r>
            <a:r>
              <a:rPr lang="it-IT" i="1" dirty="0" err="1"/>
              <a:t>Armance</a:t>
            </a:r>
            <a:endParaRPr lang="it-IT" dirty="0"/>
          </a:p>
        </p:txBody>
      </p:sp>
      <p:sp>
        <p:nvSpPr>
          <p:cNvPr id="3" name="Segnaposto contenuto 2">
            <a:extLst>
              <a:ext uri="{FF2B5EF4-FFF2-40B4-BE49-F238E27FC236}">
                <a16:creationId xmlns:a16="http://schemas.microsoft.com/office/drawing/2014/main" id="{CCA9B900-E1CE-41B4-8C04-FC522B7A965A}"/>
              </a:ext>
            </a:extLst>
          </p:cNvPr>
          <p:cNvSpPr>
            <a:spLocks noGrp="1"/>
          </p:cNvSpPr>
          <p:nvPr>
            <p:ph idx="1"/>
          </p:nvPr>
        </p:nvSpPr>
        <p:spPr/>
        <p:txBody>
          <a:bodyPr>
            <a:normAutofit/>
          </a:bodyPr>
          <a:lstStyle/>
          <a:p>
            <a:pPr algn="just"/>
            <a:r>
              <a:rPr lang="fr-FR" sz="2600" b="0" i="0" dirty="0">
                <a:solidFill>
                  <a:srgbClr val="202122"/>
                </a:solidFill>
                <a:effectLst/>
                <a:latin typeface="Arial" panose="020B0604020202020204" pitchFamily="34" charset="0"/>
                <a:cs typeface="Arial" panose="020B0604020202020204" pitchFamily="34" charset="0"/>
              </a:rPr>
              <a:t>Ce serait sans doute pécher contre l’</a:t>
            </a:r>
            <a:r>
              <a:rPr lang="fr-FR" sz="2600" b="1" i="0" dirty="0">
                <a:solidFill>
                  <a:srgbClr val="202122"/>
                </a:solidFill>
                <a:effectLst/>
                <a:latin typeface="Arial" panose="020B0604020202020204" pitchFamily="34" charset="0"/>
                <a:cs typeface="Arial" panose="020B0604020202020204" pitchFamily="34" charset="0"/>
              </a:rPr>
              <a:t>honneur</a:t>
            </a:r>
            <a:r>
              <a:rPr lang="fr-FR" sz="2600" b="0" i="0" dirty="0">
                <a:solidFill>
                  <a:srgbClr val="202122"/>
                </a:solidFill>
                <a:effectLst/>
                <a:latin typeface="Arial" panose="020B0604020202020204" pitchFamily="34" charset="0"/>
                <a:cs typeface="Arial" panose="020B0604020202020204" pitchFamily="34" charset="0"/>
              </a:rPr>
              <a:t> que de ne pas faire d’aveu, si j’enchaînais pour toujours la destinée de mademoiselle de </a:t>
            </a:r>
            <a:r>
              <a:rPr lang="fr-FR" sz="2600" b="0" i="0" dirty="0" err="1">
                <a:solidFill>
                  <a:srgbClr val="202122"/>
                </a:solidFill>
                <a:effectLst/>
                <a:latin typeface="Arial" panose="020B0604020202020204" pitchFamily="34" charset="0"/>
                <a:cs typeface="Arial" panose="020B0604020202020204" pitchFamily="34" charset="0"/>
              </a:rPr>
              <a:t>Zohiloff</a:t>
            </a:r>
            <a:r>
              <a:rPr lang="fr-FR" sz="2600" b="0" i="0" dirty="0">
                <a:solidFill>
                  <a:srgbClr val="202122"/>
                </a:solidFill>
                <a:effectLst/>
                <a:latin typeface="Arial" panose="020B0604020202020204" pitchFamily="34" charset="0"/>
                <a:cs typeface="Arial" panose="020B0604020202020204" pitchFamily="34" charset="0"/>
              </a:rPr>
              <a:t>. Mais je puis la </a:t>
            </a:r>
            <a:r>
              <a:rPr lang="fr-FR" sz="2600" b="1" i="0" dirty="0">
                <a:solidFill>
                  <a:srgbClr val="202122"/>
                </a:solidFill>
                <a:effectLst/>
                <a:latin typeface="Arial" panose="020B0604020202020204" pitchFamily="34" charset="0"/>
                <a:cs typeface="Arial" panose="020B0604020202020204" pitchFamily="34" charset="0"/>
              </a:rPr>
              <a:t>laisser libre</a:t>
            </a:r>
            <a:r>
              <a:rPr lang="fr-FR" sz="2600" b="0" i="0" dirty="0">
                <a:solidFill>
                  <a:srgbClr val="202122"/>
                </a:solidFill>
                <a:effectLst/>
                <a:latin typeface="Arial" panose="020B0604020202020204" pitchFamily="34" charset="0"/>
                <a:cs typeface="Arial" panose="020B0604020202020204" pitchFamily="34" charset="0"/>
              </a:rPr>
              <a:t> dans un mois. Elle sera une veuve jeune, riche, fort belle, sans doute fort recherchée [chap. XXX]. </a:t>
            </a:r>
          </a:p>
          <a:p>
            <a:pPr algn="just">
              <a:lnSpc>
                <a:spcPct val="107000"/>
              </a:lnSpc>
              <a:spcAft>
                <a:spcPts val="800"/>
              </a:spcAft>
            </a:pP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Il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écrivit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à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sa lettre celle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qu’il</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avait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eu</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courage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lui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écrire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un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café</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Paris […] il s’accorda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bonheur</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a:t>
            </a:r>
            <a:r>
              <a:rPr lang="it-IT" sz="2600" b="1" dirty="0">
                <a:solidFill>
                  <a:srgbClr val="202122"/>
                </a:solidFill>
                <a:effectLst/>
                <a:latin typeface="Arial" panose="020B0604020202020204" pitchFamily="34" charset="0"/>
                <a:ea typeface="Calibri" panose="020F0502020204030204" pitchFamily="34" charset="0"/>
                <a:cs typeface="Arial" panose="020B0604020202020204" pitchFamily="34" charset="0"/>
              </a:rPr>
              <a:t>tout dire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à son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endParaRPr lang="it-IT" sz="26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Peu</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après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marquis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Malivert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étant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mort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Armance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et madame de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Malivert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prirent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voile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dans</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le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même</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26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couvent</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fr-FR" sz="2600" b="0" i="0" dirty="0">
                <a:solidFill>
                  <a:srgbClr val="202122"/>
                </a:solidFill>
                <a:effectLst/>
                <a:latin typeface="Arial" panose="020B0604020202020204" pitchFamily="34" charset="0"/>
                <a:cs typeface="Arial" panose="020B0604020202020204" pitchFamily="34" charset="0"/>
              </a:rPr>
              <a:t>[chap. XXXI]</a:t>
            </a:r>
            <a:r>
              <a:rPr lang="it-IT" sz="2600" dirty="0">
                <a:solidFill>
                  <a:srgbClr val="202122"/>
                </a:solidFill>
                <a:effectLst/>
                <a:latin typeface="Arial" panose="020B0604020202020204" pitchFamily="34" charset="0"/>
                <a:ea typeface="Calibri" panose="020F0502020204030204" pitchFamily="34" charset="0"/>
                <a:cs typeface="Arial" panose="020B0604020202020204" pitchFamily="34" charset="0"/>
              </a:rPr>
              <a:t>.</a:t>
            </a:r>
            <a:r>
              <a:rPr lang="it-IT" sz="2600" dirty="0">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2637762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B04C69-5577-4AE5-AAE8-C0E698ABF5F8}"/>
              </a:ext>
            </a:extLst>
          </p:cNvPr>
          <p:cNvSpPr>
            <a:spLocks noGrp="1"/>
          </p:cNvSpPr>
          <p:nvPr>
            <p:ph type="title"/>
          </p:nvPr>
        </p:nvSpPr>
        <p:spPr/>
        <p:txBody>
          <a:bodyPr/>
          <a:lstStyle/>
          <a:p>
            <a:pPr algn="ctr"/>
            <a:r>
              <a:rPr lang="it-IT" dirty="0"/>
              <a:t>Balzac, </a:t>
            </a:r>
            <a:r>
              <a:rPr lang="it-IT" i="1" dirty="0"/>
              <a:t>Massimilla Doni</a:t>
            </a:r>
          </a:p>
        </p:txBody>
      </p:sp>
      <p:sp>
        <p:nvSpPr>
          <p:cNvPr id="3" name="Segnaposto contenuto 2">
            <a:extLst>
              <a:ext uri="{FF2B5EF4-FFF2-40B4-BE49-F238E27FC236}">
                <a16:creationId xmlns:a16="http://schemas.microsoft.com/office/drawing/2014/main" id="{1D189321-CAA9-44B8-9C2D-B7119A991E15}"/>
              </a:ext>
            </a:extLst>
          </p:cNvPr>
          <p:cNvSpPr>
            <a:spLocks noGrp="1"/>
          </p:cNvSpPr>
          <p:nvPr>
            <p:ph idx="1"/>
          </p:nvPr>
        </p:nvSpPr>
        <p:spPr/>
        <p:txBody>
          <a:bodyPr>
            <a:normAutofit fontScale="77500" lnSpcReduction="20000"/>
          </a:bodyPr>
          <a:lstStyle/>
          <a:p>
            <a:pPr algn="just"/>
            <a:r>
              <a:rPr lang="fr-FR" b="0" i="0" dirty="0">
                <a:solidFill>
                  <a:srgbClr val="202122"/>
                </a:solidFill>
                <a:effectLst/>
                <a:latin typeface="Arial" panose="020B0604020202020204" pitchFamily="34" charset="0"/>
                <a:cs typeface="Arial" panose="020B0604020202020204" pitchFamily="34" charset="0"/>
              </a:rPr>
              <a:t>Les deux amours (</a:t>
            </a:r>
            <a:r>
              <a:rPr lang="it-IT" i="1" kern="150" dirty="0" err="1">
                <a:effectLst/>
                <a:latin typeface="Arial" panose="020B0604020202020204" pitchFamily="34" charset="0"/>
                <a:ea typeface="SimSun" panose="02010600030101010101" pitchFamily="2" charset="-122"/>
                <a:cs typeface="Arial" panose="020B0604020202020204" pitchFamily="34" charset="0"/>
              </a:rPr>
              <a:t>Études</a:t>
            </a:r>
            <a:r>
              <a:rPr lang="it-IT" i="1" kern="150" dirty="0">
                <a:effectLst/>
                <a:latin typeface="Arial" panose="020B0604020202020204" pitchFamily="34" charset="0"/>
                <a:ea typeface="SimSun" panose="02010600030101010101" pitchFamily="2" charset="-122"/>
                <a:cs typeface="Arial" panose="020B0604020202020204" pitchFamily="34" charset="0"/>
              </a:rPr>
              <a:t> </a:t>
            </a:r>
            <a:r>
              <a:rPr lang="it-IT" i="1" kern="150" dirty="0" err="1">
                <a:effectLst/>
                <a:latin typeface="Arial" panose="020B0604020202020204" pitchFamily="34" charset="0"/>
                <a:ea typeface="SimSun" panose="02010600030101010101" pitchFamily="2" charset="-122"/>
                <a:cs typeface="Arial" panose="020B0604020202020204" pitchFamily="34" charset="0"/>
              </a:rPr>
              <a:t>philosophiques</a:t>
            </a:r>
            <a:r>
              <a:rPr lang="it-IT" kern="150" dirty="0">
                <a:effectLst/>
                <a:latin typeface="Arial" panose="020B0604020202020204" pitchFamily="34" charset="0"/>
                <a:ea typeface="SimSun" panose="02010600030101010101" pitchFamily="2" charset="-122"/>
                <a:cs typeface="Arial" panose="020B0604020202020204" pitchFamily="34" charset="0"/>
              </a:rPr>
              <a:t>). Un </a:t>
            </a:r>
            <a:r>
              <a:rPr lang="it-IT" kern="150" dirty="0" err="1">
                <a:effectLst/>
                <a:latin typeface="Arial" panose="020B0604020202020204" pitchFamily="34" charset="0"/>
                <a:ea typeface="SimSun" panose="02010600030101010101" pitchFamily="2" charset="-122"/>
                <a:cs typeface="Arial" panose="020B0604020202020204" pitchFamily="34" charset="0"/>
              </a:rPr>
              <a:t>homme</a:t>
            </a:r>
            <a:r>
              <a:rPr lang="it-IT" kern="150" dirty="0">
                <a:effectLst/>
                <a:latin typeface="Arial" panose="020B0604020202020204" pitchFamily="34" charset="0"/>
                <a:ea typeface="SimSun" panose="02010600030101010101" pitchFamily="2" charset="-122"/>
                <a:cs typeface="Arial" panose="020B0604020202020204" pitchFamily="34" charset="0"/>
              </a:rPr>
              <a:t> qui </a:t>
            </a:r>
            <a:r>
              <a:rPr lang="it-IT" kern="150" dirty="0" err="1">
                <a:effectLst/>
                <a:latin typeface="Arial" panose="020B0604020202020204" pitchFamily="34" charset="0"/>
                <a:ea typeface="SimSun" panose="02010600030101010101" pitchFamily="2" charset="-122"/>
                <a:cs typeface="Arial" panose="020B0604020202020204" pitchFamily="34" charset="0"/>
              </a:rPr>
              <a:t>couche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avec</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des</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filles</a:t>
            </a:r>
            <a:r>
              <a:rPr lang="it-IT" kern="150" dirty="0">
                <a:effectLst/>
                <a:latin typeface="Arial" panose="020B0604020202020204" pitchFamily="34" charset="0"/>
                <a:ea typeface="SimSun" panose="02010600030101010101" pitchFamily="2" charset="-122"/>
                <a:cs typeface="Arial" panose="020B0604020202020204" pitchFamily="34" charset="0"/>
              </a:rPr>
              <a:t> et se </a:t>
            </a:r>
            <a:r>
              <a:rPr lang="it-IT" kern="150" dirty="0" err="1">
                <a:effectLst/>
                <a:latin typeface="Arial" panose="020B0604020202020204" pitchFamily="34" charset="0"/>
                <a:ea typeface="SimSun" panose="02010600030101010101" pitchFamily="2" charset="-122"/>
                <a:cs typeface="Arial" panose="020B0604020202020204" pitchFamily="34" charset="0"/>
              </a:rPr>
              <a:t>trouve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impuissant</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avec</a:t>
            </a:r>
            <a:r>
              <a:rPr lang="it-IT" kern="150" dirty="0">
                <a:effectLst/>
                <a:latin typeface="Arial" panose="020B0604020202020204" pitchFamily="34" charset="0"/>
                <a:ea typeface="SimSun" panose="02010600030101010101" pitchFamily="2" charset="-122"/>
                <a:cs typeface="Arial" panose="020B0604020202020204" pitchFamily="34" charset="0"/>
              </a:rPr>
              <a:t> la femme </a:t>
            </a:r>
            <a:r>
              <a:rPr lang="it-IT" kern="150" dirty="0" err="1">
                <a:effectLst/>
                <a:latin typeface="Arial" panose="020B0604020202020204" pitchFamily="34" charset="0"/>
                <a:ea typeface="SimSun" panose="02010600030101010101" pitchFamily="2" charset="-122"/>
                <a:cs typeface="Arial" panose="020B0604020202020204" pitchFamily="34" charset="0"/>
              </a:rPr>
              <a:t>qu’il</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aime</a:t>
            </a:r>
            <a:r>
              <a:rPr lang="it-IT" kern="150" dirty="0">
                <a:effectLst/>
                <a:latin typeface="Arial" panose="020B0604020202020204" pitchFamily="34" charset="0"/>
                <a:ea typeface="SimSun" panose="02010600030101010101" pitchFamily="2" charset="-122"/>
                <a:cs typeface="Arial" panose="020B0604020202020204" pitchFamily="34" charset="0"/>
              </a:rPr>
              <a:t>: - l’</a:t>
            </a:r>
            <a:r>
              <a:rPr lang="it-IT" kern="150" dirty="0" err="1">
                <a:effectLst/>
                <a:latin typeface="Arial" panose="020B0604020202020204" pitchFamily="34" charset="0"/>
                <a:ea typeface="SimSun" panose="02010600030101010101" pitchFamily="2" charset="-122"/>
                <a:cs typeface="Arial" panose="020B0604020202020204" pitchFamily="34" charset="0"/>
              </a:rPr>
              <a:t>âme</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absorbant</a:t>
            </a:r>
            <a:r>
              <a:rPr lang="it-IT" kern="150" dirty="0">
                <a:effectLst/>
                <a:latin typeface="Arial" panose="020B0604020202020204" pitchFamily="34" charset="0"/>
                <a:ea typeface="SimSun" panose="02010600030101010101" pitchFamily="2" charset="-122"/>
                <a:cs typeface="Arial" panose="020B0604020202020204" pitchFamily="34" charset="0"/>
              </a:rPr>
              <a:t> tout à elle et </a:t>
            </a:r>
            <a:r>
              <a:rPr lang="it-IT" kern="150" dirty="0" err="1">
                <a:effectLst/>
                <a:latin typeface="Arial" panose="020B0604020202020204" pitchFamily="34" charset="0"/>
                <a:ea typeface="SimSun" panose="02010600030101010101" pitchFamily="2" charset="-122"/>
                <a:cs typeface="Arial" panose="020B0604020202020204" pitchFamily="34" charset="0"/>
              </a:rPr>
              <a:t>tuant</a:t>
            </a:r>
            <a:r>
              <a:rPr lang="it-IT" kern="150" dirty="0">
                <a:effectLst/>
                <a:latin typeface="Arial" panose="020B0604020202020204" pitchFamily="34" charset="0"/>
                <a:ea typeface="SimSun" panose="02010600030101010101" pitchFamily="2" charset="-122"/>
                <a:cs typeface="Arial" panose="020B0604020202020204" pitchFamily="34" charset="0"/>
              </a:rPr>
              <a:t> le </a:t>
            </a:r>
            <a:r>
              <a:rPr lang="it-IT" kern="150" dirty="0" err="1">
                <a:effectLst/>
                <a:latin typeface="Arial" panose="020B0604020202020204" pitchFamily="34" charset="0"/>
                <a:ea typeface="SimSun" panose="02010600030101010101" pitchFamily="2" charset="-122"/>
                <a:cs typeface="Arial" panose="020B0604020202020204" pitchFamily="34" charset="0"/>
              </a:rPr>
              <a:t>corps</a:t>
            </a:r>
            <a:r>
              <a:rPr lang="it-IT" kern="150" dirty="0">
                <a:effectLst/>
                <a:latin typeface="Arial" panose="020B0604020202020204" pitchFamily="34" charset="0"/>
                <a:ea typeface="SimSun" panose="02010600030101010101" pitchFamily="2" charset="-122"/>
                <a:cs typeface="Arial" panose="020B0604020202020204" pitchFamily="34" charset="0"/>
              </a:rPr>
              <a:t> (</a:t>
            </a:r>
            <a:r>
              <a:rPr lang="it-IT" kern="150" dirty="0" err="1">
                <a:effectLst/>
                <a:latin typeface="Arial" panose="020B0604020202020204" pitchFamily="34" charset="0"/>
                <a:ea typeface="SimSun" panose="02010600030101010101" pitchFamily="2" charset="-122"/>
                <a:cs typeface="Arial" panose="020B0604020202020204" pitchFamily="34" charset="0"/>
              </a:rPr>
              <a:t>triomphe</a:t>
            </a:r>
            <a:r>
              <a:rPr lang="it-IT" kern="150" dirty="0">
                <a:effectLst/>
                <a:latin typeface="Arial" panose="020B0604020202020204" pitchFamily="34" charset="0"/>
                <a:ea typeface="SimSun" panose="02010600030101010101" pitchFamily="2" charset="-122"/>
                <a:cs typeface="Arial" panose="020B0604020202020204" pitchFamily="34" charset="0"/>
              </a:rPr>
              <a:t> de la pensée) [</a:t>
            </a:r>
            <a:r>
              <a:rPr lang="it-IT" kern="150" dirty="0" err="1">
                <a:effectLst/>
                <a:latin typeface="Arial" panose="020B0604020202020204" pitchFamily="34" charset="0"/>
                <a:ea typeface="SimSun" panose="02010600030101010101" pitchFamily="2" charset="-122"/>
                <a:cs typeface="Arial" panose="020B0604020202020204" pitchFamily="34" charset="0"/>
              </a:rPr>
              <a:t>annotation</a:t>
            </a:r>
            <a:r>
              <a:rPr lang="it-IT" kern="150" dirty="0">
                <a:effectLst/>
                <a:latin typeface="Arial" panose="020B0604020202020204" pitchFamily="34" charset="0"/>
                <a:ea typeface="SimSun" panose="02010600030101010101" pitchFamily="2" charset="-122"/>
                <a:cs typeface="Arial" panose="020B0604020202020204" pitchFamily="34" charset="0"/>
              </a:rPr>
              <a:t> del Balzac, 1834]. </a:t>
            </a:r>
            <a:endParaRPr lang="fr-FR" b="0" i="0" dirty="0">
              <a:solidFill>
                <a:srgbClr val="202122"/>
              </a:solidFill>
              <a:effectLst/>
              <a:latin typeface="Arial" panose="020B0604020202020204" pitchFamily="34" charset="0"/>
              <a:cs typeface="Arial" panose="020B0604020202020204" pitchFamily="34" charset="0"/>
            </a:endParaRPr>
          </a:p>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Par quel phénomène moral l’âme s’emparait-elle si bien de son corps qu’il ne se sentait plus en lui-même, mais tout en cette femme à la moindre parole qu’elle disait d’une voix qui troublait en lui les sources de la vie ? </a:t>
            </a:r>
          </a:p>
          <a:p>
            <a:pPr algn="just"/>
            <a:r>
              <a:rPr lang="fr-FR" b="0" i="0" dirty="0">
                <a:solidFill>
                  <a:srgbClr val="202122"/>
                </a:solidFill>
                <a:effectLst/>
                <a:latin typeface="Arial" panose="020B0604020202020204" pitchFamily="34" charset="0"/>
              </a:rPr>
              <a:t>Un malheur ignoré de </a:t>
            </a:r>
            <a:r>
              <a:rPr lang="fr-FR" b="0" i="0" dirty="0" err="1">
                <a:solidFill>
                  <a:srgbClr val="202122"/>
                </a:solidFill>
                <a:effectLst/>
                <a:latin typeface="Arial" panose="020B0604020202020204" pitchFamily="34" charset="0"/>
              </a:rPr>
              <a:t>Massimilla</a:t>
            </a:r>
            <a:r>
              <a:rPr lang="fr-FR" b="0" i="0" dirty="0">
                <a:solidFill>
                  <a:srgbClr val="202122"/>
                </a:solidFill>
                <a:effectLst/>
                <a:latin typeface="Arial" panose="020B0604020202020204" pitchFamily="34" charset="0"/>
              </a:rPr>
              <a:t>, mais qui faisait cruellement souffrir Emilio, s’était jeté bizarrement entre eux […]. Emilio mettait sa maîtresse beaucoup </a:t>
            </a:r>
            <a:r>
              <a:rPr lang="fr-FR" b="1" i="0" dirty="0">
                <a:solidFill>
                  <a:srgbClr val="202122"/>
                </a:solidFill>
                <a:effectLst/>
                <a:latin typeface="Arial" panose="020B0604020202020204" pitchFamily="34" charset="0"/>
              </a:rPr>
              <a:t>trop haut</a:t>
            </a:r>
            <a:r>
              <a:rPr lang="fr-FR" b="0" i="0" dirty="0">
                <a:solidFill>
                  <a:srgbClr val="202122"/>
                </a:solidFill>
                <a:effectLst/>
                <a:latin typeface="Arial" panose="020B0604020202020204" pitchFamily="34" charset="0"/>
              </a:rPr>
              <a:t> pour y atteindre. Peut-être un an plus tard ne serait-il plus en proie à cette </a:t>
            </a:r>
            <a:r>
              <a:rPr lang="fr-FR" b="1" i="0" dirty="0">
                <a:solidFill>
                  <a:srgbClr val="202122"/>
                </a:solidFill>
                <a:effectLst/>
                <a:latin typeface="Arial" panose="020B0604020202020204" pitchFamily="34" charset="0"/>
              </a:rPr>
              <a:t>noble maladie</a:t>
            </a:r>
            <a:r>
              <a:rPr lang="fr-FR" b="0" i="0" dirty="0">
                <a:solidFill>
                  <a:srgbClr val="202122"/>
                </a:solidFill>
                <a:effectLst/>
                <a:latin typeface="Arial" panose="020B0604020202020204" pitchFamily="34" charset="0"/>
              </a:rPr>
              <a:t> qui n’attaque que les très jeunes gens et les vieillards. Mais comme celui qui dépasse le but en est aussi loin que celui dont le trait n’y arrive pas, la duchesse se trouvait entre un mari qui se savait si loin du but qu’il ne s’en souciait plus, et un amant qui le franchissait si rapidement avec les blanches ailes de l’ange qu’il ne pouvait plus y revenir. </a:t>
            </a:r>
          </a:p>
        </p:txBody>
      </p:sp>
    </p:spTree>
    <p:extLst>
      <p:ext uri="{BB962C8B-B14F-4D97-AF65-F5344CB8AC3E}">
        <p14:creationId xmlns:p14="http://schemas.microsoft.com/office/powerpoint/2010/main" val="3239632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3635D5-65CB-4F10-9D06-C30F78024909}"/>
              </a:ext>
            </a:extLst>
          </p:cNvPr>
          <p:cNvSpPr>
            <a:spLocks noGrp="1"/>
          </p:cNvSpPr>
          <p:nvPr>
            <p:ph type="title"/>
          </p:nvPr>
        </p:nvSpPr>
        <p:spPr/>
        <p:txBody>
          <a:bodyPr/>
          <a:lstStyle/>
          <a:p>
            <a:pPr algn="ctr"/>
            <a:r>
              <a:rPr lang="it-IT" dirty="0"/>
              <a:t>Balzac, </a:t>
            </a:r>
            <a:r>
              <a:rPr lang="it-IT" i="1" dirty="0"/>
              <a:t>Massimilla Doni</a:t>
            </a:r>
            <a:endParaRPr lang="it-IT" dirty="0"/>
          </a:p>
        </p:txBody>
      </p:sp>
      <p:sp>
        <p:nvSpPr>
          <p:cNvPr id="3" name="Segnaposto contenuto 2">
            <a:extLst>
              <a:ext uri="{FF2B5EF4-FFF2-40B4-BE49-F238E27FC236}">
                <a16:creationId xmlns:a16="http://schemas.microsoft.com/office/drawing/2014/main" id="{DEA12CA5-44FB-4D08-A6F0-5FFF1A61EE3A}"/>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le </a:t>
            </a:r>
            <a:r>
              <a:rPr lang="fr-FR" b="1" i="0" dirty="0">
                <a:solidFill>
                  <a:srgbClr val="202122"/>
                </a:solidFill>
                <a:effectLst/>
                <a:latin typeface="Arial" panose="020B0604020202020204" pitchFamily="34" charset="0"/>
              </a:rPr>
              <a:t>désir</a:t>
            </a:r>
            <a:r>
              <a:rPr lang="fr-FR" b="0" i="0" dirty="0">
                <a:solidFill>
                  <a:srgbClr val="202122"/>
                </a:solidFill>
                <a:effectLst/>
                <a:latin typeface="Arial" panose="020B0604020202020204" pitchFamily="34" charset="0"/>
              </a:rPr>
              <a:t> [est plus] beau que le </a:t>
            </a:r>
            <a:r>
              <a:rPr lang="fr-FR" b="1" i="0" dirty="0">
                <a:solidFill>
                  <a:srgbClr val="202122"/>
                </a:solidFill>
                <a:effectLst/>
                <a:latin typeface="Arial" panose="020B0604020202020204" pitchFamily="34" charset="0"/>
              </a:rPr>
              <a:t>plaisir</a:t>
            </a:r>
            <a:r>
              <a:rPr lang="fr-FR" b="0" i="0" dirty="0">
                <a:solidFill>
                  <a:srgbClr val="202122"/>
                </a:solidFill>
                <a:effectLst/>
                <a:latin typeface="Arial" panose="020B0604020202020204" pitchFamily="34" charset="0"/>
              </a:rPr>
              <a:t>, et il est plus puissant, il l’engendre. Aussi étaient-ils pleinement heureux, car la jouissance du bonheur amoindrira toujours le bonheur. Mariés dans le ciel seulement, ces deux amants s’admiraient sous leur forme la plus pure, celle de deux âmes […].</a:t>
            </a:r>
          </a:p>
          <a:p>
            <a:r>
              <a:rPr lang="fr-FR" b="0" i="0" dirty="0">
                <a:solidFill>
                  <a:srgbClr val="202122"/>
                </a:solidFill>
                <a:effectLst/>
                <a:latin typeface="Arial" panose="020B0604020202020204" pitchFamily="34" charset="0"/>
              </a:rPr>
              <a:t>[Emilio] : </a:t>
            </a:r>
            <a:r>
              <a:rPr lang="fr-FR" b="0" i="0" dirty="0" err="1">
                <a:solidFill>
                  <a:srgbClr val="202122"/>
                </a:solidFill>
                <a:effectLst/>
                <a:latin typeface="Arial" panose="020B0604020202020204" pitchFamily="34" charset="0"/>
              </a:rPr>
              <a:t>Etre</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glacé</a:t>
            </a:r>
            <a:r>
              <a:rPr lang="fr-FR" b="0" i="0" dirty="0">
                <a:solidFill>
                  <a:srgbClr val="202122"/>
                </a:solidFill>
                <a:effectLst/>
                <a:latin typeface="Arial" panose="020B0604020202020204" pitchFamily="34" charset="0"/>
              </a:rPr>
              <a:t> près d’elle lorsque sa voix et son regard développent en moi des sensations célestes !</a:t>
            </a:r>
          </a:p>
          <a:p>
            <a:r>
              <a:rPr lang="fr-FR" b="0" i="0" dirty="0">
                <a:solidFill>
                  <a:srgbClr val="202122"/>
                </a:solidFill>
                <a:effectLst/>
                <a:latin typeface="Arial" panose="020B0604020202020204" pitchFamily="34" charset="0"/>
              </a:rPr>
              <a:t>[…] Il vit alors le présent tel qu’il était : un palais sans âme, une âme sans action sur le corps, une principauté sans argent, un </a:t>
            </a:r>
            <a:r>
              <a:rPr lang="fr-FR" b="1" i="0" dirty="0">
                <a:solidFill>
                  <a:srgbClr val="202122"/>
                </a:solidFill>
                <a:effectLst/>
                <a:latin typeface="Arial" panose="020B0604020202020204" pitchFamily="34" charset="0"/>
              </a:rPr>
              <a:t>corps vide</a:t>
            </a:r>
            <a:r>
              <a:rPr lang="fr-FR" b="0" i="0" dirty="0">
                <a:solidFill>
                  <a:srgbClr val="202122"/>
                </a:solidFill>
                <a:effectLst/>
                <a:latin typeface="Arial" panose="020B0604020202020204" pitchFamily="34" charset="0"/>
              </a:rPr>
              <a:t> et un </a:t>
            </a:r>
            <a:r>
              <a:rPr lang="fr-FR" b="1" i="0" dirty="0">
                <a:solidFill>
                  <a:srgbClr val="202122"/>
                </a:solidFill>
                <a:effectLst/>
                <a:latin typeface="Arial" panose="020B0604020202020204" pitchFamily="34" charset="0"/>
              </a:rPr>
              <a:t>cœur plein</a:t>
            </a:r>
            <a:r>
              <a:rPr lang="fr-FR" b="0" i="0" dirty="0">
                <a:solidFill>
                  <a:srgbClr val="202122"/>
                </a:solidFill>
                <a:effectLst/>
                <a:latin typeface="Arial" panose="020B0604020202020204" pitchFamily="34" charset="0"/>
              </a:rPr>
              <a:t>, mille antithèses désespérantes.</a:t>
            </a:r>
          </a:p>
          <a:p>
            <a:r>
              <a:rPr lang="fr-FR" b="0" i="0" dirty="0">
                <a:solidFill>
                  <a:srgbClr val="202122"/>
                </a:solidFill>
                <a:effectLst/>
                <a:latin typeface="Arial" panose="020B0604020202020204" pitchFamily="34" charset="0"/>
              </a:rPr>
              <a:t>Ses paroles répondent en moi à ces touches intérieures dont tu parles. Le désir soulève mon </a:t>
            </a:r>
            <a:r>
              <a:rPr lang="fr-FR" b="1" i="0" dirty="0">
                <a:solidFill>
                  <a:srgbClr val="202122"/>
                </a:solidFill>
                <a:effectLst/>
                <a:latin typeface="Arial" panose="020B0604020202020204" pitchFamily="34" charset="0"/>
              </a:rPr>
              <a:t>crâne</a:t>
            </a:r>
            <a:r>
              <a:rPr lang="fr-FR" b="0" i="0" dirty="0">
                <a:solidFill>
                  <a:srgbClr val="202122"/>
                </a:solidFill>
                <a:effectLst/>
                <a:latin typeface="Arial" panose="020B0604020202020204" pitchFamily="34" charset="0"/>
              </a:rPr>
              <a:t> en y remuant ce monde invisible au lieu de soulever mon </a:t>
            </a:r>
            <a:r>
              <a:rPr lang="fr-FR" b="1" i="0" dirty="0">
                <a:solidFill>
                  <a:srgbClr val="202122"/>
                </a:solidFill>
                <a:effectLst/>
                <a:latin typeface="Arial" panose="020B0604020202020204" pitchFamily="34" charset="0"/>
              </a:rPr>
              <a:t>corps</a:t>
            </a:r>
            <a:r>
              <a:rPr lang="fr-FR" b="0" i="0" dirty="0">
                <a:solidFill>
                  <a:srgbClr val="202122"/>
                </a:solidFill>
                <a:effectLst/>
                <a:latin typeface="Arial" panose="020B0604020202020204" pitchFamily="34" charset="0"/>
              </a:rPr>
              <a:t> inerte.</a:t>
            </a:r>
          </a:p>
          <a:p>
            <a:pPr algn="just"/>
            <a:r>
              <a:rPr lang="fr-FR" b="0" i="0" dirty="0">
                <a:solidFill>
                  <a:srgbClr val="202122"/>
                </a:solidFill>
                <a:effectLst/>
                <a:latin typeface="Arial" panose="020B0604020202020204" pitchFamily="34" charset="0"/>
              </a:rPr>
              <a:t>[le médecin à M.] : vous </a:t>
            </a:r>
            <a:r>
              <a:rPr lang="fr-FR" b="1" i="0" dirty="0">
                <a:solidFill>
                  <a:srgbClr val="202122"/>
                </a:solidFill>
                <a:effectLst/>
                <a:latin typeface="Arial" panose="020B0604020202020204" pitchFamily="34" charset="0"/>
              </a:rPr>
              <a:t>confondrez en un seul deux amours</a:t>
            </a:r>
            <a:r>
              <a:rPr lang="fr-FR" b="0" i="0" dirty="0">
                <a:solidFill>
                  <a:srgbClr val="202122"/>
                </a:solidFill>
                <a:effectLst/>
                <a:latin typeface="Arial" panose="020B0604020202020204" pitchFamily="34" charset="0"/>
              </a:rPr>
              <a:t> séparés chez lui par une montagne de poésie qui fondra comme la neige d’un </a:t>
            </a:r>
            <a:r>
              <a:rPr lang="fr-FR" b="1" i="0" dirty="0">
                <a:solidFill>
                  <a:srgbClr val="202122"/>
                </a:solidFill>
                <a:effectLst/>
                <a:latin typeface="Arial" panose="020B0604020202020204" pitchFamily="34" charset="0"/>
              </a:rPr>
              <a:t>glacier</a:t>
            </a:r>
            <a:r>
              <a:rPr lang="fr-FR" b="0" i="0" dirty="0">
                <a:solidFill>
                  <a:srgbClr val="202122"/>
                </a:solidFill>
                <a:effectLst/>
                <a:latin typeface="Arial" panose="020B0604020202020204" pitchFamily="34" charset="0"/>
              </a:rPr>
              <a:t> sous les rayons du soleil en été.</a:t>
            </a:r>
            <a:endParaRPr lang="it-IT" dirty="0"/>
          </a:p>
        </p:txBody>
      </p:sp>
    </p:spTree>
    <p:extLst>
      <p:ext uri="{BB962C8B-B14F-4D97-AF65-F5344CB8AC3E}">
        <p14:creationId xmlns:p14="http://schemas.microsoft.com/office/powerpoint/2010/main" val="2416515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697447-ABD5-4D08-8A95-699E494A998F}"/>
              </a:ext>
            </a:extLst>
          </p:cNvPr>
          <p:cNvSpPr>
            <a:spLocks noGrp="1"/>
          </p:cNvSpPr>
          <p:nvPr>
            <p:ph type="title"/>
          </p:nvPr>
        </p:nvSpPr>
        <p:spPr/>
        <p:txBody>
          <a:bodyPr>
            <a:normAutofit/>
          </a:bodyPr>
          <a:lstStyle/>
          <a:p>
            <a:pPr algn="ctr"/>
            <a:r>
              <a:rPr lang="it-IT" dirty="0"/>
              <a:t>Programma del secondo modulo</a:t>
            </a:r>
            <a:br>
              <a:rPr lang="it-IT" dirty="0"/>
            </a:br>
            <a:r>
              <a:rPr lang="it-IT" sz="2200" dirty="0"/>
              <a:t>[i punti a) e c) del programma pubblicato sono omessi qui perché relativi al primo modulo]</a:t>
            </a:r>
          </a:p>
        </p:txBody>
      </p:sp>
      <p:sp>
        <p:nvSpPr>
          <p:cNvPr id="3" name="Segnaposto contenuto 2">
            <a:extLst>
              <a:ext uri="{FF2B5EF4-FFF2-40B4-BE49-F238E27FC236}">
                <a16:creationId xmlns:a16="http://schemas.microsoft.com/office/drawing/2014/main" id="{D8E6D9B2-B36F-411A-868D-259220F45A54}"/>
              </a:ext>
            </a:extLst>
          </p:cNvPr>
          <p:cNvSpPr>
            <a:spLocks noGrp="1"/>
          </p:cNvSpPr>
          <p:nvPr>
            <p:ph idx="1"/>
          </p:nvPr>
        </p:nvSpPr>
        <p:spPr/>
        <p:txBody>
          <a:bodyPr>
            <a:noAutofit/>
          </a:bodyPr>
          <a:lstStyle/>
          <a:p>
            <a:pPr algn="l">
              <a:spcBef>
                <a:spcPts val="0"/>
              </a:spcBef>
            </a:pPr>
            <a:r>
              <a:rPr lang="it-IT" sz="1800" b="0" i="0" dirty="0">
                <a:solidFill>
                  <a:srgbClr val="282828"/>
                </a:solidFill>
                <a:effectLst/>
                <a:cs typeface="Arial" panose="020B0604020202020204" pitchFamily="34" charset="0"/>
              </a:rPr>
              <a:t>b) tre romanzi scelti tra i seguenti, in originale francese o in traduzione italiana (secondo il corso di studi) : </a:t>
            </a:r>
          </a:p>
          <a:p>
            <a:pPr algn="l">
              <a:spcBef>
                <a:spcPts val="0"/>
              </a:spcBef>
            </a:pPr>
            <a:r>
              <a:rPr lang="it-IT" sz="1800" b="0" i="0" dirty="0">
                <a:solidFill>
                  <a:srgbClr val="282828"/>
                </a:solidFill>
                <a:effectLst/>
                <a:cs typeface="Arial" panose="020B0604020202020204" pitchFamily="34" charset="0"/>
              </a:rPr>
              <a:t>Madame de </a:t>
            </a:r>
            <a:r>
              <a:rPr lang="it-IT" sz="1800" b="1" i="0" dirty="0">
                <a:solidFill>
                  <a:srgbClr val="282828"/>
                </a:solidFill>
                <a:effectLst/>
                <a:cs typeface="Arial" panose="020B0604020202020204" pitchFamily="34" charset="0"/>
              </a:rPr>
              <a:t>Duras</a:t>
            </a:r>
            <a:r>
              <a:rPr lang="it-IT" sz="1800" b="0" i="0" dirty="0">
                <a:solidFill>
                  <a:srgbClr val="282828"/>
                </a:solidFill>
                <a:effectLst/>
                <a:cs typeface="Arial" panose="020B0604020202020204" pitchFamily="34" charset="0"/>
              </a:rPr>
              <a:t>, </a:t>
            </a:r>
            <a:r>
              <a:rPr lang="it-IT" sz="1800" i="1" dirty="0" err="1"/>
              <a:t>É</a:t>
            </a:r>
            <a:r>
              <a:rPr lang="it-IT" sz="1800" b="0" i="1" dirty="0" err="1">
                <a:solidFill>
                  <a:srgbClr val="282828"/>
                </a:solidFill>
                <a:effectLst/>
                <a:cs typeface="Arial" panose="020B0604020202020204" pitchFamily="34" charset="0"/>
              </a:rPr>
              <a:t>douard</a:t>
            </a:r>
            <a:r>
              <a:rPr lang="it-IT" sz="1800" b="0" i="0" dirty="0">
                <a:solidFill>
                  <a:srgbClr val="282828"/>
                </a:solidFill>
                <a:effectLst/>
                <a:cs typeface="Arial" panose="020B0604020202020204" pitchFamily="34" charset="0"/>
              </a:rPr>
              <a:t>; Madame de </a:t>
            </a:r>
            <a:r>
              <a:rPr lang="it-IT" sz="1800" b="1" i="0" dirty="0">
                <a:solidFill>
                  <a:srgbClr val="282828"/>
                </a:solidFill>
                <a:effectLst/>
                <a:cs typeface="Arial" panose="020B0604020202020204" pitchFamily="34" charset="0"/>
              </a:rPr>
              <a:t>Duras</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Olivier </a:t>
            </a:r>
            <a:r>
              <a:rPr lang="it-IT" sz="1800" b="0" i="1" dirty="0" err="1">
                <a:solidFill>
                  <a:srgbClr val="282828"/>
                </a:solidFill>
                <a:effectLst/>
                <a:cs typeface="Arial" panose="020B0604020202020204" pitchFamily="34" charset="0"/>
              </a:rPr>
              <a:t>ou</a:t>
            </a:r>
            <a:r>
              <a:rPr lang="it-IT" sz="1800" b="0" i="1" dirty="0">
                <a:solidFill>
                  <a:srgbClr val="282828"/>
                </a:solidFill>
                <a:effectLst/>
                <a:cs typeface="Arial" panose="020B0604020202020204" pitchFamily="34" charset="0"/>
              </a:rPr>
              <a:t> le secret</a:t>
            </a:r>
            <a:r>
              <a:rPr lang="it-IT" sz="1800" b="0" i="0" dirty="0">
                <a:solidFill>
                  <a:srgbClr val="282828"/>
                </a:solidFill>
                <a:effectLst/>
                <a:cs typeface="Arial" panose="020B0604020202020204" pitchFamily="34" charset="0"/>
              </a:rPr>
              <a:t>; </a:t>
            </a:r>
            <a:r>
              <a:rPr lang="it-IT" sz="1800" b="1" i="0" dirty="0">
                <a:solidFill>
                  <a:srgbClr val="282828"/>
                </a:solidFill>
                <a:effectLst/>
                <a:cs typeface="Arial" panose="020B0604020202020204" pitchFamily="34" charset="0"/>
              </a:rPr>
              <a:t>Latouche</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Olivier</a:t>
            </a:r>
            <a:r>
              <a:rPr lang="it-IT" sz="1800" b="0" i="0" dirty="0">
                <a:solidFill>
                  <a:srgbClr val="282828"/>
                </a:solidFill>
                <a:effectLst/>
                <a:cs typeface="Arial" panose="020B0604020202020204" pitchFamily="34" charset="0"/>
              </a:rPr>
              <a:t> (accessibile sul sito Gallica BNF); </a:t>
            </a:r>
            <a:r>
              <a:rPr lang="it-IT" sz="1800" b="1" i="0" dirty="0">
                <a:solidFill>
                  <a:srgbClr val="282828"/>
                </a:solidFill>
                <a:effectLst/>
                <a:cs typeface="Arial" panose="020B0604020202020204" pitchFamily="34" charset="0"/>
              </a:rPr>
              <a:t>Stendhal</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Armance</a:t>
            </a:r>
            <a:r>
              <a:rPr lang="it-IT" sz="1800" b="0" i="0" dirty="0">
                <a:solidFill>
                  <a:srgbClr val="282828"/>
                </a:solidFill>
                <a:effectLst/>
                <a:cs typeface="Arial" panose="020B0604020202020204" pitchFamily="34" charset="0"/>
              </a:rPr>
              <a:t>;  </a:t>
            </a:r>
            <a:r>
              <a:rPr lang="it-IT" sz="1800" b="1" i="0" dirty="0">
                <a:solidFill>
                  <a:srgbClr val="282828"/>
                </a:solidFill>
                <a:effectLst/>
                <a:cs typeface="Arial" panose="020B0604020202020204" pitchFamily="34" charset="0"/>
              </a:rPr>
              <a:t>Sand</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Lélia</a:t>
            </a:r>
            <a:r>
              <a:rPr lang="it-IT" sz="1800" b="0" i="1" dirty="0">
                <a:solidFill>
                  <a:srgbClr val="282828"/>
                </a:solidFill>
                <a:effectLst/>
                <a:cs typeface="Arial" panose="020B0604020202020204" pitchFamily="34" charset="0"/>
              </a:rPr>
              <a:t> </a:t>
            </a:r>
            <a:r>
              <a:rPr lang="it-IT" sz="1800" b="0" i="0" dirty="0">
                <a:solidFill>
                  <a:srgbClr val="282828"/>
                </a:solidFill>
                <a:effectLst/>
                <a:cs typeface="Arial" panose="020B0604020202020204" pitchFamily="34" charset="0"/>
              </a:rPr>
              <a:t>;    </a:t>
            </a:r>
            <a:r>
              <a:rPr lang="it-IT" sz="1800" b="1" i="0" dirty="0">
                <a:solidFill>
                  <a:srgbClr val="282828"/>
                </a:solidFill>
                <a:effectLst/>
                <a:cs typeface="Arial" panose="020B0604020202020204" pitchFamily="34" charset="0"/>
              </a:rPr>
              <a:t>Balzac</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Massimilla Doni </a:t>
            </a:r>
            <a:r>
              <a:rPr lang="it-IT" sz="1800" b="0" i="0" dirty="0">
                <a:solidFill>
                  <a:srgbClr val="282828"/>
                </a:solidFill>
                <a:effectLst/>
                <a:cs typeface="Arial" panose="020B0604020202020204" pitchFamily="34" charset="0"/>
              </a:rPr>
              <a:t>.</a:t>
            </a:r>
            <a:br>
              <a:rPr lang="it-IT" sz="1800" b="0" i="0" dirty="0">
                <a:solidFill>
                  <a:srgbClr val="282828"/>
                </a:solidFill>
                <a:effectLst/>
                <a:cs typeface="Arial" panose="020B0604020202020204" pitchFamily="34" charset="0"/>
              </a:rPr>
            </a:br>
            <a:endParaRPr lang="it-IT" sz="1800" b="0" i="0" dirty="0">
              <a:solidFill>
                <a:srgbClr val="282828"/>
              </a:solidFill>
              <a:effectLst/>
              <a:cs typeface="Arial" panose="020B0604020202020204" pitchFamily="34" charset="0"/>
            </a:endParaRPr>
          </a:p>
          <a:p>
            <a:pPr>
              <a:spcBef>
                <a:spcPts val="0"/>
              </a:spcBef>
            </a:pPr>
            <a:r>
              <a:rPr lang="it-IT" sz="1800" b="0" i="0" dirty="0">
                <a:solidFill>
                  <a:srgbClr val="282828"/>
                </a:solidFill>
                <a:effectLst/>
                <a:cs typeface="Arial" panose="020B0604020202020204" pitchFamily="34" charset="0"/>
              </a:rPr>
              <a:t>d) </a:t>
            </a:r>
            <a:r>
              <a:rPr lang="it-IT" sz="1800" b="0" i="1" dirty="0">
                <a:solidFill>
                  <a:srgbClr val="282828"/>
                </a:solidFill>
                <a:effectLst/>
                <a:cs typeface="Arial" panose="020B0604020202020204" pitchFamily="34" charset="0"/>
              </a:rPr>
              <a:t>Il romanzo francese dell’Ottocento</a:t>
            </a:r>
            <a:r>
              <a:rPr lang="it-IT" sz="1800" b="0" i="0" dirty="0">
                <a:solidFill>
                  <a:srgbClr val="282828"/>
                </a:solidFill>
                <a:effectLst/>
                <a:cs typeface="Arial" panose="020B0604020202020204" pitchFamily="34" charset="0"/>
              </a:rPr>
              <a:t>, a cura di Anna Maria </a:t>
            </a:r>
            <a:r>
              <a:rPr lang="it-IT" sz="1800" b="1" i="0" dirty="0" err="1">
                <a:solidFill>
                  <a:srgbClr val="282828"/>
                </a:solidFill>
                <a:effectLst/>
                <a:cs typeface="Arial" panose="020B0604020202020204" pitchFamily="34" charset="0"/>
              </a:rPr>
              <a:t>Scaiola</a:t>
            </a:r>
            <a:r>
              <a:rPr lang="it-IT" sz="1800" b="0" i="0" dirty="0">
                <a:solidFill>
                  <a:srgbClr val="282828"/>
                </a:solidFill>
                <a:effectLst/>
                <a:cs typeface="Arial" panose="020B0604020202020204" pitchFamily="34" charset="0"/>
              </a:rPr>
              <a:t>, Roma-Bari, Laterza, 2008, capitoli I e II (pp. 3-36).</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e) Jean-Jacques </a:t>
            </a:r>
            <a:r>
              <a:rPr lang="it-IT" sz="1800" b="1" i="0" dirty="0">
                <a:solidFill>
                  <a:srgbClr val="282828"/>
                </a:solidFill>
                <a:effectLst/>
                <a:cs typeface="Arial" panose="020B0604020202020204" pitchFamily="34" charset="0"/>
              </a:rPr>
              <a:t>Hamm</a:t>
            </a:r>
            <a:r>
              <a:rPr lang="it-IT" sz="1800" b="0" i="0" dirty="0">
                <a:solidFill>
                  <a:srgbClr val="282828"/>
                </a:solidFill>
                <a:effectLst/>
                <a:cs typeface="Arial" panose="020B0604020202020204" pitchFamily="34" charset="0"/>
              </a:rPr>
              <a:t>, </a:t>
            </a:r>
            <a:r>
              <a:rPr lang="it-IT" sz="1800" b="0" i="0" dirty="0" err="1">
                <a:solidFill>
                  <a:srgbClr val="282828"/>
                </a:solidFill>
                <a:effectLst/>
                <a:cs typeface="Arial" panose="020B0604020202020204" pitchFamily="34" charset="0"/>
              </a:rPr>
              <a:t>Armance</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ou</a:t>
            </a:r>
            <a:r>
              <a:rPr lang="it-IT" sz="1800" b="0" i="1" dirty="0">
                <a:solidFill>
                  <a:srgbClr val="282828"/>
                </a:solidFill>
                <a:effectLst/>
                <a:cs typeface="Arial" panose="020B0604020202020204" pitchFamily="34" charset="0"/>
              </a:rPr>
              <a:t> la liberté de Stendhal</a:t>
            </a:r>
            <a:r>
              <a:rPr lang="it-IT" sz="1800" b="0" i="0" dirty="0">
                <a:solidFill>
                  <a:srgbClr val="282828"/>
                </a:solidFill>
                <a:effectLst/>
                <a:cs typeface="Arial" panose="020B0604020202020204" pitchFamily="34" charset="0"/>
              </a:rPr>
              <a:t>, Paris, Champion, 2009, oppure due saggi a scelta tra i seguenti (tranne Hamm, testi scaricabili ad accesso libero): </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Chantal </a:t>
            </a:r>
            <a:r>
              <a:rPr lang="it-IT" sz="1800" b="1" i="0" dirty="0">
                <a:solidFill>
                  <a:srgbClr val="282828"/>
                </a:solidFill>
                <a:effectLst/>
                <a:cs typeface="Arial" panose="020B0604020202020204" pitchFamily="34" charset="0"/>
              </a:rPr>
              <a:t>Bertrand-Jennings</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Condition</a:t>
            </a:r>
            <a:r>
              <a:rPr lang="it-IT" sz="1800" b="0" i="1"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féminine</a:t>
            </a:r>
            <a:r>
              <a:rPr lang="it-IT" sz="1800" b="0" i="1" dirty="0">
                <a:solidFill>
                  <a:srgbClr val="282828"/>
                </a:solidFill>
                <a:effectLst/>
                <a:cs typeface="Arial" panose="020B0604020202020204" pitchFamily="34" charset="0"/>
              </a:rPr>
              <a:t> et </a:t>
            </a:r>
            <a:r>
              <a:rPr lang="it-IT" sz="1800" b="0" i="1" dirty="0" err="1">
                <a:solidFill>
                  <a:srgbClr val="282828"/>
                </a:solidFill>
                <a:effectLst/>
                <a:cs typeface="Arial" panose="020B0604020202020204" pitchFamily="34" charset="0"/>
              </a:rPr>
              <a:t>impuissance</a:t>
            </a:r>
            <a:r>
              <a:rPr lang="it-IT" sz="1800" b="0" i="1" dirty="0">
                <a:solidFill>
                  <a:srgbClr val="282828"/>
                </a:solidFill>
                <a:effectLst/>
                <a:cs typeface="Arial" panose="020B0604020202020204" pitchFamily="34" charset="0"/>
              </a:rPr>
              <a:t> sociale: </a:t>
            </a:r>
            <a:r>
              <a:rPr lang="it-IT" sz="1800" b="0" i="1" dirty="0" err="1">
                <a:solidFill>
                  <a:srgbClr val="282828"/>
                </a:solidFill>
                <a:effectLst/>
                <a:cs typeface="Arial" panose="020B0604020202020204" pitchFamily="34" charset="0"/>
              </a:rPr>
              <a:t>les</a:t>
            </a:r>
            <a:r>
              <a:rPr lang="it-IT" sz="1800" b="0" i="1"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romans</a:t>
            </a:r>
            <a:r>
              <a:rPr lang="it-IT" sz="1800" b="0" i="1" dirty="0">
                <a:solidFill>
                  <a:srgbClr val="282828"/>
                </a:solidFill>
                <a:effectLst/>
                <a:cs typeface="Arial" panose="020B0604020202020204" pitchFamily="34" charset="0"/>
              </a:rPr>
              <a:t> de la duchesse de Duras</a:t>
            </a:r>
            <a:r>
              <a:rPr lang="it-IT" sz="1800" b="0" i="0" dirty="0">
                <a:solidFill>
                  <a:srgbClr val="282828"/>
                </a:solidFill>
                <a:effectLst/>
                <a:cs typeface="Arial" panose="020B0604020202020204" pitchFamily="34" charset="0"/>
              </a:rPr>
              <a:t>, «</a:t>
            </a:r>
            <a:r>
              <a:rPr lang="it-IT" sz="1800" b="0" i="0" dirty="0" err="1">
                <a:solidFill>
                  <a:srgbClr val="282828"/>
                </a:solidFill>
                <a:effectLst/>
                <a:cs typeface="Arial" panose="020B0604020202020204" pitchFamily="34" charset="0"/>
              </a:rPr>
              <a:t>Romantisme</a:t>
            </a:r>
            <a:r>
              <a:rPr lang="it-IT" sz="1800" b="0" i="0" dirty="0">
                <a:solidFill>
                  <a:srgbClr val="282828"/>
                </a:solidFill>
                <a:effectLst/>
                <a:cs typeface="Arial" panose="020B0604020202020204" pitchFamily="34" charset="0"/>
              </a:rPr>
              <a:t>», 63, 1989, p. 39-50.</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Chantal </a:t>
            </a:r>
            <a:r>
              <a:rPr lang="it-IT" sz="1800" b="1" i="0" dirty="0">
                <a:solidFill>
                  <a:srgbClr val="282828"/>
                </a:solidFill>
                <a:effectLst/>
                <a:cs typeface="Arial" panose="020B0604020202020204" pitchFamily="34" charset="0"/>
              </a:rPr>
              <a:t>Bertrand-Jennings</a:t>
            </a:r>
            <a:r>
              <a:rPr lang="it-IT" sz="1800" b="0" i="0"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Vers</a:t>
            </a:r>
            <a:r>
              <a:rPr lang="it-IT" sz="1800" b="0" i="1" dirty="0">
                <a:solidFill>
                  <a:srgbClr val="282828"/>
                </a:solidFill>
                <a:effectLst/>
                <a:cs typeface="Arial" panose="020B0604020202020204" pitchFamily="34" charset="0"/>
              </a:rPr>
              <a:t> un nouveau </a:t>
            </a:r>
            <a:r>
              <a:rPr lang="it-IT" sz="1800" b="0" i="1" dirty="0" err="1">
                <a:solidFill>
                  <a:srgbClr val="282828"/>
                </a:solidFill>
                <a:effectLst/>
                <a:cs typeface="Arial" panose="020B0604020202020204" pitchFamily="34" charset="0"/>
              </a:rPr>
              <a:t>héros</a:t>
            </a:r>
            <a:r>
              <a:rPr lang="it-IT" sz="1800" b="0" i="1" dirty="0">
                <a:solidFill>
                  <a:srgbClr val="282828"/>
                </a:solidFill>
                <a:effectLst/>
                <a:cs typeface="Arial" panose="020B0604020202020204" pitchFamily="34" charset="0"/>
              </a:rPr>
              <a:t>: </a:t>
            </a:r>
            <a:r>
              <a:rPr lang="it-IT" sz="1800" dirty="0" err="1"/>
              <a:t>É</a:t>
            </a:r>
            <a:r>
              <a:rPr lang="it-IT" sz="1800" b="0" i="0" dirty="0" err="1">
                <a:solidFill>
                  <a:srgbClr val="282828"/>
                </a:solidFill>
                <a:effectLst/>
                <a:cs typeface="Arial" panose="020B0604020202020204" pitchFamily="34" charset="0"/>
              </a:rPr>
              <a:t>douard</a:t>
            </a:r>
            <a:r>
              <a:rPr lang="it-IT" sz="1800" b="0" i="1" dirty="0">
                <a:solidFill>
                  <a:srgbClr val="282828"/>
                </a:solidFill>
                <a:effectLst/>
                <a:cs typeface="Arial" panose="020B0604020202020204" pitchFamily="34" charset="0"/>
              </a:rPr>
              <a:t> de Claire de Duras</a:t>
            </a:r>
            <a:r>
              <a:rPr lang="it-IT" sz="1800" b="0" i="0" dirty="0">
                <a:solidFill>
                  <a:srgbClr val="282828"/>
                </a:solidFill>
                <a:effectLst/>
                <a:cs typeface="Arial" panose="020B0604020202020204" pitchFamily="34" charset="0"/>
              </a:rPr>
              <a:t>, «The French Review», 68, 3, Feb. 1995, pp. 445-456.</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Andrew J. </a:t>
            </a:r>
            <a:r>
              <a:rPr lang="it-IT" sz="1800" b="1" i="0" dirty="0">
                <a:solidFill>
                  <a:srgbClr val="282828"/>
                </a:solidFill>
                <a:effectLst/>
                <a:cs typeface="Arial" panose="020B0604020202020204" pitchFamily="34" charset="0"/>
              </a:rPr>
              <a:t>Counter</a:t>
            </a:r>
            <a:r>
              <a:rPr lang="it-IT" sz="1800" b="0" i="0" dirty="0">
                <a:solidFill>
                  <a:srgbClr val="282828"/>
                </a:solidFill>
                <a:effectLst/>
                <a:cs typeface="Arial" panose="020B0604020202020204" pitchFamily="34" charset="0"/>
              </a:rPr>
              <a:t>, </a:t>
            </a:r>
            <a:r>
              <a:rPr lang="en-US" sz="1800" i="1" dirty="0" err="1">
                <a:solidFill>
                  <a:srgbClr val="2A2A2A"/>
                </a:solidFill>
                <a:effectLst/>
              </a:rPr>
              <a:t>Astolphe</a:t>
            </a:r>
            <a:r>
              <a:rPr lang="en-US" sz="1800" i="1" dirty="0">
                <a:solidFill>
                  <a:srgbClr val="2A2A2A"/>
                </a:solidFill>
                <a:effectLst/>
              </a:rPr>
              <a:t> de </a:t>
            </a:r>
            <a:r>
              <a:rPr lang="en-US" sz="1800" i="1" dirty="0" err="1">
                <a:solidFill>
                  <a:srgbClr val="2A2A2A"/>
                </a:solidFill>
                <a:effectLst/>
              </a:rPr>
              <a:t>Custine</a:t>
            </a:r>
            <a:r>
              <a:rPr lang="en-US" sz="1800" i="1" dirty="0">
                <a:solidFill>
                  <a:srgbClr val="2A2A2A"/>
                </a:solidFill>
                <a:effectLst/>
              </a:rPr>
              <a:t> and the </a:t>
            </a:r>
            <a:r>
              <a:rPr lang="en-US" sz="1800" i="1" dirty="0" err="1">
                <a:solidFill>
                  <a:srgbClr val="2A2A2A"/>
                </a:solidFill>
                <a:effectLst/>
              </a:rPr>
              <a:t>Querelle</a:t>
            </a:r>
            <a:r>
              <a:rPr lang="en-US" sz="1800" i="1" dirty="0">
                <a:solidFill>
                  <a:srgbClr val="2A2A2A"/>
                </a:solidFill>
                <a:effectLst/>
              </a:rPr>
              <a:t> </a:t>
            </a:r>
            <a:r>
              <a:rPr lang="en-US" sz="1800" i="1" dirty="0" err="1">
                <a:solidFill>
                  <a:srgbClr val="2A2A2A"/>
                </a:solidFill>
                <a:effectLst/>
              </a:rPr>
              <a:t>d'Olivier</a:t>
            </a:r>
            <a:r>
              <a:rPr lang="en-US" sz="1800" i="1" dirty="0">
                <a:solidFill>
                  <a:srgbClr val="2A2A2A"/>
                </a:solidFill>
                <a:effectLst/>
              </a:rPr>
              <a:t>: Gossip in Restoration High Society</a:t>
            </a:r>
            <a:r>
              <a:rPr lang="en-US" sz="1800" dirty="0">
                <a:solidFill>
                  <a:srgbClr val="2A2A2A"/>
                </a:solidFill>
                <a:effectLst/>
              </a:rPr>
              <a:t> (2014) “</a:t>
            </a:r>
            <a:r>
              <a:rPr lang="en-US" sz="1800" b="0" dirty="0">
                <a:solidFill>
                  <a:srgbClr val="2A2A2A"/>
                </a:solidFill>
                <a:effectLst/>
              </a:rPr>
              <a:t>Forum for Modern Language Studies”</a:t>
            </a:r>
            <a:r>
              <a:rPr lang="en-US" sz="1800" b="0" i="0" dirty="0">
                <a:solidFill>
                  <a:srgbClr val="2A2A2A"/>
                </a:solidFill>
                <a:effectLst/>
              </a:rPr>
              <a:t>, 50, 2, April 2014, Pages 154–167 </a:t>
            </a:r>
            <a:r>
              <a:rPr lang="it-IT" sz="1800" b="0" i="0" dirty="0">
                <a:solidFill>
                  <a:srgbClr val="282828"/>
                </a:solidFill>
                <a:effectLst/>
                <a:cs typeface="Arial" panose="020B0604020202020204" pitchFamily="34" charset="0"/>
              </a:rPr>
              <a:t>(poi ripreso in </a:t>
            </a:r>
            <a:r>
              <a:rPr lang="it-IT" sz="1800" b="0" i="1" dirty="0">
                <a:solidFill>
                  <a:srgbClr val="282828"/>
                </a:solidFill>
                <a:effectLst/>
                <a:cs typeface="Arial" panose="020B0604020202020204" pitchFamily="34" charset="0"/>
              </a:rPr>
              <a:t>The </a:t>
            </a:r>
            <a:r>
              <a:rPr lang="it-IT" sz="1800" b="0" i="1" dirty="0" err="1">
                <a:solidFill>
                  <a:srgbClr val="282828"/>
                </a:solidFill>
                <a:effectLst/>
                <a:cs typeface="Arial" panose="020B0604020202020204" pitchFamily="34" charset="0"/>
              </a:rPr>
              <a:t>Amorous</a:t>
            </a:r>
            <a:r>
              <a:rPr lang="it-IT" sz="1800" b="0" i="1" dirty="0">
                <a:solidFill>
                  <a:srgbClr val="282828"/>
                </a:solidFill>
                <a:effectLst/>
                <a:cs typeface="Arial" panose="020B0604020202020204" pitchFamily="34" charset="0"/>
              </a:rPr>
              <a:t> </a:t>
            </a:r>
            <a:r>
              <a:rPr lang="it-IT" sz="1800" b="0" i="1" dirty="0" err="1">
                <a:solidFill>
                  <a:srgbClr val="282828"/>
                </a:solidFill>
                <a:effectLst/>
                <a:cs typeface="Arial" panose="020B0604020202020204" pitchFamily="34" charset="0"/>
              </a:rPr>
              <a:t>Restoration</a:t>
            </a:r>
            <a:r>
              <a:rPr lang="it-IT" sz="1800" b="0" i="1" dirty="0">
                <a:solidFill>
                  <a:srgbClr val="282828"/>
                </a:solidFill>
                <a:effectLst/>
                <a:cs typeface="Arial" panose="020B0604020202020204" pitchFamily="34" charset="0"/>
              </a:rPr>
              <a:t>. Love, Sex, and </a:t>
            </a:r>
            <a:r>
              <a:rPr lang="it-IT" sz="1800" b="0" i="1" dirty="0" err="1">
                <a:solidFill>
                  <a:srgbClr val="282828"/>
                </a:solidFill>
                <a:effectLst/>
                <a:cs typeface="Arial" panose="020B0604020202020204" pitchFamily="34" charset="0"/>
              </a:rPr>
              <a:t>Politics</a:t>
            </a:r>
            <a:r>
              <a:rPr lang="it-IT" sz="1800" b="0" i="1" dirty="0">
                <a:solidFill>
                  <a:srgbClr val="282828"/>
                </a:solidFill>
                <a:effectLst/>
                <a:cs typeface="Arial" panose="020B0604020202020204" pitchFamily="34" charset="0"/>
              </a:rPr>
              <a:t> in </a:t>
            </a:r>
            <a:r>
              <a:rPr lang="it-IT" sz="1800" b="0" i="1" dirty="0" err="1">
                <a:solidFill>
                  <a:srgbClr val="282828"/>
                </a:solidFill>
                <a:effectLst/>
                <a:cs typeface="Arial" panose="020B0604020202020204" pitchFamily="34" charset="0"/>
              </a:rPr>
              <a:t>Early</a:t>
            </a:r>
            <a:r>
              <a:rPr lang="it-IT" sz="1800" b="0" i="1" dirty="0">
                <a:solidFill>
                  <a:srgbClr val="282828"/>
                </a:solidFill>
                <a:effectLst/>
                <a:cs typeface="Arial" panose="020B0604020202020204" pitchFamily="34" charset="0"/>
              </a:rPr>
              <a:t> Nineteenth-Century France</a:t>
            </a:r>
            <a:r>
              <a:rPr lang="it-IT" sz="1800" b="0" i="0" dirty="0">
                <a:solidFill>
                  <a:srgbClr val="282828"/>
                </a:solidFill>
                <a:effectLst/>
                <a:cs typeface="Arial" panose="020B0604020202020204" pitchFamily="34" charset="0"/>
              </a:rPr>
              <a:t>, Oxford University Press, 2016).</a:t>
            </a:r>
            <a:br>
              <a:rPr lang="it-IT" sz="1800" b="0" i="0" dirty="0">
                <a:solidFill>
                  <a:srgbClr val="282828"/>
                </a:solidFill>
                <a:effectLst/>
                <a:cs typeface="Arial" panose="020B0604020202020204" pitchFamily="34" charset="0"/>
              </a:rPr>
            </a:br>
            <a:r>
              <a:rPr lang="it-IT" sz="1800" b="0" i="0" dirty="0">
                <a:solidFill>
                  <a:srgbClr val="282828"/>
                </a:solidFill>
                <a:effectLst/>
                <a:cs typeface="Arial" panose="020B0604020202020204" pitchFamily="34" charset="0"/>
              </a:rPr>
              <a:t>Fabio </a:t>
            </a:r>
            <a:r>
              <a:rPr lang="it-IT" sz="1800" b="1" i="0" dirty="0">
                <a:solidFill>
                  <a:srgbClr val="282828"/>
                </a:solidFill>
                <a:effectLst/>
                <a:cs typeface="Arial" panose="020B0604020202020204" pitchFamily="34" charset="0"/>
              </a:rPr>
              <a:t>Vasarri</a:t>
            </a:r>
            <a:r>
              <a:rPr lang="it-IT" sz="1800" b="0" i="0" dirty="0">
                <a:solidFill>
                  <a:srgbClr val="282828"/>
                </a:solidFill>
                <a:effectLst/>
                <a:cs typeface="Arial" panose="020B0604020202020204" pitchFamily="34" charset="0"/>
              </a:rPr>
              <a:t>, </a:t>
            </a:r>
            <a:r>
              <a:rPr lang="it-IT" sz="1800" b="0" i="1" dirty="0">
                <a:solidFill>
                  <a:srgbClr val="282828"/>
                </a:solidFill>
                <a:effectLst/>
                <a:cs typeface="Arial" panose="020B0604020202020204" pitchFamily="34" charset="0"/>
              </a:rPr>
              <a:t>Olivier : la versione di Latouche</a:t>
            </a:r>
            <a:r>
              <a:rPr lang="it-IT" sz="1800" b="0" i="0" dirty="0">
                <a:solidFill>
                  <a:srgbClr val="282828"/>
                </a:solidFill>
                <a:effectLst/>
                <a:cs typeface="Arial" panose="020B0604020202020204" pitchFamily="34" charset="0"/>
              </a:rPr>
              <a:t>, «</a:t>
            </a:r>
            <a:r>
              <a:rPr lang="it-IT" sz="1800" b="0" i="0" dirty="0" err="1">
                <a:solidFill>
                  <a:srgbClr val="282828"/>
                </a:solidFill>
                <a:effectLst/>
                <a:cs typeface="Arial" panose="020B0604020202020204" pitchFamily="34" charset="0"/>
              </a:rPr>
              <a:t>Rhesis</a:t>
            </a:r>
            <a:r>
              <a:rPr lang="it-IT" sz="1800" b="0" i="0" dirty="0">
                <a:solidFill>
                  <a:srgbClr val="282828"/>
                </a:solidFill>
                <a:effectLst/>
                <a:cs typeface="Arial" panose="020B0604020202020204" pitchFamily="34" charset="0"/>
              </a:rPr>
              <a:t>», 10.2, 2019, p. 138-150.</a:t>
            </a:r>
          </a:p>
        </p:txBody>
      </p:sp>
    </p:spTree>
    <p:extLst>
      <p:ext uri="{BB962C8B-B14F-4D97-AF65-F5344CB8AC3E}">
        <p14:creationId xmlns:p14="http://schemas.microsoft.com/office/powerpoint/2010/main" val="2639106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22A813-7688-4E2C-9AB8-7F786C0CDE56}"/>
              </a:ext>
            </a:extLst>
          </p:cNvPr>
          <p:cNvSpPr>
            <a:spLocks noGrp="1"/>
          </p:cNvSpPr>
          <p:nvPr>
            <p:ph type="title"/>
          </p:nvPr>
        </p:nvSpPr>
        <p:spPr/>
        <p:txBody>
          <a:bodyPr/>
          <a:lstStyle/>
          <a:p>
            <a:pPr algn="ctr"/>
            <a:r>
              <a:rPr lang="it-IT" dirty="0"/>
              <a:t>George Sand, </a:t>
            </a:r>
            <a:r>
              <a:rPr lang="it-IT" i="1" dirty="0" err="1"/>
              <a:t>Lélia</a:t>
            </a:r>
            <a:endParaRPr lang="it-IT" i="1" dirty="0"/>
          </a:p>
        </p:txBody>
      </p:sp>
      <p:sp>
        <p:nvSpPr>
          <p:cNvPr id="3" name="Segnaposto contenuto 2">
            <a:extLst>
              <a:ext uri="{FF2B5EF4-FFF2-40B4-BE49-F238E27FC236}">
                <a16:creationId xmlns:a16="http://schemas.microsoft.com/office/drawing/2014/main" id="{7992A4D8-0640-4A67-AEA5-D5432192B5FE}"/>
              </a:ext>
            </a:extLst>
          </p:cNvPr>
          <p:cNvSpPr>
            <a:spLocks noGrp="1"/>
          </p:cNvSpPr>
          <p:nvPr>
            <p:ph idx="1"/>
          </p:nvPr>
        </p:nvSpPr>
        <p:spPr/>
        <p:txBody>
          <a:bodyPr>
            <a:normAutofit fontScale="70000" lnSpcReduction="20000"/>
          </a:bodyPr>
          <a:lstStyle/>
          <a:p>
            <a:pPr algn="just"/>
            <a:r>
              <a:rPr lang="fr-FR" b="0" i="0" dirty="0">
                <a:solidFill>
                  <a:srgbClr val="202122"/>
                </a:solidFill>
                <a:effectLst/>
                <a:latin typeface="Arial" panose="020B0604020202020204" pitchFamily="34" charset="0"/>
              </a:rPr>
              <a:t>[</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Qui es-tu ? et pourquoi ton amour fait-il tant de mal ? […] À coup sûr tu n’es pas un être pétri du même limon et animé de la même vie que nous ! Tu es un ange ou un démon, mais tu n’es pas une créature humaine. </a:t>
            </a:r>
          </a:p>
          <a:p>
            <a:pPr algn="just"/>
            <a:r>
              <a:rPr lang="fr-FR" b="0" i="0" dirty="0">
                <a:solidFill>
                  <a:srgbClr val="202122"/>
                </a:solidFill>
                <a:effectLst/>
                <a:latin typeface="Arial" panose="020B0604020202020204" pitchFamily="34" charset="0"/>
              </a:rPr>
              <a:t>puis l’ambitieuse et impuissante créature, trouvant son cœur moins ardent que son cerveau, et ses facultés au-dessous de ses rêves, se découragea encore une fois de la vie : sa main retomba morte à son côté ; elle regarda la lune avec tristesse, elle respira la brise avec un gonflement de narines qui avait quelque chose de sauvage ; puis portant sa main à son cœur et respirant du fond de la poitrine :</a:t>
            </a:r>
          </a:p>
          <a:p>
            <a:pPr algn="just"/>
            <a:r>
              <a:rPr lang="fr-FR" b="0" i="0" dirty="0">
                <a:solidFill>
                  <a:srgbClr val="202122"/>
                </a:solidFill>
                <a:effectLst/>
                <a:latin typeface="Arial" panose="020B0604020202020204" pitchFamily="34" charset="0"/>
              </a:rPr>
              <a:t>— Hélas ! dit-elle d’une voix irritée et le regard sombre, heureux ceux qui peuvent aimer ! (II, 24).</a:t>
            </a:r>
          </a:p>
          <a:p>
            <a:pPr algn="just"/>
            <a:r>
              <a:rPr lang="fr-FR" b="0" i="0" dirty="0">
                <a:solidFill>
                  <a:srgbClr val="202122"/>
                </a:solidFill>
                <a:effectLst/>
                <a:latin typeface="Arial" panose="020B0604020202020204" pitchFamily="34" charset="0"/>
              </a:rPr>
              <a:t>Pourquoi m’avez-vous fait naître femme, si vous vouliez un peu plus tard me changer en pierre, et me laisser inutile en dehors de la vie commune ? (II, 27, « à Dieu »).</a:t>
            </a:r>
          </a:p>
          <a:p>
            <a:pPr algn="just"/>
            <a:r>
              <a:rPr lang="fr-FR" sz="2800" b="0" i="0" dirty="0">
                <a:solidFill>
                  <a:srgbClr val="202122"/>
                </a:solidFill>
                <a:effectLst/>
                <a:latin typeface="Arial" panose="020B0604020202020204" pitchFamily="34" charset="0"/>
                <a:cs typeface="Arial" panose="020B0604020202020204" pitchFamily="34" charset="0"/>
              </a:rPr>
              <a:t>[Pulchérie:] amante, courtisane et mère, trois conditions de la destinée de la femme auxquelles nulle femme n’échappe, soit qu’elle se vende par un marché de prostitution ou par un contrat de mariage […] (II, 33).</a:t>
            </a:r>
          </a:p>
          <a:p>
            <a:pPr algn="just"/>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2589024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4EFB2B-BCBA-469D-A09C-EA43E086CB03}"/>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C8CC1AB9-9D6D-4FB5-82CB-537FEA2EA557}"/>
              </a:ext>
            </a:extLst>
          </p:cNvPr>
          <p:cNvSpPr>
            <a:spLocks noGrp="1"/>
          </p:cNvSpPr>
          <p:nvPr>
            <p:ph idx="1"/>
          </p:nvPr>
        </p:nvSpPr>
        <p:spPr/>
        <p:txBody>
          <a:bodyPr>
            <a:noAutofit/>
          </a:bodyPr>
          <a:lstStyle/>
          <a:p>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Alors</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un </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vint</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je l’</a:t>
            </a:r>
            <a:r>
              <a:rPr lang="it-IT" sz="18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aimai</a:t>
            </a:r>
            <a:r>
              <a:rPr lang="it-IT" sz="18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J’oubliai</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la nature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oublia</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m’</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éveiller</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Mes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rêves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avaient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été</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sublimes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ne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pouvais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redescendre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appétits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grossiers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matière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8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divorce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complet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opéré</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insu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800" b="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a:t>
            </a:r>
            <a:r>
              <a:rPr lang="it-IT" sz="18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esprit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vécu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sens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inverse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destinée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naturelle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lieu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commencer</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par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jouissance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finir par la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réflexion</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ouvert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vie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chapitre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science ; je m’</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enivrée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méditations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spiritualisme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vint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âge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vivre</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fut</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tard</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vécu</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algn="just"/>
            <a:r>
              <a:rPr lang="fr-FR" sz="1800" b="0" i="0" dirty="0">
                <a:solidFill>
                  <a:srgbClr val="202122"/>
                </a:solidFill>
                <a:effectLst/>
                <a:latin typeface="Arial" panose="020B0604020202020204" pitchFamily="34" charset="0"/>
                <a:cs typeface="Arial" panose="020B0604020202020204" pitchFamily="34" charset="0"/>
              </a:rPr>
              <a:t>Ô misère et asservissement de la femme ! vous êtes tellement dans la </a:t>
            </a:r>
            <a:r>
              <a:rPr lang="fr-FR" sz="1800" b="1" i="0" dirty="0">
                <a:solidFill>
                  <a:srgbClr val="202122"/>
                </a:solidFill>
                <a:effectLst/>
                <a:latin typeface="Arial" panose="020B0604020202020204" pitchFamily="34" charset="0"/>
                <a:cs typeface="Arial" panose="020B0604020202020204" pitchFamily="34" charset="0"/>
              </a:rPr>
              <a:t>nature</a:t>
            </a:r>
            <a:r>
              <a:rPr lang="fr-FR" sz="1800" b="0" i="0" dirty="0">
                <a:solidFill>
                  <a:srgbClr val="202122"/>
                </a:solidFill>
                <a:effectLst/>
                <a:latin typeface="Arial" panose="020B0604020202020204" pitchFamily="34" charset="0"/>
                <a:cs typeface="Arial" panose="020B0604020202020204" pitchFamily="34" charset="0"/>
              </a:rPr>
              <a:t>, que la </a:t>
            </a:r>
            <a:r>
              <a:rPr lang="fr-FR" sz="1800" b="1" i="0" dirty="0">
                <a:solidFill>
                  <a:srgbClr val="202122"/>
                </a:solidFill>
                <a:effectLst/>
                <a:latin typeface="Arial" panose="020B0604020202020204" pitchFamily="34" charset="0"/>
                <a:cs typeface="Arial" panose="020B0604020202020204" pitchFamily="34" charset="0"/>
              </a:rPr>
              <a:t>société</a:t>
            </a:r>
            <a:r>
              <a:rPr lang="fr-FR" sz="1800" b="0" i="0" dirty="0">
                <a:solidFill>
                  <a:srgbClr val="202122"/>
                </a:solidFill>
                <a:effectLst/>
                <a:latin typeface="Arial" panose="020B0604020202020204" pitchFamily="34" charset="0"/>
                <a:cs typeface="Arial" panose="020B0604020202020204" pitchFamily="34" charset="0"/>
              </a:rPr>
              <a:t> aurait dû s’efforcer au moins de vous adoucir !</a:t>
            </a:r>
          </a:p>
          <a:p>
            <a:pPr algn="just"/>
            <a:r>
              <a:rPr lang="fr-FR" sz="1800" b="0" i="0" dirty="0">
                <a:solidFill>
                  <a:srgbClr val="202122"/>
                </a:solidFill>
                <a:effectLst/>
                <a:latin typeface="Arial" panose="020B0604020202020204" pitchFamily="34" charset="0"/>
                <a:cs typeface="Arial" panose="020B0604020202020204" pitchFamily="34" charset="0"/>
              </a:rPr>
              <a:t>Pourtant je l’aimais avec passion, ce </a:t>
            </a:r>
            <a:r>
              <a:rPr lang="fr-FR" sz="1800" b="1" i="0" dirty="0">
                <a:solidFill>
                  <a:srgbClr val="202122"/>
                </a:solidFill>
                <a:effectLst/>
                <a:latin typeface="Arial" panose="020B0604020202020204" pitchFamily="34" charset="0"/>
                <a:cs typeface="Arial" panose="020B0604020202020204" pitchFamily="34" charset="0"/>
              </a:rPr>
              <a:t>maître</a:t>
            </a:r>
            <a:r>
              <a:rPr lang="fr-FR" sz="1800" b="0" i="0" dirty="0">
                <a:solidFill>
                  <a:srgbClr val="202122"/>
                </a:solidFill>
                <a:effectLst/>
                <a:latin typeface="Arial" panose="020B0604020202020204" pitchFamily="34" charset="0"/>
                <a:cs typeface="Arial" panose="020B0604020202020204" pitchFamily="34" charset="0"/>
              </a:rPr>
              <a:t> de mon choix, que j’acceptais comme une nécessité fatale, que je vénérais avec une secrète complaisance pour moi-même, parce que je l’avais choisi. Je l’aimais follement. Plus il me faisait sentir sa domination, plus je la chérissais, plus je mettais d’orgueil à porter ma chaîne. Mais aussi je recommençais à maudire ma </a:t>
            </a:r>
            <a:r>
              <a:rPr lang="fr-FR" sz="1800" b="1" i="0" dirty="0">
                <a:solidFill>
                  <a:srgbClr val="202122"/>
                </a:solidFill>
                <a:effectLst/>
                <a:latin typeface="Arial" panose="020B0604020202020204" pitchFamily="34" charset="0"/>
                <a:cs typeface="Arial" panose="020B0604020202020204" pitchFamily="34" charset="0"/>
              </a:rPr>
              <a:t>servitude</a:t>
            </a:r>
            <a:r>
              <a:rPr lang="fr-FR" sz="1800" b="0" i="0" dirty="0">
                <a:solidFill>
                  <a:srgbClr val="202122"/>
                </a:solidFill>
                <a:effectLst/>
                <a:latin typeface="Arial" panose="020B0604020202020204" pitchFamily="34" charset="0"/>
                <a:cs typeface="Arial" panose="020B0604020202020204" pitchFamily="34" charset="0"/>
              </a:rPr>
              <a:t> au premier instant de </a:t>
            </a:r>
            <a:r>
              <a:rPr lang="fr-FR" sz="1800" b="1" i="0" dirty="0">
                <a:solidFill>
                  <a:srgbClr val="202122"/>
                </a:solidFill>
                <a:effectLst/>
                <a:latin typeface="Arial" panose="020B0604020202020204" pitchFamily="34" charset="0"/>
                <a:cs typeface="Arial" panose="020B0604020202020204" pitchFamily="34" charset="0"/>
              </a:rPr>
              <a:t>liberté</a:t>
            </a:r>
            <a:r>
              <a:rPr lang="fr-FR" sz="1800" b="0" i="0" dirty="0">
                <a:solidFill>
                  <a:srgbClr val="202122"/>
                </a:solidFill>
                <a:effectLst/>
                <a:latin typeface="Arial" panose="020B0604020202020204" pitchFamily="34" charset="0"/>
                <a:cs typeface="Arial" panose="020B0604020202020204" pitchFamily="34" charset="0"/>
              </a:rPr>
              <a:t> que son oubli ou son indolence me laissait (III, 1).</a:t>
            </a:r>
          </a:p>
        </p:txBody>
      </p:sp>
    </p:spTree>
    <p:extLst>
      <p:ext uri="{BB962C8B-B14F-4D97-AF65-F5344CB8AC3E}">
        <p14:creationId xmlns:p14="http://schemas.microsoft.com/office/powerpoint/2010/main" val="2419667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5E1A7-D686-4842-BAC7-DFBFAAE207C5}"/>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39700DF6-F0F1-4A3F-987F-256BE3BC3D4D}"/>
              </a:ext>
            </a:extLst>
          </p:cNvPr>
          <p:cNvSpPr>
            <a:spLocks noGrp="1"/>
          </p:cNvSpPr>
          <p:nvPr>
            <p:ph idx="1"/>
          </p:nvPr>
        </p:nvSpPr>
        <p:spPr/>
        <p:txBody>
          <a:bodyPr>
            <a:normAutofit/>
          </a:bodyPr>
          <a:lstStyle/>
          <a:p>
            <a:pPr marL="0" indent="0" algn="just">
              <a:buNone/>
            </a:pP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Ce qui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fit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que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aimai</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longtemps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assez</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longtemps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pour user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toute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0" dirty="0" err="1">
                <a:effectLst/>
                <a:latin typeface="Arial" panose="020B0604020202020204" pitchFamily="34" charset="0"/>
                <a:ea typeface="Times New Roman" panose="02020603050405020304" pitchFamily="18" charset="0"/>
                <a:cs typeface="Arial" panose="020B0604020202020204" pitchFamily="34" charset="0"/>
              </a:rPr>
              <a:t>âme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fut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sans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doute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irritation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fébrile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produite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sur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facultés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par l’</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absence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satisfaction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personnelle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J’avais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près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une sorte d’</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avidité</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étrange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délirante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qui,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prenant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sa source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dans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les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plus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exquises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puissances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intelligence, ne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pouvait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être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assouvie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par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étreinte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charnelle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me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sentais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la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poitrine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dévorée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d’un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feu</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inextinguible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baisers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n’y</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versaient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soulagement</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Je le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pressais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dans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mes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bras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avec</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une force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surhumaine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et je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tombais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près</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épuisée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découragée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n’</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avoir</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aucune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manière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possible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de lui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exprimer</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mon</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it-IT" sz="2200" kern="150" dirty="0" err="1">
                <a:solidFill>
                  <a:srgbClr val="202122"/>
                </a:solidFill>
                <a:effectLst/>
                <a:latin typeface="Arial" panose="020B0604020202020204" pitchFamily="34" charset="0"/>
                <a:ea typeface="SimSun" panose="02010600030101010101" pitchFamily="2" charset="-122"/>
                <a:cs typeface="Arial" panose="020B0604020202020204" pitchFamily="34" charset="0"/>
              </a:rPr>
              <a:t>enthousiasme</a:t>
            </a:r>
            <a:r>
              <a:rPr lang="it-IT" sz="2200" kern="150" dirty="0">
                <a:solidFill>
                  <a:srgbClr val="202122"/>
                </a:solidFill>
                <a:effectLst/>
                <a:latin typeface="Arial" panose="020B0604020202020204" pitchFamily="34" charset="0"/>
                <a:ea typeface="SimSun" panose="02010600030101010101" pitchFamily="2" charset="-122"/>
                <a:cs typeface="Arial" panose="020B0604020202020204" pitchFamily="34" charset="0"/>
              </a:rPr>
              <a:t>. </a:t>
            </a:r>
            <a:r>
              <a:rPr lang="fr-FR" sz="2200" b="0" i="0" dirty="0">
                <a:solidFill>
                  <a:srgbClr val="202122"/>
                </a:solidFill>
                <a:effectLst/>
                <a:latin typeface="Arial" panose="020B0604020202020204" pitchFamily="34" charset="0"/>
                <a:cs typeface="Arial" panose="020B0604020202020204" pitchFamily="34" charset="0"/>
              </a:rPr>
              <a:t>Le désir chez moi était une ardeur de l’</a:t>
            </a:r>
            <a:r>
              <a:rPr lang="it-IT" sz="2200" kern="150" dirty="0">
                <a:solidFill>
                  <a:srgbClr val="222222"/>
                </a:solidFill>
                <a:effectLst/>
                <a:latin typeface="Arial" panose="020B0604020202020204" pitchFamily="34" charset="0"/>
                <a:ea typeface="SimSun" panose="02010600030101010101" pitchFamily="2" charset="-122"/>
                <a:cs typeface="Arial" panose="020B0604020202020204" pitchFamily="34" charset="0"/>
              </a:rPr>
              <a:t>â</a:t>
            </a:r>
            <a:r>
              <a:rPr lang="fr-FR" sz="2200" b="0" i="0" dirty="0">
                <a:solidFill>
                  <a:srgbClr val="202122"/>
                </a:solidFill>
                <a:effectLst/>
                <a:latin typeface="Arial" panose="020B0604020202020204" pitchFamily="34" charset="0"/>
                <a:cs typeface="Arial" panose="020B0604020202020204" pitchFamily="34" charset="0"/>
              </a:rPr>
              <a:t>me qui paralysait la puissance des sens avant de l’avoir éveillée ; c’était une fureur sauvage qui s’emparait de mon cerveau, et qui s’y concentrait exclusivement […]. Mon sang se glaçait, impuissant et pauvre, durant l’essor immense de ma volonté.</a:t>
            </a:r>
          </a:p>
          <a:p>
            <a:pPr marL="0" indent="0">
              <a:buNone/>
            </a:pPr>
            <a:r>
              <a:rPr lang="fr-FR" sz="2200" b="0" i="0" dirty="0">
                <a:solidFill>
                  <a:srgbClr val="202122"/>
                </a:solidFill>
                <a:effectLst/>
                <a:latin typeface="Arial" panose="020B0604020202020204" pitchFamily="34" charset="0"/>
                <a:cs typeface="Arial" panose="020B0604020202020204" pitchFamily="34" charset="0"/>
              </a:rPr>
              <a:t>	Un jour je me sentis si lasse d’aimer, que je cessai tout à coup (III, 1).</a:t>
            </a:r>
            <a:endParaRPr lang="it-IT" sz="2200" dirty="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61928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7C516D-DB0C-4EA6-8CBE-EDC4B8CC8F99}"/>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7DA006D0-5A5B-421B-AFF7-45BA43F49DA4}"/>
              </a:ext>
            </a:extLst>
          </p:cNvPr>
          <p:cNvSpPr>
            <a:spLocks noGrp="1"/>
          </p:cNvSpPr>
          <p:nvPr>
            <p:ph idx="1"/>
          </p:nvPr>
        </p:nvSpPr>
        <p:spPr/>
        <p:txBody>
          <a:bodyPr>
            <a:normAutofit fontScale="92500"/>
          </a:bodyPr>
          <a:lstStyle/>
          <a:p>
            <a:r>
              <a:rPr lang="fr-FR" b="0" i="0" dirty="0">
                <a:solidFill>
                  <a:srgbClr val="202122"/>
                </a:solidFill>
                <a:effectLst/>
                <a:latin typeface="Arial" panose="020B0604020202020204" pitchFamily="34" charset="0"/>
              </a:rPr>
              <a:t>Éclairée sur les résultats inaccessibles pour moi de l’amour naturel et complet, j’espérai me sauver en ne subissant que la moitié de sa puissance, en réalisant les chimères du platonisme.</a:t>
            </a:r>
          </a:p>
          <a:p>
            <a:r>
              <a:rPr lang="fr-FR" b="0" i="0" dirty="0">
                <a:solidFill>
                  <a:srgbClr val="202122"/>
                </a:solidFill>
                <a:effectLst/>
                <a:latin typeface="Arial" panose="020B0604020202020204" pitchFamily="34" charset="0"/>
              </a:rPr>
              <a:t>Il douta et espéra longtemps, parce qu’il désirait vivement. Quand il fut convaincu de mon invulnérabilité, il se refroidit.</a:t>
            </a:r>
          </a:p>
          <a:p>
            <a:r>
              <a:rPr lang="fr-FR" b="0" i="0" dirty="0">
                <a:solidFill>
                  <a:srgbClr val="202122"/>
                </a:solidFill>
                <a:effectLst/>
                <a:latin typeface="Arial" panose="020B0604020202020204" pitchFamily="34" charset="0"/>
              </a:rPr>
              <a:t>Je fus jalouse de mon ami plus qu’autrefois je ne l’avais été de mon amant. J’eusse rougi jadis de trop souffrir d’une infidélité des sens. Désormais je me sentais autorisée à pleurer une infidélité de cœur.</a:t>
            </a:r>
          </a:p>
          <a:p>
            <a:r>
              <a:rPr lang="fr-FR" b="0" i="0" dirty="0">
                <a:solidFill>
                  <a:srgbClr val="202122"/>
                </a:solidFill>
                <a:effectLst/>
                <a:latin typeface="Arial" panose="020B0604020202020204" pitchFamily="34" charset="0"/>
              </a:rPr>
              <a:t>Mais je ne pouvais exprimer mes douleurs sans trahir mon secret (III, 1).</a:t>
            </a:r>
            <a:endParaRPr lang="it-IT" dirty="0"/>
          </a:p>
        </p:txBody>
      </p:sp>
    </p:spTree>
    <p:extLst>
      <p:ext uri="{BB962C8B-B14F-4D97-AF65-F5344CB8AC3E}">
        <p14:creationId xmlns:p14="http://schemas.microsoft.com/office/powerpoint/2010/main" val="2242336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5495-17CD-496D-AD5A-050C46877DC8}"/>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D3A1789F-DE71-4634-AAE2-5E2E869AAD00}"/>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 Je ne me crois pas le pouvoir d’animer le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et de ressusciter les morts (I, 19).</a:t>
            </a:r>
          </a:p>
          <a:p>
            <a:r>
              <a:rPr lang="fr-FR" b="0" i="0" dirty="0">
                <a:solidFill>
                  <a:srgbClr val="202122"/>
                </a:solidFill>
                <a:effectLst/>
                <a:latin typeface="Arial" panose="020B0604020202020204" pitchFamily="34" charset="0"/>
              </a:rPr>
              <a:t>Puisque mes baisers n’ont pas réchauffé le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de tes lèvres, c’est que je ne méritais pas un pareil miracle (IV, 4).</a:t>
            </a:r>
          </a:p>
          <a:p>
            <a:r>
              <a:rPr lang="fr-FR" b="0" i="0" dirty="0">
                <a:solidFill>
                  <a:srgbClr val="202122"/>
                </a:solidFill>
                <a:effectLst/>
                <a:latin typeface="Arial" panose="020B0604020202020204" pitchFamily="34" charset="0"/>
              </a:rPr>
              <a:t>[Magnus :] La figure pâle et le regard méchant et </a:t>
            </a:r>
            <a:r>
              <a:rPr lang="fr-FR" b="1" i="0" dirty="0">
                <a:solidFill>
                  <a:srgbClr val="202122"/>
                </a:solidFill>
                <a:effectLst/>
                <a:latin typeface="Arial" panose="020B0604020202020204" pitchFamily="34" charset="0"/>
              </a:rPr>
              <a:t>froid</a:t>
            </a:r>
            <a:r>
              <a:rPr lang="fr-FR" b="0" i="0" dirty="0">
                <a:solidFill>
                  <a:srgbClr val="202122"/>
                </a:solidFill>
                <a:effectLst/>
                <a:latin typeface="Arial" panose="020B0604020202020204" pitchFamily="34" charset="0"/>
              </a:rPr>
              <a:t> de Lélia qui me </a:t>
            </a:r>
            <a:r>
              <a:rPr lang="fr-FR" b="1" i="0" dirty="0">
                <a:solidFill>
                  <a:srgbClr val="202122"/>
                </a:solidFill>
                <a:effectLst/>
                <a:latin typeface="Arial" panose="020B0604020202020204" pitchFamily="34" charset="0"/>
              </a:rPr>
              <a:t>pétrifiait</a:t>
            </a:r>
            <a:r>
              <a:rPr lang="fr-FR" b="0" i="0" dirty="0">
                <a:solidFill>
                  <a:srgbClr val="202122"/>
                </a:solidFill>
                <a:effectLst/>
                <a:latin typeface="Arial" panose="020B0604020202020204" pitchFamily="34" charset="0"/>
              </a:rPr>
              <a:t> (I</a:t>
            </a:r>
            <a:r>
              <a:rPr lang="fr-FR" dirty="0">
                <a:solidFill>
                  <a:srgbClr val="202122"/>
                </a:solidFill>
                <a:latin typeface="Arial" panose="020B0604020202020204" pitchFamily="34" charset="0"/>
              </a:rPr>
              <a:t>I, 23).</a:t>
            </a:r>
          </a:p>
          <a:p>
            <a:pPr algn="just"/>
            <a:r>
              <a:rPr lang="fr-FR" b="0" i="0" dirty="0">
                <a:solidFill>
                  <a:srgbClr val="202122"/>
                </a:solidFill>
                <a:effectLst/>
                <a:latin typeface="Arial" panose="020B0604020202020204" pitchFamily="34" charset="0"/>
              </a:rPr>
              <a:t>« Ô Lélia ! me disait-il [l’ami platonique], qui êtes-vous donc ? Êtes-vous de feu ou de </a:t>
            </a:r>
            <a:r>
              <a:rPr lang="fr-FR" b="1" i="0" dirty="0">
                <a:solidFill>
                  <a:srgbClr val="202122"/>
                </a:solidFill>
                <a:effectLst/>
                <a:latin typeface="Arial" panose="020B0604020202020204" pitchFamily="34" charset="0"/>
              </a:rPr>
              <a:t>glace</a:t>
            </a:r>
            <a:r>
              <a:rPr lang="fr-FR" b="0" i="0" dirty="0">
                <a:solidFill>
                  <a:srgbClr val="202122"/>
                </a:solidFill>
                <a:effectLst/>
                <a:latin typeface="Arial" panose="020B0604020202020204" pitchFamily="34" charset="0"/>
              </a:rPr>
              <a:t> ? Faut-il vous repousser ou vous faire violence ? Vous qui parlez toujours de force morale et de raison triomphante, comment se fait-il qu’auprès de vous la force succombe et la raison s’égare ? Mais hélas ! vous me </a:t>
            </a:r>
            <a:r>
              <a:rPr lang="fr-FR" b="1" i="0" dirty="0">
                <a:solidFill>
                  <a:srgbClr val="202122"/>
                </a:solidFill>
                <a:effectLst/>
                <a:latin typeface="Arial" panose="020B0604020202020204" pitchFamily="34" charset="0"/>
              </a:rPr>
              <a:t>pétrifiez</a:t>
            </a:r>
            <a:r>
              <a:rPr lang="fr-FR" b="0" i="0" dirty="0">
                <a:solidFill>
                  <a:srgbClr val="202122"/>
                </a:solidFill>
                <a:effectLst/>
                <a:latin typeface="Arial" panose="020B0604020202020204" pitchFamily="34" charset="0"/>
              </a:rPr>
              <a:t> avec ce sourire amer et </a:t>
            </a:r>
            <a:r>
              <a:rPr lang="fr-FR" b="1" i="0" dirty="0">
                <a:solidFill>
                  <a:srgbClr val="202122"/>
                </a:solidFill>
                <a:effectLst/>
                <a:latin typeface="Arial" panose="020B0604020202020204" pitchFamily="34" charset="0"/>
              </a:rPr>
              <a:t>froid</a:t>
            </a:r>
            <a:r>
              <a:rPr lang="fr-FR" b="0" i="0" dirty="0">
                <a:solidFill>
                  <a:srgbClr val="202122"/>
                </a:solidFill>
                <a:effectLst/>
                <a:latin typeface="Arial" panose="020B0604020202020204" pitchFamily="34" charset="0"/>
              </a:rPr>
              <a:t> qui condamne ou raille toutes paroles, qui réprime toutes mes sensations, qui repousse tous mes désirs » (III, 1). </a:t>
            </a:r>
          </a:p>
          <a:p>
            <a:pPr algn="just"/>
            <a:r>
              <a:rPr lang="fr-FR" b="0" i="0" dirty="0">
                <a:solidFill>
                  <a:srgbClr val="202122"/>
                </a:solidFill>
                <a:effectLst/>
                <a:latin typeface="Arial" panose="020B0604020202020204" pitchFamily="34" charset="0"/>
              </a:rPr>
              <a:t>[Lélia] Comment sortir de ce </a:t>
            </a:r>
            <a:r>
              <a:rPr lang="fr-FR" b="1" i="0" dirty="0">
                <a:solidFill>
                  <a:srgbClr val="202122"/>
                </a:solidFill>
                <a:effectLst/>
                <a:latin typeface="Arial" panose="020B0604020202020204" pitchFamily="34" charset="0"/>
              </a:rPr>
              <a:t>marbre</a:t>
            </a:r>
            <a:r>
              <a:rPr lang="fr-FR" b="0" i="0" dirty="0">
                <a:solidFill>
                  <a:srgbClr val="202122"/>
                </a:solidFill>
                <a:effectLst/>
                <a:latin typeface="Arial" panose="020B0604020202020204" pitchFamily="34" charset="0"/>
              </a:rPr>
              <a:t> qui, selon la belle expression du poète, me </a:t>
            </a:r>
            <a:r>
              <a:rPr lang="fr-FR" b="0" i="1" dirty="0">
                <a:solidFill>
                  <a:srgbClr val="202122"/>
                </a:solidFill>
                <a:effectLst/>
                <a:latin typeface="Arial" panose="020B0604020202020204" pitchFamily="34" charset="0"/>
              </a:rPr>
              <a:t>monte jusqu’aux genoux</a:t>
            </a:r>
            <a:r>
              <a:rPr lang="fr-FR" b="0" i="0" dirty="0">
                <a:solidFill>
                  <a:srgbClr val="202122"/>
                </a:solidFill>
                <a:effectLst/>
                <a:latin typeface="Arial" panose="020B0604020202020204" pitchFamily="34" charset="0"/>
              </a:rPr>
              <a:t>, et me retient enchaînée comme le sépulcre retient les </a:t>
            </a:r>
            <a:r>
              <a:rPr lang="fr-FR" b="1" i="0" dirty="0">
                <a:solidFill>
                  <a:srgbClr val="202122"/>
                </a:solidFill>
                <a:effectLst/>
                <a:latin typeface="Arial" panose="020B0604020202020204" pitchFamily="34" charset="0"/>
              </a:rPr>
              <a:t>morts</a:t>
            </a:r>
            <a:r>
              <a:rPr lang="fr-FR" b="0" i="0" dirty="0">
                <a:solidFill>
                  <a:srgbClr val="202122"/>
                </a:solidFill>
                <a:effectLst/>
                <a:latin typeface="Arial" panose="020B0604020202020204" pitchFamily="34" charset="0"/>
              </a:rPr>
              <a:t> ? (II, 30).</a:t>
            </a:r>
            <a:endParaRPr lang="it-IT" dirty="0"/>
          </a:p>
        </p:txBody>
      </p:sp>
    </p:spTree>
    <p:extLst>
      <p:ext uri="{BB962C8B-B14F-4D97-AF65-F5344CB8AC3E}">
        <p14:creationId xmlns:p14="http://schemas.microsoft.com/office/powerpoint/2010/main" val="2747312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D5CDE6-E3DE-4EF6-952A-6255E0C20DE2}"/>
              </a:ext>
            </a:extLst>
          </p:cNvPr>
          <p:cNvSpPr>
            <a:spLocks noGrp="1"/>
          </p:cNvSpPr>
          <p:nvPr>
            <p:ph type="title"/>
          </p:nvPr>
        </p:nvSpPr>
        <p:spPr/>
        <p:txBody>
          <a:bodyPr/>
          <a:lstStyle/>
          <a:p>
            <a:pPr algn="ctr"/>
            <a:r>
              <a:rPr lang="it-IT" dirty="0"/>
              <a:t>George Sand, </a:t>
            </a:r>
            <a:r>
              <a:rPr lang="it-IT" i="1" dirty="0" err="1"/>
              <a:t>Lélia</a:t>
            </a:r>
            <a:endParaRPr lang="it-IT" dirty="0"/>
          </a:p>
        </p:txBody>
      </p:sp>
      <p:sp>
        <p:nvSpPr>
          <p:cNvPr id="3" name="Segnaposto contenuto 2">
            <a:extLst>
              <a:ext uri="{FF2B5EF4-FFF2-40B4-BE49-F238E27FC236}">
                <a16:creationId xmlns:a16="http://schemas.microsoft.com/office/drawing/2014/main" id="{5A2205EC-77E6-413F-A20A-32CE99B3697E}"/>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Elle tomba. On la trouva morte aux pieds de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a:t>
            </a:r>
          </a:p>
          <a:p>
            <a:pPr algn="just"/>
            <a:r>
              <a:rPr lang="fr-FR" b="0" i="0" dirty="0">
                <a:solidFill>
                  <a:srgbClr val="202122"/>
                </a:solidFill>
                <a:effectLst/>
                <a:latin typeface="Arial" panose="020B0604020202020204" pitchFamily="34" charset="0"/>
              </a:rPr>
              <a:t>Lélia fut enterrée en terre sainte, mais non dans l’enceinte réservée à la sépulture des religieux. Dans la partie du cimetière qui bordait le ravin, on lui éleva un tombeau semblable à celui de l’autre rive, où fut déposé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a:t>
            </a:r>
          </a:p>
          <a:p>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 remarqua deux [météores] qui, venus des deux rives opposées, se joignirent, se poursuivirent mutuellement, et restèrent ensemble toute la nuit.</a:t>
            </a:r>
          </a:p>
          <a:p>
            <a:r>
              <a:rPr lang="fr-FR" b="0" i="0" dirty="0">
                <a:solidFill>
                  <a:srgbClr val="202122"/>
                </a:solidFill>
                <a:effectLst/>
                <a:latin typeface="Arial" panose="020B0604020202020204" pitchFamily="34" charset="0"/>
              </a:rPr>
              <a:t>Quand le jour parut, tous les météores s’éteignirent. Les deux flammes mystérieuses […] furent chassées toutes deux en sens contraire.</a:t>
            </a:r>
          </a:p>
          <a:p>
            <a:r>
              <a:rPr lang="fr-FR" dirty="0">
                <a:solidFill>
                  <a:srgbClr val="202122"/>
                </a:solidFill>
                <a:latin typeface="Arial" panose="020B0604020202020204" pitchFamily="34" charset="0"/>
                <a:cs typeface="Arial" panose="020B0604020202020204" pitchFamily="34" charset="0"/>
              </a:rPr>
              <a:t>[</a:t>
            </a:r>
            <a:r>
              <a:rPr lang="fr-FR" b="0" i="0" dirty="0" err="1">
                <a:solidFill>
                  <a:srgbClr val="202122"/>
                </a:solidFill>
                <a:effectLst/>
                <a:latin typeface="Arial" panose="020B0604020202020204" pitchFamily="34" charset="0"/>
                <a:cs typeface="Arial" panose="020B0604020202020204" pitchFamily="34" charset="0"/>
              </a:rPr>
              <a:t>Trenmor</a:t>
            </a:r>
            <a:r>
              <a:rPr lang="fr-FR" dirty="0">
                <a:solidFill>
                  <a:srgbClr val="202122"/>
                </a:solidFill>
                <a:latin typeface="Arial" panose="020B0604020202020204" pitchFamily="34" charset="0"/>
                <a:cs typeface="Arial" panose="020B0604020202020204" pitchFamily="34" charset="0"/>
              </a:rPr>
              <a:t>] ramassa son b</a:t>
            </a:r>
            <a:r>
              <a:rPr lang="it-IT" kern="0" dirty="0" err="1">
                <a:effectLst/>
                <a:latin typeface="Arial" panose="020B0604020202020204" pitchFamily="34" charset="0"/>
                <a:ea typeface="Times New Roman" panose="02020603050405020304" pitchFamily="18" charset="0"/>
                <a:cs typeface="Arial" panose="020B0604020202020204" pitchFamily="34" charset="0"/>
              </a:rPr>
              <a:t>âton</a:t>
            </a:r>
            <a:r>
              <a:rPr lang="it-IT" kern="0" dirty="0">
                <a:effectLst/>
                <a:latin typeface="Arial" panose="020B0604020202020204" pitchFamily="34" charset="0"/>
                <a:ea typeface="Times New Roman" panose="02020603050405020304" pitchFamily="18" charset="0"/>
                <a:cs typeface="Arial" panose="020B0604020202020204" pitchFamily="34" charset="0"/>
              </a:rPr>
              <a:t> </a:t>
            </a:r>
            <a:r>
              <a:rPr lang="it-IT" kern="0" dirty="0" err="1">
                <a:effectLst/>
                <a:latin typeface="Arial" panose="020B0604020202020204" pitchFamily="34" charset="0"/>
                <a:ea typeface="Times New Roman" panose="02020603050405020304" pitchFamily="18" charset="0"/>
                <a:cs typeface="Arial" panose="020B0604020202020204" pitchFamily="34" charset="0"/>
              </a:rPr>
              <a:t>blanc</a:t>
            </a:r>
            <a:r>
              <a:rPr lang="it-IT" kern="0" dirty="0">
                <a:latin typeface="Arial" panose="020B0604020202020204" pitchFamily="34" charset="0"/>
                <a:ea typeface="Times New Roman" panose="02020603050405020304" pitchFamily="18" charset="0"/>
                <a:cs typeface="Arial" panose="020B0604020202020204" pitchFamily="34" charset="0"/>
              </a:rPr>
              <a:t>, et se </a:t>
            </a:r>
            <a:r>
              <a:rPr lang="it-IT" kern="0" dirty="0" err="1">
                <a:latin typeface="Arial" panose="020B0604020202020204" pitchFamily="34" charset="0"/>
                <a:ea typeface="Times New Roman" panose="02020603050405020304" pitchFamily="18" charset="0"/>
                <a:cs typeface="Arial" panose="020B0604020202020204" pitchFamily="34" charset="0"/>
              </a:rPr>
              <a:t>remit</a:t>
            </a:r>
            <a:r>
              <a:rPr lang="it-IT" kern="0" dirty="0">
                <a:latin typeface="Arial" panose="020B0604020202020204" pitchFamily="34" charset="0"/>
                <a:ea typeface="Times New Roman" panose="02020603050405020304" pitchFamily="18" charset="0"/>
                <a:cs typeface="Arial" panose="020B0604020202020204" pitchFamily="34" charset="0"/>
              </a:rPr>
              <a:t> en </a:t>
            </a:r>
            <a:r>
              <a:rPr lang="it-IT" kern="0" dirty="0" err="1">
                <a:latin typeface="Arial" panose="020B0604020202020204" pitchFamily="34" charset="0"/>
                <a:ea typeface="Times New Roman" panose="02020603050405020304" pitchFamily="18" charset="0"/>
                <a:cs typeface="Arial" panose="020B0604020202020204" pitchFamily="34" charset="0"/>
              </a:rPr>
              <a:t>route</a:t>
            </a:r>
            <a:r>
              <a:rPr lang="it-IT" kern="0" dirty="0">
                <a:latin typeface="Arial" panose="020B0604020202020204" pitchFamily="34" charset="0"/>
                <a:ea typeface="Times New Roman" panose="02020603050405020304" pitchFamily="18"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94783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3DDC01-A207-48CE-B577-818509A60FAF}"/>
              </a:ext>
            </a:extLst>
          </p:cNvPr>
          <p:cNvSpPr>
            <a:spLocks noGrp="1"/>
          </p:cNvSpPr>
          <p:nvPr>
            <p:ph type="title"/>
          </p:nvPr>
        </p:nvSpPr>
        <p:spPr/>
        <p:txBody>
          <a:bodyPr/>
          <a:lstStyle/>
          <a:p>
            <a:pPr algn="ctr"/>
            <a:r>
              <a:rPr lang="it-IT" dirty="0"/>
              <a:t>George Sand, </a:t>
            </a:r>
            <a:r>
              <a:rPr lang="it-IT" i="1" dirty="0" err="1"/>
              <a:t>Lélia</a:t>
            </a:r>
            <a:r>
              <a:rPr lang="it-IT" i="1" dirty="0"/>
              <a:t> </a:t>
            </a:r>
            <a:r>
              <a:rPr lang="it-IT" dirty="0"/>
              <a:t>(texte de 1839)</a:t>
            </a:r>
          </a:p>
        </p:txBody>
      </p:sp>
      <p:sp>
        <p:nvSpPr>
          <p:cNvPr id="3" name="Segnaposto contenuto 2">
            <a:extLst>
              <a:ext uri="{FF2B5EF4-FFF2-40B4-BE49-F238E27FC236}">
                <a16:creationId xmlns:a16="http://schemas.microsoft.com/office/drawing/2014/main" id="{472BB6ED-B60C-44A0-976C-36BF59A2432B}"/>
              </a:ext>
            </a:extLst>
          </p:cNvPr>
          <p:cNvSpPr>
            <a:spLocks noGrp="1"/>
          </p:cNvSpPr>
          <p:nvPr>
            <p:ph idx="1"/>
          </p:nvPr>
        </p:nvSpPr>
        <p:spPr/>
        <p:txBody>
          <a:bodyPr>
            <a:normAutofit/>
          </a:bodyPr>
          <a:lstStyle/>
          <a:p>
            <a:pPr algn="just"/>
            <a:r>
              <a:rPr lang="fr-FR" b="0" i="0" dirty="0">
                <a:solidFill>
                  <a:srgbClr val="202122"/>
                </a:solidFill>
                <a:effectLst/>
                <a:latin typeface="Arial" panose="020B0604020202020204" pitchFamily="34" charset="0"/>
              </a:rPr>
              <a:t>Puis elle se leva comme si elle allait se précipiter. </a:t>
            </a:r>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épouvanté, la retint dans ses bras. Elle retomba raide sur le rocher : elle avait cessé de vivre.</a:t>
            </a:r>
          </a:p>
          <a:p>
            <a:pPr algn="just"/>
            <a:r>
              <a:rPr lang="fr-FR" dirty="0">
                <a:solidFill>
                  <a:srgbClr val="202122"/>
                </a:solidFill>
                <a:latin typeface="Arial" panose="020B0604020202020204" pitchFamily="34" charset="0"/>
              </a:rPr>
              <a:t>[…] </a:t>
            </a:r>
            <a:r>
              <a:rPr lang="fr-FR" b="0" i="0" dirty="0">
                <a:solidFill>
                  <a:srgbClr val="202122"/>
                </a:solidFill>
                <a:effectLst/>
                <a:latin typeface="Arial" panose="020B0604020202020204" pitchFamily="34" charset="0"/>
              </a:rPr>
              <a:t>on rapporta au monastère des Camaldules les cendres de l’abbesse, qu’on honora comme une sainte et comme une martyre. Lélia fut ensevelie dans le cimetière, et l’on permit à </a:t>
            </a:r>
            <a:r>
              <a:rPr lang="fr-FR" b="0" i="0" dirty="0" err="1">
                <a:solidFill>
                  <a:srgbClr val="202122"/>
                </a:solidFill>
                <a:effectLst/>
                <a:latin typeface="Arial" panose="020B0604020202020204" pitchFamily="34" charset="0"/>
              </a:rPr>
              <a:t>Trenmor</a:t>
            </a:r>
            <a:r>
              <a:rPr lang="fr-FR" b="0" i="0" dirty="0">
                <a:solidFill>
                  <a:srgbClr val="202122"/>
                </a:solidFill>
                <a:effectLst/>
                <a:latin typeface="Arial" panose="020B0604020202020204" pitchFamily="34" charset="0"/>
              </a:rPr>
              <a:t> d’élever une tombe à </a:t>
            </a:r>
            <a:r>
              <a:rPr lang="fr-FR" b="0" i="0" dirty="0" err="1">
                <a:solidFill>
                  <a:srgbClr val="202122"/>
                </a:solidFill>
                <a:effectLst/>
                <a:latin typeface="Arial" panose="020B0604020202020204" pitchFamily="34" charset="0"/>
              </a:rPr>
              <a:t>Sténio</a:t>
            </a:r>
            <a:r>
              <a:rPr lang="fr-FR" b="0" i="0" dirty="0">
                <a:solidFill>
                  <a:srgbClr val="202122"/>
                </a:solidFill>
                <a:effectLst/>
                <a:latin typeface="Arial" panose="020B0604020202020204" pitchFamily="34" charset="0"/>
              </a:rPr>
              <a:t> sur la rive opposée, près de la cellule délaissée de l’ermite, là où l’on avait fait transporter les restes du poète après les avoir expulsés du monastère.</a:t>
            </a:r>
          </a:p>
          <a:p>
            <a:endParaRPr lang="it-IT" dirty="0"/>
          </a:p>
        </p:txBody>
      </p:sp>
    </p:spTree>
    <p:extLst>
      <p:ext uri="{BB962C8B-B14F-4D97-AF65-F5344CB8AC3E}">
        <p14:creationId xmlns:p14="http://schemas.microsoft.com/office/powerpoint/2010/main" val="671192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B51111-73E7-4488-9872-D9B6A11B95C9}"/>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9CEED2A9-18DC-4C5E-9F4E-322FFE18478E}"/>
              </a:ext>
            </a:extLst>
          </p:cNvPr>
          <p:cNvSpPr>
            <a:spLocks noGrp="1"/>
          </p:cNvSpPr>
          <p:nvPr>
            <p:ph idx="1"/>
          </p:nvPr>
        </p:nvSpPr>
        <p:spPr/>
        <p:txBody>
          <a:bodyPr>
            <a:normAutofit fontScale="77500" lnSpcReduction="20000"/>
          </a:bodyPr>
          <a:lstStyle/>
          <a:p>
            <a:r>
              <a:rPr lang="fr-FR" b="0" i="0" dirty="0">
                <a:solidFill>
                  <a:srgbClr val="202122"/>
                </a:solidFill>
                <a:effectLst/>
                <a:latin typeface="Arial" panose="020B0604020202020204" pitchFamily="34" charset="0"/>
              </a:rPr>
              <a:t>On était dans des tribunes ou sur des gradins, séparés du reste de la société ; on y trouvait en général des personnes d’un rang inférieur et qui ne pouvaient aller à la cour. J’étais blessé d’aller là, et la pensée de madame de Nevers pouvait seule l’emporter sur la répugnance que j’avais d’exposer ainsi à tous les yeux l’</a:t>
            </a:r>
            <a:r>
              <a:rPr lang="fr-FR" b="1" i="0" dirty="0">
                <a:solidFill>
                  <a:srgbClr val="202122"/>
                </a:solidFill>
                <a:effectLst/>
                <a:latin typeface="Arial" panose="020B0604020202020204" pitchFamily="34" charset="0"/>
              </a:rPr>
              <a:t>infériorité</a:t>
            </a:r>
            <a:r>
              <a:rPr lang="fr-FR" b="0" i="0" dirty="0">
                <a:solidFill>
                  <a:srgbClr val="202122"/>
                </a:solidFill>
                <a:effectLst/>
                <a:latin typeface="Arial" panose="020B0604020202020204" pitchFamily="34" charset="0"/>
              </a:rPr>
              <a:t> de ma position. </a:t>
            </a:r>
          </a:p>
          <a:p>
            <a:r>
              <a:rPr lang="fr-FR" b="0" i="0" dirty="0">
                <a:solidFill>
                  <a:srgbClr val="202122"/>
                </a:solidFill>
                <a:effectLst/>
                <a:latin typeface="Arial" panose="020B0604020202020204" pitchFamily="34" charset="0"/>
              </a:rPr>
              <a:t>Quelque chose de commun, de vulgaire, dans les remarques, me choquait et m’humiliait, comme si j’en eusse été responsable. Cette société momentanée où je me trouvais avec mes égaux m’apprenait combien je m’étais placé loin d’eux.</a:t>
            </a:r>
          </a:p>
          <a:p>
            <a:r>
              <a:rPr lang="it-IT" dirty="0" err="1">
                <a:effectLst/>
                <a:latin typeface="Arial" panose="020B0604020202020204" pitchFamily="34" charset="0"/>
                <a:ea typeface="Calibri" panose="020F0502020204030204" pitchFamily="34" charset="0"/>
                <a:cs typeface="Arial" panose="020B0604020202020204" pitchFamily="34" charset="0"/>
              </a:rPr>
              <a:t>Qu’il</a:t>
            </a:r>
            <a:r>
              <a:rPr lang="it-IT" dirty="0">
                <a:effectLst/>
                <a:latin typeface="Arial" panose="020B0604020202020204" pitchFamily="34" charset="0"/>
                <a:ea typeface="Calibri" panose="020F0502020204030204" pitchFamily="34" charset="0"/>
                <a:cs typeface="Arial" panose="020B0604020202020204" pitchFamily="34" charset="0"/>
              </a:rPr>
              <a:t> est </a:t>
            </a:r>
            <a:r>
              <a:rPr lang="it-IT" dirty="0" err="1">
                <a:effectLst/>
                <a:latin typeface="Arial" panose="020B0604020202020204" pitchFamily="34" charset="0"/>
                <a:ea typeface="Calibri" panose="020F0502020204030204" pitchFamily="34" charset="0"/>
                <a:cs typeface="Arial" panose="020B0604020202020204" pitchFamily="34" charset="0"/>
              </a:rPr>
              <a:t>indigne</a:t>
            </a:r>
            <a:r>
              <a:rPr lang="it-IT" dirty="0">
                <a:effectLst/>
                <a:latin typeface="Arial" panose="020B0604020202020204" pitchFamily="34" charset="0"/>
                <a:ea typeface="Calibri" panose="020F0502020204030204" pitchFamily="34" charset="0"/>
                <a:cs typeface="Arial" panose="020B0604020202020204" pitchFamily="34" charset="0"/>
              </a:rPr>
              <a:t> à </a:t>
            </a:r>
            <a:r>
              <a:rPr lang="it-IT" dirty="0" err="1">
                <a:effectLst/>
                <a:latin typeface="Arial" panose="020B0604020202020204" pitchFamily="34" charset="0"/>
                <a:ea typeface="Calibri" panose="020F0502020204030204" pitchFamily="34" charset="0"/>
                <a:cs typeface="Arial" panose="020B0604020202020204" pitchFamily="34" charset="0"/>
              </a:rPr>
              <a:t>moi</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désavouer</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ainsi</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au</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fond</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mon</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âme</a:t>
            </a:r>
            <a:r>
              <a:rPr lang="it-IT" dirty="0">
                <a:effectLst/>
                <a:latin typeface="Arial" panose="020B0604020202020204" pitchFamily="34" charset="0"/>
                <a:ea typeface="Calibri" panose="020F0502020204030204" pitchFamily="34" charset="0"/>
                <a:cs typeface="Arial" panose="020B0604020202020204" pitchFamily="34" charset="0"/>
              </a:rPr>
              <a:t> le </a:t>
            </a:r>
            <a:r>
              <a:rPr lang="it-IT" dirty="0" err="1">
                <a:effectLst/>
                <a:latin typeface="Arial" panose="020B0604020202020204" pitchFamily="34" charset="0"/>
                <a:ea typeface="Calibri" panose="020F0502020204030204" pitchFamily="34" charset="0"/>
                <a:cs typeface="Arial" panose="020B0604020202020204" pitchFamily="34" charset="0"/>
              </a:rPr>
              <a:t>rang</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où</a:t>
            </a:r>
            <a:r>
              <a:rPr lang="it-IT" dirty="0">
                <a:effectLst/>
                <a:latin typeface="Arial" panose="020B0604020202020204" pitchFamily="34" charset="0"/>
                <a:ea typeface="Calibri" panose="020F0502020204030204" pitchFamily="34" charset="0"/>
                <a:cs typeface="Arial" panose="020B0604020202020204" pitchFamily="34" charset="0"/>
              </a:rPr>
              <a:t> je </a:t>
            </a:r>
            <a:r>
              <a:rPr lang="it-IT" dirty="0" err="1">
                <a:effectLst/>
                <a:latin typeface="Arial" panose="020B0604020202020204" pitchFamily="34" charset="0"/>
                <a:ea typeface="Calibri" panose="020F0502020204030204" pitchFamily="34" charset="0"/>
                <a:cs typeface="Arial" panose="020B0604020202020204" pitchFamily="34" charset="0"/>
              </a:rPr>
              <a:t>suis</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placé</a:t>
            </a:r>
            <a:r>
              <a:rPr lang="it-IT" dirty="0">
                <a:effectLst/>
                <a:latin typeface="Arial" panose="020B0604020202020204" pitchFamily="34" charset="0"/>
                <a:ea typeface="Calibri" panose="020F0502020204030204" pitchFamily="34" charset="0"/>
                <a:cs typeface="Arial" panose="020B0604020202020204" pitchFamily="34" charset="0"/>
              </a:rPr>
              <a:t>, et </a:t>
            </a:r>
            <a:r>
              <a:rPr lang="it-IT" dirty="0" err="1">
                <a:effectLst/>
                <a:latin typeface="Arial" panose="020B0604020202020204" pitchFamily="34" charset="0"/>
                <a:ea typeface="Calibri" panose="020F0502020204030204" pitchFamily="34" charset="0"/>
                <a:cs typeface="Arial" panose="020B0604020202020204" pitchFamily="34" charset="0"/>
              </a:rPr>
              <a:t>que</a:t>
            </a:r>
            <a:r>
              <a:rPr lang="it-IT" dirty="0">
                <a:effectLst/>
                <a:latin typeface="Arial" panose="020B0604020202020204" pitchFamily="34" charset="0"/>
                <a:ea typeface="Calibri" panose="020F0502020204030204" pitchFamily="34" charset="0"/>
                <a:cs typeface="Arial" panose="020B0604020202020204" pitchFamily="34" charset="0"/>
              </a:rPr>
              <a:t> je </a:t>
            </a:r>
            <a:r>
              <a:rPr lang="it-IT" dirty="0" err="1">
                <a:effectLst/>
                <a:latin typeface="Arial" panose="020B0604020202020204" pitchFamily="34" charset="0"/>
                <a:ea typeface="Calibri" panose="020F0502020204030204" pitchFamily="34" charset="0"/>
                <a:cs typeface="Arial" panose="020B0604020202020204" pitchFamily="34" charset="0"/>
              </a:rPr>
              <a:t>tiens</a:t>
            </a:r>
            <a:r>
              <a:rPr lang="it-IT" dirty="0">
                <a:effectLst/>
                <a:latin typeface="Arial" panose="020B0604020202020204" pitchFamily="34" charset="0"/>
                <a:ea typeface="Calibri" panose="020F0502020204030204" pitchFamily="34" charset="0"/>
                <a:cs typeface="Arial" panose="020B0604020202020204" pitchFamily="34" charset="0"/>
              </a:rPr>
              <a:t> de </a:t>
            </a:r>
            <a:r>
              <a:rPr lang="it-IT" dirty="0" err="1">
                <a:effectLst/>
                <a:latin typeface="Arial" panose="020B0604020202020204" pitchFamily="34" charset="0"/>
                <a:ea typeface="Calibri" panose="020F0502020204030204" pitchFamily="34" charset="0"/>
                <a:cs typeface="Arial" panose="020B0604020202020204" pitchFamily="34" charset="0"/>
              </a:rPr>
              <a:t>mon</a:t>
            </a:r>
            <a:r>
              <a:rPr lang="it-IT" dirty="0">
                <a:effectLst/>
                <a:latin typeface="Arial" panose="020B0604020202020204" pitchFamily="34" charset="0"/>
                <a:ea typeface="Calibri" panose="020F0502020204030204" pitchFamily="34" charset="0"/>
                <a:cs typeface="Arial" panose="020B0604020202020204" pitchFamily="34" charset="0"/>
              </a:rPr>
              <a:t> </a:t>
            </a:r>
            <a:r>
              <a:rPr lang="it-IT" dirty="0" err="1">
                <a:effectLst/>
                <a:latin typeface="Arial" panose="020B0604020202020204" pitchFamily="34" charset="0"/>
                <a:ea typeface="Calibri" panose="020F0502020204030204" pitchFamily="34" charset="0"/>
                <a:cs typeface="Arial" panose="020B0604020202020204" pitchFamily="34" charset="0"/>
              </a:rPr>
              <a:t>père</a:t>
            </a:r>
            <a:r>
              <a:rPr lang="it-IT" dirty="0">
                <a:effectLst/>
                <a:latin typeface="Arial" panose="020B0604020202020204" pitchFamily="34" charset="0"/>
                <a:ea typeface="Calibri" panose="020F0502020204030204" pitchFamily="34" charset="0"/>
                <a:cs typeface="Arial" panose="020B0604020202020204" pitchFamily="34" charset="0"/>
              </a:rPr>
              <a:t>!</a:t>
            </a:r>
            <a:endParaRPr lang="fr-FR" b="0" i="0" dirty="0">
              <a:solidFill>
                <a:srgbClr val="202122"/>
              </a:solidFill>
              <a:effectLst/>
              <a:latin typeface="Arial" panose="020B0604020202020204" pitchFamily="34" charset="0"/>
              <a:cs typeface="Arial" panose="020B0604020202020204" pitchFamily="34" charset="0"/>
            </a:endParaRPr>
          </a:p>
          <a:p>
            <a:r>
              <a:rPr lang="fr-FR" b="0" i="0" dirty="0">
                <a:solidFill>
                  <a:srgbClr val="202122"/>
                </a:solidFill>
                <a:effectLst/>
                <a:latin typeface="Arial" panose="020B0604020202020204" pitchFamily="34" charset="0"/>
              </a:rPr>
              <a:t>Elle s’assit sur la banquette qui était devant le gradin, et je continuai à causer avec elle. Nous n’étions séparés que par la </a:t>
            </a:r>
            <a:r>
              <a:rPr lang="fr-FR" b="1" i="0" dirty="0">
                <a:solidFill>
                  <a:srgbClr val="202122"/>
                </a:solidFill>
                <a:effectLst/>
                <a:latin typeface="Arial" panose="020B0604020202020204" pitchFamily="34" charset="0"/>
              </a:rPr>
              <a:t>barrière</a:t>
            </a:r>
            <a:r>
              <a:rPr lang="fr-FR" b="0" i="0" dirty="0">
                <a:solidFill>
                  <a:srgbClr val="202122"/>
                </a:solidFill>
                <a:effectLst/>
                <a:latin typeface="Arial" panose="020B0604020202020204" pitchFamily="34" charset="0"/>
              </a:rPr>
              <a:t> qui isolait les spectateurs de la société : triste emblème de celle qui nous séparait pour toujours ! </a:t>
            </a:r>
            <a:endParaRPr lang="fr-FR" dirty="0">
              <a:solidFill>
                <a:srgbClr val="202122"/>
              </a:solidFill>
              <a:latin typeface="Arial" panose="020B0604020202020204" pitchFamily="34" charset="0"/>
            </a:endParaRPr>
          </a:p>
          <a:p>
            <a:r>
              <a:rPr lang="fr-FR" b="0" i="0" dirty="0">
                <a:solidFill>
                  <a:srgbClr val="202122"/>
                </a:solidFill>
                <a:effectLst/>
                <a:latin typeface="Arial" panose="020B0604020202020204" pitchFamily="34" charset="0"/>
              </a:rPr>
              <a:t>« Quittez, je vous prie, cette mauvaise banquette, et venez avec nous. » Je fis le tour du gradin […]. J’étais inquiet, mal à l’aise […] tout me blessait.</a:t>
            </a:r>
          </a:p>
          <a:p>
            <a:endParaRPr lang="it-IT" dirty="0"/>
          </a:p>
        </p:txBody>
      </p:sp>
    </p:spTree>
    <p:extLst>
      <p:ext uri="{BB962C8B-B14F-4D97-AF65-F5344CB8AC3E}">
        <p14:creationId xmlns:p14="http://schemas.microsoft.com/office/powerpoint/2010/main" val="2120181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1ADF02-B540-4117-B65D-7EE90848B8D5}"/>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9449307D-7C15-4B82-B092-C6FDC1B667A8}"/>
              </a:ext>
            </a:extLst>
          </p:cNvPr>
          <p:cNvSpPr>
            <a:spLocks noGrp="1"/>
          </p:cNvSpPr>
          <p:nvPr>
            <p:ph idx="1"/>
          </p:nvPr>
        </p:nvSpPr>
        <p:spPr/>
        <p:txBody>
          <a:bodyPr>
            <a:normAutofit fontScale="85000" lnSpcReduction="10000"/>
          </a:bodyPr>
          <a:lstStyle/>
          <a:p>
            <a:r>
              <a:rPr lang="fr-FR" b="0" i="0" dirty="0">
                <a:solidFill>
                  <a:srgbClr val="202122"/>
                </a:solidFill>
                <a:effectLst/>
                <a:latin typeface="Arial" panose="020B0604020202020204" pitchFamily="34" charset="0"/>
              </a:rPr>
              <a:t>Je ne sais quoi de </a:t>
            </a:r>
            <a:r>
              <a:rPr lang="fr-FR" b="1" i="0" dirty="0">
                <a:solidFill>
                  <a:srgbClr val="202122"/>
                </a:solidFill>
                <a:effectLst/>
                <a:latin typeface="Arial" panose="020B0604020202020204" pitchFamily="34" charset="0"/>
              </a:rPr>
              <a:t>paisible</a:t>
            </a:r>
            <a:r>
              <a:rPr lang="fr-FR" b="0" i="0" dirty="0">
                <a:solidFill>
                  <a:srgbClr val="202122"/>
                </a:solidFill>
                <a:effectLst/>
                <a:latin typeface="Arial" panose="020B0604020202020204" pitchFamily="34" charset="0"/>
              </a:rPr>
              <a:t>, de </a:t>
            </a:r>
            <a:r>
              <a:rPr lang="fr-FR" b="1" i="0" dirty="0">
                <a:solidFill>
                  <a:srgbClr val="202122"/>
                </a:solidFill>
                <a:effectLst/>
                <a:latin typeface="Arial" panose="020B0604020202020204" pitchFamily="34" charset="0"/>
              </a:rPr>
              <a:t>tendre</a:t>
            </a:r>
            <a:r>
              <a:rPr lang="fr-FR" b="0" i="0" dirty="0">
                <a:solidFill>
                  <a:srgbClr val="202122"/>
                </a:solidFill>
                <a:effectLst/>
                <a:latin typeface="Arial" panose="020B0604020202020204" pitchFamily="34" charset="0"/>
              </a:rPr>
              <a:t>, se mêlait à ses soins,  et leur donnait ce charme </a:t>
            </a:r>
            <a:r>
              <a:rPr lang="fr-FR" b="1" i="0" dirty="0">
                <a:solidFill>
                  <a:srgbClr val="202122"/>
                </a:solidFill>
                <a:effectLst/>
                <a:latin typeface="Arial" panose="020B0604020202020204" pitchFamily="34" charset="0"/>
              </a:rPr>
              <a:t>délicat</a:t>
            </a:r>
            <a:r>
              <a:rPr lang="fr-FR" b="0" i="0" dirty="0">
                <a:solidFill>
                  <a:srgbClr val="202122"/>
                </a:solidFill>
                <a:effectLst/>
                <a:latin typeface="Arial" panose="020B0604020202020204" pitchFamily="34" charset="0"/>
              </a:rPr>
              <a:t> qu’on attribue à ceux des </a:t>
            </a:r>
            <a:r>
              <a:rPr lang="fr-FR" b="1" i="0" dirty="0">
                <a:solidFill>
                  <a:srgbClr val="202122"/>
                </a:solidFill>
                <a:effectLst/>
                <a:latin typeface="Arial" panose="020B0604020202020204" pitchFamily="34" charset="0"/>
              </a:rPr>
              <a:t>femmes</a:t>
            </a:r>
            <a:r>
              <a:rPr lang="fr-FR" b="0" i="0" dirty="0">
                <a:solidFill>
                  <a:srgbClr val="202122"/>
                </a:solidFill>
                <a:effectLst/>
                <a:latin typeface="Arial" panose="020B0604020202020204" pitchFamily="34" charset="0"/>
              </a:rPr>
              <a:t> </a:t>
            </a:r>
            <a:r>
              <a:rPr lang="it-IT" dirty="0"/>
              <a:t>(</a:t>
            </a:r>
            <a:r>
              <a:rPr lang="it-IT" dirty="0" err="1"/>
              <a:t>Introduction</a:t>
            </a:r>
            <a:r>
              <a:rPr lang="it-IT" dirty="0"/>
              <a:t>).</a:t>
            </a:r>
          </a:p>
          <a:p>
            <a:r>
              <a:rPr lang="it-IT" dirty="0">
                <a:latin typeface="Arial" panose="020B0604020202020204" pitchFamily="34" charset="0"/>
                <a:cs typeface="Arial" panose="020B0604020202020204" pitchFamily="34" charset="0"/>
              </a:rPr>
              <a:t>[</a:t>
            </a:r>
            <a:r>
              <a:rPr lang="it-IT" dirty="0" err="1">
                <a:latin typeface="Arial" panose="020B0604020202020204" pitchFamily="34" charset="0"/>
                <a:cs typeface="Arial" panose="020B0604020202020204" pitchFamily="34" charset="0"/>
              </a:rPr>
              <a:t>Édouard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comprend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que</a:t>
            </a:r>
            <a:r>
              <a:rPr lang="it-IT" dirty="0">
                <a:latin typeface="Arial" panose="020B0604020202020204" pitchFamily="34" charset="0"/>
                <a:cs typeface="Arial" panose="020B0604020202020204" pitchFamily="34" charset="0"/>
              </a:rPr>
              <a:t> Natalie </a:t>
            </a:r>
            <a:r>
              <a:rPr lang="it-IT" dirty="0" err="1">
                <a:latin typeface="Arial" panose="020B0604020202020204" pitchFamily="34" charset="0"/>
                <a:cs typeface="Arial" panose="020B0604020202020204" pitchFamily="34" charset="0"/>
              </a:rPr>
              <a:t>l’aime</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peut-etre</a:t>
            </a:r>
            <a:r>
              <a:rPr lang="it-IT" dirty="0">
                <a:latin typeface="Arial" panose="020B0604020202020204" pitchFamily="34" charset="0"/>
                <a:cs typeface="Arial" panose="020B0604020202020204" pitchFamily="34" charset="0"/>
              </a:rPr>
              <a:t>]: </a:t>
            </a:r>
            <a:r>
              <a:rPr lang="fr-FR" b="0" i="0" dirty="0">
                <a:solidFill>
                  <a:srgbClr val="202122"/>
                </a:solidFill>
                <a:effectLst/>
                <a:latin typeface="Arial" panose="020B0604020202020204" pitchFamily="34" charset="0"/>
              </a:rPr>
              <a:t>bientôt cet accent si doux se faisait entendre de nouveau au fond de moi-même. Je le retenais, je craignais qu’il ne s’échappât […]; je le conservais </a:t>
            </a:r>
            <a:r>
              <a:rPr lang="fr-FR" b="1" i="0" dirty="0">
                <a:solidFill>
                  <a:srgbClr val="202122"/>
                </a:solidFill>
                <a:effectLst/>
                <a:latin typeface="Arial" panose="020B0604020202020204" pitchFamily="34" charset="0"/>
              </a:rPr>
              <a:t>comme une mère</a:t>
            </a:r>
            <a:r>
              <a:rPr lang="fr-FR" b="0" i="0" dirty="0">
                <a:solidFill>
                  <a:srgbClr val="202122"/>
                </a:solidFill>
                <a:effectLst/>
                <a:latin typeface="Arial" panose="020B0604020202020204" pitchFamily="34" charset="0"/>
              </a:rPr>
              <a:t> serre son enfant dans ses bras ! </a:t>
            </a:r>
          </a:p>
          <a:p>
            <a:r>
              <a:rPr lang="fr-FR" b="0" i="0" dirty="0">
                <a:solidFill>
                  <a:srgbClr val="202122"/>
                </a:solidFill>
                <a:effectLst/>
                <a:latin typeface="Arial" panose="020B0604020202020204" pitchFamily="34" charset="0"/>
              </a:rPr>
              <a:t>Ah ! si j’avais </a:t>
            </a:r>
            <a:r>
              <a:rPr lang="fr-FR" b="1" i="0" dirty="0">
                <a:solidFill>
                  <a:srgbClr val="202122"/>
                </a:solidFill>
                <a:effectLst/>
                <a:latin typeface="Arial" panose="020B0604020202020204" pitchFamily="34" charset="0"/>
              </a:rPr>
              <a:t>osé</a:t>
            </a:r>
            <a:r>
              <a:rPr lang="fr-FR" b="0" i="0" dirty="0">
                <a:solidFill>
                  <a:srgbClr val="202122"/>
                </a:solidFill>
                <a:effectLst/>
                <a:latin typeface="Arial" panose="020B0604020202020204" pitchFamily="34" charset="0"/>
              </a:rPr>
              <a:t> la serrer dans mes bras ! Mais je n’avais que de </a:t>
            </a:r>
            <a:r>
              <a:rPr lang="fr-FR" b="1" i="0" dirty="0">
                <a:solidFill>
                  <a:srgbClr val="202122"/>
                </a:solidFill>
                <a:effectLst/>
                <a:latin typeface="Arial" panose="020B0604020202020204" pitchFamily="34" charset="0"/>
              </a:rPr>
              <a:t>froides</a:t>
            </a:r>
            <a:r>
              <a:rPr lang="fr-FR" b="0" i="0" dirty="0">
                <a:solidFill>
                  <a:srgbClr val="202122"/>
                </a:solidFill>
                <a:effectLst/>
                <a:latin typeface="Arial" panose="020B0604020202020204" pitchFamily="34" charset="0"/>
              </a:rPr>
              <a:t> paroles pour peindre les transports de mon cœur. </a:t>
            </a:r>
          </a:p>
          <a:p>
            <a:r>
              <a:rPr lang="fr-FR" b="0" i="0" dirty="0">
                <a:solidFill>
                  <a:srgbClr val="202122"/>
                </a:solidFill>
                <a:effectLst/>
                <a:latin typeface="Arial" panose="020B0604020202020204" pitchFamily="34" charset="0"/>
              </a:rPr>
              <a:t>Bientôt la triste vérité venait faire évanouir mes songes ; elle me montrait du doigt cette </a:t>
            </a:r>
            <a:r>
              <a:rPr lang="fr-FR" b="1" i="0" dirty="0">
                <a:solidFill>
                  <a:srgbClr val="202122"/>
                </a:solidFill>
                <a:effectLst/>
                <a:latin typeface="Arial" panose="020B0604020202020204" pitchFamily="34" charset="0"/>
              </a:rPr>
              <a:t>fatalité</a:t>
            </a:r>
            <a:r>
              <a:rPr lang="fr-FR" b="0" i="0" dirty="0">
                <a:solidFill>
                  <a:srgbClr val="202122"/>
                </a:solidFill>
                <a:effectLst/>
                <a:latin typeface="Arial" panose="020B0604020202020204" pitchFamily="34" charset="0"/>
              </a:rPr>
              <a:t> de l’ordre social qui me défendait toute espérance, et j’entendais sa voix terrible qui criait au fond de mon cœur : « </a:t>
            </a:r>
            <a:r>
              <a:rPr lang="fr-FR" b="1" i="0" dirty="0">
                <a:solidFill>
                  <a:srgbClr val="202122"/>
                </a:solidFill>
                <a:effectLst/>
                <a:latin typeface="Arial" panose="020B0604020202020204" pitchFamily="34" charset="0"/>
              </a:rPr>
              <a:t>Jamais</a:t>
            </a:r>
            <a:r>
              <a:rPr lang="fr-FR" b="0" i="0" dirty="0">
                <a:solidFill>
                  <a:srgbClr val="202122"/>
                </a:solidFill>
                <a:effectLst/>
                <a:latin typeface="Arial" panose="020B0604020202020204" pitchFamily="34" charset="0"/>
              </a:rPr>
              <a:t>, jamais tu ne posséderas madame de </a:t>
            </a:r>
            <a:r>
              <a:rPr lang="fr-FR" b="1" i="0" dirty="0">
                <a:solidFill>
                  <a:srgbClr val="202122"/>
                </a:solidFill>
                <a:effectLst/>
                <a:latin typeface="Arial" panose="020B0604020202020204" pitchFamily="34" charset="0"/>
              </a:rPr>
              <a:t>Nevers</a:t>
            </a:r>
            <a:r>
              <a:rPr lang="fr-FR" b="0" i="0" dirty="0">
                <a:solidFill>
                  <a:srgbClr val="202122"/>
                </a:solidFill>
                <a:effectLst/>
                <a:latin typeface="Arial" panose="020B0604020202020204" pitchFamily="34" charset="0"/>
              </a:rPr>
              <a:t> ! ». </a:t>
            </a:r>
          </a:p>
          <a:p>
            <a:endParaRPr lang="it-IT" dirty="0"/>
          </a:p>
        </p:txBody>
      </p:sp>
    </p:spTree>
    <p:extLst>
      <p:ext uri="{BB962C8B-B14F-4D97-AF65-F5344CB8AC3E}">
        <p14:creationId xmlns:p14="http://schemas.microsoft.com/office/powerpoint/2010/main" val="4029102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F75076-8FAC-4F82-8CB2-901D5D6E9AC1}"/>
              </a:ext>
            </a:extLst>
          </p:cNvPr>
          <p:cNvSpPr>
            <a:spLocks noGrp="1"/>
          </p:cNvSpPr>
          <p:nvPr>
            <p:ph type="title"/>
          </p:nvPr>
        </p:nvSpPr>
        <p:spPr/>
        <p:txBody>
          <a:bodyPr/>
          <a:lstStyle/>
          <a:p>
            <a:pPr algn="ctr"/>
            <a:r>
              <a:rPr lang="it-IT" dirty="0"/>
              <a:t>Madame de Duras</a:t>
            </a:r>
            <a:br>
              <a:rPr lang="it-IT" dirty="0"/>
            </a:br>
            <a:r>
              <a:rPr lang="it-IT" i="1" dirty="0" err="1"/>
              <a:t>É</a:t>
            </a:r>
            <a:r>
              <a:rPr lang="it-IT" sz="4400" b="0" i="1" dirty="0" err="1">
                <a:solidFill>
                  <a:srgbClr val="282828"/>
                </a:solidFill>
                <a:effectLst/>
              </a:rPr>
              <a:t>douard</a:t>
            </a:r>
            <a:r>
              <a:rPr lang="it-IT" dirty="0"/>
              <a:t> </a:t>
            </a:r>
          </a:p>
        </p:txBody>
      </p:sp>
      <p:sp>
        <p:nvSpPr>
          <p:cNvPr id="3" name="Segnaposto contenuto 2">
            <a:extLst>
              <a:ext uri="{FF2B5EF4-FFF2-40B4-BE49-F238E27FC236}">
                <a16:creationId xmlns:a16="http://schemas.microsoft.com/office/drawing/2014/main" id="{2AB2D4E1-FC34-413B-A54B-785F90A6E90C}"/>
              </a:ext>
            </a:extLst>
          </p:cNvPr>
          <p:cNvSpPr>
            <a:spLocks noGrp="1"/>
          </p:cNvSpPr>
          <p:nvPr>
            <p:ph idx="1"/>
          </p:nvPr>
        </p:nvSpPr>
        <p:spPr/>
        <p:txBody>
          <a:bodyPr>
            <a:normAutofit fontScale="700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Hélas ! </a:t>
            </a:r>
            <a:r>
              <a:rPr lang="fr-FR" b="1" i="0" dirty="0">
                <a:solidFill>
                  <a:srgbClr val="202122"/>
                </a:solidFill>
                <a:effectLst/>
                <a:latin typeface="Arial" panose="020B0604020202020204" pitchFamily="34" charset="0"/>
              </a:rPr>
              <a:t>je ne pouvais rien</a:t>
            </a:r>
            <a:r>
              <a:rPr lang="fr-FR" b="0" i="0" dirty="0">
                <a:solidFill>
                  <a:srgbClr val="202122"/>
                </a:solidFill>
                <a:effectLst/>
                <a:latin typeface="Arial" panose="020B0604020202020204" pitchFamily="34" charset="0"/>
              </a:rPr>
              <a:t>, et elle me donnait ce trésor inestimable de sa tendresse sans que je pusse lui rien donner en retour.</a:t>
            </a:r>
            <a:endParaRPr lang="it-IT" dirty="0"/>
          </a:p>
          <a:p>
            <a:r>
              <a:rPr lang="fr-FR" b="0" i="0" dirty="0">
                <a:solidFill>
                  <a:srgbClr val="202122"/>
                </a:solidFill>
                <a:effectLst/>
                <a:latin typeface="Arial" panose="020B0604020202020204" pitchFamily="34" charset="0"/>
              </a:rPr>
              <a:t>[Natalie à Édouard] :</a:t>
            </a:r>
          </a:p>
          <a:p>
            <a:r>
              <a:rPr lang="fr-FR" b="1" i="0" dirty="0">
                <a:solidFill>
                  <a:srgbClr val="202122"/>
                </a:solidFill>
                <a:effectLst/>
                <a:latin typeface="Arial" panose="020B0604020202020204" pitchFamily="34" charset="0"/>
              </a:rPr>
              <a:t>je vous offre</a:t>
            </a:r>
            <a:r>
              <a:rPr lang="fr-FR" b="0" i="0" dirty="0">
                <a:solidFill>
                  <a:srgbClr val="202122"/>
                </a:solidFill>
                <a:effectLst/>
                <a:latin typeface="Arial" panose="020B0604020202020204" pitchFamily="34" charset="0"/>
              </a:rPr>
              <a:t> ce que je refuse [au prince d’</a:t>
            </a:r>
            <a:r>
              <a:rPr lang="fr-FR" b="0" i="0" dirty="0" err="1">
                <a:solidFill>
                  <a:srgbClr val="202122"/>
                </a:solidFill>
                <a:effectLst/>
                <a:latin typeface="Arial" panose="020B0604020202020204" pitchFamily="34" charset="0"/>
              </a:rPr>
              <a:t>Enrichemont</a:t>
            </a:r>
            <a:r>
              <a:rPr lang="fr-FR" b="0" i="0" dirty="0">
                <a:solidFill>
                  <a:srgbClr val="202122"/>
                </a:solidFill>
                <a:effectLst/>
                <a:latin typeface="Arial" panose="020B0604020202020204" pitchFamily="34" charset="0"/>
              </a:rPr>
              <a:t>], et vous ne l’acceptez pas. </a:t>
            </a:r>
          </a:p>
          <a:p>
            <a:r>
              <a:rPr lang="fr-FR" b="0" i="0" dirty="0">
                <a:solidFill>
                  <a:srgbClr val="202122"/>
                </a:solidFill>
                <a:effectLst/>
                <a:latin typeface="Arial" panose="020B0604020202020204" pitchFamily="34" charset="0"/>
              </a:rPr>
              <a:t>je ne croirai jamais que vous ayez besoin de </a:t>
            </a:r>
            <a:r>
              <a:rPr lang="fr-FR" b="1" i="0" dirty="0">
                <a:solidFill>
                  <a:srgbClr val="202122"/>
                </a:solidFill>
                <a:effectLst/>
                <a:latin typeface="Arial" panose="020B0604020202020204" pitchFamily="34" charset="0"/>
              </a:rPr>
              <a:t>me fuir</a:t>
            </a:r>
            <a:r>
              <a:rPr lang="fr-FR" b="0" i="0" dirty="0">
                <a:solidFill>
                  <a:srgbClr val="202122"/>
                </a:solidFill>
                <a:effectLst/>
                <a:latin typeface="Arial" panose="020B0604020202020204" pitchFamily="34" charset="0"/>
              </a:rPr>
              <a:t> pour me respecter !</a:t>
            </a:r>
          </a:p>
          <a:p>
            <a:r>
              <a:rPr lang="fr-FR" b="0" i="0" dirty="0">
                <a:solidFill>
                  <a:srgbClr val="202122"/>
                </a:solidFill>
                <a:effectLst/>
                <a:latin typeface="Arial" panose="020B0604020202020204" pitchFamily="34" charset="0"/>
              </a:rPr>
              <a:t>Que peux-tu m’opposer ? </a:t>
            </a:r>
            <a:r>
              <a:rPr lang="fr-FR" b="1" i="0" dirty="0">
                <a:solidFill>
                  <a:srgbClr val="202122"/>
                </a:solidFill>
                <a:effectLst/>
                <a:latin typeface="Arial" panose="020B0604020202020204" pitchFamily="34" charset="0"/>
              </a:rPr>
              <a:t>Un fantôme d’honneur</a:t>
            </a:r>
            <a:r>
              <a:rPr lang="fr-FR" b="0" i="0" dirty="0">
                <a:solidFill>
                  <a:srgbClr val="202122"/>
                </a:solidFill>
                <a:effectLst/>
                <a:latin typeface="Arial" panose="020B0604020202020204" pitchFamily="34" charset="0"/>
              </a:rPr>
              <a:t> qui ne reposerait sur rien. </a:t>
            </a:r>
            <a:endParaRPr lang="fr-FR" dirty="0">
              <a:solidFill>
                <a:srgbClr val="202122"/>
              </a:solidFill>
              <a:latin typeface="Arial" panose="020B0604020202020204" pitchFamily="34" charset="0"/>
            </a:endParaRPr>
          </a:p>
          <a:p>
            <a:r>
              <a:rPr lang="fr-FR" b="1" i="0" dirty="0">
                <a:solidFill>
                  <a:srgbClr val="202122"/>
                </a:solidFill>
                <a:effectLst/>
                <a:latin typeface="Arial" panose="020B0604020202020204" pitchFamily="34" charset="0"/>
              </a:rPr>
              <a:t>Choisis</a:t>
            </a:r>
            <a:r>
              <a:rPr lang="fr-FR" b="0" i="0" dirty="0">
                <a:solidFill>
                  <a:srgbClr val="202122"/>
                </a:solidFill>
                <a:effectLst/>
                <a:latin typeface="Arial" panose="020B0604020202020204" pitchFamily="34" charset="0"/>
              </a:rPr>
              <a:t>, Édouard ! ose choisir le bonheur. </a:t>
            </a:r>
          </a:p>
          <a:p>
            <a:endParaRPr lang="fr-FR" dirty="0">
              <a:solidFill>
                <a:srgbClr val="202122"/>
              </a:solidFill>
              <a:latin typeface="Arial" panose="020B0604020202020204" pitchFamily="34" charset="0"/>
            </a:endParaRPr>
          </a:p>
          <a:p>
            <a:pPr algn="just"/>
            <a:r>
              <a:rPr lang="fr-FR" dirty="0">
                <a:solidFill>
                  <a:srgbClr val="202122"/>
                </a:solidFill>
                <a:latin typeface="Arial" panose="020B0604020202020204" pitchFamily="34" charset="0"/>
              </a:rPr>
              <a:t>[Le duc de L. à </a:t>
            </a:r>
            <a:r>
              <a:rPr lang="fr-FR" b="0" i="0" dirty="0">
                <a:solidFill>
                  <a:srgbClr val="202122"/>
                </a:solidFill>
                <a:effectLst/>
                <a:latin typeface="Arial" panose="020B0604020202020204" pitchFamily="34" charset="0"/>
              </a:rPr>
              <a:t>É.] Quant à me battre avec vous, je vous donne ma parole d’honneur qu’à présent j’en ai autant d’envie que vous ; mais, vous le savez, cela ne se peut pas. Vous n’êtes </a:t>
            </a:r>
            <a:r>
              <a:rPr lang="fr-FR" b="1" i="0" dirty="0">
                <a:solidFill>
                  <a:srgbClr val="202122"/>
                </a:solidFill>
                <a:effectLst/>
                <a:latin typeface="Arial" panose="020B0604020202020204" pitchFamily="34" charset="0"/>
              </a:rPr>
              <a:t>point gentilhomme</a:t>
            </a:r>
            <a:r>
              <a:rPr lang="fr-FR" b="0" i="0" dirty="0">
                <a:solidFill>
                  <a:srgbClr val="202122"/>
                </a:solidFill>
                <a:effectLst/>
                <a:latin typeface="Arial" panose="020B0604020202020204" pitchFamily="34" charset="0"/>
              </a:rPr>
              <a:t>, vous n’avez </a:t>
            </a:r>
            <a:r>
              <a:rPr lang="fr-FR" b="1" i="0" dirty="0">
                <a:solidFill>
                  <a:srgbClr val="202122"/>
                </a:solidFill>
                <a:effectLst/>
                <a:latin typeface="Arial" panose="020B0604020202020204" pitchFamily="34" charset="0"/>
              </a:rPr>
              <a:t>aucun état</a:t>
            </a:r>
            <a:r>
              <a:rPr lang="fr-FR" b="0" i="0" dirty="0">
                <a:solidFill>
                  <a:srgbClr val="202122"/>
                </a:solidFill>
                <a:effectLst/>
                <a:latin typeface="Arial" panose="020B0604020202020204" pitchFamily="34" charset="0"/>
              </a:rPr>
              <a:t> dans le monde, et je me couvrirais de </a:t>
            </a:r>
            <a:r>
              <a:rPr lang="fr-FR" b="1" i="0" dirty="0">
                <a:solidFill>
                  <a:srgbClr val="202122"/>
                </a:solidFill>
                <a:effectLst/>
                <a:latin typeface="Arial" panose="020B0604020202020204" pitchFamily="34" charset="0"/>
              </a:rPr>
              <a:t>ridicule</a:t>
            </a:r>
            <a:r>
              <a:rPr lang="fr-FR" b="0" i="0" dirty="0">
                <a:solidFill>
                  <a:srgbClr val="202122"/>
                </a:solidFill>
                <a:effectLst/>
                <a:latin typeface="Arial" panose="020B0604020202020204" pitchFamily="34" charset="0"/>
              </a:rPr>
              <a:t> si je consentais à ce que vous désirez. Tel est le </a:t>
            </a:r>
            <a:r>
              <a:rPr lang="fr-FR" b="1" i="0" dirty="0">
                <a:solidFill>
                  <a:srgbClr val="202122"/>
                </a:solidFill>
                <a:effectLst/>
                <a:latin typeface="Arial" panose="020B0604020202020204" pitchFamily="34" charset="0"/>
              </a:rPr>
              <a:t>préjugé</a:t>
            </a:r>
            <a:r>
              <a:rPr lang="fr-FR" b="0" i="0" dirty="0">
                <a:solidFill>
                  <a:srgbClr val="202122"/>
                </a:solidFill>
                <a:effectLst/>
                <a:latin typeface="Arial" panose="020B0604020202020204" pitchFamily="34" charset="0"/>
              </a:rPr>
              <a:t>. </a:t>
            </a:r>
            <a:r>
              <a:rPr lang="fr-FR" dirty="0">
                <a:solidFill>
                  <a:srgbClr val="202122"/>
                </a:solidFill>
                <a:latin typeface="Arial" panose="020B0604020202020204" pitchFamily="34" charset="0"/>
              </a:rPr>
              <a:t> </a:t>
            </a:r>
            <a:endParaRPr lang="fr-FR" b="0" i="0" dirty="0">
              <a:solidFill>
                <a:srgbClr val="202122"/>
              </a:solidFill>
              <a:effectLst/>
              <a:latin typeface="Arial" panose="020B0604020202020204" pitchFamily="34" charset="0"/>
            </a:endParaRPr>
          </a:p>
          <a:p>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1005469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4B35B2-2547-40DD-ACB8-1162E7AE3585}"/>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8DBE0FE8-3F84-498E-B270-58D9248877D4}"/>
              </a:ext>
            </a:extLst>
          </p:cNvPr>
          <p:cNvSpPr>
            <a:spLocks noGrp="1"/>
          </p:cNvSpPr>
          <p:nvPr>
            <p:ph idx="1"/>
          </p:nvPr>
        </p:nvSpPr>
        <p:spPr/>
        <p:txBody>
          <a:bodyPr>
            <a:noAutofit/>
          </a:bodyPr>
          <a:lstStyle/>
          <a:p>
            <a:r>
              <a:rPr lang="it-IT" sz="2000" dirty="0"/>
              <a:t>Il y a </a:t>
            </a:r>
            <a:r>
              <a:rPr lang="it-IT" sz="2000" dirty="0" err="1"/>
              <a:t>des</a:t>
            </a:r>
            <a:r>
              <a:rPr lang="it-IT" sz="2000" dirty="0"/>
              <a:t> </a:t>
            </a:r>
            <a:r>
              <a:rPr lang="it-IT" sz="2000" dirty="0" err="1">
                <a:effectLst/>
                <a:ea typeface="Calibri" panose="020F0502020204030204" pitchFamily="34" charset="0"/>
              </a:rPr>
              <a:t>ê</a:t>
            </a:r>
            <a:r>
              <a:rPr lang="it-IT" sz="2000" dirty="0" err="1"/>
              <a:t>tres</a:t>
            </a:r>
            <a:r>
              <a:rPr lang="it-IT" sz="2000" dirty="0"/>
              <a:t> dont on se </a:t>
            </a:r>
            <a:r>
              <a:rPr lang="it-IT" sz="2000" dirty="0" err="1"/>
              <a:t>sent</a:t>
            </a:r>
            <a:r>
              <a:rPr lang="it-IT" sz="2000" dirty="0"/>
              <a:t> séparé </a:t>
            </a:r>
            <a:r>
              <a:rPr lang="it-IT" sz="2000" dirty="0" err="1"/>
              <a:t>comme</a:t>
            </a:r>
            <a:r>
              <a:rPr lang="it-IT" sz="2000" dirty="0"/>
              <a:t> par </a:t>
            </a:r>
            <a:r>
              <a:rPr lang="it-IT" sz="2000" dirty="0" err="1"/>
              <a:t>ces</a:t>
            </a:r>
            <a:r>
              <a:rPr lang="it-IT" sz="2000" dirty="0"/>
              <a:t> </a:t>
            </a:r>
            <a:r>
              <a:rPr lang="it-IT" sz="2000" b="1" dirty="0" err="1"/>
              <a:t>murs</a:t>
            </a:r>
            <a:r>
              <a:rPr lang="it-IT" sz="2000" b="1" dirty="0"/>
              <a:t> de </a:t>
            </a:r>
            <a:r>
              <a:rPr lang="it-IT" sz="2000" b="1" dirty="0" err="1"/>
              <a:t>cristal</a:t>
            </a:r>
            <a:r>
              <a:rPr lang="it-IT" sz="2000" dirty="0"/>
              <a:t> </a:t>
            </a:r>
            <a:r>
              <a:rPr lang="it-IT" sz="2000" dirty="0" err="1"/>
              <a:t>dépeints</a:t>
            </a:r>
            <a:r>
              <a:rPr lang="it-IT" sz="2000" dirty="0"/>
              <a:t> </a:t>
            </a:r>
            <a:r>
              <a:rPr lang="it-IT" sz="2000" dirty="0" err="1"/>
              <a:t>dans</a:t>
            </a:r>
            <a:r>
              <a:rPr lang="it-IT" sz="2000" dirty="0"/>
              <a:t> </a:t>
            </a:r>
            <a:r>
              <a:rPr lang="it-IT" sz="2000" dirty="0" err="1"/>
              <a:t>les</a:t>
            </a:r>
            <a:r>
              <a:rPr lang="it-IT" sz="2000" dirty="0"/>
              <a:t> </a:t>
            </a:r>
            <a:r>
              <a:rPr lang="it-IT" sz="2000" dirty="0" err="1"/>
              <a:t>contes</a:t>
            </a:r>
            <a:r>
              <a:rPr lang="it-IT" sz="2000" dirty="0"/>
              <a:t> de </a:t>
            </a:r>
            <a:r>
              <a:rPr lang="it-IT" sz="2000" dirty="0" err="1"/>
              <a:t>fées</a:t>
            </a:r>
            <a:r>
              <a:rPr lang="it-IT" sz="2000" dirty="0"/>
              <a:t>, on se </a:t>
            </a:r>
            <a:r>
              <a:rPr lang="it-IT" sz="2000" dirty="0" err="1"/>
              <a:t>voit</a:t>
            </a:r>
            <a:r>
              <a:rPr lang="it-IT" sz="2000" dirty="0"/>
              <a:t>, on se </a:t>
            </a:r>
            <a:r>
              <a:rPr lang="it-IT" sz="2000" dirty="0" err="1"/>
              <a:t>parle</a:t>
            </a:r>
            <a:r>
              <a:rPr lang="it-IT" sz="2000" dirty="0"/>
              <a:t>, on s’</a:t>
            </a:r>
            <a:r>
              <a:rPr lang="it-IT" sz="2000" dirty="0" err="1"/>
              <a:t>approche</a:t>
            </a:r>
            <a:r>
              <a:rPr lang="it-IT" sz="2000" dirty="0"/>
              <a:t>, mais on ne </a:t>
            </a:r>
            <a:r>
              <a:rPr lang="it-IT" sz="2000" dirty="0" err="1"/>
              <a:t>peut</a:t>
            </a:r>
            <a:r>
              <a:rPr lang="it-IT" sz="2000" dirty="0"/>
              <a:t> se </a:t>
            </a:r>
            <a:r>
              <a:rPr lang="it-IT" sz="2000" dirty="0" err="1"/>
              <a:t>toucher</a:t>
            </a:r>
            <a:r>
              <a:rPr lang="it-IT" sz="2000" dirty="0"/>
              <a:t>.</a:t>
            </a:r>
          </a:p>
          <a:p>
            <a:pPr algn="just"/>
            <a:r>
              <a:rPr lang="fr-FR" sz="2000" b="0" i="0" dirty="0">
                <a:solidFill>
                  <a:srgbClr val="202122"/>
                </a:solidFill>
                <a:effectLst/>
              </a:rPr>
              <a:t>mon orgueil élève un </a:t>
            </a:r>
            <a:r>
              <a:rPr lang="fr-FR" sz="2000" b="1" i="0" dirty="0">
                <a:solidFill>
                  <a:srgbClr val="202122"/>
                </a:solidFill>
                <a:effectLst/>
              </a:rPr>
              <a:t>mur de diamant</a:t>
            </a:r>
            <a:r>
              <a:rPr lang="fr-FR" sz="2000" b="0" i="0" dirty="0">
                <a:solidFill>
                  <a:srgbClr val="202122"/>
                </a:solidFill>
                <a:effectLst/>
              </a:rPr>
              <a:t> entre moi et les autres hommes. Votre présence, chère cousine, fait disparaître ce mur de diamant (Stendhal, </a:t>
            </a:r>
            <a:r>
              <a:rPr lang="fr-FR" sz="2000" b="0" i="1" dirty="0">
                <a:solidFill>
                  <a:srgbClr val="202122"/>
                </a:solidFill>
                <a:effectLst/>
              </a:rPr>
              <a:t>Armance</a:t>
            </a:r>
            <a:r>
              <a:rPr lang="fr-FR" sz="2000" b="0" i="0" dirty="0">
                <a:solidFill>
                  <a:srgbClr val="202122"/>
                </a:solidFill>
                <a:effectLst/>
              </a:rPr>
              <a:t>, chap. XV </a:t>
            </a:r>
            <a:r>
              <a:rPr lang="it-IT" sz="2000" dirty="0"/>
              <a:t>].</a:t>
            </a:r>
          </a:p>
          <a:p>
            <a:pPr algn="just"/>
            <a:r>
              <a:rPr lang="it-IT" sz="2000" dirty="0"/>
              <a:t>[Lord Exeter à Louise] Il y a </a:t>
            </a:r>
            <a:r>
              <a:rPr lang="it-IT" sz="2000" dirty="0" err="1"/>
              <a:t>certainement</a:t>
            </a:r>
            <a:r>
              <a:rPr lang="it-IT" sz="2000" dirty="0"/>
              <a:t> une cause </a:t>
            </a:r>
            <a:r>
              <a:rPr lang="it-IT" sz="2000" dirty="0" err="1"/>
              <a:t>secrète</a:t>
            </a:r>
            <a:r>
              <a:rPr lang="it-IT" sz="2000" dirty="0"/>
              <a:t> à la </a:t>
            </a:r>
            <a:r>
              <a:rPr lang="it-IT" sz="2000" dirty="0" err="1"/>
              <a:t>mélancolie</a:t>
            </a:r>
            <a:r>
              <a:rPr lang="it-IT" sz="2000" dirty="0"/>
              <a:t> d’Olivier; il y a </a:t>
            </a:r>
            <a:r>
              <a:rPr lang="it-IT" sz="2000" dirty="0" err="1"/>
              <a:t>des</a:t>
            </a:r>
            <a:r>
              <a:rPr lang="it-IT" sz="2000" dirty="0"/>
              <a:t> </a:t>
            </a:r>
            <a:r>
              <a:rPr lang="it-IT" sz="2000" dirty="0" err="1"/>
              <a:t>sujets</a:t>
            </a:r>
            <a:r>
              <a:rPr lang="it-IT" sz="2000" dirty="0"/>
              <a:t> </a:t>
            </a:r>
            <a:r>
              <a:rPr lang="it-IT" sz="2000" dirty="0" err="1"/>
              <a:t>auxquels</a:t>
            </a:r>
            <a:r>
              <a:rPr lang="it-IT" sz="2000" dirty="0"/>
              <a:t> on ne </a:t>
            </a:r>
            <a:r>
              <a:rPr lang="it-IT" sz="2000" dirty="0" err="1"/>
              <a:t>peut</a:t>
            </a:r>
            <a:r>
              <a:rPr lang="it-IT" sz="2000" dirty="0"/>
              <a:t> </a:t>
            </a:r>
            <a:r>
              <a:rPr lang="it-IT" sz="2000" dirty="0" err="1"/>
              <a:t>toucher</a:t>
            </a:r>
            <a:r>
              <a:rPr lang="it-IT" sz="2000" dirty="0"/>
              <a:t> </a:t>
            </a:r>
            <a:r>
              <a:rPr lang="it-IT" sz="2000" dirty="0" err="1"/>
              <a:t>avec</a:t>
            </a:r>
            <a:r>
              <a:rPr lang="it-IT" sz="2000" dirty="0"/>
              <a:t> lui; il </a:t>
            </a:r>
            <a:r>
              <a:rPr lang="it-IT" sz="2000" dirty="0" err="1"/>
              <a:t>ressemble</a:t>
            </a:r>
            <a:r>
              <a:rPr lang="it-IT" sz="2000" dirty="0"/>
              <a:t> à la </a:t>
            </a:r>
            <a:r>
              <a:rPr lang="it-IT" sz="2000" b="1" dirty="0"/>
              <a:t>sensitive</a:t>
            </a:r>
            <a:r>
              <a:rPr lang="it-IT" sz="2000" dirty="0"/>
              <a:t>, </a:t>
            </a:r>
            <a:r>
              <a:rPr lang="it-IT" sz="2000" dirty="0" err="1"/>
              <a:t>dès</a:t>
            </a:r>
            <a:r>
              <a:rPr lang="it-IT" sz="2000" dirty="0"/>
              <a:t> </a:t>
            </a:r>
            <a:r>
              <a:rPr lang="it-IT" sz="2000" dirty="0" err="1"/>
              <a:t>qu’on</a:t>
            </a:r>
            <a:r>
              <a:rPr lang="it-IT" sz="2000" dirty="0"/>
              <a:t> s’</a:t>
            </a:r>
            <a:r>
              <a:rPr lang="it-IT" sz="2000" dirty="0" err="1"/>
              <a:t>approche</a:t>
            </a:r>
            <a:r>
              <a:rPr lang="it-IT" sz="2000" dirty="0"/>
              <a:t>, il se </a:t>
            </a:r>
            <a:r>
              <a:rPr lang="it-IT" sz="2000" dirty="0" err="1"/>
              <a:t>retire</a:t>
            </a:r>
            <a:r>
              <a:rPr lang="it-IT" sz="2000" dirty="0"/>
              <a:t>.</a:t>
            </a:r>
          </a:p>
          <a:p>
            <a:pPr algn="just"/>
            <a:r>
              <a:rPr lang="it-IT" sz="2000" dirty="0"/>
              <a:t>[Louise su O] c’est </a:t>
            </a:r>
            <a:r>
              <a:rPr lang="it-IT" sz="2000" dirty="0" err="1"/>
              <a:t>comme</a:t>
            </a:r>
            <a:r>
              <a:rPr lang="it-IT" sz="2000" dirty="0"/>
              <a:t> un </a:t>
            </a:r>
            <a:r>
              <a:rPr lang="it-IT" sz="2000" dirty="0" err="1"/>
              <a:t>terrain</a:t>
            </a:r>
            <a:r>
              <a:rPr lang="it-IT" sz="2000" dirty="0"/>
              <a:t> </a:t>
            </a:r>
            <a:r>
              <a:rPr lang="it-IT" sz="2000" b="1" dirty="0"/>
              <a:t>fertile</a:t>
            </a:r>
            <a:r>
              <a:rPr lang="it-IT" sz="2000" dirty="0"/>
              <a:t> qui </a:t>
            </a:r>
            <a:r>
              <a:rPr lang="it-IT" sz="2000" dirty="0" err="1"/>
              <a:t>produit</a:t>
            </a:r>
            <a:r>
              <a:rPr lang="it-IT" sz="2000" dirty="0"/>
              <a:t> sans </a:t>
            </a:r>
            <a:r>
              <a:rPr lang="it-IT" sz="2000" dirty="0" err="1"/>
              <a:t>peine</a:t>
            </a:r>
            <a:r>
              <a:rPr lang="it-IT" sz="2000" dirty="0"/>
              <a:t> tout ce </a:t>
            </a:r>
            <a:r>
              <a:rPr lang="it-IT" sz="2000" dirty="0" err="1"/>
              <a:t>qu’on</a:t>
            </a:r>
            <a:r>
              <a:rPr lang="it-IT" sz="2000" dirty="0"/>
              <a:t> lui </a:t>
            </a:r>
            <a:r>
              <a:rPr lang="it-IT" sz="2000" dirty="0" err="1"/>
              <a:t>demande</a:t>
            </a:r>
            <a:r>
              <a:rPr lang="it-IT" sz="2000" dirty="0"/>
              <a:t>, on ne </a:t>
            </a:r>
            <a:r>
              <a:rPr lang="it-IT" sz="2000" dirty="0" err="1"/>
              <a:t>reconna</a:t>
            </a:r>
            <a:r>
              <a:rPr lang="it-IT" sz="2000" dirty="0" err="1">
                <a:effectLst/>
                <a:ea typeface="Calibri" panose="020F0502020204030204" pitchFamily="34" charset="0"/>
                <a:cs typeface="Times New Roman" panose="02020603050405020304" pitchFamily="18" charset="0"/>
              </a:rPr>
              <a:t>î</a:t>
            </a:r>
            <a:r>
              <a:rPr lang="it-IT" sz="2000" dirty="0" err="1"/>
              <a:t>t</a:t>
            </a:r>
            <a:r>
              <a:rPr lang="it-IT" sz="2000" dirty="0"/>
              <a:t> </a:t>
            </a:r>
            <a:r>
              <a:rPr lang="it-IT" sz="2000" dirty="0" err="1"/>
              <a:t>jamais</a:t>
            </a:r>
            <a:r>
              <a:rPr lang="it-IT" sz="2000" dirty="0"/>
              <a:t> le </a:t>
            </a:r>
            <a:r>
              <a:rPr lang="it-IT" sz="2000" dirty="0" err="1"/>
              <a:t>bien</a:t>
            </a:r>
            <a:r>
              <a:rPr lang="it-IT" sz="2000" dirty="0"/>
              <a:t> </a:t>
            </a:r>
            <a:r>
              <a:rPr lang="it-IT" sz="2000" dirty="0" err="1"/>
              <a:t>des</a:t>
            </a:r>
            <a:r>
              <a:rPr lang="it-IT" sz="2000" dirty="0"/>
              <a:t> </a:t>
            </a:r>
            <a:r>
              <a:rPr lang="it-IT" sz="2000" dirty="0" err="1"/>
              <a:t>autres</a:t>
            </a:r>
            <a:r>
              <a:rPr lang="it-IT" sz="2000" dirty="0"/>
              <a:t> </a:t>
            </a:r>
            <a:r>
              <a:rPr lang="it-IT" sz="2000" dirty="0" err="1"/>
              <a:t>dans</a:t>
            </a:r>
            <a:r>
              <a:rPr lang="it-IT" sz="2000" dirty="0"/>
              <a:t> sa </a:t>
            </a:r>
            <a:r>
              <a:rPr lang="it-IT" sz="2000" dirty="0" err="1"/>
              <a:t>conversation</a:t>
            </a:r>
            <a:r>
              <a:rPr lang="it-IT" sz="2000" dirty="0"/>
              <a:t>.</a:t>
            </a:r>
          </a:p>
          <a:p>
            <a:r>
              <a:rPr lang="it-IT" sz="2000" dirty="0">
                <a:solidFill>
                  <a:srgbClr val="222222"/>
                </a:solidFill>
                <a:effectLst/>
                <a:ea typeface="Times New Roman" panose="02020603050405020304" pitchFamily="18" charset="0"/>
              </a:rPr>
              <a:t>« Louise! </a:t>
            </a:r>
            <a:r>
              <a:rPr lang="it-IT" sz="2000" dirty="0" err="1">
                <a:solidFill>
                  <a:srgbClr val="222222"/>
                </a:solidFill>
                <a:effectLst/>
                <a:ea typeface="Times New Roman" panose="02020603050405020304" pitchFamily="18" charset="0"/>
              </a:rPr>
              <a:t>Vous</a:t>
            </a:r>
            <a:r>
              <a:rPr lang="it-IT" sz="2000" dirty="0">
                <a:solidFill>
                  <a:srgbClr val="222222"/>
                </a:solidFill>
                <a:effectLst/>
                <a:ea typeface="Times New Roman" panose="02020603050405020304" pitchFamily="18" charset="0"/>
              </a:rPr>
              <a:t> </a:t>
            </a:r>
            <a:r>
              <a:rPr lang="it-IT" sz="2000" dirty="0" err="1">
                <a:effectLst/>
                <a:ea typeface="Calibri" panose="020F0502020204030204" pitchFamily="34" charset="0"/>
              </a:rPr>
              <a:t>êtes</a:t>
            </a:r>
            <a:r>
              <a:rPr lang="it-IT" sz="2000" dirty="0">
                <a:effectLst/>
                <a:ea typeface="Calibri" panose="020F0502020204030204" pitchFamily="34" charset="0"/>
              </a:rPr>
              <a:t> tout pour </a:t>
            </a:r>
            <a:r>
              <a:rPr lang="it-IT" sz="2000" dirty="0" err="1">
                <a:effectLst/>
                <a:ea typeface="Calibri" panose="020F0502020204030204" pitchFamily="34" charset="0"/>
              </a:rPr>
              <a:t>moi</a:t>
            </a:r>
            <a:r>
              <a:rPr lang="it-IT" sz="2000" dirty="0">
                <a:effectLst/>
                <a:ea typeface="Calibri" panose="020F0502020204030204" pitchFamily="34" charset="0"/>
              </a:rPr>
              <a:t> […], mais un </a:t>
            </a:r>
            <a:r>
              <a:rPr lang="it-IT" sz="2000" dirty="0" err="1">
                <a:effectLst/>
                <a:ea typeface="Calibri" panose="020F0502020204030204" pitchFamily="34" charset="0"/>
              </a:rPr>
              <a:t>obstacle</a:t>
            </a:r>
            <a:r>
              <a:rPr lang="it-IT" sz="2000" dirty="0">
                <a:effectLst/>
                <a:ea typeface="Calibri" panose="020F0502020204030204" pitchFamily="34" charset="0"/>
              </a:rPr>
              <a:t>… un </a:t>
            </a:r>
            <a:r>
              <a:rPr lang="it-IT" sz="2000" dirty="0" err="1">
                <a:effectLst/>
                <a:ea typeface="Calibri" panose="020F0502020204030204" pitchFamily="34" charset="0"/>
              </a:rPr>
              <a:t>motif</a:t>
            </a:r>
            <a:r>
              <a:rPr lang="it-IT" sz="2000" dirty="0">
                <a:effectLst/>
                <a:ea typeface="Calibri" panose="020F0502020204030204" pitchFamily="34" charset="0"/>
              </a:rPr>
              <a:t>… un </a:t>
            </a:r>
            <a:r>
              <a:rPr lang="it-IT" sz="2000" dirty="0" err="1">
                <a:effectLst/>
                <a:ea typeface="Calibri" panose="020F0502020204030204" pitchFamily="34" charset="0"/>
              </a:rPr>
              <a:t>Devoir</a:t>
            </a:r>
            <a:r>
              <a:rPr lang="it-IT" sz="2000" dirty="0">
                <a:effectLst/>
                <a:ea typeface="Calibri" panose="020F0502020204030204" pitchFamily="34" charset="0"/>
              </a:rPr>
              <a:t>…»</a:t>
            </a:r>
            <a:endParaRPr lang="it-IT" sz="2000" dirty="0">
              <a:solidFill>
                <a:srgbClr val="222222"/>
              </a:solidFill>
              <a:effectLst/>
              <a:ea typeface="Times New Roman" panose="02020603050405020304" pitchFamily="18" charset="0"/>
            </a:endParaRPr>
          </a:p>
          <a:p>
            <a:r>
              <a:rPr lang="it-IT" sz="2000" dirty="0" err="1">
                <a:solidFill>
                  <a:srgbClr val="222222"/>
                </a:solidFill>
                <a:effectLst/>
                <a:ea typeface="Times New Roman" panose="02020603050405020304" pitchFamily="18" charset="0"/>
              </a:rPr>
              <a:t>Cet</a:t>
            </a:r>
            <a:r>
              <a:rPr lang="it-IT" sz="2000" dirty="0">
                <a:solidFill>
                  <a:srgbClr val="222222"/>
                </a:solidFill>
                <a:effectLst/>
                <a:ea typeface="Times New Roman" panose="02020603050405020304" pitchFamily="18" charset="0"/>
              </a:rPr>
              <a:t> </a:t>
            </a:r>
            <a:r>
              <a:rPr lang="it-IT" sz="2000" dirty="0" err="1">
                <a:solidFill>
                  <a:srgbClr val="222222"/>
                </a:solidFill>
                <a:effectLst/>
                <a:ea typeface="Times New Roman" panose="02020603050405020304" pitchFamily="18" charset="0"/>
              </a:rPr>
              <a:t>obstacle</a:t>
            </a:r>
            <a:r>
              <a:rPr lang="it-IT" sz="2000" dirty="0">
                <a:solidFill>
                  <a:srgbClr val="222222"/>
                </a:solidFill>
                <a:effectLst/>
                <a:ea typeface="Times New Roman" panose="02020603050405020304" pitchFamily="18" charset="0"/>
              </a:rPr>
              <a:t> </a:t>
            </a:r>
            <a:r>
              <a:rPr lang="it-IT" sz="2000" dirty="0" err="1">
                <a:solidFill>
                  <a:srgbClr val="222222"/>
                </a:solidFill>
                <a:effectLst/>
                <a:ea typeface="Times New Roman" panose="02020603050405020304" pitchFamily="18" charset="0"/>
              </a:rPr>
              <a:t>terr</a:t>
            </a:r>
            <a:r>
              <a:rPr lang="it-IT" sz="2000" dirty="0" err="1">
                <a:effectLst/>
                <a:ea typeface="Calibri" panose="020F0502020204030204" pitchFamily="34" charset="0"/>
              </a:rPr>
              <a:t>ible</a:t>
            </a:r>
            <a:r>
              <a:rPr lang="it-IT" sz="2000" dirty="0">
                <a:effectLst/>
                <a:ea typeface="Calibri" panose="020F0502020204030204" pitchFamily="34" charset="0"/>
              </a:rPr>
              <a:t>, </a:t>
            </a:r>
            <a:r>
              <a:rPr lang="it-IT" sz="2000" dirty="0" err="1">
                <a:effectLst/>
                <a:ea typeface="Calibri" panose="020F0502020204030204" pitchFamily="34" charset="0"/>
              </a:rPr>
              <a:t>invincible</a:t>
            </a:r>
            <a:r>
              <a:rPr lang="it-IT" sz="2000" dirty="0">
                <a:effectLst/>
                <a:ea typeface="Calibri" panose="020F0502020204030204" pitchFamily="34" charset="0"/>
              </a:rPr>
              <a:t>, </a:t>
            </a:r>
            <a:r>
              <a:rPr lang="it-IT" sz="2000" dirty="0" err="1">
                <a:effectLst/>
                <a:ea typeface="Calibri" panose="020F0502020204030204" pitchFamily="34" charset="0"/>
              </a:rPr>
              <a:t>que</a:t>
            </a:r>
            <a:r>
              <a:rPr lang="it-IT" sz="2000" dirty="0">
                <a:effectLst/>
                <a:ea typeface="Calibri" panose="020F0502020204030204" pitchFamily="34" charset="0"/>
              </a:rPr>
              <a:t> </a:t>
            </a:r>
            <a:r>
              <a:rPr lang="it-IT" sz="2000" dirty="0" err="1">
                <a:effectLst/>
                <a:ea typeface="Calibri" panose="020F0502020204030204" pitchFamily="34" charset="0"/>
              </a:rPr>
              <a:t>peut</a:t>
            </a:r>
            <a:r>
              <a:rPr lang="it-IT" sz="2000" dirty="0">
                <a:effectLst/>
                <a:ea typeface="Calibri" panose="020F0502020204030204" pitchFamily="34" charset="0"/>
              </a:rPr>
              <a:t>-il </a:t>
            </a:r>
            <a:r>
              <a:rPr lang="it-IT" sz="2000" dirty="0" err="1">
                <a:effectLst/>
                <a:ea typeface="Calibri" panose="020F0502020204030204" pitchFamily="34" charset="0"/>
              </a:rPr>
              <a:t>être</a:t>
            </a:r>
            <a:r>
              <a:rPr lang="it-IT" sz="2000" dirty="0">
                <a:effectLst/>
                <a:ea typeface="Calibri" panose="020F0502020204030204" pitchFamily="34" charset="0"/>
              </a:rPr>
              <a:t> ?</a:t>
            </a:r>
          </a:p>
          <a:p>
            <a:r>
              <a:rPr lang="it-IT" sz="2000" dirty="0"/>
              <a:t>Ne </a:t>
            </a:r>
            <a:r>
              <a:rPr lang="it-IT" sz="2000" dirty="0" err="1"/>
              <a:t>suis</a:t>
            </a:r>
            <a:r>
              <a:rPr lang="it-IT" sz="2000" dirty="0"/>
              <a:t>-je plus </a:t>
            </a:r>
            <a:r>
              <a:rPr lang="it-IT" sz="2000" dirty="0" err="1"/>
              <a:t>votre</a:t>
            </a:r>
            <a:r>
              <a:rPr lang="it-IT" sz="2000" dirty="0"/>
              <a:t> </a:t>
            </a:r>
            <a:r>
              <a:rPr lang="it-IT" sz="2000" dirty="0" err="1"/>
              <a:t>s</a:t>
            </a:r>
            <a:r>
              <a:rPr lang="it-IT" sz="2000" dirty="0" err="1">
                <a:effectLst/>
                <a:ea typeface="Calibri" panose="020F0502020204030204" pitchFamily="34" charset="0"/>
              </a:rPr>
              <a:t>œur</a:t>
            </a:r>
            <a:r>
              <a:rPr lang="it-IT" sz="2000" dirty="0">
                <a:effectLst/>
                <a:ea typeface="Calibri" panose="020F0502020204030204" pitchFamily="34" charset="0"/>
              </a:rPr>
              <a:t>, </a:t>
            </a:r>
            <a:r>
              <a:rPr lang="it-IT" sz="2000" dirty="0" err="1">
                <a:effectLst/>
                <a:ea typeface="Calibri" panose="020F0502020204030204" pitchFamily="34" charset="0"/>
              </a:rPr>
              <a:t>votre</a:t>
            </a:r>
            <a:r>
              <a:rPr lang="it-IT" sz="2000" dirty="0">
                <a:effectLst/>
                <a:ea typeface="Calibri" panose="020F0502020204030204" pitchFamily="34" charset="0"/>
              </a:rPr>
              <a:t> amie, si je ne </a:t>
            </a:r>
            <a:r>
              <a:rPr lang="it-IT" sz="2000" dirty="0" err="1">
                <a:effectLst/>
                <a:ea typeface="Calibri" panose="020F0502020204030204" pitchFamily="34" charset="0"/>
              </a:rPr>
              <a:t>puis</a:t>
            </a:r>
            <a:r>
              <a:rPr lang="it-IT" sz="2000" dirty="0">
                <a:effectLst/>
                <a:ea typeface="Calibri" panose="020F0502020204030204" pitchFamily="34" charset="0"/>
              </a:rPr>
              <a:t> </a:t>
            </a:r>
            <a:r>
              <a:rPr lang="it-IT" sz="2000" dirty="0" err="1">
                <a:effectLst/>
                <a:ea typeface="Calibri" panose="020F0502020204030204" pitchFamily="34" charset="0"/>
              </a:rPr>
              <a:t>être</a:t>
            </a:r>
            <a:r>
              <a:rPr lang="it-IT" sz="2000" dirty="0">
                <a:effectLst/>
                <a:ea typeface="Calibri" panose="020F0502020204030204" pitchFamily="34" charset="0"/>
              </a:rPr>
              <a:t> </a:t>
            </a:r>
            <a:r>
              <a:rPr lang="it-IT" sz="2000" dirty="0" err="1">
                <a:effectLst/>
                <a:ea typeface="Calibri" panose="020F0502020204030204" pitchFamily="34" charset="0"/>
              </a:rPr>
              <a:t>votre</a:t>
            </a:r>
            <a:r>
              <a:rPr lang="it-IT" sz="2000" dirty="0">
                <a:effectLst/>
                <a:ea typeface="Calibri" panose="020F0502020204030204" pitchFamily="34" charset="0"/>
              </a:rPr>
              <a:t> femme?</a:t>
            </a:r>
            <a:endParaRPr lang="it-IT" sz="2000" dirty="0"/>
          </a:p>
        </p:txBody>
      </p:sp>
    </p:spTree>
    <p:extLst>
      <p:ext uri="{BB962C8B-B14F-4D97-AF65-F5344CB8AC3E}">
        <p14:creationId xmlns:p14="http://schemas.microsoft.com/office/powerpoint/2010/main" val="1563069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F3417C-FA90-49A3-89D1-20A48E913F8B}"/>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720A5C3C-9E20-4F04-9F50-52E38EF7D92D}"/>
              </a:ext>
            </a:extLst>
          </p:cNvPr>
          <p:cNvSpPr>
            <a:spLocks noGrp="1"/>
          </p:cNvSpPr>
          <p:nvPr>
            <p:ph idx="1"/>
          </p:nvPr>
        </p:nvSpPr>
        <p:spPr/>
        <p:txBody>
          <a:bodyPr>
            <a:normAutofit fontScale="92500" lnSpcReduction="20000"/>
          </a:bodyPr>
          <a:lstStyle/>
          <a:p>
            <a:pPr algn="just"/>
            <a:r>
              <a:rPr lang="it-IT" dirty="0" err="1"/>
              <a:t>Ces</a:t>
            </a:r>
            <a:r>
              <a:rPr lang="it-IT" dirty="0"/>
              <a:t> jours de </a:t>
            </a:r>
            <a:r>
              <a:rPr lang="it-IT" dirty="0" err="1"/>
              <a:t>notre</a:t>
            </a:r>
            <a:r>
              <a:rPr lang="it-IT" dirty="0"/>
              <a:t> première jeunesse […] </a:t>
            </a:r>
            <a:r>
              <a:rPr lang="it-IT" dirty="0" err="1"/>
              <a:t>où</a:t>
            </a:r>
            <a:r>
              <a:rPr lang="it-IT" dirty="0"/>
              <a:t> </a:t>
            </a:r>
            <a:r>
              <a:rPr lang="it-IT" b="1" dirty="0"/>
              <a:t>je m’</a:t>
            </a:r>
            <a:r>
              <a:rPr lang="it-IT" b="1" dirty="0" err="1"/>
              <a:t>ignorais</a:t>
            </a:r>
            <a:r>
              <a:rPr lang="it-IT" dirty="0"/>
              <a:t> </a:t>
            </a:r>
            <a:r>
              <a:rPr lang="it-IT" dirty="0" err="1"/>
              <a:t>moi</a:t>
            </a:r>
            <a:r>
              <a:rPr lang="it-IT" dirty="0"/>
              <a:t>-meme, je t’</a:t>
            </a:r>
            <a:r>
              <a:rPr lang="it-IT" dirty="0" err="1"/>
              <a:t>aimais</a:t>
            </a:r>
            <a:r>
              <a:rPr lang="it-IT" dirty="0"/>
              <a:t> […]. L’</a:t>
            </a:r>
            <a:r>
              <a:rPr lang="it-IT" dirty="0" err="1"/>
              <a:t>amour</a:t>
            </a:r>
            <a:r>
              <a:rPr lang="it-IT" dirty="0"/>
              <a:t> est </a:t>
            </a:r>
            <a:r>
              <a:rPr lang="it-IT" dirty="0" err="1"/>
              <a:t>resté</a:t>
            </a:r>
            <a:r>
              <a:rPr lang="it-IT" dirty="0"/>
              <a:t> […] et une </a:t>
            </a:r>
            <a:r>
              <a:rPr lang="it-IT" b="1" dirty="0" err="1"/>
              <a:t>barrière</a:t>
            </a:r>
            <a:r>
              <a:rPr lang="it-IT" dirty="0"/>
              <a:t> </a:t>
            </a:r>
            <a:r>
              <a:rPr lang="it-IT" dirty="0" err="1"/>
              <a:t>insurmontable</a:t>
            </a:r>
            <a:r>
              <a:rPr lang="it-IT" dirty="0"/>
              <a:t> s’est </a:t>
            </a:r>
            <a:r>
              <a:rPr lang="it-IT" dirty="0" err="1"/>
              <a:t>élevée</a:t>
            </a:r>
            <a:r>
              <a:rPr lang="it-IT" dirty="0"/>
              <a:t> </a:t>
            </a:r>
            <a:r>
              <a:rPr lang="it-IT" dirty="0" err="1"/>
              <a:t>entre</a:t>
            </a:r>
            <a:r>
              <a:rPr lang="it-IT" dirty="0"/>
              <a:t> nous </a:t>
            </a:r>
            <a:r>
              <a:rPr lang="it-IT" dirty="0" err="1"/>
              <a:t>deux</a:t>
            </a:r>
            <a:r>
              <a:rPr lang="it-IT" dirty="0"/>
              <a:t>.</a:t>
            </a:r>
          </a:p>
          <a:p>
            <a:r>
              <a:rPr lang="it-IT" dirty="0"/>
              <a:t>Ah! Louise! Tu me </a:t>
            </a:r>
            <a:r>
              <a:rPr lang="it-IT" dirty="0" err="1"/>
              <a:t>demandes</a:t>
            </a:r>
            <a:r>
              <a:rPr lang="it-IT" dirty="0"/>
              <a:t> </a:t>
            </a:r>
            <a:r>
              <a:rPr lang="it-IT" dirty="0" err="1"/>
              <a:t>mon</a:t>
            </a:r>
            <a:r>
              <a:rPr lang="it-IT" dirty="0"/>
              <a:t> secret, mais je ne </a:t>
            </a:r>
            <a:r>
              <a:rPr lang="it-IT" dirty="0" err="1"/>
              <a:t>puis</a:t>
            </a:r>
            <a:r>
              <a:rPr lang="it-IT" dirty="0"/>
              <a:t> te le dire, tout en </a:t>
            </a:r>
            <a:r>
              <a:rPr lang="it-IT" dirty="0" err="1"/>
              <a:t>moi</a:t>
            </a:r>
            <a:r>
              <a:rPr lang="it-IT" dirty="0"/>
              <a:t> se </a:t>
            </a:r>
            <a:r>
              <a:rPr lang="it-IT" dirty="0" err="1"/>
              <a:t>révolte</a:t>
            </a:r>
            <a:r>
              <a:rPr lang="it-IT" dirty="0"/>
              <a:t> à l’</a:t>
            </a:r>
            <a:r>
              <a:rPr lang="it-IT" dirty="0" err="1"/>
              <a:t>idée</a:t>
            </a:r>
            <a:r>
              <a:rPr lang="it-IT" dirty="0"/>
              <a:t> de le </a:t>
            </a:r>
            <a:r>
              <a:rPr lang="it-IT" dirty="0" err="1"/>
              <a:t>révéler</a:t>
            </a:r>
            <a:r>
              <a:rPr lang="it-IT" dirty="0"/>
              <a:t> ; le </a:t>
            </a:r>
            <a:r>
              <a:rPr lang="it-IT" dirty="0" err="1"/>
              <a:t>désespoir</a:t>
            </a:r>
            <a:r>
              <a:rPr lang="it-IT" dirty="0"/>
              <a:t>, la </a:t>
            </a:r>
            <a:r>
              <a:rPr lang="it-IT" b="1" dirty="0" err="1"/>
              <a:t>honte</a:t>
            </a:r>
            <a:r>
              <a:rPr lang="it-IT" dirty="0"/>
              <a:t> se </a:t>
            </a:r>
            <a:r>
              <a:rPr lang="it-IT" dirty="0" err="1"/>
              <a:t>partagent</a:t>
            </a:r>
            <a:r>
              <a:rPr lang="it-IT" dirty="0"/>
              <a:t> ma triste vie.</a:t>
            </a:r>
          </a:p>
          <a:p>
            <a:r>
              <a:rPr lang="it-IT" dirty="0" err="1"/>
              <a:t>Mon</a:t>
            </a:r>
            <a:r>
              <a:rPr lang="it-IT" dirty="0"/>
              <a:t> amie, ma s</a:t>
            </a:r>
            <a:r>
              <a:rPr lang="fr-FR" b="1" i="0" dirty="0" err="1">
                <a:solidFill>
                  <a:srgbClr val="202122"/>
                </a:solidFill>
                <a:effectLst/>
              </a:rPr>
              <a:t>œur</a:t>
            </a:r>
            <a:r>
              <a:rPr lang="fr-FR" b="0" i="0" dirty="0">
                <a:solidFill>
                  <a:srgbClr val="202122"/>
                </a:solidFill>
                <a:effectLst/>
              </a:rPr>
              <a:t>! Pourquoi ne puis-je te donner le nom chéri qui renferme en lui seul, toutes les affections, tous les amours!</a:t>
            </a:r>
          </a:p>
          <a:p>
            <a:pPr algn="just">
              <a:lnSpc>
                <a:spcPct val="200000"/>
              </a:lnSpc>
              <a:spcBef>
                <a:spcPts val="0"/>
              </a:spcBef>
            </a:pPr>
            <a:r>
              <a:rPr lang="fr-FR" dirty="0">
                <a:solidFill>
                  <a:srgbClr val="202122"/>
                </a:solidFill>
              </a:rPr>
              <a:t>Là [= dans la </a:t>
            </a:r>
            <a:r>
              <a:rPr lang="fr-FR" b="1" dirty="0">
                <a:solidFill>
                  <a:srgbClr val="202122"/>
                </a:solidFill>
              </a:rPr>
              <a:t>mort</a:t>
            </a:r>
            <a:r>
              <a:rPr lang="fr-FR" dirty="0">
                <a:solidFill>
                  <a:srgbClr val="202122"/>
                </a:solidFill>
              </a:rPr>
              <a:t>] se m</a:t>
            </a:r>
            <a:r>
              <a:rPr lang="it-IT" dirty="0" err="1">
                <a:effectLst/>
                <a:ea typeface="Calibri" panose="020F0502020204030204" pitchFamily="34" charset="0"/>
                <a:cs typeface="Times New Roman" panose="02020603050405020304" pitchFamily="18" charset="0"/>
              </a:rPr>
              <a:t>êleront</a:t>
            </a:r>
            <a:r>
              <a:rPr lang="it-IT" dirty="0">
                <a:effectLst/>
                <a:ea typeface="Calibri" panose="020F0502020204030204" pitchFamily="34" charset="0"/>
                <a:cs typeface="Times New Roman" panose="02020603050405020304" pitchFamily="18" charset="0"/>
              </a:rPr>
              <a:t> nos </a:t>
            </a:r>
            <a:r>
              <a:rPr lang="it-IT" dirty="0" err="1">
                <a:effectLst/>
                <a:ea typeface="Calibri" panose="020F0502020204030204" pitchFamily="34" charset="0"/>
                <a:cs typeface="Times New Roman" panose="02020603050405020304" pitchFamily="18" charset="0"/>
              </a:rPr>
              <a:t>deux</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vies</a:t>
            </a:r>
            <a:r>
              <a:rPr lang="it-IT" dirty="0">
                <a:effectLst/>
                <a:ea typeface="Calibri" panose="020F0502020204030204" pitchFamily="34" charset="0"/>
                <a:cs typeface="Times New Roman" panose="02020603050405020304" pitchFamily="18" charset="0"/>
              </a:rPr>
              <a:t>, nos </a:t>
            </a:r>
            <a:r>
              <a:rPr lang="it-IT" dirty="0" err="1">
                <a:effectLst/>
                <a:ea typeface="Calibri" panose="020F0502020204030204" pitchFamily="34" charset="0"/>
                <a:cs typeface="Times New Roman" panose="02020603050405020304" pitchFamily="18" charset="0"/>
              </a:rPr>
              <a:t>deux</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substances</a:t>
            </a:r>
            <a:r>
              <a:rPr lang="it-IT" dirty="0">
                <a:effectLst/>
                <a:ea typeface="Calibri" panose="020F0502020204030204" pitchFamily="34" charset="0"/>
                <a:cs typeface="Times New Roman" panose="02020603050405020304" pitchFamily="18" charset="0"/>
              </a:rPr>
              <a:t>…</a:t>
            </a:r>
          </a:p>
          <a:p>
            <a:pPr algn="just">
              <a:lnSpc>
                <a:spcPct val="120000"/>
              </a:lnSpc>
              <a:spcBef>
                <a:spcPts val="0"/>
              </a:spcBef>
            </a:pPr>
            <a:r>
              <a:rPr lang="it-IT" dirty="0">
                <a:effectLst/>
                <a:ea typeface="Calibri" panose="020F0502020204030204" pitchFamily="34" charset="0"/>
                <a:cs typeface="Times New Roman" panose="02020603050405020304" pitchFamily="18" charset="0"/>
              </a:rPr>
              <a:t>[Louise à O.] je vis en </a:t>
            </a:r>
            <a:r>
              <a:rPr lang="it-IT" dirty="0" err="1">
                <a:effectLst/>
                <a:ea typeface="Calibri" panose="020F0502020204030204" pitchFamily="34" charset="0"/>
                <a:cs typeface="Times New Roman" panose="02020603050405020304" pitchFamily="18" charset="0"/>
              </a:rPr>
              <a:t>toi</a:t>
            </a:r>
            <a:r>
              <a:rPr lang="it-IT" dirty="0">
                <a:effectLst/>
                <a:ea typeface="Calibri" panose="020F0502020204030204" pitchFamily="34" charset="0"/>
                <a:cs typeface="Times New Roman" panose="02020603050405020304" pitchFamily="18" charset="0"/>
              </a:rPr>
              <a:t>, tu vis en </a:t>
            </a:r>
            <a:r>
              <a:rPr lang="it-IT" dirty="0" err="1">
                <a:effectLst/>
                <a:ea typeface="Calibri" panose="020F0502020204030204" pitchFamily="34" charset="0"/>
                <a:cs typeface="Times New Roman" panose="02020603050405020304" pitchFamily="18" charset="0"/>
              </a:rPr>
              <a:t>moi</a:t>
            </a:r>
            <a:r>
              <a:rPr lang="it-IT" dirty="0">
                <a:effectLst/>
                <a:ea typeface="Calibri" panose="020F0502020204030204" pitchFamily="34" charset="0"/>
                <a:cs typeface="Times New Roman" panose="02020603050405020304" pitchFamily="18" charset="0"/>
              </a:rPr>
              <a:t>, et </a:t>
            </a:r>
            <a:r>
              <a:rPr lang="it-IT" dirty="0" err="1">
                <a:effectLst/>
                <a:ea typeface="Calibri" panose="020F0502020204030204" pitchFamily="34" charset="0"/>
                <a:cs typeface="Times New Roman" panose="02020603050405020304" pitchFamily="18" charset="0"/>
              </a:rPr>
              <a:t>ces</a:t>
            </a:r>
            <a:r>
              <a:rPr lang="it-IT" dirty="0">
                <a:effectLst/>
                <a:ea typeface="Calibri" panose="020F0502020204030204" pitchFamily="34" charset="0"/>
                <a:cs typeface="Times New Roman" panose="02020603050405020304" pitchFamily="18" charset="0"/>
              </a:rPr>
              <a:t> </a:t>
            </a:r>
            <a:r>
              <a:rPr lang="it-IT" b="1" dirty="0" err="1">
                <a:effectLst/>
                <a:ea typeface="Calibri" panose="020F0502020204030204" pitchFamily="34" charset="0"/>
                <a:cs typeface="Times New Roman" panose="02020603050405020304" pitchFamily="18" charset="0"/>
              </a:rPr>
              <a:t>deux</a:t>
            </a:r>
            <a:r>
              <a:rPr lang="it-IT" b="1" dirty="0">
                <a:effectLst/>
                <a:ea typeface="Calibri" panose="020F0502020204030204" pitchFamily="34" charset="0"/>
                <a:cs typeface="Times New Roman" panose="02020603050405020304" pitchFamily="18" charset="0"/>
              </a:rPr>
              <a:t> </a:t>
            </a:r>
            <a:r>
              <a:rPr lang="it-IT" b="1" dirty="0" err="1">
                <a:effectLst/>
                <a:ea typeface="Calibri" panose="020F0502020204030204" pitchFamily="34" charset="0"/>
                <a:cs typeface="Times New Roman" panose="02020603050405020304" pitchFamily="18" charset="0"/>
              </a:rPr>
              <a:t>moitiés</a:t>
            </a:r>
            <a:r>
              <a:rPr lang="it-IT" dirty="0">
                <a:effectLst/>
                <a:ea typeface="Calibri" panose="020F0502020204030204" pitchFamily="34" charset="0"/>
                <a:cs typeface="Times New Roman" panose="02020603050405020304" pitchFamily="18" charset="0"/>
              </a:rPr>
              <a:t> de la </a:t>
            </a:r>
            <a:r>
              <a:rPr lang="it-IT" dirty="0" err="1">
                <a:effectLst/>
                <a:ea typeface="Calibri" panose="020F0502020204030204" pitchFamily="34" charset="0"/>
                <a:cs typeface="Times New Roman" panose="02020603050405020304" pitchFamily="18" charset="0"/>
              </a:rPr>
              <a:t>même</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âme</a:t>
            </a:r>
            <a:r>
              <a:rPr lang="it-IT" dirty="0">
                <a:effectLst/>
                <a:ea typeface="Calibri" panose="020F0502020204030204" pitchFamily="34" charset="0"/>
                <a:cs typeface="Times New Roman" panose="02020603050405020304" pitchFamily="18" charset="0"/>
              </a:rPr>
              <a:t> </a:t>
            </a:r>
            <a:r>
              <a:rPr lang="it-IT" b="1" dirty="0">
                <a:effectLst/>
                <a:ea typeface="Calibri" panose="020F0502020204030204" pitchFamily="34" charset="0"/>
                <a:cs typeface="Times New Roman" panose="02020603050405020304" pitchFamily="18" charset="0"/>
              </a:rPr>
              <a:t>se </a:t>
            </a:r>
            <a:r>
              <a:rPr lang="it-IT" b="1" dirty="0" err="1">
                <a:effectLst/>
                <a:ea typeface="Calibri" panose="020F0502020204030204" pitchFamily="34" charset="0"/>
                <a:cs typeface="Times New Roman" panose="02020603050405020304" pitchFamily="18" charset="0"/>
              </a:rPr>
              <a:t>réuniront</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tôt</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ou</a:t>
            </a:r>
            <a:r>
              <a:rPr lang="it-IT" dirty="0">
                <a:effectLst/>
                <a:ea typeface="Calibri" panose="020F0502020204030204" pitchFamily="34" charset="0"/>
                <a:cs typeface="Times New Roman" panose="02020603050405020304" pitchFamily="18" charset="0"/>
              </a:rPr>
              <a:t> </a:t>
            </a:r>
            <a:r>
              <a:rPr lang="it-IT" dirty="0" err="1">
                <a:effectLst/>
                <a:ea typeface="Calibri" panose="020F0502020204030204" pitchFamily="34" charset="0"/>
                <a:cs typeface="Times New Roman" panose="02020603050405020304" pitchFamily="18" charset="0"/>
              </a:rPr>
              <a:t>tard</a:t>
            </a:r>
            <a:r>
              <a:rPr lang="it-IT" dirty="0">
                <a:effectLst/>
                <a:ea typeface="Calibri" panose="020F0502020204030204" pitchFamily="34" charset="0"/>
                <a:cs typeface="Times New Roman" panose="02020603050405020304" pitchFamily="18" charset="0"/>
              </a:rPr>
              <a:t>.</a:t>
            </a:r>
          </a:p>
          <a:p>
            <a:endParaRPr lang="fr-FR" b="0" i="0" dirty="0">
              <a:solidFill>
                <a:srgbClr val="202122"/>
              </a:solidFill>
              <a:effectLst/>
            </a:endParaRPr>
          </a:p>
        </p:txBody>
      </p:sp>
    </p:spTree>
    <p:extLst>
      <p:ext uri="{BB962C8B-B14F-4D97-AF65-F5344CB8AC3E}">
        <p14:creationId xmlns:p14="http://schemas.microsoft.com/office/powerpoint/2010/main" val="3757505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395472-843A-431F-8500-8061BDAB43AE}"/>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E2D65577-1B26-42DE-A7FA-46B4ECBEA9CE}"/>
              </a:ext>
            </a:extLst>
          </p:cNvPr>
          <p:cNvSpPr>
            <a:spLocks noGrp="1"/>
          </p:cNvSpPr>
          <p:nvPr>
            <p:ph idx="1"/>
          </p:nvPr>
        </p:nvSpPr>
        <p:spPr/>
        <p:txBody>
          <a:bodyPr>
            <a:normAutofit fontScale="92500" lnSpcReduction="20000"/>
          </a:bodyPr>
          <a:lstStyle/>
          <a:p>
            <a:endParaRPr lang="it-IT" dirty="0">
              <a:effectLst/>
              <a:ea typeface="Calibri" panose="020F0502020204030204" pitchFamily="34" charset="0"/>
              <a:cs typeface="Times New Roman" panose="02020603050405020304" pitchFamily="18" charset="0"/>
            </a:endParaRPr>
          </a:p>
          <a:p>
            <a:r>
              <a:rPr lang="it-IT" dirty="0" err="1">
                <a:solidFill>
                  <a:srgbClr val="000000"/>
                </a:solidFill>
                <a:effectLst/>
                <a:ea typeface="Calibri" panose="020F0502020204030204" pitchFamily="34" charset="0"/>
                <a:cs typeface="Times New Roman" panose="02020603050405020304" pitchFamily="18" charset="0"/>
              </a:rPr>
              <a:t>Cette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félicité</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tu me </a:t>
            </a:r>
            <a:r>
              <a:rPr lang="it-IT" dirty="0" err="1">
                <a:solidFill>
                  <a:srgbClr val="000000"/>
                </a:solidFill>
                <a:effectLst/>
                <a:ea typeface="Calibri" panose="020F0502020204030204" pitchFamily="34" charset="0"/>
                <a:cs typeface="Times New Roman" panose="02020603050405020304" pitchFamily="18" charset="0"/>
              </a:rPr>
              <a:t>donnes</a:t>
            </a:r>
            <a:r>
              <a:rPr lang="it-IT" dirty="0">
                <a:solidFill>
                  <a:srgbClr val="000000"/>
                </a:solidFill>
                <a:effectLst/>
                <a:ea typeface="Calibri" panose="020F0502020204030204" pitchFamily="34" charset="0"/>
                <a:cs typeface="Times New Roman" panose="02020603050405020304" pitchFamily="18" charset="0"/>
              </a:rPr>
              <a:t> est plus </a:t>
            </a:r>
            <a:r>
              <a:rPr lang="it-IT" dirty="0" err="1">
                <a:solidFill>
                  <a:srgbClr val="000000"/>
                </a:solidFill>
                <a:effectLst/>
                <a:ea typeface="Calibri" panose="020F0502020204030204" pitchFamily="34" charset="0"/>
                <a:cs typeface="Times New Roman" panose="02020603050405020304" pitchFamily="18" charset="0"/>
              </a:rPr>
              <a:t>complète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transports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des</a:t>
            </a:r>
            <a:r>
              <a:rPr lang="it-IT" dirty="0">
                <a:solidFill>
                  <a:srgbClr val="000000"/>
                </a:solidFill>
                <a:effectLst/>
                <a:ea typeface="Calibri" panose="020F0502020204030204" pitchFamily="34" charset="0"/>
                <a:cs typeface="Times New Roman" panose="02020603050405020304" pitchFamily="18" charset="0"/>
              </a:rPr>
              <a:t> </a:t>
            </a:r>
            <a:r>
              <a:rPr lang="it-IT" b="1" dirty="0" err="1">
                <a:solidFill>
                  <a:srgbClr val="000000"/>
                </a:solidFill>
                <a:effectLst/>
                <a:ea typeface="Calibri" panose="020F0502020204030204" pitchFamily="34" charset="0"/>
                <a:cs typeface="Times New Roman" panose="02020603050405020304" pitchFamily="18" charset="0"/>
              </a:rPr>
              <a:t>vulgaires</a:t>
            </a:r>
            <a:r>
              <a:rPr lang="it-IT" b="1" dirty="0">
                <a:solidFill>
                  <a:srgbClr val="000000"/>
                </a:solidFill>
                <a:effectLst/>
                <a:ea typeface="Calibri" panose="020F0502020204030204" pitchFamily="34" charset="0"/>
                <a:cs typeface="Times New Roman" panose="02020603050405020304" pitchFamily="18" charset="0"/>
              </a:rPr>
              <a:t> </a:t>
            </a:r>
            <a:r>
              <a:rPr lang="it-IT" b="1" dirty="0" err="1">
                <a:solidFill>
                  <a:srgbClr val="000000"/>
                </a:solidFill>
                <a:effectLst/>
                <a:ea typeface="Calibri" panose="020F0502020204030204" pitchFamily="34" charset="0"/>
                <a:cs typeface="Times New Roman" panose="02020603050405020304" pitchFamily="18" charset="0"/>
              </a:rPr>
              <a:t>amours</a:t>
            </a:r>
            <a:r>
              <a:rPr lang="it-IT" dirty="0">
                <a:solidFill>
                  <a:srgbClr val="000000"/>
                </a:solidFill>
                <a:effectLst/>
                <a:ea typeface="Calibri" panose="020F0502020204030204" pitchFamily="34" charset="0"/>
                <a:cs typeface="Times New Roman" panose="02020603050405020304" pitchFamily="18" charset="0"/>
              </a:rPr>
              <a:t>, elle ne </a:t>
            </a:r>
            <a:r>
              <a:rPr lang="it-IT" dirty="0" err="1">
                <a:solidFill>
                  <a:srgbClr val="000000"/>
                </a:solidFill>
                <a:effectLst/>
                <a:ea typeface="Calibri" panose="020F0502020204030204" pitchFamily="34" charset="0"/>
                <a:cs typeface="Times New Roman" panose="02020603050405020304" pitchFamily="18" charset="0"/>
              </a:rPr>
              <a:t>laisse</a:t>
            </a:r>
            <a:r>
              <a:rPr lang="it-IT" dirty="0">
                <a:solidFill>
                  <a:srgbClr val="000000"/>
                </a:solidFill>
                <a:effectLst/>
                <a:ea typeface="Calibri" panose="020F0502020204030204" pitchFamily="34" charset="0"/>
                <a:cs typeface="Times New Roman" panose="02020603050405020304" pitchFamily="18" charset="0"/>
              </a:rPr>
              <a:t> ni </a:t>
            </a:r>
            <a:r>
              <a:rPr lang="it-IT" dirty="0" err="1">
                <a:solidFill>
                  <a:srgbClr val="000000"/>
                </a:solidFill>
                <a:effectLst/>
                <a:ea typeface="Calibri" panose="020F0502020204030204" pitchFamily="34" charset="0"/>
                <a:cs typeface="Times New Roman" panose="02020603050405020304" pitchFamily="18" charset="0"/>
              </a:rPr>
              <a:t>honte</a:t>
            </a:r>
            <a:r>
              <a:rPr lang="it-IT" dirty="0">
                <a:solidFill>
                  <a:srgbClr val="000000"/>
                </a:solidFill>
                <a:effectLst/>
                <a:ea typeface="Calibri" panose="020F0502020204030204" pitchFamily="34" charset="0"/>
                <a:cs typeface="Times New Roman" panose="02020603050405020304" pitchFamily="18" charset="0"/>
              </a:rPr>
              <a:t> ni </a:t>
            </a:r>
            <a:r>
              <a:rPr lang="it-IT" dirty="0" err="1">
                <a:solidFill>
                  <a:srgbClr val="000000"/>
                </a:solidFill>
                <a:effectLst/>
                <a:ea typeface="Calibri" panose="020F0502020204030204" pitchFamily="34" charset="0"/>
                <a:cs typeface="Times New Roman" panose="02020603050405020304" pitchFamily="18" charset="0"/>
              </a:rPr>
              <a:t>regrets</a:t>
            </a:r>
            <a:r>
              <a:rPr lang="it-IT" dirty="0">
                <a:solidFill>
                  <a:srgbClr val="000000"/>
                </a:solidFill>
                <a:effectLst/>
                <a:ea typeface="Calibri" panose="020F0502020204030204" pitchFamily="34" charset="0"/>
                <a:cs typeface="Times New Roman" panose="02020603050405020304" pitchFamily="18" charset="0"/>
              </a:rPr>
              <a:t>, et elle </a:t>
            </a:r>
            <a:r>
              <a:rPr lang="it-IT" dirty="0" err="1">
                <a:solidFill>
                  <a:srgbClr val="000000"/>
                </a:solidFill>
                <a:effectLst/>
                <a:ea typeface="Calibri" panose="020F0502020204030204" pitchFamily="34" charset="0"/>
                <a:cs typeface="Times New Roman" panose="02020603050405020304" pitchFamily="18" charset="0"/>
              </a:rPr>
              <a:t>durera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toujours</a:t>
            </a:r>
            <a:r>
              <a:rPr lang="it-IT" dirty="0">
                <a:solidFill>
                  <a:srgbClr val="000000"/>
                </a:solidFill>
                <a:effectLst/>
                <a:ea typeface="Calibri" panose="020F0502020204030204" pitchFamily="34" charset="0"/>
                <a:cs typeface="Times New Roman" panose="02020603050405020304" pitchFamily="18" charset="0"/>
              </a:rPr>
              <a:t>. […] nous </a:t>
            </a:r>
            <a:r>
              <a:rPr lang="it-IT" dirty="0" err="1">
                <a:solidFill>
                  <a:srgbClr val="000000"/>
                </a:solidFill>
                <a:effectLst/>
                <a:ea typeface="Calibri" panose="020F0502020204030204" pitchFamily="34" charset="0"/>
                <a:cs typeface="Times New Roman" panose="02020603050405020304" pitchFamily="18" charset="0"/>
              </a:rPr>
              <a:t>verrons</a:t>
            </a:r>
            <a:r>
              <a:rPr lang="it-IT" dirty="0">
                <a:solidFill>
                  <a:srgbClr val="000000"/>
                </a:solidFill>
                <a:effectLst/>
                <a:ea typeface="Calibri" panose="020F0502020204030204" pitchFamily="34" charset="0"/>
                <a:cs typeface="Times New Roman" panose="02020603050405020304" pitchFamily="18" charset="0"/>
              </a:rPr>
              <a:t> la </a:t>
            </a:r>
            <a:r>
              <a:rPr lang="it-IT" b="1" dirty="0" err="1">
                <a:solidFill>
                  <a:srgbClr val="000000"/>
                </a:solidFill>
                <a:effectLst/>
                <a:ea typeface="Calibri" panose="020F0502020204030204" pitchFamily="34" charset="0"/>
                <a:cs typeface="Times New Roman" panose="02020603050405020304" pitchFamily="18" charset="0"/>
              </a:rPr>
              <a:t>vieillesse</a:t>
            </a:r>
            <a:r>
              <a:rPr lang="it-IT" dirty="0">
                <a:solidFill>
                  <a:srgbClr val="000000"/>
                </a:solidFill>
                <a:effectLst/>
                <a:ea typeface="Calibri" panose="020F0502020204030204" pitchFamily="34" charset="0"/>
                <a:cs typeface="Times New Roman" panose="02020603050405020304" pitchFamily="18" charset="0"/>
              </a:rPr>
              <a:t> s’</a:t>
            </a:r>
            <a:r>
              <a:rPr lang="it-IT" dirty="0" err="1">
                <a:solidFill>
                  <a:srgbClr val="000000"/>
                </a:solidFill>
                <a:effectLst/>
                <a:ea typeface="Calibri" panose="020F0502020204030204" pitchFamily="34" charset="0"/>
                <a:cs typeface="Times New Roman" panose="02020603050405020304" pitchFamily="18" charset="0"/>
              </a:rPr>
              <a:t>approcher</a:t>
            </a:r>
            <a:r>
              <a:rPr lang="it-IT" dirty="0">
                <a:solidFill>
                  <a:srgbClr val="000000"/>
                </a:solidFill>
                <a:effectLst/>
                <a:ea typeface="Calibri" panose="020F0502020204030204" pitchFamily="34" charset="0"/>
                <a:cs typeface="Times New Roman" panose="02020603050405020304" pitchFamily="18" charset="0"/>
              </a:rPr>
              <a:t> sans la </a:t>
            </a:r>
            <a:r>
              <a:rPr lang="it-IT" dirty="0" err="1">
                <a:solidFill>
                  <a:srgbClr val="000000"/>
                </a:solidFill>
                <a:effectLst/>
                <a:ea typeface="Calibri" panose="020F0502020204030204" pitchFamily="34" charset="0"/>
                <a:cs typeface="Times New Roman" panose="02020603050405020304" pitchFamily="18" charset="0"/>
              </a:rPr>
              <a:t>craindre</a:t>
            </a:r>
            <a:r>
              <a:rPr lang="it-IT" dirty="0">
                <a:solidFill>
                  <a:srgbClr val="000000"/>
                </a:solidFill>
                <a:effectLst/>
                <a:ea typeface="Calibri" panose="020F0502020204030204" pitchFamily="34" charset="0"/>
                <a:cs typeface="Times New Roman" panose="02020603050405020304" pitchFamily="18" charset="0"/>
              </a:rPr>
              <a:t>: elle ne </a:t>
            </a:r>
            <a:r>
              <a:rPr lang="it-IT" dirty="0" err="1">
                <a:solidFill>
                  <a:srgbClr val="000000"/>
                </a:solidFill>
                <a:effectLst/>
                <a:ea typeface="Calibri" panose="020F0502020204030204" pitchFamily="34" charset="0"/>
                <a:cs typeface="Times New Roman" panose="02020603050405020304" pitchFamily="18" charset="0"/>
              </a:rPr>
              <a:t>pourra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rien</a:t>
            </a:r>
            <a:r>
              <a:rPr lang="it-IT" dirty="0">
                <a:solidFill>
                  <a:srgbClr val="000000"/>
                </a:solidFill>
                <a:effectLst/>
                <a:ea typeface="Calibri" panose="020F0502020204030204" pitchFamily="34" charset="0"/>
                <a:cs typeface="Times New Roman" panose="02020603050405020304" pitchFamily="18" charset="0"/>
              </a:rPr>
              <a:t> nous </a:t>
            </a:r>
            <a:r>
              <a:rPr lang="it-IT" dirty="0" err="1">
                <a:solidFill>
                  <a:srgbClr val="000000"/>
                </a:solidFill>
                <a:effectLst/>
                <a:ea typeface="Calibri" panose="020F0502020204030204" pitchFamily="34" charset="0"/>
                <a:cs typeface="Times New Roman" panose="02020603050405020304" pitchFamily="18" charset="0"/>
              </a:rPr>
              <a:t>enlever</a:t>
            </a:r>
            <a:r>
              <a:rPr lang="it-IT" dirty="0">
                <a:solidFill>
                  <a:srgbClr val="000000"/>
                </a:solidFill>
                <a:effectLst/>
                <a:ea typeface="Calibri" panose="020F0502020204030204" pitchFamily="34" charset="0"/>
                <a:cs typeface="Times New Roman" panose="02020603050405020304" pitchFamily="18" charset="0"/>
              </a:rPr>
              <a:t>.</a:t>
            </a:r>
            <a:endParaRPr lang="fr-FR" b="0" i="0" dirty="0">
              <a:solidFill>
                <a:srgbClr val="202122"/>
              </a:solidFill>
              <a:effectLst/>
            </a:endParaRPr>
          </a:p>
          <a:p>
            <a:r>
              <a:rPr lang="fr-FR" dirty="0">
                <a:solidFill>
                  <a:srgbClr val="202122"/>
                </a:solidFill>
              </a:rPr>
              <a:t>Ce secret, qui m’</a:t>
            </a:r>
            <a:r>
              <a:rPr lang="it-IT"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dirty="0">
                <a:effectLst/>
                <a:ea typeface="Calibri" panose="020F0502020204030204" pitchFamily="34" charset="0"/>
                <a:cs typeface="Times New Roman" panose="02020603050405020304" pitchFamily="18" charset="0"/>
              </a:rPr>
              <a:t>ô</a:t>
            </a:r>
            <a:r>
              <a:rPr lang="fr-FR" dirty="0">
                <a:solidFill>
                  <a:srgbClr val="202122"/>
                </a:solidFill>
              </a:rPr>
              <a:t>te hélas! Le nom de ton époux, comment répondre à tes questions? … Je puis te confier ce secret, il n’intéresse que moi, il ne regarde que moi, et l’honneur ne me défend pas de le révéler.</a:t>
            </a:r>
          </a:p>
          <a:p>
            <a:r>
              <a:rPr lang="it-IT" dirty="0">
                <a:solidFill>
                  <a:srgbClr val="000000"/>
                </a:solidFill>
                <a:effectLst/>
                <a:ea typeface="Calibri" panose="020F0502020204030204" pitchFamily="34" charset="0"/>
                <a:cs typeface="Times New Roman" panose="02020603050405020304" pitchFamily="18" charset="0"/>
              </a:rPr>
              <a:t>Ah! Louise! Tu me </a:t>
            </a:r>
            <a:r>
              <a:rPr lang="it-IT" dirty="0" err="1">
                <a:solidFill>
                  <a:srgbClr val="000000"/>
                </a:solidFill>
                <a:effectLst/>
                <a:ea typeface="Calibri" panose="020F0502020204030204" pitchFamily="34" charset="0"/>
                <a:cs typeface="Times New Roman" panose="02020603050405020304" pitchFamily="18" charset="0"/>
              </a:rPr>
              <a:t>devines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peut-</a:t>
            </a:r>
            <a:r>
              <a:rPr lang="it-IT" sz="2800" dirty="0" err="1">
                <a:effectLst/>
                <a:ea typeface="Calibri" panose="020F0502020204030204" pitchFamily="34" charset="0"/>
              </a:rPr>
              <a:t>être</a:t>
            </a:r>
            <a:r>
              <a:rPr lang="it-IT" sz="2800" dirty="0">
                <a:effectLst/>
                <a:ea typeface="Calibri" panose="020F0502020204030204" pitchFamily="34" charset="0"/>
              </a:rPr>
              <a:t>…</a:t>
            </a:r>
            <a:endParaRPr lang="it-IT" dirty="0">
              <a:solidFill>
                <a:srgbClr val="000000"/>
              </a:solidFill>
              <a:effectLst/>
              <a:ea typeface="Calibri" panose="020F0502020204030204" pitchFamily="34" charset="0"/>
              <a:cs typeface="Times New Roman" panose="02020603050405020304" pitchFamily="18" charset="0"/>
            </a:endParaRPr>
          </a:p>
          <a:p>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Cette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douce</a:t>
            </a:r>
            <a:r>
              <a:rPr lang="it-IT" dirty="0">
                <a:solidFill>
                  <a:srgbClr val="000000"/>
                </a:solidFill>
                <a:effectLst/>
                <a:ea typeface="Calibri" panose="020F0502020204030204" pitchFamily="34" charset="0"/>
                <a:cs typeface="Times New Roman" panose="02020603050405020304" pitchFamily="18" charset="0"/>
              </a:rPr>
              <a:t> union, plus </a:t>
            </a:r>
            <a:r>
              <a:rPr lang="it-IT" dirty="0" err="1">
                <a:solidFill>
                  <a:srgbClr val="000000"/>
                </a:solidFill>
                <a:effectLst/>
                <a:ea typeface="Calibri" panose="020F0502020204030204" pitchFamily="34" charset="0"/>
                <a:cs typeface="Times New Roman" panose="02020603050405020304" pitchFamily="18" charset="0"/>
              </a:rPr>
              <a:t>sacrée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tous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les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liens</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le monde </a:t>
            </a:r>
            <a:r>
              <a:rPr lang="it-IT" dirty="0" err="1">
                <a:solidFill>
                  <a:srgbClr val="000000"/>
                </a:solidFill>
                <a:effectLst/>
                <a:ea typeface="Calibri" panose="020F0502020204030204" pitchFamily="34" charset="0"/>
                <a:cs typeface="Times New Roman" panose="02020603050405020304" pitchFamily="18" charset="0"/>
              </a:rPr>
              <a:t>estime</a:t>
            </a:r>
            <a:r>
              <a:rPr lang="it-IT" dirty="0">
                <a:solidFill>
                  <a:srgbClr val="000000"/>
                </a:solidFill>
                <a:effectLst/>
                <a:ea typeface="Calibri" panose="020F0502020204030204" pitchFamily="34" charset="0"/>
                <a:cs typeface="Times New Roman" panose="02020603050405020304" pitchFamily="18" charset="0"/>
              </a:rPr>
              <a:t>, ne sera </a:t>
            </a:r>
            <a:r>
              <a:rPr lang="it-IT" dirty="0" err="1">
                <a:solidFill>
                  <a:srgbClr val="000000"/>
                </a:solidFill>
                <a:effectLst/>
                <a:ea typeface="Calibri" panose="020F0502020204030204" pitchFamily="34" charset="0"/>
                <a:cs typeface="Times New Roman" panose="02020603050405020304" pitchFamily="18" charset="0"/>
              </a:rPr>
              <a:t>jamais</a:t>
            </a:r>
            <a:r>
              <a:rPr lang="it-IT" dirty="0">
                <a:solidFill>
                  <a:srgbClr val="000000"/>
                </a:solidFill>
                <a:effectLst/>
                <a:ea typeface="Calibri" panose="020F0502020204030204" pitchFamily="34" charset="0"/>
                <a:cs typeface="Times New Roman" panose="02020603050405020304" pitchFamily="18" charset="0"/>
              </a:rPr>
              <a:t> brisée.</a:t>
            </a:r>
            <a:endParaRPr lang="fr-FR" dirty="0">
              <a:solidFill>
                <a:srgbClr val="202122"/>
              </a:solidFill>
            </a:endParaRPr>
          </a:p>
          <a:p>
            <a:r>
              <a:rPr lang="it-IT" dirty="0"/>
              <a:t>J</a:t>
            </a:r>
            <a:r>
              <a:rPr lang="it-IT" dirty="0">
                <a:solidFill>
                  <a:srgbClr val="000000"/>
                </a:solidFill>
                <a:effectLst/>
                <a:ea typeface="Calibri" panose="020F0502020204030204" pitchFamily="34" charset="0"/>
                <a:cs typeface="Times New Roman" panose="02020603050405020304" pitchFamily="18" charset="0"/>
              </a:rPr>
              <a:t>e n’aurai </a:t>
            </a:r>
            <a:r>
              <a:rPr lang="it-IT" dirty="0" err="1">
                <a:solidFill>
                  <a:srgbClr val="000000"/>
                </a:solidFill>
                <a:effectLst/>
                <a:ea typeface="Calibri" panose="020F0502020204030204" pitchFamily="34" charset="0"/>
                <a:cs typeface="Times New Roman" panose="02020603050405020304" pitchFamily="18" charset="0"/>
              </a:rPr>
              <a:t>même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pas</a:t>
            </a:r>
            <a:r>
              <a:rPr lang="it-IT" dirty="0">
                <a:solidFill>
                  <a:srgbClr val="000000"/>
                </a:solidFill>
                <a:effectLst/>
                <a:ea typeface="Calibri" panose="020F0502020204030204" pitchFamily="34" charset="0"/>
                <a:cs typeface="Times New Roman" panose="02020603050405020304" pitchFamily="18" charset="0"/>
              </a:rPr>
              <a:t> la </a:t>
            </a:r>
            <a:r>
              <a:rPr lang="it-IT" dirty="0" err="1">
                <a:solidFill>
                  <a:srgbClr val="000000"/>
                </a:solidFill>
                <a:effectLst/>
                <a:ea typeface="Calibri" panose="020F0502020204030204" pitchFamily="34" charset="0"/>
                <a:cs typeface="Times New Roman" panose="02020603050405020304" pitchFamily="18" charset="0"/>
              </a:rPr>
              <a:t>satisfaction</a:t>
            </a:r>
            <a:r>
              <a:rPr lang="it-IT" dirty="0">
                <a:solidFill>
                  <a:srgbClr val="000000"/>
                </a:solidFill>
                <a:effectLst/>
                <a:ea typeface="Calibri" panose="020F0502020204030204" pitchFamily="34" charset="0"/>
                <a:cs typeface="Times New Roman" panose="02020603050405020304" pitchFamily="18" charset="0"/>
              </a:rPr>
              <a:t> de me </a:t>
            </a:r>
            <a:r>
              <a:rPr lang="it-IT" dirty="0" err="1">
                <a:solidFill>
                  <a:srgbClr val="000000"/>
                </a:solidFill>
                <a:effectLst/>
                <a:ea typeface="Calibri" panose="020F0502020204030204" pitchFamily="34" charset="0"/>
                <a:cs typeface="Times New Roman" panose="02020603050405020304" pitchFamily="18" charset="0"/>
              </a:rPr>
              <a:t>battre</a:t>
            </a:r>
            <a:r>
              <a:rPr lang="it-IT" dirty="0">
                <a:solidFill>
                  <a:srgbClr val="000000"/>
                </a:solidFill>
                <a:effectLst/>
                <a:ea typeface="Calibri" panose="020F0502020204030204" pitchFamily="34" charset="0"/>
                <a:cs typeface="Times New Roman" panose="02020603050405020304" pitchFamily="18" charset="0"/>
              </a:rPr>
              <a:t> contre M. de </a:t>
            </a:r>
            <a:r>
              <a:rPr lang="it-IT" dirty="0" err="1">
                <a:solidFill>
                  <a:srgbClr val="000000"/>
                </a:solidFill>
                <a:effectLst/>
                <a:ea typeface="Calibri" panose="020F0502020204030204" pitchFamily="34" charset="0"/>
                <a:cs typeface="Times New Roman" panose="02020603050405020304" pitchFamily="18" charset="0"/>
              </a:rPr>
              <a:t>Rieux</a:t>
            </a:r>
            <a:r>
              <a:rPr lang="it-IT" dirty="0">
                <a:solidFill>
                  <a:srgbClr val="000000"/>
                </a:solidFill>
                <a:effectLst/>
                <a:ea typeface="Calibri" panose="020F0502020204030204" pitchFamily="34" charset="0"/>
                <a:cs typeface="Times New Roman" panose="02020603050405020304" pitchFamily="18" charset="0"/>
              </a:rPr>
              <a:t> […]; il </a:t>
            </a:r>
            <a:r>
              <a:rPr lang="it-IT" dirty="0" err="1">
                <a:solidFill>
                  <a:srgbClr val="000000"/>
                </a:solidFill>
                <a:effectLst/>
                <a:ea typeface="Calibri" panose="020F0502020204030204" pitchFamily="34" charset="0"/>
                <a:cs typeface="Times New Roman" panose="02020603050405020304" pitchFamily="18" charset="0"/>
              </a:rPr>
              <a:t>faut</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que</a:t>
            </a:r>
            <a:r>
              <a:rPr lang="it-IT" dirty="0">
                <a:solidFill>
                  <a:srgbClr val="000000"/>
                </a:solidFill>
                <a:effectLst/>
                <a:ea typeface="Calibri" panose="020F0502020204030204" pitchFamily="34" charset="0"/>
                <a:cs typeface="Times New Roman" panose="02020603050405020304" pitchFamily="18" charset="0"/>
              </a:rPr>
              <a:t> je </a:t>
            </a:r>
            <a:r>
              <a:rPr lang="it-IT" dirty="0" err="1">
                <a:solidFill>
                  <a:srgbClr val="000000"/>
                </a:solidFill>
                <a:effectLst/>
                <a:ea typeface="Calibri" panose="020F0502020204030204" pitchFamily="34" charset="0"/>
                <a:cs typeface="Times New Roman" panose="02020603050405020304" pitchFamily="18" charset="0"/>
              </a:rPr>
              <a:t>dévore</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cet</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outrage</a:t>
            </a:r>
            <a:r>
              <a:rPr lang="it-IT" dirty="0">
                <a:solidFill>
                  <a:srgbClr val="000000"/>
                </a:solidFill>
                <a:effectLst/>
                <a:ea typeface="Calibri" panose="020F0502020204030204" pitchFamily="34" charset="0"/>
                <a:cs typeface="Times New Roman" panose="02020603050405020304" pitchFamily="18" charset="0"/>
              </a:rPr>
              <a:t>; il </a:t>
            </a:r>
            <a:r>
              <a:rPr lang="it-IT" dirty="0" err="1">
                <a:solidFill>
                  <a:srgbClr val="000000"/>
                </a:solidFill>
                <a:effectLst/>
                <a:ea typeface="Calibri" panose="020F0502020204030204" pitchFamily="34" charset="0"/>
                <a:cs typeface="Times New Roman" panose="02020603050405020304" pitchFamily="18" charset="0"/>
              </a:rPr>
              <a:t>jouira</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du</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plaisir</a:t>
            </a:r>
            <a:r>
              <a:rPr lang="it-IT" dirty="0">
                <a:solidFill>
                  <a:srgbClr val="000000"/>
                </a:solidFill>
                <a:effectLst/>
                <a:ea typeface="Calibri" panose="020F0502020204030204" pitchFamily="34" charset="0"/>
                <a:cs typeface="Times New Roman" panose="02020603050405020304" pitchFamily="18" charset="0"/>
              </a:rPr>
              <a:t> de m’</a:t>
            </a:r>
            <a:r>
              <a:rPr lang="it-IT" dirty="0" err="1">
                <a:solidFill>
                  <a:srgbClr val="000000"/>
                </a:solidFill>
                <a:effectLst/>
                <a:ea typeface="Calibri" panose="020F0502020204030204" pitchFamily="34" charset="0"/>
                <a:cs typeface="Times New Roman" panose="02020603050405020304" pitchFamily="18" charset="0"/>
              </a:rPr>
              <a:t>avoir</a:t>
            </a:r>
            <a:r>
              <a:rPr lang="it-IT" dirty="0">
                <a:solidFill>
                  <a:srgbClr val="000000"/>
                </a:solidFill>
                <a:effectLst/>
                <a:ea typeface="Calibri" panose="020F0502020204030204" pitchFamily="34" charset="0"/>
                <a:cs typeface="Times New Roman" panose="02020603050405020304" pitchFamily="18" charset="0"/>
              </a:rPr>
              <a:t> </a:t>
            </a:r>
            <a:r>
              <a:rPr lang="it-IT" dirty="0" err="1">
                <a:solidFill>
                  <a:srgbClr val="000000"/>
                </a:solidFill>
                <a:effectLst/>
                <a:ea typeface="Calibri" panose="020F0502020204030204" pitchFamily="34" charset="0"/>
                <a:cs typeface="Times New Roman" panose="02020603050405020304" pitchFamily="18" charset="0"/>
              </a:rPr>
              <a:t>humilié</a:t>
            </a:r>
            <a:r>
              <a:rPr lang="it-IT" dirty="0">
                <a:solidFill>
                  <a:srgbClr val="000000"/>
                </a:solidFill>
                <a:effectLst/>
                <a:ea typeface="Calibri" panose="020F0502020204030204" pitchFamily="34" charset="0"/>
                <a:cs typeface="Times New Roman" panose="02020603050405020304" pitchFamily="18" charset="0"/>
              </a:rPr>
              <a:t>.</a:t>
            </a:r>
            <a:endParaRPr lang="it-IT" dirty="0"/>
          </a:p>
          <a:p>
            <a:endParaRPr lang="it-IT" dirty="0"/>
          </a:p>
        </p:txBody>
      </p:sp>
    </p:spTree>
    <p:extLst>
      <p:ext uri="{BB962C8B-B14F-4D97-AF65-F5344CB8AC3E}">
        <p14:creationId xmlns:p14="http://schemas.microsoft.com/office/powerpoint/2010/main" val="246160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A3BFFE-A762-4595-84C0-EBAAF792B8EF}"/>
              </a:ext>
            </a:extLst>
          </p:cNvPr>
          <p:cNvSpPr>
            <a:spLocks noGrp="1"/>
          </p:cNvSpPr>
          <p:nvPr>
            <p:ph type="title"/>
          </p:nvPr>
        </p:nvSpPr>
        <p:spPr/>
        <p:txBody>
          <a:bodyPr/>
          <a:lstStyle/>
          <a:p>
            <a:pPr algn="ctr"/>
            <a:r>
              <a:rPr lang="it-IT" dirty="0"/>
              <a:t>Madame de Duras</a:t>
            </a:r>
            <a:br>
              <a:rPr lang="it-IT" dirty="0"/>
            </a:br>
            <a:r>
              <a:rPr lang="it-IT" i="1" dirty="0"/>
              <a:t>Olivier </a:t>
            </a:r>
            <a:r>
              <a:rPr lang="it-IT" sz="4400" b="0" i="1" dirty="0" err="1">
                <a:solidFill>
                  <a:srgbClr val="282828"/>
                </a:solidFill>
                <a:effectLst/>
              </a:rPr>
              <a:t>ou</a:t>
            </a:r>
            <a:r>
              <a:rPr lang="it-IT" sz="4400" b="0" i="1" dirty="0">
                <a:solidFill>
                  <a:srgbClr val="282828"/>
                </a:solidFill>
                <a:effectLst/>
              </a:rPr>
              <a:t> le secret</a:t>
            </a:r>
            <a:r>
              <a:rPr lang="it-IT" dirty="0"/>
              <a:t> </a:t>
            </a:r>
          </a:p>
        </p:txBody>
      </p:sp>
      <p:sp>
        <p:nvSpPr>
          <p:cNvPr id="3" name="Segnaposto contenuto 2">
            <a:extLst>
              <a:ext uri="{FF2B5EF4-FFF2-40B4-BE49-F238E27FC236}">
                <a16:creationId xmlns:a16="http://schemas.microsoft.com/office/drawing/2014/main" id="{60B4A54E-7D62-4BA8-8073-104EC9244C5B}"/>
              </a:ext>
            </a:extLst>
          </p:cNvPr>
          <p:cNvSpPr>
            <a:spLocks noGrp="1"/>
          </p:cNvSpPr>
          <p:nvPr>
            <p:ph idx="1"/>
          </p:nvPr>
        </p:nvSpPr>
        <p:spPr/>
        <p:txBody>
          <a:bodyPr>
            <a:normAutofit lnSpcReduction="10000"/>
          </a:bodyPr>
          <a:lstStyle/>
          <a:p>
            <a:pPr algn="just"/>
            <a:r>
              <a:rPr lang="it-IT" dirty="0">
                <a:effectLst/>
                <a:ea typeface="Calibri" panose="020F0502020204030204" pitchFamily="34" charset="0"/>
                <a:cs typeface="Times New Roman" panose="02020603050405020304" pitchFamily="18" charset="0"/>
              </a:rPr>
              <a:t>[Louise à O.]</a:t>
            </a:r>
            <a:r>
              <a:rPr lang="it-IT" dirty="0"/>
              <a:t> Olivier! </a:t>
            </a:r>
            <a:r>
              <a:rPr lang="it-IT" dirty="0" err="1"/>
              <a:t>Dis</a:t>
            </a:r>
            <a:r>
              <a:rPr lang="it-IT" dirty="0"/>
              <a:t> un </a:t>
            </a:r>
            <a:r>
              <a:rPr lang="it-IT" dirty="0" err="1"/>
              <a:t>mot</a:t>
            </a:r>
            <a:r>
              <a:rPr lang="it-IT" dirty="0"/>
              <a:t>; et Louise qui n’a </a:t>
            </a:r>
            <a:r>
              <a:rPr lang="it-IT" dirty="0" err="1"/>
              <a:t>jamais</a:t>
            </a:r>
            <a:r>
              <a:rPr lang="it-IT" dirty="0"/>
              <a:t> </a:t>
            </a:r>
            <a:r>
              <a:rPr lang="it-IT" dirty="0" err="1"/>
              <a:t>vécu</a:t>
            </a:r>
            <a:r>
              <a:rPr lang="it-IT" dirty="0"/>
              <a:t> </a:t>
            </a:r>
            <a:r>
              <a:rPr lang="it-IT" dirty="0" err="1"/>
              <a:t>que</a:t>
            </a:r>
            <a:r>
              <a:rPr lang="it-IT" dirty="0"/>
              <a:t> pour </a:t>
            </a:r>
            <a:r>
              <a:rPr lang="it-IT" dirty="0" err="1"/>
              <a:t>toi</a:t>
            </a:r>
            <a:r>
              <a:rPr lang="it-IT" dirty="0"/>
              <a:t> </a:t>
            </a:r>
            <a:r>
              <a:rPr lang="it-IT" dirty="0" err="1"/>
              <a:t>immolera</a:t>
            </a:r>
            <a:r>
              <a:rPr lang="it-IT" dirty="0"/>
              <a:t> sa </a:t>
            </a:r>
            <a:r>
              <a:rPr lang="it-IT" dirty="0" err="1"/>
              <a:t>vertu</a:t>
            </a:r>
            <a:r>
              <a:rPr lang="it-IT" dirty="0"/>
              <a:t> à ton </a:t>
            </a:r>
            <a:r>
              <a:rPr lang="it-IT" dirty="0" err="1"/>
              <a:t>bonheur</a:t>
            </a:r>
            <a:r>
              <a:rPr lang="it-IT" dirty="0"/>
              <a:t> [..] je l’</a:t>
            </a:r>
            <a:r>
              <a:rPr lang="it-IT" dirty="0" err="1"/>
              <a:t>aimais</a:t>
            </a:r>
            <a:r>
              <a:rPr lang="it-IT" dirty="0"/>
              <a:t> plus </a:t>
            </a:r>
            <a:r>
              <a:rPr lang="it-IT" dirty="0" err="1"/>
              <a:t>que</a:t>
            </a:r>
            <a:r>
              <a:rPr lang="it-IT" dirty="0"/>
              <a:t> tout [=ma </a:t>
            </a:r>
            <a:r>
              <a:rPr lang="it-IT" dirty="0" err="1"/>
              <a:t>vertu</a:t>
            </a:r>
            <a:r>
              <a:rPr lang="it-IT" dirty="0"/>
              <a:t>], mais je t’</a:t>
            </a:r>
            <a:r>
              <a:rPr lang="it-IT" dirty="0" err="1"/>
              <a:t>aime</a:t>
            </a:r>
            <a:r>
              <a:rPr lang="it-IT" dirty="0"/>
              <a:t> plus </a:t>
            </a:r>
            <a:r>
              <a:rPr lang="it-IT" dirty="0" err="1"/>
              <a:t>qu’elle</a:t>
            </a:r>
            <a:r>
              <a:rPr lang="it-IT" dirty="0"/>
              <a:t> […] ne me </a:t>
            </a:r>
            <a:r>
              <a:rPr lang="it-IT" dirty="0" err="1"/>
              <a:t>méprise</a:t>
            </a:r>
            <a:r>
              <a:rPr lang="it-IT" dirty="0"/>
              <a:t> </a:t>
            </a:r>
            <a:r>
              <a:rPr lang="it-IT" dirty="0" err="1"/>
              <a:t>pas</a:t>
            </a:r>
            <a:r>
              <a:rPr lang="it-IT" dirty="0"/>
              <a:t> parce </a:t>
            </a:r>
            <a:r>
              <a:rPr lang="it-IT" dirty="0" err="1"/>
              <a:t>que</a:t>
            </a:r>
            <a:r>
              <a:rPr lang="it-IT" dirty="0"/>
              <a:t> je t’aurai tout </a:t>
            </a:r>
            <a:r>
              <a:rPr lang="it-IT" dirty="0" err="1"/>
              <a:t>donné</a:t>
            </a:r>
            <a:endParaRPr lang="it-IT" dirty="0"/>
          </a:p>
          <a:p>
            <a:r>
              <a:rPr lang="it-IT" dirty="0"/>
              <a:t>[Note finale; elle ne se </a:t>
            </a:r>
            <a:r>
              <a:rPr lang="it-IT" dirty="0" err="1"/>
              <a:t>trouve</a:t>
            </a:r>
            <a:r>
              <a:rPr lang="it-IT" dirty="0"/>
              <a:t> </a:t>
            </a:r>
            <a:r>
              <a:rPr lang="it-IT" dirty="0" err="1"/>
              <a:t>que</a:t>
            </a:r>
            <a:r>
              <a:rPr lang="it-IT" dirty="0"/>
              <a:t> </a:t>
            </a:r>
            <a:r>
              <a:rPr lang="it-IT" dirty="0" err="1"/>
              <a:t>dans</a:t>
            </a:r>
            <a:r>
              <a:rPr lang="it-IT" dirty="0"/>
              <a:t> la </a:t>
            </a:r>
            <a:r>
              <a:rPr lang="it-IT" dirty="0" err="1"/>
              <a:t>version</a:t>
            </a:r>
            <a:r>
              <a:rPr lang="it-IT" dirty="0"/>
              <a:t> </a:t>
            </a:r>
            <a:r>
              <a:rPr lang="it-IT" dirty="0" err="1"/>
              <a:t>publiée</a:t>
            </a:r>
            <a:r>
              <a:rPr lang="it-IT" dirty="0"/>
              <a:t> en 2007, </a:t>
            </a:r>
            <a:r>
              <a:rPr lang="it-IT" dirty="0" err="1"/>
              <a:t>éd</a:t>
            </a:r>
            <a:r>
              <a:rPr lang="it-IT" dirty="0"/>
              <a:t>. Folio </a:t>
            </a:r>
            <a:r>
              <a:rPr lang="it-IT" dirty="0" err="1"/>
              <a:t>classique</a:t>
            </a:r>
            <a:r>
              <a:rPr lang="it-IT" dirty="0"/>
              <a:t>]: </a:t>
            </a:r>
          </a:p>
          <a:p>
            <a:pPr algn="just"/>
            <a:r>
              <a:rPr lang="it-IT" dirty="0"/>
              <a:t>On n’a </a:t>
            </a:r>
            <a:r>
              <a:rPr lang="it-IT" dirty="0" err="1"/>
              <a:t>jamais</a:t>
            </a:r>
            <a:r>
              <a:rPr lang="it-IT" dirty="0"/>
              <a:t> su le secret d’Olivier. </a:t>
            </a:r>
            <a:r>
              <a:rPr lang="it-IT" dirty="0" err="1"/>
              <a:t>Quelques</a:t>
            </a:r>
            <a:r>
              <a:rPr lang="it-IT" dirty="0"/>
              <a:t> </a:t>
            </a:r>
            <a:r>
              <a:rPr lang="it-IT" dirty="0" err="1"/>
              <a:t>personnes</a:t>
            </a:r>
            <a:r>
              <a:rPr lang="it-IT" dirty="0"/>
              <a:t> </a:t>
            </a:r>
            <a:r>
              <a:rPr lang="it-IT" dirty="0" err="1"/>
              <a:t>ont</a:t>
            </a:r>
            <a:r>
              <a:rPr lang="it-IT" dirty="0"/>
              <a:t> </a:t>
            </a:r>
            <a:r>
              <a:rPr lang="it-IT" dirty="0" err="1"/>
              <a:t>répandu</a:t>
            </a:r>
            <a:r>
              <a:rPr lang="it-IT" dirty="0"/>
              <a:t> </a:t>
            </a:r>
            <a:r>
              <a:rPr lang="it-IT" dirty="0" err="1"/>
              <a:t>dans</a:t>
            </a:r>
            <a:r>
              <a:rPr lang="it-IT" dirty="0"/>
              <a:t> le monde </a:t>
            </a:r>
            <a:r>
              <a:rPr lang="it-IT" dirty="0" err="1"/>
              <a:t>qu’il</a:t>
            </a:r>
            <a:r>
              <a:rPr lang="it-IT" dirty="0"/>
              <a:t> </a:t>
            </a:r>
            <a:r>
              <a:rPr lang="it-IT" dirty="0" err="1"/>
              <a:t>avait</a:t>
            </a:r>
            <a:r>
              <a:rPr lang="it-IT" dirty="0"/>
              <a:t> </a:t>
            </a:r>
            <a:r>
              <a:rPr lang="it-IT" dirty="0" err="1"/>
              <a:t>eu</a:t>
            </a:r>
            <a:r>
              <a:rPr lang="it-IT" dirty="0"/>
              <a:t> </a:t>
            </a:r>
            <a:r>
              <a:rPr lang="it-IT" dirty="0" err="1"/>
              <a:t>des</a:t>
            </a:r>
            <a:r>
              <a:rPr lang="it-IT" dirty="0"/>
              <a:t> </a:t>
            </a:r>
            <a:r>
              <a:rPr lang="it-IT" dirty="0" err="1"/>
              <a:t>raisons</a:t>
            </a:r>
            <a:r>
              <a:rPr lang="it-IT" dirty="0"/>
              <a:t> de se </a:t>
            </a:r>
            <a:r>
              <a:rPr lang="it-IT" dirty="0" err="1"/>
              <a:t>croire</a:t>
            </a:r>
            <a:r>
              <a:rPr lang="it-IT" dirty="0"/>
              <a:t> le </a:t>
            </a:r>
            <a:r>
              <a:rPr lang="it-IT" dirty="0" err="1"/>
              <a:t>frère</a:t>
            </a:r>
            <a:r>
              <a:rPr lang="it-IT" dirty="0"/>
              <a:t> de madame de </a:t>
            </a:r>
            <a:r>
              <a:rPr lang="it-IT" dirty="0" err="1"/>
              <a:t>Nangis</a:t>
            </a:r>
            <a:r>
              <a:rPr lang="it-IT" dirty="0"/>
              <a:t>. </a:t>
            </a:r>
            <a:r>
              <a:rPr lang="it-IT" dirty="0" err="1"/>
              <a:t>Cette</a:t>
            </a:r>
            <a:r>
              <a:rPr lang="it-IT" dirty="0"/>
              <a:t> </a:t>
            </a:r>
            <a:r>
              <a:rPr lang="it-IT" dirty="0" err="1"/>
              <a:t>conjecture</a:t>
            </a:r>
            <a:r>
              <a:rPr lang="it-IT" dirty="0"/>
              <a:t> a </a:t>
            </a:r>
            <a:r>
              <a:rPr lang="it-IT" dirty="0" err="1"/>
              <a:t>paru</a:t>
            </a:r>
            <a:r>
              <a:rPr lang="it-IT" dirty="0"/>
              <a:t> </a:t>
            </a:r>
            <a:r>
              <a:rPr lang="it-IT" dirty="0" err="1"/>
              <a:t>probable</a:t>
            </a:r>
            <a:r>
              <a:rPr lang="it-IT" dirty="0"/>
              <a:t>, mais elle est </a:t>
            </a:r>
            <a:r>
              <a:rPr lang="it-IT" dirty="0" err="1"/>
              <a:t>demeurée</a:t>
            </a:r>
            <a:r>
              <a:rPr lang="it-IT" dirty="0"/>
              <a:t> sans </a:t>
            </a:r>
            <a:r>
              <a:rPr lang="it-IT" dirty="0" err="1"/>
              <a:t>preuve</a:t>
            </a:r>
            <a:r>
              <a:rPr lang="it-IT" dirty="0"/>
              <a:t>, </a:t>
            </a:r>
            <a:r>
              <a:rPr lang="it-IT" dirty="0" err="1"/>
              <a:t>comme</a:t>
            </a:r>
            <a:r>
              <a:rPr lang="it-IT" dirty="0"/>
              <a:t> </a:t>
            </a:r>
            <a:r>
              <a:rPr lang="it-IT" dirty="0" err="1"/>
              <a:t>toutes</a:t>
            </a:r>
            <a:r>
              <a:rPr lang="it-IT" dirty="0"/>
              <a:t> </a:t>
            </a:r>
            <a:r>
              <a:rPr lang="it-IT" dirty="0" err="1"/>
              <a:t>celles</a:t>
            </a:r>
            <a:r>
              <a:rPr lang="it-IT" dirty="0"/>
              <a:t> </a:t>
            </a:r>
            <a:r>
              <a:rPr lang="it-IT" dirty="0" err="1"/>
              <a:t>auxquelles</a:t>
            </a:r>
            <a:r>
              <a:rPr lang="it-IT" dirty="0"/>
              <a:t> </a:t>
            </a:r>
            <a:r>
              <a:rPr lang="it-IT" dirty="0" err="1"/>
              <a:t>cette</a:t>
            </a:r>
            <a:r>
              <a:rPr lang="it-IT" dirty="0"/>
              <a:t> </a:t>
            </a:r>
            <a:r>
              <a:rPr lang="it-IT" dirty="0" err="1"/>
              <a:t>déplorable</a:t>
            </a:r>
            <a:r>
              <a:rPr lang="it-IT" dirty="0"/>
              <a:t> </a:t>
            </a:r>
            <a:r>
              <a:rPr lang="it-IT" dirty="0" err="1"/>
              <a:t>aventure</a:t>
            </a:r>
            <a:r>
              <a:rPr lang="it-IT" dirty="0"/>
              <a:t> a </a:t>
            </a:r>
            <a:r>
              <a:rPr lang="it-IT" dirty="0" err="1"/>
              <a:t>donné</a:t>
            </a:r>
            <a:r>
              <a:rPr lang="it-IT" dirty="0"/>
              <a:t> </a:t>
            </a:r>
            <a:r>
              <a:rPr lang="it-IT" dirty="0" err="1"/>
              <a:t>lieu</a:t>
            </a:r>
            <a:r>
              <a:rPr lang="it-IT" dirty="0"/>
              <a:t>.</a:t>
            </a:r>
          </a:p>
        </p:txBody>
      </p:sp>
    </p:spTree>
    <p:extLst>
      <p:ext uri="{BB962C8B-B14F-4D97-AF65-F5344CB8AC3E}">
        <p14:creationId xmlns:p14="http://schemas.microsoft.com/office/powerpoint/2010/main" val="298674787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1542</TotalTime>
  <Words>4688</Words>
  <Application>Microsoft Office PowerPoint</Application>
  <PresentationFormat>Widescreen</PresentationFormat>
  <Paragraphs>144</Paragraphs>
  <Slides>26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26</vt:i4>
      </vt:variant>
    </vt:vector>
  </HeadingPairs>
  <TitlesOfParts>
    <vt:vector size="31" baseType="lpstr">
      <vt:lpstr>Arial</vt:lpstr>
      <vt:lpstr>Calibri</vt:lpstr>
      <vt:lpstr>Calibri Light</vt:lpstr>
      <vt:lpstr>Times New Roman</vt:lpstr>
      <vt:lpstr>Tema di Office</vt:lpstr>
      <vt:lpstr>Roman et impuissance au XIXe siècle</vt:lpstr>
      <vt:lpstr>Programma del secondo modulo [i punti a) e c) del programma pubblicato sono omessi qui perché relativi al primo modulo]</vt:lpstr>
      <vt:lpstr>Madame de Duras Édouard </vt:lpstr>
      <vt:lpstr>Madame de Duras Édouard </vt:lpstr>
      <vt:lpstr>Madame de Duras Édouard </vt:lpstr>
      <vt:lpstr>Madame de Duras Olivier ou le secret </vt:lpstr>
      <vt:lpstr>Madame de Duras Olivier ou le secret </vt:lpstr>
      <vt:lpstr>Madame de Duras Olivier ou le secret </vt:lpstr>
      <vt:lpstr>Madame de Duras Olivier ou le secret </vt:lpstr>
      <vt:lpstr>Henri de Latouche Olivier </vt:lpstr>
      <vt:lpstr>Henri de Latouche Olivier </vt:lpstr>
      <vt:lpstr>Henri de Latouche Olivier </vt:lpstr>
      <vt:lpstr>Stendhal, Armance</vt:lpstr>
      <vt:lpstr>Stendhal, Armance</vt:lpstr>
      <vt:lpstr>Stendhal, Armance</vt:lpstr>
      <vt:lpstr>Stendhal, Armance</vt:lpstr>
      <vt:lpstr>Stendhal, Armance</vt:lpstr>
      <vt:lpstr>Balzac, Massimilla Doni</vt:lpstr>
      <vt:lpstr>Balzac, Massimilla Doni</vt:lpstr>
      <vt:lpstr>George Sand, Lélia</vt:lpstr>
      <vt:lpstr>George Sand, Lélia</vt:lpstr>
      <vt:lpstr>George Sand, Lélia</vt:lpstr>
      <vt:lpstr>George Sand, Lélia</vt:lpstr>
      <vt:lpstr>George Sand, Lélia</vt:lpstr>
      <vt:lpstr>George Sand, Lélia</vt:lpstr>
      <vt:lpstr>George Sand, Lélia (texte de 1839)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et impuissance au XIXe siècle</dc:title>
  <dc:creator>Fabio Vasarri</dc:creator>
  <cp:lastModifiedBy>Fabio Vasarri</cp:lastModifiedBy>
  <cp:revision>95</cp:revision>
  <dcterms:created xsi:type="dcterms:W3CDTF">2021-04-08T08:01:18Z</dcterms:created>
  <dcterms:modified xsi:type="dcterms:W3CDTF">2021-05-11T10:03:51Z</dcterms:modified>
</cp:coreProperties>
</file>