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1" r:id="rId6"/>
    <p:sldId id="260" r:id="rId7"/>
    <p:sldId id="262" r:id="rId8"/>
    <p:sldId id="265"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433A09-C833-4B79-A7CE-F73F6124ED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27B6753-6BD5-488E-B04D-DDD48DA5A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7C6425E-A762-47CC-9B3E-CC852ADBBA2A}"/>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0C39C5C9-50AE-4B77-A71B-F0F591755C2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EA201D-BF8F-48BD-B94D-82BDAB19CC26}"/>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402742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A5F55D-0A71-4C4D-80ED-47D005E2D11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2A95267-A9E5-4F4D-96DA-5A9F916A6C0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D5A68C-3E40-4097-8DB8-7E9E4187D0E0}"/>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8439F420-CBAC-4E4D-B09A-D9B7609D6D3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D52115-D55A-467E-B006-C717B52BAF5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40068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9E6D3F-D471-4833-BF7D-94A3AC56FDA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80AE725-C57F-42A9-AF3F-991AC5409A9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E223F02-87E3-478E-831B-B09D52E6BA7C}"/>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3DAFE16C-4042-431B-BA06-D93ECA4EA7E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82D679B-CBE9-4E39-A287-B21AD553E50F}"/>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6906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DC691F-8BA4-4D92-BEDB-201A72D3EFD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2DDA112-7C94-4D46-89ED-214805081ED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ED737AD-7E5C-4683-A27C-24478046D947}"/>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5A32A87B-E87D-4426-93FD-A13FA083D00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621D068-D465-4E12-A306-821854D57FC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46333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4C5FC-5444-4FB2-B2B7-C56A3ECE39F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FCC3B70-B855-49A9-BBD2-6D07DF8F2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0533465-B6D6-4C51-A2F7-FCB987A0EB97}"/>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2B849C93-AD01-40F1-AC0C-44C7A47883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6B11DC9-D895-478D-A57A-424B5A459BD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76314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CDD198-8E7E-4BA2-8BA4-94CCC06FD1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CC1DFC-533C-431D-BC92-5E677F4F69D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A350BCC-34C2-4932-9BB6-86707AA62A8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92D0E742-40AD-434B-837D-03CD65295F78}"/>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6" name="Segnaposto piè di pagina 5">
            <a:extLst>
              <a:ext uri="{FF2B5EF4-FFF2-40B4-BE49-F238E27FC236}">
                <a16:creationId xmlns:a16="http://schemas.microsoft.com/office/drawing/2014/main" id="{D88C6E44-0894-4216-B4D2-C28BB99213B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C8EB14D-4FD4-432F-A1F7-F7B23AE4538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25133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3666F-0940-4418-804E-E63E9604AF0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8F3861-DD84-4387-82F1-4473C74540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679EC90-CED9-4677-BCA4-F3F1C4DD8A7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C1991E4-A80D-4D5D-80CE-13684CC7C8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A706101-8E61-4AC4-B3E3-B15E6193508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E432AE6-28A8-499F-B535-C4625C70F33B}"/>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8" name="Segnaposto piè di pagina 7">
            <a:extLst>
              <a:ext uri="{FF2B5EF4-FFF2-40B4-BE49-F238E27FC236}">
                <a16:creationId xmlns:a16="http://schemas.microsoft.com/office/drawing/2014/main" id="{B90A279D-84D9-4182-8B91-CED514FD2B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209A262-EB16-4681-89AC-BE9F4937F169}"/>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74726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F32464-5AD0-49F8-A366-0E102DEF69F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6E78465-5D19-4551-BA62-E837418627FC}"/>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4" name="Segnaposto piè di pagina 3">
            <a:extLst>
              <a:ext uri="{FF2B5EF4-FFF2-40B4-BE49-F238E27FC236}">
                <a16:creationId xmlns:a16="http://schemas.microsoft.com/office/drawing/2014/main" id="{F4517559-ACDC-4C47-B039-516F0C369BE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A8C1CF3-4DF1-4EC0-87E3-6AF8E99EA4E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70928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F29F064-05EB-467F-8722-4E3FD59D4A58}"/>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3" name="Segnaposto piè di pagina 2">
            <a:extLst>
              <a:ext uri="{FF2B5EF4-FFF2-40B4-BE49-F238E27FC236}">
                <a16:creationId xmlns:a16="http://schemas.microsoft.com/office/drawing/2014/main" id="{9BDFF1F0-F828-4630-A9B9-513B79FCA672}"/>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3878C4B-9D14-4393-ABEA-DE41F224C4E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20639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0D005-5E46-4500-A7CF-EF795FB640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F0DBC6A-88B7-4D01-8D5E-8DF8E204CF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3E046E3-2D40-421E-B488-232A8A763F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31A157A-8F7B-48F8-AAF8-4424668F62FF}"/>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6" name="Segnaposto piè di pagina 5">
            <a:extLst>
              <a:ext uri="{FF2B5EF4-FFF2-40B4-BE49-F238E27FC236}">
                <a16:creationId xmlns:a16="http://schemas.microsoft.com/office/drawing/2014/main" id="{ADB58B51-F8FF-4A26-8F81-8D79ED0E3F1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B86DACE-2CB3-4044-A619-B23C1054F9A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23690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01A0A-4076-46BD-9868-3E814F5F27F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3B91110-C239-4F79-A3DC-B9BBE1DF8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E73B34F-FDC8-4963-B802-AE6D6219B7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2A7EDE6-9D73-4E8F-B229-B4BB322C759E}"/>
              </a:ext>
            </a:extLst>
          </p:cNvPr>
          <p:cNvSpPr>
            <a:spLocks noGrp="1"/>
          </p:cNvSpPr>
          <p:nvPr>
            <p:ph type="dt" sz="half" idx="10"/>
          </p:nvPr>
        </p:nvSpPr>
        <p:spPr/>
        <p:txBody>
          <a:bodyPr/>
          <a:lstStyle/>
          <a:p>
            <a:fld id="{2B550C4B-F758-40CD-B2E0-470AFEF7623A}" type="datetimeFigureOut">
              <a:rPr lang="it-IT" smtClean="0"/>
              <a:t>17/11/2021</a:t>
            </a:fld>
            <a:endParaRPr lang="it-IT"/>
          </a:p>
        </p:txBody>
      </p:sp>
      <p:sp>
        <p:nvSpPr>
          <p:cNvPr id="6" name="Segnaposto piè di pagina 5">
            <a:extLst>
              <a:ext uri="{FF2B5EF4-FFF2-40B4-BE49-F238E27FC236}">
                <a16:creationId xmlns:a16="http://schemas.microsoft.com/office/drawing/2014/main" id="{51C774CC-A44C-4BDD-8214-6609352FE17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110219-2364-4379-854B-F79C4B01813E}"/>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85916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BF2182A-EFED-41FB-997A-E3DA461E98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E30F6FF-FF8F-4C31-82E1-B2548AB610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E73634-B354-4D07-B643-8DD44FB715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50C4B-F758-40CD-B2E0-470AFEF7623A}" type="datetimeFigureOut">
              <a:rPr lang="it-IT" smtClean="0"/>
              <a:t>17/11/2021</a:t>
            </a:fld>
            <a:endParaRPr lang="it-IT"/>
          </a:p>
        </p:txBody>
      </p:sp>
      <p:sp>
        <p:nvSpPr>
          <p:cNvPr id="5" name="Segnaposto piè di pagina 4">
            <a:extLst>
              <a:ext uri="{FF2B5EF4-FFF2-40B4-BE49-F238E27FC236}">
                <a16:creationId xmlns:a16="http://schemas.microsoft.com/office/drawing/2014/main" id="{994DECFE-FD22-42CB-B7E5-0647E6C5AC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E52D2DD-5342-4508-93AE-A0B5DEA157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92E2B-E9E6-4EEB-A7E4-6CA321ABFC97}" type="slidenum">
              <a:rPr lang="it-IT" smtClean="0"/>
              <a:t>‹N›</a:t>
            </a:fld>
            <a:endParaRPr lang="it-IT"/>
          </a:p>
        </p:txBody>
      </p:sp>
    </p:spTree>
    <p:extLst>
      <p:ext uri="{BB962C8B-B14F-4D97-AF65-F5344CB8AC3E}">
        <p14:creationId xmlns:p14="http://schemas.microsoft.com/office/powerpoint/2010/main" val="97899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46EBB2-1D46-4573-98B7-7BBE37E17ACF}"/>
              </a:ext>
            </a:extLst>
          </p:cNvPr>
          <p:cNvSpPr>
            <a:spLocks noGrp="1"/>
          </p:cNvSpPr>
          <p:nvPr>
            <p:ph type="ctrTitle"/>
          </p:nvPr>
        </p:nvSpPr>
        <p:spPr/>
        <p:txBody>
          <a:bodyPr>
            <a:normAutofit/>
          </a:bodyPr>
          <a:lstStyle/>
          <a:p>
            <a:r>
              <a:rPr lang="it-IT" b="1" dirty="0"/>
              <a:t>Molière, </a:t>
            </a:r>
            <a:r>
              <a:rPr lang="it-IT" b="1" i="1" dirty="0"/>
              <a:t>Le </a:t>
            </a:r>
            <a:r>
              <a:rPr lang="it-IT" b="1" i="1" dirty="0" err="1"/>
              <a:t>Tartuffe</a:t>
            </a:r>
            <a:r>
              <a:rPr lang="it-IT" b="1" dirty="0"/>
              <a:t> et </a:t>
            </a:r>
            <a:r>
              <a:rPr lang="it-IT" b="1" i="1" dirty="0"/>
              <a:t>Le </a:t>
            </a:r>
            <a:r>
              <a:rPr lang="it-IT" b="1" i="1" dirty="0" err="1"/>
              <a:t>Misanthrope</a:t>
            </a:r>
            <a:endParaRPr lang="it-IT" i="1" dirty="0"/>
          </a:p>
        </p:txBody>
      </p:sp>
      <p:sp>
        <p:nvSpPr>
          <p:cNvPr id="3" name="Sottotitolo 2">
            <a:extLst>
              <a:ext uri="{FF2B5EF4-FFF2-40B4-BE49-F238E27FC236}">
                <a16:creationId xmlns:a16="http://schemas.microsoft.com/office/drawing/2014/main" id="{00E42553-25E1-433A-9AA0-57B2C1F75352}"/>
              </a:ext>
            </a:extLst>
          </p:cNvPr>
          <p:cNvSpPr>
            <a:spLocks noGrp="1"/>
          </p:cNvSpPr>
          <p:nvPr>
            <p:ph type="subTitle" idx="1"/>
          </p:nvPr>
        </p:nvSpPr>
        <p:spPr/>
        <p:txBody>
          <a:bodyPr>
            <a:normAutofit lnSpcReduction="10000"/>
          </a:bodyPr>
          <a:lstStyle/>
          <a:p>
            <a:r>
              <a:rPr lang="it-IT" dirty="0"/>
              <a:t>Letteratura francese (corso magistrale) </a:t>
            </a:r>
          </a:p>
          <a:p>
            <a:r>
              <a:rPr lang="it-IT" dirty="0"/>
              <a:t>Prof. Fabio Vasarri</a:t>
            </a:r>
          </a:p>
          <a:p>
            <a:r>
              <a:rPr lang="it-IT" dirty="0"/>
              <a:t>1° modulo</a:t>
            </a:r>
          </a:p>
          <a:p>
            <a:r>
              <a:rPr lang="it-IT" dirty="0" err="1"/>
              <a:t>a.a</a:t>
            </a:r>
            <a:r>
              <a:rPr lang="it-IT" dirty="0"/>
              <a:t>. 2021-22</a:t>
            </a:r>
          </a:p>
        </p:txBody>
      </p:sp>
    </p:spTree>
    <p:extLst>
      <p:ext uri="{BB962C8B-B14F-4D97-AF65-F5344CB8AC3E}">
        <p14:creationId xmlns:p14="http://schemas.microsoft.com/office/powerpoint/2010/main" val="31989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5, v. 1095-1106</a:t>
            </a:r>
          </a:p>
        </p:txBody>
      </p:sp>
      <p:sp>
        <p:nvSpPr>
          <p:cNvPr id="3" name="Segnaposto contenuto 2"/>
          <p:cNvSpPr>
            <a:spLocks noGrp="1"/>
          </p:cNvSpPr>
          <p:nvPr>
            <p:ph idx="1"/>
          </p:nvPr>
        </p:nvSpPr>
        <p:spPr/>
        <p:txBody>
          <a:bodyPr>
            <a:normAutofit fontScale="77500" lnSpcReduction="20000"/>
          </a:bodyPr>
          <a:lstStyle/>
          <a:p>
            <a:pPr marL="0" indent="0">
              <a:buNone/>
            </a:pPr>
            <a:r>
              <a:rPr lang="fr-FR" dirty="0"/>
              <a:t>Vous fiez-vous, mon frère, à mon extérieur ?</a:t>
            </a:r>
          </a:p>
          <a:p>
            <a:pPr marL="0" indent="0">
              <a:buNone/>
            </a:pPr>
            <a:r>
              <a:rPr lang="fr-FR" dirty="0"/>
              <a:t>Et, pour tout ce qu’on voit, me croyez-vous </a:t>
            </a:r>
            <a:r>
              <a:rPr lang="it-IT" dirty="0" err="1"/>
              <a:t>meilleur</a:t>
            </a:r>
            <a:r>
              <a:rPr lang="it-IT" dirty="0"/>
              <a:t> ?</a:t>
            </a:r>
          </a:p>
          <a:p>
            <a:pPr marL="0" indent="0">
              <a:buNone/>
            </a:pPr>
            <a:r>
              <a:rPr lang="fr-FR" dirty="0"/>
              <a:t>Non, non : vous vous laissez tromper à l’apparence,</a:t>
            </a:r>
          </a:p>
          <a:p>
            <a:pPr marL="0" indent="0">
              <a:buNone/>
            </a:pPr>
            <a:r>
              <a:rPr lang="fr-FR" dirty="0"/>
              <a:t>Et je ne suis rien moins, hélas ! que ce qu’on pense.</a:t>
            </a:r>
          </a:p>
          <a:p>
            <a:pPr marL="0" indent="0">
              <a:buNone/>
            </a:pPr>
            <a:r>
              <a:rPr lang="fr-FR" dirty="0"/>
              <a:t>Tout le monde me prend pour un homme de bien ;</a:t>
            </a:r>
          </a:p>
          <a:p>
            <a:pPr marL="0" indent="0">
              <a:buNone/>
            </a:pPr>
            <a:r>
              <a:rPr lang="fr-FR" dirty="0"/>
              <a:t>Mais la vérité pure est que je ne vaux rien.</a:t>
            </a:r>
          </a:p>
          <a:p>
            <a:pPr marL="0" indent="0">
              <a:buNone/>
            </a:pPr>
            <a:r>
              <a:rPr lang="it-IT" i="1" dirty="0"/>
              <a:t>(S’</a:t>
            </a:r>
            <a:r>
              <a:rPr lang="it-IT" i="1" dirty="0" err="1"/>
              <a:t>adressant</a:t>
            </a:r>
            <a:r>
              <a:rPr lang="it-IT" i="1" dirty="0"/>
              <a:t> à </a:t>
            </a:r>
            <a:r>
              <a:rPr lang="it-IT" i="1" dirty="0" err="1"/>
              <a:t>Damis</a:t>
            </a:r>
            <a:r>
              <a:rPr lang="it-IT" i="1" dirty="0"/>
              <a:t>.) </a:t>
            </a:r>
            <a:r>
              <a:rPr lang="fr-FR" dirty="0"/>
              <a:t>Oui, mon cher fils, parlez ; traitez-moi de perfide,</a:t>
            </a:r>
          </a:p>
          <a:p>
            <a:pPr marL="0" indent="0">
              <a:buNone/>
            </a:pPr>
            <a:r>
              <a:rPr lang="fr-FR" dirty="0"/>
              <a:t>D’infâme, de perdu, de voleur, d’homicide ;</a:t>
            </a:r>
          </a:p>
          <a:p>
            <a:pPr marL="0" indent="0">
              <a:buNone/>
            </a:pPr>
            <a:r>
              <a:rPr lang="fr-FR" dirty="0"/>
              <a:t>Accablez-moi de noms </a:t>
            </a:r>
            <a:r>
              <a:rPr lang="fr-FR" dirty="0" err="1"/>
              <a:t>encor</a:t>
            </a:r>
            <a:r>
              <a:rPr lang="fr-FR" dirty="0"/>
              <a:t> plus détestés :</a:t>
            </a:r>
          </a:p>
          <a:p>
            <a:pPr marL="0" indent="0">
              <a:buNone/>
            </a:pPr>
            <a:r>
              <a:rPr lang="fr-FR" dirty="0"/>
              <a:t>Je n’y contredis point, je les ai mérités ;</a:t>
            </a:r>
          </a:p>
          <a:p>
            <a:pPr marL="0" indent="0">
              <a:buNone/>
            </a:pPr>
            <a:r>
              <a:rPr lang="fr-FR" dirty="0"/>
              <a:t>Et j’en veux à genoux souffrir l’ignominie,</a:t>
            </a:r>
          </a:p>
          <a:p>
            <a:pPr marL="0" indent="0">
              <a:buNone/>
            </a:pPr>
            <a:r>
              <a:rPr lang="fr-FR" dirty="0"/>
              <a:t>Comme une honte due aux crimes de ma vie.</a:t>
            </a:r>
            <a:endParaRPr lang="it-IT" dirty="0"/>
          </a:p>
        </p:txBody>
      </p:sp>
    </p:spTree>
    <p:extLst>
      <p:ext uri="{BB962C8B-B14F-4D97-AF65-F5344CB8AC3E}">
        <p14:creationId xmlns:p14="http://schemas.microsoft.com/office/powerpoint/2010/main" val="4275389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3, v. 1278-1292</a:t>
            </a:r>
          </a:p>
        </p:txBody>
      </p:sp>
      <p:sp>
        <p:nvSpPr>
          <p:cNvPr id="3" name="Segnaposto contenuto 2"/>
          <p:cNvSpPr>
            <a:spLocks noGrp="1"/>
          </p:cNvSpPr>
          <p:nvPr>
            <p:ph idx="1"/>
          </p:nvPr>
        </p:nvSpPr>
        <p:spPr/>
        <p:txBody>
          <a:bodyPr>
            <a:normAutofit fontScale="77500" lnSpcReduction="20000"/>
          </a:bodyPr>
          <a:lstStyle/>
          <a:p>
            <a:r>
              <a:rPr lang="fr-FR" b="1" dirty="0"/>
              <a:t>ORGON</a:t>
            </a:r>
            <a:r>
              <a:rPr lang="fr-FR" dirty="0"/>
              <a:t> Je porte en ce contrat de quoi vous faire </a:t>
            </a:r>
            <a:r>
              <a:rPr lang="fr-FR" b="1" dirty="0"/>
              <a:t>rire</a:t>
            </a:r>
            <a:r>
              <a:rPr lang="fr-FR" dirty="0"/>
              <a:t>,</a:t>
            </a:r>
          </a:p>
          <a:p>
            <a:r>
              <a:rPr lang="fr-FR" dirty="0"/>
              <a:t>Et vous savez déjà ce que cela veut dire.</a:t>
            </a:r>
          </a:p>
          <a:p>
            <a:r>
              <a:rPr lang="it-IT" b="1" dirty="0"/>
              <a:t>MARIANE</a:t>
            </a:r>
            <a:r>
              <a:rPr lang="it-IT" i="1" dirty="0"/>
              <a:t>, </a:t>
            </a:r>
            <a:r>
              <a:rPr lang="it-IT" i="1" dirty="0" err="1"/>
              <a:t>aux</a:t>
            </a:r>
            <a:r>
              <a:rPr lang="it-IT" i="1" dirty="0"/>
              <a:t> </a:t>
            </a:r>
            <a:r>
              <a:rPr lang="it-IT" i="1" dirty="0" err="1"/>
              <a:t>genoux</a:t>
            </a:r>
            <a:r>
              <a:rPr lang="it-IT" i="1" dirty="0"/>
              <a:t> d’</a:t>
            </a:r>
            <a:r>
              <a:rPr lang="it-IT" i="1" dirty="0" err="1"/>
              <a:t>Orgon</a:t>
            </a:r>
            <a:r>
              <a:rPr lang="it-IT" i="1" dirty="0"/>
              <a:t>. </a:t>
            </a:r>
            <a:r>
              <a:rPr lang="fr-FR" dirty="0"/>
              <a:t>Mon père, au nom du ciel, qui connaît ma douleur,</a:t>
            </a:r>
          </a:p>
          <a:p>
            <a:r>
              <a:rPr lang="fr-FR" dirty="0"/>
              <a:t>Et par tout ce qui peut émouvoir votre </a:t>
            </a:r>
            <a:r>
              <a:rPr lang="it-IT" dirty="0" err="1"/>
              <a:t>cœur</a:t>
            </a:r>
            <a:r>
              <a:rPr lang="fr-FR" dirty="0"/>
              <a:t>,</a:t>
            </a:r>
          </a:p>
          <a:p>
            <a:r>
              <a:rPr lang="fr-FR" dirty="0"/>
              <a:t>Relâchez-vous un peu des </a:t>
            </a:r>
            <a:r>
              <a:rPr lang="fr-FR" b="1" dirty="0"/>
              <a:t>droits de la naissance</a:t>
            </a:r>
            <a:r>
              <a:rPr lang="fr-FR" dirty="0"/>
              <a:t>,</a:t>
            </a:r>
          </a:p>
          <a:p>
            <a:r>
              <a:rPr lang="fr-FR" dirty="0"/>
              <a:t>Et dispensez mes </a:t>
            </a:r>
            <a:r>
              <a:rPr lang="fr-FR" dirty="0" err="1"/>
              <a:t>voeux</a:t>
            </a:r>
            <a:r>
              <a:rPr lang="fr-FR" dirty="0"/>
              <a:t> de cette </a:t>
            </a:r>
            <a:r>
              <a:rPr lang="fr-FR" b="1" dirty="0"/>
              <a:t>obéissance</a:t>
            </a:r>
            <a:r>
              <a:rPr lang="fr-FR" dirty="0"/>
              <a:t>.</a:t>
            </a:r>
          </a:p>
          <a:p>
            <a:r>
              <a:rPr lang="fr-FR" dirty="0"/>
              <a:t>[…] Si, contre un doux espoir que j’avais pu former,</a:t>
            </a:r>
          </a:p>
          <a:p>
            <a:r>
              <a:rPr lang="fr-FR" dirty="0"/>
              <a:t>Vous me défendez d’être à </a:t>
            </a:r>
            <a:r>
              <a:rPr lang="fr-FR" b="1" dirty="0"/>
              <a:t>ce que j’ose aimer</a:t>
            </a:r>
            <a:r>
              <a:rPr lang="fr-FR" dirty="0"/>
              <a:t>,</a:t>
            </a:r>
          </a:p>
          <a:p>
            <a:r>
              <a:rPr lang="fr-FR" dirty="0"/>
              <a:t>Au moins, par vos bontés, qu’à vos genoux j’implore,</a:t>
            </a:r>
            <a:endParaRPr lang="it-IT" dirty="0"/>
          </a:p>
          <a:p>
            <a:r>
              <a:rPr lang="fr-FR" dirty="0"/>
              <a:t>Sauvez-moi du tourment d’être à </a:t>
            </a:r>
            <a:r>
              <a:rPr lang="fr-FR" b="1" dirty="0"/>
              <a:t>ce que j’abhorre</a:t>
            </a:r>
            <a:r>
              <a:rPr lang="fr-FR" dirty="0"/>
              <a:t> ;</a:t>
            </a:r>
          </a:p>
          <a:p>
            <a:r>
              <a:rPr lang="fr-FR" dirty="0"/>
              <a:t>Et ne me portez point à quelque désespoir,</a:t>
            </a:r>
          </a:p>
          <a:p>
            <a:r>
              <a:rPr lang="fr-FR" dirty="0"/>
              <a:t>En vous servant sur moi de tout votre </a:t>
            </a:r>
            <a:r>
              <a:rPr lang="fr-FR" b="1" dirty="0"/>
              <a:t>pouvoir</a:t>
            </a:r>
            <a:r>
              <a:rPr lang="fr-FR" dirty="0"/>
              <a:t>.</a:t>
            </a:r>
            <a:endParaRPr lang="it-IT" dirty="0"/>
          </a:p>
        </p:txBody>
      </p:sp>
    </p:spTree>
    <p:extLst>
      <p:ext uri="{BB962C8B-B14F-4D97-AF65-F5344CB8AC3E}">
        <p14:creationId xmlns:p14="http://schemas.microsoft.com/office/powerpoint/2010/main" val="358695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5</a:t>
            </a:r>
          </a:p>
        </p:txBody>
      </p:sp>
      <p:sp>
        <p:nvSpPr>
          <p:cNvPr id="3" name="Segnaposto contenuto 2"/>
          <p:cNvSpPr>
            <a:spLocks noGrp="1"/>
          </p:cNvSpPr>
          <p:nvPr>
            <p:ph idx="1"/>
          </p:nvPr>
        </p:nvSpPr>
        <p:spPr/>
        <p:txBody>
          <a:bodyPr>
            <a:normAutofit fontScale="77500" lnSpcReduction="20000"/>
          </a:bodyPr>
          <a:lstStyle/>
          <a:p>
            <a:pPr marL="0" lvl="1" indent="0">
              <a:buNone/>
            </a:pPr>
            <a:r>
              <a:rPr lang="fr-FR" sz="2800" dirty="0"/>
              <a:t>ELMIRE Toujours </a:t>
            </a:r>
            <a:r>
              <a:rPr lang="fr-FR" sz="2800" b="1" dirty="0"/>
              <a:t>notre</a:t>
            </a:r>
            <a:r>
              <a:rPr lang="fr-FR" sz="2800" dirty="0"/>
              <a:t> pudeur combat, dans ces moments,	</a:t>
            </a:r>
            <a:r>
              <a:rPr lang="fr-FR" sz="2800" dirty="0">
                <a:solidFill>
                  <a:srgbClr val="92D050"/>
                </a:solidFill>
              </a:rPr>
              <a:t>[</a:t>
            </a:r>
            <a:r>
              <a:rPr lang="fr-FR" sz="2800" b="1" dirty="0">
                <a:solidFill>
                  <a:srgbClr val="92D050"/>
                </a:solidFill>
              </a:rPr>
              <a:t>on = les femmes, </a:t>
            </a:r>
            <a:r>
              <a:rPr lang="fr-FR" sz="2800" b="1" dirty="0" err="1">
                <a:solidFill>
                  <a:srgbClr val="92D050"/>
                </a:solidFill>
              </a:rPr>
              <a:t>Elmire</a:t>
            </a:r>
            <a:r>
              <a:rPr lang="fr-FR" sz="2800" dirty="0">
                <a:solidFill>
                  <a:srgbClr val="92D050"/>
                </a:solidFill>
              </a:rPr>
              <a:t>]</a:t>
            </a:r>
          </a:p>
          <a:p>
            <a:r>
              <a:rPr lang="fr-FR" dirty="0"/>
              <a:t>Ce qu’</a:t>
            </a:r>
            <a:r>
              <a:rPr lang="fr-FR" b="1" dirty="0"/>
              <a:t>on</a:t>
            </a:r>
            <a:r>
              <a:rPr lang="fr-FR" dirty="0"/>
              <a:t> peut nous donner de tendres sentiments.</a:t>
            </a:r>
          </a:p>
          <a:p>
            <a:r>
              <a:rPr lang="fr-FR" dirty="0"/>
              <a:t>Quelque raison qu’</a:t>
            </a:r>
            <a:r>
              <a:rPr lang="fr-FR" b="1" dirty="0"/>
              <a:t>on</a:t>
            </a:r>
            <a:r>
              <a:rPr lang="fr-FR" dirty="0"/>
              <a:t> trouve à l’amour qui nous </a:t>
            </a:r>
            <a:r>
              <a:rPr lang="it-IT" dirty="0" err="1"/>
              <a:t>dompte</a:t>
            </a:r>
            <a:r>
              <a:rPr lang="it-IT" dirty="0"/>
              <a:t>,</a:t>
            </a:r>
          </a:p>
          <a:p>
            <a:r>
              <a:rPr lang="fr-FR" b="1" dirty="0"/>
              <a:t>On</a:t>
            </a:r>
            <a:r>
              <a:rPr lang="fr-FR" dirty="0"/>
              <a:t> trouve à l’avouer toujours un peu de honte.</a:t>
            </a:r>
          </a:p>
          <a:p>
            <a:r>
              <a:rPr lang="fr-FR" b="1" dirty="0"/>
              <a:t>On</a:t>
            </a:r>
            <a:r>
              <a:rPr lang="fr-FR" dirty="0"/>
              <a:t> s’en défend d’abord : mais de l’air qu’</a:t>
            </a:r>
            <a:r>
              <a:rPr lang="fr-FR" b="1" dirty="0"/>
              <a:t>on</a:t>
            </a:r>
            <a:r>
              <a:rPr lang="fr-FR" dirty="0"/>
              <a:t> s’y </a:t>
            </a:r>
            <a:r>
              <a:rPr lang="it-IT" dirty="0" err="1"/>
              <a:t>prend</a:t>
            </a:r>
            <a:r>
              <a:rPr lang="it-IT" dirty="0"/>
              <a:t>,</a:t>
            </a:r>
          </a:p>
          <a:p>
            <a:r>
              <a:rPr lang="fr-FR" b="1" dirty="0"/>
              <a:t>On</a:t>
            </a:r>
            <a:r>
              <a:rPr lang="fr-FR" dirty="0"/>
              <a:t> fait connaître assez que </a:t>
            </a:r>
            <a:r>
              <a:rPr lang="fr-FR" b="1" dirty="0"/>
              <a:t>notre</a:t>
            </a:r>
            <a:r>
              <a:rPr lang="fr-FR" dirty="0"/>
              <a:t> </a:t>
            </a:r>
            <a:r>
              <a:rPr lang="it-IT" dirty="0" err="1"/>
              <a:t>cœur</a:t>
            </a:r>
            <a:r>
              <a:rPr lang="it-IT" dirty="0"/>
              <a:t> </a:t>
            </a:r>
            <a:r>
              <a:rPr lang="fr-FR" dirty="0"/>
              <a:t>se rend (v. 1415-1420).</a:t>
            </a:r>
          </a:p>
          <a:p>
            <a:endParaRPr lang="fr-FR" dirty="0"/>
          </a:p>
          <a:p>
            <a:r>
              <a:rPr lang="fr-FR" dirty="0"/>
              <a:t>[…] Puisqu’</a:t>
            </a:r>
            <a:r>
              <a:rPr lang="fr-FR" b="1" dirty="0"/>
              <a:t>on</a:t>
            </a:r>
            <a:r>
              <a:rPr lang="fr-FR" dirty="0"/>
              <a:t> ne veut point croire à tout ce qu’</a:t>
            </a:r>
            <a:r>
              <a:rPr lang="fr-FR" b="1" dirty="0"/>
              <a:t>on</a:t>
            </a:r>
            <a:r>
              <a:rPr lang="fr-FR" dirty="0"/>
              <a:t> peut </a:t>
            </a:r>
            <a:r>
              <a:rPr lang="it-IT" dirty="0"/>
              <a:t>dire,	</a:t>
            </a:r>
            <a:r>
              <a:rPr lang="fr-FR" dirty="0"/>
              <a:t> </a:t>
            </a:r>
            <a:r>
              <a:rPr lang="fr-FR" dirty="0">
                <a:solidFill>
                  <a:srgbClr val="92D050"/>
                </a:solidFill>
              </a:rPr>
              <a:t>[</a:t>
            </a:r>
            <a:r>
              <a:rPr lang="fr-FR" b="1" dirty="0">
                <a:solidFill>
                  <a:srgbClr val="92D050"/>
                </a:solidFill>
              </a:rPr>
              <a:t>on = Orgon</a:t>
            </a:r>
            <a:r>
              <a:rPr lang="fr-FR" dirty="0">
                <a:solidFill>
                  <a:srgbClr val="92D050"/>
                </a:solidFill>
              </a:rPr>
              <a:t>]</a:t>
            </a:r>
            <a:endParaRPr lang="it-IT" dirty="0">
              <a:solidFill>
                <a:srgbClr val="92D050"/>
              </a:solidFill>
            </a:endParaRPr>
          </a:p>
          <a:p>
            <a:r>
              <a:rPr lang="fr-FR" dirty="0"/>
              <a:t>Et qu’</a:t>
            </a:r>
            <a:r>
              <a:rPr lang="fr-FR" b="1" dirty="0"/>
              <a:t>on</a:t>
            </a:r>
            <a:r>
              <a:rPr lang="fr-FR" dirty="0"/>
              <a:t> veut des témoins qui soient plus </a:t>
            </a:r>
            <a:r>
              <a:rPr lang="it-IT" dirty="0" err="1"/>
              <a:t>convaincants</a:t>
            </a:r>
            <a:r>
              <a:rPr lang="it-IT" dirty="0"/>
              <a:t>,</a:t>
            </a:r>
          </a:p>
          <a:p>
            <a:r>
              <a:rPr lang="fr-FR" dirty="0"/>
              <a:t>Il faut bien s’y résoudre, et contenter </a:t>
            </a:r>
            <a:r>
              <a:rPr lang="fr-FR" b="1" dirty="0"/>
              <a:t>les gens</a:t>
            </a:r>
            <a:r>
              <a:rPr lang="fr-FR" dirty="0"/>
              <a:t>.</a:t>
            </a:r>
          </a:p>
          <a:p>
            <a:r>
              <a:rPr lang="fr-FR" dirty="0"/>
              <a:t>Si ce consentement porte en soi quelque offense,</a:t>
            </a:r>
          </a:p>
          <a:p>
            <a:r>
              <a:rPr lang="fr-FR" dirty="0"/>
              <a:t>Tant pis pour </a:t>
            </a:r>
            <a:r>
              <a:rPr lang="fr-FR" b="1" dirty="0"/>
              <a:t>qui</a:t>
            </a:r>
            <a:r>
              <a:rPr lang="fr-FR" dirty="0"/>
              <a:t> me force à cette violence (v. 1514-1518).</a:t>
            </a:r>
            <a:endParaRPr lang="it-IT" dirty="0"/>
          </a:p>
        </p:txBody>
      </p:sp>
    </p:spTree>
    <p:extLst>
      <p:ext uri="{BB962C8B-B14F-4D97-AF65-F5344CB8AC3E}">
        <p14:creationId xmlns:p14="http://schemas.microsoft.com/office/powerpoint/2010/main" val="117494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5, v. 1485-1495</a:t>
            </a:r>
          </a:p>
        </p:txBody>
      </p:sp>
      <p:sp>
        <p:nvSpPr>
          <p:cNvPr id="3" name="Segnaposto contenuto 2"/>
          <p:cNvSpPr>
            <a:spLocks noGrp="1"/>
          </p:cNvSpPr>
          <p:nvPr>
            <p:ph idx="1"/>
          </p:nvPr>
        </p:nvSpPr>
        <p:spPr/>
        <p:txBody>
          <a:bodyPr>
            <a:normAutofit fontScale="85000" lnSpcReduction="20000"/>
          </a:bodyPr>
          <a:lstStyle/>
          <a:p>
            <a:r>
              <a:rPr lang="fr-FR" dirty="0"/>
              <a:t>TARTUFFE</a:t>
            </a:r>
          </a:p>
          <a:p>
            <a:r>
              <a:rPr lang="fr-FR" dirty="0"/>
              <a:t>Je puis vous dissiper ces craintes </a:t>
            </a:r>
            <a:r>
              <a:rPr lang="fr-FR" b="1" dirty="0"/>
              <a:t>ridicules</a:t>
            </a:r>
            <a:r>
              <a:rPr lang="fr-FR" dirty="0"/>
              <a:t>,</a:t>
            </a:r>
          </a:p>
          <a:p>
            <a:r>
              <a:rPr lang="fr-FR" dirty="0"/>
              <a:t>Madame, et je sais l’art de lever les scrupules.</a:t>
            </a:r>
          </a:p>
          <a:p>
            <a:r>
              <a:rPr lang="fr-FR" dirty="0"/>
              <a:t>Le ciel défend, de vrai, certains contentements ;</a:t>
            </a:r>
          </a:p>
          <a:p>
            <a:r>
              <a:rPr lang="fr-FR" dirty="0"/>
              <a:t>Mais on trouve avec lui des </a:t>
            </a:r>
            <a:r>
              <a:rPr lang="fr-FR" b="1" dirty="0"/>
              <a:t>accommodements</a:t>
            </a:r>
            <a:r>
              <a:rPr lang="fr-FR" dirty="0"/>
              <a:t>.</a:t>
            </a:r>
          </a:p>
          <a:p>
            <a:pPr algn="r"/>
            <a:r>
              <a:rPr lang="fr-FR" i="1" dirty="0"/>
              <a:t>C’est un scélérat qui parle.</a:t>
            </a:r>
            <a:endParaRPr lang="it-IT" i="1" dirty="0"/>
          </a:p>
          <a:p>
            <a:r>
              <a:rPr lang="fr-FR" dirty="0"/>
              <a:t>Selon divers besoins, il est une science</a:t>
            </a:r>
          </a:p>
          <a:p>
            <a:r>
              <a:rPr lang="fr-FR" dirty="0"/>
              <a:t>D’étendre les liens de notre conscience,</a:t>
            </a:r>
          </a:p>
          <a:p>
            <a:r>
              <a:rPr lang="fr-FR" dirty="0"/>
              <a:t>Et de rectifier le mal de l’</a:t>
            </a:r>
            <a:r>
              <a:rPr lang="fr-FR" b="1" dirty="0"/>
              <a:t>action</a:t>
            </a:r>
          </a:p>
          <a:p>
            <a:r>
              <a:rPr lang="fr-FR" dirty="0"/>
              <a:t>Avec la pureté de notre </a:t>
            </a:r>
            <a:r>
              <a:rPr lang="fr-FR" b="1" dirty="0"/>
              <a:t>intention</a:t>
            </a:r>
            <a:r>
              <a:rPr lang="fr-FR" dirty="0"/>
              <a:t>.</a:t>
            </a:r>
          </a:p>
          <a:p>
            <a:r>
              <a:rPr lang="fr-FR" dirty="0"/>
              <a:t>[…] Contentez mon </a:t>
            </a:r>
            <a:r>
              <a:rPr lang="fr-FR" b="1" dirty="0"/>
              <a:t>désir</a:t>
            </a:r>
            <a:r>
              <a:rPr lang="fr-FR" dirty="0"/>
              <a:t>, et n’ayez point d’effroi […]</a:t>
            </a:r>
            <a:endParaRPr lang="it-IT" dirty="0"/>
          </a:p>
        </p:txBody>
      </p:sp>
    </p:spTree>
    <p:extLst>
      <p:ext uri="{BB962C8B-B14F-4D97-AF65-F5344CB8AC3E}">
        <p14:creationId xmlns:p14="http://schemas.microsoft.com/office/powerpoint/2010/main" val="380922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Molière, </a:t>
            </a:r>
            <a:r>
              <a:rPr lang="it-IT" i="1" dirty="0"/>
              <a:t>Le </a:t>
            </a:r>
            <a:r>
              <a:rPr lang="it-IT" i="1" dirty="0" err="1"/>
              <a:t>Tartuffe</a:t>
            </a:r>
            <a:r>
              <a:rPr lang="it-IT" dirty="0"/>
              <a:t> (l’</a:t>
            </a:r>
            <a:r>
              <a:rPr lang="it-IT" dirty="0" err="1"/>
              <a:t>espace</a:t>
            </a:r>
            <a:r>
              <a:rPr lang="it-IT" dirty="0"/>
              <a:t> et le </a:t>
            </a:r>
            <a:r>
              <a:rPr lang="it-IT" dirty="0" err="1"/>
              <a:t>pouvoir</a:t>
            </a:r>
            <a:r>
              <a:rPr lang="it-IT" dirty="0"/>
              <a:t>)</a:t>
            </a:r>
          </a:p>
        </p:txBody>
      </p:sp>
      <p:sp>
        <p:nvSpPr>
          <p:cNvPr id="3" name="Segnaposto contenuto 2"/>
          <p:cNvSpPr>
            <a:spLocks noGrp="1"/>
          </p:cNvSpPr>
          <p:nvPr>
            <p:ph idx="1"/>
          </p:nvPr>
        </p:nvSpPr>
        <p:spPr/>
        <p:txBody>
          <a:bodyPr>
            <a:normAutofit fontScale="77500" lnSpcReduction="20000"/>
          </a:bodyPr>
          <a:lstStyle/>
          <a:p>
            <a:r>
              <a:rPr lang="fr-FR" dirty="0"/>
              <a:t>DAMIS Quoi ! je souffrirai, moi, qu’un cagot de critique</a:t>
            </a:r>
          </a:p>
          <a:p>
            <a:r>
              <a:rPr lang="fr-FR" dirty="0"/>
              <a:t>Vienne usurper </a:t>
            </a:r>
            <a:r>
              <a:rPr lang="fr-FR" b="1" dirty="0"/>
              <a:t>céans</a:t>
            </a:r>
            <a:r>
              <a:rPr lang="fr-FR" dirty="0"/>
              <a:t> un pouvoir tyrannique […] (I, 1)</a:t>
            </a:r>
          </a:p>
          <a:p>
            <a:r>
              <a:rPr lang="fr-FR" dirty="0"/>
              <a:t>DORINE Certes, c’est une chose aussi qui scandalise</a:t>
            </a:r>
          </a:p>
          <a:p>
            <a:r>
              <a:rPr lang="fr-FR" dirty="0"/>
              <a:t>De voir qu’un inconnu </a:t>
            </a:r>
            <a:r>
              <a:rPr lang="fr-FR" b="1" dirty="0"/>
              <a:t>céans</a:t>
            </a:r>
            <a:r>
              <a:rPr lang="fr-FR" dirty="0"/>
              <a:t> s’impatronise ; (I, 1)</a:t>
            </a:r>
          </a:p>
          <a:p>
            <a:r>
              <a:rPr lang="fr-FR" dirty="0"/>
              <a:t>TARTUFFE Je regarde </a:t>
            </a:r>
            <a:r>
              <a:rPr lang="fr-FR" b="1" dirty="0"/>
              <a:t>céans</a:t>
            </a:r>
            <a:r>
              <a:rPr lang="fr-FR" dirty="0"/>
              <a:t> quels grands troubles j’apporte,</a:t>
            </a:r>
          </a:p>
          <a:p>
            <a:r>
              <a:rPr lang="fr-FR" dirty="0"/>
              <a:t>Et crois qu’il est besoin, mon frère, que j’en sorte (III, 7).</a:t>
            </a:r>
          </a:p>
          <a:p>
            <a:r>
              <a:rPr lang="fr-FR" dirty="0"/>
              <a:t>TARTUFFE Et, s’il </a:t>
            </a:r>
            <a:r>
              <a:rPr lang="fr-FR" b="1" dirty="0"/>
              <a:t>rentre</a:t>
            </a:r>
            <a:r>
              <a:rPr lang="fr-FR" dirty="0"/>
              <a:t> </a:t>
            </a:r>
            <a:r>
              <a:rPr lang="fr-FR" b="1" dirty="0"/>
              <a:t>céans</a:t>
            </a:r>
            <a:r>
              <a:rPr lang="fr-FR" dirty="0"/>
              <a:t>, c’est à moi d’en </a:t>
            </a:r>
            <a:r>
              <a:rPr lang="fr-FR" b="1" dirty="0"/>
              <a:t>sortir</a:t>
            </a:r>
            <a:r>
              <a:rPr lang="fr-FR" dirty="0"/>
              <a:t> (IV, 1).</a:t>
            </a:r>
          </a:p>
          <a:p>
            <a:r>
              <a:rPr lang="it-IT" dirty="0"/>
              <a:t>ORGON</a:t>
            </a:r>
            <a:r>
              <a:rPr lang="fr-FR" dirty="0"/>
              <a:t> Il faut, tout sur-le-champ, </a:t>
            </a:r>
            <a:r>
              <a:rPr lang="fr-FR" b="1" dirty="0"/>
              <a:t>sortir</a:t>
            </a:r>
            <a:r>
              <a:rPr lang="fr-FR" dirty="0"/>
              <a:t> de la </a:t>
            </a:r>
            <a:r>
              <a:rPr lang="fr-FR" b="1" dirty="0"/>
              <a:t>maison</a:t>
            </a:r>
            <a:r>
              <a:rPr lang="fr-FR" dirty="0"/>
              <a:t>.</a:t>
            </a:r>
          </a:p>
          <a:p>
            <a:r>
              <a:rPr lang="it-IT" dirty="0"/>
              <a:t>TARTUFFE </a:t>
            </a:r>
            <a:r>
              <a:rPr lang="fr-FR" dirty="0"/>
              <a:t>C’est à vous d’en </a:t>
            </a:r>
            <a:r>
              <a:rPr lang="fr-FR" b="1" dirty="0"/>
              <a:t>sortir</a:t>
            </a:r>
            <a:r>
              <a:rPr lang="fr-FR" dirty="0"/>
              <a:t>, vous qui parlez en maître.</a:t>
            </a:r>
          </a:p>
          <a:p>
            <a:r>
              <a:rPr lang="fr-FR" dirty="0"/>
              <a:t>La </a:t>
            </a:r>
            <a:r>
              <a:rPr lang="fr-FR" b="1" dirty="0"/>
              <a:t>maison</a:t>
            </a:r>
            <a:r>
              <a:rPr lang="fr-FR" dirty="0"/>
              <a:t> m’appartient, je le ferai connaître, (IV, 7)</a:t>
            </a:r>
          </a:p>
          <a:p>
            <a:r>
              <a:rPr lang="fr-FR" dirty="0"/>
              <a:t>ELMIRE Quel est donc ce langage, et qu’est-ce qu’il veut </a:t>
            </a:r>
            <a:r>
              <a:rPr lang="it-IT" dirty="0"/>
              <a:t>dire ?</a:t>
            </a:r>
          </a:p>
          <a:p>
            <a:r>
              <a:rPr lang="it-IT" dirty="0"/>
              <a:t>ORGON </a:t>
            </a:r>
            <a:r>
              <a:rPr lang="fr-FR" dirty="0"/>
              <a:t>Ma foi, je suis confus, et n’ai </a:t>
            </a:r>
            <a:r>
              <a:rPr lang="fr-FR" b="1" dirty="0"/>
              <a:t>pas lieu de rire</a:t>
            </a:r>
            <a:r>
              <a:rPr lang="fr-FR" dirty="0"/>
              <a:t>. (IV, 8)</a:t>
            </a:r>
            <a:endParaRPr lang="it-IT" dirty="0"/>
          </a:p>
        </p:txBody>
      </p:sp>
    </p:spTree>
    <p:extLst>
      <p:ext uri="{BB962C8B-B14F-4D97-AF65-F5344CB8AC3E}">
        <p14:creationId xmlns:p14="http://schemas.microsoft.com/office/powerpoint/2010/main" val="3215896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1</a:t>
            </a:r>
            <a:endParaRPr lang="it-IT" sz="1200" dirty="0"/>
          </a:p>
        </p:txBody>
      </p:sp>
      <p:sp>
        <p:nvSpPr>
          <p:cNvPr id="3" name="Segnaposto contenuto 2"/>
          <p:cNvSpPr>
            <a:spLocks noGrp="1"/>
          </p:cNvSpPr>
          <p:nvPr>
            <p:ph idx="1"/>
          </p:nvPr>
        </p:nvSpPr>
        <p:spPr/>
        <p:txBody>
          <a:bodyPr>
            <a:normAutofit fontScale="62500" lnSpcReduction="20000"/>
          </a:bodyPr>
          <a:lstStyle/>
          <a:p>
            <a:r>
              <a:rPr lang="fr-FR" dirty="0"/>
              <a:t>CLÉANTE [à Orgon] Vous ne gardez en rien les </a:t>
            </a:r>
            <a:r>
              <a:rPr lang="fr-FR" b="1" dirty="0"/>
              <a:t>doux</a:t>
            </a:r>
            <a:r>
              <a:rPr lang="fr-FR" dirty="0"/>
              <a:t> tempéraments.</a:t>
            </a:r>
          </a:p>
          <a:p>
            <a:r>
              <a:rPr lang="fr-FR" dirty="0"/>
              <a:t>Dans la droite </a:t>
            </a:r>
            <a:r>
              <a:rPr lang="fr-FR" b="1" dirty="0"/>
              <a:t>raison</a:t>
            </a:r>
            <a:r>
              <a:rPr lang="fr-FR" dirty="0"/>
              <a:t> jamais n’entre la vôtre ;</a:t>
            </a:r>
          </a:p>
          <a:p>
            <a:r>
              <a:rPr lang="fr-FR" dirty="0"/>
              <a:t>Et toujours d’un </a:t>
            </a:r>
            <a:r>
              <a:rPr lang="fr-FR" b="1" dirty="0"/>
              <a:t>excès</a:t>
            </a:r>
            <a:r>
              <a:rPr lang="fr-FR" dirty="0"/>
              <a:t> vous vous jetez dans l’autre.</a:t>
            </a:r>
          </a:p>
          <a:p>
            <a:r>
              <a:rPr lang="fr-FR" dirty="0"/>
              <a:t>[…] Quoi ! parce qu’un fripon vous dupe avec audace,</a:t>
            </a:r>
          </a:p>
          <a:p>
            <a:r>
              <a:rPr lang="fr-FR" dirty="0"/>
              <a:t>Sous le pompeux éclat d’une austère grimace,</a:t>
            </a:r>
          </a:p>
          <a:p>
            <a:r>
              <a:rPr lang="fr-FR" dirty="0"/>
              <a:t>Vous voulez que partout on soit fait comme lui,</a:t>
            </a:r>
          </a:p>
          <a:p>
            <a:r>
              <a:rPr lang="fr-FR" dirty="0"/>
              <a:t>Et qu’aucun vrai dévot ne se trouve aujourd’hui ?</a:t>
            </a:r>
          </a:p>
          <a:p>
            <a:r>
              <a:rPr lang="fr-FR" dirty="0"/>
              <a:t>Laissez aux </a:t>
            </a:r>
            <a:r>
              <a:rPr lang="fr-FR" b="1" dirty="0"/>
              <a:t>libertins</a:t>
            </a:r>
            <a:r>
              <a:rPr lang="fr-FR" dirty="0"/>
              <a:t> ces sottes conséquences :</a:t>
            </a:r>
          </a:p>
          <a:p>
            <a:r>
              <a:rPr lang="fr-FR" dirty="0"/>
              <a:t>Démêlez la vertu d’avec ses apparences,</a:t>
            </a:r>
          </a:p>
          <a:p>
            <a:r>
              <a:rPr lang="fr-FR" dirty="0"/>
              <a:t>Ne hasardez jamais votre estime trop tôt,</a:t>
            </a:r>
          </a:p>
          <a:p>
            <a:r>
              <a:rPr lang="fr-FR" dirty="0"/>
              <a:t>Et soyez pour cela dans le </a:t>
            </a:r>
            <a:r>
              <a:rPr lang="fr-FR" b="1" dirty="0"/>
              <a:t>milieu</a:t>
            </a:r>
            <a:r>
              <a:rPr lang="fr-FR" dirty="0"/>
              <a:t> qu’il faut (</a:t>
            </a:r>
            <a:r>
              <a:rPr lang="it-IT" dirty="0"/>
              <a:t>v. 1608-1624)</a:t>
            </a:r>
            <a:r>
              <a:rPr lang="fr-FR" dirty="0"/>
              <a:t>.</a:t>
            </a:r>
          </a:p>
          <a:p>
            <a:r>
              <a:rPr lang="fr-FR" dirty="0"/>
              <a:t>[…] CLÉANTE [à </a:t>
            </a:r>
            <a:r>
              <a:rPr lang="fr-FR" dirty="0" err="1"/>
              <a:t>Damis</a:t>
            </a:r>
            <a:r>
              <a:rPr lang="fr-FR" dirty="0"/>
              <a:t>] Nous vivons sous un </a:t>
            </a:r>
            <a:r>
              <a:rPr lang="fr-FR" b="1" dirty="0"/>
              <a:t>règne</a:t>
            </a:r>
            <a:r>
              <a:rPr lang="fr-FR" dirty="0"/>
              <a:t> et sommes dans un </a:t>
            </a:r>
            <a:r>
              <a:rPr lang="fr-FR" b="1" dirty="0"/>
              <a:t>temps</a:t>
            </a:r>
          </a:p>
          <a:p>
            <a:r>
              <a:rPr lang="fr-FR" dirty="0"/>
              <a:t>Où par la violence on fait mal ses affaires (v. 1640-1641).</a:t>
            </a:r>
            <a:endParaRPr lang="it-IT" dirty="0"/>
          </a:p>
        </p:txBody>
      </p:sp>
    </p:spTree>
    <p:extLst>
      <p:ext uri="{BB962C8B-B14F-4D97-AF65-F5344CB8AC3E}">
        <p14:creationId xmlns:p14="http://schemas.microsoft.com/office/powerpoint/2010/main" val="2802653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3</a:t>
            </a:r>
          </a:p>
        </p:txBody>
      </p:sp>
      <p:sp>
        <p:nvSpPr>
          <p:cNvPr id="3" name="Segnaposto contenuto 2"/>
          <p:cNvSpPr>
            <a:spLocks noGrp="1"/>
          </p:cNvSpPr>
          <p:nvPr>
            <p:ph idx="1"/>
          </p:nvPr>
        </p:nvSpPr>
        <p:spPr/>
        <p:txBody>
          <a:bodyPr>
            <a:normAutofit fontScale="55000" lnSpcReduction="20000"/>
          </a:bodyPr>
          <a:lstStyle/>
          <a:p>
            <a:r>
              <a:rPr lang="it-IT" b="1" dirty="0"/>
              <a:t>ORGON </a:t>
            </a:r>
            <a:r>
              <a:rPr lang="fr-FR" dirty="0"/>
              <a:t>Vous me feriez damner, ma mère ! Je vous dis</a:t>
            </a:r>
          </a:p>
          <a:p>
            <a:r>
              <a:rPr lang="fr-FR" dirty="0"/>
              <a:t>Que j’ai </a:t>
            </a:r>
            <a:r>
              <a:rPr lang="fr-FR" dirty="0">
                <a:solidFill>
                  <a:srgbClr val="00B050"/>
                </a:solidFill>
              </a:rPr>
              <a:t>vu</a:t>
            </a:r>
            <a:r>
              <a:rPr lang="fr-FR" dirty="0"/>
              <a:t> de mes yeux un crime si hardi.</a:t>
            </a:r>
          </a:p>
          <a:p>
            <a:r>
              <a:rPr lang="it-IT" b="1" dirty="0"/>
              <a:t>MADAME PERNELLE </a:t>
            </a:r>
            <a:r>
              <a:rPr lang="fr-FR" dirty="0"/>
              <a:t>Les langues ont toujours du venin à répandre,</a:t>
            </a:r>
            <a:endParaRPr lang="it-IT" dirty="0"/>
          </a:p>
          <a:p>
            <a:r>
              <a:rPr lang="fr-FR" dirty="0"/>
              <a:t>Et rien n’est ici-bas qui s’en puisse défendre.</a:t>
            </a:r>
          </a:p>
          <a:p>
            <a:r>
              <a:rPr lang="it-IT" b="1" dirty="0"/>
              <a:t>ORGON </a:t>
            </a:r>
            <a:r>
              <a:rPr lang="fr-FR" dirty="0"/>
              <a:t>C’est tenir un propos de sens bien dépourvu.</a:t>
            </a:r>
          </a:p>
          <a:p>
            <a:r>
              <a:rPr lang="fr-FR" dirty="0"/>
              <a:t>Je l’ai </a:t>
            </a:r>
            <a:r>
              <a:rPr lang="fr-FR" dirty="0">
                <a:solidFill>
                  <a:srgbClr val="00B050"/>
                </a:solidFill>
              </a:rPr>
              <a:t>vu</a:t>
            </a:r>
            <a:r>
              <a:rPr lang="fr-FR" dirty="0"/>
              <a:t>, dis-je, </a:t>
            </a:r>
            <a:r>
              <a:rPr lang="fr-FR" dirty="0">
                <a:solidFill>
                  <a:srgbClr val="00B050"/>
                </a:solidFill>
              </a:rPr>
              <a:t>vu</a:t>
            </a:r>
            <a:r>
              <a:rPr lang="fr-FR" dirty="0"/>
              <a:t>, de mes propres yeux </a:t>
            </a:r>
            <a:r>
              <a:rPr lang="fr-FR" dirty="0">
                <a:solidFill>
                  <a:srgbClr val="00B050"/>
                </a:solidFill>
              </a:rPr>
              <a:t>vu</a:t>
            </a:r>
            <a:r>
              <a:rPr lang="fr-FR" dirty="0"/>
              <a:t>,</a:t>
            </a:r>
          </a:p>
          <a:p>
            <a:r>
              <a:rPr lang="fr-FR" dirty="0"/>
              <a:t>Ce qu’on appelle </a:t>
            </a:r>
            <a:r>
              <a:rPr lang="fr-FR" dirty="0">
                <a:solidFill>
                  <a:srgbClr val="00B050"/>
                </a:solidFill>
              </a:rPr>
              <a:t>vu</a:t>
            </a:r>
            <a:r>
              <a:rPr lang="fr-FR" dirty="0"/>
              <a:t>. Faut-il vous le rebattre</a:t>
            </a:r>
          </a:p>
          <a:p>
            <a:r>
              <a:rPr lang="fr-FR" dirty="0"/>
              <a:t>Aux oreilles cent fois, et crier comme quatre ?</a:t>
            </a:r>
          </a:p>
          <a:p>
            <a:r>
              <a:rPr lang="it-IT" b="1" dirty="0"/>
              <a:t>MADAME PERNELLE </a:t>
            </a:r>
            <a:r>
              <a:rPr lang="fr-FR" dirty="0"/>
              <a:t>Mon Dieu ! le plus souvent l’apparence déçoit :</a:t>
            </a:r>
          </a:p>
          <a:p>
            <a:r>
              <a:rPr lang="fr-FR" dirty="0"/>
              <a:t>Il ne faut pas toujours juger sur ce qu’on voit.</a:t>
            </a:r>
          </a:p>
          <a:p>
            <a:r>
              <a:rPr lang="it-IT" b="1" dirty="0"/>
              <a:t>ORGON </a:t>
            </a:r>
            <a:r>
              <a:rPr lang="it-IT" dirty="0" err="1"/>
              <a:t>J’enrage</a:t>
            </a:r>
            <a:r>
              <a:rPr lang="it-IT" dirty="0"/>
              <a:t> !</a:t>
            </a:r>
          </a:p>
          <a:p>
            <a:r>
              <a:rPr lang="it-IT" b="1" dirty="0"/>
              <a:t>MADAME PERNELLE </a:t>
            </a:r>
            <a:r>
              <a:rPr lang="fr-FR" dirty="0"/>
              <a:t>Aux faux soupçons la nature est sujette,</a:t>
            </a:r>
          </a:p>
          <a:p>
            <a:r>
              <a:rPr lang="fr-FR" dirty="0"/>
              <a:t>Et c’est souvent à mal que le bien s’interprète (</a:t>
            </a:r>
            <a:r>
              <a:rPr lang="it-IT" dirty="0"/>
              <a:t>v. 1671-1683</a:t>
            </a:r>
            <a:r>
              <a:rPr lang="fr-FR" dirty="0"/>
              <a:t>).</a:t>
            </a:r>
          </a:p>
          <a:p>
            <a:r>
              <a:rPr lang="it-IT" b="1" dirty="0"/>
              <a:t>[…] DORINE</a:t>
            </a:r>
            <a:r>
              <a:rPr lang="it-IT" i="1" dirty="0"/>
              <a:t>, à </a:t>
            </a:r>
            <a:r>
              <a:rPr lang="it-IT" i="1" dirty="0" err="1"/>
              <a:t>Orgon</a:t>
            </a:r>
            <a:r>
              <a:rPr lang="it-IT" i="1" dirty="0"/>
              <a:t>. </a:t>
            </a:r>
            <a:r>
              <a:rPr lang="fr-FR" dirty="0"/>
              <a:t>Juste retour, monsieur, des choses d’ici-bas ;</a:t>
            </a:r>
          </a:p>
          <a:p>
            <a:r>
              <a:rPr lang="fr-FR" dirty="0"/>
              <a:t>Vous ne vouliez point croire, et l’on ne vous croit pas  (</a:t>
            </a:r>
            <a:r>
              <a:rPr lang="it-IT" dirty="0"/>
              <a:t>v. 1695-1696</a:t>
            </a:r>
            <a:r>
              <a:rPr lang="fr-FR" dirty="0"/>
              <a:t>).</a:t>
            </a:r>
            <a:endParaRPr lang="it-IT" dirty="0"/>
          </a:p>
        </p:txBody>
      </p:sp>
    </p:spTree>
    <p:extLst>
      <p:ext uri="{BB962C8B-B14F-4D97-AF65-F5344CB8AC3E}">
        <p14:creationId xmlns:p14="http://schemas.microsoft.com/office/powerpoint/2010/main" val="857409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4</a:t>
            </a:r>
          </a:p>
        </p:txBody>
      </p:sp>
      <p:sp>
        <p:nvSpPr>
          <p:cNvPr id="3" name="Segnaposto contenuto 2"/>
          <p:cNvSpPr>
            <a:spLocks noGrp="1"/>
          </p:cNvSpPr>
          <p:nvPr>
            <p:ph idx="1"/>
          </p:nvPr>
        </p:nvSpPr>
        <p:spPr/>
        <p:txBody>
          <a:bodyPr>
            <a:normAutofit fontScale="85000" lnSpcReduction="20000"/>
          </a:bodyPr>
          <a:lstStyle/>
          <a:p>
            <a:r>
              <a:rPr lang="it-IT" b="1" dirty="0"/>
              <a:t>MONSIEUR LOYAL </a:t>
            </a:r>
            <a:r>
              <a:rPr lang="fr-FR" dirty="0"/>
              <a:t>Et je vous viens, monsieur, avec votre licence,</a:t>
            </a:r>
          </a:p>
          <a:p>
            <a:r>
              <a:rPr lang="fr-FR" dirty="0"/>
              <a:t>Signifier l’exploit de certaine ordonnance…</a:t>
            </a:r>
          </a:p>
          <a:p>
            <a:r>
              <a:rPr lang="fr-FR" dirty="0"/>
              <a:t>[…] Un ordre de </a:t>
            </a:r>
            <a:r>
              <a:rPr lang="fr-FR" b="1" dirty="0" err="1"/>
              <a:t>vuider</a:t>
            </a:r>
            <a:r>
              <a:rPr lang="fr-FR" dirty="0"/>
              <a:t> d’</a:t>
            </a:r>
            <a:r>
              <a:rPr lang="fr-FR" b="1" dirty="0"/>
              <a:t>ici</a:t>
            </a:r>
            <a:r>
              <a:rPr lang="fr-FR" dirty="0"/>
              <a:t>, vous et les vôtres,</a:t>
            </a:r>
          </a:p>
          <a:p>
            <a:r>
              <a:rPr lang="fr-FR" dirty="0"/>
              <a:t>Mettre vos meubles hors, et </a:t>
            </a:r>
            <a:r>
              <a:rPr lang="fr-FR" b="1" dirty="0"/>
              <a:t>faire place</a:t>
            </a:r>
            <a:r>
              <a:rPr lang="fr-FR" dirty="0"/>
              <a:t> à d’autres,</a:t>
            </a:r>
          </a:p>
          <a:p>
            <a:r>
              <a:rPr lang="fr-FR" dirty="0"/>
              <a:t>Sans délai ni remise, ainsi que besoin est.</a:t>
            </a:r>
          </a:p>
          <a:p>
            <a:r>
              <a:rPr lang="it-IT" b="1" dirty="0"/>
              <a:t>ORGON </a:t>
            </a:r>
            <a:r>
              <a:rPr lang="it-IT" dirty="0" err="1"/>
              <a:t>Moi</a:t>
            </a:r>
            <a:r>
              <a:rPr lang="it-IT" dirty="0"/>
              <a:t> ! sortir de </a:t>
            </a:r>
            <a:r>
              <a:rPr lang="it-IT" b="1" dirty="0" err="1"/>
              <a:t>céans</a:t>
            </a:r>
            <a:r>
              <a:rPr lang="it-IT" dirty="0"/>
              <a:t> ?</a:t>
            </a:r>
          </a:p>
          <a:p>
            <a:r>
              <a:rPr lang="it-IT" b="1" dirty="0"/>
              <a:t>MONSIEUR LOYAL </a:t>
            </a:r>
            <a:r>
              <a:rPr lang="fr-FR" dirty="0"/>
              <a:t>Oui, monsieur, s’il vous plaît.</a:t>
            </a:r>
            <a:endParaRPr lang="it-IT" dirty="0"/>
          </a:p>
          <a:p>
            <a:r>
              <a:rPr lang="fr-FR" dirty="0"/>
              <a:t>La </a:t>
            </a:r>
            <a:r>
              <a:rPr lang="fr-FR" b="1" dirty="0"/>
              <a:t>maison</a:t>
            </a:r>
            <a:r>
              <a:rPr lang="fr-FR" dirty="0"/>
              <a:t> à présent, comme savez de reste,</a:t>
            </a:r>
          </a:p>
          <a:p>
            <a:r>
              <a:rPr lang="fr-FR" dirty="0"/>
              <a:t>Au bon monsieur Tartuffe appartient sans conteste.</a:t>
            </a:r>
          </a:p>
          <a:p>
            <a:r>
              <a:rPr lang="fr-FR" dirty="0"/>
              <a:t>De vos biens désormais il est </a:t>
            </a:r>
            <a:r>
              <a:rPr lang="fr-FR" b="1" dirty="0"/>
              <a:t>maître et seigneur</a:t>
            </a:r>
            <a:r>
              <a:rPr lang="fr-FR" dirty="0"/>
              <a:t>,</a:t>
            </a:r>
          </a:p>
          <a:p>
            <a:r>
              <a:rPr lang="fr-FR" dirty="0"/>
              <a:t>En vertu d’un contrat duquel je suis porteur (v. 1745-1756).</a:t>
            </a:r>
            <a:endParaRPr lang="it-IT" dirty="0"/>
          </a:p>
        </p:txBody>
      </p:sp>
    </p:spTree>
    <p:extLst>
      <p:ext uri="{BB962C8B-B14F-4D97-AF65-F5344CB8AC3E}">
        <p14:creationId xmlns:p14="http://schemas.microsoft.com/office/powerpoint/2010/main" val="2373644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La «</a:t>
            </a:r>
            <a:r>
              <a:rPr lang="it-IT" dirty="0" err="1"/>
              <a:t>noirceur</a:t>
            </a:r>
            <a:r>
              <a:rPr lang="it-IT" dirty="0"/>
              <a:t>» de </a:t>
            </a:r>
            <a:r>
              <a:rPr lang="it-IT" dirty="0" err="1"/>
              <a:t>Tartuffe</a:t>
            </a:r>
            <a:endParaRPr lang="it-IT" dirty="0"/>
          </a:p>
        </p:txBody>
      </p:sp>
      <p:sp>
        <p:nvSpPr>
          <p:cNvPr id="3" name="Segnaposto contenuto 2"/>
          <p:cNvSpPr>
            <a:spLocks noGrp="1"/>
          </p:cNvSpPr>
          <p:nvPr>
            <p:ph idx="1"/>
          </p:nvPr>
        </p:nvSpPr>
        <p:spPr/>
        <p:txBody>
          <a:bodyPr>
            <a:normAutofit fontScale="92500" lnSpcReduction="20000"/>
          </a:bodyPr>
          <a:lstStyle/>
          <a:p>
            <a:r>
              <a:rPr lang="it-IT" dirty="0"/>
              <a:t>TARTUFFE</a:t>
            </a:r>
            <a:r>
              <a:rPr lang="it-IT" i="1" dirty="0"/>
              <a:t> (À </a:t>
            </a:r>
            <a:r>
              <a:rPr lang="it-IT" i="1" dirty="0" err="1"/>
              <a:t>Orgon</a:t>
            </a:r>
            <a:r>
              <a:rPr lang="it-IT" i="1" dirty="0"/>
              <a:t>) </a:t>
            </a:r>
            <a:r>
              <a:rPr lang="fr-FR" dirty="0"/>
              <a:t>Si vous pouviez savoir avec quel déplaisir</a:t>
            </a:r>
          </a:p>
          <a:p>
            <a:r>
              <a:rPr lang="fr-FR" dirty="0"/>
              <a:t>Je vois qu’envers mon frère on tâche à me </a:t>
            </a:r>
            <a:r>
              <a:rPr lang="fr-FR" b="1" dirty="0"/>
              <a:t>noircir</a:t>
            </a:r>
            <a:r>
              <a:rPr lang="fr-FR" dirty="0"/>
              <a:t>… ! (III, 7)</a:t>
            </a:r>
          </a:p>
          <a:p>
            <a:r>
              <a:rPr lang="fr-FR" dirty="0"/>
              <a:t>ORGON Et, dans le même temps, le perfide, l’infâme,</a:t>
            </a:r>
          </a:p>
          <a:p>
            <a:r>
              <a:rPr lang="fr-FR" dirty="0"/>
              <a:t>Tente le </a:t>
            </a:r>
            <a:r>
              <a:rPr lang="fr-FR" b="1" dirty="0"/>
              <a:t>noir</a:t>
            </a:r>
            <a:r>
              <a:rPr lang="fr-FR" dirty="0"/>
              <a:t> dessein de suborner ma femme […];</a:t>
            </a:r>
          </a:p>
          <a:p>
            <a:r>
              <a:rPr lang="it-IT" dirty="0"/>
              <a:t>MADAME PERNELLE </a:t>
            </a:r>
            <a:r>
              <a:rPr lang="fr-FR" dirty="0"/>
              <a:t>Mon fils, je ne puis du tout croire</a:t>
            </a:r>
          </a:p>
          <a:p>
            <a:r>
              <a:rPr lang="fr-FR" dirty="0"/>
              <a:t>Qu’il ait voulu commettre une action si </a:t>
            </a:r>
            <a:r>
              <a:rPr lang="fr-FR" b="1" dirty="0"/>
              <a:t>noire</a:t>
            </a:r>
            <a:r>
              <a:rPr lang="fr-FR" dirty="0"/>
              <a:t> (V, 3).</a:t>
            </a:r>
          </a:p>
          <a:p>
            <a:r>
              <a:rPr lang="fr-FR" dirty="0"/>
              <a:t>ELMIRE Et sa déloyauté va paraître trop </a:t>
            </a:r>
            <a:r>
              <a:rPr lang="fr-FR" b="1" dirty="0"/>
              <a:t>noire</a:t>
            </a:r>
            <a:r>
              <a:rPr lang="fr-FR" dirty="0"/>
              <a:t>,</a:t>
            </a:r>
          </a:p>
          <a:p>
            <a:r>
              <a:rPr lang="fr-FR" dirty="0"/>
              <a:t>Pour souffrir qu’il en ait le succès qu’on veut croire (V, 5). </a:t>
            </a:r>
          </a:p>
          <a:p>
            <a:r>
              <a:rPr lang="fr-FR" dirty="0"/>
              <a:t>L’EXEMPT Et c’est un long détail d’actions toutes </a:t>
            </a:r>
            <a:r>
              <a:rPr lang="fr-FR" b="1" dirty="0"/>
              <a:t>noires</a:t>
            </a:r>
          </a:p>
          <a:p>
            <a:r>
              <a:rPr lang="fr-FR" dirty="0"/>
              <a:t>Dont on pourrait former des volumes d’histoires (V, 7).</a:t>
            </a:r>
            <a:endParaRPr lang="it-IT" dirty="0"/>
          </a:p>
        </p:txBody>
      </p:sp>
    </p:spTree>
    <p:extLst>
      <p:ext uri="{BB962C8B-B14F-4D97-AF65-F5344CB8AC3E}">
        <p14:creationId xmlns:p14="http://schemas.microsoft.com/office/powerpoint/2010/main" val="2504892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F5DBA1-7C04-424C-AA88-E17FABD69F87}"/>
              </a:ext>
            </a:extLst>
          </p:cNvPr>
          <p:cNvSpPr>
            <a:spLocks noGrp="1"/>
          </p:cNvSpPr>
          <p:nvPr>
            <p:ph type="title"/>
          </p:nvPr>
        </p:nvSpPr>
        <p:spPr/>
        <p:txBody>
          <a:bodyPr/>
          <a:lstStyle/>
          <a:p>
            <a:pPr algn="ctr"/>
            <a:r>
              <a:rPr lang="it-IT" dirty="0"/>
              <a:t>Molière, </a:t>
            </a:r>
            <a:r>
              <a:rPr lang="it-IT" i="1" dirty="0"/>
              <a:t>Le </a:t>
            </a:r>
            <a:r>
              <a:rPr lang="it-IT" i="1" dirty="0" err="1"/>
              <a:t>Tartuffe</a:t>
            </a:r>
            <a:r>
              <a:rPr lang="it-IT" dirty="0"/>
              <a:t>, </a:t>
            </a:r>
            <a:r>
              <a:rPr lang="it-IT" dirty="0" err="1"/>
              <a:t>préface</a:t>
            </a:r>
            <a:r>
              <a:rPr lang="it-IT" dirty="0"/>
              <a:t> (1669)</a:t>
            </a:r>
          </a:p>
        </p:txBody>
      </p:sp>
      <p:sp>
        <p:nvSpPr>
          <p:cNvPr id="3" name="Segnaposto contenuto 2">
            <a:extLst>
              <a:ext uri="{FF2B5EF4-FFF2-40B4-BE49-F238E27FC236}">
                <a16:creationId xmlns:a16="http://schemas.microsoft.com/office/drawing/2014/main" id="{F123DAE8-0422-4D69-84B7-2FFB939C5CF4}"/>
              </a:ext>
            </a:extLst>
          </p:cNvPr>
          <p:cNvSpPr>
            <a:spLocks noGrp="1"/>
          </p:cNvSpPr>
          <p:nvPr>
            <p:ph idx="1"/>
          </p:nvPr>
        </p:nvSpPr>
        <p:spPr/>
        <p:txBody>
          <a:bodyPr>
            <a:normAutofit fontScale="85000" lnSpcReduction="20000"/>
          </a:bodyPr>
          <a:lstStyle/>
          <a:p>
            <a:r>
              <a:rPr lang="fr-FR" b="0" i="0" dirty="0">
                <a:solidFill>
                  <a:srgbClr val="202122"/>
                </a:solidFill>
                <a:effectLst/>
                <a:latin typeface="Arial" panose="020B0604020202020204" pitchFamily="34" charset="0"/>
              </a:rPr>
              <a:t>Voici une comédie dont on a fait beaucoup de bruit, qui a été longtemps persécutée, et les gens qu’elle joue ont bien fait voir qu’ils étaient plus puissants en France que tous ceux que j’ai joués jusques ici. Les marquis, les précieuses, les cocus et les médecins, ont souffert doucement qu’on les ait représentés, et ils ont fait semblant de se divertir, avec tout le monde, des peintures que l’on a faites d’eux ; mais les </a:t>
            </a:r>
            <a:r>
              <a:rPr lang="fr-FR" b="1" i="0" dirty="0">
                <a:solidFill>
                  <a:srgbClr val="202122"/>
                </a:solidFill>
                <a:effectLst/>
                <a:latin typeface="Arial" panose="020B0604020202020204" pitchFamily="34" charset="0"/>
              </a:rPr>
              <a:t>hypocrites</a:t>
            </a:r>
            <a:r>
              <a:rPr lang="fr-FR" b="0" i="0" dirty="0">
                <a:solidFill>
                  <a:srgbClr val="202122"/>
                </a:solidFill>
                <a:effectLst/>
                <a:latin typeface="Arial" panose="020B0604020202020204" pitchFamily="34" charset="0"/>
              </a:rPr>
              <a:t> n’ont point entendu raillerie ; […] ils se sont tous armés contre ma comédie avec une fureur épouvantable; […] </a:t>
            </a:r>
            <a:r>
              <a:rPr lang="fr-FR" b="0" i="1" dirty="0">
                <a:solidFill>
                  <a:srgbClr val="202122"/>
                </a:solidFill>
                <a:effectLst/>
                <a:latin typeface="Arial" panose="020B0604020202020204" pitchFamily="34" charset="0"/>
              </a:rPr>
              <a:t>le Tartuffe</a:t>
            </a:r>
            <a:r>
              <a:rPr lang="fr-FR" b="0" i="0" dirty="0">
                <a:solidFill>
                  <a:srgbClr val="202122"/>
                </a:solidFill>
                <a:effectLst/>
                <a:latin typeface="Arial" panose="020B0604020202020204" pitchFamily="34" charset="0"/>
              </a:rPr>
              <a:t>, dans leur bouche, est une pièce qui offense la piété. </a:t>
            </a:r>
          </a:p>
          <a:p>
            <a:r>
              <a:rPr lang="fr-FR" b="0" i="0" dirty="0">
                <a:solidFill>
                  <a:srgbClr val="202122"/>
                </a:solidFill>
                <a:effectLst/>
                <a:latin typeface="Arial" panose="020B0604020202020204" pitchFamily="34" charset="0"/>
              </a:rPr>
              <a:t>Si l’emploi de la comédie est de </a:t>
            </a:r>
            <a:r>
              <a:rPr lang="fr-FR" b="1" i="0" dirty="0">
                <a:solidFill>
                  <a:srgbClr val="202122"/>
                </a:solidFill>
                <a:effectLst/>
                <a:latin typeface="Arial" panose="020B0604020202020204" pitchFamily="34" charset="0"/>
              </a:rPr>
              <a:t>corriger les vices des hommes</a:t>
            </a:r>
            <a:r>
              <a:rPr lang="fr-FR" b="0" i="0" dirty="0">
                <a:solidFill>
                  <a:srgbClr val="202122"/>
                </a:solidFill>
                <a:effectLst/>
                <a:latin typeface="Arial" panose="020B0604020202020204" pitchFamily="34" charset="0"/>
              </a:rPr>
              <a:t>, je ne vois pas par quelle raison il y en aura de privilégiés. </a:t>
            </a:r>
          </a:p>
          <a:p>
            <a:pPr algn="just"/>
            <a:r>
              <a:rPr lang="fr-FR" b="0" i="0" dirty="0">
                <a:solidFill>
                  <a:srgbClr val="202122"/>
                </a:solidFill>
                <a:effectLst/>
                <a:latin typeface="Arial" panose="020B0604020202020204" pitchFamily="34" charset="0"/>
              </a:rPr>
              <a:t>C’est à [condamner généralement toutes les comédies que] l’on s’attache furieusement depuis un temps ; et jamais on ne s’était si fort déchaîné </a:t>
            </a:r>
            <a:r>
              <a:rPr lang="fr-FR" b="1" i="0" dirty="0">
                <a:solidFill>
                  <a:srgbClr val="202122"/>
                </a:solidFill>
                <a:effectLst/>
                <a:latin typeface="Arial" panose="020B0604020202020204" pitchFamily="34" charset="0"/>
              </a:rPr>
              <a:t>contre le théâtre</a:t>
            </a:r>
            <a:r>
              <a:rPr lang="fr-FR" b="0" i="0" dirty="0">
                <a:solidFill>
                  <a:srgbClr val="202122"/>
                </a:solidFill>
                <a:effectLst/>
                <a:latin typeface="Arial" panose="020B0604020202020204" pitchFamily="34" charset="0"/>
              </a:rPr>
              <a:t>. </a:t>
            </a:r>
          </a:p>
          <a:p>
            <a:endParaRPr lang="it-IT" dirty="0"/>
          </a:p>
        </p:txBody>
      </p:sp>
    </p:spTree>
    <p:extLst>
      <p:ext uri="{BB962C8B-B14F-4D97-AF65-F5344CB8AC3E}">
        <p14:creationId xmlns:p14="http://schemas.microsoft.com/office/powerpoint/2010/main" val="3656783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C7E714-6A54-4356-8C88-349A60018CCE}"/>
              </a:ext>
            </a:extLst>
          </p:cNvPr>
          <p:cNvSpPr>
            <a:spLocks noGrp="1"/>
          </p:cNvSpPr>
          <p:nvPr>
            <p:ph type="title"/>
          </p:nvPr>
        </p:nvSpPr>
        <p:spPr/>
        <p:txBody>
          <a:bodyPr/>
          <a:lstStyle/>
          <a:p>
            <a:pPr algn="ctr"/>
            <a:r>
              <a:rPr lang="it-IT" dirty="0"/>
              <a:t>Boileau, </a:t>
            </a:r>
            <a:r>
              <a:rPr lang="it-IT" i="1" dirty="0"/>
              <a:t>Art </a:t>
            </a:r>
            <a:r>
              <a:rPr lang="it-IT" i="1" dirty="0" err="1"/>
              <a:t>poétique</a:t>
            </a:r>
            <a:r>
              <a:rPr lang="it-IT" dirty="0"/>
              <a:t>, III, </a:t>
            </a:r>
            <a:r>
              <a:rPr lang="it-IT" dirty="0" err="1"/>
              <a:t>vv</a:t>
            </a:r>
            <a:r>
              <a:rPr lang="it-IT" dirty="0"/>
              <a:t>. 391 </a:t>
            </a:r>
            <a:r>
              <a:rPr lang="it-IT" dirty="0" err="1"/>
              <a:t>sq</a:t>
            </a:r>
            <a:r>
              <a:rPr lang="it-IT" dirty="0"/>
              <a:t>.</a:t>
            </a:r>
          </a:p>
        </p:txBody>
      </p:sp>
      <p:sp>
        <p:nvSpPr>
          <p:cNvPr id="3" name="Segnaposto contenuto 2">
            <a:extLst>
              <a:ext uri="{FF2B5EF4-FFF2-40B4-BE49-F238E27FC236}">
                <a16:creationId xmlns:a16="http://schemas.microsoft.com/office/drawing/2014/main" id="{E4BDC715-2868-4D38-8F32-9FFB4B26CB56}"/>
              </a:ext>
            </a:extLst>
          </p:cNvPr>
          <p:cNvSpPr>
            <a:spLocks noGrp="1"/>
          </p:cNvSpPr>
          <p:nvPr>
            <p:ph idx="1"/>
          </p:nvPr>
        </p:nvSpPr>
        <p:spPr/>
        <p:txBody>
          <a:bodyPr>
            <a:normAutofit fontScale="85000" lnSpcReduction="20000"/>
          </a:bodyPr>
          <a:lstStyle/>
          <a:p>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rPr>
              <a:t>Étudiez la cour et </a:t>
            </a:r>
            <a:r>
              <a:rPr lang="fr-FR" b="0" i="0" dirty="0" err="1">
                <a:solidFill>
                  <a:srgbClr val="202122"/>
                </a:solidFill>
                <a:effectLst/>
                <a:latin typeface="Arial" panose="020B0604020202020204" pitchFamily="34" charset="0"/>
              </a:rPr>
              <a:t>connoissez</a:t>
            </a:r>
            <a:r>
              <a:rPr lang="fr-FR" b="0" i="0" dirty="0">
                <a:solidFill>
                  <a:srgbClr val="202122"/>
                </a:solidFill>
                <a:effectLst/>
                <a:latin typeface="Arial" panose="020B0604020202020204" pitchFamily="34" charset="0"/>
              </a:rPr>
              <a:t> la ville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L’une et l’autre est toujours en modèles fertile.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C’est par là que Molière illustrant ses écrits,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Peut-être de son art eût remporté le prix,</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Si, moins ami du peuple, en ses doctes peintures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Il n’eut point fait souvent grimacer ses figures,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Quitté, pour le bouffon, l’agréable et le fin,</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Et sans honte à Térence allié Tabarin.</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Dans ce sac ridicule où Scapin s’enveloppe,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Je ne </a:t>
            </a:r>
            <a:r>
              <a:rPr lang="fr-FR" b="0" i="0" dirty="0" err="1">
                <a:solidFill>
                  <a:srgbClr val="202122"/>
                </a:solidFill>
                <a:effectLst/>
                <a:latin typeface="Arial" panose="020B0604020202020204" pitchFamily="34" charset="0"/>
              </a:rPr>
              <a:t>reconnois</a:t>
            </a:r>
            <a:r>
              <a:rPr lang="fr-FR" b="0" i="0" dirty="0">
                <a:solidFill>
                  <a:srgbClr val="202122"/>
                </a:solidFill>
                <a:effectLst/>
                <a:latin typeface="Arial" panose="020B0604020202020204" pitchFamily="34" charset="0"/>
              </a:rPr>
              <a:t> plus l’auteur du </a:t>
            </a:r>
            <a:r>
              <a:rPr lang="fr-FR" b="0" i="1" dirty="0">
                <a:solidFill>
                  <a:srgbClr val="202122"/>
                </a:solidFill>
                <a:effectLst/>
                <a:latin typeface="Arial" panose="020B0604020202020204" pitchFamily="34" charset="0"/>
              </a:rPr>
              <a:t>Misanthrope</a:t>
            </a:r>
            <a:r>
              <a:rPr lang="fr-FR" b="0" i="0" dirty="0">
                <a:solidFill>
                  <a:srgbClr val="202122"/>
                </a:solidFill>
                <a:effectLst/>
                <a:latin typeface="Arial" panose="020B0604020202020204" pitchFamily="34" charset="0"/>
              </a:rPr>
              <a:t>.</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Le comique, ennemi des soupirs et des pleurs,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N’admet point en ses vers de tragiques douleurs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Mais son emploi n’est pas d’aller, dans une place,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De mots sales et bas charmer la populace.</a:t>
            </a:r>
            <a:br>
              <a:rPr lang="fr-FR" b="0" i="0" dirty="0">
                <a:solidFill>
                  <a:srgbClr val="202122"/>
                </a:solidFill>
                <a:effectLst/>
                <a:latin typeface="Arial" panose="020B0604020202020204" pitchFamily="34" charset="0"/>
              </a:rPr>
            </a:br>
            <a:endParaRPr lang="it-IT" dirty="0"/>
          </a:p>
        </p:txBody>
      </p:sp>
    </p:spTree>
    <p:extLst>
      <p:ext uri="{BB962C8B-B14F-4D97-AF65-F5344CB8AC3E}">
        <p14:creationId xmlns:p14="http://schemas.microsoft.com/office/powerpoint/2010/main" val="1833739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422E9C-1137-4A59-A4E3-35E000E1CAFA}"/>
              </a:ext>
            </a:extLst>
          </p:cNvPr>
          <p:cNvSpPr>
            <a:spLocks noGrp="1"/>
          </p:cNvSpPr>
          <p:nvPr>
            <p:ph type="title"/>
          </p:nvPr>
        </p:nvSpPr>
        <p:spPr/>
        <p:txBody>
          <a:bodyPr/>
          <a:lstStyle/>
          <a:p>
            <a:pPr algn="ctr"/>
            <a:r>
              <a:rPr lang="it-IT" dirty="0"/>
              <a:t>Molière, </a:t>
            </a:r>
            <a:r>
              <a:rPr lang="it-IT" i="1" dirty="0"/>
              <a:t>Le </a:t>
            </a:r>
            <a:r>
              <a:rPr lang="it-IT" i="1" dirty="0" err="1"/>
              <a:t>Misanthrope</a:t>
            </a:r>
            <a:r>
              <a:rPr lang="it-IT" i="1" dirty="0"/>
              <a:t/>
            </a:r>
            <a:br>
              <a:rPr lang="it-IT" i="1" dirty="0"/>
            </a:br>
            <a:r>
              <a:rPr lang="it-IT" dirty="0"/>
              <a:t>I, 1 : </a:t>
            </a:r>
            <a:r>
              <a:rPr lang="it-IT" dirty="0" err="1"/>
              <a:t>les</a:t>
            </a:r>
            <a:r>
              <a:rPr lang="it-IT" dirty="0"/>
              <a:t> </a:t>
            </a:r>
            <a:r>
              <a:rPr lang="it-IT" dirty="0" err="1"/>
              <a:t>humeurs</a:t>
            </a:r>
            <a:endParaRPr lang="it-IT" dirty="0"/>
          </a:p>
        </p:txBody>
      </p:sp>
      <p:sp>
        <p:nvSpPr>
          <p:cNvPr id="3" name="Segnaposto contenuto 2">
            <a:extLst>
              <a:ext uri="{FF2B5EF4-FFF2-40B4-BE49-F238E27FC236}">
                <a16:creationId xmlns:a16="http://schemas.microsoft.com/office/drawing/2014/main" id="{16FA2635-D03A-4483-BF9A-1C220C3611E2}"/>
              </a:ext>
            </a:extLst>
          </p:cNvPr>
          <p:cNvSpPr>
            <a:spLocks noGrp="1"/>
          </p:cNvSpPr>
          <p:nvPr>
            <p:ph idx="1"/>
          </p:nvPr>
        </p:nvSpPr>
        <p:spPr/>
        <p:txBody>
          <a:bodyPr>
            <a:normAutofit fontScale="25000" lnSpcReduction="20000"/>
          </a:bodyPr>
          <a:lstStyle/>
          <a:p>
            <a:endParaRPr lang="fr-FR" sz="6800" b="0" i="0" dirty="0">
              <a:solidFill>
                <a:srgbClr val="202122"/>
              </a:solidFill>
              <a:effectLst/>
            </a:endParaRPr>
          </a:p>
          <a:p>
            <a:r>
              <a:rPr lang="fr-FR" sz="8000" b="0" i="0" dirty="0">
                <a:solidFill>
                  <a:srgbClr val="202122"/>
                </a:solidFill>
                <a:effectLst/>
              </a:rPr>
              <a:t>ALCESTE […] </a:t>
            </a:r>
            <a:r>
              <a:rPr lang="fr-FR" sz="8000" b="1" i="0" dirty="0">
                <a:solidFill>
                  <a:srgbClr val="202122"/>
                </a:solidFill>
                <a:effectLst/>
              </a:rPr>
              <a:t>la cour et la ville</a:t>
            </a:r>
            <a:r>
              <a:rPr lang="fr-FR" sz="8000" dirty="0"/>
              <a:t/>
            </a:r>
            <a:br>
              <a:rPr lang="fr-FR" sz="8000" dirty="0"/>
            </a:br>
            <a:r>
              <a:rPr lang="fr-FR" sz="8000" b="0" i="0" dirty="0">
                <a:solidFill>
                  <a:srgbClr val="202122"/>
                </a:solidFill>
                <a:effectLst/>
              </a:rPr>
              <a:t>Ne m’offrent rien qu’objets à m’échauffer la </a:t>
            </a:r>
            <a:r>
              <a:rPr lang="fr-FR" sz="8000" b="1" i="0" dirty="0">
                <a:solidFill>
                  <a:srgbClr val="202122"/>
                </a:solidFill>
                <a:effectLst/>
              </a:rPr>
              <a:t>bile</a:t>
            </a:r>
            <a:r>
              <a:rPr lang="fr-FR" sz="8000" b="0" i="0" dirty="0">
                <a:solidFill>
                  <a:srgbClr val="202122"/>
                </a:solidFill>
                <a:effectLst/>
              </a:rPr>
              <a:t> ;</a:t>
            </a:r>
            <a:r>
              <a:rPr lang="fr-FR" sz="8000" dirty="0"/>
              <a:t/>
            </a:r>
            <a:br>
              <a:rPr lang="fr-FR" sz="8000" dirty="0"/>
            </a:br>
            <a:r>
              <a:rPr lang="fr-FR" sz="8000" b="0" i="0" dirty="0">
                <a:solidFill>
                  <a:srgbClr val="202122"/>
                </a:solidFill>
                <a:effectLst/>
              </a:rPr>
              <a:t>J’entre en une </a:t>
            </a:r>
            <a:r>
              <a:rPr lang="fr-FR" sz="8000" b="1" i="0" dirty="0">
                <a:solidFill>
                  <a:srgbClr val="202122"/>
                </a:solidFill>
                <a:effectLst/>
              </a:rPr>
              <a:t>humeur noire</a:t>
            </a:r>
            <a:r>
              <a:rPr lang="fr-FR" sz="8000" b="0" i="0" dirty="0">
                <a:solidFill>
                  <a:srgbClr val="202122"/>
                </a:solidFill>
                <a:effectLst/>
              </a:rPr>
              <a:t>, en un </a:t>
            </a:r>
            <a:r>
              <a:rPr lang="fr-FR" sz="8000" b="1" i="0" dirty="0">
                <a:solidFill>
                  <a:srgbClr val="202122"/>
                </a:solidFill>
                <a:effectLst/>
              </a:rPr>
              <a:t>chagrin</a:t>
            </a:r>
            <a:r>
              <a:rPr lang="fr-FR" sz="8000" b="0" i="0" dirty="0">
                <a:solidFill>
                  <a:srgbClr val="202122"/>
                </a:solidFill>
                <a:effectLst/>
              </a:rPr>
              <a:t> profond …</a:t>
            </a:r>
          </a:p>
          <a:p>
            <a:r>
              <a:rPr lang="fr-FR" sz="8000" b="0" i="0" dirty="0">
                <a:solidFill>
                  <a:srgbClr val="202122"/>
                </a:solidFill>
                <a:effectLst/>
              </a:rPr>
              <a:t>PHILINTE Ce chagrin philosophe est un peu trop </a:t>
            </a:r>
            <a:r>
              <a:rPr lang="fr-FR" sz="8000" b="1" i="0" dirty="0">
                <a:solidFill>
                  <a:srgbClr val="202122"/>
                </a:solidFill>
                <a:effectLst/>
              </a:rPr>
              <a:t>sauvage</a:t>
            </a:r>
            <a:r>
              <a:rPr lang="fr-FR" sz="8000" b="0" i="0" dirty="0">
                <a:solidFill>
                  <a:srgbClr val="202122"/>
                </a:solidFill>
                <a:effectLst/>
              </a:rPr>
              <a:t>.</a:t>
            </a:r>
            <a:r>
              <a:rPr lang="fr-FR" sz="8000" dirty="0"/>
              <a:t/>
            </a:r>
            <a:br>
              <a:rPr lang="fr-FR" sz="8000" dirty="0"/>
            </a:br>
            <a:r>
              <a:rPr lang="fr-FR" sz="8000" b="0" i="0" dirty="0">
                <a:solidFill>
                  <a:srgbClr val="202122"/>
                </a:solidFill>
                <a:effectLst/>
              </a:rPr>
              <a:t>Je </a:t>
            </a:r>
            <a:r>
              <a:rPr lang="fr-FR" sz="8000" b="1" i="0" dirty="0">
                <a:solidFill>
                  <a:srgbClr val="202122"/>
                </a:solidFill>
                <a:effectLst/>
              </a:rPr>
              <a:t>ris</a:t>
            </a:r>
            <a:r>
              <a:rPr lang="fr-FR" sz="8000" b="0" i="0" dirty="0">
                <a:solidFill>
                  <a:srgbClr val="202122"/>
                </a:solidFill>
                <a:effectLst/>
              </a:rPr>
              <a:t> des noirs accès où je vous envisage</a:t>
            </a:r>
          </a:p>
          <a:p>
            <a:r>
              <a:rPr lang="fr-FR" sz="8000" dirty="0">
                <a:solidFill>
                  <a:srgbClr val="202122"/>
                </a:solidFill>
              </a:rPr>
              <a:t>… </a:t>
            </a:r>
            <a:r>
              <a:rPr lang="fr-FR" sz="8000" b="0" i="0" dirty="0">
                <a:solidFill>
                  <a:srgbClr val="202122"/>
                </a:solidFill>
                <a:effectLst/>
              </a:rPr>
              <a:t>Je vous dirai tout franc que cette </a:t>
            </a:r>
            <a:r>
              <a:rPr lang="fr-FR" sz="8000" b="1" i="0" dirty="0">
                <a:solidFill>
                  <a:srgbClr val="202122"/>
                </a:solidFill>
                <a:effectLst/>
              </a:rPr>
              <a:t>maladie</a:t>
            </a:r>
            <a:r>
              <a:rPr lang="fr-FR" sz="8000" b="0" i="0" dirty="0">
                <a:solidFill>
                  <a:srgbClr val="202122"/>
                </a:solidFill>
                <a:effectLst/>
              </a:rPr>
              <a:t>,</a:t>
            </a:r>
            <a:r>
              <a:rPr lang="fr-FR" sz="8000" dirty="0"/>
              <a:t/>
            </a:r>
            <a:br>
              <a:rPr lang="fr-FR" sz="8000" dirty="0"/>
            </a:br>
            <a:r>
              <a:rPr lang="fr-FR" sz="8000" b="0" i="0" dirty="0">
                <a:solidFill>
                  <a:srgbClr val="202122"/>
                </a:solidFill>
                <a:effectLst/>
              </a:rPr>
              <a:t>Partout où vous allez donne la </a:t>
            </a:r>
            <a:r>
              <a:rPr lang="fr-FR" sz="8000" b="1" i="0" dirty="0">
                <a:solidFill>
                  <a:srgbClr val="202122"/>
                </a:solidFill>
                <a:effectLst/>
              </a:rPr>
              <a:t>comédie</a:t>
            </a:r>
            <a:r>
              <a:rPr lang="fr-FR" sz="8000" b="0" i="0" dirty="0">
                <a:solidFill>
                  <a:srgbClr val="202122"/>
                </a:solidFill>
                <a:effectLst/>
              </a:rPr>
              <a:t> ;</a:t>
            </a:r>
            <a:r>
              <a:rPr lang="fr-FR" sz="8000" dirty="0"/>
              <a:t/>
            </a:r>
            <a:br>
              <a:rPr lang="fr-FR" sz="8000" dirty="0"/>
            </a:br>
            <a:r>
              <a:rPr lang="fr-FR" sz="8000" b="0" i="0" dirty="0">
                <a:solidFill>
                  <a:srgbClr val="202122"/>
                </a:solidFill>
                <a:effectLst/>
              </a:rPr>
              <a:t>Et qu’un si grand courroux contre les mœurs du temps</a:t>
            </a:r>
            <a:r>
              <a:rPr lang="fr-FR" sz="8000" dirty="0"/>
              <a:t/>
            </a:r>
            <a:br>
              <a:rPr lang="fr-FR" sz="8000" dirty="0"/>
            </a:br>
            <a:r>
              <a:rPr lang="fr-FR" sz="8000" b="0" i="0" dirty="0">
                <a:solidFill>
                  <a:srgbClr val="202122"/>
                </a:solidFill>
                <a:effectLst/>
              </a:rPr>
              <a:t>Vous tourne en </a:t>
            </a:r>
            <a:r>
              <a:rPr lang="fr-FR" sz="8000" b="1" i="0" dirty="0">
                <a:solidFill>
                  <a:srgbClr val="202122"/>
                </a:solidFill>
                <a:effectLst/>
              </a:rPr>
              <a:t>ridicule</a:t>
            </a:r>
            <a:r>
              <a:rPr lang="fr-FR" sz="8000" b="0" i="0" dirty="0">
                <a:solidFill>
                  <a:srgbClr val="202122"/>
                </a:solidFill>
                <a:effectLst/>
              </a:rPr>
              <a:t> auprès de bien des gens.</a:t>
            </a:r>
          </a:p>
          <a:p>
            <a:r>
              <a:rPr lang="fr-FR" sz="8000" b="0" i="0" dirty="0">
                <a:solidFill>
                  <a:srgbClr val="202122"/>
                </a:solidFill>
                <a:effectLst/>
              </a:rPr>
              <a:t>ALCESTE Et parfois il me prend des mouvements soudains</a:t>
            </a:r>
            <a:r>
              <a:rPr lang="fr-FR" sz="8000" dirty="0"/>
              <a:t/>
            </a:r>
            <a:br>
              <a:rPr lang="fr-FR" sz="8000" dirty="0"/>
            </a:br>
            <a:r>
              <a:rPr lang="fr-FR" sz="8000" b="0" i="0" dirty="0">
                <a:solidFill>
                  <a:srgbClr val="202122"/>
                </a:solidFill>
                <a:effectLst/>
              </a:rPr>
              <a:t>De fuir dans un </a:t>
            </a:r>
            <a:r>
              <a:rPr lang="fr-FR" sz="8000" b="1" i="0" dirty="0">
                <a:solidFill>
                  <a:srgbClr val="202122"/>
                </a:solidFill>
                <a:effectLst/>
              </a:rPr>
              <a:t>désert</a:t>
            </a:r>
            <a:r>
              <a:rPr lang="fr-FR" sz="8000" b="0" i="0" dirty="0">
                <a:solidFill>
                  <a:srgbClr val="202122"/>
                </a:solidFill>
                <a:effectLst/>
              </a:rPr>
              <a:t> l’approche des humains.</a:t>
            </a:r>
            <a:r>
              <a:rPr lang="fr-FR" sz="8000" dirty="0"/>
              <a:t/>
            </a:r>
            <a:br>
              <a:rPr lang="fr-FR" sz="8000" dirty="0"/>
            </a:br>
            <a:r>
              <a:rPr lang="fr-FR" sz="8000" dirty="0"/>
              <a:t/>
            </a:r>
            <a:br>
              <a:rPr lang="fr-FR" sz="8000" dirty="0"/>
            </a:br>
            <a:r>
              <a:rPr lang="fr-FR" sz="8000" b="0" i="0" dirty="0">
                <a:solidFill>
                  <a:srgbClr val="202122"/>
                </a:solidFill>
                <a:effectLst/>
              </a:rPr>
              <a:t>PHILINTE [</a:t>
            </a:r>
            <a:r>
              <a:rPr lang="fr-FR" sz="8000" dirty="0"/>
              <a:t>…] Il faut, parmi le monde, une </a:t>
            </a:r>
            <a:r>
              <a:rPr lang="fr-FR" sz="8000" b="1" dirty="0"/>
              <a:t>vertu traitable</a:t>
            </a:r>
            <a:r>
              <a:rPr lang="fr-FR" sz="8000" dirty="0"/>
              <a:t> ;</a:t>
            </a:r>
          </a:p>
          <a:p>
            <a:r>
              <a:rPr lang="fr-FR" sz="8000" dirty="0"/>
              <a:t>[…] </a:t>
            </a:r>
            <a:r>
              <a:rPr lang="fr-FR" sz="8000" b="0" i="0" dirty="0">
                <a:solidFill>
                  <a:srgbClr val="202122"/>
                </a:solidFill>
                <a:effectLst/>
              </a:rPr>
              <a:t>Et je crois qu’à la cour, de même qu’à la ville,</a:t>
            </a:r>
            <a:r>
              <a:rPr lang="fr-FR" sz="8000" dirty="0"/>
              <a:t/>
            </a:r>
            <a:br>
              <a:rPr lang="fr-FR" sz="8000" dirty="0"/>
            </a:br>
            <a:r>
              <a:rPr lang="fr-FR" sz="8000" b="0" i="0" dirty="0">
                <a:solidFill>
                  <a:srgbClr val="202122"/>
                </a:solidFill>
                <a:effectLst/>
              </a:rPr>
              <a:t>Mon </a:t>
            </a:r>
            <a:r>
              <a:rPr lang="fr-FR" sz="8000" b="1" i="0" dirty="0">
                <a:solidFill>
                  <a:srgbClr val="202122"/>
                </a:solidFill>
                <a:effectLst/>
              </a:rPr>
              <a:t>flegme</a:t>
            </a:r>
            <a:r>
              <a:rPr lang="fr-FR" sz="8000" b="0" i="0" dirty="0">
                <a:solidFill>
                  <a:srgbClr val="202122"/>
                </a:solidFill>
                <a:effectLst/>
              </a:rPr>
              <a:t> est philosophe autant que votre </a:t>
            </a:r>
            <a:r>
              <a:rPr lang="fr-FR" sz="8000" b="1" i="0" dirty="0">
                <a:solidFill>
                  <a:srgbClr val="202122"/>
                </a:solidFill>
                <a:effectLst/>
              </a:rPr>
              <a:t>bile</a:t>
            </a:r>
            <a:r>
              <a:rPr lang="fr-FR" sz="8000" b="0" i="0" dirty="0">
                <a:solidFill>
                  <a:srgbClr val="202122"/>
                </a:solidFill>
                <a:effectLst/>
              </a:rPr>
              <a:t>.</a:t>
            </a:r>
            <a:r>
              <a:rPr lang="fr-FR" sz="8000" dirty="0"/>
              <a:t/>
            </a:r>
            <a:br>
              <a:rPr lang="fr-FR" sz="8000" dirty="0"/>
            </a:br>
            <a:r>
              <a:rPr lang="fr-FR" dirty="0"/>
              <a:t/>
            </a:r>
            <a:br>
              <a:rPr lang="fr-FR" dirty="0"/>
            </a:br>
            <a:r>
              <a:rPr lang="fr-FR" dirty="0">
                <a:effectLst/>
              </a:rPr>
              <a:t/>
            </a:r>
            <a:br>
              <a:rPr lang="fr-FR" dirty="0">
                <a:effectLst/>
              </a:rPr>
            </a:br>
            <a:r>
              <a:rPr lang="fr-FR" b="0" i="0" dirty="0">
                <a:solidFill>
                  <a:srgbClr val="202122"/>
                </a:solidFill>
                <a:effectLst/>
                <a:latin typeface="Arial" panose="020B0604020202020204" pitchFamily="34" charset="0"/>
              </a:rPr>
              <a:t/>
            </a:r>
            <a:br>
              <a:rPr lang="fr-FR" b="0" i="0" dirty="0">
                <a:solidFill>
                  <a:srgbClr val="202122"/>
                </a:solidFill>
                <a:effectLst/>
                <a:latin typeface="Arial" panose="020B0604020202020204" pitchFamily="34" charset="0"/>
              </a:rPr>
            </a:br>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218172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D60B80F-7F88-4AA9-B31B-1AAA78EA218B}"/>
              </a:ext>
            </a:extLst>
          </p:cNvPr>
          <p:cNvSpPr>
            <a:spLocks noGrp="1"/>
          </p:cNvSpPr>
          <p:nvPr>
            <p:ph type="title"/>
          </p:nvPr>
        </p:nvSpPr>
        <p:spPr>
          <a:xfrm>
            <a:off x="686834" y="1153572"/>
            <a:ext cx="3200400" cy="4461163"/>
          </a:xfrm>
        </p:spPr>
        <p:txBody>
          <a:bodyPr>
            <a:normAutofit/>
          </a:bodyPr>
          <a:lstStyle/>
          <a:p>
            <a:r>
              <a:rPr lang="it-IT">
                <a:solidFill>
                  <a:srgbClr val="FFFFFF"/>
                </a:solidFill>
              </a:rPr>
              <a:t>Molière, </a:t>
            </a:r>
            <a:r>
              <a:rPr lang="it-IT" i="1">
                <a:solidFill>
                  <a:srgbClr val="FFFFFF"/>
                </a:solidFill>
              </a:rPr>
              <a:t>Le Misanthrope</a:t>
            </a:r>
            <a:br>
              <a:rPr lang="it-IT" i="1">
                <a:solidFill>
                  <a:srgbClr val="FFFFFF"/>
                </a:solidFill>
              </a:rPr>
            </a:br>
            <a:r>
              <a:rPr lang="it-IT">
                <a:solidFill>
                  <a:srgbClr val="FFFFFF"/>
                </a:solidFill>
              </a:rPr>
              <a:t>I, 2 : le sonnet d’Oronte</a:t>
            </a: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C0DD9B5F-0FCB-4EDB-92B9-5637883013CD}"/>
              </a:ext>
            </a:extLst>
          </p:cNvPr>
          <p:cNvSpPr>
            <a:spLocks noGrp="1"/>
          </p:cNvSpPr>
          <p:nvPr>
            <p:ph idx="1"/>
          </p:nvPr>
        </p:nvSpPr>
        <p:spPr>
          <a:xfrm>
            <a:off x="4447308" y="591344"/>
            <a:ext cx="6906491" cy="5585619"/>
          </a:xfrm>
        </p:spPr>
        <p:txBody>
          <a:bodyPr anchor="ctr">
            <a:normAutofit/>
          </a:bodyPr>
          <a:lstStyle/>
          <a:p>
            <a:pPr marL="0" indent="0" algn="ctr">
              <a:buNone/>
            </a:pPr>
            <a:r>
              <a:rPr lang="fr-FR" sz="2400" b="0" i="1" dirty="0">
                <a:effectLst/>
              </a:rPr>
              <a:t>L’Espoir</a:t>
            </a:r>
          </a:p>
          <a:p>
            <a:pPr marL="0" indent="0">
              <a:buNone/>
            </a:pPr>
            <a:r>
              <a:rPr lang="fr-FR" sz="2400" b="0" dirty="0">
                <a:effectLst/>
              </a:rPr>
              <a:t>L’espoir, il est vrai, nous soulage,</a:t>
            </a:r>
            <a:r>
              <a:rPr lang="fr-FR" sz="2400" dirty="0"/>
              <a:t/>
            </a:r>
            <a:br>
              <a:rPr lang="fr-FR" sz="2400" dirty="0"/>
            </a:br>
            <a:r>
              <a:rPr lang="fr-FR" sz="2400" b="0" dirty="0">
                <a:effectLst/>
              </a:rPr>
              <a:t>Et nous berce un temps, notre ennui ;</a:t>
            </a:r>
            <a:r>
              <a:rPr lang="fr-FR" sz="2400" dirty="0"/>
              <a:t/>
            </a:r>
            <a:br>
              <a:rPr lang="fr-FR" sz="2400" dirty="0"/>
            </a:br>
            <a:r>
              <a:rPr lang="fr-FR" sz="2400" b="0" dirty="0">
                <a:effectLst/>
              </a:rPr>
              <a:t>Mais, </a:t>
            </a:r>
            <a:r>
              <a:rPr lang="fr-FR" sz="2400" b="0" dirty="0" err="1">
                <a:effectLst/>
              </a:rPr>
              <a:t>Philis</a:t>
            </a:r>
            <a:r>
              <a:rPr lang="fr-FR" sz="2400" b="0" dirty="0">
                <a:effectLst/>
              </a:rPr>
              <a:t>, le triste avantage,</a:t>
            </a:r>
            <a:r>
              <a:rPr lang="fr-FR" sz="2400" dirty="0"/>
              <a:t/>
            </a:r>
            <a:br>
              <a:rPr lang="fr-FR" sz="2400" dirty="0"/>
            </a:br>
            <a:r>
              <a:rPr lang="fr-FR" sz="2400" b="0" dirty="0">
                <a:effectLst/>
              </a:rPr>
              <a:t>Lorsque rien ne marche après lui !</a:t>
            </a:r>
            <a:r>
              <a:rPr lang="fr-FR" sz="2400" dirty="0"/>
              <a:t/>
            </a:r>
            <a:br>
              <a:rPr lang="fr-FR" sz="2400" dirty="0"/>
            </a:br>
            <a:r>
              <a:rPr lang="fr-FR" sz="2400" b="0" dirty="0">
                <a:effectLst/>
              </a:rPr>
              <a:t>Vous eûtes de la complaisance ;</a:t>
            </a:r>
            <a:r>
              <a:rPr lang="fr-FR" sz="2400" dirty="0"/>
              <a:t/>
            </a:r>
            <a:br>
              <a:rPr lang="fr-FR" sz="2400" dirty="0"/>
            </a:br>
            <a:r>
              <a:rPr lang="fr-FR" sz="2400" b="0" dirty="0">
                <a:effectLst/>
              </a:rPr>
              <a:t>Mais vous en deviez moins avoir,</a:t>
            </a:r>
            <a:r>
              <a:rPr lang="fr-FR" sz="2400" dirty="0"/>
              <a:t/>
            </a:r>
            <a:br>
              <a:rPr lang="fr-FR" sz="2400" dirty="0"/>
            </a:br>
            <a:r>
              <a:rPr lang="fr-FR" sz="2400" b="0" dirty="0">
                <a:effectLst/>
              </a:rPr>
              <a:t>Et ne vous pas mettre en dépense</a:t>
            </a:r>
            <a:r>
              <a:rPr lang="fr-FR" sz="2400" dirty="0"/>
              <a:t/>
            </a:r>
            <a:br>
              <a:rPr lang="fr-FR" sz="2400" dirty="0"/>
            </a:br>
            <a:r>
              <a:rPr lang="fr-FR" sz="2400" b="0" dirty="0">
                <a:effectLst/>
              </a:rPr>
              <a:t>Pour ne me donner que l’espoir.</a:t>
            </a:r>
          </a:p>
          <a:p>
            <a:pPr marL="0" indent="0">
              <a:buNone/>
            </a:pPr>
            <a:r>
              <a:rPr lang="fr-FR" sz="2400" b="0" dirty="0">
                <a:effectLst/>
              </a:rPr>
              <a:t>S’il faut qu’une attente éternelle</a:t>
            </a:r>
            <a:r>
              <a:rPr lang="fr-FR" sz="2400" dirty="0"/>
              <a:t/>
            </a:r>
            <a:br>
              <a:rPr lang="fr-FR" sz="2400" dirty="0"/>
            </a:br>
            <a:r>
              <a:rPr lang="fr-FR" sz="2400" b="0" dirty="0">
                <a:effectLst/>
              </a:rPr>
              <a:t>Pousse à bout l’ardeur de mon zèle,</a:t>
            </a:r>
            <a:r>
              <a:rPr lang="fr-FR" sz="2400" dirty="0"/>
              <a:t/>
            </a:r>
            <a:br>
              <a:rPr lang="fr-FR" sz="2400" dirty="0"/>
            </a:br>
            <a:r>
              <a:rPr lang="fr-FR" sz="2400" b="0" dirty="0">
                <a:effectLst/>
              </a:rPr>
              <a:t>Le trépas sera mon recours.</a:t>
            </a:r>
            <a:r>
              <a:rPr lang="fr-FR" sz="2400" dirty="0"/>
              <a:t/>
            </a:r>
            <a:br>
              <a:rPr lang="fr-FR" sz="2400" dirty="0"/>
            </a:br>
            <a:r>
              <a:rPr lang="fr-FR" sz="2400" b="0" dirty="0">
                <a:effectLst/>
              </a:rPr>
              <a:t>Vos soins ne m’en peuvent distraire :</a:t>
            </a:r>
            <a:r>
              <a:rPr lang="fr-FR" sz="2400" dirty="0"/>
              <a:t/>
            </a:r>
            <a:br>
              <a:rPr lang="fr-FR" sz="2400" dirty="0"/>
            </a:br>
            <a:r>
              <a:rPr lang="fr-FR" sz="2400" b="0" dirty="0">
                <a:effectLst/>
              </a:rPr>
              <a:t>Belle </a:t>
            </a:r>
            <a:r>
              <a:rPr lang="fr-FR" sz="2400" b="0" dirty="0" err="1">
                <a:effectLst/>
              </a:rPr>
              <a:t>Philis</a:t>
            </a:r>
            <a:r>
              <a:rPr lang="fr-FR" sz="2400" b="0" dirty="0">
                <a:effectLst/>
              </a:rPr>
              <a:t>, on désespère,</a:t>
            </a:r>
            <a:r>
              <a:rPr lang="fr-FR" sz="2400" dirty="0"/>
              <a:t/>
            </a:r>
            <a:br>
              <a:rPr lang="fr-FR" sz="2400" dirty="0"/>
            </a:br>
            <a:r>
              <a:rPr lang="fr-FR" sz="2400" b="0" dirty="0">
                <a:effectLst/>
              </a:rPr>
              <a:t>Alors qu’on espère toujours.</a:t>
            </a:r>
            <a:endParaRPr lang="it-IT" sz="2400" dirty="0"/>
          </a:p>
        </p:txBody>
      </p:sp>
    </p:spTree>
    <p:extLst>
      <p:ext uri="{BB962C8B-B14F-4D97-AF65-F5344CB8AC3E}">
        <p14:creationId xmlns:p14="http://schemas.microsoft.com/office/powerpoint/2010/main" val="975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7DD4DD8-922B-4F53-8BC3-AB710E8A0865}"/>
              </a:ext>
            </a:extLst>
          </p:cNvPr>
          <p:cNvSpPr>
            <a:spLocks noGrp="1"/>
          </p:cNvSpPr>
          <p:nvPr>
            <p:ph type="title"/>
          </p:nvPr>
        </p:nvSpPr>
        <p:spPr>
          <a:xfrm>
            <a:off x="1389278" y="1233241"/>
            <a:ext cx="3240506" cy="4064628"/>
          </a:xfrm>
        </p:spPr>
        <p:txBody>
          <a:bodyPr>
            <a:normAutofit/>
          </a:bodyPr>
          <a:lstStyle/>
          <a:p>
            <a:r>
              <a:rPr lang="it-IT">
                <a:solidFill>
                  <a:srgbClr val="FFFFFF"/>
                </a:solidFill>
              </a:rPr>
              <a:t>Molière, </a:t>
            </a:r>
            <a:r>
              <a:rPr lang="it-IT" i="1">
                <a:solidFill>
                  <a:srgbClr val="FFFFFF"/>
                </a:solidFill>
              </a:rPr>
              <a:t>Le Misanthrope</a:t>
            </a:r>
            <a:br>
              <a:rPr lang="it-IT" i="1">
                <a:solidFill>
                  <a:srgbClr val="FFFFFF"/>
                </a:solidFill>
              </a:rPr>
            </a:br>
            <a:r>
              <a:rPr lang="it-IT">
                <a:solidFill>
                  <a:srgbClr val="FFFFFF"/>
                </a:solidFill>
              </a:rPr>
              <a:t>I, 2 : la chanson du roi Henri</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egnaposto contenuto 2">
            <a:extLst>
              <a:ext uri="{FF2B5EF4-FFF2-40B4-BE49-F238E27FC236}">
                <a16:creationId xmlns:a16="http://schemas.microsoft.com/office/drawing/2014/main" id="{0C198597-4A86-49D5-A6AA-0DE952039C26}"/>
              </a:ext>
            </a:extLst>
          </p:cNvPr>
          <p:cNvSpPr>
            <a:spLocks noGrp="1"/>
          </p:cNvSpPr>
          <p:nvPr>
            <p:ph idx="1"/>
          </p:nvPr>
        </p:nvSpPr>
        <p:spPr>
          <a:xfrm>
            <a:off x="6096000" y="820880"/>
            <a:ext cx="5257799" cy="4889350"/>
          </a:xfrm>
        </p:spPr>
        <p:txBody>
          <a:bodyPr anchor="t">
            <a:normAutofit/>
          </a:bodyPr>
          <a:lstStyle/>
          <a:p>
            <a:pPr marL="0" indent="0">
              <a:buNone/>
            </a:pPr>
            <a:endParaRPr lang="fr-FR" b="0" i="1">
              <a:effectLst/>
              <a:latin typeface="Arial" panose="020B0604020202020204" pitchFamily="34" charset="0"/>
            </a:endParaRPr>
          </a:p>
          <a:p>
            <a:pPr marL="0" indent="0">
              <a:buNone/>
            </a:pPr>
            <a:r>
              <a:rPr lang="fr-FR" b="0">
                <a:effectLst/>
                <a:latin typeface="Arial" panose="020B0604020202020204" pitchFamily="34" charset="0"/>
              </a:rPr>
              <a:t>Si le roi m’avait donné</a:t>
            </a:r>
            <a:br>
              <a:rPr lang="fr-FR" b="0">
                <a:effectLst/>
                <a:latin typeface="Arial" panose="020B0604020202020204" pitchFamily="34" charset="0"/>
              </a:rPr>
            </a:br>
            <a:r>
              <a:rPr lang="fr-FR" b="0">
                <a:effectLst/>
                <a:latin typeface="Arial" panose="020B0604020202020204" pitchFamily="34" charset="0"/>
              </a:rPr>
              <a:t>Paris, sa </a:t>
            </a:r>
            <a:r>
              <a:rPr lang="fr-FR" b="0" err="1">
                <a:effectLst/>
                <a:latin typeface="Arial" panose="020B0604020202020204" pitchFamily="34" charset="0"/>
              </a:rPr>
              <a:t>grand’ville</a:t>
            </a:r>
            <a:r>
              <a:rPr lang="fr-FR" b="0">
                <a:effectLst/>
                <a:latin typeface="Arial" panose="020B0604020202020204" pitchFamily="34" charset="0"/>
              </a:rPr>
              <a:t>,</a:t>
            </a:r>
            <a:br>
              <a:rPr lang="fr-FR" b="0">
                <a:effectLst/>
                <a:latin typeface="Arial" panose="020B0604020202020204" pitchFamily="34" charset="0"/>
              </a:rPr>
            </a:br>
            <a:r>
              <a:rPr lang="fr-FR" b="0">
                <a:effectLst/>
                <a:latin typeface="Arial" panose="020B0604020202020204" pitchFamily="34" charset="0"/>
              </a:rPr>
              <a:t>Et qu’il me fallût quitter</a:t>
            </a:r>
            <a:br>
              <a:rPr lang="fr-FR" b="0">
                <a:effectLst/>
                <a:latin typeface="Arial" panose="020B0604020202020204" pitchFamily="34" charset="0"/>
              </a:rPr>
            </a:br>
            <a:r>
              <a:rPr lang="fr-FR" b="0">
                <a:effectLst/>
                <a:latin typeface="Arial" panose="020B0604020202020204" pitchFamily="34" charset="0"/>
              </a:rPr>
              <a:t>L’amour de ma mie,</a:t>
            </a:r>
            <a:br>
              <a:rPr lang="fr-FR" b="0">
                <a:effectLst/>
                <a:latin typeface="Arial" panose="020B0604020202020204" pitchFamily="34" charset="0"/>
              </a:rPr>
            </a:br>
            <a:r>
              <a:rPr lang="fr-FR" b="0">
                <a:effectLst/>
                <a:latin typeface="Arial" panose="020B0604020202020204" pitchFamily="34" charset="0"/>
              </a:rPr>
              <a:t>Je dirais au roi Henri :</a:t>
            </a:r>
            <a:br>
              <a:rPr lang="fr-FR" b="0">
                <a:effectLst/>
                <a:latin typeface="Arial" panose="020B0604020202020204" pitchFamily="34" charset="0"/>
              </a:rPr>
            </a:br>
            <a:r>
              <a:rPr lang="fr-FR" b="0">
                <a:effectLst/>
                <a:latin typeface="Arial" panose="020B0604020202020204" pitchFamily="34" charset="0"/>
              </a:rPr>
              <a:t>Reprenez votre Paris,</a:t>
            </a:r>
            <a:br>
              <a:rPr lang="fr-FR" b="0">
                <a:effectLst/>
                <a:latin typeface="Arial" panose="020B0604020202020204" pitchFamily="34" charset="0"/>
              </a:rPr>
            </a:br>
            <a:r>
              <a:rPr lang="fr-FR" b="0">
                <a:effectLst/>
                <a:latin typeface="Arial" panose="020B0604020202020204" pitchFamily="34" charset="0"/>
              </a:rPr>
              <a:t>J’aime mieux ma mie, au gué !</a:t>
            </a:r>
            <a:br>
              <a:rPr lang="fr-FR" b="0">
                <a:effectLst/>
                <a:latin typeface="Arial" panose="020B0604020202020204" pitchFamily="34" charset="0"/>
              </a:rPr>
            </a:br>
            <a:r>
              <a:rPr lang="fr-FR" b="0">
                <a:effectLst/>
                <a:latin typeface="Arial" panose="020B0604020202020204" pitchFamily="34" charset="0"/>
              </a:rPr>
              <a:t>J’aime mieux ma mie.</a:t>
            </a:r>
            <a:r>
              <a:rPr lang="fr-FR" dirty="0"/>
              <a:t/>
            </a:r>
            <a:br>
              <a:rPr lang="fr-FR" dirty="0"/>
            </a:br>
            <a:endParaRPr lang="it-IT"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028459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D55B5CE-CCAB-44FF-9C58-02B2207D5D6F}"/>
              </a:ext>
            </a:extLst>
          </p:cNvPr>
          <p:cNvSpPr>
            <a:spLocks noGrp="1"/>
          </p:cNvSpPr>
          <p:nvPr>
            <p:ph type="title"/>
          </p:nvPr>
        </p:nvSpPr>
        <p:spPr>
          <a:xfrm>
            <a:off x="686834" y="591344"/>
            <a:ext cx="3200400" cy="5585619"/>
          </a:xfrm>
        </p:spPr>
        <p:txBody>
          <a:bodyPr>
            <a:normAutofit/>
          </a:bodyPr>
          <a:lstStyle/>
          <a:p>
            <a:r>
              <a:rPr lang="it-IT" sz="3700" dirty="0">
                <a:solidFill>
                  <a:srgbClr val="FFFFFF"/>
                </a:solidFill>
              </a:rPr>
              <a:t>Molière, </a:t>
            </a:r>
            <a:r>
              <a:rPr lang="it-IT" sz="3700" i="1" dirty="0">
                <a:solidFill>
                  <a:srgbClr val="FFFFFF"/>
                </a:solidFill>
              </a:rPr>
              <a:t>Le </a:t>
            </a:r>
            <a:r>
              <a:rPr lang="it-IT" sz="3700" i="1" dirty="0" err="1">
                <a:solidFill>
                  <a:srgbClr val="FFFFFF"/>
                </a:solidFill>
              </a:rPr>
              <a:t>Misanthrope</a:t>
            </a:r>
            <a:r>
              <a:rPr lang="it-IT" sz="3700" i="1" dirty="0">
                <a:solidFill>
                  <a:srgbClr val="FFFFFF"/>
                </a:solidFill>
              </a:rPr>
              <a:t> </a:t>
            </a:r>
            <a:r>
              <a:rPr lang="it-IT" sz="3700" dirty="0">
                <a:solidFill>
                  <a:srgbClr val="FFFFFF"/>
                </a:solidFill>
              </a:rPr>
              <a:t>:</a:t>
            </a:r>
            <a:r>
              <a:rPr lang="it-IT" sz="3700" i="1" dirty="0">
                <a:solidFill>
                  <a:srgbClr val="FFFFFF"/>
                </a:solidFill>
              </a:rPr>
              <a:t/>
            </a:r>
            <a:br>
              <a:rPr lang="it-IT" sz="3700" i="1" dirty="0">
                <a:solidFill>
                  <a:srgbClr val="FFFFFF"/>
                </a:solidFill>
              </a:rPr>
            </a:br>
            <a:r>
              <a:rPr lang="it-IT" sz="3700" dirty="0">
                <a:solidFill>
                  <a:srgbClr val="FFFFFF"/>
                </a:solidFill>
              </a:rPr>
              <a:t>l’</a:t>
            </a:r>
            <a:r>
              <a:rPr lang="it-IT" sz="3700" dirty="0" err="1">
                <a:solidFill>
                  <a:srgbClr val="FFFFFF"/>
                </a:solidFill>
              </a:rPr>
              <a:t>interprétation</a:t>
            </a:r>
            <a:r>
              <a:rPr lang="it-IT" sz="3700" dirty="0">
                <a:solidFill>
                  <a:srgbClr val="FFFFFF"/>
                </a:solidFill>
              </a:rPr>
              <a:t> de Jacques Lacan</a:t>
            </a: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FA2773C4-12B0-49EE-AEE8-0C78ABCF118B}"/>
              </a:ext>
            </a:extLst>
          </p:cNvPr>
          <p:cNvSpPr>
            <a:spLocks noGrp="1"/>
          </p:cNvSpPr>
          <p:nvPr>
            <p:ph idx="1"/>
          </p:nvPr>
        </p:nvSpPr>
        <p:spPr>
          <a:xfrm>
            <a:off x="4447308" y="591344"/>
            <a:ext cx="6906491" cy="5585619"/>
          </a:xfrm>
        </p:spPr>
        <p:txBody>
          <a:bodyPr anchor="ctr">
            <a:normAutofit/>
          </a:bodyPr>
          <a:lstStyle/>
          <a:p>
            <a:r>
              <a:rPr lang="fr-FR" sz="2000" b="0" i="0" dirty="0">
                <a:effectLst/>
                <a:latin typeface="Arial" panose="020B0604020202020204" pitchFamily="34" charset="0"/>
                <a:cs typeface="Arial" panose="020B0604020202020204" pitchFamily="34" charset="0"/>
              </a:rPr>
              <a:t>ALCESTE</a:t>
            </a:r>
          </a:p>
          <a:p>
            <a:r>
              <a:rPr lang="fr-FR" sz="2000" b="0" i="0" dirty="0">
                <a:effectLst/>
                <a:latin typeface="Arial" panose="020B0604020202020204" pitchFamily="34" charset="0"/>
                <a:cs typeface="Arial" panose="020B0604020202020204" pitchFamily="34" charset="0"/>
              </a:rPr>
              <a:t>Je veux qu’on me distingue (I, 1, v. 63).</a:t>
            </a:r>
          </a:p>
          <a:p>
            <a:r>
              <a:rPr lang="fr-FR" sz="2000" b="0" i="0" dirty="0">
                <a:effectLst/>
                <a:latin typeface="Arial" panose="020B0604020202020204" pitchFamily="34" charset="0"/>
                <a:cs typeface="Arial" panose="020B0604020202020204" pitchFamily="34" charset="0"/>
              </a:rPr>
              <a:t>Je ne l’aimerais pas, si je ne croyais l’être (I, 1, v. 237).</a:t>
            </a:r>
          </a:p>
          <a:p>
            <a:r>
              <a:rPr lang="fr-FR" sz="2000" dirty="0">
                <a:latin typeface="Arial" panose="020B0604020202020204" pitchFamily="34" charset="0"/>
                <a:cs typeface="Arial" panose="020B0604020202020204" pitchFamily="34" charset="0"/>
              </a:rPr>
              <a:t>L</a:t>
            </a:r>
            <a:r>
              <a:rPr lang="fr-FR" sz="2000" b="0" i="0" dirty="0">
                <a:effectLst/>
                <a:latin typeface="Arial" panose="020B0604020202020204" pitchFamily="34" charset="0"/>
                <a:cs typeface="Arial" panose="020B0604020202020204" pitchFamily="34" charset="0"/>
              </a:rPr>
              <a:t>a raison n’est pas ce qui règle l’amour (I, 1, v. 248).</a:t>
            </a:r>
          </a:p>
          <a:p>
            <a:pPr marL="0" indent="0">
              <a:buNone/>
            </a:pPr>
            <a:r>
              <a:rPr lang="fr-FR" sz="2000" dirty="0">
                <a:latin typeface="Arial" panose="020B0604020202020204" pitchFamily="34" charset="0"/>
                <a:cs typeface="Arial" panose="020B0604020202020204" pitchFamily="34" charset="0"/>
              </a:rPr>
              <a:t/>
            </a:r>
            <a:br>
              <a:rPr lang="fr-FR" sz="2000" dirty="0">
                <a:latin typeface="Arial" panose="020B0604020202020204" pitchFamily="34" charset="0"/>
                <a:cs typeface="Arial" panose="020B0604020202020204" pitchFamily="34" charset="0"/>
              </a:rPr>
            </a:br>
            <a:endParaRPr lang="it-IT" sz="2000" dirty="0">
              <a:latin typeface="Arial" panose="020B0604020202020204" pitchFamily="34" charset="0"/>
              <a:cs typeface="Arial" panose="020B0604020202020204" pitchFamily="34" charset="0"/>
            </a:endParaRPr>
          </a:p>
          <a:p>
            <a:r>
              <a:rPr lang="it-IT" sz="2000" dirty="0">
                <a:latin typeface="Arial" panose="020B0604020202020204" pitchFamily="34" charset="0"/>
                <a:cs typeface="Arial" panose="020B0604020202020204" pitchFamily="34" charset="0"/>
              </a:rPr>
              <a:t>(</a:t>
            </a:r>
            <a:r>
              <a:rPr lang="it-IT" sz="2000" dirty="0" err="1">
                <a:latin typeface="Arial" panose="020B0604020202020204" pitchFamily="34" charset="0"/>
                <a:cs typeface="Arial" panose="020B0604020202020204" pitchFamily="34" charset="0"/>
              </a:rPr>
              <a:t>narcissisme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délire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passionnel</a:t>
            </a:r>
            <a:r>
              <a:rPr lang="it-IT" sz="2000" dirty="0">
                <a:latin typeface="Arial" panose="020B0604020202020204" pitchFamily="34" charset="0"/>
                <a:cs typeface="Arial" panose="020B0604020202020204" pitchFamily="34" charset="0"/>
              </a:rPr>
              <a:t> plus </a:t>
            </a:r>
            <a:r>
              <a:rPr lang="it-IT" sz="2000" dirty="0" err="1">
                <a:latin typeface="Arial" panose="020B0604020202020204" pitchFamily="34" charset="0"/>
                <a:cs typeface="Arial" panose="020B0604020202020204" pitchFamily="34" charset="0"/>
              </a:rPr>
              <a:t>qu’amour</a:t>
            </a:r>
            <a:r>
              <a:rPr lang="it-IT" sz="2000" dirty="0">
                <a:latin typeface="Arial" panose="020B0604020202020204" pitchFamily="34" charset="0"/>
                <a:cs typeface="Arial" panose="020B0604020202020204" pitchFamily="34" charset="0"/>
              </a:rPr>
              <a:t>)</a:t>
            </a:r>
          </a:p>
          <a:p>
            <a:r>
              <a:rPr lang="it-IT" sz="2000" dirty="0">
                <a:latin typeface="Arial" panose="020B0604020202020204" pitchFamily="34" charset="0"/>
                <a:cs typeface="Arial" panose="020B0604020202020204" pitchFamily="34" charset="0"/>
              </a:rPr>
              <a:t>Alceste est </a:t>
            </a:r>
            <a:r>
              <a:rPr lang="it-IT" sz="2000" dirty="0" err="1">
                <a:latin typeface="Arial" panose="020B0604020202020204" pitchFamily="34" charset="0"/>
                <a:cs typeface="Arial" panose="020B0604020202020204" pitchFamily="34" charset="0"/>
              </a:rPr>
              <a:t>fou</a:t>
            </a:r>
            <a:r>
              <a:rPr lang="it-IT" sz="2000" dirty="0">
                <a:latin typeface="Arial" panose="020B0604020202020204" pitchFamily="34" charset="0"/>
                <a:cs typeface="Arial" panose="020B0604020202020204" pitchFamily="34" charset="0"/>
              </a:rPr>
              <a:t>, et Molière le </a:t>
            </a:r>
            <a:r>
              <a:rPr lang="it-IT" sz="2000" dirty="0" err="1">
                <a:latin typeface="Arial" panose="020B0604020202020204" pitchFamily="34" charset="0"/>
                <a:cs typeface="Arial" panose="020B0604020202020204" pitchFamily="34" charset="0"/>
              </a:rPr>
              <a:t>montre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comme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tel</a:t>
            </a:r>
            <a:endParaRPr lang="it-IT" sz="2000" dirty="0">
              <a:latin typeface="Arial" panose="020B0604020202020204" pitchFamily="34" charset="0"/>
              <a:cs typeface="Arial" panose="020B0604020202020204" pitchFamily="34" charset="0"/>
            </a:endParaRPr>
          </a:p>
          <a:p>
            <a:r>
              <a:rPr lang="it-IT" sz="2000" dirty="0" err="1">
                <a:latin typeface="Arial" panose="020B0604020202020204" pitchFamily="34" charset="0"/>
                <a:cs typeface="Arial" panose="020B0604020202020204" pitchFamily="34" charset="0"/>
              </a:rPr>
              <a:t>Avec</a:t>
            </a:r>
            <a:r>
              <a:rPr lang="it-IT" sz="2000" dirty="0">
                <a:latin typeface="Arial" panose="020B0604020202020204" pitchFamily="34" charset="0"/>
                <a:cs typeface="Arial" panose="020B0604020202020204" pitchFamily="34" charset="0"/>
              </a:rPr>
              <a:t> le </a:t>
            </a:r>
            <a:r>
              <a:rPr lang="it-IT" sz="2000" dirty="0" err="1">
                <a:latin typeface="Arial" panose="020B0604020202020204" pitchFamily="34" charset="0"/>
                <a:cs typeface="Arial" panose="020B0604020202020204" pitchFamily="34" charset="0"/>
              </a:rPr>
              <a:t>goût</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qu’il</a:t>
            </a:r>
            <a:r>
              <a:rPr lang="it-IT" sz="2000" dirty="0">
                <a:latin typeface="Arial" panose="020B0604020202020204" pitchFamily="34" charset="0"/>
                <a:cs typeface="Arial" panose="020B0604020202020204" pitchFamily="34" charset="0"/>
              </a:rPr>
              <a:t> a pour la chanson [</a:t>
            </a:r>
            <a:r>
              <a:rPr lang="it-IT" sz="2000" dirty="0" err="1">
                <a:latin typeface="Arial" panose="020B0604020202020204" pitchFamily="34" charset="0"/>
                <a:cs typeface="Arial" panose="020B0604020202020204" pitchFamily="34" charset="0"/>
              </a:rPr>
              <a:t>du</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roi</a:t>
            </a:r>
            <a:r>
              <a:rPr lang="it-IT" sz="2000" dirty="0">
                <a:latin typeface="Arial" panose="020B0604020202020204" pitchFamily="34" charset="0"/>
                <a:cs typeface="Arial" panose="020B0604020202020204" pitchFamily="34" charset="0"/>
              </a:rPr>
              <a:t> Henri], </a:t>
            </a:r>
            <a:r>
              <a:rPr lang="it-IT" sz="2000" dirty="0" err="1">
                <a:latin typeface="Arial" panose="020B0604020202020204" pitchFamily="34" charset="0"/>
                <a:cs typeface="Arial" panose="020B0604020202020204" pitchFamily="34" charset="0"/>
              </a:rPr>
              <a:t>que</a:t>
            </a:r>
            <a:r>
              <a:rPr lang="it-IT" sz="2000" dirty="0">
                <a:latin typeface="Arial" panose="020B0604020202020204" pitchFamily="34" charset="0"/>
                <a:cs typeface="Arial" panose="020B0604020202020204" pitchFamily="34" charset="0"/>
              </a:rPr>
              <a:t> ne </a:t>
            </a:r>
            <a:r>
              <a:rPr lang="it-IT" sz="2000" dirty="0" err="1">
                <a:latin typeface="Arial" panose="020B0604020202020204" pitchFamily="34" charset="0"/>
                <a:cs typeface="Arial" panose="020B0604020202020204" pitchFamily="34" charset="0"/>
              </a:rPr>
              <a:t>courtise</a:t>
            </a:r>
            <a:r>
              <a:rPr lang="it-IT" sz="2000" dirty="0">
                <a:latin typeface="Arial" panose="020B0604020202020204" pitchFamily="34" charset="0"/>
                <a:cs typeface="Arial" panose="020B0604020202020204" pitchFamily="34" charset="0"/>
              </a:rPr>
              <a:t>-t-il la </a:t>
            </a:r>
            <a:r>
              <a:rPr lang="it-IT" sz="2000" dirty="0" err="1">
                <a:latin typeface="Arial" panose="020B0604020202020204" pitchFamily="34" charset="0"/>
                <a:cs typeface="Arial" panose="020B0604020202020204" pitchFamily="34" charset="0"/>
              </a:rPr>
              <a:t>bouqutière</a:t>
            </a:r>
            <a:r>
              <a:rPr lang="it-IT" sz="2000" dirty="0">
                <a:latin typeface="Arial" panose="020B0604020202020204" pitchFamily="34" charset="0"/>
                <a:cs typeface="Arial" panose="020B0604020202020204" pitchFamily="34" charset="0"/>
              </a:rPr>
              <a:t>?</a:t>
            </a:r>
          </a:p>
          <a:p>
            <a:pPr algn="just"/>
            <a:r>
              <a:rPr lang="it-IT" sz="2000" dirty="0">
                <a:latin typeface="Arial" panose="020B0604020202020204" pitchFamily="34" charset="0"/>
                <a:cs typeface="Arial" panose="020B0604020202020204" pitchFamily="34" charset="0"/>
              </a:rPr>
              <a:t>Ce qui </a:t>
            </a:r>
            <a:r>
              <a:rPr lang="it-IT" sz="2000" dirty="0" err="1">
                <a:latin typeface="Arial" panose="020B0604020202020204" pitchFamily="34" charset="0"/>
                <a:cs typeface="Arial" panose="020B0604020202020204" pitchFamily="34" charset="0"/>
              </a:rPr>
              <a:t>met</a:t>
            </a:r>
            <a:r>
              <a:rPr lang="it-IT" sz="2000" dirty="0">
                <a:latin typeface="Arial" panose="020B0604020202020204" pitchFamily="34" charset="0"/>
                <a:cs typeface="Arial" panose="020B0604020202020204" pitchFamily="34" charset="0"/>
              </a:rPr>
              <a:t> Alceste hors de lui à l’</a:t>
            </a:r>
            <a:r>
              <a:rPr lang="it-IT" sz="2000" dirty="0" err="1">
                <a:latin typeface="Arial" panose="020B0604020202020204" pitchFamily="34" charset="0"/>
                <a:cs typeface="Arial" panose="020B0604020202020204" pitchFamily="34" charset="0"/>
              </a:rPr>
              <a:t>audition</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du</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sonnet</a:t>
            </a:r>
            <a:r>
              <a:rPr lang="it-IT" sz="2000" dirty="0">
                <a:latin typeface="Arial" panose="020B0604020202020204" pitchFamily="34" charset="0"/>
                <a:cs typeface="Arial" panose="020B0604020202020204" pitchFamily="34" charset="0"/>
              </a:rPr>
              <a:t> d’</a:t>
            </a:r>
            <a:r>
              <a:rPr lang="it-IT" sz="2000" dirty="0" err="1">
                <a:latin typeface="Arial" panose="020B0604020202020204" pitchFamily="34" charset="0"/>
                <a:cs typeface="Arial" panose="020B0604020202020204" pitchFamily="34" charset="0"/>
              </a:rPr>
              <a:t>Oronte</a:t>
            </a:r>
            <a:r>
              <a:rPr lang="it-IT" sz="2000" dirty="0">
                <a:latin typeface="Arial" panose="020B0604020202020204" pitchFamily="34" charset="0"/>
                <a:cs typeface="Arial" panose="020B0604020202020204" pitchFamily="34" charset="0"/>
              </a:rPr>
              <a:t>, c’est </a:t>
            </a:r>
            <a:r>
              <a:rPr lang="it-IT" sz="2000" dirty="0" err="1">
                <a:latin typeface="Arial" panose="020B0604020202020204" pitchFamily="34" charset="0"/>
                <a:cs typeface="Arial" panose="020B0604020202020204" pitchFamily="34" charset="0"/>
              </a:rPr>
              <a:t>qu’il</a:t>
            </a:r>
            <a:r>
              <a:rPr lang="it-IT" sz="2000" dirty="0">
                <a:latin typeface="Arial" panose="020B0604020202020204" pitchFamily="34" charset="0"/>
                <a:cs typeface="Arial" panose="020B0604020202020204" pitchFamily="34" charset="0"/>
              </a:rPr>
              <a:t> y </a:t>
            </a:r>
            <a:r>
              <a:rPr lang="it-IT" sz="2000" dirty="0" err="1">
                <a:latin typeface="Arial" panose="020B0604020202020204" pitchFamily="34" charset="0"/>
                <a:cs typeface="Arial" panose="020B0604020202020204" pitchFamily="34" charset="0"/>
              </a:rPr>
              <a:t>reconnaît</a:t>
            </a:r>
            <a:r>
              <a:rPr lang="it-IT" sz="2000" dirty="0">
                <a:latin typeface="Arial" panose="020B0604020202020204" pitchFamily="34" charset="0"/>
                <a:cs typeface="Arial" panose="020B0604020202020204" pitchFamily="34" charset="0"/>
              </a:rPr>
              <a:t> sa situation […] son </a:t>
            </a:r>
            <a:r>
              <a:rPr lang="it-IT" sz="2000" dirty="0" err="1">
                <a:latin typeface="Arial" panose="020B0604020202020204" pitchFamily="34" charset="0"/>
                <a:cs typeface="Arial" panose="020B0604020202020204" pitchFamily="34" charset="0"/>
              </a:rPr>
              <a:t>rival</a:t>
            </a:r>
            <a:r>
              <a:rPr lang="it-IT" sz="2000" dirty="0">
                <a:latin typeface="Arial" panose="020B0604020202020204" pitchFamily="34" charset="0"/>
                <a:cs typeface="Arial" panose="020B0604020202020204" pitchFamily="34" charset="0"/>
              </a:rPr>
              <a:t> lui </a:t>
            </a:r>
            <a:r>
              <a:rPr lang="it-IT" sz="2000" dirty="0" err="1">
                <a:latin typeface="Arial" panose="020B0604020202020204" pitchFamily="34" charset="0"/>
                <a:cs typeface="Arial" panose="020B0604020202020204" pitchFamily="34" charset="0"/>
              </a:rPr>
              <a:t>apparaît</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comme</a:t>
            </a:r>
            <a:r>
              <a:rPr lang="it-IT" sz="2000" dirty="0">
                <a:latin typeface="Arial" panose="020B0604020202020204" pitchFamily="34" charset="0"/>
                <a:cs typeface="Arial" panose="020B0604020202020204" pitchFamily="34" charset="0"/>
              </a:rPr>
              <a:t> sa </a:t>
            </a:r>
            <a:r>
              <a:rPr lang="it-IT" sz="2000" dirty="0" err="1">
                <a:latin typeface="Arial" panose="020B0604020202020204" pitchFamily="34" charset="0"/>
                <a:cs typeface="Arial" panose="020B0604020202020204" pitchFamily="34" charset="0"/>
              </a:rPr>
              <a:t>propre</a:t>
            </a:r>
            <a:r>
              <a:rPr lang="it-IT" sz="2000" dirty="0">
                <a:latin typeface="Arial" panose="020B0604020202020204" pitchFamily="34" charset="0"/>
                <a:cs typeface="Arial" panose="020B0604020202020204" pitchFamily="34" charset="0"/>
              </a:rPr>
              <a:t> image en </a:t>
            </a:r>
            <a:r>
              <a:rPr lang="it-IT" sz="2000" dirty="0" err="1">
                <a:latin typeface="Arial" panose="020B0604020202020204" pitchFamily="34" charset="0"/>
                <a:cs typeface="Arial" panose="020B0604020202020204" pitchFamily="34" charset="0"/>
              </a:rPr>
              <a:t>miroir</a:t>
            </a:r>
            <a:r>
              <a:rPr lang="it-IT" sz="2000" dirty="0">
                <a:latin typeface="Arial" panose="020B0604020202020204" pitchFamily="34" charset="0"/>
                <a:cs typeface="Arial" panose="020B0604020202020204" pitchFamily="34" charset="0"/>
              </a:rPr>
              <a:t>; (J. LACAN, «</a:t>
            </a:r>
            <a:r>
              <a:rPr lang="it-IT" sz="2000" dirty="0" err="1">
                <a:latin typeface="Arial" panose="020B0604020202020204" pitchFamily="34" charset="0"/>
                <a:cs typeface="Arial" panose="020B0604020202020204" pitchFamily="34" charset="0"/>
              </a:rPr>
              <a:t>Propos</a:t>
            </a:r>
            <a:r>
              <a:rPr lang="it-IT" sz="2000" dirty="0">
                <a:latin typeface="Arial" panose="020B0604020202020204" pitchFamily="34" charset="0"/>
                <a:cs typeface="Arial" panose="020B0604020202020204" pitchFamily="34" charset="0"/>
              </a:rPr>
              <a:t> sur la </a:t>
            </a:r>
            <a:r>
              <a:rPr lang="it-IT" sz="2000" dirty="0" err="1">
                <a:latin typeface="Arial" panose="020B0604020202020204" pitchFamily="34" charset="0"/>
                <a:cs typeface="Arial" panose="020B0604020202020204" pitchFamily="34" charset="0"/>
              </a:rPr>
              <a:t>causalité</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psychique</a:t>
            </a:r>
            <a:r>
              <a:rPr lang="it-IT" sz="2000" dirty="0">
                <a:latin typeface="Arial" panose="020B0604020202020204" pitchFamily="34" charset="0"/>
                <a:cs typeface="Arial" panose="020B0604020202020204" pitchFamily="34" charset="0"/>
              </a:rPr>
              <a:t>», </a:t>
            </a:r>
            <a:r>
              <a:rPr lang="it-IT" sz="2000" i="1" dirty="0" err="1">
                <a:latin typeface="Arial" panose="020B0604020202020204" pitchFamily="34" charset="0"/>
                <a:cs typeface="Arial" panose="020B0604020202020204" pitchFamily="34" charset="0"/>
              </a:rPr>
              <a:t>Écrits</a:t>
            </a:r>
            <a:r>
              <a:rPr lang="it-IT" sz="2000" dirty="0">
                <a:latin typeface="Arial" panose="020B0604020202020204" pitchFamily="34" charset="0"/>
                <a:cs typeface="Arial" panose="020B0604020202020204" pitchFamily="34" charset="0"/>
              </a:rPr>
              <a:t>, 1966)</a:t>
            </a:r>
          </a:p>
        </p:txBody>
      </p:sp>
    </p:spTree>
    <p:extLst>
      <p:ext uri="{BB962C8B-B14F-4D97-AF65-F5344CB8AC3E}">
        <p14:creationId xmlns:p14="http://schemas.microsoft.com/office/powerpoint/2010/main" val="247488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A719F8-D0A1-4B1C-B03A-194AD8770719}"/>
              </a:ext>
            </a:extLst>
          </p:cNvPr>
          <p:cNvSpPr>
            <a:spLocks noGrp="1"/>
          </p:cNvSpPr>
          <p:nvPr>
            <p:ph type="title"/>
          </p:nvPr>
        </p:nvSpPr>
        <p:spPr/>
        <p:txBody>
          <a:bodyPr/>
          <a:lstStyle/>
          <a:p>
            <a:pPr algn="ctr"/>
            <a:r>
              <a:rPr lang="it-IT" dirty="0"/>
              <a:t>Molière, </a:t>
            </a:r>
            <a:r>
              <a:rPr lang="it-IT" i="1" dirty="0"/>
              <a:t>Le </a:t>
            </a:r>
            <a:r>
              <a:rPr lang="it-IT" i="1" dirty="0" err="1"/>
              <a:t>Misanthrope</a:t>
            </a:r>
            <a:r>
              <a:rPr lang="it-IT" i="1" dirty="0"/>
              <a:t>,</a:t>
            </a:r>
            <a:br>
              <a:rPr lang="it-IT" i="1" dirty="0"/>
            </a:br>
            <a:r>
              <a:rPr lang="it-IT" dirty="0"/>
              <a:t>II, 6</a:t>
            </a:r>
          </a:p>
        </p:txBody>
      </p:sp>
      <p:sp>
        <p:nvSpPr>
          <p:cNvPr id="3" name="Segnaposto contenuto 2">
            <a:extLst>
              <a:ext uri="{FF2B5EF4-FFF2-40B4-BE49-F238E27FC236}">
                <a16:creationId xmlns:a16="http://schemas.microsoft.com/office/drawing/2014/main" id="{4AFDC39B-6B36-40BC-902F-D7C8AEBF0F1E}"/>
              </a:ext>
            </a:extLst>
          </p:cNvPr>
          <p:cNvSpPr>
            <a:spLocks noGrp="1"/>
          </p:cNvSpPr>
          <p:nvPr>
            <p:ph idx="1"/>
          </p:nvPr>
        </p:nvSpPr>
        <p:spPr/>
        <p:txBody>
          <a:bodyPr>
            <a:normAutofit fontScale="55000" lnSpcReduction="20000"/>
          </a:bodyPr>
          <a:lstStyle/>
          <a:p>
            <a:endParaRPr lang="fr-FR" b="1" i="0" cap="small" dirty="0" smtClean="0">
              <a:solidFill>
                <a:srgbClr val="202122"/>
              </a:solidFill>
              <a:effectLst/>
              <a:latin typeface="Arial" panose="020B0604020202020204" pitchFamily="34" charset="0"/>
            </a:endParaRPr>
          </a:p>
          <a:p>
            <a:r>
              <a:rPr lang="fr-FR" sz="2900" b="1" i="0" cap="small" dirty="0" err="1" smtClean="0">
                <a:solidFill>
                  <a:srgbClr val="202122"/>
                </a:solidFill>
                <a:effectLst/>
                <a:latin typeface="Arial" panose="020B0604020202020204" pitchFamily="34" charset="0"/>
              </a:rPr>
              <a:t>Philinte</a:t>
            </a:r>
            <a:r>
              <a:rPr lang="fr-FR" sz="2900" b="1" i="0" cap="small" dirty="0" smtClean="0">
                <a:solidFill>
                  <a:srgbClr val="202122"/>
                </a:solidFill>
                <a:effectLst/>
                <a:latin typeface="Arial" panose="020B0604020202020204" pitchFamily="34" charset="0"/>
              </a:rPr>
              <a:t> </a:t>
            </a:r>
            <a:r>
              <a:rPr lang="fr-FR" sz="2900" b="0" i="0" dirty="0">
                <a:solidFill>
                  <a:srgbClr val="202122"/>
                </a:solidFill>
                <a:effectLst/>
                <a:latin typeface="Arial" panose="020B0604020202020204" pitchFamily="34" charset="0"/>
              </a:rPr>
              <a:t>Oronte et lui se sont tantôt bravés</a:t>
            </a:r>
            <a:r>
              <a:rPr lang="fr-FR" sz="2900" dirty="0"/>
              <a:t/>
            </a:r>
            <a:br>
              <a:rPr lang="fr-FR" sz="2900" dirty="0"/>
            </a:br>
            <a:r>
              <a:rPr lang="fr-FR" sz="2900" b="0" i="0" dirty="0">
                <a:solidFill>
                  <a:srgbClr val="202122"/>
                </a:solidFill>
                <a:effectLst/>
                <a:latin typeface="Arial" panose="020B0604020202020204" pitchFamily="34" charset="0"/>
              </a:rPr>
              <a:t>Sur certains petits vers, qu’il n’a pas approuvés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Et l’on veut assoupir la chose en sa naissance.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
            </a:r>
            <a:br>
              <a:rPr lang="fr-FR" sz="2900" b="0" i="0" dirty="0">
                <a:solidFill>
                  <a:srgbClr val="202122"/>
                </a:solidFill>
                <a:effectLst/>
                <a:latin typeface="Arial" panose="020B0604020202020204" pitchFamily="34" charset="0"/>
              </a:rPr>
            </a:br>
            <a:r>
              <a:rPr lang="fr-FR" sz="2900" b="1" i="0" cap="small" dirty="0">
                <a:solidFill>
                  <a:srgbClr val="202122"/>
                </a:solidFill>
                <a:effectLst/>
                <a:latin typeface="Arial" panose="020B0604020202020204" pitchFamily="34" charset="0"/>
              </a:rPr>
              <a:t>Alceste </a:t>
            </a:r>
            <a:r>
              <a:rPr lang="fr-FR" sz="2900" b="0" i="0" dirty="0">
                <a:solidFill>
                  <a:srgbClr val="202122"/>
                </a:solidFill>
                <a:effectLst/>
                <a:latin typeface="Arial" panose="020B0604020202020204" pitchFamily="34" charset="0"/>
              </a:rPr>
              <a:t>Moi, je n’aurai jamais de lâche complaisance.</a:t>
            </a:r>
            <a:r>
              <a:rPr lang="fr-FR" sz="2900" dirty="0"/>
              <a:t/>
            </a:r>
            <a:br>
              <a:rPr lang="fr-FR" sz="2900" dirty="0"/>
            </a:br>
            <a:r>
              <a:rPr lang="fr-FR" sz="2900" dirty="0"/>
              <a:t/>
            </a:r>
            <a:br>
              <a:rPr lang="fr-FR" sz="2900" dirty="0"/>
            </a:br>
            <a:r>
              <a:rPr lang="fr-FR" sz="2900" dirty="0"/>
              <a:t>[…] </a:t>
            </a:r>
            <a:r>
              <a:rPr lang="fr-FR" sz="2900" dirty="0">
                <a:latin typeface="Arial" panose="020B0604020202020204" pitchFamily="34" charset="0"/>
                <a:cs typeface="Arial" panose="020B0604020202020204" pitchFamily="34" charset="0"/>
              </a:rPr>
              <a:t>Quel </a:t>
            </a:r>
            <a:r>
              <a:rPr lang="fr-FR" sz="2900" b="0" i="0" dirty="0">
                <a:solidFill>
                  <a:srgbClr val="202122"/>
                </a:solidFill>
                <a:effectLst/>
                <a:latin typeface="Arial" panose="020B0604020202020204" pitchFamily="34" charset="0"/>
              </a:rPr>
              <a:t>accommodement veut-on faire entre nous ?</a:t>
            </a:r>
            <a:r>
              <a:rPr lang="fr-FR" sz="2900" dirty="0"/>
              <a:t/>
            </a:r>
            <a:br>
              <a:rPr lang="fr-FR" sz="2900" dirty="0"/>
            </a:br>
            <a:r>
              <a:rPr lang="fr-FR" sz="2900" b="0" i="0" dirty="0">
                <a:solidFill>
                  <a:srgbClr val="202122"/>
                </a:solidFill>
                <a:effectLst/>
                <a:latin typeface="Arial" panose="020B0604020202020204" pitchFamily="34" charset="0"/>
              </a:rPr>
              <a:t>La voix de ces messieurs me condamnera-t-elle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À </a:t>
            </a:r>
            <a:r>
              <a:rPr lang="fr-FR" sz="2900" b="1" i="0" dirty="0">
                <a:solidFill>
                  <a:srgbClr val="202122"/>
                </a:solidFill>
                <a:effectLst/>
                <a:latin typeface="Arial" panose="020B0604020202020204" pitchFamily="34" charset="0"/>
              </a:rPr>
              <a:t>trouver bons</a:t>
            </a:r>
            <a:r>
              <a:rPr lang="fr-FR" sz="2900" b="0" i="0" dirty="0">
                <a:solidFill>
                  <a:srgbClr val="202122"/>
                </a:solidFill>
                <a:effectLst/>
                <a:latin typeface="Arial" panose="020B0604020202020204" pitchFamily="34" charset="0"/>
              </a:rPr>
              <a:t> les vers qui font notre querelle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Je ne me dédis point de ce que j’en ai dit,</a:t>
            </a:r>
            <a:br>
              <a:rPr lang="fr-FR" sz="2900" b="0" i="0" dirty="0">
                <a:solidFill>
                  <a:srgbClr val="202122"/>
                </a:solidFill>
                <a:effectLst/>
                <a:latin typeface="Arial" panose="020B0604020202020204" pitchFamily="34" charset="0"/>
              </a:rPr>
            </a:br>
            <a:r>
              <a:rPr lang="fr-FR" sz="2900" b="1" i="0" dirty="0">
                <a:solidFill>
                  <a:srgbClr val="202122"/>
                </a:solidFill>
                <a:effectLst/>
                <a:latin typeface="Arial" panose="020B0604020202020204" pitchFamily="34" charset="0"/>
              </a:rPr>
              <a:t>Je les trouve méchants</a:t>
            </a:r>
            <a:r>
              <a:rPr lang="fr-FR" sz="2900" b="0" i="0" dirty="0">
                <a:solidFill>
                  <a:srgbClr val="202122"/>
                </a:solidFill>
                <a:effectLst/>
                <a:latin typeface="Arial" panose="020B0604020202020204" pitchFamily="34" charset="0"/>
              </a:rPr>
              <a:t>.</a:t>
            </a:r>
            <a:br>
              <a:rPr lang="fr-FR" sz="2900" b="0" i="0" dirty="0">
                <a:solidFill>
                  <a:srgbClr val="202122"/>
                </a:solidFill>
                <a:effectLst/>
                <a:latin typeface="Arial" panose="020B0604020202020204" pitchFamily="34" charset="0"/>
              </a:rPr>
            </a:br>
            <a:r>
              <a:rPr lang="fr-FR" sz="2900" dirty="0"/>
              <a:t>[…] </a:t>
            </a:r>
            <a:r>
              <a:rPr lang="fr-FR" sz="2900" b="0" i="0" dirty="0">
                <a:solidFill>
                  <a:srgbClr val="202122"/>
                </a:solidFill>
                <a:effectLst/>
                <a:latin typeface="Arial" panose="020B0604020202020204" pitchFamily="34" charset="0"/>
              </a:rPr>
              <a:t>Je n’en démordrai point, </a:t>
            </a:r>
            <a:r>
              <a:rPr lang="fr-FR" sz="2900" b="1" i="0" dirty="0">
                <a:solidFill>
                  <a:srgbClr val="202122"/>
                </a:solidFill>
                <a:effectLst/>
                <a:latin typeface="Arial" panose="020B0604020202020204" pitchFamily="34" charset="0"/>
              </a:rPr>
              <a:t>les vers sont exécrables</a:t>
            </a:r>
            <a:r>
              <a:rPr lang="fr-FR" sz="2900" b="0" i="0" dirty="0">
                <a:solidFill>
                  <a:srgbClr val="202122"/>
                </a:solidFill>
                <a:effectLst/>
                <a:latin typeface="Arial" panose="020B0604020202020204" pitchFamily="34" charset="0"/>
              </a:rPr>
              <a:t>.</a:t>
            </a:r>
          </a:p>
          <a:p>
            <a:r>
              <a:rPr lang="fr-FR" sz="2900" b="1" i="0" cap="small" dirty="0">
                <a:solidFill>
                  <a:srgbClr val="202122"/>
                </a:solidFill>
                <a:effectLst/>
                <a:latin typeface="Arial" panose="020B0604020202020204" pitchFamily="34" charset="0"/>
              </a:rPr>
              <a:t>Philinte </a:t>
            </a:r>
            <a:r>
              <a:rPr lang="fr-FR" sz="2900" b="0" i="0" dirty="0">
                <a:solidFill>
                  <a:srgbClr val="202122"/>
                </a:solidFill>
                <a:effectLst/>
                <a:latin typeface="Arial" panose="020B0604020202020204" pitchFamily="34" charset="0"/>
              </a:rPr>
              <a:t>Vous devez faire voir des sentiments traitables.</a:t>
            </a:r>
          </a:p>
          <a:p>
            <a:r>
              <a:rPr lang="fr-FR" sz="2900" b="1" i="0" cap="small" dirty="0">
                <a:solidFill>
                  <a:srgbClr val="202122"/>
                </a:solidFill>
                <a:effectLst/>
                <a:latin typeface="Arial" panose="020B0604020202020204" pitchFamily="34" charset="0"/>
              </a:rPr>
              <a:t>Alceste </a:t>
            </a:r>
            <a:r>
              <a:rPr lang="fr-FR" sz="2900" b="0" i="0" dirty="0">
                <a:solidFill>
                  <a:srgbClr val="202122"/>
                </a:solidFill>
                <a:effectLst/>
                <a:latin typeface="Arial" panose="020B0604020202020204" pitchFamily="34" charset="0"/>
              </a:rPr>
              <a:t>Hors qu’un commandement exprès du roi me vienne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De </a:t>
            </a:r>
            <a:r>
              <a:rPr lang="fr-FR" sz="2900" b="1" i="0" dirty="0">
                <a:solidFill>
                  <a:srgbClr val="202122"/>
                </a:solidFill>
                <a:effectLst/>
                <a:latin typeface="Arial" panose="020B0604020202020204" pitchFamily="34" charset="0"/>
              </a:rPr>
              <a:t>trouver bons</a:t>
            </a:r>
            <a:r>
              <a:rPr lang="fr-FR" sz="2900" b="0" i="0" dirty="0">
                <a:solidFill>
                  <a:srgbClr val="202122"/>
                </a:solidFill>
                <a:effectLst/>
                <a:latin typeface="Arial" panose="020B0604020202020204" pitchFamily="34" charset="0"/>
              </a:rPr>
              <a:t> les vers dont on se met en peine,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Je soutiendrai toujours, morbleu ! qu</a:t>
            </a:r>
            <a:r>
              <a:rPr lang="fr-FR" sz="2900" b="1" i="0" dirty="0">
                <a:solidFill>
                  <a:srgbClr val="202122"/>
                </a:solidFill>
                <a:effectLst/>
                <a:latin typeface="Arial" panose="020B0604020202020204" pitchFamily="34" charset="0"/>
              </a:rPr>
              <a:t>’ils sont mauvais</a:t>
            </a:r>
            <a:r>
              <a:rPr lang="fr-FR" sz="2900" b="0" i="0" dirty="0">
                <a:solidFill>
                  <a:srgbClr val="202122"/>
                </a:solidFill>
                <a:effectLst/>
                <a:latin typeface="Arial" panose="020B0604020202020204" pitchFamily="34" charset="0"/>
              </a:rPr>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Et qu’un homme est pendable après les avoir faits.</a:t>
            </a:r>
            <a:br>
              <a:rPr lang="fr-FR" sz="2900" b="0" i="0" dirty="0">
                <a:solidFill>
                  <a:srgbClr val="202122"/>
                </a:solidFill>
                <a:effectLst/>
                <a:latin typeface="Arial" panose="020B0604020202020204" pitchFamily="34" charset="0"/>
              </a:rPr>
            </a:br>
            <a:r>
              <a:rPr lang="fr-FR" sz="2900" b="0" i="1" dirty="0">
                <a:solidFill>
                  <a:srgbClr val="202122"/>
                </a:solidFill>
                <a:effectLst/>
                <a:latin typeface="Arial" panose="020B0604020202020204" pitchFamily="34" charset="0"/>
              </a:rPr>
              <a:t>(À Clitandre et </a:t>
            </a:r>
            <a:r>
              <a:rPr lang="fr-FR" sz="2900" b="0" i="1" dirty="0" err="1">
                <a:solidFill>
                  <a:srgbClr val="202122"/>
                </a:solidFill>
                <a:effectLst/>
                <a:latin typeface="Arial" panose="020B0604020202020204" pitchFamily="34" charset="0"/>
              </a:rPr>
              <a:t>Acaste</a:t>
            </a:r>
            <a:r>
              <a:rPr lang="fr-FR" sz="2900" b="0" i="1" dirty="0">
                <a:solidFill>
                  <a:srgbClr val="202122"/>
                </a:solidFill>
                <a:effectLst/>
                <a:latin typeface="Arial" panose="020B0604020202020204" pitchFamily="34" charset="0"/>
              </a:rPr>
              <a:t> qui rient</a:t>
            </a:r>
            <a:r>
              <a:rPr lang="fr-FR" sz="2900" b="0" i="1" dirty="0" smtClean="0">
                <a:solidFill>
                  <a:srgbClr val="202122"/>
                </a:solidFill>
                <a:effectLst/>
                <a:latin typeface="Arial" panose="020B0604020202020204" pitchFamily="34" charset="0"/>
              </a:rPr>
              <a:t>.) </a:t>
            </a:r>
            <a:r>
              <a:rPr lang="fr-FR" sz="2900" b="0" i="0" dirty="0" smtClean="0">
                <a:solidFill>
                  <a:srgbClr val="202122"/>
                </a:solidFill>
                <a:effectLst/>
                <a:latin typeface="Arial" panose="020B0604020202020204" pitchFamily="34" charset="0"/>
              </a:rPr>
              <a:t>Par </a:t>
            </a:r>
            <a:r>
              <a:rPr lang="fr-FR" sz="2900" b="0" i="0" dirty="0">
                <a:solidFill>
                  <a:srgbClr val="202122"/>
                </a:solidFill>
                <a:effectLst/>
                <a:latin typeface="Arial" panose="020B0604020202020204" pitchFamily="34" charset="0"/>
              </a:rPr>
              <a:t>le sangbleu ! messieurs, je ne croyais pas </a:t>
            </a:r>
            <a:r>
              <a:rPr lang="fr-FR" sz="2900" b="0" i="0" dirty="0" smtClean="0">
                <a:solidFill>
                  <a:srgbClr val="202122"/>
                </a:solidFill>
                <a:effectLst/>
                <a:latin typeface="Arial" panose="020B0604020202020204" pitchFamily="34" charset="0"/>
              </a:rPr>
              <a:t>être/Si </a:t>
            </a:r>
            <a:r>
              <a:rPr lang="fr-FR" sz="2900" b="0" i="0" dirty="0">
                <a:solidFill>
                  <a:srgbClr val="202122"/>
                </a:solidFill>
                <a:effectLst/>
                <a:latin typeface="Arial" panose="020B0604020202020204" pitchFamily="34" charset="0"/>
              </a:rPr>
              <a:t>plaisant que je suis</a:t>
            </a:r>
            <a:r>
              <a:rPr lang="fr-FR" sz="2900" b="0" i="0" dirty="0" smtClean="0">
                <a:solidFill>
                  <a:srgbClr val="202122"/>
                </a:solidFill>
                <a:effectLst/>
                <a:latin typeface="Arial" panose="020B0604020202020204" pitchFamily="34" charset="0"/>
              </a:rPr>
              <a:t>.</a:t>
            </a:r>
          </a:p>
          <a:p>
            <a:r>
              <a:rPr lang="fr-FR" sz="2900" dirty="0" smtClean="0">
                <a:solidFill>
                  <a:srgbClr val="202122"/>
                </a:solidFill>
                <a:latin typeface="Arial" panose="020B0604020202020204" pitchFamily="34" charset="0"/>
                <a:cs typeface="Arial" panose="020B0604020202020204" pitchFamily="34" charset="0"/>
              </a:rPr>
              <a:t>[Alceste à Oronte] Je voudrais, de bon cœur,/Avoir </a:t>
            </a:r>
            <a:r>
              <a:rPr lang="fr-FR" sz="2900" b="1" dirty="0" smtClean="0">
                <a:solidFill>
                  <a:srgbClr val="202122"/>
                </a:solidFill>
                <a:latin typeface="Arial" panose="020B0604020202020204" pitchFamily="34" charset="0"/>
                <a:cs typeface="Arial" panose="020B0604020202020204" pitchFamily="34" charset="0"/>
              </a:rPr>
              <a:t>trouvé</a:t>
            </a:r>
            <a:r>
              <a:rPr lang="fr-FR" sz="2900" dirty="0" smtClean="0">
                <a:solidFill>
                  <a:srgbClr val="202122"/>
                </a:solidFill>
                <a:latin typeface="Arial" panose="020B0604020202020204" pitchFamily="34" charset="0"/>
                <a:cs typeface="Arial" panose="020B0604020202020204" pitchFamily="34" charset="0"/>
              </a:rPr>
              <a:t> tant</a:t>
            </a:r>
            <a:r>
              <a:rPr lang="it-IT" sz="2900" dirty="0">
                <a:latin typeface="Arial" panose="020B0604020202020204" pitchFamily="34" charset="0"/>
                <a:cs typeface="Arial" panose="020B0604020202020204" pitchFamily="34" charset="0"/>
              </a:rPr>
              <a:t>ô</a:t>
            </a:r>
            <a:r>
              <a:rPr lang="fr-FR" sz="2900" dirty="0" smtClean="0">
                <a:solidFill>
                  <a:srgbClr val="202122"/>
                </a:solidFill>
                <a:latin typeface="Arial" panose="020B0604020202020204" pitchFamily="34" charset="0"/>
                <a:cs typeface="Arial" panose="020B0604020202020204" pitchFamily="34" charset="0"/>
              </a:rPr>
              <a:t>t votre sonnet </a:t>
            </a:r>
            <a:r>
              <a:rPr lang="fr-FR" sz="2900" b="1" dirty="0" smtClean="0">
                <a:solidFill>
                  <a:srgbClr val="202122"/>
                </a:solidFill>
                <a:latin typeface="Arial" panose="020B0604020202020204" pitchFamily="34" charset="0"/>
                <a:cs typeface="Arial" panose="020B0604020202020204" pitchFamily="34" charset="0"/>
              </a:rPr>
              <a:t>meilleur</a:t>
            </a:r>
            <a:r>
              <a:rPr lang="fr-FR" sz="2900" dirty="0" smtClean="0">
                <a:solidFill>
                  <a:srgbClr val="202122"/>
                </a:solidFill>
                <a:latin typeface="Arial" panose="020B0604020202020204" pitchFamily="34" charset="0"/>
                <a:cs typeface="Arial" panose="020B0604020202020204" pitchFamily="34" charset="0"/>
              </a:rPr>
              <a:t> (IV, 1, v.1159-60)</a:t>
            </a:r>
            <a:endParaRPr lang="it-IT" sz="2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0683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III, 1: </a:t>
            </a:r>
            <a:r>
              <a:rPr lang="it-IT" dirty="0" err="1" smtClean="0"/>
              <a:t>autoportrait</a:t>
            </a:r>
            <a:r>
              <a:rPr lang="it-IT" dirty="0" smtClean="0"/>
              <a:t> d’</a:t>
            </a:r>
            <a:r>
              <a:rPr lang="it-IT" dirty="0" err="1" smtClean="0"/>
              <a:t>Acaste</a:t>
            </a:r>
            <a:endParaRPr lang="it-IT" dirty="0"/>
          </a:p>
        </p:txBody>
      </p:sp>
      <p:sp>
        <p:nvSpPr>
          <p:cNvPr id="3" name="Segnaposto contenuto 2"/>
          <p:cNvSpPr>
            <a:spLocks noGrp="1"/>
          </p:cNvSpPr>
          <p:nvPr>
            <p:ph idx="1"/>
          </p:nvPr>
        </p:nvSpPr>
        <p:spPr/>
        <p:txBody>
          <a:bodyPr>
            <a:normAutofit fontScale="70000" lnSpcReduction="20000"/>
          </a:bodyPr>
          <a:lstStyle/>
          <a:p>
            <a:r>
              <a:rPr lang="fr-FR" dirty="0" smtClean="0"/>
              <a:t>J’ai </a:t>
            </a:r>
            <a:r>
              <a:rPr lang="fr-FR" dirty="0"/>
              <a:t>du bien, je suis jeune, et sors d’une maison</a:t>
            </a:r>
            <a:r>
              <a:rPr lang="fr-FR" dirty="0"/>
              <a:t/>
            </a:r>
            <a:br>
              <a:rPr lang="fr-FR" dirty="0"/>
            </a:br>
            <a:r>
              <a:rPr lang="fr-FR" dirty="0"/>
              <a:t>Qui se peut dire noble, avec quelque </a:t>
            </a:r>
            <a:r>
              <a:rPr lang="fr-FR" dirty="0" smtClean="0"/>
              <a:t>raison</a:t>
            </a:r>
          </a:p>
          <a:p>
            <a:r>
              <a:rPr lang="fr-FR" dirty="0"/>
              <a:t>Pour le cœur, dont surtout nous devons faire cas,</a:t>
            </a:r>
            <a:r>
              <a:rPr lang="fr-FR" dirty="0"/>
              <a:t/>
            </a:r>
            <a:br>
              <a:rPr lang="fr-FR" dirty="0"/>
            </a:br>
            <a:r>
              <a:rPr lang="fr-FR" dirty="0"/>
              <a:t>On sait, sans vanité, que je n’en manque pas ;</a:t>
            </a:r>
            <a:r>
              <a:rPr lang="fr-FR" dirty="0"/>
              <a:t/>
            </a:r>
            <a:br>
              <a:rPr lang="fr-FR" dirty="0"/>
            </a:br>
            <a:r>
              <a:rPr lang="fr-FR" dirty="0"/>
              <a:t>Et l’on m’a vu pousser dans le monde une affaire</a:t>
            </a:r>
            <a:r>
              <a:rPr lang="fr-FR" dirty="0"/>
              <a:t/>
            </a:r>
            <a:br>
              <a:rPr lang="fr-FR" dirty="0"/>
            </a:br>
            <a:r>
              <a:rPr lang="fr-FR" dirty="0" smtClean="0"/>
              <a:t>D’une </a:t>
            </a:r>
            <a:r>
              <a:rPr lang="fr-FR" dirty="0"/>
              <a:t>assez vigoureuse et gaillarde manière.</a:t>
            </a:r>
            <a:r>
              <a:rPr lang="fr-FR" dirty="0"/>
              <a:t/>
            </a:r>
            <a:br>
              <a:rPr lang="fr-FR" dirty="0"/>
            </a:br>
            <a:r>
              <a:rPr lang="fr-FR" dirty="0"/>
              <a:t>Pour de l’esprit, j’en ai, sans doute ; et du bon goût,</a:t>
            </a:r>
            <a:r>
              <a:rPr lang="fr-FR" dirty="0"/>
              <a:t/>
            </a:r>
            <a:br>
              <a:rPr lang="fr-FR" dirty="0"/>
            </a:br>
            <a:r>
              <a:rPr lang="fr-FR" dirty="0"/>
              <a:t>À juger sans étude et raisonner de tout </a:t>
            </a:r>
            <a:r>
              <a:rPr lang="fr-FR" dirty="0" smtClean="0"/>
              <a:t>;</a:t>
            </a:r>
            <a:r>
              <a:rPr lang="fr-FR" dirty="0"/>
              <a:t> </a:t>
            </a:r>
            <a:endParaRPr lang="fr-FR" dirty="0" smtClean="0"/>
          </a:p>
          <a:p>
            <a:r>
              <a:rPr lang="fr-FR" dirty="0" smtClean="0"/>
              <a:t>Je </a:t>
            </a:r>
            <a:r>
              <a:rPr lang="fr-FR" dirty="0"/>
              <a:t>suis assez adroit ; j’ai bon air, bonne mine,</a:t>
            </a:r>
            <a:r>
              <a:rPr lang="fr-FR" dirty="0"/>
              <a:t/>
            </a:r>
            <a:br>
              <a:rPr lang="fr-FR" dirty="0"/>
            </a:br>
            <a:r>
              <a:rPr lang="fr-FR" dirty="0"/>
              <a:t>Les dents belles surtout, et la taille fort fine.</a:t>
            </a:r>
            <a:r>
              <a:rPr lang="fr-FR" dirty="0"/>
              <a:t/>
            </a:r>
            <a:br>
              <a:rPr lang="fr-FR" dirty="0"/>
            </a:br>
            <a:r>
              <a:rPr lang="fr-FR" dirty="0"/>
              <a:t>Quant à se mettre bien, je crois, sans me flatter,</a:t>
            </a:r>
            <a:r>
              <a:rPr lang="fr-FR" dirty="0"/>
              <a:t/>
            </a:r>
            <a:br>
              <a:rPr lang="fr-FR" dirty="0"/>
            </a:br>
            <a:r>
              <a:rPr lang="fr-FR" dirty="0" smtClean="0"/>
              <a:t>Qu’on </a:t>
            </a:r>
            <a:r>
              <a:rPr lang="fr-FR" dirty="0"/>
              <a:t>serait mal venu de me le disputer.</a:t>
            </a:r>
            <a:r>
              <a:rPr lang="fr-FR" dirty="0"/>
              <a:t/>
            </a:r>
            <a:br>
              <a:rPr lang="fr-FR" dirty="0"/>
            </a:br>
            <a:r>
              <a:rPr lang="fr-FR" dirty="0"/>
              <a:t>Je me vois dans l’estime autant qu’on y puisse être,</a:t>
            </a:r>
            <a:r>
              <a:rPr lang="fr-FR" dirty="0"/>
              <a:t/>
            </a:r>
            <a:br>
              <a:rPr lang="fr-FR" dirty="0"/>
            </a:br>
            <a:r>
              <a:rPr lang="fr-FR" dirty="0"/>
              <a:t>Fort aimé du beau sexe, et bien auprès du maître</a:t>
            </a:r>
            <a:r>
              <a:rPr lang="fr-FR" dirty="0" smtClean="0"/>
              <a:t>.</a:t>
            </a:r>
          </a:p>
          <a:p>
            <a:r>
              <a:rPr lang="fr-FR" dirty="0"/>
              <a:t>Je crois qu’avec cela, mon cher marquis, je </a:t>
            </a:r>
            <a:r>
              <a:rPr lang="fr-FR" dirty="0" smtClean="0"/>
              <a:t>crois</a:t>
            </a:r>
            <a:r>
              <a:rPr lang="fr-FR" dirty="0"/>
              <a:t/>
            </a:r>
            <a:br>
              <a:rPr lang="fr-FR" dirty="0"/>
            </a:br>
            <a:r>
              <a:rPr lang="fr-FR" dirty="0"/>
              <a:t>Qu’on peut, par tout pays, être content de </a:t>
            </a:r>
            <a:r>
              <a:rPr lang="fr-FR" dirty="0" smtClean="0"/>
              <a:t>soi.</a:t>
            </a:r>
            <a:r>
              <a:rPr lang="fr-FR" dirty="0"/>
              <a:t/>
            </a:r>
            <a:br>
              <a:rPr lang="fr-FR" dirty="0"/>
            </a:br>
            <a:endParaRPr lang="it-IT" dirty="0"/>
          </a:p>
        </p:txBody>
      </p:sp>
    </p:spTree>
    <p:extLst>
      <p:ext uri="{BB962C8B-B14F-4D97-AF65-F5344CB8AC3E}">
        <p14:creationId xmlns:p14="http://schemas.microsoft.com/office/powerpoint/2010/main" val="50224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III, 5: </a:t>
            </a:r>
            <a:r>
              <a:rPr lang="it-IT" dirty="0" err="1" smtClean="0"/>
              <a:t>autoportrait</a:t>
            </a:r>
            <a:r>
              <a:rPr lang="it-IT" dirty="0" smtClean="0"/>
              <a:t> d’Alceste</a:t>
            </a:r>
            <a:endParaRPr lang="it-IT" dirty="0"/>
          </a:p>
        </p:txBody>
      </p:sp>
      <p:sp>
        <p:nvSpPr>
          <p:cNvPr id="3" name="Segnaposto contenuto 2"/>
          <p:cNvSpPr>
            <a:spLocks noGrp="1"/>
          </p:cNvSpPr>
          <p:nvPr>
            <p:ph idx="1"/>
          </p:nvPr>
        </p:nvSpPr>
        <p:spPr/>
        <p:txBody>
          <a:bodyPr>
            <a:normAutofit fontScale="77500" lnSpcReduction="20000"/>
          </a:bodyPr>
          <a:lstStyle/>
          <a:p>
            <a:r>
              <a:rPr lang="fr-FR" dirty="0"/>
              <a:t>L’humeur dont je me sens veut que je m’en bannisse ;</a:t>
            </a:r>
            <a:r>
              <a:rPr lang="fr-FR" dirty="0"/>
              <a:t/>
            </a:r>
            <a:br>
              <a:rPr lang="fr-FR" dirty="0"/>
            </a:br>
            <a:r>
              <a:rPr lang="fr-FR" dirty="0"/>
              <a:t>Le ciel ne m’a point fait, en me donnant le jour,</a:t>
            </a:r>
            <a:r>
              <a:rPr lang="fr-FR" dirty="0"/>
              <a:t/>
            </a:r>
            <a:br>
              <a:rPr lang="fr-FR" dirty="0"/>
            </a:br>
            <a:r>
              <a:rPr lang="fr-FR" dirty="0"/>
              <a:t>Une âme compatible avec l’air de la cour.</a:t>
            </a:r>
            <a:r>
              <a:rPr lang="fr-FR" dirty="0"/>
              <a:t/>
            </a:r>
            <a:br>
              <a:rPr lang="fr-FR" dirty="0"/>
            </a:br>
            <a:r>
              <a:rPr lang="fr-FR" dirty="0" smtClean="0"/>
              <a:t>Je </a:t>
            </a:r>
            <a:r>
              <a:rPr lang="fr-FR" dirty="0"/>
              <a:t>ne me trouve point les vertus nécessaires</a:t>
            </a:r>
            <a:r>
              <a:rPr lang="fr-FR" dirty="0"/>
              <a:t/>
            </a:r>
            <a:br>
              <a:rPr lang="fr-FR" dirty="0"/>
            </a:br>
            <a:r>
              <a:rPr lang="fr-FR" dirty="0"/>
              <a:t>Pour y bien réussir, et faire mes affaires.</a:t>
            </a:r>
            <a:r>
              <a:rPr lang="fr-FR" dirty="0"/>
              <a:t/>
            </a:r>
            <a:br>
              <a:rPr lang="fr-FR" dirty="0"/>
            </a:br>
            <a:r>
              <a:rPr lang="fr-FR" dirty="0"/>
              <a:t>Être franc et sincère est mon plus grand talent ;</a:t>
            </a:r>
            <a:r>
              <a:rPr lang="fr-FR" dirty="0"/>
              <a:t/>
            </a:r>
            <a:br>
              <a:rPr lang="fr-FR" dirty="0"/>
            </a:br>
            <a:r>
              <a:rPr lang="fr-FR" dirty="0"/>
              <a:t>Je ne sais point jouer les hommes en parlant ;</a:t>
            </a:r>
            <a:r>
              <a:rPr lang="fr-FR" dirty="0"/>
              <a:t/>
            </a:r>
            <a:br>
              <a:rPr lang="fr-FR" dirty="0"/>
            </a:br>
            <a:r>
              <a:rPr lang="fr-FR" dirty="0"/>
              <a:t>Et qui n’a pas le don de cacher ce qu’il pense</a:t>
            </a:r>
            <a:r>
              <a:rPr lang="fr-FR" dirty="0"/>
              <a:t/>
            </a:r>
            <a:br>
              <a:rPr lang="fr-FR" dirty="0"/>
            </a:br>
            <a:r>
              <a:rPr lang="fr-FR" dirty="0" smtClean="0"/>
              <a:t>Doit </a:t>
            </a:r>
            <a:r>
              <a:rPr lang="fr-FR" dirty="0"/>
              <a:t>faire en ce pays fort peu de résidence.</a:t>
            </a:r>
            <a:r>
              <a:rPr lang="fr-FR" dirty="0"/>
              <a:t/>
            </a:r>
            <a:br>
              <a:rPr lang="fr-FR" dirty="0"/>
            </a:br>
            <a:r>
              <a:rPr lang="fr-FR" dirty="0"/>
              <a:t>Hors de la cour sans doute on n’a pas cet appui</a:t>
            </a:r>
            <a:r>
              <a:rPr lang="fr-FR" dirty="0"/>
              <a:t/>
            </a:r>
            <a:br>
              <a:rPr lang="fr-FR" dirty="0"/>
            </a:br>
            <a:r>
              <a:rPr lang="fr-FR" dirty="0"/>
              <a:t>Et ces titres d’honneur qu’elle donne aujourd’hui ;</a:t>
            </a:r>
            <a:r>
              <a:rPr lang="fr-FR" dirty="0"/>
              <a:t/>
            </a:r>
            <a:br>
              <a:rPr lang="fr-FR" dirty="0"/>
            </a:br>
            <a:r>
              <a:rPr lang="fr-FR" dirty="0"/>
              <a:t>Mais on n’a pas aussi, perdant ces avantages,</a:t>
            </a:r>
            <a:r>
              <a:rPr lang="fr-FR" dirty="0"/>
              <a:t/>
            </a:r>
            <a:br>
              <a:rPr lang="fr-FR" dirty="0"/>
            </a:br>
            <a:r>
              <a:rPr lang="fr-FR" dirty="0"/>
              <a:t>Le chagrin de jouer de fort sots personnages :</a:t>
            </a:r>
            <a:r>
              <a:rPr lang="fr-FR" dirty="0"/>
              <a:t/>
            </a:r>
            <a:br>
              <a:rPr lang="fr-FR" dirty="0"/>
            </a:br>
            <a:r>
              <a:rPr lang="fr-FR" dirty="0" smtClean="0"/>
              <a:t>n </a:t>
            </a:r>
            <a:r>
              <a:rPr lang="fr-FR" dirty="0"/>
              <a:t>n’a point à souffrir mille rebuts cruels,</a:t>
            </a:r>
            <a:r>
              <a:rPr lang="fr-FR" dirty="0"/>
              <a:t/>
            </a:r>
            <a:br>
              <a:rPr lang="fr-FR" dirty="0"/>
            </a:br>
            <a:r>
              <a:rPr lang="fr-FR" dirty="0"/>
              <a:t>On n’a point à louer les vers de messieurs tels,</a:t>
            </a:r>
            <a:r>
              <a:rPr lang="fr-FR" dirty="0"/>
              <a:t/>
            </a:r>
            <a:br>
              <a:rPr lang="fr-FR" dirty="0"/>
            </a:br>
            <a:r>
              <a:rPr lang="fr-FR" dirty="0"/>
              <a:t>À donner de l’encens à madame une telle,</a:t>
            </a:r>
            <a:r>
              <a:rPr lang="fr-FR" dirty="0"/>
              <a:t/>
            </a:r>
            <a:br>
              <a:rPr lang="fr-FR" dirty="0"/>
            </a:br>
            <a:r>
              <a:rPr lang="fr-FR" dirty="0"/>
              <a:t>Et de nos francs marquis essuyer la cervelle.</a:t>
            </a:r>
            <a:r>
              <a:rPr lang="fr-FR" dirty="0"/>
              <a:t/>
            </a:r>
            <a:br>
              <a:rPr lang="fr-FR" dirty="0"/>
            </a:br>
            <a:endParaRPr lang="it-IT" dirty="0"/>
          </a:p>
        </p:txBody>
      </p:sp>
    </p:spTree>
    <p:extLst>
      <p:ext uri="{BB962C8B-B14F-4D97-AF65-F5344CB8AC3E}">
        <p14:creationId xmlns:p14="http://schemas.microsoft.com/office/powerpoint/2010/main" val="928309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40B113-0294-449C-B5FE-54F1822A65B5}"/>
              </a:ext>
            </a:extLst>
          </p:cNvPr>
          <p:cNvSpPr>
            <a:spLocks noGrp="1"/>
          </p:cNvSpPr>
          <p:nvPr>
            <p:ph type="title"/>
          </p:nvPr>
        </p:nvSpPr>
        <p:spPr/>
        <p:txBody>
          <a:bodyPr/>
          <a:lstStyle/>
          <a:p>
            <a:r>
              <a:rPr lang="it-IT" dirty="0"/>
              <a:t>Boileau, </a:t>
            </a:r>
            <a:r>
              <a:rPr lang="it-IT" i="1" dirty="0"/>
              <a:t>Art </a:t>
            </a:r>
            <a:r>
              <a:rPr lang="it-IT" i="1" dirty="0" err="1"/>
              <a:t>poétique</a:t>
            </a:r>
            <a:r>
              <a:rPr lang="it-IT" dirty="0"/>
              <a:t>, III, </a:t>
            </a:r>
            <a:r>
              <a:rPr lang="it-IT" dirty="0" err="1"/>
              <a:t>vv</a:t>
            </a:r>
            <a:r>
              <a:rPr lang="it-IT" dirty="0"/>
              <a:t>. 391 </a:t>
            </a:r>
            <a:r>
              <a:rPr lang="it-IT" dirty="0" err="1"/>
              <a:t>sq</a:t>
            </a:r>
            <a:r>
              <a:rPr lang="it-IT" dirty="0"/>
              <a:t>. (suite)</a:t>
            </a:r>
          </a:p>
        </p:txBody>
      </p:sp>
      <p:sp>
        <p:nvSpPr>
          <p:cNvPr id="3" name="Segnaposto contenuto 2">
            <a:extLst>
              <a:ext uri="{FF2B5EF4-FFF2-40B4-BE49-F238E27FC236}">
                <a16:creationId xmlns:a16="http://schemas.microsoft.com/office/drawing/2014/main" id="{7E2EC651-4EEA-4C1A-8FF2-52E85748C9E0}"/>
              </a:ext>
            </a:extLst>
          </p:cNvPr>
          <p:cNvSpPr>
            <a:spLocks noGrp="1"/>
          </p:cNvSpPr>
          <p:nvPr>
            <p:ph idx="1"/>
          </p:nvPr>
        </p:nvSpPr>
        <p:spPr/>
        <p:txBody>
          <a:bodyPr>
            <a:normAutofit/>
          </a:bodyPr>
          <a:lstStyle/>
          <a:p>
            <a:r>
              <a:rPr lang="fr-FR" b="0" i="0" dirty="0">
                <a:solidFill>
                  <a:srgbClr val="202122"/>
                </a:solidFill>
                <a:effectLst/>
                <a:latin typeface="Arial" panose="020B0604020202020204" pitchFamily="34" charset="0"/>
              </a:rPr>
              <a:t>Il faut que ses acteurs badinent noblement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son nœud bien formé se dénoue aisément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l’action, marchant où la raison la guide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Ne se perde jamais dans une scène vide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son style humble et doux se relève à propos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ses discours partout fertiles en bons mots,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Soient pleins de passions finement maniées,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Et les scènes toujours l’une à l’autre liées.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Aux dépens du bon sens gardez de plaisanter : </a:t>
            </a:r>
          </a:p>
          <a:p>
            <a:r>
              <a:rPr lang="fr-FR" b="0" i="0" dirty="0">
                <a:solidFill>
                  <a:srgbClr val="202122"/>
                </a:solidFill>
                <a:effectLst/>
                <a:latin typeface="Arial" panose="020B0604020202020204" pitchFamily="34" charset="0"/>
              </a:rPr>
              <a:t>Jamais de la nature il ne faut s’écarter.</a:t>
            </a:r>
          </a:p>
          <a:p>
            <a:endParaRPr lang="it-IT" dirty="0"/>
          </a:p>
        </p:txBody>
      </p:sp>
    </p:spTree>
    <p:extLst>
      <p:ext uri="{BB962C8B-B14F-4D97-AF65-F5344CB8AC3E}">
        <p14:creationId xmlns:p14="http://schemas.microsoft.com/office/powerpoint/2010/main" val="114998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a:t>
            </a:r>
          </a:p>
        </p:txBody>
      </p:sp>
      <p:sp>
        <p:nvSpPr>
          <p:cNvPr id="3" name="Segnaposto contenuto 2"/>
          <p:cNvSpPr>
            <a:spLocks noGrp="1"/>
          </p:cNvSpPr>
          <p:nvPr>
            <p:ph idx="1"/>
          </p:nvPr>
        </p:nvSpPr>
        <p:spPr/>
        <p:txBody>
          <a:bodyPr>
            <a:normAutofit fontScale="62500" lnSpcReduction="20000"/>
          </a:bodyPr>
          <a:lstStyle/>
          <a:p>
            <a:pPr marL="0" indent="0" fontAlgn="auto">
              <a:buNone/>
            </a:pPr>
            <a:r>
              <a:rPr lang="it-IT" b="1" dirty="0"/>
              <a:t>ORGON  </a:t>
            </a:r>
            <a:r>
              <a:rPr lang="it-IT" dirty="0"/>
              <a:t>Tout s’est-il, </a:t>
            </a:r>
            <a:r>
              <a:rPr lang="it-IT" dirty="0" err="1"/>
              <a:t>ces</a:t>
            </a:r>
            <a:r>
              <a:rPr lang="it-IT" dirty="0"/>
              <a:t> </a:t>
            </a:r>
            <a:r>
              <a:rPr lang="it-IT" dirty="0" err="1"/>
              <a:t>deux</a:t>
            </a:r>
            <a:r>
              <a:rPr lang="it-IT" dirty="0"/>
              <a:t> </a:t>
            </a:r>
            <a:r>
              <a:rPr lang="it-IT" dirty="0" err="1"/>
              <a:t>jours</a:t>
            </a:r>
            <a:r>
              <a:rPr lang="it-IT" dirty="0"/>
              <a:t>, </a:t>
            </a:r>
            <a:r>
              <a:rPr lang="it-IT" dirty="0" err="1"/>
              <a:t>passé</a:t>
            </a:r>
            <a:r>
              <a:rPr lang="it-IT" dirty="0"/>
              <a:t> de bonne sorte ?</a:t>
            </a:r>
          </a:p>
          <a:p>
            <a:pPr marL="0" indent="0" fontAlgn="auto">
              <a:buNone/>
            </a:pPr>
            <a:r>
              <a:rPr lang="it-IT" dirty="0" err="1"/>
              <a:t>Qu’est</a:t>
            </a:r>
            <a:r>
              <a:rPr lang="it-IT" dirty="0"/>
              <a:t>-ce </a:t>
            </a:r>
            <a:r>
              <a:rPr lang="it-IT" dirty="0" err="1"/>
              <a:t>qu’on</a:t>
            </a:r>
            <a:r>
              <a:rPr lang="it-IT" dirty="0"/>
              <a:t> </a:t>
            </a:r>
            <a:r>
              <a:rPr lang="it-IT" dirty="0" err="1"/>
              <a:t>fait</a:t>
            </a:r>
            <a:r>
              <a:rPr lang="it-IT" dirty="0"/>
              <a:t> </a:t>
            </a:r>
            <a:r>
              <a:rPr lang="it-IT" dirty="0" err="1"/>
              <a:t>céans</a:t>
            </a:r>
            <a:r>
              <a:rPr lang="it-IT" dirty="0"/>
              <a:t> ? </a:t>
            </a:r>
            <a:r>
              <a:rPr lang="it-IT" dirty="0" err="1"/>
              <a:t>comme</a:t>
            </a:r>
            <a:r>
              <a:rPr lang="it-IT" dirty="0"/>
              <a:t> est-ce </a:t>
            </a:r>
            <a:r>
              <a:rPr lang="it-IT" dirty="0" err="1"/>
              <a:t>qu’on</a:t>
            </a:r>
            <a:r>
              <a:rPr lang="it-IT" dirty="0"/>
              <a:t> s’y porte ?</a:t>
            </a:r>
          </a:p>
          <a:p>
            <a:pPr marL="0" indent="0" fontAlgn="auto">
              <a:buNone/>
            </a:pPr>
            <a:r>
              <a:rPr lang="it-IT" b="1" dirty="0"/>
              <a:t>DORINE </a:t>
            </a:r>
            <a:r>
              <a:rPr lang="it-IT" dirty="0"/>
              <a:t>Madame </a:t>
            </a:r>
            <a:r>
              <a:rPr lang="it-IT" dirty="0" err="1"/>
              <a:t>eut</a:t>
            </a:r>
            <a:r>
              <a:rPr lang="it-IT" dirty="0"/>
              <a:t> </a:t>
            </a:r>
            <a:r>
              <a:rPr lang="it-IT" dirty="0" err="1"/>
              <a:t>avant-hier</a:t>
            </a:r>
            <a:r>
              <a:rPr lang="it-IT" dirty="0"/>
              <a:t> la </a:t>
            </a:r>
            <a:r>
              <a:rPr lang="it-IT" dirty="0" err="1"/>
              <a:t>fièvre</a:t>
            </a:r>
            <a:r>
              <a:rPr lang="it-IT" dirty="0"/>
              <a:t> </a:t>
            </a:r>
            <a:r>
              <a:rPr lang="it-IT" dirty="0" err="1"/>
              <a:t>jusqu’au</a:t>
            </a:r>
            <a:r>
              <a:rPr lang="it-IT" dirty="0"/>
              <a:t> </a:t>
            </a:r>
            <a:r>
              <a:rPr lang="it-IT" dirty="0" err="1"/>
              <a:t>soir</a:t>
            </a:r>
            <a:r>
              <a:rPr lang="it-IT" dirty="0"/>
              <a:t>,</a:t>
            </a:r>
          </a:p>
          <a:p>
            <a:pPr marL="0" indent="0" fontAlgn="auto">
              <a:buNone/>
            </a:pPr>
            <a:r>
              <a:rPr lang="it-IT" dirty="0" err="1"/>
              <a:t>Avec</a:t>
            </a:r>
            <a:r>
              <a:rPr lang="it-IT" dirty="0"/>
              <a:t> un mal de </a:t>
            </a:r>
            <a:r>
              <a:rPr lang="it-IT" dirty="0" err="1"/>
              <a:t>tête</a:t>
            </a:r>
            <a:r>
              <a:rPr lang="it-IT" dirty="0"/>
              <a:t> </a:t>
            </a:r>
            <a:r>
              <a:rPr lang="it-IT" dirty="0" err="1"/>
              <a:t>étrange</a:t>
            </a:r>
            <a:r>
              <a:rPr lang="it-IT" dirty="0"/>
              <a:t> à </a:t>
            </a:r>
            <a:r>
              <a:rPr lang="it-IT" dirty="0" err="1"/>
              <a:t>concevoir</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err="1"/>
              <a:t>Tartuffe</a:t>
            </a:r>
            <a:r>
              <a:rPr lang="it-IT" dirty="0"/>
              <a:t> ? Il se porte à </a:t>
            </a:r>
            <a:r>
              <a:rPr lang="it-IT" dirty="0" err="1"/>
              <a:t>merveille</a:t>
            </a:r>
            <a:r>
              <a:rPr lang="it-IT" dirty="0"/>
              <a:t>,</a:t>
            </a:r>
          </a:p>
          <a:p>
            <a:pPr marL="0" indent="0" fontAlgn="auto">
              <a:buNone/>
            </a:pPr>
            <a:r>
              <a:rPr lang="it-IT" dirty="0"/>
              <a:t>Gros et </a:t>
            </a:r>
            <a:r>
              <a:rPr lang="it-IT" dirty="0" err="1"/>
              <a:t>gras</a:t>
            </a:r>
            <a:r>
              <a:rPr lang="it-IT" dirty="0"/>
              <a:t>, le </a:t>
            </a:r>
            <a:r>
              <a:rPr lang="it-IT" dirty="0" err="1"/>
              <a:t>teint</a:t>
            </a:r>
            <a:r>
              <a:rPr lang="it-IT" dirty="0"/>
              <a:t> </a:t>
            </a:r>
            <a:r>
              <a:rPr lang="it-IT" dirty="0" err="1"/>
              <a:t>frais</a:t>
            </a:r>
            <a:r>
              <a:rPr lang="it-IT" dirty="0"/>
              <a:t>, et la </a:t>
            </a:r>
            <a:r>
              <a:rPr lang="it-IT" dirty="0" err="1"/>
              <a:t>bouche</a:t>
            </a:r>
            <a:r>
              <a:rPr lang="it-IT" dirty="0"/>
              <a:t> </a:t>
            </a:r>
            <a:r>
              <a:rPr lang="it-IT" dirty="0" err="1"/>
              <a:t>vermeille</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a:t>Le </a:t>
            </a:r>
            <a:r>
              <a:rPr lang="it-IT" dirty="0" err="1"/>
              <a:t>soir</a:t>
            </a:r>
            <a:r>
              <a:rPr lang="it-IT" dirty="0"/>
              <a:t> elle </a:t>
            </a:r>
            <a:r>
              <a:rPr lang="it-IT" dirty="0" err="1"/>
              <a:t>eut</a:t>
            </a:r>
            <a:r>
              <a:rPr lang="it-IT" dirty="0"/>
              <a:t> un </a:t>
            </a:r>
            <a:r>
              <a:rPr lang="it-IT" dirty="0" err="1"/>
              <a:t>grand</a:t>
            </a:r>
            <a:r>
              <a:rPr lang="it-IT" dirty="0"/>
              <a:t> </a:t>
            </a:r>
            <a:r>
              <a:rPr lang="it-IT" dirty="0" err="1"/>
              <a:t>dégoût</a:t>
            </a:r>
            <a:r>
              <a:rPr lang="it-IT" dirty="0"/>
              <a:t>,</a:t>
            </a:r>
          </a:p>
          <a:p>
            <a:pPr marL="0" indent="0" fontAlgn="auto">
              <a:buNone/>
            </a:pPr>
            <a:r>
              <a:rPr lang="it-IT" dirty="0"/>
              <a:t>Et ne put, </a:t>
            </a:r>
            <a:r>
              <a:rPr lang="it-IT" dirty="0" err="1"/>
              <a:t>au</a:t>
            </a:r>
            <a:r>
              <a:rPr lang="it-IT" dirty="0"/>
              <a:t> </a:t>
            </a:r>
            <a:r>
              <a:rPr lang="it-IT" dirty="0" err="1"/>
              <a:t>souper</a:t>
            </a:r>
            <a:r>
              <a:rPr lang="it-IT" dirty="0"/>
              <a:t>, </a:t>
            </a:r>
            <a:r>
              <a:rPr lang="it-IT" dirty="0" err="1"/>
              <a:t>toucher</a:t>
            </a:r>
            <a:r>
              <a:rPr lang="it-IT" dirty="0"/>
              <a:t> à </a:t>
            </a:r>
            <a:r>
              <a:rPr lang="it-IT" dirty="0" err="1"/>
              <a:t>rien</a:t>
            </a:r>
            <a:r>
              <a:rPr lang="it-IT" dirty="0"/>
              <a:t> </a:t>
            </a:r>
            <a:r>
              <a:rPr lang="it-IT" dirty="0" err="1"/>
              <a:t>du</a:t>
            </a:r>
            <a:r>
              <a:rPr lang="it-IT" dirty="0"/>
              <a:t> tout,</a:t>
            </a:r>
          </a:p>
          <a:p>
            <a:pPr marL="0" indent="0" fontAlgn="auto">
              <a:buNone/>
            </a:pPr>
            <a:r>
              <a:rPr lang="it-IT" dirty="0" err="1"/>
              <a:t>Tant</a:t>
            </a:r>
            <a:r>
              <a:rPr lang="it-IT" dirty="0"/>
              <a:t> sa </a:t>
            </a:r>
            <a:r>
              <a:rPr lang="it-IT" dirty="0" err="1"/>
              <a:t>douleur</a:t>
            </a:r>
            <a:r>
              <a:rPr lang="it-IT" dirty="0"/>
              <a:t> de </a:t>
            </a:r>
            <a:r>
              <a:rPr lang="it-IT" dirty="0" err="1"/>
              <a:t>tête</a:t>
            </a:r>
            <a:r>
              <a:rPr lang="it-IT" dirty="0"/>
              <a:t> </a:t>
            </a:r>
            <a:r>
              <a:rPr lang="it-IT" dirty="0" err="1"/>
              <a:t>était</a:t>
            </a:r>
            <a:r>
              <a:rPr lang="it-IT" dirty="0"/>
              <a:t> </a:t>
            </a:r>
            <a:r>
              <a:rPr lang="it-IT" dirty="0" err="1"/>
              <a:t>encor</a:t>
            </a:r>
            <a:r>
              <a:rPr lang="it-IT" dirty="0"/>
              <a:t> </a:t>
            </a:r>
            <a:r>
              <a:rPr lang="it-IT" dirty="0" err="1"/>
              <a:t>cruelle</a:t>
            </a:r>
            <a:r>
              <a:rPr lang="it-IT" dirty="0"/>
              <a:t> !</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a:t>Il </a:t>
            </a:r>
            <a:r>
              <a:rPr lang="it-IT" dirty="0" err="1"/>
              <a:t>soupa</a:t>
            </a:r>
            <a:r>
              <a:rPr lang="it-IT" dirty="0"/>
              <a:t>, lui tout </a:t>
            </a:r>
            <a:r>
              <a:rPr lang="it-IT" dirty="0" err="1"/>
              <a:t>seul</a:t>
            </a:r>
            <a:r>
              <a:rPr lang="it-IT" dirty="0"/>
              <a:t>, </a:t>
            </a:r>
            <a:r>
              <a:rPr lang="it-IT" dirty="0" err="1"/>
              <a:t>devant</a:t>
            </a:r>
            <a:r>
              <a:rPr lang="it-IT" dirty="0"/>
              <a:t> elle ;</a:t>
            </a:r>
          </a:p>
        </p:txBody>
      </p:sp>
    </p:spTree>
    <p:extLst>
      <p:ext uri="{BB962C8B-B14F-4D97-AF65-F5344CB8AC3E}">
        <p14:creationId xmlns:p14="http://schemas.microsoft.com/office/powerpoint/2010/main" val="2197776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a:t>
            </a:r>
          </a:p>
        </p:txBody>
      </p:sp>
      <p:sp>
        <p:nvSpPr>
          <p:cNvPr id="3" name="Segnaposto contenuto 2"/>
          <p:cNvSpPr>
            <a:spLocks noGrp="1"/>
          </p:cNvSpPr>
          <p:nvPr>
            <p:ph idx="1"/>
          </p:nvPr>
        </p:nvSpPr>
        <p:spPr/>
        <p:txBody>
          <a:bodyPr>
            <a:normAutofit fontScale="62500" lnSpcReduction="20000"/>
          </a:bodyPr>
          <a:lstStyle/>
          <a:p>
            <a:pPr marL="0" indent="0" fontAlgn="auto">
              <a:buNone/>
            </a:pPr>
            <a:r>
              <a:rPr lang="it-IT" dirty="0"/>
              <a:t>Et </a:t>
            </a:r>
            <a:r>
              <a:rPr lang="it-IT" dirty="0" err="1"/>
              <a:t>fort</a:t>
            </a:r>
            <a:r>
              <a:rPr lang="it-IT" dirty="0"/>
              <a:t> </a:t>
            </a:r>
            <a:r>
              <a:rPr lang="it-IT" dirty="0" err="1"/>
              <a:t>dévotement</a:t>
            </a:r>
            <a:r>
              <a:rPr lang="it-IT" dirty="0"/>
              <a:t> il </a:t>
            </a:r>
            <a:r>
              <a:rPr lang="it-IT" dirty="0" err="1"/>
              <a:t>mangea</a:t>
            </a:r>
            <a:r>
              <a:rPr lang="it-IT" dirty="0"/>
              <a:t> </a:t>
            </a:r>
            <a:r>
              <a:rPr lang="it-IT" dirty="0" err="1"/>
              <a:t>deux</a:t>
            </a:r>
            <a:r>
              <a:rPr lang="it-IT" dirty="0"/>
              <a:t> </a:t>
            </a:r>
            <a:r>
              <a:rPr lang="it-IT" dirty="0" err="1"/>
              <a:t>perdrix</a:t>
            </a:r>
            <a:r>
              <a:rPr lang="it-IT" dirty="0"/>
              <a:t>,</a:t>
            </a:r>
          </a:p>
          <a:p>
            <a:pPr marL="0" indent="0" fontAlgn="auto">
              <a:buNone/>
            </a:pPr>
            <a:r>
              <a:rPr lang="it-IT" dirty="0" err="1"/>
              <a:t>Avec</a:t>
            </a:r>
            <a:r>
              <a:rPr lang="it-IT" dirty="0"/>
              <a:t> une </a:t>
            </a:r>
            <a:r>
              <a:rPr lang="it-IT" dirty="0" err="1"/>
              <a:t>moitié</a:t>
            </a:r>
            <a:r>
              <a:rPr lang="it-IT" dirty="0"/>
              <a:t> de </a:t>
            </a:r>
            <a:r>
              <a:rPr lang="it-IT" dirty="0" err="1"/>
              <a:t>gigot</a:t>
            </a:r>
            <a:r>
              <a:rPr lang="it-IT" dirty="0"/>
              <a:t> en </a:t>
            </a:r>
            <a:r>
              <a:rPr lang="it-IT" dirty="0" err="1"/>
              <a:t>hachis</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a:t>La </a:t>
            </a:r>
            <a:r>
              <a:rPr lang="it-IT" dirty="0" err="1"/>
              <a:t>nuit</a:t>
            </a:r>
            <a:r>
              <a:rPr lang="it-IT" dirty="0"/>
              <a:t> se passa tout </a:t>
            </a:r>
            <a:r>
              <a:rPr lang="it-IT" dirty="0" err="1"/>
              <a:t>entière</a:t>
            </a:r>
            <a:endParaRPr lang="it-IT" dirty="0"/>
          </a:p>
          <a:p>
            <a:pPr marL="0" indent="0" fontAlgn="auto">
              <a:buNone/>
            </a:pPr>
            <a:r>
              <a:rPr lang="it-IT" dirty="0"/>
              <a:t>Sans </a:t>
            </a:r>
            <a:r>
              <a:rPr lang="it-IT" dirty="0" err="1"/>
              <a:t>qu’elle</a:t>
            </a:r>
            <a:r>
              <a:rPr lang="it-IT" dirty="0"/>
              <a:t> </a:t>
            </a:r>
            <a:r>
              <a:rPr lang="it-IT" dirty="0" err="1"/>
              <a:t>pût</a:t>
            </a:r>
            <a:r>
              <a:rPr lang="it-IT" dirty="0"/>
              <a:t> </a:t>
            </a:r>
            <a:r>
              <a:rPr lang="it-IT" dirty="0" err="1"/>
              <a:t>fermer</a:t>
            </a:r>
            <a:r>
              <a:rPr lang="it-IT" dirty="0"/>
              <a:t> un moment la </a:t>
            </a:r>
            <a:r>
              <a:rPr lang="it-IT" dirty="0" err="1"/>
              <a:t>paupière</a:t>
            </a:r>
            <a:r>
              <a:rPr lang="it-IT" dirty="0"/>
              <a:t> ;</a:t>
            </a:r>
          </a:p>
          <a:p>
            <a:pPr marL="0" indent="0" fontAlgn="auto">
              <a:buNone/>
            </a:pPr>
            <a:r>
              <a:rPr lang="it-IT" dirty="0" err="1"/>
              <a:t>Des</a:t>
            </a:r>
            <a:r>
              <a:rPr lang="it-IT" dirty="0"/>
              <a:t> </a:t>
            </a:r>
            <a:r>
              <a:rPr lang="it-IT" dirty="0" err="1"/>
              <a:t>chaleurs</a:t>
            </a:r>
            <a:r>
              <a:rPr lang="it-IT" dirty="0"/>
              <a:t> l’</a:t>
            </a:r>
            <a:r>
              <a:rPr lang="it-IT" dirty="0" err="1"/>
              <a:t>empêchaient</a:t>
            </a:r>
            <a:r>
              <a:rPr lang="it-IT" dirty="0"/>
              <a:t> de </a:t>
            </a:r>
            <a:r>
              <a:rPr lang="it-IT" dirty="0" err="1"/>
              <a:t>pouvoir</a:t>
            </a:r>
            <a:r>
              <a:rPr lang="it-IT" dirty="0"/>
              <a:t> </a:t>
            </a:r>
            <a:r>
              <a:rPr lang="it-IT" dirty="0" err="1"/>
              <a:t>sommeiller</a:t>
            </a:r>
            <a:r>
              <a:rPr lang="it-IT" dirty="0"/>
              <a:t>,</a:t>
            </a:r>
          </a:p>
          <a:p>
            <a:pPr marL="0" indent="0" fontAlgn="auto">
              <a:buNone/>
            </a:pPr>
            <a:r>
              <a:rPr lang="it-IT" dirty="0"/>
              <a:t>Et </a:t>
            </a:r>
            <a:r>
              <a:rPr lang="it-IT" dirty="0" err="1"/>
              <a:t>jusqu’au</a:t>
            </a:r>
            <a:r>
              <a:rPr lang="it-IT" dirty="0"/>
              <a:t> jour, </a:t>
            </a:r>
            <a:r>
              <a:rPr lang="it-IT" dirty="0" err="1"/>
              <a:t>près</a:t>
            </a:r>
            <a:r>
              <a:rPr lang="it-IT" dirty="0"/>
              <a:t> d’elle, il nous </a:t>
            </a:r>
            <a:r>
              <a:rPr lang="it-IT" dirty="0" err="1"/>
              <a:t>fallut</a:t>
            </a:r>
            <a:r>
              <a:rPr lang="it-IT" dirty="0"/>
              <a:t> </a:t>
            </a:r>
            <a:r>
              <a:rPr lang="it-IT" dirty="0" err="1"/>
              <a:t>veiller</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err="1"/>
              <a:t>Pressé</a:t>
            </a:r>
            <a:r>
              <a:rPr lang="it-IT" dirty="0"/>
              <a:t> d’un </a:t>
            </a:r>
            <a:r>
              <a:rPr lang="it-IT" dirty="0" err="1"/>
              <a:t>sommeil</a:t>
            </a:r>
            <a:r>
              <a:rPr lang="it-IT" dirty="0"/>
              <a:t> </a:t>
            </a:r>
            <a:r>
              <a:rPr lang="it-IT" dirty="0" err="1"/>
              <a:t>agréable</a:t>
            </a:r>
            <a:r>
              <a:rPr lang="it-IT" dirty="0"/>
              <a:t>,</a:t>
            </a:r>
          </a:p>
          <a:p>
            <a:pPr marL="0" indent="0" fontAlgn="auto">
              <a:buNone/>
            </a:pPr>
            <a:r>
              <a:rPr lang="it-IT" dirty="0"/>
              <a:t>Il passa </a:t>
            </a:r>
            <a:r>
              <a:rPr lang="it-IT" dirty="0" err="1"/>
              <a:t>dans</a:t>
            </a:r>
            <a:r>
              <a:rPr lang="it-IT" dirty="0"/>
              <a:t> sa </a:t>
            </a:r>
            <a:r>
              <a:rPr lang="it-IT" dirty="0" err="1"/>
              <a:t>chambre</a:t>
            </a:r>
            <a:r>
              <a:rPr lang="it-IT" dirty="0"/>
              <a:t> </a:t>
            </a:r>
            <a:r>
              <a:rPr lang="it-IT" dirty="0" err="1"/>
              <a:t>au</a:t>
            </a:r>
            <a:r>
              <a:rPr lang="it-IT" dirty="0"/>
              <a:t> sortir de la </a:t>
            </a:r>
            <a:r>
              <a:rPr lang="it-IT" dirty="0" err="1"/>
              <a:t>table</a:t>
            </a:r>
            <a:r>
              <a:rPr lang="it-IT" dirty="0"/>
              <a:t> ;</a:t>
            </a:r>
          </a:p>
          <a:p>
            <a:pPr marL="0" indent="0" fontAlgn="auto">
              <a:buNone/>
            </a:pPr>
            <a:r>
              <a:rPr lang="it-IT" dirty="0"/>
              <a:t>Et </a:t>
            </a:r>
            <a:r>
              <a:rPr lang="it-IT" dirty="0" err="1"/>
              <a:t>dans</a:t>
            </a:r>
            <a:r>
              <a:rPr lang="it-IT" dirty="0"/>
              <a:t> son </a:t>
            </a:r>
            <a:r>
              <a:rPr lang="it-IT" dirty="0" err="1"/>
              <a:t>lit</a:t>
            </a:r>
            <a:r>
              <a:rPr lang="it-IT" dirty="0"/>
              <a:t> </a:t>
            </a:r>
            <a:r>
              <a:rPr lang="it-IT" dirty="0" err="1"/>
              <a:t>bien</a:t>
            </a:r>
            <a:r>
              <a:rPr lang="it-IT" dirty="0"/>
              <a:t> </a:t>
            </a:r>
            <a:r>
              <a:rPr lang="it-IT" dirty="0" err="1"/>
              <a:t>chaud</a:t>
            </a:r>
            <a:r>
              <a:rPr lang="it-IT" dirty="0"/>
              <a:t> il se </a:t>
            </a:r>
            <a:r>
              <a:rPr lang="it-IT" dirty="0" err="1"/>
              <a:t>mit</a:t>
            </a:r>
            <a:r>
              <a:rPr lang="it-IT" dirty="0"/>
              <a:t> tout </a:t>
            </a:r>
            <a:r>
              <a:rPr lang="it-IT" dirty="0" err="1"/>
              <a:t>soudain</a:t>
            </a:r>
            <a:r>
              <a:rPr lang="it-IT" dirty="0"/>
              <a:t>,</a:t>
            </a:r>
          </a:p>
          <a:p>
            <a:pPr marL="0" indent="0" fontAlgn="auto">
              <a:buNone/>
            </a:pPr>
            <a:r>
              <a:rPr lang="it-IT" dirty="0" err="1"/>
              <a:t>Où</a:t>
            </a:r>
            <a:r>
              <a:rPr lang="it-IT" dirty="0"/>
              <a:t>, sans </a:t>
            </a:r>
            <a:r>
              <a:rPr lang="it-IT" dirty="0" err="1"/>
              <a:t>trouble</a:t>
            </a:r>
            <a:r>
              <a:rPr lang="it-IT" dirty="0"/>
              <a:t>, il </a:t>
            </a:r>
            <a:r>
              <a:rPr lang="it-IT" dirty="0" err="1"/>
              <a:t>dormit</a:t>
            </a:r>
            <a:r>
              <a:rPr lang="it-IT" dirty="0"/>
              <a:t> </a:t>
            </a:r>
            <a:r>
              <a:rPr lang="it-IT" dirty="0" err="1"/>
              <a:t>jusques</a:t>
            </a:r>
            <a:r>
              <a:rPr lang="it-IT" dirty="0"/>
              <a:t> </a:t>
            </a:r>
            <a:r>
              <a:rPr lang="it-IT" dirty="0" err="1"/>
              <a:t>au</a:t>
            </a:r>
            <a:r>
              <a:rPr lang="it-IT" dirty="0"/>
              <a:t> </a:t>
            </a:r>
            <a:r>
              <a:rPr lang="it-IT" dirty="0" err="1"/>
              <a:t>lendemain</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fontAlgn="auto"/>
            <a:endParaRPr lang="it-IT" dirty="0"/>
          </a:p>
        </p:txBody>
      </p:sp>
    </p:spTree>
    <p:extLst>
      <p:ext uri="{BB962C8B-B14F-4D97-AF65-F5344CB8AC3E}">
        <p14:creationId xmlns:p14="http://schemas.microsoft.com/office/powerpoint/2010/main" val="3291899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a:t>
            </a:r>
          </a:p>
        </p:txBody>
      </p:sp>
      <p:sp>
        <p:nvSpPr>
          <p:cNvPr id="3" name="Segnaposto contenuto 2"/>
          <p:cNvSpPr>
            <a:spLocks noGrp="1"/>
          </p:cNvSpPr>
          <p:nvPr>
            <p:ph idx="1"/>
          </p:nvPr>
        </p:nvSpPr>
        <p:spPr/>
        <p:txBody>
          <a:bodyPr>
            <a:normAutofit fontScale="77500" lnSpcReduction="20000"/>
          </a:bodyPr>
          <a:lstStyle/>
          <a:p>
            <a:pPr marL="0" indent="0" fontAlgn="auto">
              <a:buNone/>
            </a:pPr>
            <a:r>
              <a:rPr lang="it-IT" b="1" dirty="0"/>
              <a:t>DORINE </a:t>
            </a:r>
            <a:r>
              <a:rPr lang="it-IT" dirty="0"/>
              <a:t>À la fin, par nos </a:t>
            </a:r>
            <a:r>
              <a:rPr lang="it-IT" dirty="0" err="1"/>
              <a:t>raisons</a:t>
            </a:r>
            <a:r>
              <a:rPr lang="it-IT" dirty="0"/>
              <a:t> </a:t>
            </a:r>
            <a:r>
              <a:rPr lang="it-IT" dirty="0" err="1"/>
              <a:t>gagnée</a:t>
            </a:r>
            <a:r>
              <a:rPr lang="it-IT" dirty="0"/>
              <a:t>,</a:t>
            </a:r>
          </a:p>
          <a:p>
            <a:pPr marL="0" indent="0" fontAlgn="auto">
              <a:buNone/>
            </a:pPr>
            <a:r>
              <a:rPr lang="it-IT" dirty="0"/>
              <a:t>Elle se </a:t>
            </a:r>
            <a:r>
              <a:rPr lang="it-IT" dirty="0" err="1"/>
              <a:t>résolut</a:t>
            </a:r>
            <a:r>
              <a:rPr lang="it-IT" dirty="0"/>
              <a:t> à </a:t>
            </a:r>
            <a:r>
              <a:rPr lang="it-IT" dirty="0" err="1"/>
              <a:t>souffrir</a:t>
            </a:r>
            <a:r>
              <a:rPr lang="it-IT" dirty="0"/>
              <a:t> la </a:t>
            </a:r>
            <a:r>
              <a:rPr lang="it-IT" dirty="0" err="1"/>
              <a:t>saignée</a:t>
            </a:r>
            <a:r>
              <a:rPr lang="it-IT" dirty="0"/>
              <a:t> ;</a:t>
            </a:r>
          </a:p>
          <a:p>
            <a:pPr marL="0" indent="0" fontAlgn="auto">
              <a:buNone/>
            </a:pPr>
            <a:r>
              <a:rPr lang="it-IT" dirty="0"/>
              <a:t>Et le </a:t>
            </a:r>
            <a:r>
              <a:rPr lang="it-IT" dirty="0" err="1"/>
              <a:t>soulagement</a:t>
            </a:r>
            <a:r>
              <a:rPr lang="it-IT" dirty="0"/>
              <a:t> </a:t>
            </a:r>
            <a:r>
              <a:rPr lang="it-IT" dirty="0" err="1"/>
              <a:t>suivit</a:t>
            </a:r>
            <a:r>
              <a:rPr lang="it-IT" dirty="0"/>
              <a:t> tout </a:t>
            </a:r>
            <a:r>
              <a:rPr lang="it-IT" dirty="0" err="1"/>
              <a:t>aussitôt</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a:t>Il </a:t>
            </a:r>
            <a:r>
              <a:rPr lang="it-IT" dirty="0" err="1"/>
              <a:t>reprit</a:t>
            </a:r>
            <a:r>
              <a:rPr lang="it-IT" dirty="0"/>
              <a:t> </a:t>
            </a:r>
            <a:r>
              <a:rPr lang="it-IT" dirty="0" err="1"/>
              <a:t>courage</a:t>
            </a:r>
            <a:r>
              <a:rPr lang="it-IT" dirty="0"/>
              <a:t> </a:t>
            </a:r>
            <a:r>
              <a:rPr lang="it-IT" dirty="0" err="1"/>
              <a:t>comme</a:t>
            </a:r>
            <a:r>
              <a:rPr lang="it-IT" dirty="0"/>
              <a:t> il </a:t>
            </a:r>
            <a:r>
              <a:rPr lang="it-IT" dirty="0" err="1"/>
              <a:t>faut</a:t>
            </a:r>
            <a:r>
              <a:rPr lang="it-IT" dirty="0"/>
              <a:t> ;</a:t>
            </a:r>
          </a:p>
          <a:p>
            <a:pPr marL="0" indent="0" fontAlgn="auto">
              <a:buNone/>
            </a:pPr>
            <a:r>
              <a:rPr lang="it-IT" dirty="0"/>
              <a:t>Et, </a:t>
            </a:r>
            <a:r>
              <a:rPr lang="it-IT" dirty="0" err="1"/>
              <a:t>contre</a:t>
            </a:r>
            <a:r>
              <a:rPr lang="it-IT" dirty="0"/>
              <a:t> </a:t>
            </a:r>
            <a:r>
              <a:rPr lang="it-IT" dirty="0" err="1"/>
              <a:t>tous</a:t>
            </a:r>
            <a:r>
              <a:rPr lang="it-IT" dirty="0"/>
              <a:t> </a:t>
            </a:r>
            <a:r>
              <a:rPr lang="it-IT" dirty="0" err="1"/>
              <a:t>les</a:t>
            </a:r>
            <a:r>
              <a:rPr lang="it-IT" dirty="0"/>
              <a:t> </a:t>
            </a:r>
            <a:r>
              <a:rPr lang="it-IT" dirty="0" err="1"/>
              <a:t>maux</a:t>
            </a:r>
            <a:r>
              <a:rPr lang="it-IT" dirty="0"/>
              <a:t> </a:t>
            </a:r>
            <a:r>
              <a:rPr lang="it-IT" dirty="0" err="1"/>
              <a:t>fortifiant</a:t>
            </a:r>
            <a:r>
              <a:rPr lang="it-IT" dirty="0"/>
              <a:t> son </a:t>
            </a:r>
            <a:r>
              <a:rPr lang="it-IT" dirty="0" err="1"/>
              <a:t>âme</a:t>
            </a:r>
            <a:r>
              <a:rPr lang="it-IT" dirty="0"/>
              <a:t>,</a:t>
            </a:r>
          </a:p>
          <a:p>
            <a:pPr marL="0" indent="0" fontAlgn="auto">
              <a:buNone/>
            </a:pPr>
            <a:r>
              <a:rPr lang="it-IT" dirty="0"/>
              <a:t>Pour </a:t>
            </a:r>
            <a:r>
              <a:rPr lang="it-IT" dirty="0" err="1"/>
              <a:t>réparer</a:t>
            </a:r>
            <a:r>
              <a:rPr lang="it-IT" dirty="0"/>
              <a:t> le </a:t>
            </a:r>
            <a:r>
              <a:rPr lang="it-IT" dirty="0" err="1"/>
              <a:t>sang</a:t>
            </a:r>
            <a:r>
              <a:rPr lang="it-IT" dirty="0"/>
              <a:t> </a:t>
            </a:r>
            <a:r>
              <a:rPr lang="it-IT" dirty="0" err="1"/>
              <a:t>qu’avait</a:t>
            </a:r>
            <a:r>
              <a:rPr lang="it-IT" dirty="0"/>
              <a:t> </a:t>
            </a:r>
            <a:r>
              <a:rPr lang="it-IT" dirty="0" err="1"/>
              <a:t>perdu</a:t>
            </a:r>
            <a:r>
              <a:rPr lang="it-IT" dirty="0"/>
              <a:t> madame,</a:t>
            </a:r>
          </a:p>
          <a:p>
            <a:pPr marL="0" indent="0" fontAlgn="auto">
              <a:buNone/>
            </a:pPr>
            <a:r>
              <a:rPr lang="it-IT" dirty="0" err="1"/>
              <a:t>But</a:t>
            </a:r>
            <a:r>
              <a:rPr lang="it-IT" dirty="0"/>
              <a:t>, à son </a:t>
            </a:r>
            <a:r>
              <a:rPr lang="it-IT" dirty="0" err="1"/>
              <a:t>déjeuner</a:t>
            </a:r>
            <a:r>
              <a:rPr lang="it-IT" dirty="0"/>
              <a:t>, </a:t>
            </a:r>
            <a:r>
              <a:rPr lang="it-IT" dirty="0" err="1"/>
              <a:t>quatre</a:t>
            </a:r>
            <a:r>
              <a:rPr lang="it-IT" dirty="0"/>
              <a:t> </a:t>
            </a:r>
            <a:r>
              <a:rPr lang="it-IT" dirty="0" err="1"/>
              <a:t>grands</a:t>
            </a:r>
            <a:r>
              <a:rPr lang="it-IT" dirty="0"/>
              <a:t> coups de vin.</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err="1"/>
              <a:t>Tous</a:t>
            </a:r>
            <a:r>
              <a:rPr lang="it-IT" dirty="0"/>
              <a:t> </a:t>
            </a:r>
            <a:r>
              <a:rPr lang="it-IT" dirty="0" err="1"/>
              <a:t>deux</a:t>
            </a:r>
            <a:r>
              <a:rPr lang="it-IT" dirty="0"/>
              <a:t> se </a:t>
            </a:r>
            <a:r>
              <a:rPr lang="it-IT" dirty="0" err="1"/>
              <a:t>portent</a:t>
            </a:r>
            <a:r>
              <a:rPr lang="it-IT" dirty="0"/>
              <a:t> </a:t>
            </a:r>
            <a:r>
              <a:rPr lang="it-IT" dirty="0" err="1"/>
              <a:t>bien</a:t>
            </a:r>
            <a:r>
              <a:rPr lang="it-IT" dirty="0"/>
              <a:t> </a:t>
            </a:r>
            <a:r>
              <a:rPr lang="it-IT" dirty="0" err="1"/>
              <a:t>enfin</a:t>
            </a:r>
            <a:r>
              <a:rPr lang="it-IT" dirty="0"/>
              <a:t> ;</a:t>
            </a:r>
          </a:p>
          <a:p>
            <a:pPr marL="0" indent="0" fontAlgn="auto">
              <a:buNone/>
            </a:pPr>
            <a:r>
              <a:rPr lang="it-IT" dirty="0"/>
              <a:t>Et je </a:t>
            </a:r>
            <a:r>
              <a:rPr lang="it-IT" dirty="0" err="1"/>
              <a:t>vais</a:t>
            </a:r>
            <a:r>
              <a:rPr lang="it-IT" dirty="0"/>
              <a:t> à madame </a:t>
            </a:r>
            <a:r>
              <a:rPr lang="it-IT" dirty="0" err="1"/>
              <a:t>annoncer</a:t>
            </a:r>
            <a:r>
              <a:rPr lang="it-IT" dirty="0"/>
              <a:t>, par avance,</a:t>
            </a:r>
          </a:p>
          <a:p>
            <a:pPr marL="0" indent="0">
              <a:buNone/>
            </a:pPr>
            <a:r>
              <a:rPr lang="it-IT" dirty="0"/>
              <a:t>La part </a:t>
            </a:r>
            <a:r>
              <a:rPr lang="it-IT" dirty="0" err="1"/>
              <a:t>que</a:t>
            </a:r>
            <a:r>
              <a:rPr lang="it-IT" dirty="0"/>
              <a:t> </a:t>
            </a:r>
            <a:r>
              <a:rPr lang="it-IT" dirty="0" err="1"/>
              <a:t>vous</a:t>
            </a:r>
            <a:r>
              <a:rPr lang="it-IT" dirty="0"/>
              <a:t> </a:t>
            </a:r>
            <a:r>
              <a:rPr lang="it-IT" dirty="0" err="1"/>
              <a:t>prenez</a:t>
            </a:r>
            <a:r>
              <a:rPr lang="it-IT" dirty="0"/>
              <a:t> à sa </a:t>
            </a:r>
            <a:r>
              <a:rPr lang="it-IT" dirty="0" err="1"/>
              <a:t>convalescence</a:t>
            </a:r>
            <a:r>
              <a:rPr lang="it-IT" dirty="0"/>
              <a:t>. </a:t>
            </a:r>
          </a:p>
        </p:txBody>
      </p:sp>
    </p:spTree>
    <p:extLst>
      <p:ext uri="{BB962C8B-B14F-4D97-AF65-F5344CB8AC3E}">
        <p14:creationId xmlns:p14="http://schemas.microsoft.com/office/powerpoint/2010/main" val="781452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2</a:t>
            </a:r>
          </a:p>
        </p:txBody>
      </p:sp>
      <p:sp>
        <p:nvSpPr>
          <p:cNvPr id="3" name="Segnaposto contenuto 2"/>
          <p:cNvSpPr>
            <a:spLocks noGrp="1"/>
          </p:cNvSpPr>
          <p:nvPr>
            <p:ph idx="1"/>
          </p:nvPr>
        </p:nvSpPr>
        <p:spPr/>
        <p:txBody>
          <a:bodyPr>
            <a:noAutofit/>
          </a:bodyPr>
          <a:lstStyle/>
          <a:p>
            <a:pPr marL="0" indent="0" fontAlgn="auto">
              <a:buNone/>
            </a:pPr>
            <a:r>
              <a:rPr lang="it-IT" sz="1500" b="1" dirty="0"/>
              <a:t>TARTUFFE</a:t>
            </a:r>
            <a:r>
              <a:rPr lang="it-IT" sz="1500" i="1" dirty="0"/>
              <a:t>, </a:t>
            </a:r>
            <a:r>
              <a:rPr lang="it-IT" sz="1500" i="1" dirty="0" err="1"/>
              <a:t>apercevant</a:t>
            </a:r>
            <a:r>
              <a:rPr lang="it-IT" sz="1500" i="1" dirty="0"/>
              <a:t> </a:t>
            </a:r>
            <a:r>
              <a:rPr lang="it-IT" sz="1500" i="1" dirty="0" err="1"/>
              <a:t>Dorine</a:t>
            </a:r>
            <a:r>
              <a:rPr lang="it-IT" sz="1500" i="1" dirty="0"/>
              <a:t>.</a:t>
            </a:r>
            <a:endParaRPr lang="it-IT" sz="1500" dirty="0"/>
          </a:p>
          <a:p>
            <a:pPr marL="0" indent="0" fontAlgn="auto">
              <a:buNone/>
            </a:pPr>
            <a:r>
              <a:rPr lang="it-IT" sz="1500" dirty="0"/>
              <a:t>Laurent, </a:t>
            </a:r>
            <a:r>
              <a:rPr lang="it-IT" sz="1500" dirty="0" err="1"/>
              <a:t>serrez</a:t>
            </a:r>
            <a:r>
              <a:rPr lang="it-IT" sz="1500" dirty="0"/>
              <a:t> ma </a:t>
            </a:r>
            <a:r>
              <a:rPr lang="it-IT" sz="1500" dirty="0" err="1"/>
              <a:t>haire</a:t>
            </a:r>
            <a:r>
              <a:rPr lang="it-IT" sz="1500" dirty="0"/>
              <a:t> </a:t>
            </a:r>
            <a:r>
              <a:rPr lang="it-IT" sz="1500" dirty="0" err="1"/>
              <a:t>avec</a:t>
            </a:r>
            <a:r>
              <a:rPr lang="it-IT" sz="1500" dirty="0"/>
              <a:t> ma discipline,</a:t>
            </a:r>
          </a:p>
          <a:p>
            <a:pPr marL="0" indent="0" fontAlgn="auto">
              <a:buNone/>
            </a:pPr>
            <a:r>
              <a:rPr lang="it-IT" sz="1500" dirty="0"/>
              <a:t>[…] Si l’on </a:t>
            </a:r>
            <a:r>
              <a:rPr lang="it-IT" sz="1500" dirty="0" err="1"/>
              <a:t>vient</a:t>
            </a:r>
            <a:r>
              <a:rPr lang="it-IT" sz="1500" dirty="0"/>
              <a:t> pour me </a:t>
            </a:r>
            <a:r>
              <a:rPr lang="it-IT" sz="1500" dirty="0" err="1"/>
              <a:t>voir</a:t>
            </a:r>
            <a:r>
              <a:rPr lang="it-IT" sz="1500" dirty="0"/>
              <a:t>, je </a:t>
            </a:r>
            <a:r>
              <a:rPr lang="it-IT" sz="1500" dirty="0" err="1"/>
              <a:t>vais</a:t>
            </a:r>
            <a:r>
              <a:rPr lang="it-IT" sz="1500" dirty="0"/>
              <a:t> </a:t>
            </a:r>
            <a:r>
              <a:rPr lang="it-IT" sz="1500" dirty="0" err="1"/>
              <a:t>aux</a:t>
            </a:r>
            <a:r>
              <a:rPr lang="it-IT" sz="1500" dirty="0"/>
              <a:t> </a:t>
            </a:r>
            <a:r>
              <a:rPr lang="it-IT" sz="1500" dirty="0" err="1"/>
              <a:t>prisonniers</a:t>
            </a:r>
            <a:endParaRPr lang="it-IT" sz="1500" dirty="0"/>
          </a:p>
          <a:p>
            <a:pPr marL="0" indent="0" fontAlgn="auto">
              <a:buNone/>
            </a:pPr>
            <a:r>
              <a:rPr lang="it-IT" sz="1500" dirty="0" err="1"/>
              <a:t>Des</a:t>
            </a:r>
            <a:r>
              <a:rPr lang="it-IT" sz="1500" dirty="0"/>
              <a:t> </a:t>
            </a:r>
            <a:r>
              <a:rPr lang="it-IT" sz="1500" dirty="0" err="1"/>
              <a:t>aumônes</a:t>
            </a:r>
            <a:r>
              <a:rPr lang="it-IT" sz="1500" dirty="0"/>
              <a:t> </a:t>
            </a:r>
            <a:r>
              <a:rPr lang="it-IT" sz="1500" dirty="0" err="1"/>
              <a:t>que</a:t>
            </a:r>
            <a:r>
              <a:rPr lang="it-IT" sz="1500" dirty="0"/>
              <a:t> </a:t>
            </a:r>
            <a:r>
              <a:rPr lang="it-IT" sz="1500" dirty="0" err="1"/>
              <a:t>j’ai</a:t>
            </a:r>
            <a:r>
              <a:rPr lang="it-IT" sz="1500" dirty="0"/>
              <a:t>, </a:t>
            </a:r>
            <a:r>
              <a:rPr lang="it-IT" sz="1500" dirty="0" err="1"/>
              <a:t>partager</a:t>
            </a:r>
            <a:r>
              <a:rPr lang="it-IT" sz="1500" dirty="0"/>
              <a:t> </a:t>
            </a:r>
            <a:r>
              <a:rPr lang="it-IT" sz="1500" dirty="0" err="1"/>
              <a:t>les</a:t>
            </a:r>
            <a:r>
              <a:rPr lang="it-IT" sz="1500" dirty="0"/>
              <a:t> </a:t>
            </a:r>
            <a:r>
              <a:rPr lang="it-IT" sz="1500" dirty="0" err="1"/>
              <a:t>deniers</a:t>
            </a:r>
            <a:r>
              <a:rPr lang="it-IT" sz="1500" dirty="0"/>
              <a:t>.</a:t>
            </a:r>
          </a:p>
          <a:p>
            <a:pPr marL="0" indent="0" fontAlgn="auto">
              <a:buNone/>
            </a:pPr>
            <a:r>
              <a:rPr lang="it-IT" sz="1500" b="1" dirty="0"/>
              <a:t>DORINE</a:t>
            </a:r>
            <a:r>
              <a:rPr lang="it-IT" sz="1500" i="1" dirty="0"/>
              <a:t>, à part. </a:t>
            </a:r>
            <a:r>
              <a:rPr lang="it-IT" sz="1500" dirty="0" err="1"/>
              <a:t>Que</a:t>
            </a:r>
            <a:r>
              <a:rPr lang="it-IT" sz="1500" dirty="0"/>
              <a:t> d’</a:t>
            </a:r>
            <a:r>
              <a:rPr lang="it-IT" sz="1500" dirty="0" err="1"/>
              <a:t>affectation</a:t>
            </a:r>
            <a:r>
              <a:rPr lang="it-IT" sz="1500" dirty="0"/>
              <a:t> et de </a:t>
            </a:r>
            <a:r>
              <a:rPr lang="it-IT" sz="1500" dirty="0" err="1"/>
              <a:t>forfanterie</a:t>
            </a:r>
            <a:r>
              <a:rPr lang="it-IT" sz="1500" dirty="0"/>
              <a:t> !</a:t>
            </a:r>
          </a:p>
          <a:p>
            <a:pPr marL="0" indent="0" fontAlgn="auto">
              <a:buNone/>
            </a:pPr>
            <a:r>
              <a:rPr lang="it-IT" sz="1500" b="1" dirty="0"/>
              <a:t>TARTUFFE </a:t>
            </a:r>
            <a:r>
              <a:rPr lang="it-IT" sz="1500" dirty="0" err="1"/>
              <a:t>Que</a:t>
            </a:r>
            <a:r>
              <a:rPr lang="it-IT" sz="1500" dirty="0"/>
              <a:t> </a:t>
            </a:r>
            <a:r>
              <a:rPr lang="it-IT" sz="1500" dirty="0" err="1"/>
              <a:t>voulez-vous</a:t>
            </a:r>
            <a:r>
              <a:rPr lang="it-IT" sz="1500" dirty="0"/>
              <a:t> ?</a:t>
            </a:r>
          </a:p>
          <a:p>
            <a:pPr marL="0" indent="0" fontAlgn="auto">
              <a:buNone/>
            </a:pPr>
            <a:r>
              <a:rPr lang="it-IT" sz="1500" b="1" dirty="0"/>
              <a:t>DORINE </a:t>
            </a:r>
            <a:r>
              <a:rPr lang="it-IT" sz="1500" dirty="0" err="1"/>
              <a:t>Vous</a:t>
            </a:r>
            <a:r>
              <a:rPr lang="it-IT" sz="1500" dirty="0"/>
              <a:t> dire…</a:t>
            </a:r>
          </a:p>
          <a:p>
            <a:pPr marL="0" indent="0" fontAlgn="auto">
              <a:buNone/>
            </a:pPr>
            <a:r>
              <a:rPr lang="it-IT" sz="1500" b="1" dirty="0"/>
              <a:t>TARTUFFE</a:t>
            </a:r>
            <a:r>
              <a:rPr lang="it-IT" sz="1500" i="1" dirty="0"/>
              <a:t>, </a:t>
            </a:r>
            <a:r>
              <a:rPr lang="it-IT" sz="1500" i="1" dirty="0" err="1"/>
              <a:t>tirant</a:t>
            </a:r>
            <a:r>
              <a:rPr lang="it-IT" sz="1500" i="1" dirty="0"/>
              <a:t> un </a:t>
            </a:r>
            <a:r>
              <a:rPr lang="it-IT" sz="1500" i="1" dirty="0" err="1"/>
              <a:t>mouchoir</a:t>
            </a:r>
            <a:r>
              <a:rPr lang="it-IT" sz="1500" i="1" dirty="0"/>
              <a:t> de sa poche.</a:t>
            </a:r>
            <a:endParaRPr lang="it-IT" sz="1500" dirty="0"/>
          </a:p>
          <a:p>
            <a:pPr marL="0" indent="0" fontAlgn="auto">
              <a:buNone/>
            </a:pPr>
            <a:r>
              <a:rPr lang="it-IT" sz="1500" dirty="0"/>
              <a:t>Ah ! </a:t>
            </a:r>
            <a:r>
              <a:rPr lang="it-IT" sz="1500" dirty="0" err="1"/>
              <a:t>mon</a:t>
            </a:r>
            <a:r>
              <a:rPr lang="it-IT" sz="1500" dirty="0"/>
              <a:t> </a:t>
            </a:r>
            <a:r>
              <a:rPr lang="it-IT" sz="1500" dirty="0" err="1"/>
              <a:t>Dieu</a:t>
            </a:r>
            <a:r>
              <a:rPr lang="it-IT" sz="1500" dirty="0"/>
              <a:t> ! je </a:t>
            </a:r>
            <a:r>
              <a:rPr lang="it-IT" sz="1500" dirty="0" err="1"/>
              <a:t>vous</a:t>
            </a:r>
            <a:r>
              <a:rPr lang="it-IT" sz="1500" dirty="0"/>
              <a:t> </a:t>
            </a:r>
            <a:r>
              <a:rPr lang="it-IT" sz="1500" dirty="0" err="1"/>
              <a:t>prie</a:t>
            </a:r>
            <a:r>
              <a:rPr lang="it-IT" sz="1500" dirty="0"/>
              <a:t>,</a:t>
            </a:r>
          </a:p>
          <a:p>
            <a:pPr marL="0" indent="0" fontAlgn="auto">
              <a:buNone/>
            </a:pPr>
            <a:r>
              <a:rPr lang="it-IT" sz="1500" dirty="0" err="1"/>
              <a:t>Avant</a:t>
            </a:r>
            <a:r>
              <a:rPr lang="it-IT" sz="1500" dirty="0"/>
              <a:t> </a:t>
            </a:r>
            <a:r>
              <a:rPr lang="it-IT" sz="1500" dirty="0" err="1"/>
              <a:t>que</a:t>
            </a:r>
            <a:r>
              <a:rPr lang="it-IT" sz="1500" dirty="0"/>
              <a:t> de </a:t>
            </a:r>
            <a:r>
              <a:rPr lang="it-IT" sz="1500" dirty="0" err="1"/>
              <a:t>parler</a:t>
            </a:r>
            <a:r>
              <a:rPr lang="it-IT" sz="1500" dirty="0"/>
              <a:t>, </a:t>
            </a:r>
            <a:r>
              <a:rPr lang="it-IT" sz="1500" dirty="0" err="1"/>
              <a:t>prenez-moi</a:t>
            </a:r>
            <a:r>
              <a:rPr lang="it-IT" sz="1500" dirty="0"/>
              <a:t> ce </a:t>
            </a:r>
            <a:r>
              <a:rPr lang="it-IT" sz="1500" dirty="0" err="1"/>
              <a:t>mouchoir</a:t>
            </a:r>
            <a:r>
              <a:rPr lang="it-IT" sz="1500" dirty="0"/>
              <a:t>.</a:t>
            </a:r>
          </a:p>
          <a:p>
            <a:pPr marL="0" indent="0" fontAlgn="auto">
              <a:buNone/>
            </a:pPr>
            <a:r>
              <a:rPr lang="it-IT" sz="1500" b="1" dirty="0"/>
              <a:t>DORINE </a:t>
            </a:r>
            <a:r>
              <a:rPr lang="it-IT" sz="1500" dirty="0" err="1"/>
              <a:t>Comment</a:t>
            </a:r>
            <a:r>
              <a:rPr lang="it-IT" sz="1500" dirty="0"/>
              <a:t> !</a:t>
            </a:r>
          </a:p>
          <a:p>
            <a:pPr marL="0" indent="0" fontAlgn="auto">
              <a:buNone/>
            </a:pPr>
            <a:r>
              <a:rPr lang="it-IT" sz="1500" b="1" dirty="0"/>
              <a:t>TARTUFFE </a:t>
            </a:r>
            <a:r>
              <a:rPr lang="it-IT" sz="1500" dirty="0" err="1"/>
              <a:t>Couvrez</a:t>
            </a:r>
            <a:r>
              <a:rPr lang="it-IT" sz="1500" dirty="0"/>
              <a:t> ce </a:t>
            </a:r>
            <a:r>
              <a:rPr lang="it-IT" sz="1500" dirty="0" err="1"/>
              <a:t>sein</a:t>
            </a:r>
            <a:r>
              <a:rPr lang="it-IT" sz="1500" dirty="0"/>
              <a:t> </a:t>
            </a:r>
            <a:r>
              <a:rPr lang="it-IT" sz="1500" dirty="0" err="1"/>
              <a:t>que</a:t>
            </a:r>
            <a:r>
              <a:rPr lang="it-IT" sz="1500" dirty="0"/>
              <a:t> je ne </a:t>
            </a:r>
            <a:r>
              <a:rPr lang="it-IT" sz="1500" dirty="0" err="1"/>
              <a:t>saurais</a:t>
            </a:r>
            <a:r>
              <a:rPr lang="it-IT" sz="1500" dirty="0"/>
              <a:t> </a:t>
            </a:r>
            <a:r>
              <a:rPr lang="it-IT" sz="1500" dirty="0" err="1"/>
              <a:t>voir</a:t>
            </a:r>
            <a:r>
              <a:rPr lang="it-IT" sz="1500" dirty="0"/>
              <a:t>.</a:t>
            </a:r>
          </a:p>
          <a:p>
            <a:pPr marL="0" indent="0" fontAlgn="auto">
              <a:buNone/>
            </a:pPr>
            <a:r>
              <a:rPr lang="it-IT" sz="1500" dirty="0"/>
              <a:t>Par de </a:t>
            </a:r>
            <a:r>
              <a:rPr lang="it-IT" sz="1500" dirty="0" err="1"/>
              <a:t>pareils</a:t>
            </a:r>
            <a:r>
              <a:rPr lang="it-IT" sz="1500" dirty="0"/>
              <a:t> </a:t>
            </a:r>
            <a:r>
              <a:rPr lang="it-IT" sz="1500" dirty="0" err="1"/>
              <a:t>objets</a:t>
            </a:r>
            <a:r>
              <a:rPr lang="it-IT" sz="1500" dirty="0"/>
              <a:t> </a:t>
            </a:r>
            <a:r>
              <a:rPr lang="it-IT" sz="1500" dirty="0" err="1"/>
              <a:t>les</a:t>
            </a:r>
            <a:r>
              <a:rPr lang="it-IT" sz="1500" dirty="0"/>
              <a:t> </a:t>
            </a:r>
            <a:r>
              <a:rPr lang="it-IT" sz="1500" dirty="0" err="1"/>
              <a:t>âmes</a:t>
            </a:r>
            <a:r>
              <a:rPr lang="it-IT" sz="1500" dirty="0"/>
              <a:t> </a:t>
            </a:r>
            <a:r>
              <a:rPr lang="it-IT" sz="1500" dirty="0" err="1"/>
              <a:t>sont</a:t>
            </a:r>
            <a:r>
              <a:rPr lang="it-IT" sz="1500" dirty="0"/>
              <a:t> </a:t>
            </a:r>
            <a:r>
              <a:rPr lang="it-IT" sz="1500" dirty="0" err="1"/>
              <a:t>blessées</a:t>
            </a:r>
            <a:r>
              <a:rPr lang="it-IT" sz="1500" dirty="0"/>
              <a:t>, /Et cela </a:t>
            </a:r>
            <a:r>
              <a:rPr lang="it-IT" sz="1500" dirty="0" err="1"/>
              <a:t>fait</a:t>
            </a:r>
            <a:r>
              <a:rPr lang="it-IT" sz="1500" dirty="0"/>
              <a:t> venir de </a:t>
            </a:r>
            <a:r>
              <a:rPr lang="it-IT" sz="1500" dirty="0" err="1"/>
              <a:t>coupables</a:t>
            </a:r>
            <a:r>
              <a:rPr lang="it-IT" sz="1500" dirty="0"/>
              <a:t> </a:t>
            </a:r>
            <a:r>
              <a:rPr lang="it-IT" sz="1500" dirty="0" err="1"/>
              <a:t>pensées</a:t>
            </a:r>
            <a:r>
              <a:rPr lang="it-IT" sz="1500" dirty="0"/>
              <a:t>.</a:t>
            </a:r>
          </a:p>
        </p:txBody>
      </p:sp>
    </p:spTree>
    <p:extLst>
      <p:ext uri="{BB962C8B-B14F-4D97-AF65-F5344CB8AC3E}">
        <p14:creationId xmlns:p14="http://schemas.microsoft.com/office/powerpoint/2010/main" val="2648792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3, v. 965-972</a:t>
            </a:r>
          </a:p>
        </p:txBody>
      </p:sp>
      <p:sp>
        <p:nvSpPr>
          <p:cNvPr id="3" name="Segnaposto contenuto 2"/>
          <p:cNvSpPr>
            <a:spLocks noGrp="1"/>
          </p:cNvSpPr>
          <p:nvPr>
            <p:ph idx="1"/>
          </p:nvPr>
        </p:nvSpPr>
        <p:spPr/>
        <p:txBody>
          <a:bodyPr>
            <a:normAutofit fontScale="85000" lnSpcReduction="20000"/>
          </a:bodyPr>
          <a:lstStyle/>
          <a:p>
            <a:pPr marL="0" indent="0">
              <a:buNone/>
            </a:pPr>
            <a:r>
              <a:rPr lang="fr-FR" b="1" dirty="0"/>
              <a:t>ELMIRE</a:t>
            </a:r>
            <a:r>
              <a:rPr lang="fr-FR" dirty="0"/>
              <a:t> Un dévot comme vous, et que partout on nomme…</a:t>
            </a:r>
          </a:p>
          <a:p>
            <a:pPr marL="0" indent="0">
              <a:buNone/>
            </a:pPr>
            <a:r>
              <a:rPr lang="it-IT" b="1" dirty="0"/>
              <a:t>TARTUFFE </a:t>
            </a:r>
            <a:r>
              <a:rPr lang="fr-FR" dirty="0"/>
              <a:t>Ah ! </a:t>
            </a:r>
            <a:r>
              <a:rPr lang="fr-FR" b="1" dirty="0"/>
              <a:t>pour être dévot, je n’en suis pas moins </a:t>
            </a:r>
            <a:r>
              <a:rPr lang="it-IT" b="1" dirty="0" err="1"/>
              <a:t>homme</a:t>
            </a:r>
            <a:r>
              <a:rPr lang="it-IT" dirty="0"/>
              <a:t>:</a:t>
            </a:r>
          </a:p>
          <a:p>
            <a:pPr marL="0" indent="0">
              <a:buNone/>
            </a:pPr>
            <a:r>
              <a:rPr lang="fr-FR" dirty="0"/>
              <a:t>Et, lorsqu’on vient à voir vos célestes appas,</a:t>
            </a:r>
          </a:p>
          <a:p>
            <a:pPr marL="0" indent="0">
              <a:buNone/>
            </a:pPr>
            <a:r>
              <a:rPr lang="fr-FR" dirty="0"/>
              <a:t>Un </a:t>
            </a:r>
            <a:r>
              <a:rPr lang="fr-FR" b="1" dirty="0"/>
              <a:t>c</a:t>
            </a:r>
            <a:r>
              <a:rPr lang="it-IT" b="1" dirty="0"/>
              <a:t>œ</a:t>
            </a:r>
            <a:r>
              <a:rPr lang="fr-FR" b="1" dirty="0" err="1"/>
              <a:t>ur</a:t>
            </a:r>
            <a:r>
              <a:rPr lang="fr-FR" dirty="0"/>
              <a:t> se laisse prendre, et ne </a:t>
            </a:r>
            <a:r>
              <a:rPr lang="fr-FR" b="1" dirty="0"/>
              <a:t>raisonne</a:t>
            </a:r>
            <a:r>
              <a:rPr lang="fr-FR" dirty="0"/>
              <a:t> pas.</a:t>
            </a:r>
          </a:p>
          <a:p>
            <a:pPr marL="0" indent="0">
              <a:buNone/>
            </a:pPr>
            <a:r>
              <a:rPr lang="fr-FR" dirty="0"/>
              <a:t>Je sais qu’un tel discours de moi paraît étrange :</a:t>
            </a:r>
          </a:p>
          <a:p>
            <a:pPr marL="0" indent="0">
              <a:buNone/>
            </a:pPr>
            <a:r>
              <a:rPr lang="fr-FR" dirty="0"/>
              <a:t>Mais, madame, après tout, je ne suis pas un ange ;</a:t>
            </a:r>
          </a:p>
          <a:p>
            <a:pPr marL="0" indent="0">
              <a:buNone/>
            </a:pPr>
            <a:r>
              <a:rPr lang="fr-FR" dirty="0"/>
              <a:t>Et, si vous condamnez l’aveu que je vous fais,</a:t>
            </a:r>
          </a:p>
          <a:p>
            <a:pPr marL="0" indent="0">
              <a:buNone/>
            </a:pPr>
            <a:r>
              <a:rPr lang="fr-FR" dirty="0"/>
              <a:t>Vous devez vous en prendre à vos charmants attraits.</a:t>
            </a:r>
          </a:p>
          <a:p>
            <a:pPr marL="0" indent="0" algn="ctr">
              <a:buNone/>
            </a:pPr>
            <a:r>
              <a:rPr lang="fr-FR" b="1" dirty="0"/>
              <a:t>Intertexte</a:t>
            </a:r>
            <a:r>
              <a:rPr lang="fr-FR" dirty="0"/>
              <a:t>:</a:t>
            </a:r>
          </a:p>
          <a:p>
            <a:r>
              <a:rPr lang="fr-FR" dirty="0"/>
              <a:t>Et pour être Romain, je n’en suis pas moins homme (Corneille, </a:t>
            </a:r>
            <a:r>
              <a:rPr lang="fr-FR" i="1" dirty="0"/>
              <a:t>Sertorius</a:t>
            </a:r>
            <a:r>
              <a:rPr lang="fr-FR" dirty="0"/>
              <a:t>, IV, 1).</a:t>
            </a:r>
            <a:endParaRPr lang="it-IT" dirty="0"/>
          </a:p>
          <a:p>
            <a:r>
              <a:rPr lang="it-IT" dirty="0"/>
              <a:t>Le </a:t>
            </a:r>
            <a:r>
              <a:rPr lang="it-IT" dirty="0" err="1"/>
              <a:t>cœur</a:t>
            </a:r>
            <a:r>
              <a:rPr lang="it-IT" dirty="0"/>
              <a:t> a </a:t>
            </a:r>
            <a:r>
              <a:rPr lang="it-IT" dirty="0" err="1"/>
              <a:t>ses</a:t>
            </a:r>
            <a:r>
              <a:rPr lang="it-IT" dirty="0"/>
              <a:t> </a:t>
            </a:r>
            <a:r>
              <a:rPr lang="it-IT" dirty="0" err="1"/>
              <a:t>raisons</a:t>
            </a:r>
            <a:r>
              <a:rPr lang="it-IT" dirty="0"/>
              <a:t> </a:t>
            </a:r>
            <a:r>
              <a:rPr lang="it-IT" dirty="0" err="1"/>
              <a:t>que</a:t>
            </a:r>
            <a:r>
              <a:rPr lang="it-IT" dirty="0"/>
              <a:t> la </a:t>
            </a:r>
            <a:r>
              <a:rPr lang="it-IT" dirty="0" err="1"/>
              <a:t>raison</a:t>
            </a:r>
            <a:r>
              <a:rPr lang="it-IT" dirty="0"/>
              <a:t> ne </a:t>
            </a:r>
            <a:r>
              <a:rPr lang="it-IT" dirty="0" err="1"/>
              <a:t>connaît</a:t>
            </a:r>
            <a:r>
              <a:rPr lang="it-IT" dirty="0"/>
              <a:t> </a:t>
            </a:r>
            <a:r>
              <a:rPr lang="it-IT" dirty="0" err="1"/>
              <a:t>point</a:t>
            </a:r>
            <a:r>
              <a:rPr lang="it-IT" dirty="0"/>
              <a:t> (Pascal, </a:t>
            </a:r>
            <a:r>
              <a:rPr lang="it-IT" i="1" dirty="0" err="1"/>
              <a:t>Pensées</a:t>
            </a:r>
            <a:r>
              <a:rPr lang="it-IT" dirty="0"/>
              <a:t>).</a:t>
            </a:r>
          </a:p>
          <a:p>
            <a:endParaRPr lang="it-IT" dirty="0"/>
          </a:p>
        </p:txBody>
      </p:sp>
    </p:spTree>
    <p:extLst>
      <p:ext uri="{BB962C8B-B14F-4D97-AF65-F5344CB8AC3E}">
        <p14:creationId xmlns:p14="http://schemas.microsoft.com/office/powerpoint/2010/main" val="919827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5, v. 1074-1086</a:t>
            </a:r>
          </a:p>
        </p:txBody>
      </p:sp>
      <p:sp>
        <p:nvSpPr>
          <p:cNvPr id="3" name="Segnaposto contenuto 2"/>
          <p:cNvSpPr>
            <a:spLocks noGrp="1"/>
          </p:cNvSpPr>
          <p:nvPr>
            <p:ph idx="1"/>
          </p:nvPr>
        </p:nvSpPr>
        <p:spPr/>
        <p:txBody>
          <a:bodyPr>
            <a:normAutofit fontScale="55000" lnSpcReduction="20000"/>
          </a:bodyPr>
          <a:lstStyle/>
          <a:p>
            <a:pPr marL="0" indent="0">
              <a:buNone/>
            </a:pPr>
            <a:r>
              <a:rPr lang="it-IT" b="1" dirty="0"/>
              <a:t>TARTUFFE</a:t>
            </a:r>
          </a:p>
          <a:p>
            <a:pPr marL="0" indent="0">
              <a:buNone/>
            </a:pPr>
            <a:r>
              <a:rPr lang="fr-FR" dirty="0"/>
              <a:t>Oui, mon frère, je suis un méchant, un coupable,</a:t>
            </a:r>
          </a:p>
          <a:p>
            <a:pPr marL="0" indent="0">
              <a:buNone/>
            </a:pPr>
            <a:r>
              <a:rPr lang="fr-FR" dirty="0"/>
              <a:t>Un malheureux pécheur, tout plein d’iniquité,</a:t>
            </a:r>
          </a:p>
          <a:p>
            <a:pPr marL="0" indent="0">
              <a:buNone/>
            </a:pPr>
            <a:r>
              <a:rPr lang="fr-FR" dirty="0"/>
              <a:t>Le plus grand scélérat qui jamais ait été.</a:t>
            </a:r>
          </a:p>
          <a:p>
            <a:pPr marL="0" indent="0">
              <a:buNone/>
            </a:pPr>
            <a:r>
              <a:rPr lang="fr-FR" dirty="0"/>
              <a:t>Chaque instant de ma vie est chargé de souillures ;</a:t>
            </a:r>
          </a:p>
          <a:p>
            <a:pPr marL="0" indent="0">
              <a:buNone/>
            </a:pPr>
            <a:r>
              <a:rPr lang="fr-FR" dirty="0"/>
              <a:t>Elle n’est qu’un amas de crimes et d’ordures ;</a:t>
            </a:r>
          </a:p>
          <a:p>
            <a:pPr marL="0" indent="0">
              <a:buNone/>
            </a:pPr>
            <a:r>
              <a:rPr lang="fr-FR" dirty="0"/>
              <a:t>Et je vois que le ciel, pour ma punition,</a:t>
            </a:r>
          </a:p>
          <a:p>
            <a:pPr marL="0" indent="0">
              <a:buNone/>
            </a:pPr>
            <a:r>
              <a:rPr lang="fr-FR" dirty="0"/>
              <a:t>Me veut mortifier en cette occasion.</a:t>
            </a:r>
          </a:p>
          <a:p>
            <a:pPr marL="0" indent="0">
              <a:buNone/>
            </a:pPr>
            <a:r>
              <a:rPr lang="fr-FR" dirty="0"/>
              <a:t>De quelque grand forfait qu’on me puisse reprendre,</a:t>
            </a:r>
          </a:p>
          <a:p>
            <a:pPr marL="0" indent="0">
              <a:buNone/>
            </a:pPr>
            <a:r>
              <a:rPr lang="fr-FR" dirty="0"/>
              <a:t>Je n’ai garde d’avoir l’orgueil de m’en défendre.</a:t>
            </a:r>
          </a:p>
          <a:p>
            <a:pPr marL="0" indent="0">
              <a:buNone/>
            </a:pPr>
            <a:r>
              <a:rPr lang="fr-FR" dirty="0"/>
              <a:t>Croyez ce qu’on vous dit, armez votre courroux,</a:t>
            </a:r>
          </a:p>
          <a:p>
            <a:pPr marL="0" indent="0">
              <a:buNone/>
            </a:pPr>
            <a:r>
              <a:rPr lang="fr-FR" dirty="0"/>
              <a:t>Et comme un criminel chassez-moi de chez vous ;</a:t>
            </a:r>
          </a:p>
          <a:p>
            <a:pPr marL="0" indent="0">
              <a:buNone/>
            </a:pPr>
            <a:r>
              <a:rPr lang="fr-FR" dirty="0"/>
              <a:t>Je ne saurais avoir tant de honte en partage,</a:t>
            </a:r>
          </a:p>
          <a:p>
            <a:pPr marL="0" indent="0">
              <a:buNone/>
            </a:pPr>
            <a:r>
              <a:rPr lang="fr-FR" dirty="0"/>
              <a:t>Que je n’en aie </a:t>
            </a:r>
            <a:r>
              <a:rPr lang="fr-FR" dirty="0" err="1"/>
              <a:t>encor</a:t>
            </a:r>
            <a:r>
              <a:rPr lang="fr-FR" dirty="0"/>
              <a:t> mérité davantage.</a:t>
            </a:r>
            <a:endParaRPr lang="it-IT" sz="1800" dirty="0"/>
          </a:p>
        </p:txBody>
      </p:sp>
    </p:spTree>
    <p:extLst>
      <p:ext uri="{BB962C8B-B14F-4D97-AF65-F5344CB8AC3E}">
        <p14:creationId xmlns:p14="http://schemas.microsoft.com/office/powerpoint/2010/main" val="236809165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575</TotalTime>
  <Words>2102</Words>
  <Application>Microsoft Office PowerPoint</Application>
  <PresentationFormat>Widescreen</PresentationFormat>
  <Paragraphs>251</Paragraphs>
  <Slides>26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Calibri Light</vt:lpstr>
      <vt:lpstr>Tema di Office</vt:lpstr>
      <vt:lpstr>Molière, Le Tartuffe et Le Misanthrope</vt:lpstr>
      <vt:lpstr>Boileau, Art poétique, III, vv. 391 sq.</vt:lpstr>
      <vt:lpstr>Boileau, Art poétique, III, vv. 391 sq. (suite)</vt:lpstr>
      <vt:lpstr>Molière, Le Tartuffe, I, 4</vt:lpstr>
      <vt:lpstr>Molière, Le Tartuffe, I, 4</vt:lpstr>
      <vt:lpstr>Molière, Le Tartuffe, I, 4</vt:lpstr>
      <vt:lpstr>Molière, Le Tartuffe, III, 2</vt:lpstr>
      <vt:lpstr>Molière, Le Tartuffe, III, 3, v. 965-972</vt:lpstr>
      <vt:lpstr>Molière, Le Tartuffe, III, 5, v. 1074-1086</vt:lpstr>
      <vt:lpstr>Molière, Le Tartuffe, III, 5, v. 1095-1106</vt:lpstr>
      <vt:lpstr>Molière, Le Tartuffe, IV, 3, v. 1278-1292</vt:lpstr>
      <vt:lpstr>Molière, Le Tartuffe, IV, 5</vt:lpstr>
      <vt:lpstr>Molière, Le Tartuffe, IV, 5, v. 1485-1495</vt:lpstr>
      <vt:lpstr>Molière, Le Tartuffe (l’espace et le pouvoir)</vt:lpstr>
      <vt:lpstr>Molière, Le Tartuffe, V, 1</vt:lpstr>
      <vt:lpstr>Molière, Le Tartuffe, V, 3</vt:lpstr>
      <vt:lpstr>Molière, Le Tartuffe, V, 4</vt:lpstr>
      <vt:lpstr>La «noirceur» de Tartuffe</vt:lpstr>
      <vt:lpstr>Molière, Le Tartuffe, préface (1669)</vt:lpstr>
      <vt:lpstr>Molière, Le Misanthrope I, 1 : les humeurs</vt:lpstr>
      <vt:lpstr>Molière, Le Misanthrope I, 2 : le sonnet d’Oronte</vt:lpstr>
      <vt:lpstr>Molière, Le Misanthrope I, 2 : la chanson du roi Henri</vt:lpstr>
      <vt:lpstr>Molière, Le Misanthrope : l’interprétation de Jacques Lacan</vt:lpstr>
      <vt:lpstr>Molière, Le Misanthrope, II, 6</vt:lpstr>
      <vt:lpstr>III, 1: autoportrait d’Acaste</vt:lpstr>
      <vt:lpstr>III, 5: autoportrait d’Alceste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au XXe siècle, de Proust à l’Oulipo</dc:title>
  <dc:creator>Fabio Vasarri</dc:creator>
  <cp:lastModifiedBy>Fabio</cp:lastModifiedBy>
  <cp:revision>47</cp:revision>
  <dcterms:created xsi:type="dcterms:W3CDTF">2021-10-03T13:30:07Z</dcterms:created>
  <dcterms:modified xsi:type="dcterms:W3CDTF">2021-11-17T08:26:04Z</dcterms:modified>
</cp:coreProperties>
</file>