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3" r:id="rId1"/>
  </p:sldMasterIdLst>
  <p:notesMasterIdLst>
    <p:notesMasterId r:id="rId15"/>
  </p:notesMasterIdLst>
  <p:sldIdLst>
    <p:sldId id="256" r:id="rId2"/>
    <p:sldId id="272" r:id="rId3"/>
    <p:sldId id="271" r:id="rId4"/>
    <p:sldId id="258" r:id="rId5"/>
    <p:sldId id="268" r:id="rId6"/>
    <p:sldId id="269" r:id="rId7"/>
    <p:sldId id="260" r:id="rId8"/>
    <p:sldId id="274" r:id="rId9"/>
    <p:sldId id="273" r:id="rId10"/>
    <p:sldId id="275" r:id="rId11"/>
    <p:sldId id="264" r:id="rId12"/>
    <p:sldId id="266" r:id="rId13"/>
    <p:sldId id="27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B02E"/>
    <a:srgbClr val="4941E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00"/>
    <p:restoredTop sz="92780"/>
  </p:normalViewPr>
  <p:slideViewPr>
    <p:cSldViewPr snapToGrid="0" snapToObjects="1">
      <p:cViewPr varScale="1">
        <p:scale>
          <a:sx n="104" d="100"/>
          <a:sy n="104" d="100"/>
        </p:scale>
        <p:origin x="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3B3BA-35E5-B145-983E-86063E35ED6F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69E86-6066-7740-9A52-FFDF20D10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7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4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  <p:sldLayoutId id="2147483986" r:id="rId13"/>
    <p:sldLayoutId id="2147483987" r:id="rId14"/>
    <p:sldLayoutId id="2147483988" r:id="rId15"/>
    <p:sldLayoutId id="2147483989" r:id="rId16"/>
    <p:sldLayoutId id="214748399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Bando%2024%20_%20Lingue_1.pdf" TargetMode="External"/><Relationship Id="rId2" Type="http://schemas.openxmlformats.org/officeDocument/2006/relationships/hyperlink" Target="DR_220_Avviso_di_selezione_erasmus_studio_2020_21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nica.it/unica/it/ateneo_s04_ss01_sss01_04_03.page" TargetMode="External"/><Relationship Id="rId4" Type="http://schemas.openxmlformats.org/officeDocument/2006/relationships/hyperlink" Target="Guida%20alla%20compilazione%20della%20domanda%20di%20candidatura%20Erasmus%20%20studio%20a.a.%202020-2021_AC_3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erasmus2122@unica.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erasmus.studum@unica.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5819" y="1581574"/>
            <a:ext cx="11117581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/>
              <a:t>Presentazione</a:t>
            </a:r>
            <a:r>
              <a:rPr lang="en-GB" dirty="0"/>
              <a:t> Bando Erasmus + studio </a:t>
            </a:r>
            <a:r>
              <a:rPr lang="en-GB" dirty="0" err="1"/>
              <a:t>a.a.</a:t>
            </a:r>
            <a:r>
              <a:rPr lang="en-GB" dirty="0"/>
              <a:t> 22/23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7520" y="3376738"/>
            <a:ext cx="7766936" cy="2930082"/>
          </a:xfrm>
        </p:spPr>
        <p:txBody>
          <a:bodyPr>
            <a:normAutofit/>
          </a:bodyPr>
          <a:lstStyle/>
          <a:p>
            <a:pPr algn="ctr"/>
            <a:r>
              <a:rPr lang="en-GB" sz="3100" dirty="0" err="1"/>
              <a:t>Università</a:t>
            </a:r>
            <a:r>
              <a:rPr lang="en-GB" sz="3100" dirty="0"/>
              <a:t> </a:t>
            </a:r>
            <a:r>
              <a:rPr lang="en-GB" sz="3100" dirty="0" err="1"/>
              <a:t>degli</a:t>
            </a:r>
            <a:r>
              <a:rPr lang="en-GB" sz="3100" dirty="0"/>
              <a:t> </a:t>
            </a:r>
            <a:r>
              <a:rPr lang="en-GB" sz="3100" dirty="0" err="1"/>
              <a:t>Studi</a:t>
            </a:r>
            <a:r>
              <a:rPr lang="en-GB" sz="3100" dirty="0"/>
              <a:t> di Cagliari </a:t>
            </a:r>
          </a:p>
          <a:p>
            <a:pPr algn="ctr"/>
            <a:r>
              <a:rPr lang="en-GB" sz="3100" dirty="0" err="1"/>
              <a:t>CdL</a:t>
            </a:r>
            <a:r>
              <a:rPr lang="en-GB" sz="3100" dirty="0"/>
              <a:t> in LCML, LC, LLMEA, TST, I, LMCCI</a:t>
            </a:r>
          </a:p>
          <a:p>
            <a:pPr algn="ctr"/>
            <a:endParaRPr lang="en-GB" sz="2400" dirty="0"/>
          </a:p>
          <a:p>
            <a:pPr algn="ctr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Teams, 09 </a:t>
            </a:r>
            <a:r>
              <a:rPr lang="en-GB" sz="2400" b="1" dirty="0" err="1">
                <a:solidFill>
                  <a:schemeClr val="accent1">
                    <a:lumMod val="50000"/>
                  </a:schemeClr>
                </a:solidFill>
              </a:rPr>
              <a:t>marzo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 2022, ore 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350520"/>
            <a:ext cx="3810000" cy="76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28" y="203124"/>
            <a:ext cx="1047271" cy="10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E0F71-ADDE-8C4E-8738-1AD543FA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477584"/>
            <a:ext cx="8610600" cy="1293028"/>
          </a:xfrm>
        </p:spPr>
        <p:txBody>
          <a:bodyPr/>
          <a:lstStyle/>
          <a:p>
            <a:r>
              <a:rPr lang="en-GB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09509-85DF-5141-8CC4-2A33818C1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1704507"/>
            <a:ext cx="11173691" cy="4854632"/>
          </a:xfrm>
        </p:spPr>
        <p:txBody>
          <a:bodyPr>
            <a:normAutofit/>
          </a:bodyPr>
          <a:lstStyle/>
          <a:p>
            <a:r>
              <a:rPr lang="en-GB" sz="2400" dirty="0" err="1"/>
              <a:t>Documentazione</a:t>
            </a:r>
            <a:r>
              <a:rPr lang="en-GB" sz="2400" dirty="0"/>
              <a:t> pre-</a:t>
            </a:r>
            <a:r>
              <a:rPr lang="en-GB" sz="2400" dirty="0" err="1"/>
              <a:t>partenza</a:t>
            </a:r>
            <a:r>
              <a:rPr lang="en-GB" sz="2400" dirty="0"/>
              <a:t>: </a:t>
            </a:r>
            <a:r>
              <a:rPr lang="en-GB" sz="2400" u="sng" dirty="0"/>
              <a:t>con </a:t>
            </a:r>
            <a:r>
              <a:rPr lang="en-GB" sz="2400" u="sng" dirty="0" err="1"/>
              <a:t>noi</a:t>
            </a:r>
            <a:r>
              <a:rPr lang="en-GB" sz="2400" u="sng" dirty="0"/>
              <a:t> </a:t>
            </a:r>
            <a:r>
              <a:rPr lang="en-GB" sz="2400" dirty="0" err="1"/>
              <a:t>compilazione</a:t>
            </a:r>
            <a:r>
              <a:rPr lang="en-GB" sz="2400" dirty="0"/>
              <a:t> del </a:t>
            </a: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</a:rPr>
              <a:t>LA</a:t>
            </a:r>
            <a:r>
              <a:rPr lang="en-GB" sz="2400" dirty="0"/>
              <a:t> </a:t>
            </a:r>
            <a:r>
              <a:rPr lang="en-GB" sz="2400" dirty="0" err="1"/>
              <a:t>cioè</a:t>
            </a:r>
            <a:r>
              <a:rPr lang="en-GB" sz="2400" dirty="0"/>
              <a:t> del  </a:t>
            </a:r>
            <a:r>
              <a:rPr lang="en-GB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Learning Agreement 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/>
              <a:t>Il Learning Agreement dovrà prevedere attività formative per </a:t>
            </a:r>
            <a:r>
              <a:rPr lang="it-IT" sz="24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almeno 3 crediti (ECTS)/mese di mobilità </a:t>
            </a:r>
            <a:r>
              <a:rPr lang="it-IT" sz="2400" dirty="0"/>
              <a:t>(ad eccezione della mobilità per tesi).</a:t>
            </a:r>
            <a:br>
              <a:rPr lang="it-IT" sz="2400" dirty="0"/>
            </a:br>
            <a:r>
              <a:rPr lang="it-IT" sz="2400" dirty="0"/>
              <a:t>Almeno </a:t>
            </a:r>
            <a:r>
              <a:rPr lang="it-IT" sz="2400" b="1" dirty="0">
                <a:solidFill>
                  <a:srgbClr val="00B0F0"/>
                </a:solidFill>
              </a:rPr>
              <a:t>15 crediti ECTS per semestre </a:t>
            </a:r>
            <a:r>
              <a:rPr lang="it-IT" sz="2400" dirty="0"/>
              <a:t>– rimborso parziale o totale della borsa)</a:t>
            </a:r>
            <a:endParaRPr lang="en-GB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Before the Mobility, During the Mobility, After the Mobility </a:t>
            </a:r>
          </a:p>
          <a:p>
            <a:pPr marL="0" indent="0">
              <a:buNone/>
            </a:pPr>
            <a:endParaRPr lang="en-GB" sz="24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GB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Moduli del </a:t>
            </a:r>
            <a:r>
              <a:rPr lang="en-GB" sz="2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Rientro</a:t>
            </a:r>
            <a:r>
              <a:rPr lang="en-GB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dirty="0"/>
              <a:t>(</a:t>
            </a:r>
            <a:r>
              <a:rPr lang="en-GB" sz="2400" dirty="0" err="1"/>
              <a:t>pagine</a:t>
            </a:r>
            <a:r>
              <a:rPr lang="en-GB" sz="2400" dirty="0"/>
              <a:t> </a:t>
            </a:r>
            <a:r>
              <a:rPr lang="en-GB" sz="2400" dirty="0" err="1"/>
              <a:t>docente</a:t>
            </a:r>
            <a:r>
              <a:rPr lang="en-GB" sz="2400" dirty="0"/>
              <a:t>):</a:t>
            </a:r>
          </a:p>
          <a:p>
            <a:pPr marL="0" indent="0">
              <a:buNone/>
            </a:pPr>
            <a:r>
              <a:rPr lang="it-IT" sz="24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Transcript</a:t>
            </a:r>
            <a:r>
              <a:rPr lang="it-IT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of </a:t>
            </a:r>
            <a:r>
              <a:rPr lang="it-IT" sz="24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Records</a:t>
            </a:r>
            <a:r>
              <a:rPr lang="it-IT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+ 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Tabella di conversione </a:t>
            </a:r>
            <a:r>
              <a:rPr lang="it-IT" sz="2400" dirty="0"/>
              <a:t>+ approvazione esami da parte dei docenti 	   	</a:t>
            </a:r>
            <a:r>
              <a:rPr lang="it-IT" sz="2400" b="1" dirty="0">
                <a:solidFill>
                  <a:srgbClr val="0070C0"/>
                </a:solidFill>
              </a:rPr>
              <a:t>Richiesta Approvazione </a:t>
            </a:r>
            <a:r>
              <a:rPr lang="it-IT" sz="2400" dirty="0"/>
              <a:t>esami sostenuti in Erasmus </a:t>
            </a:r>
            <a:r>
              <a:rPr lang="mr-IN" sz="2400" dirty="0"/>
              <a:t>–</a:t>
            </a:r>
            <a:r>
              <a:rPr lang="it-IT" sz="2400" dirty="0"/>
              <a:t> Consiglio di corso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8C552996-8552-F44F-813F-A268E0D3D0CC}"/>
              </a:ext>
            </a:extLst>
          </p:cNvPr>
          <p:cNvSpPr/>
          <p:nvPr/>
        </p:nvSpPr>
        <p:spPr>
          <a:xfrm>
            <a:off x="3283058" y="5752322"/>
            <a:ext cx="448888" cy="149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998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AGREEMENT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442411"/>
            <a:ext cx="10828866" cy="3927392"/>
          </a:xfrm>
        </p:spPr>
        <p:txBody>
          <a:bodyPr>
            <a:normAutofit/>
          </a:bodyPr>
          <a:lstStyle/>
          <a:p>
            <a:pPr algn="just"/>
            <a:r>
              <a:rPr lang="it-IT" sz="2400" dirty="0"/>
              <a:t>RICERCA CORSI</a:t>
            </a:r>
          </a:p>
          <a:p>
            <a:pPr algn="just"/>
            <a:r>
              <a:rPr lang="it-IT" sz="2400" dirty="0"/>
              <a:t>EMAIL AL DOCENTE DELLA MATERIA PER APPROVAZIONE</a:t>
            </a:r>
          </a:p>
          <a:p>
            <a:pPr algn="just"/>
            <a:r>
              <a:rPr lang="it-IT" sz="2400" dirty="0"/>
              <a:t>APPROVAZIONE E SOTTOSCRIZIONE DEL REFERENTE </a:t>
            </a:r>
          </a:p>
          <a:p>
            <a:pPr algn="just">
              <a:buFont typeface="Wingdings" charset="2"/>
              <a:buChar char="Ø"/>
            </a:pPr>
            <a:r>
              <a:rPr lang="it-IT" sz="2400" dirty="0">
                <a:solidFill>
                  <a:srgbClr val="00B0F0"/>
                </a:solidFill>
              </a:rPr>
              <a:t>referente Erasmus </a:t>
            </a:r>
            <a:r>
              <a:rPr lang="it-IT" sz="2400" dirty="0"/>
              <a:t>del Corso di Studio o </a:t>
            </a:r>
            <a:r>
              <a:rPr lang="it-IT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altro docente autorizzato </a:t>
            </a:r>
            <a:r>
              <a:rPr lang="it-IT" sz="2400" dirty="0"/>
              <a:t>ad approvare il programma di mobilità e a garantire il riconoscimento delle attività formative per conto del Corso di Studio di appartenenza (</a:t>
            </a:r>
            <a:r>
              <a:rPr lang="it-IT" sz="2400" i="1" dirty="0" err="1"/>
              <a:t>Responsible</a:t>
            </a:r>
            <a:r>
              <a:rPr lang="it-IT" sz="2400" i="1" dirty="0"/>
              <a:t> </a:t>
            </a:r>
            <a:r>
              <a:rPr lang="it-IT" sz="2400" i="1" dirty="0" err="1"/>
              <a:t>person</a:t>
            </a:r>
            <a:r>
              <a:rPr lang="it-IT" sz="2400" i="1" dirty="0"/>
              <a:t> in the </a:t>
            </a:r>
            <a:r>
              <a:rPr lang="it-IT" sz="2400" i="1" dirty="0" err="1"/>
              <a:t>sending</a:t>
            </a:r>
            <a:r>
              <a:rPr lang="it-IT" sz="2400" i="1" dirty="0"/>
              <a:t> </a:t>
            </a:r>
            <a:r>
              <a:rPr lang="it-IT" sz="2400" i="1" dirty="0" err="1"/>
              <a:t>institution</a:t>
            </a:r>
            <a:r>
              <a:rPr lang="it-IT" sz="2400" dirty="0"/>
              <a:t>). </a:t>
            </a:r>
          </a:p>
          <a:p>
            <a:pPr algn="just"/>
            <a:r>
              <a:rPr lang="it-IT" sz="2400" dirty="0"/>
              <a:t>Trasmissione del LA per approvazione e firma dell’Università ospitante</a:t>
            </a:r>
          </a:p>
          <a:p>
            <a:pPr algn="just"/>
            <a:r>
              <a:rPr lang="it-IT" sz="2400" dirty="0"/>
              <a:t>Modifica del LA e CHANGES</a:t>
            </a:r>
          </a:p>
        </p:txBody>
      </p:sp>
    </p:spTree>
    <p:extLst>
      <p:ext uri="{BB962C8B-B14F-4D97-AF65-F5344CB8AC3E}">
        <p14:creationId xmlns:p14="http://schemas.microsoft.com/office/powerpoint/2010/main" val="1368644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bando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0070C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https://www.unica.it/unica/it/primo_avviso_22_23.page</a:t>
            </a:r>
          </a:p>
          <a:p>
            <a:pPr marL="0" indent="0">
              <a:buNone/>
            </a:pPr>
            <a:endParaRPr lang="en-GB" b="1" dirty="0">
              <a:solidFill>
                <a:srgbClr val="F98FE9"/>
              </a:solidFill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b="1" dirty="0">
                <a:solidFill>
                  <a:srgbClr val="F98FE9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Bando generale 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b="1" dirty="0">
                <a:solidFill>
                  <a:srgbClr val="7030A0"/>
                </a:solidFill>
                <a:hlinkClick r:id="rId3" action="ppaction://hlinkfile"/>
              </a:rPr>
              <a:t>Bando 69 </a:t>
            </a:r>
            <a:r>
              <a:rPr lang="mr-IN" b="1" dirty="0">
                <a:solidFill>
                  <a:srgbClr val="7030A0"/>
                </a:solidFill>
                <a:hlinkClick r:id="rId3" action="ppaction://hlinkfile"/>
              </a:rPr>
              <a:t>–</a:t>
            </a:r>
            <a:r>
              <a:rPr lang="en-GB" b="1" dirty="0">
                <a:solidFill>
                  <a:srgbClr val="7030A0"/>
                </a:solidFill>
                <a:hlinkClick r:id="rId3" action="ppaction://hlinkfile"/>
              </a:rPr>
              <a:t> Lingue</a:t>
            </a:r>
            <a:endParaRPr lang="en-GB" b="1" dirty="0">
              <a:solidFill>
                <a:srgbClr val="7030A0"/>
              </a:solidFill>
            </a:endParaRPr>
          </a:p>
          <a:p>
            <a:endParaRPr lang="en-GB" dirty="0"/>
          </a:p>
          <a:p>
            <a:r>
              <a:rPr lang="en-GB" b="1" dirty="0">
                <a:solidFill>
                  <a:srgbClr val="00B0F0"/>
                </a:solidFill>
                <a:hlinkClick r:id="rId4" action="ppaction://hlinkfile"/>
              </a:rPr>
              <a:t>Guida alla compilazione della domanda di candidatura</a:t>
            </a:r>
            <a:endParaRPr lang="en-GB" b="1" dirty="0">
              <a:solidFill>
                <a:srgbClr val="00B0F0"/>
              </a:solidFill>
            </a:endParaRPr>
          </a:p>
          <a:p>
            <a:endParaRPr lang="en-GB" b="1" dirty="0">
              <a:solidFill>
                <a:srgbClr val="00B0F0"/>
              </a:solidFill>
            </a:endParaRP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MODULISTICA ERASMUS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549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8E9C3-6D3F-7C4A-B726-F8E04E5D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466E3-83EE-3A46-B913-4569BF416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hlinkClick r:id="rId2"/>
              </a:rPr>
              <a:t>erasmus2223@unica.it</a:t>
            </a:r>
            <a:endParaRPr lang="en-GB" dirty="0"/>
          </a:p>
          <a:p>
            <a:r>
              <a:rPr lang="en-GB" dirty="0" err="1"/>
              <a:t>Studenti</a:t>
            </a:r>
            <a:r>
              <a:rPr lang="en-GB" dirty="0"/>
              <a:t> exchange student </a:t>
            </a:r>
          </a:p>
          <a:p>
            <a:r>
              <a:rPr lang="en-GB" dirty="0" err="1"/>
              <a:t>Studenti</a:t>
            </a:r>
            <a:r>
              <a:rPr lang="en-GB" dirty="0"/>
              <a:t> di un </a:t>
            </a:r>
            <a:r>
              <a:rPr lang="en-GB" dirty="0" err="1"/>
              <a:t>Liceo</a:t>
            </a:r>
            <a:r>
              <a:rPr lang="en-GB" dirty="0"/>
              <a:t> </a:t>
            </a:r>
            <a:r>
              <a:rPr lang="en-GB" dirty="0" err="1"/>
              <a:t>Linguistico</a:t>
            </a:r>
            <a:endParaRPr lang="en-GB" dirty="0"/>
          </a:p>
          <a:p>
            <a:r>
              <a:rPr lang="en-GB" dirty="0"/>
              <a:t>Vale </a:t>
            </a:r>
            <a:r>
              <a:rPr lang="en-GB" dirty="0" err="1"/>
              <a:t>l’OLS</a:t>
            </a:r>
            <a:r>
              <a:rPr lang="en-GB" dirty="0"/>
              <a:t>?</a:t>
            </a:r>
          </a:p>
          <a:p>
            <a:r>
              <a:rPr lang="en-GB" dirty="0" err="1"/>
              <a:t>Posso</a:t>
            </a:r>
            <a:r>
              <a:rPr lang="en-GB" dirty="0"/>
              <a:t> </a:t>
            </a:r>
            <a:r>
              <a:rPr lang="en-GB" dirty="0" err="1"/>
              <a:t>certificare</a:t>
            </a:r>
            <a:r>
              <a:rPr lang="en-GB" dirty="0"/>
              <a:t> il </a:t>
            </a:r>
            <a:r>
              <a:rPr lang="en-GB" dirty="0" err="1"/>
              <a:t>mio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di lingua inglese </a:t>
            </a:r>
            <a:r>
              <a:rPr lang="en-GB" dirty="0" err="1"/>
              <a:t>attraverso</a:t>
            </a:r>
            <a:r>
              <a:rPr lang="en-GB" dirty="0"/>
              <a:t> </a:t>
            </a:r>
            <a:r>
              <a:rPr lang="en-GB" dirty="0" err="1"/>
              <a:t>l'attestato</a:t>
            </a:r>
            <a:r>
              <a:rPr lang="en-GB" dirty="0"/>
              <a:t> di </a:t>
            </a:r>
            <a:r>
              <a:rPr lang="en-GB" dirty="0" err="1"/>
              <a:t>partecipazione</a:t>
            </a:r>
            <a:r>
              <a:rPr lang="en-GB" dirty="0"/>
              <a:t> a un </a:t>
            </a:r>
            <a:r>
              <a:rPr lang="en-GB" dirty="0" err="1"/>
              <a:t>corso</a:t>
            </a:r>
            <a:r>
              <a:rPr lang="en-GB" dirty="0"/>
              <a:t> in una </a:t>
            </a:r>
            <a:r>
              <a:rPr lang="en-GB" dirty="0" err="1"/>
              <a:t>scuola</a:t>
            </a:r>
            <a:r>
              <a:rPr lang="en-GB" dirty="0"/>
              <a:t> </a:t>
            </a:r>
            <a:r>
              <a:rPr lang="en-GB" dirty="0" err="1"/>
              <a:t>privata</a:t>
            </a:r>
            <a:r>
              <a:rPr lang="en-GB" dirty="0"/>
              <a:t>?</a:t>
            </a:r>
          </a:p>
          <a:p>
            <a:r>
              <a:rPr lang="en-GB" dirty="0" err="1"/>
              <a:t>Posso</a:t>
            </a:r>
            <a:r>
              <a:rPr lang="en-GB" dirty="0"/>
              <a:t> </a:t>
            </a:r>
            <a:r>
              <a:rPr lang="en-GB" dirty="0" err="1"/>
              <a:t>prolungare</a:t>
            </a:r>
            <a:r>
              <a:rPr lang="en-GB" dirty="0"/>
              <a:t> la </a:t>
            </a:r>
            <a:r>
              <a:rPr lang="en-GB" dirty="0" err="1"/>
              <a:t>permanenza</a:t>
            </a:r>
            <a:r>
              <a:rPr lang="en-GB" dirty="0"/>
              <a:t>? </a:t>
            </a:r>
            <a:r>
              <a:rPr lang="en-GB" dirty="0" err="1"/>
              <a:t>Avrò</a:t>
            </a:r>
            <a:r>
              <a:rPr lang="en-GB" dirty="0"/>
              <a:t> la </a:t>
            </a:r>
            <a:r>
              <a:rPr lang="en-GB" dirty="0" err="1"/>
              <a:t>borsa</a:t>
            </a:r>
            <a:r>
              <a:rPr lang="en-GB" dirty="0"/>
              <a:t>?</a:t>
            </a:r>
          </a:p>
          <a:p>
            <a:r>
              <a:rPr lang="en-GB" dirty="0"/>
              <a:t>Globus </a:t>
            </a:r>
            <a:r>
              <a:rPr lang="en-GB" dirty="0" err="1"/>
              <a:t>è</a:t>
            </a:r>
            <a:r>
              <a:rPr lang="en-GB" dirty="0"/>
              <a:t> </a:t>
            </a:r>
            <a:r>
              <a:rPr lang="en-GB" dirty="0" err="1"/>
              <a:t>bloccato</a:t>
            </a:r>
            <a:r>
              <a:rPr lang="en-GB" dirty="0"/>
              <a:t>?</a:t>
            </a:r>
          </a:p>
          <a:p>
            <a:r>
              <a:rPr lang="en-GB" dirty="0"/>
              <a:t>Se </a:t>
            </a:r>
            <a:r>
              <a:rPr lang="en-GB" dirty="0" err="1"/>
              <a:t>finisco</a:t>
            </a:r>
            <a:r>
              <a:rPr lang="en-GB" dirty="0"/>
              <a:t> </a:t>
            </a:r>
            <a:r>
              <a:rPr lang="en-GB" dirty="0" err="1"/>
              <a:t>gli</a:t>
            </a:r>
            <a:r>
              <a:rPr lang="en-GB" dirty="0"/>
              <a:t> </a:t>
            </a:r>
            <a:r>
              <a:rPr lang="en-GB" dirty="0" err="1"/>
              <a:t>esami</a:t>
            </a:r>
            <a:r>
              <a:rPr lang="en-GB" dirty="0"/>
              <a:t> prima, </a:t>
            </a:r>
            <a:r>
              <a:rPr lang="en-GB" dirty="0" err="1"/>
              <a:t>posso</a:t>
            </a:r>
            <a:r>
              <a:rPr lang="en-GB" dirty="0"/>
              <a:t> </a:t>
            </a:r>
            <a:r>
              <a:rPr lang="en-GB" dirty="0" err="1"/>
              <a:t>andare</a:t>
            </a:r>
            <a:r>
              <a:rPr lang="en-GB" dirty="0"/>
              <a:t> via?</a:t>
            </a:r>
          </a:p>
          <a:p>
            <a:r>
              <a:rPr lang="en-GB" dirty="0" err="1"/>
              <a:t>Posso</a:t>
            </a:r>
            <a:r>
              <a:rPr lang="en-GB" dirty="0"/>
              <a:t> </a:t>
            </a:r>
            <a:r>
              <a:rPr lang="en-GB" dirty="0" err="1"/>
              <a:t>sostenere</a:t>
            </a:r>
            <a:r>
              <a:rPr lang="en-GB" dirty="0"/>
              <a:t> </a:t>
            </a:r>
            <a:r>
              <a:rPr lang="en-GB" dirty="0" err="1"/>
              <a:t>esami</a:t>
            </a:r>
            <a:r>
              <a:rPr lang="en-GB" dirty="0"/>
              <a:t> a Cagliari </a:t>
            </a:r>
            <a:r>
              <a:rPr lang="en-GB" dirty="0" err="1"/>
              <a:t>mentre</a:t>
            </a:r>
            <a:r>
              <a:rPr lang="en-GB" dirty="0"/>
              <a:t> </a:t>
            </a:r>
            <a:r>
              <a:rPr lang="en-GB" dirty="0" err="1"/>
              <a:t>sono</a:t>
            </a:r>
            <a:r>
              <a:rPr lang="en-GB" dirty="0"/>
              <a:t> in Erasmus?</a:t>
            </a:r>
          </a:p>
        </p:txBody>
      </p:sp>
    </p:spTree>
    <p:extLst>
      <p:ext uri="{BB962C8B-B14F-4D97-AF65-F5344CB8AC3E}">
        <p14:creationId xmlns:p14="http://schemas.microsoft.com/office/powerpoint/2010/main" val="380966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Esperienze</a:t>
            </a:r>
            <a:r>
              <a:rPr lang="en-GB" dirty="0"/>
              <a:t> di </a:t>
            </a:r>
            <a:r>
              <a:rPr lang="en-GB" dirty="0" err="1"/>
              <a:t>crescita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4389783" cy="402412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Punti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di </a:t>
            </a:r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forza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GB" b="1" dirty="0" err="1">
                <a:solidFill>
                  <a:srgbClr val="00B0F0"/>
                </a:solidFill>
              </a:rPr>
              <a:t>Punti</a:t>
            </a:r>
            <a:r>
              <a:rPr lang="en-GB" b="1" dirty="0">
                <a:solidFill>
                  <a:srgbClr val="00B0F0"/>
                </a:solidFill>
              </a:rPr>
              <a:t> di </a:t>
            </a:r>
            <a:r>
              <a:rPr lang="en-GB" b="1" dirty="0" err="1">
                <a:solidFill>
                  <a:srgbClr val="00B0F0"/>
                </a:solidFill>
              </a:rPr>
              <a:t>debolezza</a:t>
            </a:r>
            <a:endParaRPr lang="en-GB" b="1" dirty="0">
              <a:solidFill>
                <a:srgbClr val="00B0F0"/>
              </a:solidFill>
            </a:endParaRPr>
          </a:p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7030A0"/>
                </a:solidFill>
              </a:rPr>
              <a:t>Si </a:t>
            </a:r>
            <a:r>
              <a:rPr lang="en-GB" b="1" dirty="0" err="1">
                <a:solidFill>
                  <a:srgbClr val="7030A0"/>
                </a:solidFill>
              </a:rPr>
              <a:t>supera</a:t>
            </a:r>
            <a:r>
              <a:rPr lang="en-GB" b="1" dirty="0">
                <a:solidFill>
                  <a:srgbClr val="7030A0"/>
                </a:solidFill>
              </a:rPr>
              <a:t> </a:t>
            </a:r>
            <a:r>
              <a:rPr lang="en-GB" b="1" dirty="0" err="1">
                <a:solidFill>
                  <a:srgbClr val="7030A0"/>
                </a:solidFill>
              </a:rPr>
              <a:t>tutto</a:t>
            </a:r>
            <a:r>
              <a:rPr lang="en-GB" b="1" dirty="0">
                <a:solidFill>
                  <a:srgbClr val="7030A0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172759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Commissione</a:t>
            </a:r>
            <a:r>
              <a:rPr lang="en-GB" dirty="0"/>
              <a:t> </a:t>
            </a:r>
            <a:r>
              <a:rPr lang="en-GB" dirty="0" err="1"/>
              <a:t>erasmus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1028405" cy="4024125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/>
              <a:t>Sportello</a:t>
            </a:r>
            <a:r>
              <a:rPr lang="en-GB" dirty="0"/>
              <a:t> Erasmus per </a:t>
            </a:r>
            <a:r>
              <a:rPr lang="en-GB" dirty="0" err="1"/>
              <a:t>Studi</a:t>
            </a:r>
            <a:r>
              <a:rPr lang="en-GB" dirty="0"/>
              <a:t> </a:t>
            </a:r>
            <a:r>
              <a:rPr lang="en-GB" dirty="0" err="1"/>
              <a:t>Umanistici</a:t>
            </a:r>
            <a:r>
              <a:rPr lang="en-GB" dirty="0"/>
              <a:t>: CIRO FRANCIOSO </a:t>
            </a:r>
            <a:r>
              <a:rPr lang="en-GB" dirty="0">
                <a:hlinkClick r:id="rId2"/>
              </a:rPr>
              <a:t>erasmus.studum@unica.it</a:t>
            </a:r>
            <a:endParaRPr lang="en-GB" dirty="0"/>
          </a:p>
          <a:p>
            <a:pPr marL="0" indent="0" fontAlgn="base">
              <a:buNone/>
            </a:pPr>
            <a:r>
              <a:rPr lang="it-IT" dirty="0"/>
              <a:t>Telefono: 070 675 6537</a:t>
            </a:r>
            <a:r>
              <a:rPr lang="en-US" dirty="0"/>
              <a:t>​, </a:t>
            </a:r>
            <a:r>
              <a:rPr lang="it-IT" dirty="0"/>
              <a:t>Microsoft Teams: </a:t>
            </a:r>
            <a:r>
              <a:rPr lang="it-IT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ciro.francioso@unica.it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​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dirty="0"/>
              <a:t>OLGA DENTI </a:t>
            </a:r>
            <a:r>
              <a:rPr lang="en-GB" dirty="0" err="1"/>
              <a:t>Coordinatore</a:t>
            </a:r>
            <a:r>
              <a:rPr lang="en-GB" dirty="0"/>
              <a:t> (</a:t>
            </a:r>
            <a:r>
              <a:rPr lang="en-GB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inglese</a:t>
            </a:r>
            <a:r>
              <a:rPr lang="en-GB" dirty="0"/>
              <a:t>)</a:t>
            </a:r>
          </a:p>
          <a:p>
            <a:r>
              <a:rPr lang="en-GB" dirty="0"/>
              <a:t>RICCARDO BADINI (</a:t>
            </a:r>
            <a:r>
              <a:rPr lang="en-GB" dirty="0" err="1">
                <a:solidFill>
                  <a:srgbClr val="00B0F0"/>
                </a:solidFill>
              </a:rPr>
              <a:t>spagnolo</a:t>
            </a:r>
            <a:r>
              <a:rPr lang="en-GB" dirty="0"/>
              <a:t>)</a:t>
            </a:r>
          </a:p>
          <a:p>
            <a:r>
              <a:rPr lang="en-GB" dirty="0"/>
              <a:t>MICHELA GIORDANO(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inglese</a:t>
            </a:r>
            <a:r>
              <a:rPr lang="en-GB" dirty="0"/>
              <a:t>)</a:t>
            </a:r>
          </a:p>
          <a:p>
            <a:r>
              <a:rPr lang="en-GB" dirty="0"/>
              <a:t>SIMONA COCCO (</a:t>
            </a:r>
            <a:r>
              <a:rPr lang="en-GB" dirty="0" err="1">
                <a:solidFill>
                  <a:srgbClr val="00B0F0"/>
                </a:solidFill>
              </a:rPr>
              <a:t>spagnolo</a:t>
            </a:r>
            <a:r>
              <a:rPr lang="en-GB" dirty="0"/>
              <a:t>)</a:t>
            </a:r>
          </a:p>
          <a:p>
            <a:r>
              <a:rPr lang="en-GB" dirty="0"/>
              <a:t>GUDRUN BUKIES (</a:t>
            </a:r>
            <a:r>
              <a:rPr lang="en-GB" dirty="0" err="1">
                <a:solidFill>
                  <a:srgbClr val="00B050"/>
                </a:solidFill>
              </a:rPr>
              <a:t>tedesco</a:t>
            </a:r>
            <a:r>
              <a:rPr lang="en-GB" dirty="0"/>
              <a:t>)</a:t>
            </a:r>
          </a:p>
          <a:p>
            <a:r>
              <a:rPr lang="en-GB" dirty="0"/>
              <a:t>FABIO VASARRI (</a:t>
            </a:r>
            <a:r>
              <a:rPr lang="en-GB" dirty="0" err="1">
                <a:solidFill>
                  <a:srgbClr val="7030A0"/>
                </a:solidFill>
              </a:rPr>
              <a:t>francese</a:t>
            </a:r>
            <a:r>
              <a:rPr lang="en-GB" dirty="0"/>
              <a:t>)</a:t>
            </a:r>
          </a:p>
          <a:p>
            <a:r>
              <a:rPr lang="en-GB" dirty="0"/>
              <a:t>GIULIANO MION (</a:t>
            </a:r>
            <a:r>
              <a:rPr lang="en-GB" dirty="0" err="1">
                <a:solidFill>
                  <a:srgbClr val="0070C0"/>
                </a:solidFill>
              </a:rPr>
              <a:t>arabo</a:t>
            </a:r>
            <a:r>
              <a:rPr lang="en-GB" dirty="0"/>
              <a:t>)</a:t>
            </a:r>
          </a:p>
          <a:p>
            <a:r>
              <a:rPr lang="en-GB" dirty="0"/>
              <a:t>FRANCESCA BOARINI (</a:t>
            </a:r>
            <a:r>
              <a:rPr lang="en-GB" dirty="0" err="1"/>
              <a:t>tedesco</a:t>
            </a:r>
            <a:r>
              <a:rPr lang="en-GB" dirty="0"/>
              <a:t>) </a:t>
            </a:r>
            <a:r>
              <a:rPr lang="en-GB" dirty="0" err="1"/>
              <a:t>supplente</a:t>
            </a:r>
            <a:endParaRPr lang="en-GB" dirty="0"/>
          </a:p>
          <a:p>
            <a:r>
              <a:rPr lang="en-GB" dirty="0"/>
              <a:t>COSIMO DE GIOVANNI (</a:t>
            </a:r>
            <a:r>
              <a:rPr lang="en-GB" dirty="0" err="1"/>
              <a:t>francese</a:t>
            </a:r>
            <a:r>
              <a:rPr lang="en-GB" dirty="0"/>
              <a:t>) </a:t>
            </a:r>
            <a:r>
              <a:rPr lang="en-GB" dirty="0" err="1"/>
              <a:t>supplente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15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Scadenza</a:t>
            </a:r>
            <a:r>
              <a:rPr lang="en-GB" dirty="0"/>
              <a:t> (art. 5 </a:t>
            </a:r>
            <a:r>
              <a:rPr lang="en-GB" dirty="0" err="1"/>
              <a:t>bando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057400"/>
            <a:ext cx="11070382" cy="4653365"/>
          </a:xfrm>
        </p:spPr>
        <p:txBody>
          <a:bodyPr>
            <a:noAutofit/>
          </a:bodyPr>
          <a:lstStyle/>
          <a:p>
            <a:pPr algn="just"/>
            <a:r>
              <a:rPr lang="it-IT" sz="2800" dirty="0"/>
              <a:t>Compilazione online della </a:t>
            </a:r>
            <a:r>
              <a:rPr lang="it-IT" sz="2800" b="1" u="sng" dirty="0">
                <a:solidFill>
                  <a:srgbClr val="00B0F0"/>
                </a:solidFill>
              </a:rPr>
              <a:t>domanda</a:t>
            </a:r>
            <a:r>
              <a:rPr lang="it-IT" sz="2800" dirty="0">
                <a:solidFill>
                  <a:srgbClr val="00B0F0"/>
                </a:solidFill>
              </a:rPr>
              <a:t> </a:t>
            </a:r>
            <a:r>
              <a:rPr lang="it-IT" sz="2800" dirty="0"/>
              <a:t>di candidatura tramite il sistema ESSE 3</a:t>
            </a:r>
          </a:p>
          <a:p>
            <a:pPr marL="0" indent="0" algn="just">
              <a:buNone/>
            </a:pPr>
            <a:endParaRPr lang="it-IT" sz="2800" dirty="0"/>
          </a:p>
          <a:p>
            <a:pPr marL="0" indent="0" algn="ctr">
              <a:buNone/>
            </a:pPr>
            <a:r>
              <a:rPr lang="it-IT" sz="2800" u="sng" dirty="0">
                <a:solidFill>
                  <a:srgbClr val="7030A0"/>
                </a:solidFill>
              </a:rPr>
              <a:t>ENTRO</a:t>
            </a:r>
            <a:r>
              <a:rPr lang="it-IT" sz="2800" dirty="0"/>
              <a:t> le ore </a:t>
            </a:r>
            <a:r>
              <a:rPr lang="it-IT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14</a:t>
            </a:r>
            <a:r>
              <a:rPr lang="it-IT" sz="2800" dirty="0"/>
              <a:t> di </a:t>
            </a:r>
            <a:r>
              <a:rPr lang="it-IT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GIOVEDì</a:t>
            </a:r>
            <a:r>
              <a:rPr lang="it-IT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31 marzo 2022</a:t>
            </a:r>
          </a:p>
          <a:p>
            <a:pPr marL="0" indent="0" algn="ctr">
              <a:buNone/>
            </a:pPr>
            <a:endParaRPr lang="it-IT" sz="2800" dirty="0"/>
          </a:p>
          <a:p>
            <a:pPr algn="just"/>
            <a:r>
              <a:rPr lang="it-IT" sz="2800" dirty="0"/>
              <a:t>Il mancato perfezionamento della domanda online entro tale termine di scadenza comporterà l’esclusione della candidatura. </a:t>
            </a:r>
          </a:p>
          <a:p>
            <a:pPr algn="just"/>
            <a:r>
              <a:rPr lang="it-IT" sz="2800" b="1" u="sng" dirty="0">
                <a:solidFill>
                  <a:srgbClr val="00B0F0"/>
                </a:solidFill>
              </a:rPr>
              <a:t>Graduatorie</a:t>
            </a:r>
            <a:r>
              <a:rPr lang="it-IT" sz="2800" dirty="0">
                <a:solidFill>
                  <a:srgbClr val="00B0F0"/>
                </a:solidFill>
              </a:rPr>
              <a:t> </a:t>
            </a:r>
            <a:r>
              <a:rPr lang="it-IT" sz="2800" dirty="0"/>
              <a:t>provvisorie pubblicate entro il </a:t>
            </a:r>
            <a:r>
              <a:rPr lang="it-IT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15 aprile 2022</a:t>
            </a:r>
          </a:p>
        </p:txBody>
      </p:sp>
    </p:spTree>
    <p:extLst>
      <p:ext uri="{BB962C8B-B14F-4D97-AF65-F5344CB8AC3E}">
        <p14:creationId xmlns:p14="http://schemas.microsoft.com/office/powerpoint/2010/main" val="198174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Principi</a:t>
            </a:r>
            <a:r>
              <a:rPr lang="en-GB" dirty="0"/>
              <a:t> e </a:t>
            </a:r>
            <a:r>
              <a:rPr lang="en-GB" dirty="0" err="1"/>
              <a:t>opportunitÀ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24605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Il </a:t>
            </a:r>
            <a:r>
              <a:rPr lang="en-US" b="1" dirty="0" err="1"/>
              <a:t>riconoscimento</a:t>
            </a:r>
            <a:r>
              <a:rPr lang="en-US" b="1" dirty="0"/>
              <a:t> </a:t>
            </a:r>
            <a:r>
              <a:rPr lang="en-US" b="1" dirty="0" err="1"/>
              <a:t>dell’attività</a:t>
            </a:r>
            <a:r>
              <a:rPr lang="en-US" b="1" dirty="0"/>
              <a:t> </a:t>
            </a:r>
            <a:r>
              <a:rPr lang="en-US" b="1" dirty="0" err="1"/>
              <a:t>svolta</a:t>
            </a:r>
            <a:r>
              <a:rPr lang="en-US" b="1" dirty="0"/>
              <a:t> </a:t>
            </a:r>
            <a:r>
              <a:rPr lang="en-US" b="1" dirty="0" err="1"/>
              <a:t>all’estero</a:t>
            </a:r>
            <a:r>
              <a:rPr lang="en-US" b="1" dirty="0"/>
              <a:t> (ART. 2):</a:t>
            </a:r>
          </a:p>
          <a:p>
            <a:pPr>
              <a:buFont typeface="Wingdings" charset="2"/>
              <a:buChar char="ü"/>
            </a:pPr>
            <a:r>
              <a:rPr lang="en-US" dirty="0" err="1"/>
              <a:t>Attività</a:t>
            </a:r>
            <a:r>
              <a:rPr lang="en-US" dirty="0"/>
              <a:t> formative (</a:t>
            </a:r>
            <a:r>
              <a:rPr lang="en-US" dirty="0" err="1"/>
              <a:t>insegnamenti</a:t>
            </a:r>
            <a:r>
              <a:rPr lang="en-US" dirty="0"/>
              <a:t>) e relative prove di </a:t>
            </a:r>
            <a:r>
              <a:rPr lang="en-US" dirty="0" err="1"/>
              <a:t>accertamento</a:t>
            </a:r>
            <a:r>
              <a:rPr lang="en-US" dirty="0"/>
              <a:t> (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esami</a:t>
            </a:r>
            <a:r>
              <a:rPr lang="en-US" dirty="0"/>
              <a:t>); </a:t>
            </a:r>
          </a:p>
          <a:p>
            <a:pPr>
              <a:buFont typeface="Wingdings" charset="2"/>
              <a:buChar char="ü"/>
            </a:pPr>
            <a:r>
              <a:rPr lang="en-US" dirty="0" err="1"/>
              <a:t>Attività</a:t>
            </a:r>
            <a:r>
              <a:rPr lang="en-US" dirty="0"/>
              <a:t> di </a:t>
            </a:r>
            <a:r>
              <a:rPr lang="en-US" dirty="0" err="1"/>
              <a:t>preparazione</a:t>
            </a:r>
            <a:r>
              <a:rPr lang="en-US" dirty="0"/>
              <a:t> del </a:t>
            </a:r>
            <a:r>
              <a:rPr lang="en-US" dirty="0" err="1">
                <a:solidFill>
                  <a:srgbClr val="0070C0"/>
                </a:solidFill>
              </a:rPr>
              <a:t>lavoro</a:t>
            </a:r>
            <a:r>
              <a:rPr lang="en-US" dirty="0">
                <a:solidFill>
                  <a:srgbClr val="0070C0"/>
                </a:solidFill>
              </a:rPr>
              <a:t> di </a:t>
            </a:r>
            <a:r>
              <a:rPr lang="en-US" dirty="0" err="1">
                <a:solidFill>
                  <a:srgbClr val="0070C0"/>
                </a:solidFill>
              </a:rPr>
              <a:t>tesi</a:t>
            </a:r>
            <a:r>
              <a:rPr lang="en-US" dirty="0">
                <a:solidFill>
                  <a:srgbClr val="0070C0"/>
                </a:solidFill>
              </a:rPr>
              <a:t> (NB SOLO TESI MAGISTRALI, NO AL TRIENNIO)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 err="1"/>
              <a:t>Attività</a:t>
            </a:r>
            <a:r>
              <a:rPr lang="en-US" dirty="0"/>
              <a:t> </a:t>
            </a:r>
            <a:r>
              <a:rPr lang="en-US" dirty="0" err="1">
                <a:solidFill>
                  <a:srgbClr val="7030A0"/>
                </a:solidFill>
              </a:rPr>
              <a:t>combinata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di </a:t>
            </a:r>
            <a:r>
              <a:rPr lang="en-US" dirty="0">
                <a:solidFill>
                  <a:srgbClr val="7030A0"/>
                </a:solidFill>
              </a:rPr>
              <a:t>studio e </a:t>
            </a:r>
            <a:r>
              <a:rPr lang="en-US" dirty="0" err="1">
                <a:solidFill>
                  <a:srgbClr val="7030A0"/>
                </a:solidFill>
              </a:rPr>
              <a:t>tirocinio</a:t>
            </a:r>
            <a:r>
              <a:rPr lang="en-US" dirty="0"/>
              <a:t>. </a:t>
            </a:r>
          </a:p>
          <a:p>
            <a:endParaRPr lang="en-GB" dirty="0"/>
          </a:p>
          <a:p>
            <a:r>
              <a:rPr lang="en-GB" dirty="0"/>
              <a:t>QUANTI ECTS/CFU? </a:t>
            </a:r>
            <a:r>
              <a:rPr lang="en-GB" b="1" dirty="0" err="1">
                <a:solidFill>
                  <a:srgbClr val="0070C0"/>
                </a:solidFill>
              </a:rPr>
              <a:t>Almeno</a:t>
            </a:r>
            <a:r>
              <a:rPr lang="en-GB" b="1" dirty="0">
                <a:solidFill>
                  <a:srgbClr val="0070C0"/>
                </a:solidFill>
              </a:rPr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1464776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Criteri</a:t>
            </a:r>
            <a:r>
              <a:rPr lang="en-GB" dirty="0"/>
              <a:t> </a:t>
            </a:r>
            <a:r>
              <a:rPr lang="en-GB" dirty="0" err="1"/>
              <a:t>punteggio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230655"/>
            <a:ext cx="7657070" cy="4024125"/>
          </a:xfrm>
        </p:spPr>
        <p:txBody>
          <a:bodyPr/>
          <a:lstStyle/>
          <a:p>
            <a:r>
              <a:rPr lang="en-GB" sz="2800" dirty="0" err="1">
                <a:solidFill>
                  <a:srgbClr val="7030A0"/>
                </a:solidFill>
              </a:rPr>
              <a:t>Merito</a:t>
            </a:r>
            <a:r>
              <a:rPr lang="en-GB" sz="2800" dirty="0">
                <a:solidFill>
                  <a:srgbClr val="7030A0"/>
                </a:solidFill>
              </a:rPr>
              <a:t> </a:t>
            </a:r>
            <a:r>
              <a:rPr lang="en-GB" sz="2800" dirty="0" err="1">
                <a:solidFill>
                  <a:srgbClr val="7030A0"/>
                </a:solidFill>
              </a:rPr>
              <a:t>accademico</a:t>
            </a:r>
            <a:r>
              <a:rPr lang="en-GB" dirty="0">
                <a:solidFill>
                  <a:srgbClr val="7030A0"/>
                </a:solidFill>
              </a:rPr>
              <a:t>   </a:t>
            </a:r>
            <a:r>
              <a:rPr lang="en-GB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🤓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</a:endParaRPr>
          </a:p>
          <a:p>
            <a:r>
              <a:rPr lang="en-GB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Competenze</a:t>
            </a:r>
            <a:r>
              <a:rPr lang="en-GB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linguistiche</a:t>
            </a:r>
            <a:r>
              <a:rPr lang="en-GB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🗣</a:t>
            </a:r>
          </a:p>
          <a:p>
            <a:pPr marL="0" indent="0">
              <a:buNone/>
            </a:pP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sz="2800" dirty="0" err="1">
                <a:solidFill>
                  <a:srgbClr val="00B0F0"/>
                </a:solidFill>
              </a:rPr>
              <a:t>Motivazione</a:t>
            </a:r>
            <a:r>
              <a:rPr lang="en-GB" sz="2800" dirty="0">
                <a:solidFill>
                  <a:srgbClr val="00B0F0"/>
                </a:solidFill>
              </a:rPr>
              <a:t> del </a:t>
            </a:r>
            <a:r>
              <a:rPr lang="en-GB" sz="2800" dirty="0" err="1">
                <a:solidFill>
                  <a:srgbClr val="00B0F0"/>
                </a:solidFill>
              </a:rPr>
              <a:t>candidato</a:t>
            </a:r>
            <a:r>
              <a:rPr lang="en-GB" sz="2800" dirty="0">
                <a:solidFill>
                  <a:srgbClr val="00B0F0"/>
                </a:solidFill>
              </a:rPr>
              <a:t> </a:t>
            </a:r>
            <a:r>
              <a:rPr lang="en-GB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🥳</a:t>
            </a:r>
          </a:p>
        </p:txBody>
      </p:sp>
    </p:spTree>
    <p:extLst>
      <p:ext uri="{BB962C8B-B14F-4D97-AF65-F5344CB8AC3E}">
        <p14:creationId xmlns:p14="http://schemas.microsoft.com/office/powerpoint/2010/main" val="601075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1719" y="1261365"/>
            <a:ext cx="11775448" cy="649706"/>
          </a:xfrm>
        </p:spPr>
        <p:txBody>
          <a:bodyPr>
            <a:noAutofit/>
          </a:bodyPr>
          <a:lstStyle/>
          <a:p>
            <a:r>
              <a:rPr lang="en-GB" sz="3600" dirty="0" err="1"/>
              <a:t>Studi</a:t>
            </a:r>
            <a:r>
              <a:rPr lang="en-GB" sz="3600" dirty="0"/>
              <a:t> </a:t>
            </a:r>
            <a:r>
              <a:rPr lang="en-GB" sz="3600" dirty="0" err="1"/>
              <a:t>Umanistici</a:t>
            </a:r>
            <a:r>
              <a:rPr lang="en-GB" sz="3600" dirty="0"/>
              <a:t>: LCML, LC, LLMEA, TST, I, LMCCI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949" y="2169763"/>
            <a:ext cx="1115878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Livelli</a:t>
            </a:r>
            <a:r>
              <a:rPr lang="en-GB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richiesti</a:t>
            </a:r>
            <a:r>
              <a:rPr lang="en-GB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– </a:t>
            </a:r>
            <a:r>
              <a:rPr lang="en-GB" sz="2400" b="1" dirty="0">
                <a:solidFill>
                  <a:srgbClr val="4941E7"/>
                </a:solidFill>
              </a:rPr>
              <a:t>QUANDO LI DEVO AVER RAGGIUNTI?? </a:t>
            </a:r>
            <a:r>
              <a:rPr lang="en-GB" sz="2400" dirty="0" err="1"/>
              <a:t>All’atto</a:t>
            </a:r>
            <a:r>
              <a:rPr lang="en-GB" sz="2400" dirty="0"/>
              <a:t> </a:t>
            </a:r>
            <a:r>
              <a:rPr lang="en-GB" sz="2400" dirty="0" err="1"/>
              <a:t>della</a:t>
            </a:r>
            <a:r>
              <a:rPr lang="en-GB" sz="2400" dirty="0"/>
              <a:t> </a:t>
            </a:r>
            <a:r>
              <a:rPr lang="en-GB" sz="2400" dirty="0" err="1"/>
              <a:t>candidatura</a:t>
            </a:r>
            <a:endParaRPr lang="en-GB" sz="2400" dirty="0"/>
          </a:p>
          <a:p>
            <a:pPr marL="0" indent="0">
              <a:buNone/>
            </a:pPr>
            <a:endParaRPr lang="en-GB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GB" sz="2400" dirty="0"/>
              <a:t>LINGUA FRANCESE </a:t>
            </a:r>
            <a:r>
              <a:rPr lang="mr-IN" sz="2400" dirty="0"/>
              <a:t>–</a:t>
            </a:r>
            <a:r>
              <a:rPr lang="en-GB" sz="2400" dirty="0"/>
              <a:t> B1/B2</a:t>
            </a:r>
          </a:p>
          <a:p>
            <a:r>
              <a:rPr lang="en-GB" sz="2400" dirty="0"/>
              <a:t>LINGUA INGLESE </a:t>
            </a:r>
            <a:r>
              <a:rPr lang="mr-IN" sz="2400" dirty="0"/>
              <a:t>–</a:t>
            </a:r>
            <a:r>
              <a:rPr lang="en-GB" sz="2400" dirty="0"/>
              <a:t>B1/B2</a:t>
            </a:r>
          </a:p>
          <a:p>
            <a:r>
              <a:rPr lang="en-GB" sz="2400" dirty="0"/>
              <a:t>LINGUA SPAGNOLA </a:t>
            </a:r>
            <a:r>
              <a:rPr lang="mr-IN" sz="2400" dirty="0"/>
              <a:t>–</a:t>
            </a:r>
            <a:r>
              <a:rPr lang="en-GB" sz="2400" dirty="0"/>
              <a:t> A2/B1</a:t>
            </a:r>
          </a:p>
          <a:p>
            <a:r>
              <a:rPr lang="en-GB" sz="2400" dirty="0"/>
              <a:t>LINGUA TEDESCA </a:t>
            </a:r>
            <a:r>
              <a:rPr lang="mr-IN" sz="2400" dirty="0"/>
              <a:t>–</a:t>
            </a:r>
            <a:r>
              <a:rPr lang="en-GB" sz="2400" dirty="0"/>
              <a:t> B1</a:t>
            </a:r>
          </a:p>
          <a:p>
            <a:r>
              <a:rPr lang="en-GB" sz="2400" dirty="0"/>
              <a:t>Dove non </a:t>
            </a:r>
            <a:r>
              <a:rPr lang="en-GB" sz="2400" dirty="0" err="1"/>
              <a:t>specificato</a:t>
            </a:r>
            <a:r>
              <a:rPr lang="en-GB" sz="2400" dirty="0"/>
              <a:t>: B1</a:t>
            </a:r>
          </a:p>
          <a:p>
            <a:pPr marL="0" indent="0">
              <a:buNone/>
            </a:pPr>
            <a:endParaRPr lang="en-GB" sz="2400" dirty="0"/>
          </a:p>
          <a:p>
            <a:pPr marL="0" indent="0" algn="just">
              <a:buNone/>
            </a:pPr>
            <a:r>
              <a:rPr lang="en-GB" sz="2400" dirty="0"/>
              <a:t>NB DEVO </a:t>
            </a:r>
            <a:r>
              <a:rPr lang="en-GB" sz="2400" b="1" u="sng" dirty="0"/>
              <a:t>ALLEGARE </a:t>
            </a:r>
            <a:r>
              <a:rPr lang="en-GB" sz="2400" dirty="0"/>
              <a:t>il </a:t>
            </a:r>
            <a:r>
              <a:rPr lang="en-GB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CERTIFICATO</a:t>
            </a:r>
            <a:r>
              <a:rPr lang="en-GB" sz="2400" dirty="0"/>
              <a:t> DEGLI ESAMI </a:t>
            </a:r>
            <a:r>
              <a:rPr lang="en-GB" sz="2400" dirty="0" err="1"/>
              <a:t>che</a:t>
            </a:r>
            <a:r>
              <a:rPr lang="en-GB" sz="2400" dirty="0"/>
              <a:t> </a:t>
            </a:r>
            <a:r>
              <a:rPr lang="en-GB" sz="2400" dirty="0" err="1"/>
              <a:t>indichi</a:t>
            </a:r>
            <a:r>
              <a:rPr lang="en-GB" sz="2400" dirty="0"/>
              <a:t> </a:t>
            </a:r>
            <a:r>
              <a:rPr lang="en-GB" sz="2400" dirty="0" err="1"/>
              <a:t>gli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accent4">
                    <a:lumMod val="75000"/>
                  </a:schemeClr>
                </a:solidFill>
              </a:rPr>
              <a:t>ESAMI DI LINGUA</a:t>
            </a:r>
            <a:r>
              <a:rPr lang="en-GB" sz="2400" dirty="0"/>
              <a:t> </a:t>
            </a:r>
            <a:r>
              <a:rPr lang="en-GB" sz="2400" dirty="0" err="1"/>
              <a:t>sostenuti</a:t>
            </a:r>
            <a:r>
              <a:rPr lang="en-GB" sz="2400" dirty="0"/>
              <a:t>, un 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PROGRAMMA di Lingua 3</a:t>
            </a:r>
            <a:r>
              <a:rPr lang="en-GB" sz="2400" dirty="0"/>
              <a:t> se ho </a:t>
            </a:r>
            <a:r>
              <a:rPr lang="en-GB" sz="2400" dirty="0" err="1"/>
              <a:t>studiato</a:t>
            </a:r>
            <a:r>
              <a:rPr lang="en-GB" sz="2400" dirty="0"/>
              <a:t> al </a:t>
            </a:r>
            <a:r>
              <a:rPr lang="en-GB" sz="2400" dirty="0" err="1"/>
              <a:t>triennio</a:t>
            </a:r>
            <a:r>
              <a:rPr lang="en-GB" sz="2400" dirty="0"/>
              <a:t> in </a:t>
            </a:r>
            <a:r>
              <a:rPr lang="en-GB" sz="2400" dirty="0" err="1"/>
              <a:t>altra</a:t>
            </a:r>
            <a:r>
              <a:rPr lang="en-GB" sz="2400" dirty="0"/>
              <a:t> </a:t>
            </a:r>
            <a:r>
              <a:rPr lang="en-GB" sz="2400" dirty="0" err="1"/>
              <a:t>università</a:t>
            </a:r>
            <a:r>
              <a:rPr lang="en-GB" sz="2400" dirty="0"/>
              <a:t> e le </a:t>
            </a:r>
            <a:r>
              <a:rPr lang="en-GB" sz="2400" dirty="0">
                <a:solidFill>
                  <a:srgbClr val="4EB02E"/>
                </a:solidFill>
              </a:rPr>
              <a:t>CERTIFICAZIONI INTERNAZIONALI </a:t>
            </a:r>
            <a:r>
              <a:rPr lang="en-GB" sz="2400" dirty="0"/>
              <a:t>o </a:t>
            </a:r>
            <a:r>
              <a:rPr lang="en-GB" sz="2400" dirty="0" err="1"/>
              <a:t>gli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ATTESTATI</a:t>
            </a:r>
            <a:r>
              <a:rPr lang="en-GB" sz="2400" dirty="0"/>
              <a:t> del Centro </a:t>
            </a:r>
            <a:r>
              <a:rPr lang="en-GB" sz="2400" dirty="0" err="1"/>
              <a:t>Linguistico</a:t>
            </a:r>
            <a:r>
              <a:rPr lang="en-GB" sz="2400" dirty="0"/>
              <a:t> di Ateneo. Se </a:t>
            </a:r>
            <a:r>
              <a:rPr lang="en-GB" sz="2400" dirty="0" err="1"/>
              <a:t>sono</a:t>
            </a:r>
            <a:r>
              <a:rPr lang="en-GB" sz="2400" dirty="0"/>
              <a:t> </a:t>
            </a:r>
            <a:r>
              <a:rPr lang="en-GB" sz="2400" dirty="0" err="1"/>
              <a:t>alla</a:t>
            </a:r>
            <a:r>
              <a:rPr lang="en-GB" sz="2400" dirty="0"/>
              <a:t> </a:t>
            </a:r>
            <a:r>
              <a:rPr lang="en-GB" sz="2400" dirty="0" err="1"/>
              <a:t>magistrale</a:t>
            </a:r>
            <a:r>
              <a:rPr lang="en-GB" sz="2400" dirty="0"/>
              <a:t>, e non ho </a:t>
            </a:r>
            <a:r>
              <a:rPr lang="en-GB" sz="2400" dirty="0" err="1"/>
              <a:t>ancora</a:t>
            </a:r>
            <a:r>
              <a:rPr lang="en-GB" sz="2400" dirty="0"/>
              <a:t> sostenuto un </a:t>
            </a:r>
            <a:r>
              <a:rPr lang="en-GB" sz="2400" dirty="0" err="1"/>
              <a:t>esame</a:t>
            </a:r>
            <a:r>
              <a:rPr lang="en-GB" sz="2400" dirty="0"/>
              <a:t> di lingua, </a:t>
            </a:r>
            <a:r>
              <a:rPr lang="en-GB" sz="2400" dirty="0" err="1"/>
              <a:t>allego</a:t>
            </a:r>
            <a:r>
              <a:rPr lang="en-GB" sz="2400" dirty="0"/>
              <a:t> il certificate </a:t>
            </a:r>
            <a:r>
              <a:rPr lang="en-GB" sz="2400" dirty="0" err="1"/>
              <a:t>degli</a:t>
            </a:r>
            <a:r>
              <a:rPr lang="en-GB" sz="2400" dirty="0"/>
              <a:t> </a:t>
            </a:r>
            <a:r>
              <a:rPr lang="en-GB" sz="2400" dirty="0" err="1"/>
              <a:t>esami</a:t>
            </a:r>
            <a:r>
              <a:rPr lang="en-GB" sz="2400" dirty="0"/>
              <a:t> del </a:t>
            </a:r>
            <a:r>
              <a:rPr lang="en-GB" sz="2400" dirty="0" err="1"/>
              <a:t>triennio</a:t>
            </a:r>
            <a:r>
              <a:rPr lang="en-GB" sz="2400" dirty="0"/>
              <a:t>.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12036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78260-05F3-7641-B7D1-57E3013AD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Scelta</a:t>
            </a:r>
            <a:r>
              <a:rPr lang="en-GB" dirty="0"/>
              <a:t> </a:t>
            </a:r>
            <a:r>
              <a:rPr lang="en-GB" dirty="0" err="1"/>
              <a:t>destinazione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8CD3C-8E12-3D42-927B-7CCD95660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u="sng" dirty="0" err="1"/>
              <a:t>indicare</a:t>
            </a:r>
            <a:r>
              <a:rPr lang="en-GB" b="1" u="sng" dirty="0"/>
              <a:t> le </a:t>
            </a:r>
            <a:r>
              <a:rPr lang="en-GB" b="1" u="sng" dirty="0" err="1"/>
              <a:t>università</a:t>
            </a:r>
            <a:r>
              <a:rPr lang="en-GB" b="1" u="sng" dirty="0"/>
              <a:t> di </a:t>
            </a:r>
            <a:r>
              <a:rPr lang="en-GB" b="1" u="sng" dirty="0" err="1"/>
              <a:t>destinazione</a:t>
            </a:r>
            <a:r>
              <a:rPr lang="en-GB" b="1" u="sng" dirty="0"/>
              <a:t> </a:t>
            </a:r>
            <a:r>
              <a:rPr lang="en-GB" b="1" u="sng" dirty="0" err="1"/>
              <a:t>prescelte</a:t>
            </a:r>
            <a:r>
              <a:rPr lang="en-GB" b="1" u="sng" dirty="0"/>
              <a:t> in </a:t>
            </a:r>
            <a:r>
              <a:rPr lang="en-GB" b="1" u="sng" dirty="0" err="1"/>
              <a:t>ordine</a:t>
            </a:r>
            <a:r>
              <a:rPr lang="en-GB" b="1" u="sng" dirty="0"/>
              <a:t> di </a:t>
            </a:r>
            <a:r>
              <a:rPr lang="en-GB" b="1" u="sng" dirty="0" err="1"/>
              <a:t>priorità</a:t>
            </a:r>
            <a:r>
              <a:rPr lang="en-GB" b="1" u="sng" dirty="0"/>
              <a:t> (</a:t>
            </a:r>
            <a:r>
              <a:rPr lang="en-GB" b="1" u="sng" dirty="0" err="1"/>
              <a:t>fino</a:t>
            </a:r>
            <a:r>
              <a:rPr lang="en-GB" b="1" u="sng" dirty="0"/>
              <a:t> a un </a:t>
            </a:r>
            <a:r>
              <a:rPr lang="en-GB" b="1" u="sng" dirty="0" err="1"/>
              <a:t>massimo</a:t>
            </a:r>
            <a:r>
              <a:rPr lang="en-GB" b="1" u="sng" dirty="0"/>
              <a:t> di 7 </a:t>
            </a:r>
            <a:r>
              <a:rPr lang="en-GB" b="1" u="sng" dirty="0" err="1"/>
              <a:t>sedi</a:t>
            </a:r>
            <a:r>
              <a:rPr lang="en-GB" b="1" u="sng" dirty="0"/>
              <a:t>) </a:t>
            </a:r>
            <a:r>
              <a:rPr lang="en-GB" b="1" dirty="0"/>
              <a:t>		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Lingua, </a:t>
            </a:r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città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</a:t>
            </a:r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università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en-GB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corsi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GB" b="1" u="sng" dirty="0" err="1">
                <a:solidFill>
                  <a:schemeClr val="accent4"/>
                </a:solidFill>
              </a:rPr>
              <a:t>consultare</a:t>
            </a:r>
            <a:r>
              <a:rPr lang="en-GB" b="1" u="sng" dirty="0">
                <a:solidFill>
                  <a:schemeClr val="accent4"/>
                </a:solidFill>
              </a:rPr>
              <a:t> </a:t>
            </a:r>
            <a:r>
              <a:rPr lang="en-GB" b="1" u="sng" dirty="0" err="1">
                <a:solidFill>
                  <a:schemeClr val="accent4"/>
                </a:solidFill>
              </a:rPr>
              <a:t>i</a:t>
            </a:r>
            <a:r>
              <a:rPr lang="en-GB" b="1" u="sng" dirty="0">
                <a:solidFill>
                  <a:schemeClr val="accent4"/>
                </a:solidFill>
              </a:rPr>
              <a:t> </a:t>
            </a:r>
            <a:r>
              <a:rPr lang="en-GB" b="1" u="sng" dirty="0" err="1">
                <a:solidFill>
                  <a:schemeClr val="accent4"/>
                </a:solidFill>
              </a:rPr>
              <a:t>siti</a:t>
            </a:r>
            <a:r>
              <a:rPr lang="en-GB" b="1" u="sng" dirty="0">
                <a:solidFill>
                  <a:schemeClr val="accent4"/>
                </a:solidFill>
              </a:rPr>
              <a:t> web </a:t>
            </a:r>
            <a:r>
              <a:rPr lang="en-GB" b="1" u="sng" dirty="0" err="1">
                <a:solidFill>
                  <a:schemeClr val="accent4"/>
                </a:solidFill>
              </a:rPr>
              <a:t>delle</a:t>
            </a:r>
            <a:r>
              <a:rPr lang="en-GB" b="1" u="sng" dirty="0">
                <a:solidFill>
                  <a:schemeClr val="accent4"/>
                </a:solidFill>
              </a:rPr>
              <a:t> </a:t>
            </a:r>
            <a:r>
              <a:rPr lang="en-GB" b="1" u="sng" dirty="0" err="1">
                <a:solidFill>
                  <a:schemeClr val="accent4"/>
                </a:solidFill>
              </a:rPr>
              <a:t>Università</a:t>
            </a:r>
            <a:r>
              <a:rPr lang="en-GB" b="1" u="sng" dirty="0">
                <a:solidFill>
                  <a:schemeClr val="accent4"/>
                </a:solidFill>
              </a:rPr>
              <a:t> </a:t>
            </a:r>
            <a:r>
              <a:rPr lang="en-GB" dirty="0"/>
              <a:t>per le </a:t>
            </a:r>
            <a:r>
              <a:rPr lang="en-GB" dirty="0" err="1"/>
              <a:t>quali</a:t>
            </a:r>
            <a:r>
              <a:rPr lang="en-GB" dirty="0"/>
              <a:t> </a:t>
            </a:r>
            <a:r>
              <a:rPr lang="en-GB" dirty="0" err="1"/>
              <a:t>intende</a:t>
            </a:r>
            <a:r>
              <a:rPr lang="en-GB" dirty="0"/>
              <a:t> </a:t>
            </a:r>
            <a:r>
              <a:rPr lang="en-GB" dirty="0" err="1"/>
              <a:t>candidarsi</a:t>
            </a:r>
            <a:r>
              <a:rPr lang="en-GB" dirty="0"/>
              <a:t> </a:t>
            </a:r>
            <a:r>
              <a:rPr lang="en-GB" dirty="0" err="1"/>
              <a:t>informazioni</a:t>
            </a:r>
            <a:r>
              <a:rPr lang="en-GB" dirty="0"/>
              <a:t> </a:t>
            </a:r>
            <a:r>
              <a:rPr lang="en-GB" dirty="0" err="1"/>
              <a:t>utili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</a:t>
            </a:r>
            <a:r>
              <a:rPr lang="en-GB" dirty="0" err="1"/>
              <a:t>sua</a:t>
            </a:r>
            <a:r>
              <a:rPr lang="en-GB" dirty="0"/>
              <a:t> </a:t>
            </a:r>
            <a:r>
              <a:rPr lang="en-GB" dirty="0" err="1"/>
              <a:t>mobilità</a:t>
            </a:r>
            <a:r>
              <a:rPr lang="en-GB" dirty="0"/>
              <a:t>: </a:t>
            </a:r>
            <a:r>
              <a:rPr lang="en-GB" b="1" dirty="0" err="1">
                <a:solidFill>
                  <a:srgbClr val="0070C0"/>
                </a:solidFill>
              </a:rPr>
              <a:t>requisiti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linguistici</a:t>
            </a:r>
            <a:r>
              <a:rPr lang="en-GB" b="1" dirty="0">
                <a:solidFill>
                  <a:srgbClr val="0070C0"/>
                </a:solidFill>
              </a:rPr>
              <a:t>, </a:t>
            </a:r>
            <a:r>
              <a:rPr lang="en-GB" b="1" dirty="0" err="1">
                <a:solidFill>
                  <a:srgbClr val="0070C0"/>
                </a:solidFill>
              </a:rPr>
              <a:t>offerta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formativa</a:t>
            </a:r>
            <a:r>
              <a:rPr lang="en-GB" b="1" dirty="0">
                <a:solidFill>
                  <a:srgbClr val="0070C0"/>
                </a:solidFill>
              </a:rPr>
              <a:t>, </a:t>
            </a:r>
            <a:r>
              <a:rPr lang="en-GB" b="1" dirty="0" err="1">
                <a:solidFill>
                  <a:srgbClr val="0070C0"/>
                </a:solidFill>
              </a:rPr>
              <a:t>compatibilità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didattica</a:t>
            </a:r>
            <a:r>
              <a:rPr lang="en-GB" b="1" dirty="0">
                <a:solidFill>
                  <a:srgbClr val="0070C0"/>
                </a:solidFill>
              </a:rPr>
              <a:t>, </a:t>
            </a:r>
            <a:r>
              <a:rPr lang="en-GB" b="1" dirty="0" err="1">
                <a:solidFill>
                  <a:srgbClr val="0070C0"/>
                </a:solidFill>
              </a:rPr>
              <a:t>scadenza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iscrizione</a:t>
            </a:r>
            <a:r>
              <a:rPr lang="en-GB" dirty="0"/>
              <a:t>, etc; </a:t>
            </a:r>
          </a:p>
          <a:p>
            <a:pPr>
              <a:buFont typeface="Wingdings" pitchFamily="2" charset="2"/>
              <a:buChar char="Ø"/>
            </a:pPr>
            <a:r>
              <a:rPr lang="en-GB" dirty="0" err="1"/>
              <a:t>rivolgersi</a:t>
            </a:r>
            <a:r>
              <a:rPr lang="en-GB" dirty="0"/>
              <a:t> </a:t>
            </a:r>
            <a:r>
              <a:rPr lang="en-GB" dirty="0" err="1"/>
              <a:t>allo</a:t>
            </a:r>
            <a:r>
              <a:rPr lang="en-GB" dirty="0"/>
              <a:t> </a:t>
            </a:r>
            <a:r>
              <a:rPr lang="en-GB" dirty="0" err="1"/>
              <a:t>sportello</a:t>
            </a:r>
            <a:r>
              <a:rPr lang="en-GB" dirty="0"/>
              <a:t> Erasmus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Facoltà</a:t>
            </a:r>
            <a:r>
              <a:rPr lang="en-GB" dirty="0"/>
              <a:t> per </a:t>
            </a:r>
            <a:r>
              <a:rPr lang="en-GB" dirty="0" err="1"/>
              <a:t>eventuale</a:t>
            </a:r>
            <a:r>
              <a:rPr lang="en-GB" dirty="0"/>
              <a:t> </a:t>
            </a:r>
            <a:r>
              <a:rPr lang="en-GB" dirty="0" err="1"/>
              <a:t>supporto</a:t>
            </a:r>
            <a:r>
              <a:rPr lang="en-GB" dirty="0"/>
              <a:t>; </a:t>
            </a:r>
          </a:p>
          <a:p>
            <a:pPr>
              <a:buFont typeface="Wingdings" pitchFamily="2" charset="2"/>
              <a:buChar char="Ø"/>
            </a:pPr>
            <a:r>
              <a:rPr lang="en-GB" dirty="0" err="1"/>
              <a:t>procedere</a:t>
            </a:r>
            <a:r>
              <a:rPr lang="en-GB" dirty="0"/>
              <a:t> </a:t>
            </a:r>
            <a:r>
              <a:rPr lang="en-GB" dirty="0" err="1"/>
              <a:t>all’individuazione</a:t>
            </a:r>
            <a:r>
              <a:rPr lang="en-GB" dirty="0"/>
              <a:t> </a:t>
            </a:r>
            <a:r>
              <a:rPr lang="en-GB" dirty="0" err="1"/>
              <a:t>definitiva</a:t>
            </a:r>
            <a:r>
              <a:rPr lang="en-GB" dirty="0"/>
              <a:t> </a:t>
            </a:r>
            <a:r>
              <a:rPr lang="en-GB" b="1" u="sng" dirty="0" err="1">
                <a:solidFill>
                  <a:schemeClr val="accent1"/>
                </a:solidFill>
              </a:rPr>
              <a:t>delle</a:t>
            </a:r>
            <a:r>
              <a:rPr lang="en-GB" dirty="0"/>
              <a:t> </a:t>
            </a:r>
            <a:r>
              <a:rPr lang="en-GB" dirty="0" err="1"/>
              <a:t>Istituzioni</a:t>
            </a:r>
            <a:r>
              <a:rPr lang="en-GB" dirty="0"/>
              <a:t> da </a:t>
            </a:r>
            <a:r>
              <a:rPr lang="en-GB" dirty="0" err="1"/>
              <a:t>inserire</a:t>
            </a:r>
            <a:r>
              <a:rPr lang="en-GB" dirty="0"/>
              <a:t> </a:t>
            </a:r>
            <a:r>
              <a:rPr lang="en-GB" dirty="0" err="1"/>
              <a:t>nella</a:t>
            </a:r>
            <a:r>
              <a:rPr lang="en-GB" dirty="0"/>
              <a:t> propria </a:t>
            </a:r>
            <a:r>
              <a:rPr lang="en-GB" dirty="0" err="1"/>
              <a:t>candidatura</a:t>
            </a:r>
            <a:r>
              <a:rPr lang="en-GB" dirty="0"/>
              <a:t>  	 </a:t>
            </a:r>
            <a:r>
              <a:rPr lang="en-GB" dirty="0" err="1"/>
              <a:t>docenti</a:t>
            </a:r>
            <a:r>
              <a:rPr lang="en-GB" dirty="0"/>
              <a:t> </a:t>
            </a:r>
            <a:r>
              <a:rPr lang="en-GB" dirty="0" err="1"/>
              <a:t>promotori</a:t>
            </a:r>
            <a:r>
              <a:rPr lang="en-GB" dirty="0"/>
              <a:t>, </a:t>
            </a:r>
            <a:r>
              <a:rPr lang="en-GB" dirty="0" err="1"/>
              <a:t>indicati</a:t>
            </a:r>
            <a:r>
              <a:rPr lang="en-GB" dirty="0"/>
              <a:t> </a:t>
            </a:r>
            <a:r>
              <a:rPr lang="en-GB" dirty="0" err="1"/>
              <a:t>nella</a:t>
            </a:r>
            <a:r>
              <a:rPr lang="en-GB" dirty="0"/>
              <a:t> </a:t>
            </a:r>
            <a:r>
              <a:rPr lang="en-GB" dirty="0" err="1"/>
              <a:t>scheda</a:t>
            </a:r>
            <a:r>
              <a:rPr lang="en-GB" dirty="0"/>
              <a:t>. 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assegnazioni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EC74F208-5F92-6D4E-938A-5107B603C11F}"/>
              </a:ext>
            </a:extLst>
          </p:cNvPr>
          <p:cNvSpPr/>
          <p:nvPr/>
        </p:nvSpPr>
        <p:spPr>
          <a:xfrm>
            <a:off x="10041774" y="3042458"/>
            <a:ext cx="448888" cy="149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0915DCA-787B-ED42-A5C5-2069EA3982DC}"/>
              </a:ext>
            </a:extLst>
          </p:cNvPr>
          <p:cNvSpPr/>
          <p:nvPr/>
        </p:nvSpPr>
        <p:spPr>
          <a:xfrm>
            <a:off x="3893127" y="4790901"/>
            <a:ext cx="448888" cy="149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30390496-F4AA-6340-98E0-BE61BEADA9D6}"/>
              </a:ext>
            </a:extLst>
          </p:cNvPr>
          <p:cNvSpPr/>
          <p:nvPr/>
        </p:nvSpPr>
        <p:spPr>
          <a:xfrm>
            <a:off x="4342015" y="2621664"/>
            <a:ext cx="448888" cy="149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8255DCCD-9331-6544-8765-CC449D72CCE8}"/>
              </a:ext>
            </a:extLst>
          </p:cNvPr>
          <p:cNvSpPr/>
          <p:nvPr/>
        </p:nvSpPr>
        <p:spPr>
          <a:xfrm>
            <a:off x="1019694" y="5209308"/>
            <a:ext cx="448888" cy="149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969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Come </a:t>
            </a:r>
            <a:r>
              <a:rPr lang="en-GB" dirty="0" err="1"/>
              <a:t>procedo</a:t>
            </a:r>
            <a:r>
              <a:rPr lang="en-GB" dirty="0"/>
              <a:t> una volta </a:t>
            </a:r>
            <a:r>
              <a:rPr lang="en-GB" dirty="0" err="1"/>
              <a:t>confermata</a:t>
            </a:r>
            <a:r>
              <a:rPr lang="en-GB" dirty="0"/>
              <a:t> la </a:t>
            </a:r>
            <a:r>
              <a:rPr lang="en-GB" dirty="0" err="1"/>
              <a:t>destinazione</a:t>
            </a:r>
            <a:r>
              <a:rPr lang="en-GB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743200"/>
            <a:ext cx="10820400" cy="3475485"/>
          </a:xfrm>
        </p:spPr>
        <p:txBody>
          <a:bodyPr>
            <a:normAutofit lnSpcReduction="10000"/>
          </a:bodyPr>
          <a:lstStyle/>
          <a:p>
            <a:r>
              <a:rPr lang="it-IT" sz="2800" b="1" dirty="0">
                <a:solidFill>
                  <a:srgbClr val="4EB02E"/>
                </a:solidFill>
              </a:rPr>
              <a:t>Accettazione! </a:t>
            </a:r>
          </a:p>
          <a:p>
            <a:r>
              <a:rPr lang="it-IT" sz="2800" b="1" dirty="0">
                <a:solidFill>
                  <a:srgbClr val="4EB02E"/>
                </a:solidFill>
              </a:rPr>
              <a:t>Iscrizione</a:t>
            </a:r>
            <a:r>
              <a:rPr lang="it-IT" sz="2800" dirty="0"/>
              <a:t> all’università e ai corsi (a volte): programma, h, </a:t>
            </a:r>
            <a:r>
              <a:rPr lang="it-IT" sz="2800" dirty="0" err="1"/>
              <a:t>cfu</a:t>
            </a:r>
            <a:endParaRPr lang="it-IT" sz="2800" dirty="0"/>
          </a:p>
          <a:p>
            <a:r>
              <a:rPr lang="it-IT" sz="2800" b="1" dirty="0">
                <a:solidFill>
                  <a:srgbClr val="00B050"/>
                </a:solidFill>
              </a:rPr>
              <a:t>Certificazioni</a:t>
            </a:r>
            <a:r>
              <a:rPr lang="it-IT" sz="2800" dirty="0"/>
              <a:t> linguistiche e </a:t>
            </a:r>
            <a:r>
              <a:rPr lang="it-IT" sz="2800" dirty="0" err="1"/>
              <a:t>transcript</a:t>
            </a:r>
            <a:r>
              <a:rPr lang="it-IT" sz="2800" dirty="0"/>
              <a:t> </a:t>
            </a:r>
            <a:r>
              <a:rPr lang="it-IT" sz="2800" dirty="0" err="1"/>
              <a:t>UniCA</a:t>
            </a:r>
            <a:endParaRPr lang="it-IT" sz="2800" dirty="0"/>
          </a:p>
          <a:p>
            <a:r>
              <a:rPr lang="it-IT" sz="2800" dirty="0"/>
              <a:t>Programmi: richiesta </a:t>
            </a:r>
            <a:r>
              <a:rPr lang="it-IT" sz="2800" b="1" dirty="0">
                <a:solidFill>
                  <a:srgbClr val="00B050"/>
                </a:solidFill>
              </a:rPr>
              <a:t>autorizzazione </a:t>
            </a:r>
            <a:r>
              <a:rPr lang="it-IT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(NB esami a scelta studente)</a:t>
            </a:r>
          </a:p>
          <a:p>
            <a:r>
              <a:rPr lang="it-IT" sz="2800" dirty="0"/>
              <a:t>Aiuto dai colleghi già partiti</a:t>
            </a:r>
          </a:p>
          <a:p>
            <a:r>
              <a:rPr lang="it-IT" sz="2800" b="1" dirty="0">
                <a:solidFill>
                  <a:srgbClr val="00B050"/>
                </a:solidFill>
              </a:rPr>
              <a:t>Alloggio</a:t>
            </a:r>
            <a:r>
              <a:rPr lang="it-IT" sz="2800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9992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3411</TotalTime>
  <Words>780</Words>
  <Application>Microsoft Macintosh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Vapor Trail</vt:lpstr>
      <vt:lpstr>Presentazione Bando Erasmus + studio a.a. 22/23 </vt:lpstr>
      <vt:lpstr>Esperienze di crescita</vt:lpstr>
      <vt:lpstr>Commissione erasmus</vt:lpstr>
      <vt:lpstr>Scadenza (art. 5 bando)</vt:lpstr>
      <vt:lpstr>Principi e opportunitÀ</vt:lpstr>
      <vt:lpstr>Criteri punteggio</vt:lpstr>
      <vt:lpstr>Studi Umanistici: LCML, LC, LLMEA, TST, I, LMCCI</vt:lpstr>
      <vt:lpstr>Scelta destinazione </vt:lpstr>
      <vt:lpstr>Come procedo una volta confermata la destinazione? </vt:lpstr>
      <vt:lpstr>steps</vt:lpstr>
      <vt:lpstr>LEARNING AGREEMENT 2</vt:lpstr>
      <vt:lpstr>bando</vt:lpstr>
      <vt:lpstr>FAQ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Bando Erasmus + studio a.a. 18-19 </dc:title>
  <dc:creator>Microsoft Office User</dc:creator>
  <cp:lastModifiedBy>Olga Denti</cp:lastModifiedBy>
  <cp:revision>56</cp:revision>
  <cp:lastPrinted>2019-02-27T04:52:28Z</cp:lastPrinted>
  <dcterms:created xsi:type="dcterms:W3CDTF">2019-02-27T04:25:50Z</dcterms:created>
  <dcterms:modified xsi:type="dcterms:W3CDTF">2022-03-09T20:35:28Z</dcterms:modified>
</cp:coreProperties>
</file>