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350" r:id="rId3"/>
    <p:sldId id="343" r:id="rId4"/>
    <p:sldId id="344" r:id="rId5"/>
    <p:sldId id="345" r:id="rId6"/>
    <p:sldId id="351" r:id="rId7"/>
    <p:sldId id="347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41" r:id="rId16"/>
  </p:sldIdLst>
  <p:sldSz cx="9144000" cy="6858000" type="screen4x3"/>
  <p:notesSz cx="6734175" cy="9853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pertina" id="{66087CDF-6AD4-4263-A6F3-B2D8A6924333}">
          <p14:sldIdLst>
            <p14:sldId id="256"/>
          </p14:sldIdLst>
        </p14:section>
        <p14:section name="Accordo di Mobilità" id="{A5B12A59-7522-4B47-BEE1-0CF4025FCAD6}">
          <p14:sldIdLst>
            <p14:sldId id="350"/>
          </p14:sldIdLst>
        </p14:section>
        <p14:section name="Il Partecipante" id="{E955E80A-BFE8-4490-8628-C6A90B08E745}">
          <p14:sldIdLst>
            <p14:sldId id="343"/>
          </p14:sldIdLst>
        </p14:section>
        <p14:section name="Il Contributo finanziario" id="{D74ACBAD-B2D6-4A62-84E1-23B67EB3063D}">
          <p14:sldIdLst>
            <p14:sldId id="344"/>
            <p14:sldId id="345"/>
            <p14:sldId id="351"/>
          </p14:sldIdLst>
        </p14:section>
        <p14:section name="Durata e contributo" id="{5C9F4133-8036-4DF4-996F-99637707D536}">
          <p14:sldIdLst>
            <p14:sldId id="347"/>
            <p14:sldId id="352"/>
          </p14:sldIdLst>
        </p14:section>
        <p14:section name="Altre fonti di finanziamento" id="{342BDDDD-7DC9-4780-AF3E-3D0976BF20C6}">
          <p14:sldIdLst>
            <p14:sldId id="353"/>
          </p14:sldIdLst>
        </p14:section>
        <p14:section name="Restituzione del contributo" id="{04D562A3-80B7-4E5E-A3FF-E0FB7BE7C1E0}">
          <p14:sldIdLst>
            <p14:sldId id="354"/>
          </p14:sldIdLst>
        </p14:section>
        <p14:section name="Modalità di pagamento" id="{7E7A71A8-3E2E-415C-A46F-6829509312F7}">
          <p14:sldIdLst>
            <p14:sldId id="355"/>
          </p14:sldIdLst>
        </p14:section>
        <p14:section name="Copertura Assicurativa" id="{15EC2498-553A-4854-9968-EDB16EDACB6C}">
          <p14:sldIdLst>
            <p14:sldId id="356"/>
            <p14:sldId id="357"/>
          </p14:sldIdLst>
        </p14:section>
        <p14:section name="OLS e EU Survey" id="{EA90069D-FC05-47FF-8AD8-A43D868DD566}">
          <p14:sldIdLst>
            <p14:sldId id="358"/>
            <p14:sldId id="3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MS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7C00"/>
    <a:srgbClr val="FFFE03"/>
    <a:srgbClr val="FE0000"/>
    <a:srgbClr val="B7D0F3"/>
    <a:srgbClr val="FF24A2"/>
    <a:srgbClr val="40E040"/>
    <a:srgbClr val="FF0000"/>
    <a:srgbClr val="FF9900"/>
    <a:srgbClr val="267BBA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6" autoAdjust="0"/>
    <p:restoredTop sz="94249" autoAdjust="0"/>
  </p:normalViewPr>
  <p:slideViewPr>
    <p:cSldViewPr>
      <p:cViewPr varScale="1">
        <p:scale>
          <a:sx n="82" d="100"/>
          <a:sy n="82" d="100"/>
        </p:scale>
        <p:origin x="127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-3618"/>
    </p:cViewPr>
  </p:sorterViewPr>
  <p:notesViewPr>
    <p:cSldViewPr>
      <p:cViewPr varScale="1">
        <p:scale>
          <a:sx n="48" d="100"/>
          <a:sy n="48" d="100"/>
        </p:scale>
        <p:origin x="2952" y="66"/>
      </p:cViewPr>
      <p:guideLst>
        <p:guide orient="horz" pos="3104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it-IT"/>
              <a:t>2007/2008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033" y="0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933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033" y="9360933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BFF8A8-9044-4665-A659-5291048D71C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it-IT"/>
              <a:t>2007/2008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033" y="0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39775"/>
            <a:ext cx="4922837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7890" y="4680466"/>
            <a:ext cx="4938395" cy="443412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933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033" y="9360933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1F5CCB-4737-4DCC-9AAB-BF0A3E66908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/>
              <a:t>2007/2008</a:t>
            </a: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6F427-D9EA-4687-B103-9EAD48B30F3E}" type="datetime1">
              <a:rPr lang="it-IT"/>
              <a:pPr>
                <a:defRPr/>
              </a:pPr>
              <a:t>15/06/2022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229EF-512A-4CD5-A272-78933269620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72C44-9574-4667-8198-972027FDAA78}" type="datetime1">
              <a:rPr lang="it-IT"/>
              <a:pPr>
                <a:defRPr/>
              </a:pPr>
              <a:t>15/06/2022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758AD-95D1-4D16-B1E2-C33BB647FD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29B97-DB1D-487C-9B00-2E3D64D20B80}" type="datetime1">
              <a:rPr lang="it-IT"/>
              <a:pPr>
                <a:defRPr/>
              </a:pPr>
              <a:t>15/06/2022</a:t>
            </a:fld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52D4D-612E-4294-A512-05A67364B65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35791-1BDE-4B32-9CE5-53DEAFEA2BCE}" type="datetime1">
              <a:rPr lang="it-IT"/>
              <a:pPr>
                <a:defRPr/>
              </a:pPr>
              <a:t>15/06/2022</a:t>
            </a:fld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B92D5-8882-453B-B1F5-76A5B24C03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A7F78-CF99-4D80-B783-5277C38AF5F7}" type="datetime1">
              <a:rPr lang="it-IT"/>
              <a:pPr>
                <a:defRPr/>
              </a:pPr>
              <a:t>15/06/2022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0F5DF-7E89-4C58-8812-643CEDBA45A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3EFC0-071F-4BCA-821D-B1A4D9F2F40A}" type="datetime1">
              <a:rPr lang="it-IT"/>
              <a:pPr>
                <a:defRPr/>
              </a:pPr>
              <a:t>15/06/2022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C9DE1-683C-460C-AA80-0D128D02E07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pxhere.com/fr/photo/771680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9208" y="731836"/>
            <a:ext cx="7931224" cy="68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 dirty="0"/>
              <a:t>05/07/2020</a:t>
            </a: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42B2B9A-ADDE-4094-8D01-44004D43029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7C6ADDCD-1B2B-4F7A-B179-E249B5CAC962}"/>
              </a:ext>
            </a:extLst>
          </p:cNvPr>
          <p:cNvGrpSpPr/>
          <p:nvPr userDrawn="1"/>
        </p:nvGrpSpPr>
        <p:grpSpPr>
          <a:xfrm>
            <a:off x="7956376" y="37219"/>
            <a:ext cx="1244674" cy="1159533"/>
            <a:chOff x="324397" y="164396"/>
            <a:chExt cx="1675853" cy="1561218"/>
          </a:xfrm>
        </p:grpSpPr>
        <p:pic>
          <p:nvPicPr>
            <p:cNvPr id="8" name="Picture 6" descr="stars">
              <a:extLst>
                <a:ext uri="{FF2B5EF4-FFF2-40B4-BE49-F238E27FC236}">
                  <a16:creationId xmlns:a16="http://schemas.microsoft.com/office/drawing/2014/main" id="{6F898BDC-2AC9-4875-A7A9-5B6A37FC6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4397" y="164396"/>
              <a:ext cx="1675853" cy="1561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Immagine 8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11A1FBE7-FCBF-4DF5-B314-BC4DD911AF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8246" b="91930" l="30250" r="69417">
                          <a14:foregroundMark x1="37250" y1="20526" x2="37250" y2="20526"/>
                          <a14:foregroundMark x1="39667" y1="16316" x2="39667" y2="16316"/>
                          <a14:foregroundMark x1="41500" y1="12807" x2="41500" y2="12807"/>
                          <a14:foregroundMark x1="43250" y1="12807" x2="43250" y2="12807"/>
                          <a14:foregroundMark x1="45250" y1="11930" x2="45250" y2="11930"/>
                          <a14:foregroundMark x1="45667" y1="10877" x2="45667" y2="10877"/>
                          <a14:foregroundMark x1="47250" y1="10526" x2="47250" y2="10526"/>
                          <a14:foregroundMark x1="48500" y1="10526" x2="48500" y2="10526"/>
                          <a14:foregroundMark x1="49667" y1="10000" x2="49667" y2="10000"/>
                          <a14:foregroundMark x1="51667" y1="10526" x2="51667" y2="10526"/>
                          <a14:foregroundMark x1="56333" y1="12105" x2="56333" y2="12105"/>
                          <a14:foregroundMark x1="58583" y1="13509" x2="58583" y2="13509"/>
                          <a14:foregroundMark x1="60333" y1="16667" x2="60500" y2="17719"/>
                          <a14:foregroundMark x1="64583" y1="23509" x2="64583" y2="23509"/>
                          <a14:foregroundMark x1="67083" y1="32281" x2="67083" y2="32281"/>
                          <a14:foregroundMark x1="68500" y1="42281" x2="68500" y2="42281"/>
                          <a14:foregroundMark x1="68917" y1="54035" x2="68917" y2="54035"/>
                          <a14:foregroundMark x1="68167" y1="63333" x2="68167" y2="63333"/>
                          <a14:foregroundMark x1="64750" y1="71754" x2="64750" y2="71754"/>
                          <a14:foregroundMark x1="64750" y1="76316" x2="63500" y2="77018"/>
                          <a14:foregroundMark x1="58333" y1="81228" x2="58333" y2="81228"/>
                          <a14:foregroundMark x1="56917" y1="87895" x2="56167" y2="87895"/>
                          <a14:foregroundMark x1="40000" y1="83158" x2="40000" y2="83158"/>
                          <a14:foregroundMark x1="36000" y1="78947" x2="36000" y2="78947"/>
                          <a14:foregroundMark x1="32583" y1="63333" x2="32583" y2="63333"/>
                          <a14:foregroundMark x1="31250" y1="53684" x2="31250" y2="53684"/>
                          <a14:foregroundMark x1="31083" y1="46140" x2="31083" y2="46140"/>
                          <a14:foregroundMark x1="31083" y1="41053" x2="31083" y2="41053"/>
                          <a14:foregroundMark x1="31667" y1="37193" x2="31667" y2="37193"/>
                          <a14:foregroundMark x1="50333" y1="8246" x2="50333" y2="8246"/>
                          <a14:foregroundMark x1="68000" y1="40351" x2="68000" y2="40351"/>
                          <a14:foregroundMark x1="69500" y1="45263" x2="69500" y2="45263"/>
                          <a14:foregroundMark x1="55250" y1="88596" x2="55250" y2="88596"/>
                          <a14:foregroundMark x1="30333" y1="45614" x2="30333" y2="45614"/>
                          <a14:foregroundMark x1="44583" y1="88246" x2="44583" y2="88246"/>
                          <a14:foregroundMark x1="47417" y1="87368" x2="47417" y2="87368"/>
                          <a14:foregroundMark x1="47417" y1="91930" x2="47417" y2="9193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63" t="3579" r="27163" b="3579"/>
            <a:stretch/>
          </p:blipFill>
          <p:spPr>
            <a:xfrm>
              <a:off x="624096" y="430136"/>
              <a:ext cx="1120297" cy="108166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4" r:id="rId2"/>
    <p:sldLayoutId id="2147483715" r:id="rId3"/>
    <p:sldLayoutId id="2147483716" r:id="rId4"/>
    <p:sldLayoutId id="2147483718" r:id="rId5"/>
    <p:sldLayoutId id="2147483719" r:id="rId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2060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2060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2060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2060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le:Japanese_Route_Sign_Number_8.svg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hyperlink" Target="https://pxhere.com/fr/photo/771680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hyperlink" Target="https://www.elapsus.it/2016/11/numerologia-del-9.html" TargetMode="External"/><Relationship Id="rId4" Type="http://schemas.openxmlformats.org/officeDocument/2006/relationships/hyperlink" Target="https://pxhere.com/fr/photo/771680" TargetMode="External"/><Relationship Id="rId9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miglioreassicurazione.it/la-responsabilitagrave-civile.html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32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6" Type="http://schemas.openxmlformats.org/officeDocument/2006/relationships/hyperlink" Target="http://www.pngall.com/10-number-png/download/27199" TargetMode="External"/><Relationship Id="rId5" Type="http://schemas.openxmlformats.org/officeDocument/2006/relationships/image" Target="../media/image31.png"/><Relationship Id="rId4" Type="http://schemas.openxmlformats.org/officeDocument/2006/relationships/hyperlink" Target="https://pxhere.com/fr/photo/77168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hyperlink" Target="https://pxhere.com/fr/photo/771680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6" Type="http://schemas.openxmlformats.org/officeDocument/2006/relationships/hyperlink" Target="https://it.wiktionary.org/wiki/undici" TargetMode="External"/><Relationship Id="rId5" Type="http://schemas.openxmlformats.org/officeDocument/2006/relationships/image" Target="../media/image35.png"/><Relationship Id="rId4" Type="http://schemas.openxmlformats.org/officeDocument/2006/relationships/hyperlink" Target="https://pxhere.com/fr/photo/77168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liberoilverso.wordpress.com/2012/01/11/non-dimenticare-17/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hyperlink" Target="https://unica.it/unica/it/ateneo_s04_ss019.pag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t/negozi-partnership-cooperazione-1014037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unica.it/unica/it/modulistica_22_23.page" TargetMode="Externa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jpg"/><Relationship Id="rId7" Type="http://schemas.openxmlformats.org/officeDocument/2006/relationships/image" Target="../media/image10.sv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pxhere.com/fr/photo/77168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2.jpeg"/><Relationship Id="rId4" Type="http://schemas.openxmlformats.org/officeDocument/2006/relationships/hyperlink" Target="https://pxhere.com/fr/photo/77168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seremailragno.com/tag/codice-bic/" TargetMode="External"/><Relationship Id="rId13" Type="http://schemas.openxmlformats.org/officeDocument/2006/relationships/image" Target="../media/image18.png"/><Relationship Id="rId3" Type="http://schemas.openxmlformats.org/officeDocument/2006/relationships/image" Target="../media/image1.jpg"/><Relationship Id="rId7" Type="http://schemas.openxmlformats.org/officeDocument/2006/relationships/image" Target="../media/image13.gif"/><Relationship Id="rId12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7.svg"/><Relationship Id="rId11" Type="http://schemas.openxmlformats.org/officeDocument/2006/relationships/image" Target="../media/image16.jpeg"/><Relationship Id="rId5" Type="http://schemas.openxmlformats.org/officeDocument/2006/relationships/image" Target="../media/image6.png"/><Relationship Id="rId10" Type="http://schemas.openxmlformats.org/officeDocument/2006/relationships/image" Target="../media/image15.svg"/><Relationship Id="rId4" Type="http://schemas.openxmlformats.org/officeDocument/2006/relationships/hyperlink" Target="https://pxhere.com/fr/photo/771680" TargetMode="External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1.jp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Relationship Id="rId9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15.sv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4.png"/><Relationship Id="rId5" Type="http://schemas.openxmlformats.org/officeDocument/2006/relationships/image" Target="../media/image26.jpeg"/><Relationship Id="rId4" Type="http://schemas.openxmlformats.org/officeDocument/2006/relationships/hyperlink" Target="https://pxhere.com/fr/photo/771680" TargetMode="External"/><Relationship Id="rId9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openclipart.org/detail/203537/glossy-number-:-six-by-mondspeer-203537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hyperlink" Target="https://pxhere.com/fr/photo/77168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Sept.svg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hyperlink" Target="https://pxhere.com/fr/photo/7716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Segnaposto contenuto 19" descr="agend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25046" y="2066595"/>
            <a:ext cx="5419545" cy="3847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674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84EF999-462E-47B9-B808-5570472A372C}" type="slidenum">
              <a:rPr lang="it-IT" smtClean="0"/>
              <a:pPr/>
              <a:t>1</a:t>
            </a:fld>
            <a:endParaRPr lang="it-IT"/>
          </a:p>
        </p:txBody>
      </p:sp>
      <p:sp>
        <p:nvSpPr>
          <p:cNvPr id="28676" name="Rectangle 49"/>
          <p:cNvSpPr>
            <a:spLocks noChangeArrowheads="1"/>
          </p:cNvSpPr>
          <p:nvPr/>
        </p:nvSpPr>
        <p:spPr bwMode="auto">
          <a:xfrm>
            <a:off x="395288" y="1989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8677" name="Rectangle 50"/>
          <p:cNvSpPr>
            <a:spLocks noChangeArrowheads="1"/>
          </p:cNvSpPr>
          <p:nvPr/>
        </p:nvSpPr>
        <p:spPr bwMode="auto">
          <a:xfrm>
            <a:off x="1835695" y="114109"/>
            <a:ext cx="615069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002060"/>
                </a:solidFill>
                <a:latin typeface="Book Antiqua" panose="02040602050305030304" pitchFamily="18" charset="0"/>
              </a:rPr>
              <a:t>Accordo di Mobilità</a:t>
            </a:r>
          </a:p>
          <a:p>
            <a:pPr algn="ctr"/>
            <a:r>
              <a:rPr lang="it-IT" dirty="0"/>
              <a:t>Progetto n. 2021-1-IT02-KA131-HED-000008150</a:t>
            </a:r>
            <a:endParaRPr lang="it-IT" b="1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sp>
        <p:nvSpPr>
          <p:cNvPr id="28678" name="Rectangle 51"/>
          <p:cNvSpPr>
            <a:spLocks noChangeArrowheads="1"/>
          </p:cNvSpPr>
          <p:nvPr/>
        </p:nvSpPr>
        <p:spPr bwMode="auto">
          <a:xfrm>
            <a:off x="0" y="2490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8680" name="Rectangle 57"/>
          <p:cNvSpPr>
            <a:spLocks noChangeArrowheads="1"/>
          </p:cNvSpPr>
          <p:nvPr/>
        </p:nvSpPr>
        <p:spPr bwMode="auto">
          <a:xfrm>
            <a:off x="433388" y="3017838"/>
            <a:ext cx="184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28681" name="Rectangle 58"/>
          <p:cNvSpPr>
            <a:spLocks noChangeArrowheads="1"/>
          </p:cNvSpPr>
          <p:nvPr/>
        </p:nvSpPr>
        <p:spPr bwMode="auto">
          <a:xfrm>
            <a:off x="2000250" y="1276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16" name="Rectangle 50">
            <a:extLst>
              <a:ext uri="{FF2B5EF4-FFF2-40B4-BE49-F238E27FC236}">
                <a16:creationId xmlns:a16="http://schemas.microsoft.com/office/drawing/2014/main" id="{E94482E1-3766-4D5E-8717-73F3D4220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658" y="6087141"/>
            <a:ext cx="6552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it-IT" b="1" dirty="0">
                <a:solidFill>
                  <a:srgbClr val="002060"/>
                </a:solidFill>
                <a:latin typeface="Book Antiqua" panose="02040602050305030304" pitchFamily="18" charset="0"/>
              </a:rPr>
              <a:t>Università degli Studi di Cagliari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8195F82-8A8F-4247-8948-19D9F471BBCC}"/>
              </a:ext>
            </a:extLst>
          </p:cNvPr>
          <p:cNvSpPr/>
          <p:nvPr/>
        </p:nvSpPr>
        <p:spPr>
          <a:xfrm>
            <a:off x="4734818" y="1336842"/>
            <a:ext cx="3491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  <a:latin typeface="Book Antiqua" panose="02040602050305030304" pitchFamily="18" charset="0"/>
              </a:rPr>
              <a:t>A.A. 2022-2023</a:t>
            </a:r>
          </a:p>
          <a:p>
            <a:pPr algn="ctr"/>
            <a:r>
              <a:rPr lang="it-IT" sz="2000" b="1" dirty="0">
                <a:solidFill>
                  <a:srgbClr val="002060"/>
                </a:solidFill>
                <a:latin typeface="Book Antiqua" panose="02040602050305030304" pitchFamily="18" charset="0"/>
              </a:rPr>
              <a:t>Erasmus+ STUDIO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16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10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00B0F0"/>
            </a:solidFill>
            <a:ln w="16768" cap="flat">
              <a:solidFill>
                <a:srgbClr val="00B0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022" y="44944"/>
            <a:ext cx="4227986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RESTITUZIONE DEL CONTRIBUTO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C793A33E-045E-4FFD-BF81-559234377C51}"/>
              </a:ext>
            </a:extLst>
          </p:cNvPr>
          <p:cNvSpPr txBox="1">
            <a:spLocks noChangeArrowheads="1"/>
          </p:cNvSpPr>
          <p:nvPr/>
        </p:nvSpPr>
        <p:spPr>
          <a:xfrm>
            <a:off x="1584320" y="1196752"/>
            <a:ext cx="2899361" cy="483245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Recessione dall’accordo</a:t>
            </a:r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CE4F0808-706F-4B4B-A75B-800E3960FBE3}"/>
              </a:ext>
            </a:extLst>
          </p:cNvPr>
          <p:cNvSpPr txBox="1">
            <a:spLocks noChangeArrowheads="1"/>
          </p:cNvSpPr>
          <p:nvPr/>
        </p:nvSpPr>
        <p:spPr>
          <a:xfrm>
            <a:off x="1835697" y="1602742"/>
            <a:ext cx="6143094" cy="483245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b="0" dirty="0"/>
              <a:t>Restituzione </a:t>
            </a:r>
            <a:r>
              <a:rPr lang="it-IT" dirty="0"/>
              <a:t>dell’intero</a:t>
            </a:r>
            <a:r>
              <a:rPr lang="it-IT" b="0" dirty="0"/>
              <a:t> importo del contributo già erogato.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D3BB9260-2BDF-4D6C-8B1E-C2B8E3E3F06A}"/>
              </a:ext>
            </a:extLst>
          </p:cNvPr>
          <p:cNvSpPr txBox="1">
            <a:spLocks noChangeArrowheads="1"/>
          </p:cNvSpPr>
          <p:nvPr/>
        </p:nvSpPr>
        <p:spPr>
          <a:xfrm>
            <a:off x="2003376" y="3659987"/>
            <a:ext cx="5616624" cy="1785237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Chi per </a:t>
            </a:r>
            <a:r>
              <a:rPr lang="it-IT" b="1" u="sng" dirty="0"/>
              <a:t>cause di forza maggiore</a:t>
            </a:r>
            <a:r>
              <a:rPr lang="it-IT" b="1" dirty="0"/>
              <a:t> </a:t>
            </a:r>
            <a:r>
              <a:rPr lang="it-IT" dirty="0"/>
              <a:t>non ha potuto portare a termine quanto previsto nel Learning Agreement avrà diritto a ricevere almeno l'importo del </a:t>
            </a:r>
            <a:r>
              <a:rPr lang="it-IT" b="1" dirty="0"/>
              <a:t>contributo corrispondente alla durata effettiva </a:t>
            </a:r>
            <a:r>
              <a:rPr lang="it-IT" dirty="0"/>
              <a:t>del periodo di mobilità.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2E6B222E-ACB7-41D6-880D-647C7720A6AC}"/>
              </a:ext>
            </a:extLst>
          </p:cNvPr>
          <p:cNvGrpSpPr/>
          <p:nvPr/>
        </p:nvGrpSpPr>
        <p:grpSpPr>
          <a:xfrm>
            <a:off x="3635896" y="2420888"/>
            <a:ext cx="1473378" cy="1276642"/>
            <a:chOff x="3635896" y="2043320"/>
            <a:chExt cx="1473378" cy="1276642"/>
          </a:xfrm>
        </p:grpSpPr>
        <p:sp>
          <p:nvSpPr>
            <p:cNvPr id="27" name="Rectangle 3">
              <a:extLst>
                <a:ext uri="{FF2B5EF4-FFF2-40B4-BE49-F238E27FC236}">
                  <a16:creationId xmlns:a16="http://schemas.microsoft.com/office/drawing/2014/main" id="{CBD3D6AF-2268-4324-8A67-B898B621658F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635896" y="2043320"/>
              <a:ext cx="1473378" cy="483245"/>
            </a:xfrm>
            <a:prstGeom prst="roundRect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0">
                  <a:solidFill>
                    <a:srgbClr val="002060"/>
                  </a:solidFill>
                </a:defRPr>
              </a:lvl1pPr>
            </a:lstStyle>
            <a:p>
              <a:pPr algn="ctr"/>
              <a:r>
                <a:rPr lang="it-IT" b="1" dirty="0"/>
                <a:t>Eccezione</a:t>
              </a:r>
            </a:p>
          </p:txBody>
        </p:sp>
        <p:pic>
          <p:nvPicPr>
            <p:cNvPr id="29" name="Elemento grafico 28" descr="Dorso della mano con indice che punta verso destra">
              <a:extLst>
                <a:ext uri="{FF2B5EF4-FFF2-40B4-BE49-F238E27FC236}">
                  <a16:creationId xmlns:a16="http://schemas.microsoft.com/office/drawing/2014/main" id="{A5564253-9129-4F1B-9C4D-1C87E43B1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3932244" y="2502853"/>
              <a:ext cx="880682" cy="753536"/>
            </a:xfrm>
            <a:prstGeom prst="rect">
              <a:avLst/>
            </a:prstGeom>
          </p:spPr>
        </p:pic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5D41B9AF-D965-4AE2-BEF7-5DF0D081EC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 flipH="1">
            <a:off x="7524328" y="44624"/>
            <a:ext cx="194487" cy="300753"/>
          </a:xfrm>
          <a:prstGeom prst="rect">
            <a:avLst/>
          </a:prstGeom>
          <a:solidFill>
            <a:srgbClr val="00B0F0"/>
          </a:solidFill>
          <a:ln w="16768" cap="flat">
            <a:solidFill>
              <a:srgbClr val="00B0F0"/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3993444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26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11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chemeClr val="accent4"/>
            </a:solidFill>
            <a:ln w="16768" cap="flat">
              <a:solidFill>
                <a:srgbClr val="00B0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61414"/>
            <a:ext cx="4227986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MODALITÀ DI PAGAMENTO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C793A33E-045E-4FFD-BF81-559234377C51}"/>
              </a:ext>
            </a:extLst>
          </p:cNvPr>
          <p:cNvSpPr txBox="1">
            <a:spLocks noChangeArrowheads="1"/>
          </p:cNvSpPr>
          <p:nvPr/>
        </p:nvSpPr>
        <p:spPr>
          <a:xfrm>
            <a:off x="1387351" y="736047"/>
            <a:ext cx="2555632" cy="483245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>
                <a:solidFill>
                  <a:srgbClr val="FF0000"/>
                </a:solidFill>
              </a:rPr>
              <a:t>PREFINANZIAMENTO</a:t>
            </a:r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A8435265-0854-43AB-A3DA-549CA288F666}"/>
              </a:ext>
            </a:extLst>
          </p:cNvPr>
          <p:cNvSpPr txBox="1">
            <a:spLocks noChangeArrowheads="1"/>
          </p:cNvSpPr>
          <p:nvPr/>
        </p:nvSpPr>
        <p:spPr>
          <a:xfrm>
            <a:off x="4861112" y="1122942"/>
            <a:ext cx="3239280" cy="726410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sz="1600" b="0" dirty="0"/>
              <a:t>Entro </a:t>
            </a:r>
            <a:r>
              <a:rPr lang="it-IT" sz="1600" dirty="0"/>
              <a:t>30 giorni </a:t>
            </a:r>
            <a:r>
              <a:rPr lang="it-IT" sz="1600" b="0" dirty="0"/>
              <a:t>dalla firma dell’Accordo da entrambe le parti</a:t>
            </a: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4A2D91E1-A934-4E47-8F2B-A451101543AC}"/>
              </a:ext>
            </a:extLst>
          </p:cNvPr>
          <p:cNvSpPr txBox="1">
            <a:spLocks noChangeArrowheads="1"/>
          </p:cNvSpPr>
          <p:nvPr/>
        </p:nvSpPr>
        <p:spPr>
          <a:xfrm>
            <a:off x="4877096" y="2050369"/>
            <a:ext cx="3223296" cy="1135244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sz="1600" dirty="0"/>
              <a:t>Data di inizio </a:t>
            </a:r>
            <a:r>
              <a:rPr lang="it-IT" sz="1600" b="0" dirty="0"/>
              <a:t>del periodo di mobilità o da ricevimento del certificato di arrivo/</a:t>
            </a:r>
            <a:r>
              <a:rPr lang="it-IT" sz="1600" b="0" dirty="0" err="1"/>
              <a:t>Sending</a:t>
            </a:r>
            <a:endParaRPr lang="it-IT" sz="1600" b="0" dirty="0"/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D8E2DFDD-7DDF-4571-88A9-93C8E0B8EBE4}"/>
              </a:ext>
            </a:extLst>
          </p:cNvPr>
          <p:cNvSpPr/>
          <p:nvPr/>
        </p:nvSpPr>
        <p:spPr>
          <a:xfrm>
            <a:off x="4139952" y="1203022"/>
            <a:ext cx="590958" cy="64633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</a:t>
            </a:r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6FE9F346-9F1A-4E19-9D00-7211B2BC1A78}"/>
              </a:ext>
            </a:extLst>
          </p:cNvPr>
          <p:cNvSpPr/>
          <p:nvPr/>
        </p:nvSpPr>
        <p:spPr>
          <a:xfrm>
            <a:off x="4139952" y="2326425"/>
            <a:ext cx="590958" cy="64633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E79D651B-77B7-4F24-A21F-6B3A8A2A1F3C}"/>
              </a:ext>
            </a:extLst>
          </p:cNvPr>
          <p:cNvGrpSpPr/>
          <p:nvPr/>
        </p:nvGrpSpPr>
        <p:grpSpPr>
          <a:xfrm>
            <a:off x="1910324" y="1203022"/>
            <a:ext cx="2327918" cy="1626532"/>
            <a:chOff x="1910324" y="1203022"/>
            <a:chExt cx="2327918" cy="1626532"/>
          </a:xfrm>
        </p:grpSpPr>
        <p:pic>
          <p:nvPicPr>
            <p:cNvPr id="29" name="Elemento grafico 28" descr="Dorso della mano con indice che punta verso destra">
              <a:extLst>
                <a:ext uri="{FF2B5EF4-FFF2-40B4-BE49-F238E27FC236}">
                  <a16:creationId xmlns:a16="http://schemas.microsoft.com/office/drawing/2014/main" id="{A5564253-9129-4F1B-9C4D-1C87E43B1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2006953" y="1266595"/>
              <a:ext cx="880682" cy="753536"/>
            </a:xfrm>
            <a:prstGeom prst="rect">
              <a:avLst/>
            </a:prstGeom>
          </p:spPr>
        </p:pic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B5D98F53-9101-4414-9127-CF8168F5598F}"/>
                </a:ext>
              </a:extLst>
            </p:cNvPr>
            <p:cNvGrpSpPr/>
            <p:nvPr/>
          </p:nvGrpSpPr>
          <p:grpSpPr>
            <a:xfrm>
              <a:off x="1910324" y="1495308"/>
              <a:ext cx="2327918" cy="1334246"/>
              <a:chOff x="1910324" y="1495308"/>
              <a:chExt cx="2327918" cy="1334246"/>
            </a:xfrm>
          </p:grpSpPr>
          <p:sp>
            <p:nvSpPr>
              <p:cNvPr id="16" name="Segno di sottrazione 15">
                <a:extLst>
                  <a:ext uri="{FF2B5EF4-FFF2-40B4-BE49-F238E27FC236}">
                    <a16:creationId xmlns:a16="http://schemas.microsoft.com/office/drawing/2014/main" id="{7C6CE566-630E-4874-AE9E-73B59BBD7E90}"/>
                  </a:ext>
                </a:extLst>
              </p:cNvPr>
              <p:cNvSpPr/>
              <p:nvPr/>
            </p:nvSpPr>
            <p:spPr bwMode="auto">
              <a:xfrm rot="20433145">
                <a:off x="2895491" y="1495308"/>
                <a:ext cx="1342751" cy="659168"/>
              </a:xfrm>
              <a:prstGeom prst="mathMinus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</a:pPr>
                <a:endParaRPr lang="it-IT" sz="1800" b="1">
                  <a:solidFill>
                    <a:srgbClr val="002060"/>
                  </a:solidFill>
                  <a:latin typeface="+mn-lt"/>
                </a:endParaRPr>
              </a:p>
            </p:txBody>
          </p:sp>
          <p:sp>
            <p:nvSpPr>
              <p:cNvPr id="36" name="Rectangle 3">
                <a:extLst>
                  <a:ext uri="{FF2B5EF4-FFF2-40B4-BE49-F238E27FC236}">
                    <a16:creationId xmlns:a16="http://schemas.microsoft.com/office/drawing/2014/main" id="{84E7AD5F-8CF3-4273-8224-764523ADE3AB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910324" y="1938940"/>
                <a:ext cx="1088527" cy="483245"/>
              </a:xfrm>
              <a:prstGeom prst="roundRect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>
                <a:defPPr>
                  <a:defRPr lang="en-US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  <a:defRPr sz="1800" b="1">
                    <a:solidFill>
                      <a:srgbClr val="002060"/>
                    </a:solidFill>
                  </a:defRPr>
                </a:lvl1pPr>
              </a:lstStyle>
              <a:p>
                <a:r>
                  <a:rPr lang="it-IT" dirty="0">
                    <a:solidFill>
                      <a:schemeClr val="tx1"/>
                    </a:solidFill>
                  </a:rPr>
                  <a:t>Tempi</a:t>
                </a:r>
              </a:p>
            </p:txBody>
          </p:sp>
          <p:sp>
            <p:nvSpPr>
              <p:cNvPr id="39" name="Segno di sottrazione 38">
                <a:extLst>
                  <a:ext uri="{FF2B5EF4-FFF2-40B4-BE49-F238E27FC236}">
                    <a16:creationId xmlns:a16="http://schemas.microsoft.com/office/drawing/2014/main" id="{7218D9EE-5E9D-4646-95B5-66A142843046}"/>
                  </a:ext>
                </a:extLst>
              </p:cNvPr>
              <p:cNvSpPr/>
              <p:nvPr/>
            </p:nvSpPr>
            <p:spPr bwMode="auto">
              <a:xfrm rot="821406">
                <a:off x="2892612" y="2170386"/>
                <a:ext cx="1342751" cy="659168"/>
              </a:xfrm>
              <a:prstGeom prst="mathMinus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</a:pPr>
                <a:endParaRPr lang="it-IT" sz="1800" b="1">
                  <a:solidFill>
                    <a:srgbClr val="002060"/>
                  </a:solidFill>
                  <a:latin typeface="+mn-lt"/>
                </a:endParaRPr>
              </a:p>
            </p:txBody>
          </p:sp>
        </p:grpSp>
      </p:grpSp>
      <p:sp>
        <p:nvSpPr>
          <p:cNvPr id="42" name="Rectangle 3">
            <a:extLst>
              <a:ext uri="{FF2B5EF4-FFF2-40B4-BE49-F238E27FC236}">
                <a16:creationId xmlns:a16="http://schemas.microsoft.com/office/drawing/2014/main" id="{FACC9B1D-E900-4F25-B657-0F86E6085005}"/>
              </a:ext>
            </a:extLst>
          </p:cNvPr>
          <p:cNvSpPr txBox="1">
            <a:spLocks noChangeArrowheads="1"/>
          </p:cNvSpPr>
          <p:nvPr/>
        </p:nvSpPr>
        <p:spPr>
          <a:xfrm>
            <a:off x="4857308" y="3369823"/>
            <a:ext cx="3239280" cy="844256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pPr algn="ctr"/>
            <a:r>
              <a:rPr lang="it-IT" sz="1600" b="0" dirty="0"/>
              <a:t>Tra l’80% e il 100% </a:t>
            </a:r>
          </a:p>
          <a:p>
            <a:pPr algn="ctr"/>
            <a:r>
              <a:rPr lang="it-IT" sz="1600" b="0" dirty="0"/>
              <a:t>del totale del contributo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CF4A3214-D3F3-490A-A415-FFFFBFCA2273}"/>
              </a:ext>
            </a:extLst>
          </p:cNvPr>
          <p:cNvGrpSpPr/>
          <p:nvPr/>
        </p:nvGrpSpPr>
        <p:grpSpPr>
          <a:xfrm>
            <a:off x="3496930" y="4578456"/>
            <a:ext cx="4603462" cy="1778642"/>
            <a:chOff x="2989644" y="5079358"/>
            <a:chExt cx="4603462" cy="1778642"/>
          </a:xfrm>
        </p:grpSpPr>
        <p:sp>
          <p:nvSpPr>
            <p:cNvPr id="14" name="Rettangolo con angoli arrotondati 13">
              <a:extLst>
                <a:ext uri="{FF2B5EF4-FFF2-40B4-BE49-F238E27FC236}">
                  <a16:creationId xmlns:a16="http://schemas.microsoft.com/office/drawing/2014/main" id="{04ABD22D-2606-4E3E-9A19-42455D4E19DE}"/>
                </a:ext>
              </a:extLst>
            </p:cNvPr>
            <p:cNvSpPr/>
            <p:nvPr/>
          </p:nvSpPr>
          <p:spPr>
            <a:xfrm>
              <a:off x="3695381" y="5079358"/>
              <a:ext cx="3897725" cy="1778642"/>
            </a:xfrm>
            <a:prstGeom prst="round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Entro </a:t>
              </a:r>
              <a:r>
                <a:rPr lang="it-IT" sz="1600" b="1" dirty="0">
                  <a:solidFill>
                    <a:srgbClr val="002060"/>
                  </a:solidFill>
                </a:rPr>
                <a:t>30 giorni </a:t>
              </a:r>
              <a:r>
                <a:rPr lang="it-IT" sz="1600" dirty="0">
                  <a:solidFill>
                    <a:srgbClr val="002060"/>
                  </a:solidFill>
                </a:rPr>
                <a:t>dall’invio online del Rapporto Narrativo (</a:t>
              </a:r>
              <a:r>
                <a:rPr lang="it-IT" sz="1600" b="1" dirty="0">
                  <a:solidFill>
                    <a:srgbClr val="002060"/>
                  </a:solidFill>
                </a:rPr>
                <a:t>EU SURVEY</a:t>
              </a:r>
              <a:r>
                <a:rPr lang="it-IT" sz="1600" dirty="0">
                  <a:solidFill>
                    <a:srgbClr val="002060"/>
                  </a:solidFill>
                </a:rPr>
                <a:t>), il Partecipante avrà diritto al pagamento del saldo del contributo o un ordine di recupero in caso di rimborso.</a:t>
              </a: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endParaRPr lang="it-IT" sz="1600" b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44" name="Elemento grafico 43" descr="Dorso della mano con indice che punta verso destra">
              <a:extLst>
                <a:ext uri="{FF2B5EF4-FFF2-40B4-BE49-F238E27FC236}">
                  <a16:creationId xmlns:a16="http://schemas.microsoft.com/office/drawing/2014/main" id="{168C0B0E-5909-44AE-83BC-48E76456D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989644" y="5121682"/>
              <a:ext cx="880682" cy="753536"/>
            </a:xfrm>
            <a:prstGeom prst="rect">
              <a:avLst/>
            </a:prstGeom>
          </p:spPr>
        </p:pic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692E28CB-732C-4E01-9CD5-5599DD1347B4}"/>
              </a:ext>
            </a:extLst>
          </p:cNvPr>
          <p:cNvGrpSpPr/>
          <p:nvPr/>
        </p:nvGrpSpPr>
        <p:grpSpPr>
          <a:xfrm>
            <a:off x="1387351" y="4578456"/>
            <a:ext cx="2058296" cy="1213869"/>
            <a:chOff x="1387351" y="4578456"/>
            <a:chExt cx="2058296" cy="1213869"/>
          </a:xfrm>
        </p:grpSpPr>
        <p:sp>
          <p:nvSpPr>
            <p:cNvPr id="43" name="Rectangle 3">
              <a:extLst>
                <a:ext uri="{FF2B5EF4-FFF2-40B4-BE49-F238E27FC236}">
                  <a16:creationId xmlns:a16="http://schemas.microsoft.com/office/drawing/2014/main" id="{D8C1A13C-E19D-421F-8C75-C32279541814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293491" y="4784520"/>
              <a:ext cx="1152156" cy="483245"/>
            </a:xfrm>
            <a:prstGeom prst="round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dirty="0">
                  <a:solidFill>
                    <a:srgbClr val="FF0000"/>
                  </a:solidFill>
                </a:rPr>
                <a:t>SALDO</a:t>
              </a:r>
            </a:p>
          </p:txBody>
        </p:sp>
        <p:pic>
          <p:nvPicPr>
            <p:cNvPr id="46" name="Elemento grafico 45" descr="Avviso">
              <a:extLst>
                <a:ext uri="{FF2B5EF4-FFF2-40B4-BE49-F238E27FC236}">
                  <a16:creationId xmlns:a16="http://schemas.microsoft.com/office/drawing/2014/main" id="{C791426A-4156-43E0-AD62-12EA1D342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87351" y="4578456"/>
              <a:ext cx="1274411" cy="1213869"/>
            </a:xfrm>
            <a:prstGeom prst="rect">
              <a:avLst/>
            </a:prstGeom>
          </p:spPr>
        </p:pic>
      </p:grpSp>
      <p:pic>
        <p:nvPicPr>
          <p:cNvPr id="28" name="Immagine 27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1431BACE-DA23-4DC4-A239-AACAF1BADB0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7468247" y="79595"/>
            <a:ext cx="251103" cy="325069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1EB7993C-2C6C-4330-A361-DBB48D65DF24}"/>
              </a:ext>
            </a:extLst>
          </p:cNvPr>
          <p:cNvGrpSpPr/>
          <p:nvPr/>
        </p:nvGrpSpPr>
        <p:grpSpPr>
          <a:xfrm>
            <a:off x="2119162" y="2834528"/>
            <a:ext cx="2607451" cy="1252665"/>
            <a:chOff x="2119162" y="2834528"/>
            <a:chExt cx="2607451" cy="1252665"/>
          </a:xfrm>
        </p:grpSpPr>
        <p:pic>
          <p:nvPicPr>
            <p:cNvPr id="31" name="Elemento grafico 30" descr="Dorso della mano con indice che punta verso destra">
              <a:extLst>
                <a:ext uri="{FF2B5EF4-FFF2-40B4-BE49-F238E27FC236}">
                  <a16:creationId xmlns:a16="http://schemas.microsoft.com/office/drawing/2014/main" id="{6FE057E9-FB3D-40EB-BAAE-0A6D18C6C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2084314" y="2898101"/>
              <a:ext cx="880682" cy="753536"/>
            </a:xfrm>
            <a:prstGeom prst="rect">
              <a:avLst/>
            </a:prstGeom>
          </p:spPr>
        </p:pic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F553323C-9716-4306-A829-F73E052C4C0A}"/>
                </a:ext>
              </a:extLst>
            </p:cNvPr>
            <p:cNvGrpSpPr/>
            <p:nvPr/>
          </p:nvGrpSpPr>
          <p:grpSpPr>
            <a:xfrm>
              <a:off x="2119162" y="3428025"/>
              <a:ext cx="2607451" cy="659168"/>
              <a:chOff x="2119162" y="3428025"/>
              <a:chExt cx="2607451" cy="659168"/>
            </a:xfrm>
          </p:grpSpPr>
          <p:sp>
            <p:nvSpPr>
              <p:cNvPr id="40" name="Rectangle 3">
                <a:extLst>
                  <a:ext uri="{FF2B5EF4-FFF2-40B4-BE49-F238E27FC236}">
                    <a16:creationId xmlns:a16="http://schemas.microsoft.com/office/drawing/2014/main" id="{A48CCEC2-C939-4408-A84F-354934659F4A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2119162" y="3570651"/>
                <a:ext cx="1235162" cy="483245"/>
              </a:xfrm>
              <a:prstGeom prst="roundRect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>
                <a:defPPr>
                  <a:defRPr lang="en-US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  <a:defRPr sz="1800" b="1">
                    <a:solidFill>
                      <a:srgbClr val="002060"/>
                    </a:solidFill>
                  </a:defRPr>
                </a:lvl1pPr>
              </a:lstStyle>
              <a:p>
                <a:r>
                  <a:rPr lang="it-IT" dirty="0">
                    <a:solidFill>
                      <a:schemeClr val="tx1"/>
                    </a:solidFill>
                  </a:rPr>
                  <a:t>Importo</a:t>
                </a:r>
              </a:p>
            </p:txBody>
          </p:sp>
          <p:sp>
            <p:nvSpPr>
              <p:cNvPr id="32" name="Segno di sottrazione 31">
                <a:extLst>
                  <a:ext uri="{FF2B5EF4-FFF2-40B4-BE49-F238E27FC236}">
                    <a16:creationId xmlns:a16="http://schemas.microsoft.com/office/drawing/2014/main" id="{194A86F9-65CE-4F05-84D8-5243FCFE1372}"/>
                  </a:ext>
                </a:extLst>
              </p:cNvPr>
              <p:cNvSpPr/>
              <p:nvPr/>
            </p:nvSpPr>
            <p:spPr bwMode="auto">
              <a:xfrm>
                <a:off x="3383862" y="3428025"/>
                <a:ext cx="1342751" cy="659168"/>
              </a:xfrm>
              <a:prstGeom prst="mathMinus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</a:pPr>
                <a:endParaRPr lang="it-IT" sz="1800" b="1">
                  <a:solidFill>
                    <a:srgbClr val="002060"/>
                  </a:solidFill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8191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34" grpId="0" animBg="1"/>
      <p:bldP spid="35" grpId="0" animBg="1"/>
      <p:bldP spid="37" grpId="0" animBg="1"/>
      <p:bldP spid="38" grpId="0" animBg="1"/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29566"/>
            <a:ext cx="3132829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RESPONSABILITÀ</a:t>
            </a:r>
            <a:r>
              <a:rPr lang="it-IT" sz="2200" b="1" dirty="0"/>
              <a:t> </a:t>
            </a:r>
            <a:r>
              <a:rPr lang="it-IT" sz="2200" b="1" dirty="0">
                <a:solidFill>
                  <a:srgbClr val="002060"/>
                </a:solidFill>
              </a:rPr>
              <a:t>CIVILE</a:t>
            </a: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4A2D91E1-A934-4E47-8F2B-A451101543AC}"/>
              </a:ext>
            </a:extLst>
          </p:cNvPr>
          <p:cNvSpPr txBox="1">
            <a:spLocks noChangeArrowheads="1"/>
          </p:cNvSpPr>
          <p:nvPr/>
        </p:nvSpPr>
        <p:spPr>
          <a:xfrm>
            <a:off x="1452655" y="588977"/>
            <a:ext cx="3943341" cy="747454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Agenzia: </a:t>
            </a:r>
            <a:r>
              <a:rPr lang="it-IT" b="1" dirty="0"/>
              <a:t>AXA Assicurazione </a:t>
            </a:r>
            <a:r>
              <a:rPr lang="it-IT" b="1" dirty="0" err="1"/>
              <a:t>SpA</a:t>
            </a:r>
            <a:endParaRPr lang="it-IT" b="1" dirty="0"/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65060883-DC34-497A-9EAA-CC34667071D4}"/>
              </a:ext>
            </a:extLst>
          </p:cNvPr>
          <p:cNvSpPr txBox="1">
            <a:spLocks noChangeArrowheads="1"/>
          </p:cNvSpPr>
          <p:nvPr/>
        </p:nvSpPr>
        <p:spPr>
          <a:xfrm>
            <a:off x="3821707" y="1218502"/>
            <a:ext cx="3148578" cy="627365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Polizza numero:</a:t>
            </a:r>
            <a:r>
              <a:rPr lang="it-IT" b="1" dirty="0"/>
              <a:t>407840788</a:t>
            </a:r>
          </a:p>
        </p:txBody>
      </p:sp>
      <p:sp>
        <p:nvSpPr>
          <p:cNvPr id="32" name="Rectangle 3">
            <a:extLst>
              <a:ext uri="{FF2B5EF4-FFF2-40B4-BE49-F238E27FC236}">
                <a16:creationId xmlns:a16="http://schemas.microsoft.com/office/drawing/2014/main" id="{CDBF2EE5-8F83-4767-9AA5-8BE216A6EBD5}"/>
              </a:ext>
            </a:extLst>
          </p:cNvPr>
          <p:cNvSpPr txBox="1">
            <a:spLocks noChangeArrowheads="1"/>
          </p:cNvSpPr>
          <p:nvPr/>
        </p:nvSpPr>
        <p:spPr>
          <a:xfrm>
            <a:off x="1907704" y="1772231"/>
            <a:ext cx="3927981" cy="476250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Validità: </a:t>
            </a:r>
            <a:r>
              <a:rPr lang="it-IT" b="1" dirty="0"/>
              <a:t>15/01/2022 – 15/01/2024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606AFC3F-DA5E-47E8-B94D-0824190D90F5}"/>
              </a:ext>
            </a:extLst>
          </p:cNvPr>
          <p:cNvGrpSpPr/>
          <p:nvPr/>
        </p:nvGrpSpPr>
        <p:grpSpPr>
          <a:xfrm>
            <a:off x="7356520" y="49617"/>
            <a:ext cx="599856" cy="846204"/>
            <a:chOff x="7356520" y="49617"/>
            <a:chExt cx="599856" cy="846204"/>
          </a:xfrm>
        </p:grpSpPr>
        <p:grpSp>
          <p:nvGrpSpPr>
            <p:cNvPr id="15" name="Elemento grafico 8" descr="Cerchi con frecce">
              <a:extLst>
                <a:ext uri="{FF2B5EF4-FFF2-40B4-BE49-F238E27FC236}">
                  <a16:creationId xmlns:a16="http://schemas.microsoft.com/office/drawing/2014/main" id="{B7B2FABB-CED5-46C3-BFA0-BE54284086CC}"/>
                </a:ext>
              </a:extLst>
            </p:cNvPr>
            <p:cNvGrpSpPr/>
            <p:nvPr/>
          </p:nvGrpSpPr>
          <p:grpSpPr>
            <a:xfrm>
              <a:off x="7356520" y="294469"/>
              <a:ext cx="599856" cy="601352"/>
              <a:chOff x="1804192" y="5194189"/>
              <a:chExt cx="1087777" cy="1079075"/>
            </a:xfrm>
            <a:solidFill>
              <a:srgbClr val="002060"/>
            </a:solidFill>
          </p:grpSpPr>
          <p:sp>
            <p:nvSpPr>
              <p:cNvPr id="17" name="Figura a mano libera: forma 16">
                <a:extLst>
                  <a:ext uri="{FF2B5EF4-FFF2-40B4-BE49-F238E27FC236}">
                    <a16:creationId xmlns:a16="http://schemas.microsoft.com/office/drawing/2014/main" id="{A6FA2030-E9BA-4B0A-89D8-BD8E8A0104AA}"/>
                  </a:ext>
                </a:extLst>
              </p:cNvPr>
              <p:cNvSpPr/>
              <p:nvPr/>
            </p:nvSpPr>
            <p:spPr>
              <a:xfrm>
                <a:off x="2423195" y="5194189"/>
                <a:ext cx="455349" cy="438484"/>
              </a:xfrm>
              <a:custGeom>
                <a:avLst/>
                <a:gdLst>
                  <a:gd name="connsiteX0" fmla="*/ 23713 w 455348"/>
                  <a:gd name="connsiteY0" fmla="*/ 65959 h 438484"/>
                  <a:gd name="connsiteX1" fmla="*/ 304849 w 455348"/>
                  <a:gd name="connsiteY1" fmla="*/ 335796 h 438484"/>
                  <a:gd name="connsiteX2" fmla="*/ 252905 w 455348"/>
                  <a:gd name="connsiteY2" fmla="*/ 304933 h 438484"/>
                  <a:gd name="connsiteX3" fmla="*/ 205991 w 455348"/>
                  <a:gd name="connsiteY3" fmla="*/ 313561 h 438484"/>
                  <a:gd name="connsiteX4" fmla="*/ 214621 w 455348"/>
                  <a:gd name="connsiteY4" fmla="*/ 360475 h 438484"/>
                  <a:gd name="connsiteX5" fmla="*/ 219176 w 455348"/>
                  <a:gd name="connsiteY5" fmla="*/ 363116 h 438484"/>
                  <a:gd name="connsiteX6" fmla="*/ 337229 w 455348"/>
                  <a:gd name="connsiteY6" fmla="*/ 433105 h 438484"/>
                  <a:gd name="connsiteX7" fmla="*/ 358310 w 455348"/>
                  <a:gd name="connsiteY7" fmla="*/ 440526 h 438484"/>
                  <a:gd name="connsiteX8" fmla="*/ 359153 w 455348"/>
                  <a:gd name="connsiteY8" fmla="*/ 440526 h 438484"/>
                  <a:gd name="connsiteX9" fmla="*/ 361852 w 455348"/>
                  <a:gd name="connsiteY9" fmla="*/ 440526 h 438484"/>
                  <a:gd name="connsiteX10" fmla="*/ 363201 w 455348"/>
                  <a:gd name="connsiteY10" fmla="*/ 440526 h 438484"/>
                  <a:gd name="connsiteX11" fmla="*/ 363201 w 455348"/>
                  <a:gd name="connsiteY11" fmla="*/ 440526 h 438484"/>
                  <a:gd name="connsiteX12" fmla="*/ 365899 w 455348"/>
                  <a:gd name="connsiteY12" fmla="*/ 440526 h 438484"/>
                  <a:gd name="connsiteX13" fmla="*/ 386474 w 455348"/>
                  <a:gd name="connsiteY13" fmla="*/ 425010 h 438484"/>
                  <a:gd name="connsiteX14" fmla="*/ 460342 w 455348"/>
                  <a:gd name="connsiteY14" fmla="*/ 300717 h 438484"/>
                  <a:gd name="connsiteX15" fmla="*/ 444516 w 455348"/>
                  <a:gd name="connsiteY15" fmla="*/ 255718 h 438484"/>
                  <a:gd name="connsiteX16" fmla="*/ 402159 w 455348"/>
                  <a:gd name="connsiteY16" fmla="*/ 266987 h 438484"/>
                  <a:gd name="connsiteX17" fmla="*/ 370959 w 455348"/>
                  <a:gd name="connsiteY17" fmla="*/ 320111 h 438484"/>
                  <a:gd name="connsiteX18" fmla="*/ 370959 w 455348"/>
                  <a:gd name="connsiteY18" fmla="*/ 320111 h 438484"/>
                  <a:gd name="connsiteX19" fmla="*/ 149861 w 455348"/>
                  <a:gd name="connsiteY19" fmla="*/ 48757 h 438484"/>
                  <a:gd name="connsiteX20" fmla="*/ 43782 w 455348"/>
                  <a:gd name="connsiteY20" fmla="*/ 1536 h 438484"/>
                  <a:gd name="connsiteX21" fmla="*/ 1536 w 455348"/>
                  <a:gd name="connsiteY21" fmla="*/ 23713 h 438484"/>
                  <a:gd name="connsiteX22" fmla="*/ 23713 w 455348"/>
                  <a:gd name="connsiteY22" fmla="*/ 65959 h 43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55348" h="438484">
                    <a:moveTo>
                      <a:pt x="23713" y="65959"/>
                    </a:moveTo>
                    <a:cubicBezTo>
                      <a:pt x="154440" y="107035"/>
                      <a:pt x="258447" y="206863"/>
                      <a:pt x="304849" y="335796"/>
                    </a:cubicBezTo>
                    <a:lnTo>
                      <a:pt x="252905" y="304933"/>
                    </a:lnTo>
                    <a:cubicBezTo>
                      <a:pt x="237568" y="294361"/>
                      <a:pt x="216563" y="298224"/>
                      <a:pt x="205991" y="313561"/>
                    </a:cubicBezTo>
                    <a:cubicBezTo>
                      <a:pt x="195418" y="328900"/>
                      <a:pt x="199282" y="349903"/>
                      <a:pt x="214621" y="360475"/>
                    </a:cubicBezTo>
                    <a:cubicBezTo>
                      <a:pt x="216068" y="361474"/>
                      <a:pt x="217590" y="362356"/>
                      <a:pt x="219176" y="363116"/>
                    </a:cubicBezTo>
                    <a:lnTo>
                      <a:pt x="337229" y="433105"/>
                    </a:lnTo>
                    <a:cubicBezTo>
                      <a:pt x="343209" y="437903"/>
                      <a:pt x="350643" y="440519"/>
                      <a:pt x="358310" y="440526"/>
                    </a:cubicBezTo>
                    <a:lnTo>
                      <a:pt x="359153" y="440526"/>
                    </a:lnTo>
                    <a:lnTo>
                      <a:pt x="361852" y="440526"/>
                    </a:lnTo>
                    <a:lnTo>
                      <a:pt x="363201" y="440526"/>
                    </a:lnTo>
                    <a:lnTo>
                      <a:pt x="363201" y="440526"/>
                    </a:lnTo>
                    <a:lnTo>
                      <a:pt x="365899" y="440526"/>
                    </a:lnTo>
                    <a:cubicBezTo>
                      <a:pt x="374541" y="438281"/>
                      <a:pt x="381939" y="432701"/>
                      <a:pt x="386474" y="425010"/>
                    </a:cubicBezTo>
                    <a:lnTo>
                      <a:pt x="460342" y="300717"/>
                    </a:lnTo>
                    <a:cubicBezTo>
                      <a:pt x="468398" y="283921"/>
                      <a:pt x="461313" y="263775"/>
                      <a:pt x="444516" y="255718"/>
                    </a:cubicBezTo>
                    <a:cubicBezTo>
                      <a:pt x="429549" y="248539"/>
                      <a:pt x="411581" y="253318"/>
                      <a:pt x="402159" y="266987"/>
                    </a:cubicBezTo>
                    <a:lnTo>
                      <a:pt x="370959" y="320111"/>
                    </a:lnTo>
                    <a:lnTo>
                      <a:pt x="370959" y="320111"/>
                    </a:lnTo>
                    <a:cubicBezTo>
                      <a:pt x="331971" y="206191"/>
                      <a:pt x="253556" y="109954"/>
                      <a:pt x="149861" y="48757"/>
                    </a:cubicBezTo>
                    <a:cubicBezTo>
                      <a:pt x="116398" y="29062"/>
                      <a:pt x="80812" y="13221"/>
                      <a:pt x="43782" y="1536"/>
                    </a:cubicBezTo>
                    <a:cubicBezTo>
                      <a:pt x="25991" y="-4006"/>
                      <a:pt x="7078" y="5922"/>
                      <a:pt x="1536" y="23713"/>
                    </a:cubicBezTo>
                    <a:cubicBezTo>
                      <a:pt x="-4006" y="41504"/>
                      <a:pt x="5922" y="60417"/>
                      <a:pt x="23713" y="65959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Figura a mano libera: forma 17">
                <a:extLst>
                  <a:ext uri="{FF2B5EF4-FFF2-40B4-BE49-F238E27FC236}">
                    <a16:creationId xmlns:a16="http://schemas.microsoft.com/office/drawing/2014/main" id="{1C49446E-7D6C-4D12-A1F2-212046901D9B}"/>
                  </a:ext>
                </a:extLst>
              </p:cNvPr>
              <p:cNvSpPr/>
              <p:nvPr/>
            </p:nvSpPr>
            <p:spPr>
              <a:xfrm>
                <a:off x="1809640" y="5275832"/>
                <a:ext cx="236107" cy="539673"/>
              </a:xfrm>
              <a:custGeom>
                <a:avLst/>
                <a:gdLst>
                  <a:gd name="connsiteX0" fmla="*/ 13778 w 236106"/>
                  <a:gd name="connsiteY0" fmla="*/ 518760 h 539672"/>
                  <a:gd name="connsiteX1" fmla="*/ 46664 w 236106"/>
                  <a:gd name="connsiteY1" fmla="*/ 544732 h 539672"/>
                  <a:gd name="connsiteX2" fmla="*/ 54422 w 236106"/>
                  <a:gd name="connsiteY2" fmla="*/ 543720 h 539672"/>
                  <a:gd name="connsiteX3" fmla="*/ 78876 w 236106"/>
                  <a:gd name="connsiteY3" fmla="*/ 503245 h 539672"/>
                  <a:gd name="connsiteX4" fmla="*/ 129470 w 236106"/>
                  <a:gd name="connsiteY4" fmla="*/ 179778 h 539672"/>
                  <a:gd name="connsiteX5" fmla="*/ 175679 w 236106"/>
                  <a:gd name="connsiteY5" fmla="*/ 115355 h 539672"/>
                  <a:gd name="connsiteX6" fmla="*/ 176691 w 236106"/>
                  <a:gd name="connsiteY6" fmla="*/ 116367 h 539672"/>
                  <a:gd name="connsiteX7" fmla="*/ 176691 w 236106"/>
                  <a:gd name="connsiteY7" fmla="*/ 178092 h 539672"/>
                  <a:gd name="connsiteX8" fmla="*/ 210421 w 236106"/>
                  <a:gd name="connsiteY8" fmla="*/ 211822 h 539672"/>
                  <a:gd name="connsiteX9" fmla="*/ 244150 w 236106"/>
                  <a:gd name="connsiteY9" fmla="*/ 178092 h 539672"/>
                  <a:gd name="connsiteX10" fmla="*/ 245500 w 236106"/>
                  <a:gd name="connsiteY10" fmla="*/ 35079 h 539672"/>
                  <a:gd name="connsiteX11" fmla="*/ 211770 w 236106"/>
                  <a:gd name="connsiteY11" fmla="*/ 1349 h 539672"/>
                  <a:gd name="connsiteX12" fmla="*/ 68588 w 236106"/>
                  <a:gd name="connsiteY12" fmla="*/ 0 h 539672"/>
                  <a:gd name="connsiteX13" fmla="*/ 34859 w 236106"/>
                  <a:gd name="connsiteY13" fmla="*/ 33730 h 539672"/>
                  <a:gd name="connsiteX14" fmla="*/ 68588 w 236106"/>
                  <a:gd name="connsiteY14" fmla="*/ 67459 h 539672"/>
                  <a:gd name="connsiteX15" fmla="*/ 128458 w 236106"/>
                  <a:gd name="connsiteY15" fmla="*/ 67459 h 539672"/>
                  <a:gd name="connsiteX16" fmla="*/ 70443 w 236106"/>
                  <a:gd name="connsiteY16" fmla="*/ 145037 h 539672"/>
                  <a:gd name="connsiteX17" fmla="*/ 13778 w 236106"/>
                  <a:gd name="connsiteY17" fmla="*/ 518760 h 539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6106" h="539672">
                    <a:moveTo>
                      <a:pt x="13778" y="518760"/>
                    </a:moveTo>
                    <a:cubicBezTo>
                      <a:pt x="17380" y="534003"/>
                      <a:pt x="31002" y="544761"/>
                      <a:pt x="46664" y="544732"/>
                    </a:cubicBezTo>
                    <a:cubicBezTo>
                      <a:pt x="49281" y="544717"/>
                      <a:pt x="51887" y="544376"/>
                      <a:pt x="54422" y="543720"/>
                    </a:cubicBezTo>
                    <a:cubicBezTo>
                      <a:pt x="72250" y="539158"/>
                      <a:pt x="83131" y="521148"/>
                      <a:pt x="78876" y="503245"/>
                    </a:cubicBezTo>
                    <a:cubicBezTo>
                      <a:pt x="53165" y="392941"/>
                      <a:pt x="71307" y="276963"/>
                      <a:pt x="129470" y="179778"/>
                    </a:cubicBezTo>
                    <a:cubicBezTo>
                      <a:pt x="142938" y="156981"/>
                      <a:pt x="158403" y="135421"/>
                      <a:pt x="175679" y="115355"/>
                    </a:cubicBezTo>
                    <a:lnTo>
                      <a:pt x="176691" y="116367"/>
                    </a:lnTo>
                    <a:lnTo>
                      <a:pt x="176691" y="178092"/>
                    </a:lnTo>
                    <a:cubicBezTo>
                      <a:pt x="176691" y="196721"/>
                      <a:pt x="191792" y="211822"/>
                      <a:pt x="210421" y="211822"/>
                    </a:cubicBezTo>
                    <a:cubicBezTo>
                      <a:pt x="229050" y="211822"/>
                      <a:pt x="244150" y="196721"/>
                      <a:pt x="244150" y="178092"/>
                    </a:cubicBezTo>
                    <a:lnTo>
                      <a:pt x="245500" y="35079"/>
                    </a:lnTo>
                    <a:cubicBezTo>
                      <a:pt x="245500" y="16450"/>
                      <a:pt x="230399" y="1349"/>
                      <a:pt x="211770" y="1349"/>
                    </a:cubicBezTo>
                    <a:lnTo>
                      <a:pt x="68588" y="0"/>
                    </a:lnTo>
                    <a:cubicBezTo>
                      <a:pt x="49959" y="0"/>
                      <a:pt x="34859" y="15101"/>
                      <a:pt x="34859" y="33730"/>
                    </a:cubicBezTo>
                    <a:cubicBezTo>
                      <a:pt x="34859" y="52358"/>
                      <a:pt x="49959" y="67459"/>
                      <a:pt x="68588" y="67459"/>
                    </a:cubicBezTo>
                    <a:lnTo>
                      <a:pt x="128458" y="67459"/>
                    </a:lnTo>
                    <a:cubicBezTo>
                      <a:pt x="106703" y="91419"/>
                      <a:pt x="87278" y="117396"/>
                      <a:pt x="70443" y="145037"/>
                    </a:cubicBezTo>
                    <a:cubicBezTo>
                      <a:pt x="3709" y="257515"/>
                      <a:pt x="-16614" y="391556"/>
                      <a:pt x="13778" y="518760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9" name="Figura a mano libera: forma 18">
                <a:extLst>
                  <a:ext uri="{FF2B5EF4-FFF2-40B4-BE49-F238E27FC236}">
                    <a16:creationId xmlns:a16="http://schemas.microsoft.com/office/drawing/2014/main" id="{8F37DF20-72A0-4FDA-A438-7B8366872798}"/>
                  </a:ext>
                </a:extLst>
              </p:cNvPr>
              <p:cNvSpPr/>
              <p:nvPr/>
            </p:nvSpPr>
            <p:spPr>
              <a:xfrm>
                <a:off x="2112598" y="5986563"/>
                <a:ext cx="556537" cy="286701"/>
              </a:xfrm>
              <a:custGeom>
                <a:avLst/>
                <a:gdLst>
                  <a:gd name="connsiteX0" fmla="*/ 504813 w 556537"/>
                  <a:gd name="connsiteY0" fmla="*/ 10238 h 286701"/>
                  <a:gd name="connsiteX1" fmla="*/ 121139 w 556537"/>
                  <a:gd name="connsiteY1" fmla="*/ 122389 h 286701"/>
                  <a:gd name="connsiteX2" fmla="*/ 121139 w 556537"/>
                  <a:gd name="connsiteY2" fmla="*/ 122389 h 286701"/>
                  <a:gd name="connsiteX3" fmla="*/ 174769 w 556537"/>
                  <a:gd name="connsiteY3" fmla="*/ 92033 h 286701"/>
                  <a:gd name="connsiteX4" fmla="*/ 187165 w 556537"/>
                  <a:gd name="connsiteY4" fmla="*/ 45907 h 286701"/>
                  <a:gd name="connsiteX5" fmla="*/ 141040 w 556537"/>
                  <a:gd name="connsiteY5" fmla="*/ 33512 h 286701"/>
                  <a:gd name="connsiteX6" fmla="*/ 17083 w 556537"/>
                  <a:gd name="connsiteY6" fmla="*/ 103838 h 286701"/>
                  <a:gd name="connsiteX7" fmla="*/ 4403 w 556537"/>
                  <a:gd name="connsiteY7" fmla="*/ 149823 h 286701"/>
                  <a:gd name="connsiteX8" fmla="*/ 4435 w 556537"/>
                  <a:gd name="connsiteY8" fmla="*/ 149879 h 286701"/>
                  <a:gd name="connsiteX9" fmla="*/ 75436 w 556537"/>
                  <a:gd name="connsiteY9" fmla="*/ 274172 h 286701"/>
                  <a:gd name="connsiteX10" fmla="*/ 121645 w 556537"/>
                  <a:gd name="connsiteY10" fmla="*/ 286652 h 286701"/>
                  <a:gd name="connsiteX11" fmla="*/ 134125 w 556537"/>
                  <a:gd name="connsiteY11" fmla="*/ 240443 h 286701"/>
                  <a:gd name="connsiteX12" fmla="*/ 103937 w 556537"/>
                  <a:gd name="connsiteY12" fmla="*/ 187825 h 286701"/>
                  <a:gd name="connsiteX13" fmla="*/ 551697 w 556537"/>
                  <a:gd name="connsiteY13" fmla="*/ 59146 h 286701"/>
                  <a:gd name="connsiteX14" fmla="*/ 554938 w 556537"/>
                  <a:gd name="connsiteY14" fmla="*/ 11556 h 286701"/>
                  <a:gd name="connsiteX15" fmla="*/ 507347 w 556537"/>
                  <a:gd name="connsiteY15" fmla="*/ 8314 h 286701"/>
                  <a:gd name="connsiteX16" fmla="*/ 505319 w 556537"/>
                  <a:gd name="connsiteY16" fmla="*/ 10238 h 286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6537" h="286701">
                    <a:moveTo>
                      <a:pt x="504813" y="10238"/>
                    </a:moveTo>
                    <a:cubicBezTo>
                      <a:pt x="402290" y="106960"/>
                      <a:pt x="259614" y="148665"/>
                      <a:pt x="121139" y="122389"/>
                    </a:cubicBezTo>
                    <a:lnTo>
                      <a:pt x="121139" y="122389"/>
                    </a:lnTo>
                    <a:lnTo>
                      <a:pt x="174769" y="92033"/>
                    </a:lnTo>
                    <a:cubicBezTo>
                      <a:pt x="190929" y="82718"/>
                      <a:pt x="196479" y="62067"/>
                      <a:pt x="187165" y="45907"/>
                    </a:cubicBezTo>
                    <a:cubicBezTo>
                      <a:pt x="177850" y="29748"/>
                      <a:pt x="157199" y="24197"/>
                      <a:pt x="141040" y="33512"/>
                    </a:cubicBezTo>
                    <a:lnTo>
                      <a:pt x="17083" y="103838"/>
                    </a:lnTo>
                    <a:cubicBezTo>
                      <a:pt x="883" y="113034"/>
                      <a:pt x="-4793" y="133623"/>
                      <a:pt x="4403" y="149823"/>
                    </a:cubicBezTo>
                    <a:cubicBezTo>
                      <a:pt x="4413" y="149842"/>
                      <a:pt x="4425" y="149860"/>
                      <a:pt x="4435" y="149879"/>
                    </a:cubicBezTo>
                    <a:lnTo>
                      <a:pt x="75436" y="274172"/>
                    </a:lnTo>
                    <a:cubicBezTo>
                      <a:pt x="84750" y="290379"/>
                      <a:pt x="105438" y="295966"/>
                      <a:pt x="121645" y="286652"/>
                    </a:cubicBezTo>
                    <a:cubicBezTo>
                      <a:pt x="137852" y="277338"/>
                      <a:pt x="143439" y="256650"/>
                      <a:pt x="134125" y="240443"/>
                    </a:cubicBezTo>
                    <a:lnTo>
                      <a:pt x="103937" y="187825"/>
                    </a:lnTo>
                    <a:cubicBezTo>
                      <a:pt x="265235" y="220289"/>
                      <a:pt x="432245" y="172294"/>
                      <a:pt x="551697" y="59146"/>
                    </a:cubicBezTo>
                    <a:cubicBezTo>
                      <a:pt x="565733" y="46899"/>
                      <a:pt x="567185" y="25592"/>
                      <a:pt x="554938" y="11556"/>
                    </a:cubicBezTo>
                    <a:cubicBezTo>
                      <a:pt x="542693" y="-2481"/>
                      <a:pt x="521386" y="-3933"/>
                      <a:pt x="507347" y="8314"/>
                    </a:cubicBezTo>
                    <a:cubicBezTo>
                      <a:pt x="506646" y="8926"/>
                      <a:pt x="505968" y="9569"/>
                      <a:pt x="505319" y="1023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20" name="Figura a mano libera: forma 19">
                <a:extLst>
                  <a:ext uri="{FF2B5EF4-FFF2-40B4-BE49-F238E27FC236}">
                    <a16:creationId xmlns:a16="http://schemas.microsoft.com/office/drawing/2014/main" id="{41652CA2-C199-4971-822F-02698A5801C2}"/>
                  </a:ext>
                </a:extLst>
              </p:cNvPr>
              <p:cNvSpPr/>
              <p:nvPr/>
            </p:nvSpPr>
            <p:spPr>
              <a:xfrm>
                <a:off x="1804192" y="5836417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21" name="Figura a mano libera: forma 20">
                <a:extLst>
                  <a:ext uri="{FF2B5EF4-FFF2-40B4-BE49-F238E27FC236}">
                    <a16:creationId xmlns:a16="http://schemas.microsoft.com/office/drawing/2014/main" id="{A26C3CCF-12F5-4DFC-A6E4-EBC9B35D1DB4}"/>
                  </a:ext>
                </a:extLst>
              </p:cNvPr>
              <p:cNvSpPr/>
              <p:nvPr/>
            </p:nvSpPr>
            <p:spPr>
              <a:xfrm>
                <a:off x="2622133" y="5721062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solidFill>
                <a:srgbClr val="B7D0F3"/>
              </a:solidFill>
              <a:ln w="16768" cap="flat">
                <a:solidFill>
                  <a:srgbClr val="00B0F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</p:grpSp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9D3E2BE4-F3A5-4A96-9A1C-2F9E9572C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tretch>
              <a:fillRect/>
            </a:stretch>
          </p:blipFill>
          <p:spPr>
            <a:xfrm>
              <a:off x="7396747" y="49617"/>
              <a:ext cx="378371" cy="263014"/>
            </a:xfrm>
            <a:prstGeom prst="rect">
              <a:avLst/>
            </a:prstGeom>
            <a:ln>
              <a:solidFill>
                <a:srgbClr val="B7D0F3"/>
              </a:solidFill>
            </a:ln>
          </p:spPr>
        </p:pic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DE1A7C5A-DCC4-4D70-9DEF-A705D0020A9E}"/>
              </a:ext>
            </a:extLst>
          </p:cNvPr>
          <p:cNvGrpSpPr/>
          <p:nvPr/>
        </p:nvGrpSpPr>
        <p:grpSpPr>
          <a:xfrm>
            <a:off x="1354981" y="2160732"/>
            <a:ext cx="6601395" cy="4450898"/>
            <a:chOff x="1354981" y="2160732"/>
            <a:chExt cx="6601395" cy="4450898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E736CBAF-0E2B-4D82-BF8C-D27BD1E61BBE}"/>
                </a:ext>
              </a:extLst>
            </p:cNvPr>
            <p:cNvSpPr/>
            <p:nvPr/>
          </p:nvSpPr>
          <p:spPr>
            <a:xfrm>
              <a:off x="1354981" y="2160732"/>
              <a:ext cx="6601395" cy="4450898"/>
            </a:xfrm>
            <a:prstGeom prst="roundRect">
              <a:avLst/>
            </a:prstGeom>
            <a:noFill/>
            <a:ln>
              <a:solidFill>
                <a:srgbClr val="B7D0F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  <a:latin typeface="+mn-lt"/>
                </a:rPr>
                <a:t>Questa polizza copre la </a:t>
              </a:r>
              <a:r>
                <a:rPr lang="it-IT" sz="1800" b="1" dirty="0">
                  <a:solidFill>
                    <a:srgbClr val="002060"/>
                  </a:solidFill>
                </a:rPr>
                <a:t>responsabilità civile </a:t>
              </a:r>
              <a:r>
                <a:rPr lang="it-IT" sz="1600" dirty="0">
                  <a:solidFill>
                    <a:srgbClr val="002060"/>
                  </a:solidFill>
                  <a:latin typeface="+mn-lt"/>
                </a:rPr>
                <a:t>dell'Assicurato derivante dallo svolgimento delle attività dell'Università di Cagliari, incluse le attività sia istituzionali che non istituzionali, ordinarie e straordinarie, assegnate, assunte e conferite ad esse, incluso qualsiasi accessorio preliminare, complementare, attività di solidarietà, ricreative, volontarie e di responsabilità sociale, nonché qualsiasi altra attività prevista dallo Statuto e dai Regolamenti applicabili, senza alcuna esclusione o eccezione, e in ogni caso per qualsiasi attività svolta utilizzando qualsiasi mezzo ritenuto utile o necessario, inclusi ricerca e consulenza in qualsiasi settore, compresi i settori medico e ingegneristico.</a:t>
              </a:r>
            </a:p>
          </p:txBody>
        </p:sp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45C6041A-A551-4765-8F69-00D1D4673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tretch>
              <a:fillRect/>
            </a:stretch>
          </p:blipFill>
          <p:spPr>
            <a:xfrm>
              <a:off x="4621545" y="5496638"/>
              <a:ext cx="1461744" cy="109197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  <p:extLst>
      <p:ext uri="{BB962C8B-B14F-4D97-AF65-F5344CB8AC3E}">
        <p14:creationId xmlns:p14="http://schemas.microsoft.com/office/powerpoint/2010/main" val="38737264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 animBg="1"/>
      <p:bldP spid="31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5919"/>
            <a:ext cx="1620661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INFORTUNI</a:t>
            </a:r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65060883-DC34-497A-9EAA-CC34667071D4}"/>
              </a:ext>
            </a:extLst>
          </p:cNvPr>
          <p:cNvSpPr txBox="1">
            <a:spLocks noChangeArrowheads="1"/>
          </p:cNvSpPr>
          <p:nvPr/>
        </p:nvSpPr>
        <p:spPr>
          <a:xfrm>
            <a:off x="4117111" y="1508437"/>
            <a:ext cx="3426662" cy="509569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Polizza numero:</a:t>
            </a:r>
            <a:r>
              <a:rPr lang="it-IT" b="1" dirty="0"/>
              <a:t>7084174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515837D-F4AA-41D6-BA71-863C69EBC7F8}"/>
              </a:ext>
            </a:extLst>
          </p:cNvPr>
          <p:cNvGrpSpPr/>
          <p:nvPr/>
        </p:nvGrpSpPr>
        <p:grpSpPr>
          <a:xfrm>
            <a:off x="1675024" y="3033504"/>
            <a:ext cx="6425369" cy="3547028"/>
            <a:chOff x="1675024" y="3033504"/>
            <a:chExt cx="6425369" cy="3547028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E736CBAF-0E2B-4D82-BF8C-D27BD1E61BBE}"/>
                </a:ext>
              </a:extLst>
            </p:cNvPr>
            <p:cNvSpPr/>
            <p:nvPr/>
          </p:nvSpPr>
          <p:spPr>
            <a:xfrm>
              <a:off x="3059833" y="3033504"/>
              <a:ext cx="5040560" cy="3547028"/>
            </a:xfrm>
            <a:prstGeom prst="roundRect">
              <a:avLst/>
            </a:prstGeom>
            <a:noFill/>
            <a:ln>
              <a:solidFill>
                <a:srgbClr val="B7D0F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r>
                <a:rPr lang="it-IT" sz="1800" dirty="0">
                  <a:solidFill>
                    <a:srgbClr val="002060"/>
                  </a:solidFill>
                </a:rPr>
                <a:t>Questa polizza copre gli </a:t>
              </a:r>
              <a:r>
                <a:rPr lang="it-IT" sz="1800" b="1" dirty="0">
                  <a:solidFill>
                    <a:srgbClr val="002060"/>
                  </a:solidFill>
                </a:rPr>
                <a:t>infortuni</a:t>
              </a:r>
              <a:r>
                <a:rPr lang="it-IT" sz="1800" dirty="0">
                  <a:solidFill>
                    <a:srgbClr val="002060"/>
                  </a:solidFill>
                </a:rPr>
                <a:t> che l'Assicurato può subire in tutto il mondo nello svolgimento delle attività indicate nel Learning Agreement, inclusi i rischi in corso.</a:t>
              </a:r>
            </a:p>
            <a:p>
              <a:endParaRPr lang="it-IT" sz="1800" dirty="0">
                <a:solidFill>
                  <a:srgbClr val="002060"/>
                </a:solidFill>
              </a:endParaRPr>
            </a:p>
            <a:p>
              <a:r>
                <a:rPr lang="it-IT" sz="1800" b="1" dirty="0">
                  <a:solidFill>
                    <a:srgbClr val="002060"/>
                  </a:solidFill>
                </a:rPr>
                <a:t>Definizione di incidente </a:t>
              </a:r>
              <a:r>
                <a:rPr lang="it-IT" sz="1800" dirty="0">
                  <a:solidFill>
                    <a:srgbClr val="002060"/>
                  </a:solidFill>
                </a:rPr>
                <a:t>= qualsiasi evento causato da un atto violento o da causa di forza maggiore che provoca lesioni corporali obiettivamente provate, che provocano morte e/o invalidità permanente e/o incapacità temporanea.</a:t>
              </a: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endParaRPr lang="it-IT" sz="1800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5" name="Elemento grafico 4" descr="Scivoloso">
              <a:extLst>
                <a:ext uri="{FF2B5EF4-FFF2-40B4-BE49-F238E27FC236}">
                  <a16:creationId xmlns:a16="http://schemas.microsoft.com/office/drawing/2014/main" id="{81BB4355-61A8-4BAF-82F5-30D9B00F6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75024" y="3774258"/>
              <a:ext cx="1702562" cy="1702562"/>
            </a:xfrm>
            <a:prstGeom prst="rect">
              <a:avLst/>
            </a:prstGeom>
          </p:spPr>
        </p:pic>
      </p:grpSp>
      <p:sp>
        <p:nvSpPr>
          <p:cNvPr id="30" name="Rectangle 3">
            <a:extLst>
              <a:ext uri="{FF2B5EF4-FFF2-40B4-BE49-F238E27FC236}">
                <a16:creationId xmlns:a16="http://schemas.microsoft.com/office/drawing/2014/main" id="{E0347C12-23C5-46F7-988C-21B4B2447D3E}"/>
              </a:ext>
            </a:extLst>
          </p:cNvPr>
          <p:cNvSpPr txBox="1">
            <a:spLocks noChangeArrowheads="1"/>
          </p:cNvSpPr>
          <p:nvPr/>
        </p:nvSpPr>
        <p:spPr>
          <a:xfrm>
            <a:off x="1592425" y="853000"/>
            <a:ext cx="3943341" cy="747454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Agenzia: </a:t>
            </a:r>
            <a:r>
              <a:rPr lang="it-IT" b="1" dirty="0"/>
              <a:t>Zurich Insurance Plc</a:t>
            </a:r>
          </a:p>
        </p:txBody>
      </p:sp>
      <p:sp>
        <p:nvSpPr>
          <p:cNvPr id="33" name="Rectangle 3">
            <a:extLst>
              <a:ext uri="{FF2B5EF4-FFF2-40B4-BE49-F238E27FC236}">
                <a16:creationId xmlns:a16="http://schemas.microsoft.com/office/drawing/2014/main" id="{08FBC631-2C2D-448B-942F-488FE0673697}"/>
              </a:ext>
            </a:extLst>
          </p:cNvPr>
          <p:cNvSpPr txBox="1">
            <a:spLocks noChangeArrowheads="1"/>
          </p:cNvSpPr>
          <p:nvPr/>
        </p:nvSpPr>
        <p:spPr>
          <a:xfrm>
            <a:off x="1903458" y="1944638"/>
            <a:ext cx="3927981" cy="476250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Validità: </a:t>
            </a:r>
            <a:r>
              <a:rPr lang="it-IT" b="1" dirty="0"/>
              <a:t>15/01/2022 – 15/01/2024</a:t>
            </a:r>
          </a:p>
        </p:txBody>
      </p:sp>
    </p:spTree>
    <p:extLst>
      <p:ext uri="{BB962C8B-B14F-4D97-AF65-F5344CB8AC3E}">
        <p14:creationId xmlns:p14="http://schemas.microsoft.com/office/powerpoint/2010/main" val="3785616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1" grpId="0" animBg="1"/>
      <p:bldP spid="30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14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FF24A2"/>
            </a:solidFill>
            <a:ln w="16768" cap="flat">
              <a:solidFill>
                <a:srgbClr val="00B0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155" y="61414"/>
            <a:ext cx="2484757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OLS e EU SURVEY</a:t>
            </a: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4A2D91E1-A934-4E47-8F2B-A451101543AC}"/>
              </a:ext>
            </a:extLst>
          </p:cNvPr>
          <p:cNvSpPr txBox="1">
            <a:spLocks noChangeArrowheads="1"/>
          </p:cNvSpPr>
          <p:nvPr/>
        </p:nvSpPr>
        <p:spPr>
          <a:xfrm>
            <a:off x="1286047" y="908720"/>
            <a:ext cx="1629769" cy="1213868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b="1" dirty="0">
                <a:solidFill>
                  <a:schemeClr val="accent4"/>
                </a:solidFill>
              </a:rPr>
              <a:t>Supporto Linguistico Online</a:t>
            </a:r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65060883-DC34-497A-9EAA-CC34667071D4}"/>
              </a:ext>
            </a:extLst>
          </p:cNvPr>
          <p:cNvSpPr txBox="1">
            <a:spLocks noChangeArrowheads="1"/>
          </p:cNvSpPr>
          <p:nvPr/>
        </p:nvSpPr>
        <p:spPr>
          <a:xfrm>
            <a:off x="1304838" y="3800963"/>
            <a:ext cx="1610978" cy="1759541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b="1" dirty="0">
                <a:solidFill>
                  <a:schemeClr val="accent4"/>
                </a:solidFill>
              </a:rPr>
              <a:t>Rapporto narrativo (EU Survey)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19D3B764-9EEC-42A3-911D-2B14D06EB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430507" y="44624"/>
            <a:ext cx="309845" cy="291682"/>
          </a:xfrm>
          <a:prstGeom prst="rect">
            <a:avLst/>
          </a:prstGeom>
        </p:spPr>
      </p:pic>
      <p:sp>
        <p:nvSpPr>
          <p:cNvPr id="23" name="Rectangle 3">
            <a:extLst>
              <a:ext uri="{FF2B5EF4-FFF2-40B4-BE49-F238E27FC236}">
                <a16:creationId xmlns:a16="http://schemas.microsoft.com/office/drawing/2014/main" id="{DCB89203-B5B8-46FC-B5FD-AE70BC4F0E9C}"/>
              </a:ext>
            </a:extLst>
          </p:cNvPr>
          <p:cNvSpPr txBox="1">
            <a:spLocks noChangeArrowheads="1"/>
          </p:cNvSpPr>
          <p:nvPr/>
        </p:nvSpPr>
        <p:spPr>
          <a:xfrm>
            <a:off x="2915816" y="2574196"/>
            <a:ext cx="5256584" cy="1436954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pPr marL="0" lvl="1"/>
            <a:r>
              <a:rPr lang="it-IT" sz="1600" b="1" dirty="0">
                <a:solidFill>
                  <a:srgbClr val="002060"/>
                </a:solidFill>
              </a:rPr>
              <a:t>Entro e non oltre i 30 giorni successivi al ricevimento </a:t>
            </a:r>
            <a:r>
              <a:rPr lang="it-IT" sz="1600" dirty="0">
                <a:solidFill>
                  <a:srgbClr val="002060"/>
                </a:solidFill>
              </a:rPr>
              <a:t>della </a:t>
            </a:r>
            <a:r>
              <a:rPr lang="it-IT" sz="1600" b="1" dirty="0">
                <a:solidFill>
                  <a:srgbClr val="002060"/>
                </a:solidFill>
              </a:rPr>
              <a:t>richiesta di compilazione </a:t>
            </a:r>
            <a:r>
              <a:rPr lang="it-IT" sz="1600" dirty="0">
                <a:solidFill>
                  <a:srgbClr val="002060"/>
                </a:solidFill>
              </a:rPr>
              <a:t>il Partecipante deve trasmettere online il </a:t>
            </a:r>
            <a:r>
              <a:rPr lang="it-IT" sz="1600" b="1" dirty="0">
                <a:solidFill>
                  <a:srgbClr val="002060"/>
                </a:solidFill>
              </a:rPr>
              <a:t>Rapporto Narrativo (</a:t>
            </a:r>
            <a:r>
              <a:rPr lang="it-IT" sz="1600" b="1" dirty="0" err="1">
                <a:solidFill>
                  <a:srgbClr val="FF0000"/>
                </a:solidFill>
              </a:rPr>
              <a:t>Participant</a:t>
            </a:r>
            <a:r>
              <a:rPr lang="it-IT" sz="1600" b="1" dirty="0">
                <a:solidFill>
                  <a:srgbClr val="FF0000"/>
                </a:solidFill>
              </a:rPr>
              <a:t> Report</a:t>
            </a:r>
            <a:r>
              <a:rPr lang="it-IT" sz="1600" b="1" dirty="0">
                <a:solidFill>
                  <a:srgbClr val="002060"/>
                </a:solidFill>
              </a:rPr>
              <a:t>) </a:t>
            </a:r>
            <a:r>
              <a:rPr lang="it-IT" sz="1600" dirty="0">
                <a:solidFill>
                  <a:srgbClr val="002060"/>
                </a:solidFill>
              </a:rPr>
              <a:t>debitamente compilato. </a:t>
            </a:r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3FE0A847-C3BF-4A5F-8BFA-B2EAAA0B32A5}"/>
              </a:ext>
            </a:extLst>
          </p:cNvPr>
          <p:cNvSpPr txBox="1">
            <a:spLocks noChangeArrowheads="1"/>
          </p:cNvSpPr>
          <p:nvPr/>
        </p:nvSpPr>
        <p:spPr>
          <a:xfrm>
            <a:off x="3005087" y="5337652"/>
            <a:ext cx="5167312" cy="1214022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pPr marL="0" lvl="1"/>
            <a:r>
              <a:rPr lang="it-IT" sz="1600" dirty="0">
                <a:solidFill>
                  <a:srgbClr val="002060"/>
                </a:solidFill>
              </a:rPr>
              <a:t>Un Rapporto Narrativo integrativo può essere inviato al Partecipante per consentire il completamento delle informazioni relative al riconoscimento delle attività svolte (</a:t>
            </a:r>
            <a:r>
              <a:rPr lang="it-IT" sz="1600" b="1" dirty="0" err="1">
                <a:solidFill>
                  <a:srgbClr val="FF0000"/>
                </a:solidFill>
              </a:rPr>
              <a:t>Recognition</a:t>
            </a:r>
            <a:r>
              <a:rPr lang="it-IT" sz="1600" b="1" dirty="0">
                <a:solidFill>
                  <a:srgbClr val="FF0000"/>
                </a:solidFill>
              </a:rPr>
              <a:t> Report</a:t>
            </a:r>
            <a:r>
              <a:rPr lang="it-IT" sz="1600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26" name="Elemento grafico 25" descr="Avviso">
            <a:extLst>
              <a:ext uri="{FF2B5EF4-FFF2-40B4-BE49-F238E27FC236}">
                <a16:creationId xmlns:a16="http://schemas.microsoft.com/office/drawing/2014/main" id="{48F6663A-7F1E-4518-A6A3-2DC49063A8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67071" y="4362051"/>
            <a:ext cx="1061597" cy="1011165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956977B3-B6A8-49CE-B1B6-E52EA790C7D9}"/>
              </a:ext>
            </a:extLst>
          </p:cNvPr>
          <p:cNvGrpSpPr/>
          <p:nvPr/>
        </p:nvGrpSpPr>
        <p:grpSpPr>
          <a:xfrm>
            <a:off x="2636905" y="4191235"/>
            <a:ext cx="5535495" cy="826457"/>
            <a:chOff x="2636905" y="4191235"/>
            <a:chExt cx="5535495" cy="826457"/>
          </a:xfrm>
        </p:grpSpPr>
        <p:sp>
          <p:nvSpPr>
            <p:cNvPr id="25" name="Rectangle 3">
              <a:extLst>
                <a:ext uri="{FF2B5EF4-FFF2-40B4-BE49-F238E27FC236}">
                  <a16:creationId xmlns:a16="http://schemas.microsoft.com/office/drawing/2014/main" id="{B2CE6E24-D9BB-494B-B23D-85A7CFE05E20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005089" y="4191235"/>
              <a:ext cx="5167311" cy="826457"/>
            </a:xfrm>
            <a:prstGeom prst="roundRect">
              <a:avLst/>
            </a:prstGeom>
            <a:noFill/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0">
                  <a:solidFill>
                    <a:srgbClr val="002060"/>
                  </a:solidFill>
                </a:defRPr>
              </a:lvl1pPr>
            </a:lstStyle>
            <a:p>
              <a:pPr marL="0" lvl="1"/>
              <a:r>
                <a:rPr lang="it-IT" sz="1600" dirty="0">
                  <a:solidFill>
                    <a:srgbClr val="002060"/>
                  </a:solidFill>
                </a:rPr>
                <a:t>Il mancato invio o completamento del Rapporto Narrativo può comportare un </a:t>
              </a:r>
              <a:r>
                <a:rPr lang="it-IT" sz="1600" b="1" dirty="0">
                  <a:solidFill>
                    <a:srgbClr val="002060"/>
                  </a:solidFill>
                </a:rPr>
                <a:t>rimborso parziale </a:t>
              </a:r>
            </a:p>
            <a:p>
              <a:pPr marL="0" lvl="1"/>
              <a:r>
                <a:rPr lang="it-IT" sz="1600" b="1" dirty="0">
                  <a:solidFill>
                    <a:srgbClr val="002060"/>
                  </a:solidFill>
                </a:rPr>
                <a:t>o totale </a:t>
              </a:r>
              <a:r>
                <a:rPr lang="it-IT" sz="1600" dirty="0">
                  <a:solidFill>
                    <a:srgbClr val="002060"/>
                  </a:solidFill>
                </a:rPr>
                <a:t>del contributo ricevuto.</a:t>
              </a:r>
            </a:p>
          </p:txBody>
        </p:sp>
        <p:sp>
          <p:nvSpPr>
            <p:cNvPr id="27" name="Segno di sottrazione 26">
              <a:extLst>
                <a:ext uri="{FF2B5EF4-FFF2-40B4-BE49-F238E27FC236}">
                  <a16:creationId xmlns:a16="http://schemas.microsoft.com/office/drawing/2014/main" id="{6349433B-0F4E-41CE-8EEE-BC970F3E0F0C}"/>
                </a:ext>
              </a:extLst>
            </p:cNvPr>
            <p:cNvSpPr/>
            <p:nvPr/>
          </p:nvSpPr>
          <p:spPr bwMode="auto">
            <a:xfrm>
              <a:off x="2636905" y="4238273"/>
              <a:ext cx="494935" cy="659168"/>
            </a:xfrm>
            <a:prstGeom prst="mathMinus">
              <a:avLst/>
            </a:prstGeom>
            <a:noFill/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endParaRPr lang="it-IT" sz="1800" b="1">
                <a:solidFill>
                  <a:srgbClr val="FE0000"/>
                </a:solidFill>
                <a:latin typeface="+mn-lt"/>
              </a:endParaRPr>
            </a:p>
          </p:txBody>
        </p:sp>
      </p:grpSp>
      <p:sp>
        <p:nvSpPr>
          <p:cNvPr id="28" name="Segno di sottrazione 27">
            <a:extLst>
              <a:ext uri="{FF2B5EF4-FFF2-40B4-BE49-F238E27FC236}">
                <a16:creationId xmlns:a16="http://schemas.microsoft.com/office/drawing/2014/main" id="{AB9D005F-B07A-4395-8CEE-EACCFB28C8C3}"/>
              </a:ext>
            </a:extLst>
          </p:cNvPr>
          <p:cNvSpPr/>
          <p:nvPr/>
        </p:nvSpPr>
        <p:spPr bwMode="auto">
          <a:xfrm>
            <a:off x="2668348" y="5128319"/>
            <a:ext cx="494935" cy="659168"/>
          </a:xfrm>
          <a:prstGeom prst="mathMinus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endParaRPr lang="it-IT" sz="1800" b="1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9" name="Segno di sottrazione 28">
            <a:extLst>
              <a:ext uri="{FF2B5EF4-FFF2-40B4-BE49-F238E27FC236}">
                <a16:creationId xmlns:a16="http://schemas.microsoft.com/office/drawing/2014/main" id="{5CF6C1E8-8BA5-4BBD-8937-771755B8675D}"/>
              </a:ext>
            </a:extLst>
          </p:cNvPr>
          <p:cNvSpPr/>
          <p:nvPr/>
        </p:nvSpPr>
        <p:spPr bwMode="auto">
          <a:xfrm>
            <a:off x="2612080" y="3541691"/>
            <a:ext cx="494935" cy="659168"/>
          </a:xfrm>
          <a:prstGeom prst="mathMinus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endParaRPr lang="it-IT" sz="1800" b="1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13230E31-1961-46EB-AD7B-10537C861D8F}"/>
              </a:ext>
            </a:extLst>
          </p:cNvPr>
          <p:cNvGrpSpPr/>
          <p:nvPr/>
        </p:nvGrpSpPr>
        <p:grpSpPr>
          <a:xfrm>
            <a:off x="2668347" y="538829"/>
            <a:ext cx="4666904" cy="1846409"/>
            <a:chOff x="2668347" y="538829"/>
            <a:chExt cx="4666904" cy="1846409"/>
          </a:xfrm>
        </p:grpSpPr>
        <p:sp>
          <p:nvSpPr>
            <p:cNvPr id="22" name="Rectangle 3">
              <a:extLst>
                <a:ext uri="{FF2B5EF4-FFF2-40B4-BE49-F238E27FC236}">
                  <a16:creationId xmlns:a16="http://schemas.microsoft.com/office/drawing/2014/main" id="{ED95107C-5405-43BA-BB3F-7D1448423992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005089" y="538829"/>
              <a:ext cx="4330162" cy="1846409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0">
                  <a:solidFill>
                    <a:srgbClr val="002060"/>
                  </a:solidFill>
                </a:defRPr>
              </a:lvl1pPr>
            </a:lstStyle>
            <a:p>
              <a:r>
                <a:rPr lang="it-IT" sz="1600" dirty="0"/>
                <a:t>A eccezione dei madrelingua al Partecipante sarà richiesta una </a:t>
              </a:r>
              <a:r>
                <a:rPr lang="it-IT" sz="1600" b="1" dirty="0"/>
                <a:t>verifica online delle proprie competenze linguistiche </a:t>
              </a:r>
              <a:r>
                <a:rPr lang="it-IT" sz="1600" dirty="0"/>
                <a:t>prima della mobilità. Tale valutazione è un </a:t>
              </a:r>
              <a:r>
                <a:rPr lang="it-IT" sz="1600" b="1" dirty="0"/>
                <a:t>presupposto</a:t>
              </a:r>
              <a:r>
                <a:rPr lang="it-IT" sz="1600" dirty="0"/>
                <a:t> per la mobilità.</a:t>
              </a:r>
            </a:p>
          </p:txBody>
        </p:sp>
        <p:sp>
          <p:nvSpPr>
            <p:cNvPr id="30" name="Segno di sottrazione 29">
              <a:extLst>
                <a:ext uri="{FF2B5EF4-FFF2-40B4-BE49-F238E27FC236}">
                  <a16:creationId xmlns:a16="http://schemas.microsoft.com/office/drawing/2014/main" id="{95D461CF-D26D-4225-96C7-1F91F5E864DD}"/>
                </a:ext>
              </a:extLst>
            </p:cNvPr>
            <p:cNvSpPr/>
            <p:nvPr/>
          </p:nvSpPr>
          <p:spPr bwMode="auto">
            <a:xfrm>
              <a:off x="2668347" y="948290"/>
              <a:ext cx="494935" cy="659168"/>
            </a:xfrm>
            <a:prstGeom prst="mathMinus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endParaRPr lang="it-IT" sz="1800" b="1">
                <a:solidFill>
                  <a:srgbClr val="00206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5727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 animBg="1"/>
      <p:bldP spid="31" grpId="0" animBg="1"/>
      <p:bldP spid="23" grpId="0" animBg="1"/>
      <p:bldP spid="24" grpId="0" animBg="1"/>
      <p:bldP spid="28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3BD3F2-3816-4EFD-B00E-F50FA8F604E2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7ECEA52B-E60D-4E2E-8D7A-56CEB7A52BAC}"/>
              </a:ext>
            </a:extLst>
          </p:cNvPr>
          <p:cNvSpPr txBox="1">
            <a:spLocks/>
          </p:cNvSpPr>
          <p:nvPr/>
        </p:nvSpPr>
        <p:spPr>
          <a:xfrm>
            <a:off x="1547664" y="2924944"/>
            <a:ext cx="6286610" cy="1872208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defPPr>
              <a:defRPr lang="en-US"/>
            </a:defPPr>
            <a:lvl1pPr marL="0" indent="0" algn="ctr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 kumimoji="0" sz="2000">
                <a:solidFill>
                  <a:srgbClr val="002060"/>
                </a:solidFill>
              </a:defRPr>
            </a:lvl1pPr>
            <a:lvl2pPr marL="640080" indent="-246888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/>
            </a:lvl2pPr>
            <a:lvl3pPr indent="-246888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/>
            </a:lvl3pPr>
            <a:lvl4pPr marL="1188720" indent="-210312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/>
            </a:lvl4pPr>
            <a:lvl5pPr marL="1463040" indent="-210312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/>
            </a:lvl5pPr>
            <a:lvl6pPr marL="1737360" indent="-210312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baseline="0"/>
            </a:lvl7pPr>
            <a:lvl8pPr marL="2194560" indent="-182880">
              <a:spcBef>
                <a:spcPct val="20000"/>
              </a:spcBef>
              <a:buClr>
                <a:schemeClr val="tx2"/>
              </a:buClr>
              <a:buChar char="•"/>
              <a:defRPr kumimoji="0" sz="1600"/>
            </a:lvl8pPr>
            <a:lvl9pPr marL="2468880" indent="-182880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baseline="0"/>
            </a:lvl9pPr>
          </a:lstStyle>
          <a:p>
            <a:pPr algn="l"/>
            <a:r>
              <a:rPr lang="it-IT" dirty="0"/>
              <a:t>In </a:t>
            </a:r>
            <a:r>
              <a:rPr lang="it-IT" b="1" dirty="0"/>
              <a:t>ogni Facoltà </a:t>
            </a:r>
            <a:r>
              <a:rPr lang="it-IT" dirty="0"/>
              <a:t>è disponibile uno </a:t>
            </a:r>
            <a:r>
              <a:rPr lang="it-IT" b="1" dirty="0">
                <a:solidFill>
                  <a:srgbClr val="FF0000"/>
                </a:solidFill>
              </a:rPr>
              <a:t>sportello Mobilità Internazionale</a:t>
            </a:r>
            <a:r>
              <a:rPr lang="it-IT" dirty="0"/>
              <a:t> per fornire </a:t>
            </a:r>
            <a:r>
              <a:rPr lang="it-IT" u="sng" dirty="0"/>
              <a:t>informazioni</a:t>
            </a:r>
            <a:r>
              <a:rPr lang="it-IT" dirty="0"/>
              <a:t> e </a:t>
            </a:r>
            <a:r>
              <a:rPr lang="it-IT" u="sng" dirty="0"/>
              <a:t>assistenza</a:t>
            </a:r>
            <a:r>
              <a:rPr lang="it-IT" dirty="0"/>
              <a:t> dedicata agli studenti, con una particolare attenzione alle peculiarità e opportunità della Facoltà di appartenenza. 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0718356-3A72-49DF-9452-A50943FECF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036944" y="372336"/>
            <a:ext cx="3070112" cy="2724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4DB40535-3DF4-46FB-B2FD-109B909FFDCA}"/>
              </a:ext>
            </a:extLst>
          </p:cNvPr>
          <p:cNvGrpSpPr/>
          <p:nvPr/>
        </p:nvGrpSpPr>
        <p:grpSpPr>
          <a:xfrm>
            <a:off x="2865120" y="4552101"/>
            <a:ext cx="4788024" cy="1297887"/>
            <a:chOff x="2865120" y="4552101"/>
            <a:chExt cx="4788024" cy="1297887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44050E92-B720-40F3-A9E2-57E3DD62C41C}"/>
                </a:ext>
              </a:extLst>
            </p:cNvPr>
            <p:cNvSpPr/>
            <p:nvPr/>
          </p:nvSpPr>
          <p:spPr>
            <a:xfrm>
              <a:off x="2865120" y="5449878"/>
              <a:ext cx="4788024" cy="4001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normAutofit/>
            </a:bodyPr>
            <a:lstStyle/>
            <a:p>
              <a:pPr algn="ctr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chemeClr val="accent3"/>
                </a:buClr>
                <a:buSzPct val="95000"/>
              </a:pPr>
              <a:r>
                <a:rPr lang="it-IT" sz="2000" dirty="0">
                  <a:solidFill>
                    <a:srgbClr val="002060"/>
                  </a:solidFill>
                  <a:latin typeface="+mn-lt"/>
                  <a:hlinkClick r:id="rId4"/>
                </a:rPr>
                <a:t>Contatti Sportelli Erasmus+ delle Facoltà</a:t>
              </a:r>
              <a:endParaRPr lang="it-IT" sz="2000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12" name="Elemento grafico 11" descr="Dorso della mano con indice che punta verso destra">
              <a:extLst>
                <a:ext uri="{FF2B5EF4-FFF2-40B4-BE49-F238E27FC236}">
                  <a16:creationId xmlns:a16="http://schemas.microsoft.com/office/drawing/2014/main" id="{1A12A859-CC97-4C92-8117-9F5D5AD15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239591">
              <a:off x="3376427" y="4615674"/>
              <a:ext cx="880682" cy="75353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1533122" y="1008429"/>
            <a:ext cx="3335689" cy="2248853"/>
          </a:xfrm>
          <a:prstGeom prst="cloudCallout">
            <a:avLst>
              <a:gd name="adj1" fmla="val 15894"/>
              <a:gd name="adj2" fmla="val 70924"/>
            </a:avLst>
          </a:prstGeom>
          <a:ln>
            <a:solidFill>
              <a:srgbClr val="D47C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it-IT" sz="1800" b="1" kern="1200" dirty="0">
                <a:solidFill>
                  <a:srgbClr val="002060"/>
                </a:solidFill>
              </a:rPr>
              <a:t>     PRIMA DELLA PARTENZA </a:t>
            </a:r>
            <a:r>
              <a:rPr lang="it-IT" sz="1800" kern="1200" dirty="0">
                <a:solidFill>
                  <a:srgbClr val="002060"/>
                </a:solidFill>
              </a:rPr>
              <a:t>è necessario firmare </a:t>
            </a:r>
            <a:r>
              <a:rPr lang="it-IT" sz="1800" b="1" kern="1200" dirty="0">
                <a:solidFill>
                  <a:srgbClr val="FF0000"/>
                </a:solidFill>
              </a:rPr>
              <a:t>l’Accordo di Mobilità</a:t>
            </a:r>
            <a:endParaRPr lang="it-IT" sz="1800" kern="1200" dirty="0">
              <a:solidFill>
                <a:srgbClr val="002060"/>
              </a:solidFill>
            </a:endParaRP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BD794F1E-4FEE-48D4-979A-1AFD0B097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264" y="53139"/>
            <a:ext cx="5913968" cy="4550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it-IT" sz="2800" b="1" dirty="0">
                <a:solidFill>
                  <a:srgbClr val="002060"/>
                </a:solidFill>
              </a:rPr>
              <a:t>Sottoscrizione dell’Accordo di Mobilità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B7F1BCAD-9880-4124-8785-55205119634E}"/>
              </a:ext>
            </a:extLst>
          </p:cNvPr>
          <p:cNvGrpSpPr/>
          <p:nvPr/>
        </p:nvGrpSpPr>
        <p:grpSpPr>
          <a:xfrm>
            <a:off x="1624753" y="3794289"/>
            <a:ext cx="2345505" cy="2432423"/>
            <a:chOff x="1624753" y="3794289"/>
            <a:chExt cx="2345505" cy="2432423"/>
          </a:xfrm>
        </p:grpSpPr>
        <p:pic>
          <p:nvPicPr>
            <p:cNvPr id="3" name="Immagine 2" descr="Immagine che contiene giocattolo, tenendo&#10;&#10;Descrizione generata automaticamente">
              <a:extLst>
                <a:ext uri="{FF2B5EF4-FFF2-40B4-BE49-F238E27FC236}">
                  <a16:creationId xmlns:a16="http://schemas.microsoft.com/office/drawing/2014/main" id="{A5B39EF7-54D9-4EB9-AAE2-B3F2D9D7C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2261959" y="3794289"/>
              <a:ext cx="1708299" cy="1708299"/>
            </a:xfrm>
            <a:prstGeom prst="rect">
              <a:avLst/>
            </a:prstGeom>
          </p:spPr>
        </p:pic>
        <p:pic>
          <p:nvPicPr>
            <p:cNvPr id="10" name="Elemento grafico 9" descr="Avviso">
              <a:extLst>
                <a:ext uri="{FF2B5EF4-FFF2-40B4-BE49-F238E27FC236}">
                  <a16:creationId xmlns:a16="http://schemas.microsoft.com/office/drawing/2014/main" id="{ED390376-BAC8-4F4F-A649-4B7B94B3E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24753" y="5012843"/>
              <a:ext cx="1274411" cy="1213869"/>
            </a:xfrm>
            <a:prstGeom prst="rect">
              <a:avLst/>
            </a:prstGeom>
          </p:spPr>
        </p:pic>
      </p:grpSp>
      <p:sp>
        <p:nvSpPr>
          <p:cNvPr id="13" name="Rectangle 3">
            <a:extLst>
              <a:ext uri="{FF2B5EF4-FFF2-40B4-BE49-F238E27FC236}">
                <a16:creationId xmlns:a16="http://schemas.microsoft.com/office/drawing/2014/main" id="{24266873-ABA0-4E1C-9B4A-1B88649E5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704" y="1853018"/>
            <a:ext cx="2888012" cy="2155150"/>
          </a:xfrm>
          <a:prstGeom prst="cloudCallout">
            <a:avLst>
              <a:gd name="adj1" fmla="val -78486"/>
              <a:gd name="adj2" fmla="val 48419"/>
            </a:avLst>
          </a:prstGeom>
          <a:ln w="25400" cap="flat" cmpd="sng" algn="ctr">
            <a:solidFill>
              <a:srgbClr val="D47C00"/>
            </a:solidFill>
            <a:prstDash val="solid"/>
            <a:miter lim="800000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1400" b="1" kern="1200" dirty="0">
                <a:solidFill>
                  <a:srgbClr val="002060"/>
                </a:solidFill>
              </a:rPr>
              <a:t>     L ’accordo è </a:t>
            </a:r>
            <a:r>
              <a:rPr lang="it-IT" sz="1400" b="1" dirty="0">
                <a:solidFill>
                  <a:srgbClr val="002060"/>
                </a:solidFill>
              </a:rPr>
              <a:t>disponibile</a:t>
            </a:r>
            <a:r>
              <a:rPr lang="it-IT" sz="1400" b="1" kern="1200" dirty="0">
                <a:solidFill>
                  <a:srgbClr val="002060"/>
                </a:solidFill>
              </a:rPr>
              <a:t> in versione pdf </a:t>
            </a:r>
            <a:r>
              <a:rPr lang="it-IT" sz="1400" b="1" dirty="0">
                <a:solidFill>
                  <a:srgbClr val="002060"/>
                </a:solidFill>
              </a:rPr>
              <a:t>nella </a:t>
            </a:r>
            <a:r>
              <a:rPr lang="it-IT" sz="1400" b="1" dirty="0" err="1">
                <a:solidFill>
                  <a:srgbClr val="FF0000"/>
                </a:solidFill>
              </a:rPr>
              <a:t>Webpage</a:t>
            </a:r>
            <a:r>
              <a:rPr lang="it-IT" sz="1400" b="1" dirty="0">
                <a:solidFill>
                  <a:srgbClr val="FF0000"/>
                </a:solidFill>
              </a:rPr>
              <a:t> : </a:t>
            </a:r>
            <a:r>
              <a:rPr lang="it-IT" sz="1400" b="1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Erasmus+ Studio</a:t>
            </a:r>
            <a:endParaRPr lang="it-IT" sz="1400" b="1" dirty="0">
              <a:solidFill>
                <a:srgbClr val="FF0000"/>
              </a:solidFill>
            </a:endParaRPr>
          </a:p>
          <a:p>
            <a:pPr marL="0" indent="0" algn="just">
              <a:spcBef>
                <a:spcPct val="0"/>
              </a:spcBef>
              <a:buFontTx/>
              <a:buNone/>
            </a:pPr>
            <a:endParaRPr lang="it-IT" sz="1600" kern="1200" dirty="0">
              <a:solidFill>
                <a:srgbClr val="002060"/>
              </a:solidFill>
            </a:endParaRP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1B33C133-8795-4600-9E5E-D1BA271FB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248" y="4472455"/>
            <a:ext cx="3960440" cy="2108299"/>
          </a:xfrm>
          <a:prstGeom prst="cloudCallout">
            <a:avLst>
              <a:gd name="adj1" fmla="val -51964"/>
              <a:gd name="adj2" fmla="val -60813"/>
            </a:avLst>
          </a:prstGeom>
          <a:ln w="25400" cap="flat" cmpd="sng" algn="ctr">
            <a:solidFill>
              <a:srgbClr val="D47C00"/>
            </a:solidFill>
            <a:prstDash val="solid"/>
            <a:miter lim="800000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FontTx/>
              <a:buNone/>
            </a:pPr>
            <a:r>
              <a:rPr lang="it-IT" sz="1400" dirty="0">
                <a:solidFill>
                  <a:srgbClr val="002060"/>
                </a:solidFill>
              </a:rPr>
              <a:t>Sarà cura di </a:t>
            </a:r>
            <a:r>
              <a:rPr lang="it-IT" sz="1400" b="1" dirty="0">
                <a:solidFill>
                  <a:srgbClr val="002060"/>
                </a:solidFill>
              </a:rPr>
              <a:t>Ismoka</a:t>
            </a:r>
            <a:r>
              <a:rPr lang="it-IT" sz="1400" dirty="0">
                <a:solidFill>
                  <a:srgbClr val="002060"/>
                </a:solidFill>
              </a:rPr>
              <a:t> farlo firmare dalla </a:t>
            </a:r>
            <a:r>
              <a:rPr lang="it-IT" sz="1400" b="1" dirty="0">
                <a:solidFill>
                  <a:srgbClr val="002060"/>
                </a:solidFill>
              </a:rPr>
              <a:t>Prof.ssa Carucci </a:t>
            </a:r>
            <a:r>
              <a:rPr lang="it-IT" sz="1400" dirty="0">
                <a:solidFill>
                  <a:srgbClr val="002060"/>
                </a:solidFill>
              </a:rPr>
              <a:t>- Pro Rettore all’internazionalizzazione – e poi </a:t>
            </a:r>
            <a:r>
              <a:rPr lang="it-IT" sz="1400" b="1" dirty="0">
                <a:solidFill>
                  <a:srgbClr val="002060"/>
                </a:solidFill>
              </a:rPr>
              <a:t>restituirlo</a:t>
            </a:r>
            <a:r>
              <a:rPr lang="it-IT" sz="1400" dirty="0">
                <a:solidFill>
                  <a:srgbClr val="002060"/>
                </a:solidFill>
              </a:rPr>
              <a:t> allo studente per e-mail</a:t>
            </a:r>
          </a:p>
        </p:txBody>
      </p:sp>
    </p:spTree>
    <p:extLst>
      <p:ext uri="{BB962C8B-B14F-4D97-AF65-F5344CB8AC3E}">
        <p14:creationId xmlns:p14="http://schemas.microsoft.com/office/powerpoint/2010/main" val="38347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11" grpId="0"/>
      <p:bldP spid="13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1259"/>
            <a:ext cx="2855640" cy="391694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Il </a:t>
            </a:r>
            <a:r>
              <a:rPr lang="it-IT" sz="3100" b="1" dirty="0">
                <a:solidFill>
                  <a:srgbClr val="002060"/>
                </a:solidFill>
                <a:cs typeface="Times New Roman" pitchFamily="18" charset="0"/>
              </a:rPr>
              <a:t>Partecipante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48E92404-F2E6-4429-8C71-ABC50284F7F6}"/>
              </a:ext>
            </a:extLst>
          </p:cNvPr>
          <p:cNvPicPr/>
          <p:nvPr/>
        </p:nvPicPr>
        <p:blipFill rotWithShape="1">
          <a:blip r:embed="rId5"/>
          <a:srcRect l="17730" t="35507" r="30700" b="21272"/>
          <a:stretch/>
        </p:blipFill>
        <p:spPr bwMode="auto">
          <a:xfrm>
            <a:off x="1692406" y="1995068"/>
            <a:ext cx="5759188" cy="29464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Elemento grafico 5" descr="Lente di ingrandimento">
            <a:extLst>
              <a:ext uri="{FF2B5EF4-FFF2-40B4-BE49-F238E27FC236}">
                <a16:creationId xmlns:a16="http://schemas.microsoft.com/office/drawing/2014/main" id="{3952A771-083B-4446-A571-36D63A889E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642847">
            <a:off x="1930361" y="3306917"/>
            <a:ext cx="2824814" cy="2824814"/>
          </a:xfrm>
          <a:prstGeom prst="rect">
            <a:avLst/>
          </a:prstGeom>
        </p:spPr>
      </p:pic>
      <p:grpSp>
        <p:nvGrpSpPr>
          <p:cNvPr id="19" name="Gruppo 18">
            <a:extLst>
              <a:ext uri="{FF2B5EF4-FFF2-40B4-BE49-F238E27FC236}">
                <a16:creationId xmlns:a16="http://schemas.microsoft.com/office/drawing/2014/main" id="{1E36A629-ED9B-470D-9A21-BB76512CF2CE}"/>
              </a:ext>
            </a:extLst>
          </p:cNvPr>
          <p:cNvGrpSpPr/>
          <p:nvPr/>
        </p:nvGrpSpPr>
        <p:grpSpPr>
          <a:xfrm>
            <a:off x="7240520" y="196014"/>
            <a:ext cx="623102" cy="804726"/>
            <a:chOff x="2156059" y="5265425"/>
            <a:chExt cx="1087777" cy="1424883"/>
          </a:xfrm>
          <a:solidFill>
            <a:srgbClr val="002060"/>
          </a:solidFill>
        </p:grpSpPr>
        <p:grpSp>
          <p:nvGrpSpPr>
            <p:cNvPr id="10" name="Elemento grafico 8" descr="Cerchi con frecce">
              <a:extLst>
                <a:ext uri="{FF2B5EF4-FFF2-40B4-BE49-F238E27FC236}">
                  <a16:creationId xmlns:a16="http://schemas.microsoft.com/office/drawing/2014/main" id="{3A76CD4B-E8B2-4B75-839A-57EA328CE064}"/>
                </a:ext>
              </a:extLst>
            </p:cNvPr>
            <p:cNvGrpSpPr/>
            <p:nvPr/>
          </p:nvGrpSpPr>
          <p:grpSpPr>
            <a:xfrm>
              <a:off x="2156059" y="5611233"/>
              <a:ext cx="1087777" cy="1079075"/>
              <a:chOff x="1804192" y="5194189"/>
              <a:chExt cx="1087777" cy="1079075"/>
            </a:xfrm>
            <a:grpFill/>
          </p:grpSpPr>
          <p:sp>
            <p:nvSpPr>
              <p:cNvPr id="12" name="Figura a mano libera: forma 11">
                <a:extLst>
                  <a:ext uri="{FF2B5EF4-FFF2-40B4-BE49-F238E27FC236}">
                    <a16:creationId xmlns:a16="http://schemas.microsoft.com/office/drawing/2014/main" id="{BC8BBF33-6245-4EA2-A24E-48AD61743BC7}"/>
                  </a:ext>
                </a:extLst>
              </p:cNvPr>
              <p:cNvSpPr/>
              <p:nvPr/>
            </p:nvSpPr>
            <p:spPr>
              <a:xfrm>
                <a:off x="2423195" y="5194189"/>
                <a:ext cx="455349" cy="438484"/>
              </a:xfrm>
              <a:custGeom>
                <a:avLst/>
                <a:gdLst>
                  <a:gd name="connsiteX0" fmla="*/ 23713 w 455348"/>
                  <a:gd name="connsiteY0" fmla="*/ 65959 h 438484"/>
                  <a:gd name="connsiteX1" fmla="*/ 304849 w 455348"/>
                  <a:gd name="connsiteY1" fmla="*/ 335796 h 438484"/>
                  <a:gd name="connsiteX2" fmla="*/ 252905 w 455348"/>
                  <a:gd name="connsiteY2" fmla="*/ 304933 h 438484"/>
                  <a:gd name="connsiteX3" fmla="*/ 205991 w 455348"/>
                  <a:gd name="connsiteY3" fmla="*/ 313561 h 438484"/>
                  <a:gd name="connsiteX4" fmla="*/ 214621 w 455348"/>
                  <a:gd name="connsiteY4" fmla="*/ 360475 h 438484"/>
                  <a:gd name="connsiteX5" fmla="*/ 219176 w 455348"/>
                  <a:gd name="connsiteY5" fmla="*/ 363116 h 438484"/>
                  <a:gd name="connsiteX6" fmla="*/ 337229 w 455348"/>
                  <a:gd name="connsiteY6" fmla="*/ 433105 h 438484"/>
                  <a:gd name="connsiteX7" fmla="*/ 358310 w 455348"/>
                  <a:gd name="connsiteY7" fmla="*/ 440526 h 438484"/>
                  <a:gd name="connsiteX8" fmla="*/ 359153 w 455348"/>
                  <a:gd name="connsiteY8" fmla="*/ 440526 h 438484"/>
                  <a:gd name="connsiteX9" fmla="*/ 361852 w 455348"/>
                  <a:gd name="connsiteY9" fmla="*/ 440526 h 438484"/>
                  <a:gd name="connsiteX10" fmla="*/ 363201 w 455348"/>
                  <a:gd name="connsiteY10" fmla="*/ 440526 h 438484"/>
                  <a:gd name="connsiteX11" fmla="*/ 363201 w 455348"/>
                  <a:gd name="connsiteY11" fmla="*/ 440526 h 438484"/>
                  <a:gd name="connsiteX12" fmla="*/ 365899 w 455348"/>
                  <a:gd name="connsiteY12" fmla="*/ 440526 h 438484"/>
                  <a:gd name="connsiteX13" fmla="*/ 386474 w 455348"/>
                  <a:gd name="connsiteY13" fmla="*/ 425010 h 438484"/>
                  <a:gd name="connsiteX14" fmla="*/ 460342 w 455348"/>
                  <a:gd name="connsiteY14" fmla="*/ 300717 h 438484"/>
                  <a:gd name="connsiteX15" fmla="*/ 444516 w 455348"/>
                  <a:gd name="connsiteY15" fmla="*/ 255718 h 438484"/>
                  <a:gd name="connsiteX16" fmla="*/ 402159 w 455348"/>
                  <a:gd name="connsiteY16" fmla="*/ 266987 h 438484"/>
                  <a:gd name="connsiteX17" fmla="*/ 370959 w 455348"/>
                  <a:gd name="connsiteY17" fmla="*/ 320111 h 438484"/>
                  <a:gd name="connsiteX18" fmla="*/ 370959 w 455348"/>
                  <a:gd name="connsiteY18" fmla="*/ 320111 h 438484"/>
                  <a:gd name="connsiteX19" fmla="*/ 149861 w 455348"/>
                  <a:gd name="connsiteY19" fmla="*/ 48757 h 438484"/>
                  <a:gd name="connsiteX20" fmla="*/ 43782 w 455348"/>
                  <a:gd name="connsiteY20" fmla="*/ 1536 h 438484"/>
                  <a:gd name="connsiteX21" fmla="*/ 1536 w 455348"/>
                  <a:gd name="connsiteY21" fmla="*/ 23713 h 438484"/>
                  <a:gd name="connsiteX22" fmla="*/ 23713 w 455348"/>
                  <a:gd name="connsiteY22" fmla="*/ 65959 h 43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55348" h="438484">
                    <a:moveTo>
                      <a:pt x="23713" y="65959"/>
                    </a:moveTo>
                    <a:cubicBezTo>
                      <a:pt x="154440" y="107035"/>
                      <a:pt x="258447" y="206863"/>
                      <a:pt x="304849" y="335796"/>
                    </a:cubicBezTo>
                    <a:lnTo>
                      <a:pt x="252905" y="304933"/>
                    </a:lnTo>
                    <a:cubicBezTo>
                      <a:pt x="237568" y="294361"/>
                      <a:pt x="216563" y="298224"/>
                      <a:pt x="205991" y="313561"/>
                    </a:cubicBezTo>
                    <a:cubicBezTo>
                      <a:pt x="195418" y="328900"/>
                      <a:pt x="199282" y="349903"/>
                      <a:pt x="214621" y="360475"/>
                    </a:cubicBezTo>
                    <a:cubicBezTo>
                      <a:pt x="216068" y="361474"/>
                      <a:pt x="217590" y="362356"/>
                      <a:pt x="219176" y="363116"/>
                    </a:cubicBezTo>
                    <a:lnTo>
                      <a:pt x="337229" y="433105"/>
                    </a:lnTo>
                    <a:cubicBezTo>
                      <a:pt x="343209" y="437903"/>
                      <a:pt x="350643" y="440519"/>
                      <a:pt x="358310" y="440526"/>
                    </a:cubicBezTo>
                    <a:lnTo>
                      <a:pt x="359153" y="440526"/>
                    </a:lnTo>
                    <a:lnTo>
                      <a:pt x="361852" y="440526"/>
                    </a:lnTo>
                    <a:lnTo>
                      <a:pt x="363201" y="440526"/>
                    </a:lnTo>
                    <a:lnTo>
                      <a:pt x="363201" y="440526"/>
                    </a:lnTo>
                    <a:lnTo>
                      <a:pt x="365899" y="440526"/>
                    </a:lnTo>
                    <a:cubicBezTo>
                      <a:pt x="374541" y="438281"/>
                      <a:pt x="381939" y="432701"/>
                      <a:pt x="386474" y="425010"/>
                    </a:cubicBezTo>
                    <a:lnTo>
                      <a:pt x="460342" y="300717"/>
                    </a:lnTo>
                    <a:cubicBezTo>
                      <a:pt x="468398" y="283921"/>
                      <a:pt x="461313" y="263775"/>
                      <a:pt x="444516" y="255718"/>
                    </a:cubicBezTo>
                    <a:cubicBezTo>
                      <a:pt x="429549" y="248539"/>
                      <a:pt x="411581" y="253318"/>
                      <a:pt x="402159" y="266987"/>
                    </a:cubicBezTo>
                    <a:lnTo>
                      <a:pt x="370959" y="320111"/>
                    </a:lnTo>
                    <a:lnTo>
                      <a:pt x="370959" y="320111"/>
                    </a:lnTo>
                    <a:cubicBezTo>
                      <a:pt x="331971" y="206191"/>
                      <a:pt x="253556" y="109954"/>
                      <a:pt x="149861" y="48757"/>
                    </a:cubicBezTo>
                    <a:cubicBezTo>
                      <a:pt x="116398" y="29062"/>
                      <a:pt x="80812" y="13221"/>
                      <a:pt x="43782" y="1536"/>
                    </a:cubicBezTo>
                    <a:cubicBezTo>
                      <a:pt x="25991" y="-4006"/>
                      <a:pt x="7078" y="5922"/>
                      <a:pt x="1536" y="23713"/>
                    </a:cubicBezTo>
                    <a:cubicBezTo>
                      <a:pt x="-4006" y="41504"/>
                      <a:pt x="5922" y="60417"/>
                      <a:pt x="23713" y="65959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Figura a mano libera: forma 13">
                <a:extLst>
                  <a:ext uri="{FF2B5EF4-FFF2-40B4-BE49-F238E27FC236}">
                    <a16:creationId xmlns:a16="http://schemas.microsoft.com/office/drawing/2014/main" id="{A9C7E18E-7DAE-47F5-B736-A8562DF6C81A}"/>
                  </a:ext>
                </a:extLst>
              </p:cNvPr>
              <p:cNvSpPr/>
              <p:nvPr/>
            </p:nvSpPr>
            <p:spPr>
              <a:xfrm>
                <a:off x="1809640" y="5275832"/>
                <a:ext cx="236107" cy="539673"/>
              </a:xfrm>
              <a:custGeom>
                <a:avLst/>
                <a:gdLst>
                  <a:gd name="connsiteX0" fmla="*/ 13778 w 236106"/>
                  <a:gd name="connsiteY0" fmla="*/ 518760 h 539672"/>
                  <a:gd name="connsiteX1" fmla="*/ 46664 w 236106"/>
                  <a:gd name="connsiteY1" fmla="*/ 544732 h 539672"/>
                  <a:gd name="connsiteX2" fmla="*/ 54422 w 236106"/>
                  <a:gd name="connsiteY2" fmla="*/ 543720 h 539672"/>
                  <a:gd name="connsiteX3" fmla="*/ 78876 w 236106"/>
                  <a:gd name="connsiteY3" fmla="*/ 503245 h 539672"/>
                  <a:gd name="connsiteX4" fmla="*/ 129470 w 236106"/>
                  <a:gd name="connsiteY4" fmla="*/ 179778 h 539672"/>
                  <a:gd name="connsiteX5" fmla="*/ 175679 w 236106"/>
                  <a:gd name="connsiteY5" fmla="*/ 115355 h 539672"/>
                  <a:gd name="connsiteX6" fmla="*/ 176691 w 236106"/>
                  <a:gd name="connsiteY6" fmla="*/ 116367 h 539672"/>
                  <a:gd name="connsiteX7" fmla="*/ 176691 w 236106"/>
                  <a:gd name="connsiteY7" fmla="*/ 178092 h 539672"/>
                  <a:gd name="connsiteX8" fmla="*/ 210421 w 236106"/>
                  <a:gd name="connsiteY8" fmla="*/ 211822 h 539672"/>
                  <a:gd name="connsiteX9" fmla="*/ 244150 w 236106"/>
                  <a:gd name="connsiteY9" fmla="*/ 178092 h 539672"/>
                  <a:gd name="connsiteX10" fmla="*/ 245500 w 236106"/>
                  <a:gd name="connsiteY10" fmla="*/ 35079 h 539672"/>
                  <a:gd name="connsiteX11" fmla="*/ 211770 w 236106"/>
                  <a:gd name="connsiteY11" fmla="*/ 1349 h 539672"/>
                  <a:gd name="connsiteX12" fmla="*/ 68588 w 236106"/>
                  <a:gd name="connsiteY12" fmla="*/ 0 h 539672"/>
                  <a:gd name="connsiteX13" fmla="*/ 34859 w 236106"/>
                  <a:gd name="connsiteY13" fmla="*/ 33730 h 539672"/>
                  <a:gd name="connsiteX14" fmla="*/ 68588 w 236106"/>
                  <a:gd name="connsiteY14" fmla="*/ 67459 h 539672"/>
                  <a:gd name="connsiteX15" fmla="*/ 128458 w 236106"/>
                  <a:gd name="connsiteY15" fmla="*/ 67459 h 539672"/>
                  <a:gd name="connsiteX16" fmla="*/ 70443 w 236106"/>
                  <a:gd name="connsiteY16" fmla="*/ 145037 h 539672"/>
                  <a:gd name="connsiteX17" fmla="*/ 13778 w 236106"/>
                  <a:gd name="connsiteY17" fmla="*/ 518760 h 539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6106" h="539672">
                    <a:moveTo>
                      <a:pt x="13778" y="518760"/>
                    </a:moveTo>
                    <a:cubicBezTo>
                      <a:pt x="17380" y="534003"/>
                      <a:pt x="31002" y="544761"/>
                      <a:pt x="46664" y="544732"/>
                    </a:cubicBezTo>
                    <a:cubicBezTo>
                      <a:pt x="49281" y="544717"/>
                      <a:pt x="51887" y="544376"/>
                      <a:pt x="54422" y="543720"/>
                    </a:cubicBezTo>
                    <a:cubicBezTo>
                      <a:pt x="72250" y="539158"/>
                      <a:pt x="83131" y="521148"/>
                      <a:pt x="78876" y="503245"/>
                    </a:cubicBezTo>
                    <a:cubicBezTo>
                      <a:pt x="53165" y="392941"/>
                      <a:pt x="71307" y="276963"/>
                      <a:pt x="129470" y="179778"/>
                    </a:cubicBezTo>
                    <a:cubicBezTo>
                      <a:pt x="142938" y="156981"/>
                      <a:pt x="158403" y="135421"/>
                      <a:pt x="175679" y="115355"/>
                    </a:cubicBezTo>
                    <a:lnTo>
                      <a:pt x="176691" y="116367"/>
                    </a:lnTo>
                    <a:lnTo>
                      <a:pt x="176691" y="178092"/>
                    </a:lnTo>
                    <a:cubicBezTo>
                      <a:pt x="176691" y="196721"/>
                      <a:pt x="191792" y="211822"/>
                      <a:pt x="210421" y="211822"/>
                    </a:cubicBezTo>
                    <a:cubicBezTo>
                      <a:pt x="229050" y="211822"/>
                      <a:pt x="244150" y="196721"/>
                      <a:pt x="244150" y="178092"/>
                    </a:cubicBezTo>
                    <a:lnTo>
                      <a:pt x="245500" y="35079"/>
                    </a:lnTo>
                    <a:cubicBezTo>
                      <a:pt x="245500" y="16450"/>
                      <a:pt x="230399" y="1349"/>
                      <a:pt x="211770" y="1349"/>
                    </a:cubicBezTo>
                    <a:lnTo>
                      <a:pt x="68588" y="0"/>
                    </a:lnTo>
                    <a:cubicBezTo>
                      <a:pt x="49959" y="0"/>
                      <a:pt x="34859" y="15101"/>
                      <a:pt x="34859" y="33730"/>
                    </a:cubicBezTo>
                    <a:cubicBezTo>
                      <a:pt x="34859" y="52358"/>
                      <a:pt x="49959" y="67459"/>
                      <a:pt x="68588" y="67459"/>
                    </a:cubicBezTo>
                    <a:lnTo>
                      <a:pt x="128458" y="67459"/>
                    </a:lnTo>
                    <a:cubicBezTo>
                      <a:pt x="106703" y="91419"/>
                      <a:pt x="87278" y="117396"/>
                      <a:pt x="70443" y="145037"/>
                    </a:cubicBezTo>
                    <a:cubicBezTo>
                      <a:pt x="3709" y="257515"/>
                      <a:pt x="-16614" y="391556"/>
                      <a:pt x="13778" y="518760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" name="Figura a mano libera: forma 14">
                <a:extLst>
                  <a:ext uri="{FF2B5EF4-FFF2-40B4-BE49-F238E27FC236}">
                    <a16:creationId xmlns:a16="http://schemas.microsoft.com/office/drawing/2014/main" id="{FE5AF0C5-AA40-466E-BE60-8A688C303F86}"/>
                  </a:ext>
                </a:extLst>
              </p:cNvPr>
              <p:cNvSpPr/>
              <p:nvPr/>
            </p:nvSpPr>
            <p:spPr>
              <a:xfrm>
                <a:off x="2112598" y="5986563"/>
                <a:ext cx="556537" cy="286701"/>
              </a:xfrm>
              <a:custGeom>
                <a:avLst/>
                <a:gdLst>
                  <a:gd name="connsiteX0" fmla="*/ 504813 w 556537"/>
                  <a:gd name="connsiteY0" fmla="*/ 10238 h 286701"/>
                  <a:gd name="connsiteX1" fmla="*/ 121139 w 556537"/>
                  <a:gd name="connsiteY1" fmla="*/ 122389 h 286701"/>
                  <a:gd name="connsiteX2" fmla="*/ 121139 w 556537"/>
                  <a:gd name="connsiteY2" fmla="*/ 122389 h 286701"/>
                  <a:gd name="connsiteX3" fmla="*/ 174769 w 556537"/>
                  <a:gd name="connsiteY3" fmla="*/ 92033 h 286701"/>
                  <a:gd name="connsiteX4" fmla="*/ 187165 w 556537"/>
                  <a:gd name="connsiteY4" fmla="*/ 45907 h 286701"/>
                  <a:gd name="connsiteX5" fmla="*/ 141040 w 556537"/>
                  <a:gd name="connsiteY5" fmla="*/ 33512 h 286701"/>
                  <a:gd name="connsiteX6" fmla="*/ 17083 w 556537"/>
                  <a:gd name="connsiteY6" fmla="*/ 103838 h 286701"/>
                  <a:gd name="connsiteX7" fmla="*/ 4403 w 556537"/>
                  <a:gd name="connsiteY7" fmla="*/ 149823 h 286701"/>
                  <a:gd name="connsiteX8" fmla="*/ 4435 w 556537"/>
                  <a:gd name="connsiteY8" fmla="*/ 149879 h 286701"/>
                  <a:gd name="connsiteX9" fmla="*/ 75436 w 556537"/>
                  <a:gd name="connsiteY9" fmla="*/ 274172 h 286701"/>
                  <a:gd name="connsiteX10" fmla="*/ 121645 w 556537"/>
                  <a:gd name="connsiteY10" fmla="*/ 286652 h 286701"/>
                  <a:gd name="connsiteX11" fmla="*/ 134125 w 556537"/>
                  <a:gd name="connsiteY11" fmla="*/ 240443 h 286701"/>
                  <a:gd name="connsiteX12" fmla="*/ 103937 w 556537"/>
                  <a:gd name="connsiteY12" fmla="*/ 187825 h 286701"/>
                  <a:gd name="connsiteX13" fmla="*/ 551697 w 556537"/>
                  <a:gd name="connsiteY13" fmla="*/ 59146 h 286701"/>
                  <a:gd name="connsiteX14" fmla="*/ 554938 w 556537"/>
                  <a:gd name="connsiteY14" fmla="*/ 11556 h 286701"/>
                  <a:gd name="connsiteX15" fmla="*/ 507347 w 556537"/>
                  <a:gd name="connsiteY15" fmla="*/ 8314 h 286701"/>
                  <a:gd name="connsiteX16" fmla="*/ 505319 w 556537"/>
                  <a:gd name="connsiteY16" fmla="*/ 10238 h 286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6537" h="286701">
                    <a:moveTo>
                      <a:pt x="504813" y="10238"/>
                    </a:moveTo>
                    <a:cubicBezTo>
                      <a:pt x="402290" y="106960"/>
                      <a:pt x="259614" y="148665"/>
                      <a:pt x="121139" y="122389"/>
                    </a:cubicBezTo>
                    <a:lnTo>
                      <a:pt x="121139" y="122389"/>
                    </a:lnTo>
                    <a:lnTo>
                      <a:pt x="174769" y="92033"/>
                    </a:lnTo>
                    <a:cubicBezTo>
                      <a:pt x="190929" y="82718"/>
                      <a:pt x="196479" y="62067"/>
                      <a:pt x="187165" y="45907"/>
                    </a:cubicBezTo>
                    <a:cubicBezTo>
                      <a:pt x="177850" y="29748"/>
                      <a:pt x="157199" y="24197"/>
                      <a:pt x="141040" y="33512"/>
                    </a:cubicBezTo>
                    <a:lnTo>
                      <a:pt x="17083" y="103838"/>
                    </a:lnTo>
                    <a:cubicBezTo>
                      <a:pt x="883" y="113034"/>
                      <a:pt x="-4793" y="133623"/>
                      <a:pt x="4403" y="149823"/>
                    </a:cubicBezTo>
                    <a:cubicBezTo>
                      <a:pt x="4413" y="149842"/>
                      <a:pt x="4425" y="149860"/>
                      <a:pt x="4435" y="149879"/>
                    </a:cubicBezTo>
                    <a:lnTo>
                      <a:pt x="75436" y="274172"/>
                    </a:lnTo>
                    <a:cubicBezTo>
                      <a:pt x="84750" y="290379"/>
                      <a:pt x="105438" y="295966"/>
                      <a:pt x="121645" y="286652"/>
                    </a:cubicBezTo>
                    <a:cubicBezTo>
                      <a:pt x="137852" y="277338"/>
                      <a:pt x="143439" y="256650"/>
                      <a:pt x="134125" y="240443"/>
                    </a:cubicBezTo>
                    <a:lnTo>
                      <a:pt x="103937" y="187825"/>
                    </a:lnTo>
                    <a:cubicBezTo>
                      <a:pt x="265235" y="220289"/>
                      <a:pt x="432245" y="172294"/>
                      <a:pt x="551697" y="59146"/>
                    </a:cubicBezTo>
                    <a:cubicBezTo>
                      <a:pt x="565733" y="46899"/>
                      <a:pt x="567185" y="25592"/>
                      <a:pt x="554938" y="11556"/>
                    </a:cubicBezTo>
                    <a:cubicBezTo>
                      <a:pt x="542693" y="-2481"/>
                      <a:pt x="521386" y="-3933"/>
                      <a:pt x="507347" y="8314"/>
                    </a:cubicBezTo>
                    <a:cubicBezTo>
                      <a:pt x="506646" y="8926"/>
                      <a:pt x="505968" y="9569"/>
                      <a:pt x="505319" y="1023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16" name="Figura a mano libera: forma 15">
                <a:extLst>
                  <a:ext uri="{FF2B5EF4-FFF2-40B4-BE49-F238E27FC236}">
                    <a16:creationId xmlns:a16="http://schemas.microsoft.com/office/drawing/2014/main" id="{AEBA412C-4200-42D7-90FC-42852CC331E4}"/>
                  </a:ext>
                </a:extLst>
              </p:cNvPr>
              <p:cNvSpPr/>
              <p:nvPr/>
            </p:nvSpPr>
            <p:spPr>
              <a:xfrm>
                <a:off x="1804192" y="5836417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" name="Figura a mano libera: forma 16">
                <a:extLst>
                  <a:ext uri="{FF2B5EF4-FFF2-40B4-BE49-F238E27FC236}">
                    <a16:creationId xmlns:a16="http://schemas.microsoft.com/office/drawing/2014/main" id="{5826978A-70CE-4425-9C2C-9CF76D334A86}"/>
                  </a:ext>
                </a:extLst>
              </p:cNvPr>
              <p:cNvSpPr/>
              <p:nvPr/>
            </p:nvSpPr>
            <p:spPr>
              <a:xfrm>
                <a:off x="2622133" y="5721062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solidFill>
                <a:srgbClr val="FF3300"/>
              </a:solidFill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pic>
          <p:nvPicPr>
            <p:cNvPr id="37" name="Immagine 36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B2AF6AA8-09AB-4EB1-9567-B5D11C5AF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08" r="34108"/>
            <a:stretch/>
          </p:blipFill>
          <p:spPr>
            <a:xfrm>
              <a:off x="2483768" y="5265425"/>
              <a:ext cx="254696" cy="605524"/>
            </a:xfrm>
            <a:prstGeom prst="rect">
              <a:avLst/>
            </a:prstGeom>
            <a:solidFill>
              <a:schemeClr val="lt1"/>
            </a:solidFill>
            <a:ln w="12700" cap="flat">
              <a:solidFill>
                <a:srgbClr val="FF0000"/>
              </a:solidFill>
              <a:prstDash val="lgDash"/>
              <a:miter/>
            </a:ln>
          </p:spPr>
        </p:pic>
      </p:grpSp>
      <p:sp>
        <p:nvSpPr>
          <p:cNvPr id="2" name="Rettangolo ad angolo ripiegato 1">
            <a:extLst>
              <a:ext uri="{FF2B5EF4-FFF2-40B4-BE49-F238E27FC236}">
                <a16:creationId xmlns:a16="http://schemas.microsoft.com/office/drawing/2014/main" id="{88480D34-41C2-42AF-84EA-C1EDFEE34EFB}"/>
              </a:ext>
            </a:extLst>
          </p:cNvPr>
          <p:cNvSpPr/>
          <p:nvPr/>
        </p:nvSpPr>
        <p:spPr bwMode="auto">
          <a:xfrm>
            <a:off x="4427984" y="5511211"/>
            <a:ext cx="3600399" cy="683201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 w="6350" cap="flat">
            <a:solidFill>
              <a:srgbClr val="FF0000"/>
            </a:solidFill>
            <a:prstDash val="solid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Non</a:t>
            </a:r>
            <a:r>
              <a:rPr lang="it-IT" sz="2000" dirty="0">
                <a:solidFill>
                  <a:srgbClr val="002060"/>
                </a:solidFill>
              </a:rPr>
              <a:t> dimenticare di inserire nome e cognome</a:t>
            </a:r>
          </a:p>
        </p:txBody>
      </p:sp>
      <p:sp>
        <p:nvSpPr>
          <p:cNvPr id="18" name="Rettangolo ad angolo ripiegato 17">
            <a:extLst>
              <a:ext uri="{FF2B5EF4-FFF2-40B4-BE49-F238E27FC236}">
                <a16:creationId xmlns:a16="http://schemas.microsoft.com/office/drawing/2014/main" id="{FA3BA113-961C-42BE-9E5F-9689ADF92AFE}"/>
              </a:ext>
            </a:extLst>
          </p:cNvPr>
          <p:cNvSpPr/>
          <p:nvPr/>
        </p:nvSpPr>
        <p:spPr bwMode="auto">
          <a:xfrm>
            <a:off x="1822278" y="681535"/>
            <a:ext cx="5272306" cy="816369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 w="6350" cap="flat">
            <a:solidFill>
              <a:srgbClr val="FF0000"/>
            </a:solidFill>
            <a:prstDash val="solid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dirty="0">
                <a:solidFill>
                  <a:srgbClr val="002060"/>
                </a:solidFill>
              </a:rPr>
              <a:t>Ogni sezione relativa al Partecipante </a:t>
            </a:r>
            <a:r>
              <a:rPr lang="it-IT" sz="2000" b="1" dirty="0">
                <a:solidFill>
                  <a:srgbClr val="002060"/>
                </a:solidFill>
              </a:rPr>
              <a:t>DEVE</a:t>
            </a:r>
            <a:r>
              <a:rPr lang="it-IT" sz="2000" dirty="0">
                <a:solidFill>
                  <a:srgbClr val="002060"/>
                </a:solidFill>
              </a:rPr>
              <a:t> essere compilata in ogni sua parte.</a:t>
            </a:r>
          </a:p>
        </p:txBody>
      </p:sp>
    </p:spTree>
    <p:extLst>
      <p:ext uri="{BB962C8B-B14F-4D97-AF65-F5344CB8AC3E}">
        <p14:creationId xmlns:p14="http://schemas.microsoft.com/office/powerpoint/2010/main" val="155954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2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067907" y="67903"/>
            <a:ext cx="4029620" cy="38055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Contributo finanziario</a:t>
            </a: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4</a:t>
            </a:fld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4907D22E-1FEB-4904-94F9-B5724B862F58}"/>
              </a:ext>
            </a:extLst>
          </p:cNvPr>
          <p:cNvGrpSpPr/>
          <p:nvPr/>
        </p:nvGrpSpPr>
        <p:grpSpPr>
          <a:xfrm>
            <a:off x="7320072" y="104457"/>
            <a:ext cx="599856" cy="815786"/>
            <a:chOff x="6555597" y="581712"/>
            <a:chExt cx="1087777" cy="1463859"/>
          </a:xfrm>
        </p:grpSpPr>
        <p:grpSp>
          <p:nvGrpSpPr>
            <p:cNvPr id="11" name="Elemento grafico 8" descr="Cerchi con frecce">
              <a:extLst>
                <a:ext uri="{FF2B5EF4-FFF2-40B4-BE49-F238E27FC236}">
                  <a16:creationId xmlns:a16="http://schemas.microsoft.com/office/drawing/2014/main" id="{FB59A5D1-B179-4DB1-BA83-4ED458966DA7}"/>
                </a:ext>
              </a:extLst>
            </p:cNvPr>
            <p:cNvGrpSpPr/>
            <p:nvPr/>
          </p:nvGrpSpPr>
          <p:grpSpPr>
            <a:xfrm>
              <a:off x="6555597" y="966496"/>
              <a:ext cx="1087777" cy="1079075"/>
              <a:chOff x="1804192" y="5194189"/>
              <a:chExt cx="1087777" cy="1079075"/>
            </a:xfrm>
            <a:solidFill>
              <a:srgbClr val="002060"/>
            </a:solidFill>
          </p:grpSpPr>
          <p:sp>
            <p:nvSpPr>
              <p:cNvPr id="13" name="Figura a mano libera: forma 12">
                <a:extLst>
                  <a:ext uri="{FF2B5EF4-FFF2-40B4-BE49-F238E27FC236}">
                    <a16:creationId xmlns:a16="http://schemas.microsoft.com/office/drawing/2014/main" id="{BDFE1F59-6D6E-4739-92FD-7C22EADF5C79}"/>
                  </a:ext>
                </a:extLst>
              </p:cNvPr>
              <p:cNvSpPr/>
              <p:nvPr/>
            </p:nvSpPr>
            <p:spPr>
              <a:xfrm>
                <a:off x="2423195" y="5194189"/>
                <a:ext cx="455349" cy="438484"/>
              </a:xfrm>
              <a:custGeom>
                <a:avLst/>
                <a:gdLst>
                  <a:gd name="connsiteX0" fmla="*/ 23713 w 455348"/>
                  <a:gd name="connsiteY0" fmla="*/ 65959 h 438484"/>
                  <a:gd name="connsiteX1" fmla="*/ 304849 w 455348"/>
                  <a:gd name="connsiteY1" fmla="*/ 335796 h 438484"/>
                  <a:gd name="connsiteX2" fmla="*/ 252905 w 455348"/>
                  <a:gd name="connsiteY2" fmla="*/ 304933 h 438484"/>
                  <a:gd name="connsiteX3" fmla="*/ 205991 w 455348"/>
                  <a:gd name="connsiteY3" fmla="*/ 313561 h 438484"/>
                  <a:gd name="connsiteX4" fmla="*/ 214621 w 455348"/>
                  <a:gd name="connsiteY4" fmla="*/ 360475 h 438484"/>
                  <a:gd name="connsiteX5" fmla="*/ 219176 w 455348"/>
                  <a:gd name="connsiteY5" fmla="*/ 363116 h 438484"/>
                  <a:gd name="connsiteX6" fmla="*/ 337229 w 455348"/>
                  <a:gd name="connsiteY6" fmla="*/ 433105 h 438484"/>
                  <a:gd name="connsiteX7" fmla="*/ 358310 w 455348"/>
                  <a:gd name="connsiteY7" fmla="*/ 440526 h 438484"/>
                  <a:gd name="connsiteX8" fmla="*/ 359153 w 455348"/>
                  <a:gd name="connsiteY8" fmla="*/ 440526 h 438484"/>
                  <a:gd name="connsiteX9" fmla="*/ 361852 w 455348"/>
                  <a:gd name="connsiteY9" fmla="*/ 440526 h 438484"/>
                  <a:gd name="connsiteX10" fmla="*/ 363201 w 455348"/>
                  <a:gd name="connsiteY10" fmla="*/ 440526 h 438484"/>
                  <a:gd name="connsiteX11" fmla="*/ 363201 w 455348"/>
                  <a:gd name="connsiteY11" fmla="*/ 440526 h 438484"/>
                  <a:gd name="connsiteX12" fmla="*/ 365899 w 455348"/>
                  <a:gd name="connsiteY12" fmla="*/ 440526 h 438484"/>
                  <a:gd name="connsiteX13" fmla="*/ 386474 w 455348"/>
                  <a:gd name="connsiteY13" fmla="*/ 425010 h 438484"/>
                  <a:gd name="connsiteX14" fmla="*/ 460342 w 455348"/>
                  <a:gd name="connsiteY14" fmla="*/ 300717 h 438484"/>
                  <a:gd name="connsiteX15" fmla="*/ 444516 w 455348"/>
                  <a:gd name="connsiteY15" fmla="*/ 255718 h 438484"/>
                  <a:gd name="connsiteX16" fmla="*/ 402159 w 455348"/>
                  <a:gd name="connsiteY16" fmla="*/ 266987 h 438484"/>
                  <a:gd name="connsiteX17" fmla="*/ 370959 w 455348"/>
                  <a:gd name="connsiteY17" fmla="*/ 320111 h 438484"/>
                  <a:gd name="connsiteX18" fmla="*/ 370959 w 455348"/>
                  <a:gd name="connsiteY18" fmla="*/ 320111 h 438484"/>
                  <a:gd name="connsiteX19" fmla="*/ 149861 w 455348"/>
                  <a:gd name="connsiteY19" fmla="*/ 48757 h 438484"/>
                  <a:gd name="connsiteX20" fmla="*/ 43782 w 455348"/>
                  <a:gd name="connsiteY20" fmla="*/ 1536 h 438484"/>
                  <a:gd name="connsiteX21" fmla="*/ 1536 w 455348"/>
                  <a:gd name="connsiteY21" fmla="*/ 23713 h 438484"/>
                  <a:gd name="connsiteX22" fmla="*/ 23713 w 455348"/>
                  <a:gd name="connsiteY22" fmla="*/ 65959 h 43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55348" h="438484">
                    <a:moveTo>
                      <a:pt x="23713" y="65959"/>
                    </a:moveTo>
                    <a:cubicBezTo>
                      <a:pt x="154440" y="107035"/>
                      <a:pt x="258447" y="206863"/>
                      <a:pt x="304849" y="335796"/>
                    </a:cubicBezTo>
                    <a:lnTo>
                      <a:pt x="252905" y="304933"/>
                    </a:lnTo>
                    <a:cubicBezTo>
                      <a:pt x="237568" y="294361"/>
                      <a:pt x="216563" y="298224"/>
                      <a:pt x="205991" y="313561"/>
                    </a:cubicBezTo>
                    <a:cubicBezTo>
                      <a:pt x="195418" y="328900"/>
                      <a:pt x="199282" y="349903"/>
                      <a:pt x="214621" y="360475"/>
                    </a:cubicBezTo>
                    <a:cubicBezTo>
                      <a:pt x="216068" y="361474"/>
                      <a:pt x="217590" y="362356"/>
                      <a:pt x="219176" y="363116"/>
                    </a:cubicBezTo>
                    <a:lnTo>
                      <a:pt x="337229" y="433105"/>
                    </a:lnTo>
                    <a:cubicBezTo>
                      <a:pt x="343209" y="437903"/>
                      <a:pt x="350643" y="440519"/>
                      <a:pt x="358310" y="440526"/>
                    </a:cubicBezTo>
                    <a:lnTo>
                      <a:pt x="359153" y="440526"/>
                    </a:lnTo>
                    <a:lnTo>
                      <a:pt x="361852" y="440526"/>
                    </a:lnTo>
                    <a:lnTo>
                      <a:pt x="363201" y="440526"/>
                    </a:lnTo>
                    <a:lnTo>
                      <a:pt x="363201" y="440526"/>
                    </a:lnTo>
                    <a:lnTo>
                      <a:pt x="365899" y="440526"/>
                    </a:lnTo>
                    <a:cubicBezTo>
                      <a:pt x="374541" y="438281"/>
                      <a:pt x="381939" y="432701"/>
                      <a:pt x="386474" y="425010"/>
                    </a:cubicBezTo>
                    <a:lnTo>
                      <a:pt x="460342" y="300717"/>
                    </a:lnTo>
                    <a:cubicBezTo>
                      <a:pt x="468398" y="283921"/>
                      <a:pt x="461313" y="263775"/>
                      <a:pt x="444516" y="255718"/>
                    </a:cubicBezTo>
                    <a:cubicBezTo>
                      <a:pt x="429549" y="248539"/>
                      <a:pt x="411581" y="253318"/>
                      <a:pt x="402159" y="266987"/>
                    </a:cubicBezTo>
                    <a:lnTo>
                      <a:pt x="370959" y="320111"/>
                    </a:lnTo>
                    <a:lnTo>
                      <a:pt x="370959" y="320111"/>
                    </a:lnTo>
                    <a:cubicBezTo>
                      <a:pt x="331971" y="206191"/>
                      <a:pt x="253556" y="109954"/>
                      <a:pt x="149861" y="48757"/>
                    </a:cubicBezTo>
                    <a:cubicBezTo>
                      <a:pt x="116398" y="29062"/>
                      <a:pt x="80812" y="13221"/>
                      <a:pt x="43782" y="1536"/>
                    </a:cubicBezTo>
                    <a:cubicBezTo>
                      <a:pt x="25991" y="-4006"/>
                      <a:pt x="7078" y="5922"/>
                      <a:pt x="1536" y="23713"/>
                    </a:cubicBezTo>
                    <a:cubicBezTo>
                      <a:pt x="-4006" y="41504"/>
                      <a:pt x="5922" y="60417"/>
                      <a:pt x="23713" y="65959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Figura a mano libera: forma 13">
                <a:extLst>
                  <a:ext uri="{FF2B5EF4-FFF2-40B4-BE49-F238E27FC236}">
                    <a16:creationId xmlns:a16="http://schemas.microsoft.com/office/drawing/2014/main" id="{04C4C852-2177-4ECF-AA09-B9DCCD1853E9}"/>
                  </a:ext>
                </a:extLst>
              </p:cNvPr>
              <p:cNvSpPr/>
              <p:nvPr/>
            </p:nvSpPr>
            <p:spPr>
              <a:xfrm>
                <a:off x="1809640" y="5275832"/>
                <a:ext cx="236107" cy="539673"/>
              </a:xfrm>
              <a:custGeom>
                <a:avLst/>
                <a:gdLst>
                  <a:gd name="connsiteX0" fmla="*/ 13778 w 236106"/>
                  <a:gd name="connsiteY0" fmla="*/ 518760 h 539672"/>
                  <a:gd name="connsiteX1" fmla="*/ 46664 w 236106"/>
                  <a:gd name="connsiteY1" fmla="*/ 544732 h 539672"/>
                  <a:gd name="connsiteX2" fmla="*/ 54422 w 236106"/>
                  <a:gd name="connsiteY2" fmla="*/ 543720 h 539672"/>
                  <a:gd name="connsiteX3" fmla="*/ 78876 w 236106"/>
                  <a:gd name="connsiteY3" fmla="*/ 503245 h 539672"/>
                  <a:gd name="connsiteX4" fmla="*/ 129470 w 236106"/>
                  <a:gd name="connsiteY4" fmla="*/ 179778 h 539672"/>
                  <a:gd name="connsiteX5" fmla="*/ 175679 w 236106"/>
                  <a:gd name="connsiteY5" fmla="*/ 115355 h 539672"/>
                  <a:gd name="connsiteX6" fmla="*/ 176691 w 236106"/>
                  <a:gd name="connsiteY6" fmla="*/ 116367 h 539672"/>
                  <a:gd name="connsiteX7" fmla="*/ 176691 w 236106"/>
                  <a:gd name="connsiteY7" fmla="*/ 178092 h 539672"/>
                  <a:gd name="connsiteX8" fmla="*/ 210421 w 236106"/>
                  <a:gd name="connsiteY8" fmla="*/ 211822 h 539672"/>
                  <a:gd name="connsiteX9" fmla="*/ 244150 w 236106"/>
                  <a:gd name="connsiteY9" fmla="*/ 178092 h 539672"/>
                  <a:gd name="connsiteX10" fmla="*/ 245500 w 236106"/>
                  <a:gd name="connsiteY10" fmla="*/ 35079 h 539672"/>
                  <a:gd name="connsiteX11" fmla="*/ 211770 w 236106"/>
                  <a:gd name="connsiteY11" fmla="*/ 1349 h 539672"/>
                  <a:gd name="connsiteX12" fmla="*/ 68588 w 236106"/>
                  <a:gd name="connsiteY12" fmla="*/ 0 h 539672"/>
                  <a:gd name="connsiteX13" fmla="*/ 34859 w 236106"/>
                  <a:gd name="connsiteY13" fmla="*/ 33730 h 539672"/>
                  <a:gd name="connsiteX14" fmla="*/ 68588 w 236106"/>
                  <a:gd name="connsiteY14" fmla="*/ 67459 h 539672"/>
                  <a:gd name="connsiteX15" fmla="*/ 128458 w 236106"/>
                  <a:gd name="connsiteY15" fmla="*/ 67459 h 539672"/>
                  <a:gd name="connsiteX16" fmla="*/ 70443 w 236106"/>
                  <a:gd name="connsiteY16" fmla="*/ 145037 h 539672"/>
                  <a:gd name="connsiteX17" fmla="*/ 13778 w 236106"/>
                  <a:gd name="connsiteY17" fmla="*/ 518760 h 539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6106" h="539672">
                    <a:moveTo>
                      <a:pt x="13778" y="518760"/>
                    </a:moveTo>
                    <a:cubicBezTo>
                      <a:pt x="17380" y="534003"/>
                      <a:pt x="31002" y="544761"/>
                      <a:pt x="46664" y="544732"/>
                    </a:cubicBezTo>
                    <a:cubicBezTo>
                      <a:pt x="49281" y="544717"/>
                      <a:pt x="51887" y="544376"/>
                      <a:pt x="54422" y="543720"/>
                    </a:cubicBezTo>
                    <a:cubicBezTo>
                      <a:pt x="72250" y="539158"/>
                      <a:pt x="83131" y="521148"/>
                      <a:pt x="78876" y="503245"/>
                    </a:cubicBezTo>
                    <a:cubicBezTo>
                      <a:pt x="53165" y="392941"/>
                      <a:pt x="71307" y="276963"/>
                      <a:pt x="129470" y="179778"/>
                    </a:cubicBezTo>
                    <a:cubicBezTo>
                      <a:pt x="142938" y="156981"/>
                      <a:pt x="158403" y="135421"/>
                      <a:pt x="175679" y="115355"/>
                    </a:cubicBezTo>
                    <a:lnTo>
                      <a:pt x="176691" y="116367"/>
                    </a:lnTo>
                    <a:lnTo>
                      <a:pt x="176691" y="178092"/>
                    </a:lnTo>
                    <a:cubicBezTo>
                      <a:pt x="176691" y="196721"/>
                      <a:pt x="191792" y="211822"/>
                      <a:pt x="210421" y="211822"/>
                    </a:cubicBezTo>
                    <a:cubicBezTo>
                      <a:pt x="229050" y="211822"/>
                      <a:pt x="244150" y="196721"/>
                      <a:pt x="244150" y="178092"/>
                    </a:cubicBezTo>
                    <a:lnTo>
                      <a:pt x="245500" y="35079"/>
                    </a:lnTo>
                    <a:cubicBezTo>
                      <a:pt x="245500" y="16450"/>
                      <a:pt x="230399" y="1349"/>
                      <a:pt x="211770" y="1349"/>
                    </a:cubicBezTo>
                    <a:lnTo>
                      <a:pt x="68588" y="0"/>
                    </a:lnTo>
                    <a:cubicBezTo>
                      <a:pt x="49959" y="0"/>
                      <a:pt x="34859" y="15101"/>
                      <a:pt x="34859" y="33730"/>
                    </a:cubicBezTo>
                    <a:cubicBezTo>
                      <a:pt x="34859" y="52358"/>
                      <a:pt x="49959" y="67459"/>
                      <a:pt x="68588" y="67459"/>
                    </a:cubicBezTo>
                    <a:lnTo>
                      <a:pt x="128458" y="67459"/>
                    </a:lnTo>
                    <a:cubicBezTo>
                      <a:pt x="106703" y="91419"/>
                      <a:pt x="87278" y="117396"/>
                      <a:pt x="70443" y="145037"/>
                    </a:cubicBezTo>
                    <a:cubicBezTo>
                      <a:pt x="3709" y="257515"/>
                      <a:pt x="-16614" y="391556"/>
                      <a:pt x="13778" y="518760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" name="Figura a mano libera: forma 14">
                <a:extLst>
                  <a:ext uri="{FF2B5EF4-FFF2-40B4-BE49-F238E27FC236}">
                    <a16:creationId xmlns:a16="http://schemas.microsoft.com/office/drawing/2014/main" id="{F1E6F332-F148-41E5-A09E-02694B21AA0A}"/>
                  </a:ext>
                </a:extLst>
              </p:cNvPr>
              <p:cNvSpPr/>
              <p:nvPr/>
            </p:nvSpPr>
            <p:spPr>
              <a:xfrm>
                <a:off x="2112598" y="5986563"/>
                <a:ext cx="556537" cy="286701"/>
              </a:xfrm>
              <a:custGeom>
                <a:avLst/>
                <a:gdLst>
                  <a:gd name="connsiteX0" fmla="*/ 504813 w 556537"/>
                  <a:gd name="connsiteY0" fmla="*/ 10238 h 286701"/>
                  <a:gd name="connsiteX1" fmla="*/ 121139 w 556537"/>
                  <a:gd name="connsiteY1" fmla="*/ 122389 h 286701"/>
                  <a:gd name="connsiteX2" fmla="*/ 121139 w 556537"/>
                  <a:gd name="connsiteY2" fmla="*/ 122389 h 286701"/>
                  <a:gd name="connsiteX3" fmla="*/ 174769 w 556537"/>
                  <a:gd name="connsiteY3" fmla="*/ 92033 h 286701"/>
                  <a:gd name="connsiteX4" fmla="*/ 187165 w 556537"/>
                  <a:gd name="connsiteY4" fmla="*/ 45907 h 286701"/>
                  <a:gd name="connsiteX5" fmla="*/ 141040 w 556537"/>
                  <a:gd name="connsiteY5" fmla="*/ 33512 h 286701"/>
                  <a:gd name="connsiteX6" fmla="*/ 17083 w 556537"/>
                  <a:gd name="connsiteY6" fmla="*/ 103838 h 286701"/>
                  <a:gd name="connsiteX7" fmla="*/ 4403 w 556537"/>
                  <a:gd name="connsiteY7" fmla="*/ 149823 h 286701"/>
                  <a:gd name="connsiteX8" fmla="*/ 4435 w 556537"/>
                  <a:gd name="connsiteY8" fmla="*/ 149879 h 286701"/>
                  <a:gd name="connsiteX9" fmla="*/ 75436 w 556537"/>
                  <a:gd name="connsiteY9" fmla="*/ 274172 h 286701"/>
                  <a:gd name="connsiteX10" fmla="*/ 121645 w 556537"/>
                  <a:gd name="connsiteY10" fmla="*/ 286652 h 286701"/>
                  <a:gd name="connsiteX11" fmla="*/ 134125 w 556537"/>
                  <a:gd name="connsiteY11" fmla="*/ 240443 h 286701"/>
                  <a:gd name="connsiteX12" fmla="*/ 103937 w 556537"/>
                  <a:gd name="connsiteY12" fmla="*/ 187825 h 286701"/>
                  <a:gd name="connsiteX13" fmla="*/ 551697 w 556537"/>
                  <a:gd name="connsiteY13" fmla="*/ 59146 h 286701"/>
                  <a:gd name="connsiteX14" fmla="*/ 554938 w 556537"/>
                  <a:gd name="connsiteY14" fmla="*/ 11556 h 286701"/>
                  <a:gd name="connsiteX15" fmla="*/ 507347 w 556537"/>
                  <a:gd name="connsiteY15" fmla="*/ 8314 h 286701"/>
                  <a:gd name="connsiteX16" fmla="*/ 505319 w 556537"/>
                  <a:gd name="connsiteY16" fmla="*/ 10238 h 286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6537" h="286701">
                    <a:moveTo>
                      <a:pt x="504813" y="10238"/>
                    </a:moveTo>
                    <a:cubicBezTo>
                      <a:pt x="402290" y="106960"/>
                      <a:pt x="259614" y="148665"/>
                      <a:pt x="121139" y="122389"/>
                    </a:cubicBezTo>
                    <a:lnTo>
                      <a:pt x="121139" y="122389"/>
                    </a:lnTo>
                    <a:lnTo>
                      <a:pt x="174769" y="92033"/>
                    </a:lnTo>
                    <a:cubicBezTo>
                      <a:pt x="190929" y="82718"/>
                      <a:pt x="196479" y="62067"/>
                      <a:pt x="187165" y="45907"/>
                    </a:cubicBezTo>
                    <a:cubicBezTo>
                      <a:pt x="177850" y="29748"/>
                      <a:pt x="157199" y="24197"/>
                      <a:pt x="141040" y="33512"/>
                    </a:cubicBezTo>
                    <a:lnTo>
                      <a:pt x="17083" y="103838"/>
                    </a:lnTo>
                    <a:cubicBezTo>
                      <a:pt x="883" y="113034"/>
                      <a:pt x="-4793" y="133623"/>
                      <a:pt x="4403" y="149823"/>
                    </a:cubicBezTo>
                    <a:cubicBezTo>
                      <a:pt x="4413" y="149842"/>
                      <a:pt x="4425" y="149860"/>
                      <a:pt x="4435" y="149879"/>
                    </a:cubicBezTo>
                    <a:lnTo>
                      <a:pt x="75436" y="274172"/>
                    </a:lnTo>
                    <a:cubicBezTo>
                      <a:pt x="84750" y="290379"/>
                      <a:pt x="105438" y="295966"/>
                      <a:pt x="121645" y="286652"/>
                    </a:cubicBezTo>
                    <a:cubicBezTo>
                      <a:pt x="137852" y="277338"/>
                      <a:pt x="143439" y="256650"/>
                      <a:pt x="134125" y="240443"/>
                    </a:cubicBezTo>
                    <a:lnTo>
                      <a:pt x="103937" y="187825"/>
                    </a:lnTo>
                    <a:cubicBezTo>
                      <a:pt x="265235" y="220289"/>
                      <a:pt x="432245" y="172294"/>
                      <a:pt x="551697" y="59146"/>
                    </a:cubicBezTo>
                    <a:cubicBezTo>
                      <a:pt x="565733" y="46899"/>
                      <a:pt x="567185" y="25592"/>
                      <a:pt x="554938" y="11556"/>
                    </a:cubicBezTo>
                    <a:cubicBezTo>
                      <a:pt x="542693" y="-2481"/>
                      <a:pt x="521386" y="-3933"/>
                      <a:pt x="507347" y="8314"/>
                    </a:cubicBezTo>
                    <a:cubicBezTo>
                      <a:pt x="506646" y="8926"/>
                      <a:pt x="505968" y="9569"/>
                      <a:pt x="505319" y="1023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16" name="Figura a mano libera: forma 15">
                <a:extLst>
                  <a:ext uri="{FF2B5EF4-FFF2-40B4-BE49-F238E27FC236}">
                    <a16:creationId xmlns:a16="http://schemas.microsoft.com/office/drawing/2014/main" id="{C0E9A267-DCFF-4911-A40E-53FA6FC76103}"/>
                  </a:ext>
                </a:extLst>
              </p:cNvPr>
              <p:cNvSpPr/>
              <p:nvPr/>
            </p:nvSpPr>
            <p:spPr>
              <a:xfrm>
                <a:off x="1804192" y="5836417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" name="Figura a mano libera: forma 16">
                <a:extLst>
                  <a:ext uri="{FF2B5EF4-FFF2-40B4-BE49-F238E27FC236}">
                    <a16:creationId xmlns:a16="http://schemas.microsoft.com/office/drawing/2014/main" id="{233EFF25-B21D-4A95-B277-C74E8194C42D}"/>
                  </a:ext>
                </a:extLst>
              </p:cNvPr>
              <p:cNvSpPr/>
              <p:nvPr/>
            </p:nvSpPr>
            <p:spPr>
              <a:xfrm>
                <a:off x="2622133" y="5721062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solidFill>
                <a:srgbClr val="FFFE03"/>
              </a:solidFill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pic>
          <p:nvPicPr>
            <p:cNvPr id="18" name="Immagine 17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80B1F035-2C8B-430E-8EC5-006CA7C372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96" r="24567"/>
            <a:stretch/>
          </p:blipFill>
          <p:spPr>
            <a:xfrm>
              <a:off x="6864199" y="581712"/>
              <a:ext cx="395343" cy="496029"/>
            </a:xfrm>
            <a:prstGeom prst="rect">
              <a:avLst/>
            </a:prstGeom>
            <a:grpFill/>
            <a:ln>
              <a:solidFill>
                <a:srgbClr val="0033CC"/>
              </a:solidFill>
            </a:ln>
          </p:spPr>
        </p:pic>
      </p:grp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7F6C827-48B7-45AE-8EC3-A50DF335EC4F}"/>
              </a:ext>
            </a:extLst>
          </p:cNvPr>
          <p:cNvSpPr txBox="1">
            <a:spLocks/>
          </p:cNvSpPr>
          <p:nvPr/>
        </p:nvSpPr>
        <p:spPr bwMode="auto">
          <a:xfrm>
            <a:off x="1992253" y="1457716"/>
            <a:ext cx="6176519" cy="401675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None/>
            </a:pPr>
            <a:r>
              <a:rPr lang="it-IT" sz="1800" dirty="0">
                <a:solidFill>
                  <a:srgbClr val="002060"/>
                </a:solidFill>
              </a:rPr>
              <a:t>Un contributo finanziario con fondi comunitari Erasmus+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4FE5CECB-5BC1-4EF2-BD3C-91C99DD59387}"/>
              </a:ext>
            </a:extLst>
          </p:cNvPr>
          <p:cNvSpPr txBox="1">
            <a:spLocks/>
          </p:cNvSpPr>
          <p:nvPr/>
        </p:nvSpPr>
        <p:spPr bwMode="auto">
          <a:xfrm>
            <a:off x="1979088" y="4809925"/>
            <a:ext cx="6189684" cy="1209225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defPPr>
              <a:defRPr lang="en-US"/>
            </a:defPPr>
            <a:lvl1pPr marL="0" indent="0"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None/>
              <a:defRPr sz="1800">
                <a:solidFill>
                  <a:srgbClr val="002060"/>
                </a:solidFill>
              </a:defRPr>
            </a:lvl1pPr>
            <a:lvl2pPr marL="742950" indent="-285750">
              <a:spcBef>
                <a:spcPct val="20000"/>
              </a:spcBef>
              <a:buChar char="–"/>
            </a:lvl2pPr>
            <a:lvl3pPr marL="1143000" indent="-228600">
              <a:spcBef>
                <a:spcPct val="20000"/>
              </a:spcBef>
              <a:buChar char="•"/>
              <a:defRPr sz="2000"/>
            </a:lvl3pPr>
            <a:lvl4pPr marL="1600200" indent="-228600">
              <a:spcBef>
                <a:spcPct val="20000"/>
              </a:spcBef>
              <a:buChar char="–"/>
              <a:defRPr sz="1800"/>
            </a:lvl4pPr>
            <a:lvl5pPr marL="2057400" indent="-228600">
              <a:spcBef>
                <a:spcPct val="20000"/>
              </a:spcBef>
              <a:buChar char="»"/>
              <a:defRPr sz="18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9pPr>
          </a:lstStyle>
          <a:p>
            <a:r>
              <a:rPr lang="it-IT" dirty="0"/>
              <a:t>Un periodo di mobilità </a:t>
            </a:r>
            <a:r>
              <a:rPr lang="it-IT" sz="2000" b="1" dirty="0"/>
              <a:t>con</a:t>
            </a:r>
            <a:r>
              <a:rPr lang="it-IT" dirty="0"/>
              <a:t> contributo finanziario con fondi comunitari Erasmus+ </a:t>
            </a:r>
            <a:r>
              <a:rPr lang="it-IT" sz="33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(A) </a:t>
            </a:r>
            <a:r>
              <a:rPr lang="it-IT" sz="2000" b="1" dirty="0"/>
              <a:t>congiuntamente</a:t>
            </a:r>
            <a:r>
              <a:rPr lang="it-IT" dirty="0"/>
              <a:t> ad un periodo </a:t>
            </a:r>
            <a:r>
              <a:rPr lang="it-IT" sz="2100" b="1" dirty="0"/>
              <a:t>senza</a:t>
            </a:r>
            <a:r>
              <a:rPr lang="it-IT" dirty="0"/>
              <a:t> contributo comunitario Erasmus+ (“zero </a:t>
            </a:r>
            <a:r>
              <a:rPr lang="it-IT" dirty="0" err="1"/>
              <a:t>grant</a:t>
            </a:r>
            <a:r>
              <a:rPr lang="it-IT" dirty="0"/>
              <a:t>”) </a:t>
            </a:r>
            <a:r>
              <a:rPr lang="it-IT" sz="33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(B)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CAB6A8BE-B876-4A3A-AFB7-770C6A592C32}"/>
              </a:ext>
            </a:extLst>
          </p:cNvPr>
          <p:cNvSpPr txBox="1">
            <a:spLocks/>
          </p:cNvSpPr>
          <p:nvPr/>
        </p:nvSpPr>
        <p:spPr bwMode="auto">
          <a:xfrm>
            <a:off x="3066733" y="785340"/>
            <a:ext cx="3240360" cy="4716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45729" cap="flat">
            <a:noFill/>
            <a:prstDash val="sysDot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Lo studente gode di: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A6C82E8-08AB-4FE8-8701-F0577B44A0E3}"/>
              </a:ext>
            </a:extLst>
          </p:cNvPr>
          <p:cNvSpPr/>
          <p:nvPr/>
        </p:nvSpPr>
        <p:spPr>
          <a:xfrm>
            <a:off x="1268184" y="1469729"/>
            <a:ext cx="643277" cy="923330"/>
          </a:xfrm>
          <a:prstGeom prst="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69A70655-3953-4D11-87BC-854534F45608}"/>
              </a:ext>
            </a:extLst>
          </p:cNvPr>
          <p:cNvSpPr/>
          <p:nvPr/>
        </p:nvSpPr>
        <p:spPr>
          <a:xfrm>
            <a:off x="1259632" y="3033786"/>
            <a:ext cx="643277" cy="923330"/>
          </a:xfrm>
          <a:prstGeom prst="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</a:t>
            </a: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C3D17AA8-43A4-4975-B9DB-912F41C51CD4}"/>
              </a:ext>
            </a:extLst>
          </p:cNvPr>
          <p:cNvSpPr/>
          <p:nvPr/>
        </p:nvSpPr>
        <p:spPr>
          <a:xfrm>
            <a:off x="1259632" y="4809926"/>
            <a:ext cx="643277" cy="923330"/>
          </a:xfrm>
          <a:prstGeom prst="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5E67AD5-F874-489D-85A9-48F70F472647}"/>
              </a:ext>
            </a:extLst>
          </p:cNvPr>
          <p:cNvSpPr txBox="1">
            <a:spLocks/>
          </p:cNvSpPr>
          <p:nvPr/>
        </p:nvSpPr>
        <p:spPr bwMode="auto">
          <a:xfrm>
            <a:off x="1983340" y="3040722"/>
            <a:ext cx="6185432" cy="401675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defPPr>
              <a:defRPr lang="en-US"/>
            </a:defPPr>
            <a:lvl1pPr marL="0" indent="0"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None/>
              <a:defRPr sz="1800">
                <a:solidFill>
                  <a:srgbClr val="002060"/>
                </a:solidFill>
              </a:defRPr>
            </a:lvl1pPr>
            <a:lvl2pPr marL="742950" indent="-285750">
              <a:spcBef>
                <a:spcPct val="20000"/>
              </a:spcBef>
              <a:buChar char="–"/>
            </a:lvl2pPr>
            <a:lvl3pPr marL="1143000" indent="-228600">
              <a:spcBef>
                <a:spcPct val="20000"/>
              </a:spcBef>
              <a:buChar char="•"/>
              <a:defRPr sz="2000"/>
            </a:lvl3pPr>
            <a:lvl4pPr marL="1600200" indent="-228600">
              <a:spcBef>
                <a:spcPct val="20000"/>
              </a:spcBef>
              <a:buChar char="–"/>
              <a:defRPr sz="1800"/>
            </a:lvl4pPr>
            <a:lvl5pPr marL="2057400" indent="-228600">
              <a:spcBef>
                <a:spcPct val="20000"/>
              </a:spcBef>
              <a:buChar char="»"/>
              <a:defRPr sz="18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9pPr>
          </a:lstStyle>
          <a:p>
            <a:r>
              <a:rPr lang="it-IT" dirty="0"/>
              <a:t>Una mobilità senza fondi comunitari Erasmus+ (“</a:t>
            </a:r>
            <a:r>
              <a:rPr lang="it-IT" b="1" dirty="0"/>
              <a:t>zero Grant</a:t>
            </a:r>
            <a:r>
              <a:rPr lang="it-IT" dirty="0"/>
              <a:t>”)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D3E89651-8794-48CF-B76E-9316C46D4DDD}"/>
              </a:ext>
            </a:extLst>
          </p:cNvPr>
          <p:cNvSpPr txBox="1">
            <a:spLocks/>
          </p:cNvSpPr>
          <p:nvPr/>
        </p:nvSpPr>
        <p:spPr bwMode="auto">
          <a:xfrm>
            <a:off x="2026282" y="1944214"/>
            <a:ext cx="6142490" cy="639157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indent="0"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None/>
              <a:defRPr sz="1800">
                <a:solidFill>
                  <a:srgbClr val="002060"/>
                </a:solidFill>
              </a:defRPr>
            </a:lvl1pPr>
            <a:lvl2pPr marL="742950" indent="-285750">
              <a:spcBef>
                <a:spcPct val="20000"/>
              </a:spcBef>
              <a:buChar char="–"/>
            </a:lvl2pPr>
            <a:lvl3pPr marL="1143000" indent="-228600">
              <a:spcBef>
                <a:spcPct val="20000"/>
              </a:spcBef>
              <a:buChar char="•"/>
              <a:defRPr sz="2000"/>
            </a:lvl3pPr>
            <a:lvl4pPr marL="1600200" indent="-228600">
              <a:spcBef>
                <a:spcPct val="20000"/>
              </a:spcBef>
              <a:buChar char="–"/>
              <a:defRPr sz="1800"/>
            </a:lvl4pPr>
            <a:lvl5pPr marL="2057400" indent="-228600">
              <a:spcBef>
                <a:spcPct val="20000"/>
              </a:spcBef>
              <a:buChar char="»"/>
              <a:defRPr sz="18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9pPr>
          </a:lstStyle>
          <a:p>
            <a:r>
              <a:rPr lang="it-IT" dirty="0"/>
              <a:t>Se la mobilità viene effettuata </a:t>
            </a:r>
            <a:r>
              <a:rPr lang="it-IT" b="1" dirty="0"/>
              <a:t>in presenza (1° semestre) e per un massimo di 9 mesi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EC719C47-E9A8-4C02-8CAB-D5C5A4839A6D}"/>
              </a:ext>
            </a:extLst>
          </p:cNvPr>
          <p:cNvSpPr txBox="1">
            <a:spLocks/>
          </p:cNvSpPr>
          <p:nvPr/>
        </p:nvSpPr>
        <p:spPr bwMode="auto">
          <a:xfrm>
            <a:off x="1979088" y="3521732"/>
            <a:ext cx="6189684" cy="703372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indent="0"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None/>
              <a:defRPr sz="1800">
                <a:solidFill>
                  <a:srgbClr val="002060"/>
                </a:solidFill>
              </a:defRPr>
            </a:lvl1pPr>
            <a:lvl2pPr marL="742950" indent="-285750">
              <a:spcBef>
                <a:spcPct val="20000"/>
              </a:spcBef>
              <a:buChar char="–"/>
            </a:lvl2pPr>
            <a:lvl3pPr marL="1143000" indent="-228600">
              <a:spcBef>
                <a:spcPct val="20000"/>
              </a:spcBef>
              <a:buChar char="•"/>
              <a:defRPr sz="2000"/>
            </a:lvl3pPr>
            <a:lvl4pPr marL="1600200" indent="-228600">
              <a:spcBef>
                <a:spcPct val="20000"/>
              </a:spcBef>
              <a:buChar char="–"/>
              <a:defRPr sz="1800"/>
            </a:lvl4pPr>
            <a:lvl5pPr marL="2057400" indent="-228600">
              <a:spcBef>
                <a:spcPct val="20000"/>
              </a:spcBef>
              <a:buChar char="»"/>
              <a:defRPr sz="18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9pPr>
          </a:lstStyle>
          <a:p>
            <a:r>
              <a:rPr lang="it-IT" dirty="0"/>
              <a:t>Per gli studenti che effettuano una </a:t>
            </a:r>
            <a:r>
              <a:rPr lang="it-IT" b="1" dirty="0"/>
              <a:t>mobilità a distanza/in remoto</a:t>
            </a:r>
            <a:endParaRPr lang="it-IT" dirty="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678B5623-E0B8-4B7B-B975-A42ADF797DD8}"/>
              </a:ext>
            </a:extLst>
          </p:cNvPr>
          <p:cNvSpPr txBox="1">
            <a:spLocks/>
          </p:cNvSpPr>
          <p:nvPr/>
        </p:nvSpPr>
        <p:spPr bwMode="auto">
          <a:xfrm>
            <a:off x="4978715" y="4139637"/>
            <a:ext cx="2682707" cy="3983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45729" cap="flat">
            <a:solidFill>
              <a:srgbClr val="FE0000"/>
            </a:solidFill>
            <a:prstDash val="sysDot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Mobilità virtuale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CF27CBBC-2081-4670-8EA5-7A53DF153284}"/>
              </a:ext>
            </a:extLst>
          </p:cNvPr>
          <p:cNvSpPr txBox="1">
            <a:spLocks/>
          </p:cNvSpPr>
          <p:nvPr/>
        </p:nvSpPr>
        <p:spPr bwMode="auto">
          <a:xfrm>
            <a:off x="4906780" y="2370252"/>
            <a:ext cx="2682707" cy="3983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45729" cap="flat">
            <a:solidFill>
              <a:srgbClr val="FE0000"/>
            </a:solidFill>
            <a:prstDash val="sysDot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Mobilità fisica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C92386B8-2847-45CD-96BE-42BE86EB5FFC}"/>
              </a:ext>
            </a:extLst>
          </p:cNvPr>
          <p:cNvSpPr txBox="1">
            <a:spLocks/>
          </p:cNvSpPr>
          <p:nvPr/>
        </p:nvSpPr>
        <p:spPr bwMode="auto">
          <a:xfrm>
            <a:off x="5188205" y="5940741"/>
            <a:ext cx="2705504" cy="3983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45729" cap="flat">
            <a:solidFill>
              <a:srgbClr val="FE0000"/>
            </a:solidFill>
            <a:prstDash val="sysDot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Mobilità blended</a:t>
            </a:r>
          </a:p>
        </p:txBody>
      </p:sp>
    </p:spTree>
    <p:extLst>
      <p:ext uri="{BB962C8B-B14F-4D97-AF65-F5344CB8AC3E}">
        <p14:creationId xmlns:p14="http://schemas.microsoft.com/office/powerpoint/2010/main" val="26471089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19" grpId="0" animBg="1"/>
      <p:bldP spid="22" grpId="0" animBg="1"/>
      <p:bldP spid="23" grpId="0" animBg="1"/>
      <p:bldP spid="6" grpId="0" animBg="1"/>
      <p:bldP spid="28" grpId="0" animBg="1"/>
      <p:bldP spid="29" grpId="0" animBg="1"/>
      <p:bldP spid="20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E5DD4C59-F6BB-4960-AB04-29D129872CE7}"/>
              </a:ext>
            </a:extLst>
          </p:cNvPr>
          <p:cNvSpPr/>
          <p:nvPr/>
        </p:nvSpPr>
        <p:spPr bwMode="auto">
          <a:xfrm>
            <a:off x="1239214" y="3218332"/>
            <a:ext cx="2317868" cy="914387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sz="2000" dirty="0">
                <a:solidFill>
                  <a:srgbClr val="002060"/>
                </a:solidFill>
              </a:rPr>
              <a:t>Carta </a:t>
            </a:r>
            <a:r>
              <a:rPr lang="it-IT" sz="2000" b="1" dirty="0">
                <a:solidFill>
                  <a:srgbClr val="002060"/>
                </a:solidFill>
              </a:rPr>
              <a:t>prepagata </a:t>
            </a:r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provvista di </a:t>
            </a:r>
            <a:r>
              <a:rPr lang="it-IT" sz="2000" b="1" dirty="0">
                <a:solidFill>
                  <a:srgbClr val="002060"/>
                </a:solidFill>
              </a:rPr>
              <a:t>Iban</a:t>
            </a:r>
          </a:p>
          <a:p>
            <a:endParaRPr lang="it-IT" sz="2000" dirty="0">
              <a:solidFill>
                <a:srgbClr val="00206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163054" y="50250"/>
            <a:ext cx="2520280" cy="440208"/>
          </a:xfrm>
        </p:spPr>
        <p:txBody>
          <a:bodyPr>
            <a:noAutofit/>
          </a:bodyPr>
          <a:lstStyle/>
          <a:p>
            <a:pPr algn="ctr"/>
            <a:r>
              <a:rPr lang="it-IT" sz="2900" b="1" dirty="0">
                <a:solidFill>
                  <a:srgbClr val="002060"/>
                </a:solidFill>
              </a:rPr>
              <a:t>ACCREDITO</a:t>
            </a: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D7B5EB28-51E1-4772-BA1E-15B1E4166A36}"/>
              </a:ext>
            </a:extLst>
          </p:cNvPr>
          <p:cNvSpPr/>
          <p:nvPr/>
        </p:nvSpPr>
        <p:spPr bwMode="auto">
          <a:xfrm>
            <a:off x="2591846" y="1037844"/>
            <a:ext cx="5508546" cy="133866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4138" algn="just"/>
            <a:r>
              <a:rPr lang="it-IT" sz="1800" dirty="0">
                <a:solidFill>
                  <a:srgbClr val="002060"/>
                </a:solidFill>
              </a:rPr>
              <a:t>Il conto corrente bancario sul quale accreditare i contributi finanziari </a:t>
            </a:r>
            <a:r>
              <a:rPr lang="it-IT" sz="1800" b="1" dirty="0">
                <a:solidFill>
                  <a:srgbClr val="FF0000"/>
                </a:solidFill>
              </a:rPr>
              <a:t>deve</a:t>
            </a:r>
            <a:r>
              <a:rPr lang="it-IT" sz="1800" dirty="0">
                <a:solidFill>
                  <a:srgbClr val="002060"/>
                </a:solidFill>
              </a:rPr>
              <a:t> essere </a:t>
            </a:r>
            <a:r>
              <a:rPr lang="it-IT" sz="1800" b="1" dirty="0">
                <a:solidFill>
                  <a:srgbClr val="FF0000"/>
                </a:solidFill>
              </a:rPr>
              <a:t>intestato</a:t>
            </a:r>
            <a:r>
              <a:rPr lang="it-IT" sz="1800" dirty="0">
                <a:solidFill>
                  <a:srgbClr val="002060"/>
                </a:solidFill>
              </a:rPr>
              <a:t> o </a:t>
            </a:r>
            <a:r>
              <a:rPr lang="it-IT" sz="1800" b="1" dirty="0">
                <a:solidFill>
                  <a:srgbClr val="FF0000"/>
                </a:solidFill>
              </a:rPr>
              <a:t>co-intestato</a:t>
            </a:r>
            <a:r>
              <a:rPr lang="it-IT" sz="1800" dirty="0">
                <a:solidFill>
                  <a:srgbClr val="002060"/>
                </a:solidFill>
              </a:rPr>
              <a:t> allo </a:t>
            </a:r>
            <a:r>
              <a:rPr lang="it-IT" sz="1800" b="1" dirty="0">
                <a:solidFill>
                  <a:srgbClr val="FF0000"/>
                </a:solidFill>
              </a:rPr>
              <a:t>studente</a:t>
            </a:r>
            <a:r>
              <a:rPr lang="it-IT" sz="1800" dirty="0">
                <a:solidFill>
                  <a:srgbClr val="002060"/>
                </a:solidFill>
              </a:rPr>
              <a:t> beneficiario e dovrà essere inserito nella propria pagina personale di </a:t>
            </a:r>
            <a:r>
              <a:rPr lang="it-IT" sz="1800" dirty="0">
                <a:solidFill>
                  <a:srgbClr val="FF0000"/>
                </a:solidFill>
              </a:rPr>
              <a:t>ESSE3</a:t>
            </a:r>
            <a:r>
              <a:rPr lang="it-IT" sz="1800" dirty="0">
                <a:solidFill>
                  <a:srgbClr val="002060"/>
                </a:solidFill>
              </a:rPr>
              <a:t>.</a:t>
            </a:r>
          </a:p>
          <a:p>
            <a:pPr marL="717550" algn="just"/>
            <a:endParaRPr lang="it-IT" sz="1800" dirty="0">
              <a:solidFill>
                <a:srgbClr val="00206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1" name="Elemento grafico 10" descr="Avviso">
            <a:extLst>
              <a:ext uri="{FF2B5EF4-FFF2-40B4-BE49-F238E27FC236}">
                <a16:creationId xmlns:a16="http://schemas.microsoft.com/office/drawing/2014/main" id="{F448F22A-00BA-40C0-A72C-4C24B63FC5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55921" y="885670"/>
            <a:ext cx="1274411" cy="1213869"/>
          </a:xfrm>
          <a:prstGeom prst="rect">
            <a:avLst/>
          </a:prstGeom>
        </p:spPr>
      </p:pic>
      <p:pic>
        <p:nvPicPr>
          <p:cNvPr id="3" name="Immagine 2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C454F989-ADCE-4204-B9DD-646C69880B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1463494" y="4631602"/>
            <a:ext cx="6333552" cy="2003584"/>
          </a:xfrm>
          <a:prstGeom prst="round2DiagRect">
            <a:avLst>
              <a:gd name="adj1" fmla="val 16667"/>
              <a:gd name="adj2" fmla="val 0"/>
            </a:avLst>
          </a:prstGeom>
          <a:ln w="635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15" name="Elemento grafico 14" descr="Dorso della mano con indice che punta verso destra">
            <a:extLst>
              <a:ext uri="{FF2B5EF4-FFF2-40B4-BE49-F238E27FC236}">
                <a16:creationId xmlns:a16="http://schemas.microsoft.com/office/drawing/2014/main" id="{DF3F40EF-4C67-4471-98B4-4573D6D276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5400000">
            <a:off x="1342897" y="4086888"/>
            <a:ext cx="841581" cy="720080"/>
          </a:xfrm>
          <a:prstGeom prst="rect">
            <a:avLst/>
          </a:prstGeom>
        </p:spPr>
      </p:pic>
      <p:grpSp>
        <p:nvGrpSpPr>
          <p:cNvPr id="17" name="Elemento grafico 8" descr="Cerchi con frecce">
            <a:extLst>
              <a:ext uri="{FF2B5EF4-FFF2-40B4-BE49-F238E27FC236}">
                <a16:creationId xmlns:a16="http://schemas.microsoft.com/office/drawing/2014/main" id="{9CA7D3A8-156D-4D7C-B551-6612E6B96F25}"/>
              </a:ext>
            </a:extLst>
          </p:cNvPr>
          <p:cNvGrpSpPr/>
          <p:nvPr/>
        </p:nvGrpSpPr>
        <p:grpSpPr>
          <a:xfrm>
            <a:off x="7320072" y="318891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D03617C7-7342-42EB-AE4B-9FCF685A2AB0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BD002EA3-B72F-4022-8072-594075AF515F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1BE89140-3C7C-44CC-8137-46D507B165E3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2" name="Figura a mano libera: forma 21">
              <a:extLst>
                <a:ext uri="{FF2B5EF4-FFF2-40B4-BE49-F238E27FC236}">
                  <a16:creationId xmlns:a16="http://schemas.microsoft.com/office/drawing/2014/main" id="{7A1EB1DB-03DB-492E-A75D-5D65AE272D5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3" name="Figura a mano libera: forma 22">
              <a:extLst>
                <a:ext uri="{FF2B5EF4-FFF2-40B4-BE49-F238E27FC236}">
                  <a16:creationId xmlns:a16="http://schemas.microsoft.com/office/drawing/2014/main" id="{2F01A41E-7FA8-48B5-8F67-0F1678805569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267BBA"/>
            </a:solidFill>
            <a:ln w="16768" cap="flat">
              <a:solidFill>
                <a:srgbClr val="267BB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pic>
        <p:nvPicPr>
          <p:cNvPr id="24" name="Immagine 23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93782F23-E955-4E2B-81C4-75AA6B96534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2" r="24567"/>
          <a:stretch/>
        </p:blipFill>
        <p:spPr>
          <a:xfrm>
            <a:off x="7490143" y="114058"/>
            <a:ext cx="255462" cy="367334"/>
          </a:xfrm>
          <a:prstGeom prst="rect">
            <a:avLst/>
          </a:prstGeom>
          <a:ln>
            <a:solidFill>
              <a:srgbClr val="267BBA"/>
            </a:solidFill>
          </a:ln>
        </p:spPr>
      </p:pic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8B399345-12F5-45EB-BCCE-2F8533C73F55}"/>
              </a:ext>
            </a:extLst>
          </p:cNvPr>
          <p:cNvSpPr/>
          <p:nvPr/>
        </p:nvSpPr>
        <p:spPr bwMode="auto">
          <a:xfrm>
            <a:off x="1330130" y="2510340"/>
            <a:ext cx="3348306" cy="49312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sz="1800" dirty="0">
                <a:solidFill>
                  <a:srgbClr val="002060"/>
                </a:solidFill>
              </a:rPr>
              <a:t>L’accredito è possibile anche su</a:t>
            </a:r>
            <a:r>
              <a:rPr lang="it-IT" sz="2000" dirty="0">
                <a:solidFill>
                  <a:srgbClr val="002060"/>
                </a:solidFill>
              </a:rPr>
              <a:t>:</a:t>
            </a:r>
          </a:p>
          <a:p>
            <a:endParaRPr lang="it-IT" sz="2000" dirty="0">
              <a:solidFill>
                <a:srgbClr val="00206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5" name="Immagine 24" descr="Carta Unica.jpg">
            <a:extLst>
              <a:ext uri="{FF2B5EF4-FFF2-40B4-BE49-F238E27FC236}">
                <a16:creationId xmlns:a16="http://schemas.microsoft.com/office/drawing/2014/main" id="{35A40D5A-413C-45FB-B86C-F768842EC1A7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622937" y="3048101"/>
            <a:ext cx="1741422" cy="11536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E3D59BEC-50A6-4347-ACFE-852E83AB127D}"/>
              </a:ext>
            </a:extLst>
          </p:cNvPr>
          <p:cNvGrpSpPr/>
          <p:nvPr/>
        </p:nvGrpSpPr>
        <p:grpSpPr>
          <a:xfrm>
            <a:off x="4905273" y="2449197"/>
            <a:ext cx="2861948" cy="754399"/>
            <a:chOff x="4905273" y="2449197"/>
            <a:chExt cx="2861948" cy="754399"/>
          </a:xfrm>
        </p:grpSpPr>
        <p:pic>
          <p:nvPicPr>
            <p:cNvPr id="12" name="Elemento grafico 11" descr="Dorso della mano con indice che punta verso destra">
              <a:extLst>
                <a:ext uri="{FF2B5EF4-FFF2-40B4-BE49-F238E27FC236}">
                  <a16:creationId xmlns:a16="http://schemas.microsoft.com/office/drawing/2014/main" id="{0ACB8CC1-6FAD-40D0-9580-1ADE28800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4905273" y="2449197"/>
              <a:ext cx="881691" cy="754399"/>
            </a:xfrm>
            <a:prstGeom prst="rect">
              <a:avLst/>
            </a:prstGeom>
          </p:spPr>
        </p:pic>
        <p:sp>
          <p:nvSpPr>
            <p:cNvPr id="26" name="Rettangolo con angoli arrotondati 25">
              <a:extLst>
                <a:ext uri="{FF2B5EF4-FFF2-40B4-BE49-F238E27FC236}">
                  <a16:creationId xmlns:a16="http://schemas.microsoft.com/office/drawing/2014/main" id="{FDE6A35E-7B60-4DDD-94EE-777AC1BC288F}"/>
                </a:ext>
              </a:extLst>
            </p:cNvPr>
            <p:cNvSpPr/>
            <p:nvPr/>
          </p:nvSpPr>
          <p:spPr bwMode="auto">
            <a:xfrm>
              <a:off x="5903796" y="2546051"/>
              <a:ext cx="1863425" cy="560692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it-IT" sz="2000" dirty="0">
                  <a:solidFill>
                    <a:srgbClr val="002060"/>
                  </a:solidFill>
                </a:rPr>
                <a:t>Carta</a:t>
              </a:r>
              <a:r>
                <a:rPr lang="it-IT" sz="2000" b="1" dirty="0">
                  <a:solidFill>
                    <a:srgbClr val="002060"/>
                  </a:solidFill>
                </a:rPr>
                <a:t> UNICA</a:t>
              </a:r>
            </a:p>
            <a:p>
              <a:endParaRPr lang="it-IT" sz="2000" dirty="0">
                <a:solidFill>
                  <a:srgbClr val="002060"/>
                </a:solidFill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4482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4819" grpId="0"/>
      <p:bldP spid="10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916FCF9-E9E1-46A9-BA5B-2CC1E394F06D}" type="slidenum">
              <a:rPr lang="it-IT" smtClean="0"/>
              <a:pPr/>
              <a:t>6</a:t>
            </a:fld>
            <a:endParaRPr lang="it-IT"/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9E43438E-24E9-4C6A-BF22-D93670CB265A}"/>
              </a:ext>
            </a:extLst>
          </p:cNvPr>
          <p:cNvGrpSpPr/>
          <p:nvPr/>
        </p:nvGrpSpPr>
        <p:grpSpPr>
          <a:xfrm>
            <a:off x="1259632" y="717512"/>
            <a:ext cx="6332402" cy="1061133"/>
            <a:chOff x="827296" y="3451408"/>
            <a:chExt cx="6480057" cy="790667"/>
          </a:xfrm>
        </p:grpSpPr>
        <p:pic>
          <p:nvPicPr>
            <p:cNvPr id="11" name="Immagine 10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97C55004-667B-4B0E-AFC8-888056AF0D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08" r="34108"/>
            <a:stretch/>
          </p:blipFill>
          <p:spPr>
            <a:xfrm>
              <a:off x="827296" y="3451408"/>
              <a:ext cx="314059" cy="658753"/>
            </a:xfrm>
            <a:prstGeom prst="rect">
              <a:avLst/>
            </a:prstGeom>
          </p:spPr>
        </p:pic>
        <p:sp>
          <p:nvSpPr>
            <p:cNvPr id="12" name="Rettangolo con angoli arrotondati 11">
              <a:extLst>
                <a:ext uri="{FF2B5EF4-FFF2-40B4-BE49-F238E27FC236}">
                  <a16:creationId xmlns:a16="http://schemas.microsoft.com/office/drawing/2014/main" id="{1D3B78AC-B49E-4D45-83BC-D8C428E51270}"/>
                </a:ext>
              </a:extLst>
            </p:cNvPr>
            <p:cNvSpPr/>
            <p:nvPr/>
          </p:nvSpPr>
          <p:spPr bwMode="auto">
            <a:xfrm>
              <a:off x="1195731" y="3543961"/>
              <a:ext cx="6111622" cy="698114"/>
            </a:xfrm>
            <a:prstGeom prst="roundRect">
              <a:avLst/>
            </a:prstGeom>
            <a:ln>
              <a:solidFill>
                <a:srgbClr val="FF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it-IT" sz="1600" dirty="0">
                  <a:solidFill>
                    <a:srgbClr val="002060"/>
                  </a:solidFill>
                </a:rPr>
                <a:t>Accedere all’area riservata dei servizi online </a:t>
              </a:r>
              <a:r>
                <a:rPr lang="it-IT" sz="1600" b="1" dirty="0">
                  <a:solidFill>
                    <a:srgbClr val="002060"/>
                  </a:solidFill>
                </a:rPr>
                <a:t>https://webstudenti.unica.it</a:t>
              </a:r>
              <a:r>
                <a:rPr lang="it-IT" sz="1600" dirty="0">
                  <a:solidFill>
                    <a:srgbClr val="002060"/>
                  </a:solidFill>
                </a:rPr>
                <a:t> cliccando nel menù a sinistra su </a:t>
              </a:r>
              <a:r>
                <a:rPr lang="it-IT" sz="1600" dirty="0">
                  <a:solidFill>
                    <a:srgbClr val="FF0000"/>
                  </a:solidFill>
                </a:rPr>
                <a:t>LOGIN</a:t>
              </a:r>
              <a:r>
                <a:rPr lang="it-IT" sz="1600" dirty="0">
                  <a:solidFill>
                    <a:srgbClr val="002060"/>
                  </a:solidFill>
                </a:rPr>
                <a:t> e inserire nome utente e password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049F2C0D-1F76-4D93-8D17-4047B3EC505E}"/>
              </a:ext>
            </a:extLst>
          </p:cNvPr>
          <p:cNvGrpSpPr/>
          <p:nvPr/>
        </p:nvGrpSpPr>
        <p:grpSpPr>
          <a:xfrm>
            <a:off x="1545650" y="1845946"/>
            <a:ext cx="6470237" cy="862975"/>
            <a:chOff x="1135727" y="4484699"/>
            <a:chExt cx="6567288" cy="956229"/>
          </a:xfrm>
        </p:grpSpPr>
        <p:pic>
          <p:nvPicPr>
            <p:cNvPr id="14" name="Immagine 13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9C96D726-46BB-448D-8977-5B8BB67211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96" r="24567"/>
            <a:stretch/>
          </p:blipFill>
          <p:spPr>
            <a:xfrm>
              <a:off x="1135727" y="4607945"/>
              <a:ext cx="526336" cy="660383"/>
            </a:xfrm>
            <a:prstGeom prst="rect">
              <a:avLst/>
            </a:prstGeom>
          </p:spPr>
        </p:pic>
        <p:sp>
          <p:nvSpPr>
            <p:cNvPr id="15" name="Rettangolo con angoli arrotondati 14">
              <a:extLst>
                <a:ext uri="{FF2B5EF4-FFF2-40B4-BE49-F238E27FC236}">
                  <a16:creationId xmlns:a16="http://schemas.microsoft.com/office/drawing/2014/main" id="{5280D5B0-DD00-4574-8272-B6EFE7BB22DE}"/>
                </a:ext>
              </a:extLst>
            </p:cNvPr>
            <p:cNvSpPr/>
            <p:nvPr/>
          </p:nvSpPr>
          <p:spPr bwMode="auto">
            <a:xfrm>
              <a:off x="1713091" y="4484699"/>
              <a:ext cx="5989924" cy="956229"/>
            </a:xfrm>
            <a:prstGeom prst="roundRect">
              <a:avLst/>
            </a:prstGeom>
            <a:ln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it-IT" sz="1600" dirty="0">
                  <a:solidFill>
                    <a:srgbClr val="002060"/>
                  </a:solidFill>
                </a:rPr>
                <a:t>All’interno dell’area riservata sempre nel menù a sinistra devi cliccare su </a:t>
              </a:r>
              <a:r>
                <a:rPr lang="it-IT" sz="1600" dirty="0">
                  <a:solidFill>
                    <a:srgbClr val="FF0000"/>
                  </a:solidFill>
                </a:rPr>
                <a:t>HOME</a:t>
              </a:r>
              <a:r>
                <a:rPr lang="it-IT" sz="1600" dirty="0">
                  <a:solidFill>
                    <a:srgbClr val="002060"/>
                  </a:solidFill>
                </a:rPr>
                <a:t>. Sotto la scritta Home si aprono alcune sezioni tra le quali </a:t>
              </a:r>
              <a:r>
                <a:rPr lang="it-IT" sz="1600" dirty="0">
                  <a:solidFill>
                    <a:srgbClr val="FF0000"/>
                  </a:solidFill>
                </a:rPr>
                <a:t>ANAGRAFICA</a:t>
              </a:r>
              <a:r>
                <a:rPr lang="it-IT" sz="1600" dirty="0">
                  <a:solidFill>
                    <a:srgbClr val="002060"/>
                  </a:solidFill>
                </a:rPr>
                <a:t>, che devi cliccare</a:t>
              </a: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BAD01CB6-1B52-4FB1-A42E-7F662204ECCD}"/>
              </a:ext>
            </a:extLst>
          </p:cNvPr>
          <p:cNvGrpSpPr/>
          <p:nvPr/>
        </p:nvGrpSpPr>
        <p:grpSpPr>
          <a:xfrm>
            <a:off x="1631340" y="2828459"/>
            <a:ext cx="6399165" cy="1104598"/>
            <a:chOff x="1876938" y="4585157"/>
            <a:chExt cx="6250106" cy="1175941"/>
          </a:xfrm>
        </p:grpSpPr>
        <p:pic>
          <p:nvPicPr>
            <p:cNvPr id="17" name="Immagine 16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63C2DDBF-7549-4865-89DE-60FC978D08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32" r="24567"/>
            <a:stretch/>
          </p:blipFill>
          <p:spPr>
            <a:xfrm>
              <a:off x="1876938" y="4858050"/>
              <a:ext cx="471888" cy="694720"/>
            </a:xfrm>
            <a:prstGeom prst="rect">
              <a:avLst/>
            </a:prstGeom>
          </p:spPr>
        </p:pic>
        <p:sp>
          <p:nvSpPr>
            <p:cNvPr id="18" name="Rettangolo con angoli arrotondati 17">
              <a:extLst>
                <a:ext uri="{FF2B5EF4-FFF2-40B4-BE49-F238E27FC236}">
                  <a16:creationId xmlns:a16="http://schemas.microsoft.com/office/drawing/2014/main" id="{ACC8F98D-D99C-4377-AABA-8384AB8B0485}"/>
                </a:ext>
              </a:extLst>
            </p:cNvPr>
            <p:cNvSpPr/>
            <p:nvPr/>
          </p:nvSpPr>
          <p:spPr bwMode="auto">
            <a:xfrm>
              <a:off x="2409122" y="4585157"/>
              <a:ext cx="5717922" cy="1175941"/>
            </a:xfrm>
            <a:prstGeom prst="roundRect">
              <a:avLst/>
            </a:prstGeom>
            <a:ln>
              <a:solidFill>
                <a:srgbClr val="023DFE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Tra le informazioni relative alla tua anagrafica, l’ultima sezione </a:t>
              </a:r>
              <a:r>
                <a:rPr lang="it-IT" sz="1400" dirty="0">
                  <a:solidFill>
                    <a:srgbClr val="002060"/>
                  </a:solidFill>
                </a:rPr>
                <a:t>DATI DOMICILIAZIONE BANCARIA </a:t>
              </a:r>
              <a:r>
                <a:rPr lang="it-IT" sz="1600" dirty="0">
                  <a:solidFill>
                    <a:srgbClr val="002060"/>
                  </a:solidFill>
                </a:rPr>
                <a:t>è quella da modificare cliccando sulla scritta in basso </a:t>
              </a:r>
              <a:r>
                <a:rPr lang="it-IT" sz="1400" dirty="0">
                  <a:solidFill>
                    <a:srgbClr val="FF0000"/>
                  </a:solidFill>
                </a:rPr>
                <a:t>MODIFICA</a:t>
              </a:r>
              <a:r>
                <a:rPr lang="it-IT" sz="1400" dirty="0">
                  <a:solidFill>
                    <a:srgbClr val="002060"/>
                  </a:solidFill>
                </a:rPr>
                <a:t> </a:t>
              </a:r>
              <a:r>
                <a:rPr lang="it-IT" sz="1400" dirty="0">
                  <a:solidFill>
                    <a:srgbClr val="FF0000"/>
                  </a:solidFill>
                </a:rPr>
                <a:t>DATI DOMICILIAZIONE BANCARIA</a:t>
              </a:r>
              <a:r>
                <a:rPr lang="it-IT" sz="1400" dirty="0">
                  <a:solidFill>
                    <a:srgbClr val="002060"/>
                  </a:solidFill>
                </a:rPr>
                <a:t>. </a:t>
              </a:r>
              <a:endParaRPr lang="it-IT" sz="16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56622FEA-BA67-46DA-9B10-C0EDF07A34D6}"/>
              </a:ext>
            </a:extLst>
          </p:cNvPr>
          <p:cNvGrpSpPr/>
          <p:nvPr/>
        </p:nvGrpSpPr>
        <p:grpSpPr>
          <a:xfrm>
            <a:off x="1555428" y="4115685"/>
            <a:ext cx="6568400" cy="1035220"/>
            <a:chOff x="1574815" y="5452762"/>
            <a:chExt cx="6568400" cy="1035220"/>
          </a:xfrm>
        </p:grpSpPr>
        <p:sp>
          <p:nvSpPr>
            <p:cNvPr id="20" name="Rectangle 3">
              <a:extLst>
                <a:ext uri="{FF2B5EF4-FFF2-40B4-BE49-F238E27FC236}">
                  <a16:creationId xmlns:a16="http://schemas.microsoft.com/office/drawing/2014/main" id="{E006EEA0-E824-4C25-AA71-3BFC4565C3E2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195603" y="5452762"/>
              <a:ext cx="5947612" cy="1035220"/>
            </a:xfrm>
            <a:prstGeom prst="roundRect">
              <a:avLst/>
            </a:prstGeom>
            <a:ln>
              <a:solidFill>
                <a:srgbClr val="FF99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Nella pagina successiva, nel menù a tendina, scegli tra:</a:t>
              </a:r>
            </a:p>
            <a:p>
              <a:pPr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  -  Accredito c/c bancario o carte con IBAN </a:t>
              </a: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  -  Accredito tramite c/c postale </a:t>
              </a:r>
            </a:p>
          </p:txBody>
        </p:sp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EC6B47AC-9B0C-464B-A198-E9C103F9E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55" r="29094"/>
            <a:stretch/>
          </p:blipFill>
          <p:spPr>
            <a:xfrm>
              <a:off x="1574815" y="5707607"/>
              <a:ext cx="485871" cy="595980"/>
            </a:xfrm>
            <a:prstGeom prst="rect">
              <a:avLst/>
            </a:prstGeom>
          </p:spPr>
        </p:pic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026D07D1-63D1-4730-BEE2-53E14D8F7F45}"/>
              </a:ext>
            </a:extLst>
          </p:cNvPr>
          <p:cNvGrpSpPr/>
          <p:nvPr/>
        </p:nvGrpSpPr>
        <p:grpSpPr>
          <a:xfrm>
            <a:off x="1587307" y="5259968"/>
            <a:ext cx="6441075" cy="977344"/>
            <a:chOff x="2727280" y="4552307"/>
            <a:chExt cx="6035317" cy="977344"/>
          </a:xfrm>
        </p:grpSpPr>
        <p:pic>
          <p:nvPicPr>
            <p:cNvPr id="4" name="Immagine 3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1C28AFE3-0744-45D7-AC6E-E81F6D64DF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96" r="25258"/>
            <a:stretch/>
          </p:blipFill>
          <p:spPr>
            <a:xfrm>
              <a:off x="2727280" y="4876277"/>
              <a:ext cx="446858" cy="583694"/>
            </a:xfrm>
            <a:prstGeom prst="rect">
              <a:avLst/>
            </a:prstGeom>
          </p:spPr>
        </p:pic>
        <p:sp>
          <p:nvSpPr>
            <p:cNvPr id="23" name="Rectangle 3">
              <a:extLst>
                <a:ext uri="{FF2B5EF4-FFF2-40B4-BE49-F238E27FC236}">
                  <a16:creationId xmlns:a16="http://schemas.microsoft.com/office/drawing/2014/main" id="{A1EA407F-5A97-4E7F-9E33-C61A4BF0FC20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221245" y="4552307"/>
              <a:ext cx="5541352" cy="977344"/>
            </a:xfrm>
            <a:prstGeom prst="round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Dopo aver effettuato la scelta inserisci la denominazione della banca/società che ha emesso la carta e l’IBAN. </a:t>
              </a: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Per il c/c postale il sistema chiede di inserire soltanto l’IBAN</a:t>
              </a:r>
            </a:p>
          </p:txBody>
        </p:sp>
      </p:grp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B44C4F8B-274E-4D1E-B89D-B18206727752}"/>
              </a:ext>
            </a:extLst>
          </p:cNvPr>
          <p:cNvGrpSpPr/>
          <p:nvPr/>
        </p:nvGrpSpPr>
        <p:grpSpPr>
          <a:xfrm>
            <a:off x="7500536" y="57523"/>
            <a:ext cx="599856" cy="851197"/>
            <a:chOff x="7129075" y="470256"/>
            <a:chExt cx="599856" cy="851197"/>
          </a:xfrm>
        </p:grpSpPr>
        <p:grpSp>
          <p:nvGrpSpPr>
            <p:cNvPr id="26" name="Elemento grafico 8" descr="Cerchi con frecce">
              <a:extLst>
                <a:ext uri="{FF2B5EF4-FFF2-40B4-BE49-F238E27FC236}">
                  <a16:creationId xmlns:a16="http://schemas.microsoft.com/office/drawing/2014/main" id="{B2C52E3B-3489-4602-9CC1-BE5EEF017C27}"/>
                </a:ext>
              </a:extLst>
            </p:cNvPr>
            <p:cNvGrpSpPr/>
            <p:nvPr/>
          </p:nvGrpSpPr>
          <p:grpSpPr>
            <a:xfrm>
              <a:off x="7129075" y="720101"/>
              <a:ext cx="599856" cy="601352"/>
              <a:chOff x="1804192" y="5194189"/>
              <a:chExt cx="1087777" cy="1079075"/>
            </a:xfrm>
            <a:solidFill>
              <a:srgbClr val="002060"/>
            </a:solidFill>
          </p:grpSpPr>
          <p:sp>
            <p:nvSpPr>
              <p:cNvPr id="28" name="Figura a mano libera: forma 27">
                <a:extLst>
                  <a:ext uri="{FF2B5EF4-FFF2-40B4-BE49-F238E27FC236}">
                    <a16:creationId xmlns:a16="http://schemas.microsoft.com/office/drawing/2014/main" id="{C6C83558-1960-41E6-B1A0-046F36370367}"/>
                  </a:ext>
                </a:extLst>
              </p:cNvPr>
              <p:cNvSpPr/>
              <p:nvPr/>
            </p:nvSpPr>
            <p:spPr>
              <a:xfrm>
                <a:off x="2423195" y="5194189"/>
                <a:ext cx="455349" cy="438484"/>
              </a:xfrm>
              <a:custGeom>
                <a:avLst/>
                <a:gdLst>
                  <a:gd name="connsiteX0" fmla="*/ 23713 w 455348"/>
                  <a:gd name="connsiteY0" fmla="*/ 65959 h 438484"/>
                  <a:gd name="connsiteX1" fmla="*/ 304849 w 455348"/>
                  <a:gd name="connsiteY1" fmla="*/ 335796 h 438484"/>
                  <a:gd name="connsiteX2" fmla="*/ 252905 w 455348"/>
                  <a:gd name="connsiteY2" fmla="*/ 304933 h 438484"/>
                  <a:gd name="connsiteX3" fmla="*/ 205991 w 455348"/>
                  <a:gd name="connsiteY3" fmla="*/ 313561 h 438484"/>
                  <a:gd name="connsiteX4" fmla="*/ 214621 w 455348"/>
                  <a:gd name="connsiteY4" fmla="*/ 360475 h 438484"/>
                  <a:gd name="connsiteX5" fmla="*/ 219176 w 455348"/>
                  <a:gd name="connsiteY5" fmla="*/ 363116 h 438484"/>
                  <a:gd name="connsiteX6" fmla="*/ 337229 w 455348"/>
                  <a:gd name="connsiteY6" fmla="*/ 433105 h 438484"/>
                  <a:gd name="connsiteX7" fmla="*/ 358310 w 455348"/>
                  <a:gd name="connsiteY7" fmla="*/ 440526 h 438484"/>
                  <a:gd name="connsiteX8" fmla="*/ 359153 w 455348"/>
                  <a:gd name="connsiteY8" fmla="*/ 440526 h 438484"/>
                  <a:gd name="connsiteX9" fmla="*/ 361852 w 455348"/>
                  <a:gd name="connsiteY9" fmla="*/ 440526 h 438484"/>
                  <a:gd name="connsiteX10" fmla="*/ 363201 w 455348"/>
                  <a:gd name="connsiteY10" fmla="*/ 440526 h 438484"/>
                  <a:gd name="connsiteX11" fmla="*/ 363201 w 455348"/>
                  <a:gd name="connsiteY11" fmla="*/ 440526 h 438484"/>
                  <a:gd name="connsiteX12" fmla="*/ 365899 w 455348"/>
                  <a:gd name="connsiteY12" fmla="*/ 440526 h 438484"/>
                  <a:gd name="connsiteX13" fmla="*/ 386474 w 455348"/>
                  <a:gd name="connsiteY13" fmla="*/ 425010 h 438484"/>
                  <a:gd name="connsiteX14" fmla="*/ 460342 w 455348"/>
                  <a:gd name="connsiteY14" fmla="*/ 300717 h 438484"/>
                  <a:gd name="connsiteX15" fmla="*/ 444516 w 455348"/>
                  <a:gd name="connsiteY15" fmla="*/ 255718 h 438484"/>
                  <a:gd name="connsiteX16" fmla="*/ 402159 w 455348"/>
                  <a:gd name="connsiteY16" fmla="*/ 266987 h 438484"/>
                  <a:gd name="connsiteX17" fmla="*/ 370959 w 455348"/>
                  <a:gd name="connsiteY17" fmla="*/ 320111 h 438484"/>
                  <a:gd name="connsiteX18" fmla="*/ 370959 w 455348"/>
                  <a:gd name="connsiteY18" fmla="*/ 320111 h 438484"/>
                  <a:gd name="connsiteX19" fmla="*/ 149861 w 455348"/>
                  <a:gd name="connsiteY19" fmla="*/ 48757 h 438484"/>
                  <a:gd name="connsiteX20" fmla="*/ 43782 w 455348"/>
                  <a:gd name="connsiteY20" fmla="*/ 1536 h 438484"/>
                  <a:gd name="connsiteX21" fmla="*/ 1536 w 455348"/>
                  <a:gd name="connsiteY21" fmla="*/ 23713 h 438484"/>
                  <a:gd name="connsiteX22" fmla="*/ 23713 w 455348"/>
                  <a:gd name="connsiteY22" fmla="*/ 65959 h 43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55348" h="438484">
                    <a:moveTo>
                      <a:pt x="23713" y="65959"/>
                    </a:moveTo>
                    <a:cubicBezTo>
                      <a:pt x="154440" y="107035"/>
                      <a:pt x="258447" y="206863"/>
                      <a:pt x="304849" y="335796"/>
                    </a:cubicBezTo>
                    <a:lnTo>
                      <a:pt x="252905" y="304933"/>
                    </a:lnTo>
                    <a:cubicBezTo>
                      <a:pt x="237568" y="294361"/>
                      <a:pt x="216563" y="298224"/>
                      <a:pt x="205991" y="313561"/>
                    </a:cubicBezTo>
                    <a:cubicBezTo>
                      <a:pt x="195418" y="328900"/>
                      <a:pt x="199282" y="349903"/>
                      <a:pt x="214621" y="360475"/>
                    </a:cubicBezTo>
                    <a:cubicBezTo>
                      <a:pt x="216068" y="361474"/>
                      <a:pt x="217590" y="362356"/>
                      <a:pt x="219176" y="363116"/>
                    </a:cubicBezTo>
                    <a:lnTo>
                      <a:pt x="337229" y="433105"/>
                    </a:lnTo>
                    <a:cubicBezTo>
                      <a:pt x="343209" y="437903"/>
                      <a:pt x="350643" y="440519"/>
                      <a:pt x="358310" y="440526"/>
                    </a:cubicBezTo>
                    <a:lnTo>
                      <a:pt x="359153" y="440526"/>
                    </a:lnTo>
                    <a:lnTo>
                      <a:pt x="361852" y="440526"/>
                    </a:lnTo>
                    <a:lnTo>
                      <a:pt x="363201" y="440526"/>
                    </a:lnTo>
                    <a:lnTo>
                      <a:pt x="363201" y="440526"/>
                    </a:lnTo>
                    <a:lnTo>
                      <a:pt x="365899" y="440526"/>
                    </a:lnTo>
                    <a:cubicBezTo>
                      <a:pt x="374541" y="438281"/>
                      <a:pt x="381939" y="432701"/>
                      <a:pt x="386474" y="425010"/>
                    </a:cubicBezTo>
                    <a:lnTo>
                      <a:pt x="460342" y="300717"/>
                    </a:lnTo>
                    <a:cubicBezTo>
                      <a:pt x="468398" y="283921"/>
                      <a:pt x="461313" y="263775"/>
                      <a:pt x="444516" y="255718"/>
                    </a:cubicBezTo>
                    <a:cubicBezTo>
                      <a:pt x="429549" y="248539"/>
                      <a:pt x="411581" y="253318"/>
                      <a:pt x="402159" y="266987"/>
                    </a:cubicBezTo>
                    <a:lnTo>
                      <a:pt x="370959" y="320111"/>
                    </a:lnTo>
                    <a:lnTo>
                      <a:pt x="370959" y="320111"/>
                    </a:lnTo>
                    <a:cubicBezTo>
                      <a:pt x="331971" y="206191"/>
                      <a:pt x="253556" y="109954"/>
                      <a:pt x="149861" y="48757"/>
                    </a:cubicBezTo>
                    <a:cubicBezTo>
                      <a:pt x="116398" y="29062"/>
                      <a:pt x="80812" y="13221"/>
                      <a:pt x="43782" y="1536"/>
                    </a:cubicBezTo>
                    <a:cubicBezTo>
                      <a:pt x="25991" y="-4006"/>
                      <a:pt x="7078" y="5922"/>
                      <a:pt x="1536" y="23713"/>
                    </a:cubicBezTo>
                    <a:cubicBezTo>
                      <a:pt x="-4006" y="41504"/>
                      <a:pt x="5922" y="60417"/>
                      <a:pt x="23713" y="65959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Figura a mano libera: forma 28">
                <a:extLst>
                  <a:ext uri="{FF2B5EF4-FFF2-40B4-BE49-F238E27FC236}">
                    <a16:creationId xmlns:a16="http://schemas.microsoft.com/office/drawing/2014/main" id="{EFB8F530-2F76-4874-8180-ECC0989AF355}"/>
                  </a:ext>
                </a:extLst>
              </p:cNvPr>
              <p:cNvSpPr/>
              <p:nvPr/>
            </p:nvSpPr>
            <p:spPr>
              <a:xfrm>
                <a:off x="1809640" y="5275832"/>
                <a:ext cx="236107" cy="539673"/>
              </a:xfrm>
              <a:custGeom>
                <a:avLst/>
                <a:gdLst>
                  <a:gd name="connsiteX0" fmla="*/ 13778 w 236106"/>
                  <a:gd name="connsiteY0" fmla="*/ 518760 h 539672"/>
                  <a:gd name="connsiteX1" fmla="*/ 46664 w 236106"/>
                  <a:gd name="connsiteY1" fmla="*/ 544732 h 539672"/>
                  <a:gd name="connsiteX2" fmla="*/ 54422 w 236106"/>
                  <a:gd name="connsiteY2" fmla="*/ 543720 h 539672"/>
                  <a:gd name="connsiteX3" fmla="*/ 78876 w 236106"/>
                  <a:gd name="connsiteY3" fmla="*/ 503245 h 539672"/>
                  <a:gd name="connsiteX4" fmla="*/ 129470 w 236106"/>
                  <a:gd name="connsiteY4" fmla="*/ 179778 h 539672"/>
                  <a:gd name="connsiteX5" fmla="*/ 175679 w 236106"/>
                  <a:gd name="connsiteY5" fmla="*/ 115355 h 539672"/>
                  <a:gd name="connsiteX6" fmla="*/ 176691 w 236106"/>
                  <a:gd name="connsiteY6" fmla="*/ 116367 h 539672"/>
                  <a:gd name="connsiteX7" fmla="*/ 176691 w 236106"/>
                  <a:gd name="connsiteY7" fmla="*/ 178092 h 539672"/>
                  <a:gd name="connsiteX8" fmla="*/ 210421 w 236106"/>
                  <a:gd name="connsiteY8" fmla="*/ 211822 h 539672"/>
                  <a:gd name="connsiteX9" fmla="*/ 244150 w 236106"/>
                  <a:gd name="connsiteY9" fmla="*/ 178092 h 539672"/>
                  <a:gd name="connsiteX10" fmla="*/ 245500 w 236106"/>
                  <a:gd name="connsiteY10" fmla="*/ 35079 h 539672"/>
                  <a:gd name="connsiteX11" fmla="*/ 211770 w 236106"/>
                  <a:gd name="connsiteY11" fmla="*/ 1349 h 539672"/>
                  <a:gd name="connsiteX12" fmla="*/ 68588 w 236106"/>
                  <a:gd name="connsiteY12" fmla="*/ 0 h 539672"/>
                  <a:gd name="connsiteX13" fmla="*/ 34859 w 236106"/>
                  <a:gd name="connsiteY13" fmla="*/ 33730 h 539672"/>
                  <a:gd name="connsiteX14" fmla="*/ 68588 w 236106"/>
                  <a:gd name="connsiteY14" fmla="*/ 67459 h 539672"/>
                  <a:gd name="connsiteX15" fmla="*/ 128458 w 236106"/>
                  <a:gd name="connsiteY15" fmla="*/ 67459 h 539672"/>
                  <a:gd name="connsiteX16" fmla="*/ 70443 w 236106"/>
                  <a:gd name="connsiteY16" fmla="*/ 145037 h 539672"/>
                  <a:gd name="connsiteX17" fmla="*/ 13778 w 236106"/>
                  <a:gd name="connsiteY17" fmla="*/ 518760 h 539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6106" h="539672">
                    <a:moveTo>
                      <a:pt x="13778" y="518760"/>
                    </a:moveTo>
                    <a:cubicBezTo>
                      <a:pt x="17380" y="534003"/>
                      <a:pt x="31002" y="544761"/>
                      <a:pt x="46664" y="544732"/>
                    </a:cubicBezTo>
                    <a:cubicBezTo>
                      <a:pt x="49281" y="544717"/>
                      <a:pt x="51887" y="544376"/>
                      <a:pt x="54422" y="543720"/>
                    </a:cubicBezTo>
                    <a:cubicBezTo>
                      <a:pt x="72250" y="539158"/>
                      <a:pt x="83131" y="521148"/>
                      <a:pt x="78876" y="503245"/>
                    </a:cubicBezTo>
                    <a:cubicBezTo>
                      <a:pt x="53165" y="392941"/>
                      <a:pt x="71307" y="276963"/>
                      <a:pt x="129470" y="179778"/>
                    </a:cubicBezTo>
                    <a:cubicBezTo>
                      <a:pt x="142938" y="156981"/>
                      <a:pt x="158403" y="135421"/>
                      <a:pt x="175679" y="115355"/>
                    </a:cubicBezTo>
                    <a:lnTo>
                      <a:pt x="176691" y="116367"/>
                    </a:lnTo>
                    <a:lnTo>
                      <a:pt x="176691" y="178092"/>
                    </a:lnTo>
                    <a:cubicBezTo>
                      <a:pt x="176691" y="196721"/>
                      <a:pt x="191792" y="211822"/>
                      <a:pt x="210421" y="211822"/>
                    </a:cubicBezTo>
                    <a:cubicBezTo>
                      <a:pt x="229050" y="211822"/>
                      <a:pt x="244150" y="196721"/>
                      <a:pt x="244150" y="178092"/>
                    </a:cubicBezTo>
                    <a:lnTo>
                      <a:pt x="245500" y="35079"/>
                    </a:lnTo>
                    <a:cubicBezTo>
                      <a:pt x="245500" y="16450"/>
                      <a:pt x="230399" y="1349"/>
                      <a:pt x="211770" y="1349"/>
                    </a:cubicBezTo>
                    <a:lnTo>
                      <a:pt x="68588" y="0"/>
                    </a:lnTo>
                    <a:cubicBezTo>
                      <a:pt x="49959" y="0"/>
                      <a:pt x="34859" y="15101"/>
                      <a:pt x="34859" y="33730"/>
                    </a:cubicBezTo>
                    <a:cubicBezTo>
                      <a:pt x="34859" y="52358"/>
                      <a:pt x="49959" y="67459"/>
                      <a:pt x="68588" y="67459"/>
                    </a:cubicBezTo>
                    <a:lnTo>
                      <a:pt x="128458" y="67459"/>
                    </a:lnTo>
                    <a:cubicBezTo>
                      <a:pt x="106703" y="91419"/>
                      <a:pt x="87278" y="117396"/>
                      <a:pt x="70443" y="145037"/>
                    </a:cubicBezTo>
                    <a:cubicBezTo>
                      <a:pt x="3709" y="257515"/>
                      <a:pt x="-16614" y="391556"/>
                      <a:pt x="13778" y="518760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0" name="Figura a mano libera: forma 29">
                <a:extLst>
                  <a:ext uri="{FF2B5EF4-FFF2-40B4-BE49-F238E27FC236}">
                    <a16:creationId xmlns:a16="http://schemas.microsoft.com/office/drawing/2014/main" id="{FF8EE069-FCBB-4646-B50C-8120B05D6090}"/>
                  </a:ext>
                </a:extLst>
              </p:cNvPr>
              <p:cNvSpPr/>
              <p:nvPr/>
            </p:nvSpPr>
            <p:spPr>
              <a:xfrm>
                <a:off x="2112598" y="5986563"/>
                <a:ext cx="556537" cy="286701"/>
              </a:xfrm>
              <a:custGeom>
                <a:avLst/>
                <a:gdLst>
                  <a:gd name="connsiteX0" fmla="*/ 504813 w 556537"/>
                  <a:gd name="connsiteY0" fmla="*/ 10238 h 286701"/>
                  <a:gd name="connsiteX1" fmla="*/ 121139 w 556537"/>
                  <a:gd name="connsiteY1" fmla="*/ 122389 h 286701"/>
                  <a:gd name="connsiteX2" fmla="*/ 121139 w 556537"/>
                  <a:gd name="connsiteY2" fmla="*/ 122389 h 286701"/>
                  <a:gd name="connsiteX3" fmla="*/ 174769 w 556537"/>
                  <a:gd name="connsiteY3" fmla="*/ 92033 h 286701"/>
                  <a:gd name="connsiteX4" fmla="*/ 187165 w 556537"/>
                  <a:gd name="connsiteY4" fmla="*/ 45907 h 286701"/>
                  <a:gd name="connsiteX5" fmla="*/ 141040 w 556537"/>
                  <a:gd name="connsiteY5" fmla="*/ 33512 h 286701"/>
                  <a:gd name="connsiteX6" fmla="*/ 17083 w 556537"/>
                  <a:gd name="connsiteY6" fmla="*/ 103838 h 286701"/>
                  <a:gd name="connsiteX7" fmla="*/ 4403 w 556537"/>
                  <a:gd name="connsiteY7" fmla="*/ 149823 h 286701"/>
                  <a:gd name="connsiteX8" fmla="*/ 4435 w 556537"/>
                  <a:gd name="connsiteY8" fmla="*/ 149879 h 286701"/>
                  <a:gd name="connsiteX9" fmla="*/ 75436 w 556537"/>
                  <a:gd name="connsiteY9" fmla="*/ 274172 h 286701"/>
                  <a:gd name="connsiteX10" fmla="*/ 121645 w 556537"/>
                  <a:gd name="connsiteY10" fmla="*/ 286652 h 286701"/>
                  <a:gd name="connsiteX11" fmla="*/ 134125 w 556537"/>
                  <a:gd name="connsiteY11" fmla="*/ 240443 h 286701"/>
                  <a:gd name="connsiteX12" fmla="*/ 103937 w 556537"/>
                  <a:gd name="connsiteY12" fmla="*/ 187825 h 286701"/>
                  <a:gd name="connsiteX13" fmla="*/ 551697 w 556537"/>
                  <a:gd name="connsiteY13" fmla="*/ 59146 h 286701"/>
                  <a:gd name="connsiteX14" fmla="*/ 554938 w 556537"/>
                  <a:gd name="connsiteY14" fmla="*/ 11556 h 286701"/>
                  <a:gd name="connsiteX15" fmla="*/ 507347 w 556537"/>
                  <a:gd name="connsiteY15" fmla="*/ 8314 h 286701"/>
                  <a:gd name="connsiteX16" fmla="*/ 505319 w 556537"/>
                  <a:gd name="connsiteY16" fmla="*/ 10238 h 286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6537" h="286701">
                    <a:moveTo>
                      <a:pt x="504813" y="10238"/>
                    </a:moveTo>
                    <a:cubicBezTo>
                      <a:pt x="402290" y="106960"/>
                      <a:pt x="259614" y="148665"/>
                      <a:pt x="121139" y="122389"/>
                    </a:cubicBezTo>
                    <a:lnTo>
                      <a:pt x="121139" y="122389"/>
                    </a:lnTo>
                    <a:lnTo>
                      <a:pt x="174769" y="92033"/>
                    </a:lnTo>
                    <a:cubicBezTo>
                      <a:pt x="190929" y="82718"/>
                      <a:pt x="196479" y="62067"/>
                      <a:pt x="187165" y="45907"/>
                    </a:cubicBezTo>
                    <a:cubicBezTo>
                      <a:pt x="177850" y="29748"/>
                      <a:pt x="157199" y="24197"/>
                      <a:pt x="141040" y="33512"/>
                    </a:cubicBezTo>
                    <a:lnTo>
                      <a:pt x="17083" y="103838"/>
                    </a:lnTo>
                    <a:cubicBezTo>
                      <a:pt x="883" y="113034"/>
                      <a:pt x="-4793" y="133623"/>
                      <a:pt x="4403" y="149823"/>
                    </a:cubicBezTo>
                    <a:cubicBezTo>
                      <a:pt x="4413" y="149842"/>
                      <a:pt x="4425" y="149860"/>
                      <a:pt x="4435" y="149879"/>
                    </a:cubicBezTo>
                    <a:lnTo>
                      <a:pt x="75436" y="274172"/>
                    </a:lnTo>
                    <a:cubicBezTo>
                      <a:pt x="84750" y="290379"/>
                      <a:pt x="105438" y="295966"/>
                      <a:pt x="121645" y="286652"/>
                    </a:cubicBezTo>
                    <a:cubicBezTo>
                      <a:pt x="137852" y="277338"/>
                      <a:pt x="143439" y="256650"/>
                      <a:pt x="134125" y="240443"/>
                    </a:cubicBezTo>
                    <a:lnTo>
                      <a:pt x="103937" y="187825"/>
                    </a:lnTo>
                    <a:cubicBezTo>
                      <a:pt x="265235" y="220289"/>
                      <a:pt x="432245" y="172294"/>
                      <a:pt x="551697" y="59146"/>
                    </a:cubicBezTo>
                    <a:cubicBezTo>
                      <a:pt x="565733" y="46899"/>
                      <a:pt x="567185" y="25592"/>
                      <a:pt x="554938" y="11556"/>
                    </a:cubicBezTo>
                    <a:cubicBezTo>
                      <a:pt x="542693" y="-2481"/>
                      <a:pt x="521386" y="-3933"/>
                      <a:pt x="507347" y="8314"/>
                    </a:cubicBezTo>
                    <a:cubicBezTo>
                      <a:pt x="506646" y="8926"/>
                      <a:pt x="505968" y="9569"/>
                      <a:pt x="505319" y="1023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31" name="Figura a mano libera: forma 30">
                <a:extLst>
                  <a:ext uri="{FF2B5EF4-FFF2-40B4-BE49-F238E27FC236}">
                    <a16:creationId xmlns:a16="http://schemas.microsoft.com/office/drawing/2014/main" id="{B0E5F006-FC7D-4E53-8DC1-E52D28A2CC25}"/>
                  </a:ext>
                </a:extLst>
              </p:cNvPr>
              <p:cNvSpPr/>
              <p:nvPr/>
            </p:nvSpPr>
            <p:spPr>
              <a:xfrm>
                <a:off x="1804192" y="5836417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2" name="Figura a mano libera: forma 31">
                <a:extLst>
                  <a:ext uri="{FF2B5EF4-FFF2-40B4-BE49-F238E27FC236}">
                    <a16:creationId xmlns:a16="http://schemas.microsoft.com/office/drawing/2014/main" id="{CAC6B300-2747-4B4A-9B3F-B3EDC701ABB5}"/>
                  </a:ext>
                </a:extLst>
              </p:cNvPr>
              <p:cNvSpPr/>
              <p:nvPr/>
            </p:nvSpPr>
            <p:spPr>
              <a:xfrm>
                <a:off x="2622133" y="5721062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solidFill>
                <a:srgbClr val="FF9900"/>
              </a:solidFill>
              <a:ln w="16768" cap="flat">
                <a:solidFill>
                  <a:srgbClr val="267BB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</p:grpSp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53F2A20A-8934-4B6C-ABC7-648B3A176C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55" r="29094"/>
            <a:stretch/>
          </p:blipFill>
          <p:spPr>
            <a:xfrm>
              <a:off x="7292626" y="470256"/>
              <a:ext cx="257159" cy="315437"/>
            </a:xfrm>
            <a:prstGeom prst="rect">
              <a:avLst/>
            </a:prstGeom>
          </p:spPr>
        </p:pic>
      </p:grpSp>
      <p:sp>
        <p:nvSpPr>
          <p:cNvPr id="33" name="Rectangle 2">
            <a:extLst>
              <a:ext uri="{FF2B5EF4-FFF2-40B4-BE49-F238E27FC236}">
                <a16:creationId xmlns:a16="http://schemas.microsoft.com/office/drawing/2014/main" id="{F5F21046-4D0B-4525-9A00-01E52386C8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47911" y="72281"/>
            <a:ext cx="5509486" cy="37814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it-IT" sz="2400" b="1" dirty="0">
                <a:solidFill>
                  <a:srgbClr val="002060"/>
                </a:solidFill>
              </a:rPr>
              <a:t>INSERIMENTO coordinate bancarie su ESSE3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9046C3EB-860A-47AF-B5BE-33D4896862C5}"/>
              </a:ext>
            </a:extLst>
          </p:cNvPr>
          <p:cNvGrpSpPr/>
          <p:nvPr/>
        </p:nvGrpSpPr>
        <p:grpSpPr>
          <a:xfrm>
            <a:off x="5466381" y="6167632"/>
            <a:ext cx="2396274" cy="753536"/>
            <a:chOff x="5466381" y="6167632"/>
            <a:chExt cx="2396274" cy="753536"/>
          </a:xfrm>
        </p:grpSpPr>
        <p:sp>
          <p:nvSpPr>
            <p:cNvPr id="10" name="Rettangolo con angoli arrotondati 9">
              <a:extLst>
                <a:ext uri="{FF2B5EF4-FFF2-40B4-BE49-F238E27FC236}">
                  <a16:creationId xmlns:a16="http://schemas.microsoft.com/office/drawing/2014/main" id="{C07950C4-2244-406E-8B41-2F7603D840BB}"/>
                </a:ext>
              </a:extLst>
            </p:cNvPr>
            <p:cNvSpPr/>
            <p:nvPr/>
          </p:nvSpPr>
          <p:spPr>
            <a:xfrm>
              <a:off x="6372200" y="6282212"/>
              <a:ext cx="1490455" cy="419045"/>
            </a:xfrm>
            <a:prstGeom prst="roundRect">
              <a:avLst/>
            </a:prstGeom>
            <a:ln>
              <a:solidFill>
                <a:srgbClr val="002060"/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r>
                <a:rPr lang="it-IT" sz="1800" dirty="0">
                  <a:solidFill>
                    <a:srgbClr val="FF0000"/>
                  </a:solidFill>
                </a:rPr>
                <a:t>CONFERMA</a:t>
              </a:r>
            </a:p>
          </p:txBody>
        </p:sp>
        <p:pic>
          <p:nvPicPr>
            <p:cNvPr id="34" name="Elemento grafico 33" descr="Dorso della mano con indice che punta verso destra">
              <a:extLst>
                <a:ext uri="{FF2B5EF4-FFF2-40B4-BE49-F238E27FC236}">
                  <a16:creationId xmlns:a16="http://schemas.microsoft.com/office/drawing/2014/main" id="{36A01492-048C-43CA-A59E-F8F64917E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66381" y="6167632"/>
              <a:ext cx="880682" cy="753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434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340445" y="7140"/>
            <a:ext cx="2246062" cy="419045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2200" b="1" dirty="0">
                <a:solidFill>
                  <a:srgbClr val="002060"/>
                </a:solidFill>
              </a:rPr>
              <a:t>2.2 LA MOBILITÀ </a:t>
            </a: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7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92D050"/>
            </a:solidFill>
            <a:ln w="16768" cap="flat">
              <a:solidFill>
                <a:srgbClr val="267BB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pic>
        <p:nvPicPr>
          <p:cNvPr id="22" name="Immagine 21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37BEBDEF-85C4-4D4D-B246-38EB8DA6FF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6" r="25258"/>
          <a:stretch/>
        </p:blipFill>
        <p:spPr>
          <a:xfrm>
            <a:off x="7455610" y="82023"/>
            <a:ext cx="237236" cy="290360"/>
          </a:xfrm>
          <a:prstGeom prst="rect">
            <a:avLst/>
          </a:prstGeom>
        </p:spPr>
      </p:pic>
      <p:sp>
        <p:nvSpPr>
          <p:cNvPr id="26" name="Rectangle 3">
            <a:extLst>
              <a:ext uri="{FF2B5EF4-FFF2-40B4-BE49-F238E27FC236}">
                <a16:creationId xmlns:a16="http://schemas.microsoft.com/office/drawing/2014/main" id="{9A0C98D2-38C4-435B-91FE-EABE27950FFF}"/>
              </a:ext>
            </a:extLst>
          </p:cNvPr>
          <p:cNvSpPr txBox="1">
            <a:spLocks noChangeArrowheads="1"/>
          </p:cNvSpPr>
          <p:nvPr/>
        </p:nvSpPr>
        <p:spPr>
          <a:xfrm>
            <a:off x="2339752" y="1017295"/>
            <a:ext cx="5658692" cy="1440820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1600" dirty="0">
                <a:solidFill>
                  <a:srgbClr val="002060"/>
                </a:solidFill>
              </a:rPr>
              <a:t>La data di </a:t>
            </a:r>
            <a:r>
              <a:rPr lang="it-IT" sz="1600" b="1" dirty="0">
                <a:solidFill>
                  <a:srgbClr val="FE0000"/>
                </a:solidFill>
              </a:rPr>
              <a:t>inizio </a:t>
            </a:r>
            <a:r>
              <a:rPr lang="it-IT" sz="1600" dirty="0">
                <a:solidFill>
                  <a:srgbClr val="002060"/>
                </a:solidFill>
              </a:rPr>
              <a:t>deve </a:t>
            </a:r>
            <a:r>
              <a:rPr lang="it-IT" sz="1600" b="1" u="sng" dirty="0">
                <a:solidFill>
                  <a:srgbClr val="002060"/>
                </a:solidFill>
              </a:rPr>
              <a:t>coincidere con il primo giorno </a:t>
            </a:r>
            <a:r>
              <a:rPr lang="it-IT" sz="1600" dirty="0">
                <a:solidFill>
                  <a:srgbClr val="002060"/>
                </a:solidFill>
              </a:rPr>
              <a:t>in cui il Partecipante deve essere </a:t>
            </a:r>
            <a:r>
              <a:rPr lang="it-IT" sz="1600" b="1" u="sng" dirty="0">
                <a:solidFill>
                  <a:srgbClr val="002060"/>
                </a:solidFill>
              </a:rPr>
              <a:t>presente</a:t>
            </a:r>
            <a:r>
              <a:rPr lang="it-IT" sz="1600" dirty="0">
                <a:solidFill>
                  <a:srgbClr val="002060"/>
                </a:solidFill>
              </a:rPr>
              <a:t> presso l’Istituto ospitante</a:t>
            </a: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A108F0A6-B2FB-466D-959C-6BE5DAD5108F}"/>
              </a:ext>
            </a:extLst>
          </p:cNvPr>
          <p:cNvSpPr txBox="1">
            <a:spLocks noChangeArrowheads="1"/>
          </p:cNvSpPr>
          <p:nvPr/>
        </p:nvSpPr>
        <p:spPr>
          <a:xfrm>
            <a:off x="1581370" y="640631"/>
            <a:ext cx="1770912" cy="419045"/>
          </a:xfrm>
          <a:prstGeom prst="roundRect">
            <a:avLst/>
          </a:prstGeom>
          <a:ln>
            <a:solidFill>
              <a:srgbClr val="FE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600">
                <a:solidFill>
                  <a:srgbClr val="002060"/>
                </a:solidFill>
              </a:defRPr>
            </a:lvl1pPr>
          </a:lstStyle>
          <a:p>
            <a:r>
              <a:rPr lang="it-IT" sz="1800" b="1" dirty="0"/>
              <a:t>DATA di INIZIO</a:t>
            </a:r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815D5684-A301-47F2-B71D-20F7928FD40D}"/>
              </a:ext>
            </a:extLst>
          </p:cNvPr>
          <p:cNvSpPr txBox="1">
            <a:spLocks noChangeArrowheads="1"/>
          </p:cNvSpPr>
          <p:nvPr/>
        </p:nvSpPr>
        <p:spPr>
          <a:xfrm>
            <a:off x="2347006" y="4150586"/>
            <a:ext cx="5753385" cy="1096663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1600" b="1" dirty="0">
                <a:solidFill>
                  <a:srgbClr val="FE0000"/>
                </a:solidFill>
              </a:rPr>
              <a:t>L’ultimo</a:t>
            </a:r>
            <a:r>
              <a:rPr lang="it-IT" sz="1600" dirty="0">
                <a:solidFill>
                  <a:srgbClr val="002060"/>
                </a:solidFill>
              </a:rPr>
              <a:t> giorno del periodo di mobilità </a:t>
            </a:r>
            <a:r>
              <a:rPr lang="it-IT" sz="1600" b="1" u="sng" dirty="0">
                <a:solidFill>
                  <a:srgbClr val="002060"/>
                </a:solidFill>
              </a:rPr>
              <a:t>coinciderà con l’ultimo giorno </a:t>
            </a:r>
            <a:r>
              <a:rPr lang="it-IT" sz="1600" dirty="0">
                <a:solidFill>
                  <a:srgbClr val="002060"/>
                </a:solidFill>
              </a:rPr>
              <a:t>in cui il partecipante dovrà essere </a:t>
            </a:r>
            <a:r>
              <a:rPr lang="it-IT" sz="1600" b="1" u="sng" dirty="0">
                <a:solidFill>
                  <a:srgbClr val="002060"/>
                </a:solidFill>
              </a:rPr>
              <a:t>presente</a:t>
            </a:r>
            <a:r>
              <a:rPr lang="it-IT" sz="1600" dirty="0">
                <a:solidFill>
                  <a:srgbClr val="002060"/>
                </a:solidFill>
              </a:rPr>
              <a:t> presso l’Istituto ospitante.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D76DEDF4-1352-45BB-9A95-91A4C6641202}"/>
              </a:ext>
            </a:extLst>
          </p:cNvPr>
          <p:cNvGrpSpPr/>
          <p:nvPr/>
        </p:nvGrpSpPr>
        <p:grpSpPr>
          <a:xfrm>
            <a:off x="1603086" y="2025989"/>
            <a:ext cx="6395358" cy="1625398"/>
            <a:chOff x="1603086" y="2025989"/>
            <a:chExt cx="6395358" cy="1625398"/>
          </a:xfrm>
        </p:grpSpPr>
        <p:sp>
          <p:nvSpPr>
            <p:cNvPr id="25" name="Rettangolo con angoli arrotondati 24">
              <a:extLst>
                <a:ext uri="{FF2B5EF4-FFF2-40B4-BE49-F238E27FC236}">
                  <a16:creationId xmlns:a16="http://schemas.microsoft.com/office/drawing/2014/main" id="{7E10E177-6108-4A72-8D3B-0C5F22107289}"/>
                </a:ext>
              </a:extLst>
            </p:cNvPr>
            <p:cNvSpPr/>
            <p:nvPr/>
          </p:nvSpPr>
          <p:spPr>
            <a:xfrm>
              <a:off x="2347006" y="2082962"/>
              <a:ext cx="5651438" cy="1568425"/>
            </a:xfrm>
            <a:prstGeom prst="round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r>
                <a:rPr lang="it-IT" sz="1600" dirty="0">
                  <a:solidFill>
                    <a:srgbClr val="002060"/>
                  </a:solidFill>
                </a:rPr>
                <a:t>Se si partecipa ad un </a:t>
              </a:r>
              <a:r>
                <a:rPr lang="it-IT" sz="1600" b="1" dirty="0">
                  <a:solidFill>
                    <a:srgbClr val="FE0000"/>
                  </a:solidFill>
                </a:rPr>
                <a:t>corso di lingua </a:t>
              </a:r>
              <a:r>
                <a:rPr lang="it-IT" sz="1600" dirty="0">
                  <a:solidFill>
                    <a:srgbClr val="002060"/>
                  </a:solidFill>
                </a:rPr>
                <a:t>fornito da </a:t>
              </a:r>
              <a:r>
                <a:rPr lang="it-IT" sz="1600" u="sng" dirty="0">
                  <a:solidFill>
                    <a:srgbClr val="002060"/>
                  </a:solidFill>
                </a:rPr>
                <a:t>un’organizzazione diversa dall’Istituto ospitante</a:t>
              </a:r>
              <a:r>
                <a:rPr lang="it-IT" sz="1600" dirty="0">
                  <a:solidFill>
                    <a:srgbClr val="002060"/>
                  </a:solidFill>
                </a:rPr>
                <a:t>, tale periodo rientrerà nel periodo di mobilità all’estero e </a:t>
              </a:r>
              <a:r>
                <a:rPr lang="it-IT" sz="1600" b="1" u="sng" dirty="0">
                  <a:solidFill>
                    <a:srgbClr val="002060"/>
                  </a:solidFill>
                </a:rPr>
                <a:t>l’inizio del periodo di mobilità coinciderà con il primo giorno di frequenza del corso di lingua</a:t>
              </a:r>
              <a:r>
                <a:rPr lang="it-IT" sz="1600" dirty="0">
                  <a:solidFill>
                    <a:srgbClr val="002060"/>
                  </a:solidFill>
                </a:rPr>
                <a:t>.</a:t>
              </a:r>
            </a:p>
          </p:txBody>
        </p:sp>
        <p:pic>
          <p:nvPicPr>
            <p:cNvPr id="28" name="Elemento grafico 27" descr="Dorso della mano con indice che punta verso destra">
              <a:extLst>
                <a:ext uri="{FF2B5EF4-FFF2-40B4-BE49-F238E27FC236}">
                  <a16:creationId xmlns:a16="http://schemas.microsoft.com/office/drawing/2014/main" id="{731AAAF4-6654-4B5D-B50E-C4A347CDF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603086" y="2025989"/>
              <a:ext cx="880682" cy="753536"/>
            </a:xfrm>
            <a:prstGeom prst="rect">
              <a:avLst/>
            </a:prstGeom>
          </p:spPr>
        </p:pic>
      </p:grp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5945CA4F-6238-4856-8E1E-8C755954998E}"/>
              </a:ext>
            </a:extLst>
          </p:cNvPr>
          <p:cNvSpPr txBox="1">
            <a:spLocks/>
          </p:cNvSpPr>
          <p:nvPr/>
        </p:nvSpPr>
        <p:spPr bwMode="auto">
          <a:xfrm>
            <a:off x="4954538" y="164219"/>
            <a:ext cx="2246062" cy="4716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>
            <a:solidFill>
              <a:srgbClr val="FE0000"/>
            </a:solidFill>
            <a:prstDash val="solid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rgbClr val="FE0000"/>
                </a:solidFill>
              </a:rPr>
              <a:t>Pag. 2 accordo</a:t>
            </a:r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22AB2EAB-4A3C-4A78-98F0-80CED411FC79}"/>
              </a:ext>
            </a:extLst>
          </p:cNvPr>
          <p:cNvSpPr txBox="1">
            <a:spLocks noChangeArrowheads="1"/>
          </p:cNvSpPr>
          <p:nvPr/>
        </p:nvSpPr>
        <p:spPr>
          <a:xfrm>
            <a:off x="1482654" y="3844068"/>
            <a:ext cx="1770912" cy="419045"/>
          </a:xfrm>
          <a:prstGeom prst="roundRect">
            <a:avLst/>
          </a:prstGeom>
          <a:ln>
            <a:solidFill>
              <a:srgbClr val="FE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DATA di FINE 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D3CDB396-4FC1-4985-911D-1B86CB34B110}"/>
              </a:ext>
            </a:extLst>
          </p:cNvPr>
          <p:cNvGrpSpPr/>
          <p:nvPr/>
        </p:nvGrpSpPr>
        <p:grpSpPr>
          <a:xfrm>
            <a:off x="1581370" y="5343858"/>
            <a:ext cx="6206526" cy="1213869"/>
            <a:chOff x="1581370" y="5343858"/>
            <a:chExt cx="6206526" cy="1213869"/>
          </a:xfrm>
        </p:grpSpPr>
        <p:sp>
          <p:nvSpPr>
            <p:cNvPr id="5" name="Rettangolo con angoli arrotondati 4">
              <a:extLst>
                <a:ext uri="{FF2B5EF4-FFF2-40B4-BE49-F238E27FC236}">
                  <a16:creationId xmlns:a16="http://schemas.microsoft.com/office/drawing/2014/main" id="{EF12CE61-9D68-49AD-8BB8-D84F3837D8D2}"/>
                </a:ext>
              </a:extLst>
            </p:cNvPr>
            <p:cNvSpPr/>
            <p:nvPr/>
          </p:nvSpPr>
          <p:spPr>
            <a:xfrm>
              <a:off x="2645234" y="5523296"/>
              <a:ext cx="5142662" cy="694073"/>
            </a:xfrm>
            <a:prstGeom prst="roundRect">
              <a:avLst/>
            </a:prstGeom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b="1" dirty="0">
                  <a:solidFill>
                    <a:srgbClr val="002060"/>
                  </a:solidFill>
                </a:rPr>
                <a:t>Le date da inserire </a:t>
              </a:r>
              <a:r>
                <a:rPr lang="it-IT" sz="1600" b="1" dirty="0">
                  <a:solidFill>
                    <a:srgbClr val="FE0000"/>
                  </a:solidFill>
                </a:rPr>
                <a:t>DEVONO</a:t>
              </a:r>
              <a:r>
                <a:rPr lang="it-IT" sz="1600" b="1" dirty="0">
                  <a:solidFill>
                    <a:srgbClr val="002060"/>
                  </a:solidFill>
                </a:rPr>
                <a:t> essere intere, non semplicemente il mese ma </a:t>
              </a:r>
              <a:r>
                <a:rPr lang="it-IT" sz="1600" b="1" dirty="0">
                  <a:solidFill>
                    <a:srgbClr val="FE0000"/>
                  </a:solidFill>
                </a:rPr>
                <a:t>giorno/mese/anno</a:t>
              </a:r>
              <a:r>
                <a:rPr lang="it-IT" sz="1600" b="1" dirty="0">
                  <a:solidFill>
                    <a:srgbClr val="002060"/>
                  </a:solidFill>
                </a:rPr>
                <a:t>.</a:t>
              </a:r>
            </a:p>
          </p:txBody>
        </p:sp>
        <p:pic>
          <p:nvPicPr>
            <p:cNvPr id="30" name="Elemento grafico 29" descr="Avviso">
              <a:extLst>
                <a:ext uri="{FF2B5EF4-FFF2-40B4-BE49-F238E27FC236}">
                  <a16:creationId xmlns:a16="http://schemas.microsoft.com/office/drawing/2014/main" id="{6447FDA3-87BD-491F-B200-EADC861A8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581370" y="5343858"/>
              <a:ext cx="1274411" cy="12138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292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26" grpId="0" animBg="1"/>
      <p:bldP spid="23" grpId="0" animBg="1"/>
      <p:bldP spid="27" grpId="0" animBg="1"/>
      <p:bldP spid="29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239547" y="72244"/>
            <a:ext cx="2514178" cy="504056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2200" b="1" dirty="0">
                <a:solidFill>
                  <a:srgbClr val="002060"/>
                </a:solidFill>
              </a:rPr>
              <a:t>DURATA e QUOTE</a:t>
            </a: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8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40E040"/>
            </a:solidFill>
            <a:ln w="16768" cap="flat">
              <a:solidFill>
                <a:srgbClr val="267BB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25D88FBA-C974-4309-96FA-3BB32B773887}"/>
              </a:ext>
            </a:extLst>
          </p:cNvPr>
          <p:cNvGrpSpPr/>
          <p:nvPr/>
        </p:nvGrpSpPr>
        <p:grpSpPr>
          <a:xfrm>
            <a:off x="2380012" y="1916832"/>
            <a:ext cx="5662815" cy="844816"/>
            <a:chOff x="2056295" y="2197926"/>
            <a:chExt cx="5662815" cy="844816"/>
          </a:xfrm>
        </p:grpSpPr>
        <p:sp>
          <p:nvSpPr>
            <p:cNvPr id="23" name="Rectangle 3">
              <a:extLst>
                <a:ext uri="{FF2B5EF4-FFF2-40B4-BE49-F238E27FC236}">
                  <a16:creationId xmlns:a16="http://schemas.microsoft.com/office/drawing/2014/main" id="{A108F0A6-B2FB-466D-959C-6BE5DAD5108F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720021" y="2225708"/>
              <a:ext cx="4999089" cy="817034"/>
            </a:xfrm>
            <a:prstGeom prst="roundRect">
              <a:avLst/>
            </a:prstGeom>
            <a:noFill/>
            <a:ln>
              <a:solidFill>
                <a:srgbClr val="40E04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600">
                  <a:solidFill>
                    <a:srgbClr val="002060"/>
                  </a:solidFill>
                </a:defRPr>
              </a:lvl1pPr>
            </a:lstStyle>
            <a:p>
              <a:pPr algn="ctr"/>
              <a:r>
                <a:rPr lang="it-IT" dirty="0"/>
                <a:t>La </a:t>
              </a:r>
              <a:r>
                <a:rPr lang="it-IT" b="1" dirty="0"/>
                <a:t>durata totale </a:t>
              </a:r>
              <a:r>
                <a:rPr lang="it-IT" dirty="0"/>
                <a:t>del periodo di mobilità </a:t>
              </a:r>
              <a:r>
                <a:rPr lang="it-IT" b="1" dirty="0">
                  <a:solidFill>
                    <a:srgbClr val="FE0000"/>
                  </a:solidFill>
                </a:rPr>
                <a:t>non</a:t>
              </a:r>
              <a:r>
                <a:rPr lang="it-IT" dirty="0"/>
                <a:t> deve superare i </a:t>
              </a:r>
              <a:r>
                <a:rPr lang="it-IT" b="1" dirty="0">
                  <a:solidFill>
                    <a:srgbClr val="FE0000"/>
                  </a:solidFill>
                </a:rPr>
                <a:t>12 mesi</a:t>
              </a:r>
              <a:r>
                <a:rPr lang="it-IT" dirty="0"/>
                <a:t>, </a:t>
              </a:r>
              <a:r>
                <a:rPr lang="it-IT" b="1" dirty="0"/>
                <a:t>con o senza contributo</a:t>
              </a:r>
              <a:r>
                <a:rPr lang="it-IT" dirty="0"/>
                <a:t>.</a:t>
              </a:r>
            </a:p>
          </p:txBody>
        </p:sp>
        <p:pic>
          <p:nvPicPr>
            <p:cNvPr id="28" name="Elemento grafico 27" descr="Dorso della mano con indice che punta verso destra">
              <a:extLst>
                <a:ext uri="{FF2B5EF4-FFF2-40B4-BE49-F238E27FC236}">
                  <a16:creationId xmlns:a16="http://schemas.microsoft.com/office/drawing/2014/main" id="{731AAAF4-6654-4B5D-B50E-C4A347CDF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056295" y="2197926"/>
              <a:ext cx="880682" cy="753536"/>
            </a:xfrm>
            <a:prstGeom prst="rect">
              <a:avLst/>
            </a:prstGeom>
          </p:spPr>
        </p:pic>
      </p:grpSp>
      <p:pic>
        <p:nvPicPr>
          <p:cNvPr id="3" name="Immagine 2">
            <a:extLst>
              <a:ext uri="{FF2B5EF4-FFF2-40B4-BE49-F238E27FC236}">
                <a16:creationId xmlns:a16="http://schemas.microsoft.com/office/drawing/2014/main" id="{5DA2F536-CDF9-467C-B8BC-BA38E425C90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433449" y="116564"/>
            <a:ext cx="306903" cy="306903"/>
          </a:xfrm>
          <a:prstGeom prst="rect">
            <a:avLst/>
          </a:prstGeom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DCD296BC-6D67-4E8F-899C-A37BE2C0CD4E}"/>
              </a:ext>
            </a:extLst>
          </p:cNvPr>
          <p:cNvGrpSpPr/>
          <p:nvPr/>
        </p:nvGrpSpPr>
        <p:grpSpPr>
          <a:xfrm>
            <a:off x="1403648" y="804910"/>
            <a:ext cx="6639178" cy="1071230"/>
            <a:chOff x="1691322" y="606682"/>
            <a:chExt cx="5499906" cy="1071230"/>
          </a:xfrm>
        </p:grpSpPr>
        <p:sp>
          <p:nvSpPr>
            <p:cNvPr id="30" name="Rectangle 3">
              <a:extLst>
                <a:ext uri="{FF2B5EF4-FFF2-40B4-BE49-F238E27FC236}">
                  <a16:creationId xmlns:a16="http://schemas.microsoft.com/office/drawing/2014/main" id="{FAACFA2A-835C-4689-A382-63DFF67858A3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691322" y="606682"/>
              <a:ext cx="1126311" cy="419045"/>
            </a:xfrm>
            <a:prstGeom prst="roundRect">
              <a:avLst/>
            </a:prstGeom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dirty="0"/>
                <a:t>DURATA</a:t>
              </a:r>
            </a:p>
          </p:txBody>
        </p:sp>
        <p:sp>
          <p:nvSpPr>
            <p:cNvPr id="33" name="Rectangle 3">
              <a:extLst>
                <a:ext uri="{FF2B5EF4-FFF2-40B4-BE49-F238E27FC236}">
                  <a16:creationId xmlns:a16="http://schemas.microsoft.com/office/drawing/2014/main" id="{BD3A2FAE-84AD-42ED-8797-5FDD52783409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645746" y="710492"/>
              <a:ext cx="4545482" cy="967420"/>
            </a:xfrm>
            <a:prstGeom prst="roundRect">
              <a:avLst/>
            </a:prstGeom>
            <a:noFill/>
            <a:ln>
              <a:solidFill>
                <a:srgbClr val="40E04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sz="1600" b="0" dirty="0"/>
                <a:t>Indicare i mesi così come indicati nella scheda del bando (eventuali </a:t>
              </a:r>
              <a:r>
                <a:rPr lang="it-IT" sz="1600" dirty="0"/>
                <a:t>riduzioni</a:t>
              </a:r>
              <a:r>
                <a:rPr lang="it-IT" sz="1600" b="0" dirty="0"/>
                <a:t> e/o </a:t>
              </a:r>
              <a:r>
                <a:rPr lang="it-IT" sz="1600" dirty="0"/>
                <a:t>prolungamenti</a:t>
              </a:r>
              <a:r>
                <a:rPr lang="it-IT" sz="1600" b="0" dirty="0"/>
                <a:t> andranno comunicati con apposito modulo)</a:t>
              </a:r>
            </a:p>
          </p:txBody>
        </p:sp>
      </p:grp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4D65B475-CCE8-4BF8-80E8-2AE1D1E3A33B}"/>
              </a:ext>
            </a:extLst>
          </p:cNvPr>
          <p:cNvSpPr txBox="1">
            <a:spLocks/>
          </p:cNvSpPr>
          <p:nvPr/>
        </p:nvSpPr>
        <p:spPr bwMode="auto">
          <a:xfrm>
            <a:off x="4932040" y="164219"/>
            <a:ext cx="2268559" cy="4716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>
            <a:solidFill>
              <a:srgbClr val="FE0000"/>
            </a:solidFill>
            <a:prstDash val="solid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rgbClr val="FE0000"/>
                </a:solidFill>
              </a:rPr>
              <a:t>Pag. 3 accordo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8B4F80DD-0020-47FE-B10F-31A4406F6D48}"/>
              </a:ext>
            </a:extLst>
          </p:cNvPr>
          <p:cNvGrpSpPr/>
          <p:nvPr/>
        </p:nvGrpSpPr>
        <p:grpSpPr>
          <a:xfrm>
            <a:off x="1456044" y="2865710"/>
            <a:ext cx="6716356" cy="1041334"/>
            <a:chOff x="1381643" y="3604262"/>
            <a:chExt cx="6716356" cy="1041334"/>
          </a:xfrm>
        </p:grpSpPr>
        <p:sp>
          <p:nvSpPr>
            <p:cNvPr id="37" name="Rectangle 3">
              <a:extLst>
                <a:ext uri="{FF2B5EF4-FFF2-40B4-BE49-F238E27FC236}">
                  <a16:creationId xmlns:a16="http://schemas.microsoft.com/office/drawing/2014/main" id="{374C79A4-9469-45D9-BD1A-59A7A91D0BFB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381643" y="3618088"/>
              <a:ext cx="2038230" cy="419045"/>
            </a:xfrm>
            <a:prstGeom prst="roundRect">
              <a:avLst/>
            </a:prstGeom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dirty="0"/>
                <a:t>FINANZIAMENTO</a:t>
              </a:r>
            </a:p>
          </p:txBody>
        </p:sp>
        <p:sp>
          <p:nvSpPr>
            <p:cNvPr id="9" name="Rettangolo con angoli arrotondati 8">
              <a:extLst>
                <a:ext uri="{FF2B5EF4-FFF2-40B4-BE49-F238E27FC236}">
                  <a16:creationId xmlns:a16="http://schemas.microsoft.com/office/drawing/2014/main" id="{42C82112-6F58-4B95-B647-B2FBD4C20719}"/>
                </a:ext>
              </a:extLst>
            </p:cNvPr>
            <p:cNvSpPr/>
            <p:nvPr/>
          </p:nvSpPr>
          <p:spPr>
            <a:xfrm>
              <a:off x="3309975" y="3604262"/>
              <a:ext cx="4788024" cy="1041334"/>
            </a:xfrm>
            <a:prstGeom prst="roundRect">
              <a:avLst/>
            </a:prstGeom>
            <a:noFill/>
            <a:ln>
              <a:solidFill>
                <a:srgbClr val="40E04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marL="0" lvl="1" algn="just"/>
              <a:r>
                <a:rPr lang="it-IT" sz="1600" dirty="0">
                  <a:solidFill>
                    <a:srgbClr val="002060"/>
                  </a:solidFill>
                </a:rPr>
                <a:t>Il </a:t>
              </a:r>
              <a:r>
                <a:rPr lang="it-IT" sz="1600" b="1" dirty="0">
                  <a:solidFill>
                    <a:srgbClr val="002060"/>
                  </a:solidFill>
                </a:rPr>
                <a:t>contributo</a:t>
              </a:r>
              <a:r>
                <a:rPr lang="it-IT" sz="1600" dirty="0">
                  <a:solidFill>
                    <a:srgbClr val="002060"/>
                  </a:solidFill>
                </a:rPr>
                <a:t> finanziario Erasmus+ per la mobilità è calcolato in base al </a:t>
              </a:r>
              <a:r>
                <a:rPr lang="it-IT" sz="1600" b="1" dirty="0">
                  <a:solidFill>
                    <a:srgbClr val="002060"/>
                  </a:solidFill>
                </a:rPr>
                <a:t>paese di destinazione</a:t>
              </a:r>
              <a:r>
                <a:rPr lang="it-IT" sz="1600" dirty="0">
                  <a:solidFill>
                    <a:srgbClr val="002060"/>
                  </a:solidFill>
                </a:rPr>
                <a:t> e al numero massimo di 6 </a:t>
              </a:r>
              <a:r>
                <a:rPr lang="it-IT" sz="1600" b="1" dirty="0">
                  <a:solidFill>
                    <a:srgbClr val="002060"/>
                  </a:solidFill>
                </a:rPr>
                <a:t>mensilità </a:t>
              </a:r>
            </a:p>
          </p:txBody>
        </p:sp>
      </p:grpSp>
      <p:pic>
        <p:nvPicPr>
          <p:cNvPr id="38" name="Elemento grafico 37" descr="Dorso della mano con indice che punta verso destra">
            <a:extLst>
              <a:ext uri="{FF2B5EF4-FFF2-40B4-BE49-F238E27FC236}">
                <a16:creationId xmlns:a16="http://schemas.microsoft.com/office/drawing/2014/main" id="{EEECF068-16FB-414E-B7C2-2F9CCE1815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2133201" y="3331970"/>
            <a:ext cx="880682" cy="753536"/>
          </a:xfrm>
          <a:prstGeom prst="rect">
            <a:avLst/>
          </a:prstGeom>
        </p:spPr>
      </p:pic>
      <p:graphicFrame>
        <p:nvGraphicFramePr>
          <p:cNvPr id="25" name="Tabella 24">
            <a:extLst>
              <a:ext uri="{FF2B5EF4-FFF2-40B4-BE49-F238E27FC236}">
                <a16:creationId xmlns:a16="http://schemas.microsoft.com/office/drawing/2014/main" id="{3D5B6B2E-1DD4-0137-78B2-D434AC5871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833992"/>
              </p:ext>
            </p:extLst>
          </p:nvPr>
        </p:nvGraphicFramePr>
        <p:xfrm>
          <a:off x="1456044" y="3997001"/>
          <a:ext cx="6586782" cy="27444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0146">
                  <a:extLst>
                    <a:ext uri="{9D8B030D-6E8A-4147-A177-3AD203B41FA5}">
                      <a16:colId xmlns:a16="http://schemas.microsoft.com/office/drawing/2014/main" val="2012427405"/>
                    </a:ext>
                  </a:extLst>
                </a:gridCol>
                <a:gridCol w="2037763">
                  <a:extLst>
                    <a:ext uri="{9D8B030D-6E8A-4147-A177-3AD203B41FA5}">
                      <a16:colId xmlns:a16="http://schemas.microsoft.com/office/drawing/2014/main" val="4152448085"/>
                    </a:ext>
                  </a:extLst>
                </a:gridCol>
                <a:gridCol w="2038873">
                  <a:extLst>
                    <a:ext uri="{9D8B030D-6E8A-4147-A177-3AD203B41FA5}">
                      <a16:colId xmlns:a16="http://schemas.microsoft.com/office/drawing/2014/main" val="799578477"/>
                    </a:ext>
                  </a:extLst>
                </a:gridCol>
              </a:tblGrid>
              <a:tr h="411666">
                <a:tc>
                  <a:txBody>
                    <a:bodyPr/>
                    <a:lstStyle/>
                    <a:p>
                      <a:pPr algn="ctr"/>
                      <a:r>
                        <a:rPr lang="it-IT" sz="800">
                          <a:effectLst/>
                        </a:rPr>
                        <a:t>Gruppo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>
                          <a:effectLst/>
                        </a:rPr>
                        <a:t>PAESI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R="108585" algn="ctr"/>
                      <a:r>
                        <a:rPr lang="it-IT" sz="800" dirty="0">
                          <a:effectLst/>
                        </a:rPr>
                        <a:t>IMPORTO MENSILE COMUNITARIO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extLst>
                  <a:ext uri="{0D108BD9-81ED-4DB2-BD59-A6C34878D82A}">
                    <a16:rowId xmlns:a16="http://schemas.microsoft.com/office/drawing/2014/main" val="4137980116"/>
                  </a:ext>
                </a:extLst>
              </a:tr>
              <a:tr h="548886">
                <a:tc>
                  <a:txBody>
                    <a:bodyPr/>
                    <a:lstStyle/>
                    <a:p>
                      <a:r>
                        <a:rPr lang="it-IT" sz="800">
                          <a:effectLst/>
                        </a:rPr>
                        <a:t>Gruppo 1</a:t>
                      </a:r>
                      <a:endParaRPr lang="it-IT" sz="900">
                        <a:effectLst/>
                      </a:endParaRPr>
                    </a:p>
                    <a:p>
                      <a:r>
                        <a:rPr lang="it-IT" sz="800">
                          <a:effectLst/>
                        </a:rPr>
                        <a:t>(con costo della vita superiore)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R="21590"/>
                      <a:r>
                        <a:rPr lang="it-IT" sz="800">
                          <a:effectLst/>
                        </a:rPr>
                        <a:t>Danimarca, Finlandia, Islanda, Irlanda , Lussemburgo, Svezia, Liechtenstein, Norvegia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L="90170" marR="21590" algn="ctr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€ 350mensili per massimo 3 mesi.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extLst>
                  <a:ext uri="{0D108BD9-81ED-4DB2-BD59-A6C34878D82A}">
                    <a16:rowId xmlns:a16="http://schemas.microsoft.com/office/drawing/2014/main" val="1892000140"/>
                  </a:ext>
                </a:extLst>
              </a:tr>
              <a:tr h="686109">
                <a:tc>
                  <a:txBody>
                    <a:bodyPr/>
                    <a:lstStyle/>
                    <a:p>
                      <a:r>
                        <a:rPr lang="it-IT" sz="800">
                          <a:effectLst/>
                        </a:rPr>
                        <a:t>Gruppo 2</a:t>
                      </a:r>
                      <a:endParaRPr lang="it-IT" sz="900">
                        <a:effectLst/>
                      </a:endParaRPr>
                    </a:p>
                    <a:p>
                      <a:r>
                        <a:rPr lang="it-IT" sz="800">
                          <a:effectLst/>
                        </a:rPr>
                        <a:t>(con costo della vita medio)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R="21590"/>
                      <a:r>
                        <a:rPr lang="it-IT" sz="800">
                          <a:effectLst/>
                        </a:rPr>
                        <a:t>Austria, Belgio, Germania, Francia, Italia, Grecia, Spagna, Cipro, Paesi Bassi, Malta, Portogallo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L="90170" marR="21590" algn="ctr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€ 300 mensili per massimo 3 mesi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extLst>
                  <a:ext uri="{0D108BD9-81ED-4DB2-BD59-A6C34878D82A}">
                    <a16:rowId xmlns:a16="http://schemas.microsoft.com/office/drawing/2014/main" val="732712522"/>
                  </a:ext>
                </a:extLst>
              </a:tr>
              <a:tr h="1097775">
                <a:tc>
                  <a:txBody>
                    <a:bodyPr/>
                    <a:lstStyle/>
                    <a:p>
                      <a:r>
                        <a:rPr lang="it-IT" sz="800">
                          <a:effectLst/>
                        </a:rPr>
                        <a:t>Gruppo 3</a:t>
                      </a:r>
                      <a:endParaRPr lang="it-IT" sz="900">
                        <a:effectLst/>
                      </a:endParaRPr>
                    </a:p>
                    <a:p>
                      <a:pPr marR="24130"/>
                      <a:r>
                        <a:rPr lang="it-IT" sz="800">
                          <a:effectLst/>
                        </a:rPr>
                        <a:t>(con costo della vita basso)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R="21590"/>
                      <a:r>
                        <a:rPr lang="it-IT" sz="800">
                          <a:effectLst/>
                        </a:rPr>
                        <a:t>Bulgaria, Croazia, Estonia, Lettonia, Lituania, Polonia, Romania, Slovacchia, Slovenia, ex Repubblica Iugoslava di Macedonia, Repubblica Ceca, Serbia, Turchia, Ungheria.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L="90170" marR="21590" algn="ctr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€ 250 mensili per massimo 3 mesi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extLst>
                  <a:ext uri="{0D108BD9-81ED-4DB2-BD59-A6C34878D82A}">
                    <a16:rowId xmlns:a16="http://schemas.microsoft.com/office/drawing/2014/main" val="2721045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566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9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chemeClr val="tx1"/>
            </a:solidFill>
            <a:ln w="16768" cap="flat">
              <a:solidFill>
                <a:srgbClr val="267BB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5027" y="47743"/>
            <a:ext cx="4227986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ALTRE FONTI DI FINANZIAMENTO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083BA73E-2618-4A62-8ACB-E0EA7B29F58C}"/>
              </a:ext>
            </a:extLst>
          </p:cNvPr>
          <p:cNvSpPr/>
          <p:nvPr/>
        </p:nvSpPr>
        <p:spPr>
          <a:xfrm>
            <a:off x="1568830" y="5671653"/>
            <a:ext cx="6409961" cy="854862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1800" dirty="0">
                <a:solidFill>
                  <a:srgbClr val="002060"/>
                </a:solidFill>
                <a:latin typeface="+mn-lt"/>
              </a:rPr>
              <a:t>Il contributo finanziario </a:t>
            </a:r>
            <a:r>
              <a:rPr lang="it-IT" sz="1800" b="1" u="sng" dirty="0">
                <a:solidFill>
                  <a:srgbClr val="002060"/>
                </a:solidFill>
                <a:latin typeface="+mn-lt"/>
              </a:rPr>
              <a:t>non può essere </a:t>
            </a:r>
            <a:r>
              <a:rPr lang="it-IT" sz="1800" dirty="0">
                <a:solidFill>
                  <a:srgbClr val="002060"/>
                </a:solidFill>
                <a:latin typeface="+mn-lt"/>
              </a:rPr>
              <a:t>utilizzato per coprire costi </a:t>
            </a:r>
            <a:r>
              <a:rPr lang="it-IT" sz="1800" u="sng" dirty="0">
                <a:solidFill>
                  <a:srgbClr val="002060"/>
                </a:solidFill>
                <a:latin typeface="+mn-lt"/>
              </a:rPr>
              <a:t>già rimborsati </a:t>
            </a:r>
            <a:r>
              <a:rPr lang="it-IT" sz="1800" dirty="0">
                <a:solidFill>
                  <a:srgbClr val="002060"/>
                </a:solidFill>
                <a:latin typeface="+mn-lt"/>
              </a:rPr>
              <a:t>per i </a:t>
            </a:r>
            <a:r>
              <a:rPr lang="it-IT" sz="1800" u="sng" dirty="0">
                <a:solidFill>
                  <a:srgbClr val="002060"/>
                </a:solidFill>
                <a:latin typeface="+mn-lt"/>
              </a:rPr>
              <a:t>bisogni speciali </a:t>
            </a:r>
            <a:r>
              <a:rPr lang="it-IT" sz="1800" dirty="0">
                <a:solidFill>
                  <a:srgbClr val="002060"/>
                </a:solidFill>
                <a:latin typeface="+mn-lt"/>
              </a:rPr>
              <a:t>con </a:t>
            </a:r>
            <a:r>
              <a:rPr lang="it-IT" sz="1800" u="sng" dirty="0">
                <a:solidFill>
                  <a:srgbClr val="002060"/>
                </a:solidFill>
                <a:latin typeface="+mn-lt"/>
              </a:rPr>
              <a:t>fondi dell’Unione</a:t>
            </a:r>
            <a:r>
              <a:rPr lang="it-IT" sz="1800" dirty="0">
                <a:solidFill>
                  <a:srgbClr val="002060"/>
                </a:solidFill>
                <a:latin typeface="+mn-lt"/>
              </a:rPr>
              <a:t>.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F4D191C7-15FC-4CE4-BF03-0C061D97CEEE}"/>
              </a:ext>
            </a:extLst>
          </p:cNvPr>
          <p:cNvSpPr/>
          <p:nvPr/>
        </p:nvSpPr>
        <p:spPr>
          <a:xfrm>
            <a:off x="1568830" y="2805658"/>
            <a:ext cx="6409961" cy="197263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0" lvl="1" algn="just"/>
            <a:r>
              <a:rPr lang="it-IT" sz="1800" dirty="0">
                <a:solidFill>
                  <a:srgbClr val="002060"/>
                </a:solidFill>
              </a:rPr>
              <a:t>Il contributo finanziario ricevuto dal Partecipante è </a:t>
            </a:r>
            <a:r>
              <a:rPr lang="it-IT" sz="1800" b="1" dirty="0">
                <a:solidFill>
                  <a:srgbClr val="002060"/>
                </a:solidFill>
              </a:rPr>
              <a:t>compatibile</a:t>
            </a:r>
            <a:r>
              <a:rPr lang="it-IT" sz="1800" dirty="0">
                <a:solidFill>
                  <a:srgbClr val="002060"/>
                </a:solidFill>
              </a:rPr>
              <a:t> con qualunque </a:t>
            </a:r>
            <a:r>
              <a:rPr lang="it-IT" sz="1800" b="1" dirty="0">
                <a:solidFill>
                  <a:srgbClr val="002060"/>
                </a:solidFill>
              </a:rPr>
              <a:t>altra fonte di finanziamento </a:t>
            </a:r>
            <a:r>
              <a:rPr lang="it-IT" sz="1800" dirty="0">
                <a:solidFill>
                  <a:srgbClr val="002060"/>
                </a:solidFill>
              </a:rPr>
              <a:t>incluse le entrate/compensi, che il Partecipante potrebbe ricevere lavorando oltre il suo impegno di studio purché svolga e porti a termine le attività previste nel Learning Agreement.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98D1F549-FB87-4494-84E1-623EBA242F38}"/>
              </a:ext>
            </a:extLst>
          </p:cNvPr>
          <p:cNvSpPr/>
          <p:nvPr/>
        </p:nvSpPr>
        <p:spPr>
          <a:xfrm>
            <a:off x="1568830" y="1233236"/>
            <a:ext cx="6313145" cy="1154608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1800" dirty="0">
                <a:solidFill>
                  <a:srgbClr val="002060"/>
                </a:solidFill>
              </a:rPr>
              <a:t>Il rimborso dei costi sostenuti per bisogni speciali, quando applicabile, viene effettuato in base ai documenti giustificativi in tal senso presentati dal Partecipante.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C793A33E-045E-4FFD-BF81-559234377C51}"/>
              </a:ext>
            </a:extLst>
          </p:cNvPr>
          <p:cNvSpPr txBox="1">
            <a:spLocks noChangeArrowheads="1"/>
          </p:cNvSpPr>
          <p:nvPr/>
        </p:nvSpPr>
        <p:spPr>
          <a:xfrm>
            <a:off x="1672639" y="823796"/>
            <a:ext cx="1902908" cy="48324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>
                <a:solidFill>
                  <a:schemeClr val="accent4"/>
                </a:solidFill>
              </a:rPr>
              <a:t>Bisogni speciali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1AB858DE-9FC8-4BD8-8AA3-44310F7916BE}"/>
              </a:ext>
            </a:extLst>
          </p:cNvPr>
          <p:cNvGrpSpPr/>
          <p:nvPr/>
        </p:nvGrpSpPr>
        <p:grpSpPr>
          <a:xfrm>
            <a:off x="4062296" y="4617065"/>
            <a:ext cx="1484235" cy="1209258"/>
            <a:chOff x="4062296" y="4617065"/>
            <a:chExt cx="1484235" cy="1209258"/>
          </a:xfrm>
        </p:grpSpPr>
        <p:sp>
          <p:nvSpPr>
            <p:cNvPr id="23" name="Rectangle 3">
              <a:extLst>
                <a:ext uri="{FF2B5EF4-FFF2-40B4-BE49-F238E27FC236}">
                  <a16:creationId xmlns:a16="http://schemas.microsoft.com/office/drawing/2014/main" id="{A025333C-E9A0-43B4-8E7C-581342B48558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4062296" y="4617065"/>
              <a:ext cx="1484235" cy="483245"/>
            </a:xfrm>
            <a:prstGeom prst="roundRect">
              <a:avLst/>
            </a:prstGeom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dirty="0">
                  <a:solidFill>
                    <a:schemeClr val="accent4"/>
                  </a:solidFill>
                </a:rPr>
                <a:t>ECCEZIONE</a:t>
              </a:r>
            </a:p>
          </p:txBody>
        </p:sp>
        <p:pic>
          <p:nvPicPr>
            <p:cNvPr id="24" name="Elemento grafico 23" descr="Dorso della mano con indice che punta verso destra">
              <a:extLst>
                <a:ext uri="{FF2B5EF4-FFF2-40B4-BE49-F238E27FC236}">
                  <a16:creationId xmlns:a16="http://schemas.microsoft.com/office/drawing/2014/main" id="{C2FA11AE-D86C-433A-AC10-B0A734B39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4364072" y="5009214"/>
              <a:ext cx="880682" cy="753536"/>
            </a:xfrm>
            <a:prstGeom prst="rect">
              <a:avLst/>
            </a:prstGeom>
          </p:spPr>
        </p:pic>
      </p:grpSp>
      <p:sp>
        <p:nvSpPr>
          <p:cNvPr id="25" name="Rectangle 3">
            <a:extLst>
              <a:ext uri="{FF2B5EF4-FFF2-40B4-BE49-F238E27FC236}">
                <a16:creationId xmlns:a16="http://schemas.microsoft.com/office/drawing/2014/main" id="{5B07F3C7-6649-4C63-8050-ECF4CB5A1370}"/>
              </a:ext>
            </a:extLst>
          </p:cNvPr>
          <p:cNvSpPr txBox="1">
            <a:spLocks noChangeArrowheads="1"/>
          </p:cNvSpPr>
          <p:nvPr/>
        </p:nvSpPr>
        <p:spPr>
          <a:xfrm>
            <a:off x="1672638" y="2483636"/>
            <a:ext cx="2179281" cy="48324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>
                <a:solidFill>
                  <a:schemeClr val="accent4"/>
                </a:solidFill>
              </a:rPr>
              <a:t>Entrate/compensi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473B106-163F-4F86-AB49-B10FC6FD843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452320" y="137742"/>
            <a:ext cx="338930" cy="33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053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5" grpId="0" animBg="1"/>
      <p:bldP spid="16" grpId="0" animBg="1"/>
      <p:bldP spid="22" grpId="0" animBg="1"/>
      <p:bldP spid="25" grpId="0" animBg="1"/>
    </p:bldLst>
  </p:timing>
</p:sld>
</file>

<file path=ppt/theme/theme1.xml><?xml version="1.0" encoding="utf-8"?>
<a:theme xmlns:a="http://schemas.openxmlformats.org/drawingml/2006/main" name="Personalizza struttura">
  <a:themeElements>
    <a:clrScheme name="Personalizza struttura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10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11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2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3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4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5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6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7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8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9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1291</Words>
  <Application>Microsoft Office PowerPoint</Application>
  <PresentationFormat>Presentazione su schermo (4:3)</PresentationFormat>
  <Paragraphs>132</Paragraphs>
  <Slides>15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2" baseType="lpstr">
      <vt:lpstr>Arial</vt:lpstr>
      <vt:lpstr>Book Antiqua</vt:lpstr>
      <vt:lpstr>Calibri</vt:lpstr>
      <vt:lpstr>Cambria</vt:lpstr>
      <vt:lpstr>Times New Roman</vt:lpstr>
      <vt:lpstr>Wingdings 2</vt:lpstr>
      <vt:lpstr>Personalizza struttura</vt:lpstr>
      <vt:lpstr>Presentazione standard di PowerPoint</vt:lpstr>
      <vt:lpstr>Sottoscrizione dell’Accordo di Mobilità</vt:lpstr>
      <vt:lpstr>Il Partecipante</vt:lpstr>
      <vt:lpstr>Contributo finanziario</vt:lpstr>
      <vt:lpstr>ACCREDITO</vt:lpstr>
      <vt:lpstr>INSERIMENTO coordinate bancarie su ESSE3</vt:lpstr>
      <vt:lpstr>2.2 LA MOBILITÀ </vt:lpstr>
      <vt:lpstr>DURATA e QUOTE</vt:lpstr>
      <vt:lpstr>ALTRE FONTI DI FINANZIAMENTO</vt:lpstr>
      <vt:lpstr>RESTITUZIONE DEL CONTRIBUTO</vt:lpstr>
      <vt:lpstr>MODALITÀ DI PAGAMENTO</vt:lpstr>
      <vt:lpstr>RESPONSABILITÀ CIVILE</vt:lpstr>
      <vt:lpstr>INFORTUNI</vt:lpstr>
      <vt:lpstr>OLS e EU SURVEY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Stefania Melas</dc:creator>
  <cp:lastModifiedBy>Anna Maria Aloi</cp:lastModifiedBy>
  <cp:revision>87</cp:revision>
  <dcterms:created xsi:type="dcterms:W3CDTF">2020-07-22T10:34:55Z</dcterms:created>
  <dcterms:modified xsi:type="dcterms:W3CDTF">2022-06-15T20:36:52Z</dcterms:modified>
</cp:coreProperties>
</file>