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6" r:id="rId10"/>
    <p:sldId id="268" r:id="rId11"/>
    <p:sldId id="267" r:id="rId12"/>
    <p:sldId id="282" r:id="rId13"/>
    <p:sldId id="283" r:id="rId14"/>
    <p:sldId id="284" r:id="rId15"/>
    <p:sldId id="269" r:id="rId16"/>
    <p:sldId id="270" r:id="rId17"/>
    <p:sldId id="265" r:id="rId18"/>
    <p:sldId id="271" r:id="rId19"/>
    <p:sldId id="272" r:id="rId20"/>
    <p:sldId id="274" r:id="rId21"/>
    <p:sldId id="276" r:id="rId22"/>
    <p:sldId id="273" r:id="rId23"/>
    <p:sldId id="275" r:id="rId24"/>
    <p:sldId id="277" r:id="rId25"/>
    <p:sldId id="278" r:id="rId26"/>
    <p:sldId id="280" r:id="rId27"/>
    <p:sldId id="279" r:id="rId28"/>
    <p:sldId id="281" r:id="rId2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799B23B-EC83-4686-B30A-512413B5E67A}" styleName="Stile chiaro 3 - Colore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931F65-6627-4310-BD11-AC551AEC6C49}"/>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D8C48263-7483-4B73-B363-BB90D691DB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95D826C7-8566-4CA6-8DFC-45FD9DE4510E}"/>
              </a:ext>
            </a:extLst>
          </p:cNvPr>
          <p:cNvSpPr>
            <a:spLocks noGrp="1"/>
          </p:cNvSpPr>
          <p:nvPr>
            <p:ph type="dt" sz="half" idx="10"/>
          </p:nvPr>
        </p:nvSpPr>
        <p:spPr/>
        <p:txBody>
          <a:bodyPr/>
          <a:lstStyle/>
          <a:p>
            <a:fld id="{B95967C7-7DD2-4D5A-AF58-23390F484553}" type="datetimeFigureOut">
              <a:rPr lang="it-IT" smtClean="0"/>
              <a:t>21/11/2022</a:t>
            </a:fld>
            <a:endParaRPr lang="it-IT"/>
          </a:p>
        </p:txBody>
      </p:sp>
      <p:sp>
        <p:nvSpPr>
          <p:cNvPr id="5" name="Segnaposto piè di pagina 4">
            <a:extLst>
              <a:ext uri="{FF2B5EF4-FFF2-40B4-BE49-F238E27FC236}">
                <a16:creationId xmlns:a16="http://schemas.microsoft.com/office/drawing/2014/main" id="{9E2D4F17-815F-43C9-A3A5-F207857FAF7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6A68716-A9E9-4546-B52C-183F2619C97B}"/>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4265213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61AEC7-AFFC-4278-99CB-47B4B1D667F0}"/>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D652AD15-B369-440C-82AC-C8EA79BC0D01}"/>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EC04FD1-9B00-4DA5-9F5D-1908FB5D37B3}"/>
              </a:ext>
            </a:extLst>
          </p:cNvPr>
          <p:cNvSpPr>
            <a:spLocks noGrp="1"/>
          </p:cNvSpPr>
          <p:nvPr>
            <p:ph type="dt" sz="half" idx="10"/>
          </p:nvPr>
        </p:nvSpPr>
        <p:spPr/>
        <p:txBody>
          <a:bodyPr/>
          <a:lstStyle/>
          <a:p>
            <a:fld id="{B95967C7-7DD2-4D5A-AF58-23390F484553}" type="datetimeFigureOut">
              <a:rPr lang="it-IT" smtClean="0"/>
              <a:t>21/11/2022</a:t>
            </a:fld>
            <a:endParaRPr lang="it-IT"/>
          </a:p>
        </p:txBody>
      </p:sp>
      <p:sp>
        <p:nvSpPr>
          <p:cNvPr id="5" name="Segnaposto piè di pagina 4">
            <a:extLst>
              <a:ext uri="{FF2B5EF4-FFF2-40B4-BE49-F238E27FC236}">
                <a16:creationId xmlns:a16="http://schemas.microsoft.com/office/drawing/2014/main" id="{7C57DA6D-4C14-4C29-94EE-3F38989D544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8ADE1B1-8BB6-4943-8C98-E7115FEBC0FF}"/>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3605128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F55A16FE-2DA7-4325-B680-72906D3E71FC}"/>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3CFA66B-7A71-4CC2-AF22-CAECBC9122A1}"/>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3A85562-ECB4-4190-994B-C5772AFE4AAF}"/>
              </a:ext>
            </a:extLst>
          </p:cNvPr>
          <p:cNvSpPr>
            <a:spLocks noGrp="1"/>
          </p:cNvSpPr>
          <p:nvPr>
            <p:ph type="dt" sz="half" idx="10"/>
          </p:nvPr>
        </p:nvSpPr>
        <p:spPr/>
        <p:txBody>
          <a:bodyPr/>
          <a:lstStyle/>
          <a:p>
            <a:fld id="{B95967C7-7DD2-4D5A-AF58-23390F484553}" type="datetimeFigureOut">
              <a:rPr lang="it-IT" smtClean="0"/>
              <a:t>21/11/2022</a:t>
            </a:fld>
            <a:endParaRPr lang="it-IT"/>
          </a:p>
        </p:txBody>
      </p:sp>
      <p:sp>
        <p:nvSpPr>
          <p:cNvPr id="5" name="Segnaposto piè di pagina 4">
            <a:extLst>
              <a:ext uri="{FF2B5EF4-FFF2-40B4-BE49-F238E27FC236}">
                <a16:creationId xmlns:a16="http://schemas.microsoft.com/office/drawing/2014/main" id="{088C3C7A-D524-4F65-813D-0AB15B552BB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C693705-969A-4AF8-B513-66E4AA665F86}"/>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3183282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31A2360-51E1-48AF-89EF-69A132CAAA5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604C439-5D81-463C-B73A-D321105CFC2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746B9DF-3220-4A6D-A733-F5F43440612C}"/>
              </a:ext>
            </a:extLst>
          </p:cNvPr>
          <p:cNvSpPr>
            <a:spLocks noGrp="1"/>
          </p:cNvSpPr>
          <p:nvPr>
            <p:ph type="dt" sz="half" idx="10"/>
          </p:nvPr>
        </p:nvSpPr>
        <p:spPr/>
        <p:txBody>
          <a:bodyPr/>
          <a:lstStyle/>
          <a:p>
            <a:fld id="{B95967C7-7DD2-4D5A-AF58-23390F484553}" type="datetimeFigureOut">
              <a:rPr lang="it-IT" smtClean="0"/>
              <a:t>21/11/2022</a:t>
            </a:fld>
            <a:endParaRPr lang="it-IT"/>
          </a:p>
        </p:txBody>
      </p:sp>
      <p:sp>
        <p:nvSpPr>
          <p:cNvPr id="5" name="Segnaposto piè di pagina 4">
            <a:extLst>
              <a:ext uri="{FF2B5EF4-FFF2-40B4-BE49-F238E27FC236}">
                <a16:creationId xmlns:a16="http://schemas.microsoft.com/office/drawing/2014/main" id="{6DFE575D-9F2B-4312-AF12-F072750378A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CCE2388-3857-4537-B94F-1C88AFF8F4B9}"/>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1922549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C2C9064-970D-4C97-9FA3-A29C6D746BB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B1B6AD33-B732-49F6-B9D6-1547938910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FDF8F9D9-179F-4D34-8BE1-9CB6BA14FE8C}"/>
              </a:ext>
            </a:extLst>
          </p:cNvPr>
          <p:cNvSpPr>
            <a:spLocks noGrp="1"/>
          </p:cNvSpPr>
          <p:nvPr>
            <p:ph type="dt" sz="half" idx="10"/>
          </p:nvPr>
        </p:nvSpPr>
        <p:spPr/>
        <p:txBody>
          <a:bodyPr/>
          <a:lstStyle/>
          <a:p>
            <a:fld id="{B95967C7-7DD2-4D5A-AF58-23390F484553}" type="datetimeFigureOut">
              <a:rPr lang="it-IT" smtClean="0"/>
              <a:t>21/11/2022</a:t>
            </a:fld>
            <a:endParaRPr lang="it-IT"/>
          </a:p>
        </p:txBody>
      </p:sp>
      <p:sp>
        <p:nvSpPr>
          <p:cNvPr id="5" name="Segnaposto piè di pagina 4">
            <a:extLst>
              <a:ext uri="{FF2B5EF4-FFF2-40B4-BE49-F238E27FC236}">
                <a16:creationId xmlns:a16="http://schemas.microsoft.com/office/drawing/2014/main" id="{FD1ED743-2550-44BA-967B-FDCC6ABEF4B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AC9982B-D6E0-4AAD-8FF9-293F88A52FFB}"/>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2871454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9D72D05-A8EF-4891-BD80-C2D75F216F9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C885240-A34E-4AC9-AB22-7E4F5A12397F}"/>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70AD2C28-B24E-4B3E-9A03-9526DC64EF3B}"/>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CB3F0F2A-D5A2-4CAE-86B3-50CBEE7C7752}"/>
              </a:ext>
            </a:extLst>
          </p:cNvPr>
          <p:cNvSpPr>
            <a:spLocks noGrp="1"/>
          </p:cNvSpPr>
          <p:nvPr>
            <p:ph type="dt" sz="half" idx="10"/>
          </p:nvPr>
        </p:nvSpPr>
        <p:spPr/>
        <p:txBody>
          <a:bodyPr/>
          <a:lstStyle/>
          <a:p>
            <a:fld id="{B95967C7-7DD2-4D5A-AF58-23390F484553}" type="datetimeFigureOut">
              <a:rPr lang="it-IT" smtClean="0"/>
              <a:t>21/11/2022</a:t>
            </a:fld>
            <a:endParaRPr lang="it-IT"/>
          </a:p>
        </p:txBody>
      </p:sp>
      <p:sp>
        <p:nvSpPr>
          <p:cNvPr id="6" name="Segnaposto piè di pagina 5">
            <a:extLst>
              <a:ext uri="{FF2B5EF4-FFF2-40B4-BE49-F238E27FC236}">
                <a16:creationId xmlns:a16="http://schemas.microsoft.com/office/drawing/2014/main" id="{2B36970C-6A54-4311-9CD5-7CF56CD366C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C327EAE-B871-45A3-870B-8CC436FAB67D}"/>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1799861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8A7D93-A6CF-4E93-8DE4-80ACC51525A0}"/>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C5FB7B2-8B64-4BE9-9FEB-2AF1069681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F3EA5D12-7946-4861-A57B-9E0E184B6313}"/>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234203A4-6BB5-40DB-89A3-46B03656E9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066AF81E-F5CE-4F17-995E-FE14ADAECD9E}"/>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6254B60E-2624-4FAE-9F28-E14A6BBBDAFC}"/>
              </a:ext>
            </a:extLst>
          </p:cNvPr>
          <p:cNvSpPr>
            <a:spLocks noGrp="1"/>
          </p:cNvSpPr>
          <p:nvPr>
            <p:ph type="dt" sz="half" idx="10"/>
          </p:nvPr>
        </p:nvSpPr>
        <p:spPr/>
        <p:txBody>
          <a:bodyPr/>
          <a:lstStyle/>
          <a:p>
            <a:fld id="{B95967C7-7DD2-4D5A-AF58-23390F484553}" type="datetimeFigureOut">
              <a:rPr lang="it-IT" smtClean="0"/>
              <a:t>21/11/2022</a:t>
            </a:fld>
            <a:endParaRPr lang="it-IT"/>
          </a:p>
        </p:txBody>
      </p:sp>
      <p:sp>
        <p:nvSpPr>
          <p:cNvPr id="8" name="Segnaposto piè di pagina 7">
            <a:extLst>
              <a:ext uri="{FF2B5EF4-FFF2-40B4-BE49-F238E27FC236}">
                <a16:creationId xmlns:a16="http://schemas.microsoft.com/office/drawing/2014/main" id="{3A3260FE-2AA0-4AE8-AFB3-DD8F825E61F8}"/>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EF993B99-4063-4E86-9221-9F0A0B2F2C8E}"/>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3020125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BDAA1F-2E4C-4626-A1E7-635630338118}"/>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ADBF1B8D-4A24-4CFF-B5DA-05EFA825F779}"/>
              </a:ext>
            </a:extLst>
          </p:cNvPr>
          <p:cNvSpPr>
            <a:spLocks noGrp="1"/>
          </p:cNvSpPr>
          <p:nvPr>
            <p:ph type="dt" sz="half" idx="10"/>
          </p:nvPr>
        </p:nvSpPr>
        <p:spPr/>
        <p:txBody>
          <a:bodyPr/>
          <a:lstStyle/>
          <a:p>
            <a:fld id="{B95967C7-7DD2-4D5A-AF58-23390F484553}" type="datetimeFigureOut">
              <a:rPr lang="it-IT" smtClean="0"/>
              <a:t>21/11/2022</a:t>
            </a:fld>
            <a:endParaRPr lang="it-IT"/>
          </a:p>
        </p:txBody>
      </p:sp>
      <p:sp>
        <p:nvSpPr>
          <p:cNvPr id="4" name="Segnaposto piè di pagina 3">
            <a:extLst>
              <a:ext uri="{FF2B5EF4-FFF2-40B4-BE49-F238E27FC236}">
                <a16:creationId xmlns:a16="http://schemas.microsoft.com/office/drawing/2014/main" id="{8C651E37-5E00-4633-983E-42EFBE9B60F1}"/>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0330B43B-2CFF-47EF-820B-F0C767C1D620}"/>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3260650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D59F922B-30E1-4D1D-8F0B-02959E34289A}"/>
              </a:ext>
            </a:extLst>
          </p:cNvPr>
          <p:cNvSpPr>
            <a:spLocks noGrp="1"/>
          </p:cNvSpPr>
          <p:nvPr>
            <p:ph type="dt" sz="half" idx="10"/>
          </p:nvPr>
        </p:nvSpPr>
        <p:spPr/>
        <p:txBody>
          <a:bodyPr/>
          <a:lstStyle/>
          <a:p>
            <a:fld id="{B95967C7-7DD2-4D5A-AF58-23390F484553}" type="datetimeFigureOut">
              <a:rPr lang="it-IT" smtClean="0"/>
              <a:t>21/11/2022</a:t>
            </a:fld>
            <a:endParaRPr lang="it-IT"/>
          </a:p>
        </p:txBody>
      </p:sp>
      <p:sp>
        <p:nvSpPr>
          <p:cNvPr id="3" name="Segnaposto piè di pagina 2">
            <a:extLst>
              <a:ext uri="{FF2B5EF4-FFF2-40B4-BE49-F238E27FC236}">
                <a16:creationId xmlns:a16="http://schemas.microsoft.com/office/drawing/2014/main" id="{A7E94E02-BE2E-4FE4-82B9-98022EC26970}"/>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E35BCDBC-7691-499B-8181-3EF6EBE3E558}"/>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36648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0B25BA-D95F-47E8-9313-26B5BBA26D8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C126610-4FC3-4399-AC4D-61A6599B28D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701BBB0-D747-456A-8D73-90DDE61592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D1B42BB-673E-4F91-B3F9-6E1F97DBDD48}"/>
              </a:ext>
            </a:extLst>
          </p:cNvPr>
          <p:cNvSpPr>
            <a:spLocks noGrp="1"/>
          </p:cNvSpPr>
          <p:nvPr>
            <p:ph type="dt" sz="half" idx="10"/>
          </p:nvPr>
        </p:nvSpPr>
        <p:spPr/>
        <p:txBody>
          <a:bodyPr/>
          <a:lstStyle/>
          <a:p>
            <a:fld id="{B95967C7-7DD2-4D5A-AF58-23390F484553}" type="datetimeFigureOut">
              <a:rPr lang="it-IT" smtClean="0"/>
              <a:t>21/11/2022</a:t>
            </a:fld>
            <a:endParaRPr lang="it-IT"/>
          </a:p>
        </p:txBody>
      </p:sp>
      <p:sp>
        <p:nvSpPr>
          <p:cNvPr id="6" name="Segnaposto piè di pagina 5">
            <a:extLst>
              <a:ext uri="{FF2B5EF4-FFF2-40B4-BE49-F238E27FC236}">
                <a16:creationId xmlns:a16="http://schemas.microsoft.com/office/drawing/2014/main" id="{BE3452DE-1B4A-412F-BD57-5ABB9BAA2AD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940940E-7CB7-4EDF-8B04-B5FB0B552F56}"/>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725111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22646B-C226-410F-8F13-83FF0805EDB0}"/>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9CD22EA6-7718-41D2-94B9-FA6F3A89BB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28631827-F0FA-484B-8F32-4E69571076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1E11C03-1BD8-46A3-A510-F3F3FAC99992}"/>
              </a:ext>
            </a:extLst>
          </p:cNvPr>
          <p:cNvSpPr>
            <a:spLocks noGrp="1"/>
          </p:cNvSpPr>
          <p:nvPr>
            <p:ph type="dt" sz="half" idx="10"/>
          </p:nvPr>
        </p:nvSpPr>
        <p:spPr/>
        <p:txBody>
          <a:bodyPr/>
          <a:lstStyle/>
          <a:p>
            <a:fld id="{B95967C7-7DD2-4D5A-AF58-23390F484553}" type="datetimeFigureOut">
              <a:rPr lang="it-IT" smtClean="0"/>
              <a:t>21/11/2022</a:t>
            </a:fld>
            <a:endParaRPr lang="it-IT"/>
          </a:p>
        </p:txBody>
      </p:sp>
      <p:sp>
        <p:nvSpPr>
          <p:cNvPr id="6" name="Segnaposto piè di pagina 5">
            <a:extLst>
              <a:ext uri="{FF2B5EF4-FFF2-40B4-BE49-F238E27FC236}">
                <a16:creationId xmlns:a16="http://schemas.microsoft.com/office/drawing/2014/main" id="{2749D9A3-83CB-4E12-BB57-4D1AE82FAFD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78FD9BA-33B6-4801-BDBF-84D7F5ACAD8E}"/>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1869915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B974A3CE-B5BE-4CB9-8035-9262AEA18F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9FA12C1-95B0-470A-A880-FAEE3F7CFA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6412105-D72A-4DA7-80DD-4FA2152B51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5967C7-7DD2-4D5A-AF58-23390F484553}" type="datetimeFigureOut">
              <a:rPr lang="it-IT" smtClean="0"/>
              <a:t>21/11/2022</a:t>
            </a:fld>
            <a:endParaRPr lang="it-IT"/>
          </a:p>
        </p:txBody>
      </p:sp>
      <p:sp>
        <p:nvSpPr>
          <p:cNvPr id="5" name="Segnaposto piè di pagina 4">
            <a:extLst>
              <a:ext uri="{FF2B5EF4-FFF2-40B4-BE49-F238E27FC236}">
                <a16:creationId xmlns:a16="http://schemas.microsoft.com/office/drawing/2014/main" id="{4430E660-DABE-4B3B-8946-31B33D5DB8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1F95AEA4-D992-4040-B2F7-88A2D6C648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285EC1-2197-45F0-BF5C-34D268981D42}" type="slidenum">
              <a:rPr lang="it-IT" smtClean="0"/>
              <a:t>‹N›</a:t>
            </a:fld>
            <a:endParaRPr lang="it-IT"/>
          </a:p>
        </p:txBody>
      </p:sp>
    </p:spTree>
    <p:extLst>
      <p:ext uri="{BB962C8B-B14F-4D97-AF65-F5344CB8AC3E}">
        <p14:creationId xmlns:p14="http://schemas.microsoft.com/office/powerpoint/2010/main" val="2333588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237635A-A619-4B3B-AAF0-6EBFECE41A06}"/>
              </a:ext>
            </a:extLst>
          </p:cNvPr>
          <p:cNvSpPr>
            <a:spLocks noGrp="1"/>
          </p:cNvSpPr>
          <p:nvPr>
            <p:ph type="ctrTitle"/>
          </p:nvPr>
        </p:nvSpPr>
        <p:spPr/>
        <p:txBody>
          <a:bodyPr>
            <a:normAutofit fontScale="90000"/>
          </a:bodyPr>
          <a:lstStyle/>
          <a:p>
            <a:r>
              <a:rPr lang="fr-FR" dirty="0"/>
              <a:t>Le roman d'analyse au XIX</a:t>
            </a:r>
            <a:r>
              <a:rPr lang="fr-FR" baseline="30000" dirty="0"/>
              <a:t>e</a:t>
            </a:r>
            <a:r>
              <a:rPr lang="fr-FR" dirty="0"/>
              <a:t> siècle, </a:t>
            </a:r>
            <a:br>
              <a:rPr lang="fr-FR" dirty="0"/>
            </a:br>
            <a:r>
              <a:rPr lang="fr-FR" dirty="0"/>
              <a:t>de Chateaubriand à Huysmans</a:t>
            </a:r>
            <a:endParaRPr lang="it-IT" dirty="0"/>
          </a:p>
        </p:txBody>
      </p:sp>
      <p:sp>
        <p:nvSpPr>
          <p:cNvPr id="3" name="Sottotitolo 2">
            <a:extLst>
              <a:ext uri="{FF2B5EF4-FFF2-40B4-BE49-F238E27FC236}">
                <a16:creationId xmlns:a16="http://schemas.microsoft.com/office/drawing/2014/main" id="{AEB46946-7613-4529-85D7-0F501374B696}"/>
              </a:ext>
            </a:extLst>
          </p:cNvPr>
          <p:cNvSpPr>
            <a:spLocks noGrp="1"/>
          </p:cNvSpPr>
          <p:nvPr>
            <p:ph type="subTitle" idx="1"/>
          </p:nvPr>
        </p:nvSpPr>
        <p:spPr/>
        <p:txBody>
          <a:bodyPr>
            <a:normAutofit lnSpcReduction="10000"/>
          </a:bodyPr>
          <a:lstStyle/>
          <a:p>
            <a:endParaRPr lang="it-IT" dirty="0"/>
          </a:p>
          <a:p>
            <a:r>
              <a:rPr lang="it-IT" dirty="0"/>
              <a:t>Letteratura francese (corso triennale) </a:t>
            </a:r>
            <a:r>
              <a:rPr lang="it-IT" dirty="0" err="1"/>
              <a:t>a.a</a:t>
            </a:r>
            <a:r>
              <a:rPr lang="it-IT" dirty="0"/>
              <a:t>. 2022/23 </a:t>
            </a:r>
          </a:p>
          <a:p>
            <a:r>
              <a:rPr lang="it-IT" dirty="0"/>
              <a:t>Prof. Fabio Vasarri</a:t>
            </a:r>
          </a:p>
          <a:p>
            <a:r>
              <a:rPr lang="it-IT" dirty="0"/>
              <a:t>1° modulo</a:t>
            </a:r>
          </a:p>
          <a:p>
            <a:endParaRPr lang="it-IT" dirty="0"/>
          </a:p>
        </p:txBody>
      </p:sp>
    </p:spTree>
    <p:extLst>
      <p:ext uri="{BB962C8B-B14F-4D97-AF65-F5344CB8AC3E}">
        <p14:creationId xmlns:p14="http://schemas.microsoft.com/office/powerpoint/2010/main" val="41245487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C3E3F8-58AE-40F7-A095-42FC5B58B839}"/>
              </a:ext>
            </a:extLst>
          </p:cNvPr>
          <p:cNvSpPr>
            <a:spLocks noGrp="1"/>
          </p:cNvSpPr>
          <p:nvPr>
            <p:ph type="title"/>
          </p:nvPr>
        </p:nvSpPr>
        <p:spPr/>
        <p:txBody>
          <a:bodyPr/>
          <a:lstStyle/>
          <a:p>
            <a:pPr algn="ctr"/>
            <a:r>
              <a:rPr lang="it-IT" dirty="0"/>
              <a:t>Constant, </a:t>
            </a:r>
            <a:r>
              <a:rPr lang="it-IT" i="1" dirty="0"/>
              <a:t>Adolphe</a:t>
            </a:r>
            <a:endParaRPr lang="it-IT" dirty="0"/>
          </a:p>
        </p:txBody>
      </p:sp>
      <p:sp>
        <p:nvSpPr>
          <p:cNvPr id="3" name="Segnaposto contenuto 2">
            <a:extLst>
              <a:ext uri="{FF2B5EF4-FFF2-40B4-BE49-F238E27FC236}">
                <a16:creationId xmlns:a16="http://schemas.microsoft.com/office/drawing/2014/main" id="{AF325C5C-B74D-4947-9B63-1311FACC6A00}"/>
              </a:ext>
            </a:extLst>
          </p:cNvPr>
          <p:cNvSpPr>
            <a:spLocks noGrp="1"/>
          </p:cNvSpPr>
          <p:nvPr>
            <p:ph idx="1"/>
          </p:nvPr>
        </p:nvSpPr>
        <p:spPr/>
        <p:txBody>
          <a:bodyPr>
            <a:normAutofit fontScale="92500" lnSpcReduction="10000"/>
          </a:bodyPr>
          <a:lstStyle/>
          <a:p>
            <a:r>
              <a:rPr lang="fr-FR" sz="1900" b="0" i="0" u="none" strike="noStrike" baseline="0" dirty="0">
                <a:solidFill>
                  <a:srgbClr val="000000"/>
                </a:solidFill>
              </a:rPr>
              <a:t>Le jour </a:t>
            </a:r>
            <a:r>
              <a:rPr lang="fr-FR" sz="1900" b="1" i="0" u="none" strike="noStrike" baseline="0" dirty="0">
                <a:solidFill>
                  <a:srgbClr val="000000"/>
                </a:solidFill>
              </a:rPr>
              <a:t>s’affaiblissait</a:t>
            </a:r>
            <a:r>
              <a:rPr lang="fr-FR" sz="1900" b="0" i="0" u="none" strike="noStrike" baseline="0" dirty="0">
                <a:solidFill>
                  <a:srgbClr val="000000"/>
                </a:solidFill>
              </a:rPr>
              <a:t> : le ciel était serein ; la campagne devenait </a:t>
            </a:r>
            <a:r>
              <a:rPr lang="fr-FR" sz="1900" b="1" i="0" u="none" strike="noStrike" baseline="0" dirty="0">
                <a:solidFill>
                  <a:srgbClr val="000000"/>
                </a:solidFill>
              </a:rPr>
              <a:t>déserte</a:t>
            </a:r>
            <a:r>
              <a:rPr lang="fr-FR" sz="1900" b="0" i="0" u="none" strike="noStrike" baseline="0" dirty="0">
                <a:solidFill>
                  <a:srgbClr val="000000"/>
                </a:solidFill>
              </a:rPr>
              <a:t> ; les travaux des hommes avaient </a:t>
            </a:r>
            <a:r>
              <a:rPr lang="fr-FR" sz="1900" b="1" i="0" u="none" strike="noStrike" baseline="0" dirty="0">
                <a:solidFill>
                  <a:srgbClr val="000000"/>
                </a:solidFill>
              </a:rPr>
              <a:t>cessé</a:t>
            </a:r>
            <a:r>
              <a:rPr lang="fr-FR" sz="1900" b="0" i="0" u="none" strike="noStrike" baseline="0" dirty="0">
                <a:solidFill>
                  <a:srgbClr val="000000"/>
                </a:solidFill>
              </a:rPr>
              <a:t>, ils </a:t>
            </a:r>
            <a:r>
              <a:rPr lang="fr-FR" sz="1900" b="1" i="0" u="none" strike="noStrike" baseline="0" dirty="0">
                <a:solidFill>
                  <a:srgbClr val="000000"/>
                </a:solidFill>
              </a:rPr>
              <a:t>abandonnaient</a:t>
            </a:r>
            <a:r>
              <a:rPr lang="fr-FR" sz="1900" b="0" i="0" u="none" strike="noStrike" baseline="0" dirty="0">
                <a:solidFill>
                  <a:srgbClr val="000000"/>
                </a:solidFill>
              </a:rPr>
              <a:t> la nature à elle-même. Mes pensées prirent graduellement une teinte plus grave et plus imposante. Les </a:t>
            </a:r>
            <a:r>
              <a:rPr lang="fr-FR" sz="1900" b="1" i="0" u="none" strike="noStrike" baseline="0" dirty="0">
                <a:solidFill>
                  <a:srgbClr val="000000"/>
                </a:solidFill>
              </a:rPr>
              <a:t>ombres</a:t>
            </a:r>
            <a:r>
              <a:rPr lang="fr-FR" sz="1900" b="0" i="0" u="none" strike="noStrike" baseline="0" dirty="0">
                <a:solidFill>
                  <a:srgbClr val="000000"/>
                </a:solidFill>
              </a:rPr>
              <a:t> de la nuit qui s’épaississaient à chaque instant, le vaste </a:t>
            </a:r>
            <a:r>
              <a:rPr lang="fr-FR" sz="1900" b="1" i="0" u="none" strike="noStrike" baseline="0" dirty="0">
                <a:solidFill>
                  <a:srgbClr val="000000"/>
                </a:solidFill>
              </a:rPr>
              <a:t>silence</a:t>
            </a:r>
            <a:r>
              <a:rPr lang="fr-FR" sz="1900" b="0" i="0" u="none" strike="noStrike" baseline="0" dirty="0">
                <a:solidFill>
                  <a:srgbClr val="000000"/>
                </a:solidFill>
              </a:rPr>
              <a:t> qui m’environnait et qui n’était interrompu que par des bruits </a:t>
            </a:r>
            <a:r>
              <a:rPr lang="fr-FR" sz="1900" b="1" i="0" u="none" strike="noStrike" baseline="0" dirty="0">
                <a:solidFill>
                  <a:srgbClr val="000000"/>
                </a:solidFill>
              </a:rPr>
              <a:t>rares</a:t>
            </a:r>
            <a:r>
              <a:rPr lang="fr-FR" sz="1900" b="0" i="0" u="none" strike="noStrike" baseline="0" dirty="0">
                <a:solidFill>
                  <a:srgbClr val="000000"/>
                </a:solidFill>
              </a:rPr>
              <a:t> et </a:t>
            </a:r>
            <a:r>
              <a:rPr lang="fr-FR" sz="1900" b="1" i="0" u="none" strike="noStrike" baseline="0" dirty="0">
                <a:solidFill>
                  <a:srgbClr val="000000"/>
                </a:solidFill>
              </a:rPr>
              <a:t>lointains</a:t>
            </a:r>
            <a:r>
              <a:rPr lang="fr-FR" sz="1900" b="0" i="0" u="none" strike="noStrike" baseline="0" dirty="0">
                <a:solidFill>
                  <a:srgbClr val="000000"/>
                </a:solidFill>
              </a:rPr>
              <a:t>, firent succéder à mon agitation un sentiment plus calme et plus solennel. Je promenais mes regards sur l’horizon grisâtre dont je n’apercevais plus les limites, et qui par là même me donnait, en quelque sorte, </a:t>
            </a:r>
            <a:r>
              <a:rPr lang="fr-FR" sz="1900" b="1" i="0" u="none" strike="noStrike" baseline="0" dirty="0">
                <a:solidFill>
                  <a:srgbClr val="000000"/>
                </a:solidFill>
              </a:rPr>
              <a:t>la sensation de l’immensité</a:t>
            </a:r>
            <a:r>
              <a:rPr lang="fr-FR" sz="1900" b="0" i="0" u="none" strike="noStrike" baseline="0" dirty="0">
                <a:solidFill>
                  <a:srgbClr val="000000"/>
                </a:solidFill>
              </a:rPr>
              <a:t>. Je n’avais rien éprouvé de pareil depuis longtemps : sans cesse absorbé dans des réflexions toujours personnelles, la vue toujours fixée sur ma situation, j’étais devenu étranger à toute idée générale ; je ne m’occupais que d’</a:t>
            </a:r>
            <a:r>
              <a:rPr lang="fr-FR" sz="1900" b="0" i="0" u="none" strike="noStrike" baseline="0" dirty="0" err="1">
                <a:solidFill>
                  <a:srgbClr val="000000"/>
                </a:solidFill>
              </a:rPr>
              <a:t>Ellénore</a:t>
            </a:r>
            <a:r>
              <a:rPr lang="fr-FR" sz="1900" b="0" i="0" u="none" strike="noStrike" baseline="0" dirty="0">
                <a:solidFill>
                  <a:srgbClr val="000000"/>
                </a:solidFill>
              </a:rPr>
              <a:t> et de moi ; d’</a:t>
            </a:r>
            <a:r>
              <a:rPr lang="fr-FR" sz="1900" b="0" i="0" u="none" strike="noStrike" baseline="0" dirty="0" err="1">
                <a:solidFill>
                  <a:srgbClr val="000000"/>
                </a:solidFill>
              </a:rPr>
              <a:t>Ellénore</a:t>
            </a:r>
            <a:r>
              <a:rPr lang="fr-FR" sz="1900" b="0" i="0" u="none" strike="noStrike" baseline="0" dirty="0">
                <a:solidFill>
                  <a:srgbClr val="000000"/>
                </a:solidFill>
              </a:rPr>
              <a:t> qui ne m’inspirait qu’une pitié mêlée de fatigue, de moi, pour qui je n’avais plus aucune estime. Je m’étais </a:t>
            </a:r>
            <a:r>
              <a:rPr lang="fr-FR" sz="1900" b="1" i="0" u="none" strike="noStrike" baseline="0" dirty="0">
                <a:solidFill>
                  <a:srgbClr val="000000"/>
                </a:solidFill>
              </a:rPr>
              <a:t>rapetissé</a:t>
            </a:r>
            <a:r>
              <a:rPr lang="fr-FR" sz="1900" b="0" i="0" u="none" strike="noStrike" baseline="0" dirty="0">
                <a:solidFill>
                  <a:srgbClr val="000000"/>
                </a:solidFill>
              </a:rPr>
              <a:t>, pour ainsi dire, dans un nouveau genre d’égoïsme, dans un égoïsme sans courage, mécontent et humilié ; je me sus bon gré de renaître à des pensées d’un autre ordre, et de me retrouver la faculté de m’oublier moi-même, pour me livrer à des </a:t>
            </a:r>
            <a:r>
              <a:rPr lang="fr-FR" sz="1900" b="1" i="0" u="none" strike="noStrike" baseline="0" dirty="0">
                <a:solidFill>
                  <a:srgbClr val="000000"/>
                </a:solidFill>
              </a:rPr>
              <a:t>méditations désintéressées</a:t>
            </a:r>
            <a:r>
              <a:rPr lang="fr-FR" sz="1900" b="0" i="0" u="none" strike="noStrike" baseline="0" dirty="0">
                <a:solidFill>
                  <a:srgbClr val="000000"/>
                </a:solidFill>
              </a:rPr>
              <a:t> : mon âme semblait se relever d’une dégradation longue et honteuse (chap</a:t>
            </a:r>
            <a:r>
              <a:rPr lang="fr-FR" sz="1900" dirty="0">
                <a:solidFill>
                  <a:srgbClr val="000000"/>
                </a:solidFill>
              </a:rPr>
              <a:t>.</a:t>
            </a:r>
            <a:r>
              <a:rPr lang="fr-FR" sz="1900" b="0" i="0" u="none" strike="noStrike" baseline="0" dirty="0">
                <a:solidFill>
                  <a:srgbClr val="000000"/>
                </a:solidFill>
              </a:rPr>
              <a:t> VII)</a:t>
            </a:r>
          </a:p>
          <a:p>
            <a:r>
              <a:rPr lang="fr-FR" sz="1900" b="0" i="0" u="none" strike="noStrike" baseline="0" dirty="0">
                <a:solidFill>
                  <a:srgbClr val="000000"/>
                </a:solidFill>
              </a:rPr>
              <a:t>C’était une de ces journées d’</a:t>
            </a:r>
            <a:r>
              <a:rPr lang="fr-FR" sz="1900" b="1" i="0" u="none" strike="noStrike" baseline="0" dirty="0">
                <a:solidFill>
                  <a:srgbClr val="000000"/>
                </a:solidFill>
              </a:rPr>
              <a:t>hiver</a:t>
            </a:r>
            <a:r>
              <a:rPr lang="fr-FR" sz="1900" b="0" i="0" u="none" strike="noStrike" baseline="0" dirty="0">
                <a:solidFill>
                  <a:srgbClr val="000000"/>
                </a:solidFill>
              </a:rPr>
              <a:t> où le soleil semble éclairer tristement la campagne </a:t>
            </a:r>
            <a:r>
              <a:rPr lang="fr-FR" sz="1900" b="1" i="0" u="none" strike="noStrike" baseline="0" dirty="0">
                <a:solidFill>
                  <a:srgbClr val="000000"/>
                </a:solidFill>
              </a:rPr>
              <a:t>grisâtre</a:t>
            </a:r>
            <a:r>
              <a:rPr lang="fr-FR" sz="1900" b="0" i="0" u="none" strike="noStrike" baseline="0" dirty="0">
                <a:solidFill>
                  <a:srgbClr val="000000"/>
                </a:solidFill>
              </a:rPr>
              <a:t> […].</a:t>
            </a:r>
          </a:p>
          <a:p>
            <a:r>
              <a:rPr lang="fr-FR" sz="1900" b="0" i="0" u="none" strike="noStrike" baseline="0" dirty="0">
                <a:solidFill>
                  <a:srgbClr val="000000"/>
                </a:solidFill>
              </a:rPr>
              <a:t>Nous retombâmes dans le </a:t>
            </a:r>
            <a:r>
              <a:rPr lang="fr-FR" sz="1900" b="1" i="0" u="none" strike="noStrike" baseline="0" dirty="0">
                <a:solidFill>
                  <a:srgbClr val="000000"/>
                </a:solidFill>
              </a:rPr>
              <a:t>silence</a:t>
            </a:r>
            <a:r>
              <a:rPr lang="fr-FR" sz="1900" b="0" i="0" u="none" strike="noStrike" baseline="0" dirty="0">
                <a:solidFill>
                  <a:srgbClr val="000000"/>
                </a:solidFill>
              </a:rPr>
              <a:t>. Le ciel était serein ; mais les arbres étaient </a:t>
            </a:r>
            <a:r>
              <a:rPr lang="fr-FR" sz="1900" b="1" i="0" u="none" strike="noStrike" baseline="0" dirty="0">
                <a:solidFill>
                  <a:srgbClr val="000000"/>
                </a:solidFill>
              </a:rPr>
              <a:t>sans feuilles</a:t>
            </a:r>
            <a:r>
              <a:rPr lang="fr-FR" sz="1900" b="0" i="0" u="none" strike="noStrike" baseline="0" dirty="0">
                <a:solidFill>
                  <a:srgbClr val="000000"/>
                </a:solidFill>
              </a:rPr>
              <a:t> ; </a:t>
            </a:r>
            <a:r>
              <a:rPr lang="fr-FR" sz="1900" b="1" i="0" u="none" strike="noStrike" baseline="0" dirty="0">
                <a:solidFill>
                  <a:srgbClr val="000000"/>
                </a:solidFill>
              </a:rPr>
              <a:t>aucun</a:t>
            </a:r>
            <a:r>
              <a:rPr lang="fr-FR" sz="1900" b="0" i="0" u="none" strike="noStrike" baseline="0" dirty="0">
                <a:solidFill>
                  <a:srgbClr val="000000"/>
                </a:solidFill>
              </a:rPr>
              <a:t> souffle n’agitait l’air, </a:t>
            </a:r>
            <a:r>
              <a:rPr lang="fr-FR" sz="1900" b="1" i="0" u="none" strike="noStrike" baseline="0" dirty="0">
                <a:solidFill>
                  <a:srgbClr val="000000"/>
                </a:solidFill>
              </a:rPr>
              <a:t>aucun</a:t>
            </a:r>
            <a:r>
              <a:rPr lang="fr-FR" sz="1900" b="0" i="0" u="none" strike="noStrike" baseline="0" dirty="0">
                <a:solidFill>
                  <a:srgbClr val="000000"/>
                </a:solidFill>
              </a:rPr>
              <a:t> oiseau ne le traversait : tout était </a:t>
            </a:r>
            <a:r>
              <a:rPr lang="fr-FR" sz="1900" b="1" i="0" u="none" strike="noStrike" baseline="0" dirty="0">
                <a:solidFill>
                  <a:srgbClr val="000000"/>
                </a:solidFill>
              </a:rPr>
              <a:t>immobile</a:t>
            </a:r>
            <a:r>
              <a:rPr lang="fr-FR" sz="1900" b="0" i="0" u="none" strike="noStrike" baseline="0" dirty="0">
                <a:solidFill>
                  <a:srgbClr val="000000"/>
                </a:solidFill>
              </a:rPr>
              <a:t>, et le seul bruit qui se fît entendre était celui de l’herbe </a:t>
            </a:r>
            <a:r>
              <a:rPr lang="fr-FR" sz="1900" b="1" i="0" u="none" strike="noStrike" baseline="0" dirty="0">
                <a:solidFill>
                  <a:srgbClr val="000000"/>
                </a:solidFill>
              </a:rPr>
              <a:t>glacée</a:t>
            </a:r>
            <a:r>
              <a:rPr lang="fr-FR" sz="1900" b="0" i="0" u="none" strike="noStrike" baseline="0" dirty="0">
                <a:solidFill>
                  <a:srgbClr val="000000"/>
                </a:solidFill>
              </a:rPr>
              <a:t> qui se brisait sous nos pas. </a:t>
            </a:r>
            <a:r>
              <a:rPr lang="fr-FR" sz="1900" dirty="0">
                <a:solidFill>
                  <a:srgbClr val="000000"/>
                </a:solidFill>
              </a:rPr>
              <a:t>(chap. X)</a:t>
            </a:r>
            <a:endParaRPr lang="fr-FR" sz="1900" b="0" i="0" u="none" strike="noStrike" baseline="0" dirty="0">
              <a:solidFill>
                <a:srgbClr val="000000"/>
              </a:solidFill>
            </a:endParaRPr>
          </a:p>
          <a:p>
            <a:endParaRPr lang="it-IT" dirty="0"/>
          </a:p>
        </p:txBody>
      </p:sp>
    </p:spTree>
    <p:extLst>
      <p:ext uri="{BB962C8B-B14F-4D97-AF65-F5344CB8AC3E}">
        <p14:creationId xmlns:p14="http://schemas.microsoft.com/office/powerpoint/2010/main" val="20150682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5AC048-7D06-4E5C-B160-DA0412BB236D}"/>
              </a:ext>
            </a:extLst>
          </p:cNvPr>
          <p:cNvSpPr>
            <a:spLocks noGrp="1"/>
          </p:cNvSpPr>
          <p:nvPr>
            <p:ph type="title"/>
          </p:nvPr>
        </p:nvSpPr>
        <p:spPr/>
        <p:txBody>
          <a:bodyPr/>
          <a:lstStyle/>
          <a:p>
            <a:pPr algn="ctr"/>
            <a:r>
              <a:rPr lang="it-IT" dirty="0"/>
              <a:t>Constant, </a:t>
            </a:r>
            <a:r>
              <a:rPr lang="it-IT" i="1" dirty="0"/>
              <a:t>Adolphe</a:t>
            </a:r>
            <a:endParaRPr lang="it-IT" dirty="0"/>
          </a:p>
        </p:txBody>
      </p:sp>
      <p:sp>
        <p:nvSpPr>
          <p:cNvPr id="3" name="Segnaposto contenuto 2">
            <a:extLst>
              <a:ext uri="{FF2B5EF4-FFF2-40B4-BE49-F238E27FC236}">
                <a16:creationId xmlns:a16="http://schemas.microsoft.com/office/drawing/2014/main" id="{9CD3CF6C-6E0A-42AB-8234-1B590501C0DD}"/>
              </a:ext>
            </a:extLst>
          </p:cNvPr>
          <p:cNvSpPr>
            <a:spLocks noGrp="1"/>
          </p:cNvSpPr>
          <p:nvPr>
            <p:ph idx="1"/>
          </p:nvPr>
        </p:nvSpPr>
        <p:spPr/>
        <p:txBody>
          <a:bodyPr>
            <a:normAutofit lnSpcReduction="10000"/>
          </a:bodyPr>
          <a:lstStyle/>
          <a:p>
            <a:r>
              <a:rPr lang="fr-FR" sz="1800" b="0" i="0" u="none" strike="noStrike" baseline="0" dirty="0">
                <a:solidFill>
                  <a:srgbClr val="000000"/>
                </a:solidFill>
              </a:rPr>
              <a:t>Ce n’était pas les regrets de l’amour, c’était un sentiment plus sombre et plus triste ; l’amour s’identifie tellement à l’objet aimé que dans son désespoir même il y a quelque charme. […][Ma douleur] était morne et solitaire ; je n’espérais point mourir avec </a:t>
            </a:r>
            <a:r>
              <a:rPr lang="fr-FR" sz="1800" b="0" i="0" u="none" strike="noStrike" baseline="0" dirty="0" err="1">
                <a:solidFill>
                  <a:srgbClr val="000000"/>
                </a:solidFill>
              </a:rPr>
              <a:t>Ellénore</a:t>
            </a:r>
            <a:r>
              <a:rPr lang="fr-FR" sz="1800" b="0" i="0" u="none" strike="noStrike" baseline="0" dirty="0">
                <a:solidFill>
                  <a:srgbClr val="000000"/>
                </a:solidFill>
              </a:rPr>
              <a:t> ; j’allais vivre sans elle dans ce </a:t>
            </a:r>
            <a:r>
              <a:rPr lang="fr-FR" sz="1800" b="1" i="0" u="none" strike="noStrike" baseline="0" dirty="0">
                <a:solidFill>
                  <a:srgbClr val="000000"/>
                </a:solidFill>
              </a:rPr>
              <a:t>désert du monde</a:t>
            </a:r>
            <a:r>
              <a:rPr lang="fr-FR" sz="1800" b="0" i="0" u="none" strike="noStrike" baseline="0" dirty="0">
                <a:solidFill>
                  <a:srgbClr val="000000"/>
                </a:solidFill>
              </a:rPr>
              <a:t>, que j’avais souhaité tant de fois de traverser indépendant. J’avais brisé l’être qui m’aimait ; j’avais brisé ce </a:t>
            </a:r>
            <a:r>
              <a:rPr lang="fr-FR" sz="1800" b="0" i="0" u="none" strike="noStrike" baseline="0" dirty="0" err="1">
                <a:solidFill>
                  <a:srgbClr val="000000"/>
                </a:solidFill>
              </a:rPr>
              <a:t>coeur</a:t>
            </a:r>
            <a:r>
              <a:rPr lang="fr-FR" sz="1800" b="0" i="0" u="none" strike="noStrike" baseline="0" dirty="0">
                <a:solidFill>
                  <a:srgbClr val="000000"/>
                </a:solidFill>
              </a:rPr>
              <a:t>, compagnon du mien, qui avait persisté à se dévouer à moi, dans sa tendresse infatigable ; déjà l’</a:t>
            </a:r>
            <a:r>
              <a:rPr lang="fr-FR" sz="1800" b="1" i="0" u="none" strike="noStrike" baseline="0" dirty="0">
                <a:solidFill>
                  <a:srgbClr val="000000"/>
                </a:solidFill>
              </a:rPr>
              <a:t>isolement</a:t>
            </a:r>
            <a:r>
              <a:rPr lang="fr-FR" sz="1800" b="0" i="0" u="none" strike="noStrike" baseline="0" dirty="0">
                <a:solidFill>
                  <a:srgbClr val="000000"/>
                </a:solidFill>
              </a:rPr>
              <a:t> m’atteignait. </a:t>
            </a:r>
            <a:r>
              <a:rPr lang="fr-FR" sz="1800" b="0" i="0" u="none" strike="noStrike" baseline="0" dirty="0" err="1">
                <a:solidFill>
                  <a:srgbClr val="000000"/>
                </a:solidFill>
              </a:rPr>
              <a:t>Ellénore</a:t>
            </a:r>
            <a:r>
              <a:rPr lang="fr-FR" sz="1800" b="0" i="0" u="none" strike="noStrike" baseline="0" dirty="0">
                <a:solidFill>
                  <a:srgbClr val="000000"/>
                </a:solidFill>
              </a:rPr>
              <a:t> respirait encore, mais je ne pouvais déjà plus lui confier mes pensées ; j’étais déjà </a:t>
            </a:r>
            <a:r>
              <a:rPr lang="fr-FR" sz="1800" b="1" i="0" u="none" strike="noStrike" baseline="0" dirty="0">
                <a:solidFill>
                  <a:srgbClr val="000000"/>
                </a:solidFill>
              </a:rPr>
              <a:t>seul sur la terre</a:t>
            </a:r>
            <a:r>
              <a:rPr lang="fr-FR" sz="1800" b="0" i="0" u="none" strike="noStrike" baseline="0" dirty="0">
                <a:solidFill>
                  <a:srgbClr val="000000"/>
                </a:solidFill>
              </a:rPr>
              <a:t> ; je ne vivais plus dans cette atmosphère d’amour qu’elle répandait autour de moi […]; toute la nature semblait me dire que j’allais à jamais </a:t>
            </a:r>
            <a:r>
              <a:rPr lang="fr-FR" sz="1800" b="1" i="0" u="none" strike="noStrike" baseline="0" dirty="0">
                <a:solidFill>
                  <a:srgbClr val="000000"/>
                </a:solidFill>
              </a:rPr>
              <a:t>cesser d’être aimé</a:t>
            </a:r>
            <a:r>
              <a:rPr lang="fr-FR" sz="1800" b="0" i="0" u="none" strike="noStrike" baseline="0" dirty="0">
                <a:solidFill>
                  <a:srgbClr val="000000"/>
                </a:solidFill>
              </a:rPr>
              <a:t>. </a:t>
            </a:r>
            <a:endParaRPr lang="fr-FR" sz="1800" dirty="0">
              <a:solidFill>
                <a:srgbClr val="000000"/>
              </a:solidFill>
            </a:endParaRPr>
          </a:p>
          <a:p>
            <a:r>
              <a:rPr lang="fr-FR" sz="1800" b="0" i="0" u="none" strike="noStrike" baseline="0" dirty="0">
                <a:solidFill>
                  <a:srgbClr val="000000"/>
                </a:solidFill>
              </a:rPr>
              <a:t>[…] Je demeurai longtemps immobile près d’</a:t>
            </a:r>
            <a:r>
              <a:rPr lang="fr-FR" sz="1800" b="0" i="0" u="none" strike="noStrike" baseline="0" dirty="0" err="1">
                <a:solidFill>
                  <a:srgbClr val="000000"/>
                </a:solidFill>
              </a:rPr>
              <a:t>Ellénore</a:t>
            </a:r>
            <a:r>
              <a:rPr lang="fr-FR" sz="1800" b="0" i="0" u="none" strike="noStrike" baseline="0" dirty="0">
                <a:solidFill>
                  <a:srgbClr val="000000"/>
                </a:solidFill>
              </a:rPr>
              <a:t> sans vie. […] Je sentis le dernier lien se rompre, et l’affreuse réalité se placer à jamais entre elle et moi. Combien elle me pesait, cette liberté que j’avais tant regrettée ! Combien elle manquait à mon </a:t>
            </a:r>
            <a:r>
              <a:rPr lang="fr-FR" sz="1800" b="0" i="0" u="none" strike="noStrike" baseline="0" dirty="0" err="1">
                <a:solidFill>
                  <a:srgbClr val="000000"/>
                </a:solidFill>
              </a:rPr>
              <a:t>coeur</a:t>
            </a:r>
            <a:r>
              <a:rPr lang="fr-FR" sz="1800" b="0" i="0" u="none" strike="noStrike" baseline="0" dirty="0">
                <a:solidFill>
                  <a:srgbClr val="000000"/>
                </a:solidFill>
              </a:rPr>
              <a:t>, cette dépendance qui m’avait révolté souvent ! Naguère toutes mes actions avaient un but […] ; j’étais impatienté qu’un </a:t>
            </a:r>
            <a:r>
              <a:rPr lang="it-IT" sz="1800" kern="150" dirty="0">
                <a:solidFill>
                  <a:srgbClr val="000000"/>
                </a:solidFill>
                <a:effectLst/>
                <a:ea typeface="SimSun" panose="02010600030101010101" pitchFamily="2" charset="-122"/>
                <a:cs typeface="Times New Roman" panose="02020603050405020304" pitchFamily="18" charset="0"/>
              </a:rPr>
              <a:t>œ</a:t>
            </a:r>
            <a:r>
              <a:rPr lang="fr-FR" sz="1800" b="0" i="0" u="none" strike="noStrike" baseline="0" dirty="0">
                <a:solidFill>
                  <a:srgbClr val="000000"/>
                </a:solidFill>
              </a:rPr>
              <a:t>il ami observât mes démarches, que le bonheur d’un autre y fût attaché. Personne maintenant ne les observait ; elles n’intéressaient personne […]. J’étais </a:t>
            </a:r>
            <a:r>
              <a:rPr lang="fr-FR" sz="1800" b="1" i="0" u="none" strike="noStrike" baseline="0" dirty="0">
                <a:solidFill>
                  <a:srgbClr val="000000"/>
                </a:solidFill>
              </a:rPr>
              <a:t>libre</a:t>
            </a:r>
            <a:r>
              <a:rPr lang="fr-FR" sz="1800" b="0" i="0" u="none" strike="noStrike" baseline="0" dirty="0">
                <a:solidFill>
                  <a:srgbClr val="000000"/>
                </a:solidFill>
              </a:rPr>
              <a:t>, en effet, je n’étais </a:t>
            </a:r>
            <a:r>
              <a:rPr lang="fr-FR" sz="1800" b="1" i="0" u="none" strike="noStrike" baseline="0" dirty="0">
                <a:solidFill>
                  <a:srgbClr val="000000"/>
                </a:solidFill>
              </a:rPr>
              <a:t>plus aimé</a:t>
            </a:r>
            <a:r>
              <a:rPr lang="fr-FR" sz="1800" b="0" i="0" u="none" strike="noStrike" baseline="0" dirty="0">
                <a:solidFill>
                  <a:srgbClr val="000000"/>
                </a:solidFill>
              </a:rPr>
              <a:t> : j’étais </a:t>
            </a:r>
            <a:r>
              <a:rPr lang="fr-FR" sz="1800" b="1" i="0" u="none" strike="noStrike" baseline="0" dirty="0">
                <a:solidFill>
                  <a:srgbClr val="000000"/>
                </a:solidFill>
              </a:rPr>
              <a:t>étranger</a:t>
            </a:r>
            <a:r>
              <a:rPr lang="fr-FR" sz="1800" b="0" i="0" u="none" strike="noStrike" baseline="0" dirty="0">
                <a:solidFill>
                  <a:srgbClr val="000000"/>
                </a:solidFill>
              </a:rPr>
              <a:t> pour tout le monde. </a:t>
            </a:r>
            <a:r>
              <a:rPr lang="fr-FR" sz="1800" dirty="0">
                <a:solidFill>
                  <a:srgbClr val="000000"/>
                </a:solidFill>
              </a:rPr>
              <a:t>(chap. X)</a:t>
            </a:r>
            <a:r>
              <a:rPr lang="fr-FR" sz="1800" b="0" i="0" u="none" strike="noStrike" baseline="0" dirty="0">
                <a:solidFill>
                  <a:srgbClr val="000000"/>
                </a:solidFill>
              </a:rPr>
              <a:t> </a:t>
            </a:r>
          </a:p>
          <a:p>
            <a:r>
              <a:rPr lang="fr-FR" sz="1800" b="0" i="0" u="none" strike="noStrike" baseline="0" dirty="0">
                <a:solidFill>
                  <a:srgbClr val="000000"/>
                </a:solidFill>
              </a:rPr>
              <a:t>Je hais […] cette </a:t>
            </a:r>
            <a:r>
              <a:rPr lang="fr-FR" sz="1800" b="1" i="0" u="none" strike="noStrike" baseline="0" dirty="0">
                <a:solidFill>
                  <a:srgbClr val="000000"/>
                </a:solidFill>
              </a:rPr>
              <a:t>fatuité</a:t>
            </a:r>
            <a:r>
              <a:rPr lang="fr-FR" sz="1800" b="0" i="0" u="none" strike="noStrike" baseline="0" dirty="0">
                <a:solidFill>
                  <a:srgbClr val="000000"/>
                </a:solidFill>
              </a:rPr>
              <a:t> d’un esprit qui croit excuser ce qu’il explique ; je hais cette </a:t>
            </a:r>
            <a:r>
              <a:rPr lang="fr-FR" sz="1800" b="1" i="0" u="none" strike="noStrike" baseline="0" dirty="0">
                <a:solidFill>
                  <a:srgbClr val="000000"/>
                </a:solidFill>
              </a:rPr>
              <a:t>vanité</a:t>
            </a:r>
            <a:r>
              <a:rPr lang="fr-FR" sz="1800" b="0" i="0" u="none" strike="noStrike" baseline="0" dirty="0">
                <a:solidFill>
                  <a:srgbClr val="000000"/>
                </a:solidFill>
              </a:rPr>
              <a:t> qui s’occupe d’elle-même en racontant le mal qu’elle a fait, qui a la prétention de se faire plaindre en se décrivant, et qui, planant indestructible au milieu des ruines, </a:t>
            </a:r>
            <a:r>
              <a:rPr lang="fr-FR" sz="1800" b="1" i="0" u="none" strike="noStrike" baseline="0" dirty="0">
                <a:solidFill>
                  <a:srgbClr val="000000"/>
                </a:solidFill>
              </a:rPr>
              <a:t>s’analyse au lieu de se repentir</a:t>
            </a:r>
            <a:r>
              <a:rPr lang="fr-FR" sz="1800" b="0" i="0" u="none" strike="noStrike" baseline="0" dirty="0">
                <a:solidFill>
                  <a:srgbClr val="000000"/>
                </a:solidFill>
              </a:rPr>
              <a:t> (texte final de l’éditeur). </a:t>
            </a:r>
            <a:endParaRPr lang="it-IT" dirty="0"/>
          </a:p>
        </p:txBody>
      </p:sp>
    </p:spTree>
    <p:extLst>
      <p:ext uri="{BB962C8B-B14F-4D97-AF65-F5344CB8AC3E}">
        <p14:creationId xmlns:p14="http://schemas.microsoft.com/office/powerpoint/2010/main" val="2434711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dirty="0"/>
              <a:t>Xavier de </a:t>
            </a:r>
            <a:r>
              <a:rPr lang="it-IT" dirty="0" err="1"/>
              <a:t>Maistre</a:t>
            </a:r>
            <a:br>
              <a:rPr lang="it-IT" dirty="0"/>
            </a:br>
            <a:r>
              <a:rPr lang="it-IT" i="1" dirty="0"/>
              <a:t>Le </a:t>
            </a:r>
            <a:r>
              <a:rPr lang="it-IT" i="1" dirty="0" err="1"/>
              <a:t>lépreux</a:t>
            </a:r>
            <a:r>
              <a:rPr lang="it-IT" i="1" dirty="0"/>
              <a:t> de la </a:t>
            </a:r>
            <a:r>
              <a:rPr lang="it-IT" i="1" dirty="0" err="1"/>
              <a:t>cité</a:t>
            </a:r>
            <a:r>
              <a:rPr lang="it-IT" i="1" dirty="0"/>
              <a:t>  d’</a:t>
            </a:r>
            <a:r>
              <a:rPr lang="it-IT" i="1" dirty="0" err="1"/>
              <a:t>Aoste</a:t>
            </a:r>
            <a:endParaRPr lang="it-IT" dirty="0"/>
          </a:p>
        </p:txBody>
      </p:sp>
      <p:sp>
        <p:nvSpPr>
          <p:cNvPr id="3" name="Segnaposto contenuto 2"/>
          <p:cNvSpPr>
            <a:spLocks noGrp="1"/>
          </p:cNvSpPr>
          <p:nvPr>
            <p:ph idx="1"/>
          </p:nvPr>
        </p:nvSpPr>
        <p:spPr/>
        <p:txBody>
          <a:bodyPr>
            <a:normAutofit fontScale="92500" lnSpcReduction="20000"/>
          </a:bodyPr>
          <a:lstStyle/>
          <a:p>
            <a:r>
              <a:rPr lang="it-IT" dirty="0"/>
              <a:t>LE MILITAIRE</a:t>
            </a:r>
          </a:p>
          <a:p>
            <a:r>
              <a:rPr lang="it-IT" dirty="0" err="1"/>
              <a:t>J’admire</a:t>
            </a:r>
            <a:r>
              <a:rPr lang="it-IT" dirty="0"/>
              <a:t> </a:t>
            </a:r>
            <a:r>
              <a:rPr lang="it-IT" dirty="0" err="1"/>
              <a:t>combien</a:t>
            </a:r>
            <a:r>
              <a:rPr lang="it-IT" dirty="0"/>
              <a:t> </a:t>
            </a:r>
            <a:r>
              <a:rPr lang="it-IT" dirty="0" err="1"/>
              <a:t>cette</a:t>
            </a:r>
            <a:r>
              <a:rPr lang="it-IT" dirty="0"/>
              <a:t> </a:t>
            </a:r>
            <a:r>
              <a:rPr lang="it-IT" dirty="0" err="1"/>
              <a:t>retraite</a:t>
            </a:r>
            <a:r>
              <a:rPr lang="it-IT" dirty="0"/>
              <a:t> est tranquille et </a:t>
            </a:r>
            <a:r>
              <a:rPr lang="it-IT" dirty="0" err="1"/>
              <a:t>solitaire</a:t>
            </a:r>
            <a:r>
              <a:rPr lang="it-IT" dirty="0"/>
              <a:t>. On est </a:t>
            </a:r>
            <a:r>
              <a:rPr lang="it-IT" dirty="0" err="1"/>
              <a:t>dans</a:t>
            </a:r>
            <a:r>
              <a:rPr lang="it-IT" dirty="0"/>
              <a:t> une ville, et l’on </a:t>
            </a:r>
            <a:r>
              <a:rPr lang="it-IT" dirty="0" err="1"/>
              <a:t>croirait</a:t>
            </a:r>
            <a:r>
              <a:rPr lang="it-IT" dirty="0"/>
              <a:t> </a:t>
            </a:r>
            <a:r>
              <a:rPr lang="it-IT" dirty="0" err="1"/>
              <a:t>être</a:t>
            </a:r>
            <a:r>
              <a:rPr lang="it-IT" dirty="0"/>
              <a:t> </a:t>
            </a:r>
            <a:r>
              <a:rPr lang="it-IT" dirty="0" err="1"/>
              <a:t>dans</a:t>
            </a:r>
            <a:r>
              <a:rPr lang="it-IT" dirty="0"/>
              <a:t> un </a:t>
            </a:r>
            <a:r>
              <a:rPr lang="it-IT" dirty="0" err="1"/>
              <a:t>désert</a:t>
            </a:r>
            <a:r>
              <a:rPr lang="it-IT" dirty="0"/>
              <a:t>.</a:t>
            </a:r>
          </a:p>
          <a:p>
            <a:r>
              <a:rPr lang="it-IT" dirty="0"/>
              <a:t>LE LÉPREUX</a:t>
            </a:r>
          </a:p>
          <a:p>
            <a:r>
              <a:rPr lang="it-IT" dirty="0"/>
              <a:t>La </a:t>
            </a:r>
            <a:r>
              <a:rPr lang="it-IT" dirty="0" err="1"/>
              <a:t>solitude</a:t>
            </a:r>
            <a:r>
              <a:rPr lang="it-IT" dirty="0"/>
              <a:t> n’est </a:t>
            </a:r>
            <a:r>
              <a:rPr lang="it-IT" dirty="0" err="1"/>
              <a:t>pas</a:t>
            </a:r>
            <a:r>
              <a:rPr lang="it-IT" dirty="0"/>
              <a:t> </a:t>
            </a:r>
            <a:r>
              <a:rPr lang="it-IT" dirty="0" err="1"/>
              <a:t>toujours</a:t>
            </a:r>
            <a:r>
              <a:rPr lang="it-IT" dirty="0"/>
              <a:t> </a:t>
            </a:r>
            <a:r>
              <a:rPr lang="it-IT" dirty="0" err="1"/>
              <a:t>au</a:t>
            </a:r>
            <a:r>
              <a:rPr lang="it-IT" dirty="0"/>
              <a:t> milieu </a:t>
            </a:r>
            <a:r>
              <a:rPr lang="it-IT" dirty="0" err="1"/>
              <a:t>des</a:t>
            </a:r>
            <a:r>
              <a:rPr lang="it-IT" dirty="0"/>
              <a:t> </a:t>
            </a:r>
            <a:r>
              <a:rPr lang="it-IT" dirty="0" err="1"/>
              <a:t>forêts</a:t>
            </a:r>
            <a:r>
              <a:rPr lang="it-IT" dirty="0"/>
              <a:t> et </a:t>
            </a:r>
            <a:r>
              <a:rPr lang="it-IT" dirty="0" err="1"/>
              <a:t>des</a:t>
            </a:r>
            <a:r>
              <a:rPr lang="it-IT" dirty="0"/>
              <a:t> </a:t>
            </a:r>
            <a:r>
              <a:rPr lang="it-IT" dirty="0" err="1"/>
              <a:t>rochers</a:t>
            </a:r>
            <a:r>
              <a:rPr lang="it-IT" dirty="0"/>
              <a:t>. L’</a:t>
            </a:r>
            <a:r>
              <a:rPr lang="it-IT" dirty="0" err="1"/>
              <a:t>infortuné</a:t>
            </a:r>
            <a:r>
              <a:rPr lang="it-IT" dirty="0"/>
              <a:t> est </a:t>
            </a:r>
            <a:r>
              <a:rPr lang="it-IT" dirty="0" err="1"/>
              <a:t>seul</a:t>
            </a:r>
            <a:r>
              <a:rPr lang="it-IT" dirty="0"/>
              <a:t> </a:t>
            </a:r>
            <a:r>
              <a:rPr lang="it-IT" dirty="0" err="1"/>
              <a:t>partout</a:t>
            </a:r>
            <a:r>
              <a:rPr lang="it-IT" dirty="0"/>
              <a:t>.</a:t>
            </a:r>
          </a:p>
          <a:p>
            <a:r>
              <a:rPr lang="it-IT" dirty="0"/>
              <a:t>[…]</a:t>
            </a:r>
          </a:p>
          <a:p>
            <a:r>
              <a:rPr lang="it-IT" dirty="0" err="1"/>
              <a:t>Quoique</a:t>
            </a:r>
            <a:r>
              <a:rPr lang="it-IT" dirty="0"/>
              <a:t> la </a:t>
            </a:r>
            <a:r>
              <a:rPr lang="it-IT" dirty="0" err="1"/>
              <a:t>puissance</a:t>
            </a:r>
            <a:r>
              <a:rPr lang="it-IT" dirty="0"/>
              <a:t> de </a:t>
            </a:r>
            <a:r>
              <a:rPr lang="it-IT" dirty="0" err="1"/>
              <a:t>Dieu</a:t>
            </a:r>
            <a:r>
              <a:rPr lang="it-IT" dirty="0"/>
              <a:t> </a:t>
            </a:r>
            <a:r>
              <a:rPr lang="it-IT" dirty="0" err="1"/>
              <a:t>soit</a:t>
            </a:r>
            <a:r>
              <a:rPr lang="it-IT" dirty="0"/>
              <a:t> </a:t>
            </a:r>
            <a:r>
              <a:rPr lang="it-IT" dirty="0" err="1"/>
              <a:t>aussi</a:t>
            </a:r>
            <a:r>
              <a:rPr lang="it-IT" dirty="0"/>
              <a:t> </a:t>
            </a:r>
            <a:r>
              <a:rPr lang="it-IT" dirty="0" err="1"/>
              <a:t>visible</a:t>
            </a:r>
            <a:r>
              <a:rPr lang="it-IT" dirty="0"/>
              <a:t> </a:t>
            </a:r>
            <a:r>
              <a:rPr lang="it-IT" dirty="0" err="1"/>
              <a:t>dans</a:t>
            </a:r>
            <a:r>
              <a:rPr lang="it-IT" dirty="0"/>
              <a:t> la </a:t>
            </a:r>
            <a:r>
              <a:rPr lang="it-IT" dirty="0" err="1"/>
              <a:t>création</a:t>
            </a:r>
            <a:r>
              <a:rPr lang="it-IT" dirty="0"/>
              <a:t> d’une </a:t>
            </a:r>
            <a:r>
              <a:rPr lang="it-IT" dirty="0" err="1"/>
              <a:t>fourmi</a:t>
            </a:r>
            <a:r>
              <a:rPr lang="it-IT" dirty="0"/>
              <a:t> </a:t>
            </a:r>
            <a:r>
              <a:rPr lang="it-IT" dirty="0" err="1"/>
              <a:t>que</a:t>
            </a:r>
            <a:r>
              <a:rPr lang="it-IT" dirty="0"/>
              <a:t> </a:t>
            </a:r>
            <a:r>
              <a:rPr lang="it-IT" dirty="0" err="1"/>
              <a:t>dans</a:t>
            </a:r>
            <a:r>
              <a:rPr lang="it-IT" dirty="0"/>
              <a:t> celle de l’</a:t>
            </a:r>
            <a:r>
              <a:rPr lang="it-IT" dirty="0" err="1"/>
              <a:t>univers</a:t>
            </a:r>
            <a:r>
              <a:rPr lang="it-IT" dirty="0"/>
              <a:t> </a:t>
            </a:r>
            <a:r>
              <a:rPr lang="it-IT" dirty="0" err="1"/>
              <a:t>entier</a:t>
            </a:r>
            <a:r>
              <a:rPr lang="it-IT" dirty="0"/>
              <a:t>, le </a:t>
            </a:r>
            <a:r>
              <a:rPr lang="it-IT" dirty="0" err="1"/>
              <a:t>grand</a:t>
            </a:r>
            <a:r>
              <a:rPr lang="it-IT" dirty="0"/>
              <a:t> </a:t>
            </a:r>
            <a:r>
              <a:rPr lang="it-IT" dirty="0" err="1"/>
              <a:t>spectacle</a:t>
            </a:r>
            <a:r>
              <a:rPr lang="it-IT" dirty="0"/>
              <a:t> </a:t>
            </a:r>
            <a:r>
              <a:rPr lang="it-IT" dirty="0" err="1"/>
              <a:t>des</a:t>
            </a:r>
            <a:r>
              <a:rPr lang="it-IT" dirty="0"/>
              <a:t> </a:t>
            </a:r>
            <a:r>
              <a:rPr lang="it-IT" dirty="0" err="1"/>
              <a:t>montagnes</a:t>
            </a:r>
            <a:r>
              <a:rPr lang="it-IT" dirty="0"/>
              <a:t> en impose </a:t>
            </a:r>
            <a:r>
              <a:rPr lang="it-IT" dirty="0" err="1"/>
              <a:t>cependant</a:t>
            </a:r>
            <a:r>
              <a:rPr lang="it-IT" dirty="0"/>
              <a:t> </a:t>
            </a:r>
            <a:r>
              <a:rPr lang="it-IT" dirty="0" err="1"/>
              <a:t>davantage</a:t>
            </a:r>
            <a:r>
              <a:rPr lang="it-IT" dirty="0"/>
              <a:t> à </a:t>
            </a:r>
            <a:r>
              <a:rPr lang="it-IT" dirty="0" err="1"/>
              <a:t>mes</a:t>
            </a:r>
            <a:r>
              <a:rPr lang="it-IT" dirty="0"/>
              <a:t> </a:t>
            </a:r>
            <a:r>
              <a:rPr lang="it-IT" dirty="0" err="1"/>
              <a:t>sens</a:t>
            </a:r>
            <a:r>
              <a:rPr lang="it-IT" dirty="0"/>
              <a:t> : je ne </a:t>
            </a:r>
            <a:r>
              <a:rPr lang="it-IT" dirty="0" err="1"/>
              <a:t>puis</a:t>
            </a:r>
            <a:r>
              <a:rPr lang="it-IT" dirty="0"/>
              <a:t> </a:t>
            </a:r>
            <a:r>
              <a:rPr lang="it-IT" dirty="0" err="1"/>
              <a:t>voir</a:t>
            </a:r>
            <a:r>
              <a:rPr lang="it-IT" dirty="0"/>
              <a:t> </a:t>
            </a:r>
            <a:r>
              <a:rPr lang="it-IT" dirty="0" err="1"/>
              <a:t>ces</a:t>
            </a:r>
            <a:r>
              <a:rPr lang="it-IT" dirty="0"/>
              <a:t> </a:t>
            </a:r>
            <a:r>
              <a:rPr lang="it-IT" dirty="0" err="1"/>
              <a:t>masses</a:t>
            </a:r>
            <a:r>
              <a:rPr lang="it-IT" dirty="0"/>
              <a:t> </a:t>
            </a:r>
            <a:r>
              <a:rPr lang="it-IT" dirty="0" err="1"/>
              <a:t>énormes</a:t>
            </a:r>
            <a:r>
              <a:rPr lang="it-IT" dirty="0"/>
              <a:t>, </a:t>
            </a:r>
            <a:r>
              <a:rPr lang="it-IT" dirty="0" err="1"/>
              <a:t>recouvertes</a:t>
            </a:r>
            <a:r>
              <a:rPr lang="it-IT" dirty="0"/>
              <a:t> de </a:t>
            </a:r>
            <a:r>
              <a:rPr lang="it-IT" dirty="0" err="1"/>
              <a:t>glaces</a:t>
            </a:r>
            <a:r>
              <a:rPr lang="it-IT" dirty="0"/>
              <a:t> </a:t>
            </a:r>
            <a:r>
              <a:rPr lang="it-IT" dirty="0" err="1"/>
              <a:t>éternelles</a:t>
            </a:r>
            <a:r>
              <a:rPr lang="it-IT" dirty="0"/>
              <a:t>, sans </a:t>
            </a:r>
            <a:r>
              <a:rPr lang="it-IT" dirty="0" err="1"/>
              <a:t>éprouver</a:t>
            </a:r>
            <a:r>
              <a:rPr lang="it-IT" dirty="0"/>
              <a:t> un </a:t>
            </a:r>
            <a:r>
              <a:rPr lang="it-IT" dirty="0" err="1"/>
              <a:t>étonnement</a:t>
            </a:r>
            <a:r>
              <a:rPr lang="it-IT" dirty="0"/>
              <a:t> </a:t>
            </a:r>
            <a:r>
              <a:rPr lang="it-IT" dirty="0" err="1"/>
              <a:t>religieux</a:t>
            </a:r>
            <a:r>
              <a:rPr lang="it-IT" dirty="0"/>
              <a:t>.</a:t>
            </a:r>
          </a:p>
          <a:p>
            <a:endParaRPr lang="it-IT" dirty="0"/>
          </a:p>
        </p:txBody>
      </p:sp>
    </p:spTree>
    <p:extLst>
      <p:ext uri="{BB962C8B-B14F-4D97-AF65-F5344CB8AC3E}">
        <p14:creationId xmlns:p14="http://schemas.microsoft.com/office/powerpoint/2010/main" val="3941096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Xavier de </a:t>
            </a:r>
            <a:r>
              <a:rPr lang="it-IT" dirty="0" err="1"/>
              <a:t>Maistre</a:t>
            </a:r>
            <a:br>
              <a:rPr lang="it-IT" dirty="0"/>
            </a:br>
            <a:r>
              <a:rPr lang="it-IT" i="1" dirty="0"/>
              <a:t>Le </a:t>
            </a:r>
            <a:r>
              <a:rPr lang="it-IT" i="1" dirty="0" err="1"/>
              <a:t>lépreux</a:t>
            </a:r>
            <a:r>
              <a:rPr lang="it-IT" i="1" dirty="0"/>
              <a:t> de la </a:t>
            </a:r>
            <a:r>
              <a:rPr lang="it-IT" i="1" dirty="0" err="1"/>
              <a:t>cité</a:t>
            </a:r>
            <a:r>
              <a:rPr lang="it-IT" i="1" dirty="0"/>
              <a:t>  d’</a:t>
            </a:r>
            <a:r>
              <a:rPr lang="it-IT" i="1" dirty="0" err="1"/>
              <a:t>Aoste</a:t>
            </a:r>
            <a:endParaRPr lang="it-IT" dirty="0"/>
          </a:p>
        </p:txBody>
      </p:sp>
      <p:sp>
        <p:nvSpPr>
          <p:cNvPr id="3" name="Segnaposto contenuto 2"/>
          <p:cNvSpPr>
            <a:spLocks noGrp="1"/>
          </p:cNvSpPr>
          <p:nvPr>
            <p:ph idx="1"/>
          </p:nvPr>
        </p:nvSpPr>
        <p:spPr/>
        <p:txBody>
          <a:bodyPr>
            <a:normAutofit fontScale="85000" lnSpcReduction="20000"/>
          </a:bodyPr>
          <a:lstStyle/>
          <a:p>
            <a:endParaRPr lang="it-IT" dirty="0"/>
          </a:p>
          <a:p>
            <a:r>
              <a:rPr lang="it-IT" dirty="0"/>
              <a:t>Je </a:t>
            </a:r>
            <a:r>
              <a:rPr lang="it-IT" dirty="0" err="1"/>
              <a:t>vous</a:t>
            </a:r>
            <a:r>
              <a:rPr lang="it-IT" dirty="0"/>
              <a:t> </a:t>
            </a:r>
            <a:r>
              <a:rPr lang="it-IT" dirty="0" err="1"/>
              <a:t>tromperais</a:t>
            </a:r>
            <a:r>
              <a:rPr lang="it-IT" dirty="0"/>
              <a:t> en </a:t>
            </a:r>
            <a:r>
              <a:rPr lang="it-IT" dirty="0" err="1"/>
              <a:t>vous</a:t>
            </a:r>
            <a:r>
              <a:rPr lang="it-IT" dirty="0"/>
              <a:t> </a:t>
            </a:r>
            <a:r>
              <a:rPr lang="it-IT" dirty="0" err="1"/>
              <a:t>laissant</a:t>
            </a:r>
            <a:r>
              <a:rPr lang="it-IT" dirty="0"/>
              <a:t> </a:t>
            </a:r>
            <a:r>
              <a:rPr lang="it-IT" dirty="0" err="1"/>
              <a:t>croire</a:t>
            </a:r>
            <a:r>
              <a:rPr lang="it-IT" dirty="0"/>
              <a:t> </a:t>
            </a:r>
            <a:r>
              <a:rPr lang="it-IT" dirty="0" err="1"/>
              <a:t>que</a:t>
            </a:r>
            <a:r>
              <a:rPr lang="it-IT" dirty="0"/>
              <a:t> je </a:t>
            </a:r>
            <a:r>
              <a:rPr lang="it-IT" dirty="0" err="1"/>
              <a:t>suis</a:t>
            </a:r>
            <a:r>
              <a:rPr lang="it-IT" dirty="0"/>
              <a:t> </a:t>
            </a:r>
            <a:r>
              <a:rPr lang="it-IT" dirty="0" err="1"/>
              <a:t>toujours</a:t>
            </a:r>
            <a:r>
              <a:rPr lang="it-IT" dirty="0"/>
              <a:t> </a:t>
            </a:r>
            <a:r>
              <a:rPr lang="it-IT" dirty="0" err="1"/>
              <a:t>résigné</a:t>
            </a:r>
            <a:r>
              <a:rPr lang="it-IT" dirty="0"/>
              <a:t> à </a:t>
            </a:r>
            <a:r>
              <a:rPr lang="it-IT" dirty="0" err="1"/>
              <a:t>mon</a:t>
            </a:r>
            <a:r>
              <a:rPr lang="it-IT" dirty="0"/>
              <a:t> </a:t>
            </a:r>
            <a:r>
              <a:rPr lang="it-IT" dirty="0" err="1"/>
              <a:t>sort</a:t>
            </a:r>
            <a:r>
              <a:rPr lang="it-IT" dirty="0"/>
              <a:t> ; je n’ai </a:t>
            </a:r>
            <a:r>
              <a:rPr lang="it-IT" dirty="0" err="1"/>
              <a:t>point</a:t>
            </a:r>
            <a:r>
              <a:rPr lang="it-IT" dirty="0"/>
              <a:t> </a:t>
            </a:r>
            <a:r>
              <a:rPr lang="it-IT" dirty="0" err="1"/>
              <a:t>atteint</a:t>
            </a:r>
            <a:r>
              <a:rPr lang="it-IT" dirty="0"/>
              <a:t> </a:t>
            </a:r>
            <a:r>
              <a:rPr lang="it-IT" dirty="0" err="1"/>
              <a:t>cette</a:t>
            </a:r>
            <a:r>
              <a:rPr lang="it-IT" dirty="0"/>
              <a:t> </a:t>
            </a:r>
            <a:r>
              <a:rPr lang="it-IT" dirty="0" err="1"/>
              <a:t>abnégation</a:t>
            </a:r>
            <a:r>
              <a:rPr lang="it-IT" dirty="0"/>
              <a:t> de </a:t>
            </a:r>
            <a:r>
              <a:rPr lang="it-IT" dirty="0" err="1"/>
              <a:t>soi-même</a:t>
            </a:r>
            <a:r>
              <a:rPr lang="it-IT" dirty="0"/>
              <a:t> </a:t>
            </a:r>
            <a:r>
              <a:rPr lang="it-IT" dirty="0" err="1"/>
              <a:t>où</a:t>
            </a:r>
            <a:r>
              <a:rPr lang="it-IT" dirty="0"/>
              <a:t> </a:t>
            </a:r>
            <a:r>
              <a:rPr lang="it-IT" dirty="0" err="1"/>
              <a:t>quelques</a:t>
            </a:r>
            <a:r>
              <a:rPr lang="it-IT" dirty="0"/>
              <a:t> </a:t>
            </a:r>
            <a:r>
              <a:rPr lang="it-IT" dirty="0" err="1"/>
              <a:t>anachorètes</a:t>
            </a:r>
            <a:r>
              <a:rPr lang="it-IT" dirty="0"/>
              <a:t> </a:t>
            </a:r>
            <a:r>
              <a:rPr lang="it-IT" dirty="0" err="1"/>
              <a:t>sont</a:t>
            </a:r>
            <a:r>
              <a:rPr lang="it-IT" dirty="0"/>
              <a:t> </a:t>
            </a:r>
            <a:r>
              <a:rPr lang="it-IT" dirty="0" err="1"/>
              <a:t>parvenus</a:t>
            </a:r>
            <a:r>
              <a:rPr lang="it-IT" dirty="0"/>
              <a:t>. Ce </a:t>
            </a:r>
            <a:r>
              <a:rPr lang="it-IT" dirty="0" err="1"/>
              <a:t>sacrifice</a:t>
            </a:r>
            <a:r>
              <a:rPr lang="it-IT" dirty="0"/>
              <a:t> </a:t>
            </a:r>
            <a:r>
              <a:rPr lang="it-IT" dirty="0" err="1"/>
              <a:t>complet</a:t>
            </a:r>
            <a:r>
              <a:rPr lang="it-IT" dirty="0"/>
              <a:t> de </a:t>
            </a:r>
            <a:r>
              <a:rPr lang="it-IT" dirty="0" err="1"/>
              <a:t>toutes</a:t>
            </a:r>
            <a:r>
              <a:rPr lang="it-IT" dirty="0"/>
              <a:t> </a:t>
            </a:r>
            <a:r>
              <a:rPr lang="it-IT" dirty="0" err="1"/>
              <a:t>les</a:t>
            </a:r>
            <a:r>
              <a:rPr lang="it-IT" dirty="0"/>
              <a:t> </a:t>
            </a:r>
            <a:r>
              <a:rPr lang="it-IT" dirty="0" err="1"/>
              <a:t>affections</a:t>
            </a:r>
            <a:r>
              <a:rPr lang="it-IT" dirty="0"/>
              <a:t> </a:t>
            </a:r>
            <a:r>
              <a:rPr lang="it-IT" dirty="0" err="1"/>
              <a:t>humaines</a:t>
            </a:r>
            <a:r>
              <a:rPr lang="it-IT" dirty="0"/>
              <a:t> n’est </a:t>
            </a:r>
            <a:r>
              <a:rPr lang="it-IT" dirty="0" err="1"/>
              <a:t>point</a:t>
            </a:r>
            <a:r>
              <a:rPr lang="it-IT" dirty="0"/>
              <a:t> </a:t>
            </a:r>
            <a:r>
              <a:rPr lang="it-IT" dirty="0" err="1"/>
              <a:t>encore</a:t>
            </a:r>
            <a:r>
              <a:rPr lang="it-IT" dirty="0"/>
              <a:t> </a:t>
            </a:r>
            <a:r>
              <a:rPr lang="it-IT" dirty="0" err="1"/>
              <a:t>accompli</a:t>
            </a:r>
            <a:r>
              <a:rPr lang="it-IT" dirty="0"/>
              <a:t> ; ma vie se passe en </a:t>
            </a:r>
            <a:r>
              <a:rPr lang="it-IT" b="1" dirty="0" err="1"/>
              <a:t>combats</a:t>
            </a:r>
            <a:r>
              <a:rPr lang="it-IT" b="1" dirty="0"/>
              <a:t> </a:t>
            </a:r>
            <a:r>
              <a:rPr lang="it-IT" b="1" dirty="0" err="1"/>
              <a:t>continuels</a:t>
            </a:r>
            <a:r>
              <a:rPr lang="it-IT" dirty="0"/>
              <a:t>, et </a:t>
            </a:r>
            <a:r>
              <a:rPr lang="it-IT" dirty="0" err="1"/>
              <a:t>les</a:t>
            </a:r>
            <a:r>
              <a:rPr lang="it-IT" dirty="0"/>
              <a:t> </a:t>
            </a:r>
            <a:r>
              <a:rPr lang="it-IT" dirty="0" err="1"/>
              <a:t>secours</a:t>
            </a:r>
            <a:r>
              <a:rPr lang="it-IT" dirty="0"/>
              <a:t> </a:t>
            </a:r>
            <a:r>
              <a:rPr lang="it-IT" dirty="0" err="1"/>
              <a:t>puissants</a:t>
            </a:r>
            <a:r>
              <a:rPr lang="it-IT" dirty="0"/>
              <a:t> de la </a:t>
            </a:r>
            <a:r>
              <a:rPr lang="it-IT" dirty="0" err="1"/>
              <a:t>religion</a:t>
            </a:r>
            <a:r>
              <a:rPr lang="it-IT" dirty="0"/>
              <a:t> elle-</a:t>
            </a:r>
            <a:r>
              <a:rPr lang="it-IT" dirty="0" err="1"/>
              <a:t>même</a:t>
            </a:r>
            <a:r>
              <a:rPr lang="it-IT" dirty="0"/>
              <a:t> ne </a:t>
            </a:r>
            <a:r>
              <a:rPr lang="it-IT" dirty="0" err="1"/>
              <a:t>sont</a:t>
            </a:r>
            <a:r>
              <a:rPr lang="it-IT" dirty="0"/>
              <a:t> </a:t>
            </a:r>
            <a:r>
              <a:rPr lang="it-IT" dirty="0" err="1"/>
              <a:t>pas</a:t>
            </a:r>
            <a:r>
              <a:rPr lang="it-IT" dirty="0"/>
              <a:t> </a:t>
            </a:r>
            <a:r>
              <a:rPr lang="it-IT" dirty="0" err="1"/>
              <a:t>toujours</a:t>
            </a:r>
            <a:r>
              <a:rPr lang="it-IT" dirty="0"/>
              <a:t> </a:t>
            </a:r>
            <a:r>
              <a:rPr lang="it-IT" dirty="0" err="1"/>
              <a:t>capables</a:t>
            </a:r>
            <a:r>
              <a:rPr lang="it-IT" dirty="0"/>
              <a:t> de </a:t>
            </a:r>
            <a:r>
              <a:rPr lang="it-IT" dirty="0" err="1"/>
              <a:t>réprimer</a:t>
            </a:r>
            <a:r>
              <a:rPr lang="it-IT" dirty="0"/>
              <a:t> </a:t>
            </a:r>
            <a:r>
              <a:rPr lang="it-IT" b="1" dirty="0" err="1"/>
              <a:t>les</a:t>
            </a:r>
            <a:r>
              <a:rPr lang="it-IT" b="1" dirty="0"/>
              <a:t> </a:t>
            </a:r>
            <a:r>
              <a:rPr lang="it-IT" b="1" dirty="0" err="1"/>
              <a:t>élans</a:t>
            </a:r>
            <a:r>
              <a:rPr lang="it-IT" b="1" dirty="0"/>
              <a:t> de </a:t>
            </a:r>
            <a:r>
              <a:rPr lang="it-IT" b="1" dirty="0" err="1"/>
              <a:t>mon</a:t>
            </a:r>
            <a:r>
              <a:rPr lang="it-IT" b="1" dirty="0"/>
              <a:t> </a:t>
            </a:r>
            <a:r>
              <a:rPr lang="it-IT" b="1" dirty="0" err="1"/>
              <a:t>imagination</a:t>
            </a:r>
            <a:r>
              <a:rPr lang="it-IT" dirty="0"/>
              <a:t>. Elle m’</a:t>
            </a:r>
            <a:r>
              <a:rPr lang="it-IT" dirty="0" err="1"/>
              <a:t>entraîne</a:t>
            </a:r>
            <a:r>
              <a:rPr lang="it-IT" dirty="0"/>
              <a:t> </a:t>
            </a:r>
            <a:r>
              <a:rPr lang="it-IT" dirty="0" err="1"/>
              <a:t>souvent</a:t>
            </a:r>
            <a:r>
              <a:rPr lang="it-IT" dirty="0"/>
              <a:t>, </a:t>
            </a:r>
            <a:r>
              <a:rPr lang="it-IT" dirty="0" err="1"/>
              <a:t>malgré</a:t>
            </a:r>
            <a:r>
              <a:rPr lang="it-IT" dirty="0"/>
              <a:t> </a:t>
            </a:r>
            <a:r>
              <a:rPr lang="it-IT" dirty="0" err="1"/>
              <a:t>moi</a:t>
            </a:r>
            <a:r>
              <a:rPr lang="it-IT" dirty="0"/>
              <a:t>, </a:t>
            </a:r>
            <a:r>
              <a:rPr lang="it-IT" dirty="0" err="1"/>
              <a:t>dans</a:t>
            </a:r>
            <a:r>
              <a:rPr lang="it-IT" dirty="0"/>
              <a:t> un </a:t>
            </a:r>
            <a:r>
              <a:rPr lang="it-IT" dirty="0" err="1"/>
              <a:t>océan</a:t>
            </a:r>
            <a:r>
              <a:rPr lang="it-IT" dirty="0"/>
              <a:t> de </a:t>
            </a:r>
            <a:r>
              <a:rPr lang="it-IT" b="1" dirty="0" err="1"/>
              <a:t>désirs</a:t>
            </a:r>
            <a:r>
              <a:rPr lang="it-IT" b="1" dirty="0"/>
              <a:t> </a:t>
            </a:r>
            <a:r>
              <a:rPr lang="it-IT" b="1" dirty="0" err="1"/>
              <a:t>chimériques</a:t>
            </a:r>
            <a:r>
              <a:rPr lang="it-IT" dirty="0"/>
              <a:t>, qui </a:t>
            </a:r>
            <a:r>
              <a:rPr lang="it-IT" dirty="0" err="1"/>
              <a:t>tous</a:t>
            </a:r>
            <a:r>
              <a:rPr lang="it-IT" dirty="0"/>
              <a:t> me </a:t>
            </a:r>
            <a:r>
              <a:rPr lang="it-IT" dirty="0" err="1"/>
              <a:t>ramènent</a:t>
            </a:r>
            <a:r>
              <a:rPr lang="it-IT" dirty="0"/>
              <a:t> </a:t>
            </a:r>
            <a:r>
              <a:rPr lang="it-IT" dirty="0" err="1"/>
              <a:t>vers</a:t>
            </a:r>
            <a:r>
              <a:rPr lang="it-IT" dirty="0"/>
              <a:t> ce monde dont je n’ai </a:t>
            </a:r>
            <a:r>
              <a:rPr lang="it-IT" dirty="0" err="1"/>
              <a:t>aucune</a:t>
            </a:r>
            <a:r>
              <a:rPr lang="it-IT" dirty="0"/>
              <a:t> </a:t>
            </a:r>
            <a:r>
              <a:rPr lang="it-IT" dirty="0" err="1"/>
              <a:t>idée</a:t>
            </a:r>
            <a:r>
              <a:rPr lang="it-IT" dirty="0"/>
              <a:t>, et dont l’image </a:t>
            </a:r>
            <a:r>
              <a:rPr lang="it-IT" dirty="0" err="1"/>
              <a:t>fantastique</a:t>
            </a:r>
            <a:r>
              <a:rPr lang="it-IT" dirty="0"/>
              <a:t> est </a:t>
            </a:r>
            <a:r>
              <a:rPr lang="it-IT" dirty="0" err="1"/>
              <a:t>toujours</a:t>
            </a:r>
            <a:r>
              <a:rPr lang="it-IT" dirty="0"/>
              <a:t> </a:t>
            </a:r>
            <a:r>
              <a:rPr lang="it-IT" dirty="0" err="1"/>
              <a:t>présente</a:t>
            </a:r>
            <a:r>
              <a:rPr lang="it-IT" dirty="0"/>
              <a:t> pour me </a:t>
            </a:r>
            <a:r>
              <a:rPr lang="it-IT" dirty="0" err="1"/>
              <a:t>tourmenter</a:t>
            </a:r>
            <a:r>
              <a:rPr lang="it-IT" dirty="0"/>
              <a:t>.</a:t>
            </a:r>
          </a:p>
          <a:p>
            <a:r>
              <a:rPr lang="it-IT" dirty="0" err="1"/>
              <a:t>J’éprouve</a:t>
            </a:r>
            <a:r>
              <a:rPr lang="it-IT" dirty="0"/>
              <a:t> un </a:t>
            </a:r>
            <a:r>
              <a:rPr lang="it-IT" dirty="0" err="1"/>
              <a:t>désir</a:t>
            </a:r>
            <a:r>
              <a:rPr lang="it-IT" dirty="0"/>
              <a:t> </a:t>
            </a:r>
            <a:r>
              <a:rPr lang="it-IT" dirty="0" err="1"/>
              <a:t>inexplicable</a:t>
            </a:r>
            <a:r>
              <a:rPr lang="it-IT" dirty="0"/>
              <a:t> et le </a:t>
            </a:r>
            <a:r>
              <a:rPr lang="it-IT" dirty="0" err="1"/>
              <a:t>sentiment</a:t>
            </a:r>
            <a:r>
              <a:rPr lang="it-IT" dirty="0"/>
              <a:t> </a:t>
            </a:r>
            <a:r>
              <a:rPr lang="it-IT" dirty="0" err="1"/>
              <a:t>confus</a:t>
            </a:r>
            <a:r>
              <a:rPr lang="it-IT" dirty="0"/>
              <a:t> d’une </a:t>
            </a:r>
            <a:r>
              <a:rPr lang="it-IT" dirty="0" err="1"/>
              <a:t>félicité</a:t>
            </a:r>
            <a:r>
              <a:rPr lang="it-IT" dirty="0"/>
              <a:t> immense dont je </a:t>
            </a:r>
            <a:r>
              <a:rPr lang="it-IT" dirty="0" err="1"/>
              <a:t>pourrais</a:t>
            </a:r>
            <a:r>
              <a:rPr lang="it-IT" dirty="0"/>
              <a:t> </a:t>
            </a:r>
            <a:r>
              <a:rPr lang="it-IT" dirty="0" err="1"/>
              <a:t>jouir</a:t>
            </a:r>
            <a:r>
              <a:rPr lang="it-IT" dirty="0"/>
              <a:t> et qui m’est </a:t>
            </a:r>
            <a:r>
              <a:rPr lang="it-IT" dirty="0" err="1"/>
              <a:t>refusée</a:t>
            </a:r>
            <a:r>
              <a:rPr lang="it-IT" dirty="0"/>
              <a:t>. </a:t>
            </a:r>
            <a:r>
              <a:rPr lang="it-IT" dirty="0" err="1"/>
              <a:t>Alors</a:t>
            </a:r>
            <a:r>
              <a:rPr lang="it-IT" dirty="0"/>
              <a:t> je </a:t>
            </a:r>
            <a:r>
              <a:rPr lang="it-IT" dirty="0" err="1"/>
              <a:t>fuis</a:t>
            </a:r>
            <a:r>
              <a:rPr lang="it-IT" dirty="0"/>
              <a:t> de ma cellule, </a:t>
            </a:r>
            <a:r>
              <a:rPr lang="it-IT" dirty="0" err="1"/>
              <a:t>j’erre</a:t>
            </a:r>
            <a:r>
              <a:rPr lang="it-IT" dirty="0"/>
              <a:t> </a:t>
            </a:r>
            <a:r>
              <a:rPr lang="it-IT" dirty="0" err="1"/>
              <a:t>dans</a:t>
            </a:r>
            <a:r>
              <a:rPr lang="it-IT" dirty="0"/>
              <a:t> la campagne pour </a:t>
            </a:r>
            <a:r>
              <a:rPr lang="it-IT" dirty="0" err="1"/>
              <a:t>respirer</a:t>
            </a:r>
            <a:r>
              <a:rPr lang="it-IT" dirty="0"/>
              <a:t> plus </a:t>
            </a:r>
            <a:r>
              <a:rPr lang="it-IT" dirty="0" err="1"/>
              <a:t>librement</a:t>
            </a:r>
            <a:r>
              <a:rPr lang="it-IT" dirty="0"/>
              <a:t>. […]</a:t>
            </a:r>
            <a:r>
              <a:rPr lang="it-IT" dirty="0" err="1"/>
              <a:t>Dans</a:t>
            </a:r>
            <a:r>
              <a:rPr lang="it-IT" dirty="0"/>
              <a:t> </a:t>
            </a:r>
            <a:r>
              <a:rPr lang="it-IT" dirty="0" err="1"/>
              <a:t>mon</a:t>
            </a:r>
            <a:r>
              <a:rPr lang="it-IT" dirty="0"/>
              <a:t> </a:t>
            </a:r>
            <a:r>
              <a:rPr lang="it-IT" dirty="0" err="1"/>
              <a:t>transport</a:t>
            </a:r>
            <a:r>
              <a:rPr lang="it-IT" dirty="0"/>
              <a:t>, </a:t>
            </a:r>
            <a:r>
              <a:rPr lang="it-IT" dirty="0" err="1"/>
              <a:t>vous</a:t>
            </a:r>
            <a:r>
              <a:rPr lang="it-IT" dirty="0"/>
              <a:t> l’</a:t>
            </a:r>
            <a:r>
              <a:rPr lang="it-IT" dirty="0" err="1"/>
              <a:t>avouerai</a:t>
            </a:r>
            <a:r>
              <a:rPr lang="it-IT" dirty="0"/>
              <a:t>-je? </a:t>
            </a:r>
            <a:r>
              <a:rPr lang="it-IT" dirty="0" err="1"/>
              <a:t>j’ai</a:t>
            </a:r>
            <a:r>
              <a:rPr lang="it-IT" dirty="0"/>
              <a:t> </a:t>
            </a:r>
            <a:r>
              <a:rPr lang="it-IT" dirty="0" err="1"/>
              <a:t>quelquefois</a:t>
            </a:r>
            <a:r>
              <a:rPr lang="it-IT" dirty="0"/>
              <a:t> </a:t>
            </a:r>
            <a:r>
              <a:rPr lang="it-IT" dirty="0" err="1"/>
              <a:t>serré</a:t>
            </a:r>
            <a:r>
              <a:rPr lang="it-IT" dirty="0"/>
              <a:t> </a:t>
            </a:r>
            <a:r>
              <a:rPr lang="it-IT" dirty="0" err="1"/>
              <a:t>dans</a:t>
            </a:r>
            <a:r>
              <a:rPr lang="it-IT" dirty="0"/>
              <a:t> </a:t>
            </a:r>
            <a:r>
              <a:rPr lang="it-IT" dirty="0" err="1"/>
              <a:t>mes</a:t>
            </a:r>
            <a:r>
              <a:rPr lang="it-IT" dirty="0"/>
              <a:t> bras </a:t>
            </a:r>
            <a:r>
              <a:rPr lang="it-IT" dirty="0" err="1"/>
              <a:t>les</a:t>
            </a:r>
            <a:r>
              <a:rPr lang="it-IT" dirty="0"/>
              <a:t> </a:t>
            </a:r>
            <a:r>
              <a:rPr lang="it-IT" dirty="0" err="1"/>
              <a:t>arbres</a:t>
            </a:r>
            <a:r>
              <a:rPr lang="it-IT" dirty="0"/>
              <a:t> de la </a:t>
            </a:r>
            <a:r>
              <a:rPr lang="it-IT" dirty="0" err="1"/>
              <a:t>forêt</a:t>
            </a:r>
            <a:r>
              <a:rPr lang="it-IT" dirty="0"/>
              <a:t>, en </a:t>
            </a:r>
            <a:r>
              <a:rPr lang="it-IT" dirty="0" err="1"/>
              <a:t>priant</a:t>
            </a:r>
            <a:r>
              <a:rPr lang="it-IT" dirty="0"/>
              <a:t> </a:t>
            </a:r>
            <a:r>
              <a:rPr lang="it-IT" dirty="0" err="1"/>
              <a:t>Dieu</a:t>
            </a:r>
            <a:r>
              <a:rPr lang="it-IT" dirty="0"/>
              <a:t> de </a:t>
            </a:r>
            <a:r>
              <a:rPr lang="it-IT" dirty="0" err="1"/>
              <a:t>les</a:t>
            </a:r>
            <a:r>
              <a:rPr lang="it-IT" dirty="0"/>
              <a:t> </a:t>
            </a:r>
            <a:r>
              <a:rPr lang="it-IT" dirty="0" err="1"/>
              <a:t>animer</a:t>
            </a:r>
            <a:r>
              <a:rPr lang="it-IT" dirty="0"/>
              <a:t> pour </a:t>
            </a:r>
            <a:r>
              <a:rPr lang="it-IT" dirty="0" err="1"/>
              <a:t>moi</a:t>
            </a:r>
            <a:r>
              <a:rPr lang="it-IT" dirty="0"/>
              <a:t>, et de me </a:t>
            </a:r>
            <a:r>
              <a:rPr lang="it-IT" dirty="0" err="1"/>
              <a:t>donner</a:t>
            </a:r>
            <a:r>
              <a:rPr lang="it-IT" dirty="0"/>
              <a:t> un ami.</a:t>
            </a:r>
          </a:p>
        </p:txBody>
      </p:sp>
    </p:spTree>
    <p:extLst>
      <p:ext uri="{BB962C8B-B14F-4D97-AF65-F5344CB8AC3E}">
        <p14:creationId xmlns:p14="http://schemas.microsoft.com/office/powerpoint/2010/main" val="40661849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Xavier de </a:t>
            </a:r>
            <a:r>
              <a:rPr lang="it-IT" dirty="0" err="1"/>
              <a:t>Maistre</a:t>
            </a:r>
            <a:br>
              <a:rPr lang="it-IT" dirty="0"/>
            </a:br>
            <a:r>
              <a:rPr lang="it-IT" i="1" dirty="0"/>
              <a:t>Le </a:t>
            </a:r>
            <a:r>
              <a:rPr lang="it-IT" i="1" dirty="0" err="1"/>
              <a:t>lépreux</a:t>
            </a:r>
            <a:r>
              <a:rPr lang="it-IT" i="1" dirty="0"/>
              <a:t> de la </a:t>
            </a:r>
            <a:r>
              <a:rPr lang="it-IT" i="1" dirty="0" err="1"/>
              <a:t>cité</a:t>
            </a:r>
            <a:r>
              <a:rPr lang="it-IT" i="1" dirty="0"/>
              <a:t>  d’</a:t>
            </a:r>
            <a:r>
              <a:rPr lang="it-IT" i="1" dirty="0" err="1"/>
              <a:t>Aoste</a:t>
            </a:r>
            <a:endParaRPr lang="it-IT" dirty="0"/>
          </a:p>
        </p:txBody>
      </p:sp>
      <p:sp>
        <p:nvSpPr>
          <p:cNvPr id="3" name="Segnaposto contenuto 2"/>
          <p:cNvSpPr>
            <a:spLocks noGrp="1"/>
          </p:cNvSpPr>
          <p:nvPr>
            <p:ph idx="1"/>
          </p:nvPr>
        </p:nvSpPr>
        <p:spPr/>
        <p:txBody>
          <a:bodyPr>
            <a:normAutofit lnSpcReduction="10000"/>
          </a:bodyPr>
          <a:lstStyle/>
          <a:p>
            <a:r>
              <a:rPr lang="it-IT" dirty="0"/>
              <a:t>L’</a:t>
            </a:r>
            <a:r>
              <a:rPr lang="it-IT" dirty="0" err="1"/>
              <a:t>Éternel</a:t>
            </a:r>
            <a:r>
              <a:rPr lang="it-IT" dirty="0"/>
              <a:t> a </a:t>
            </a:r>
            <a:r>
              <a:rPr lang="it-IT" dirty="0" err="1"/>
              <a:t>répandu</a:t>
            </a:r>
            <a:r>
              <a:rPr lang="it-IT" dirty="0"/>
              <a:t> le </a:t>
            </a:r>
            <a:r>
              <a:rPr lang="it-IT" dirty="0" err="1"/>
              <a:t>bonheur</a:t>
            </a:r>
            <a:r>
              <a:rPr lang="it-IT" dirty="0"/>
              <a:t> ; il l’a </a:t>
            </a:r>
            <a:r>
              <a:rPr lang="it-IT" dirty="0" err="1"/>
              <a:t>répandu</a:t>
            </a:r>
            <a:r>
              <a:rPr lang="it-IT" dirty="0"/>
              <a:t> à </a:t>
            </a:r>
            <a:r>
              <a:rPr lang="it-IT" dirty="0" err="1"/>
              <a:t>torrents</a:t>
            </a:r>
            <a:r>
              <a:rPr lang="it-IT" dirty="0"/>
              <a:t> </a:t>
            </a:r>
            <a:r>
              <a:rPr lang="it-IT" dirty="0" err="1"/>
              <a:t>sur</a:t>
            </a:r>
            <a:r>
              <a:rPr lang="it-IT" dirty="0"/>
              <a:t> </a:t>
            </a:r>
            <a:r>
              <a:rPr lang="it-IT" dirty="0" err="1"/>
              <a:t>tous</a:t>
            </a:r>
            <a:r>
              <a:rPr lang="it-IT" dirty="0"/>
              <a:t> ce qui </a:t>
            </a:r>
            <a:r>
              <a:rPr lang="it-IT" dirty="0" err="1"/>
              <a:t>respire</a:t>
            </a:r>
            <a:r>
              <a:rPr lang="it-IT" dirty="0"/>
              <a:t> ; et </a:t>
            </a:r>
            <a:r>
              <a:rPr lang="it-IT" dirty="0" err="1"/>
              <a:t>moi</a:t>
            </a:r>
            <a:r>
              <a:rPr lang="it-IT" dirty="0"/>
              <a:t>, </a:t>
            </a:r>
            <a:r>
              <a:rPr lang="it-IT" dirty="0" err="1"/>
              <a:t>moi</a:t>
            </a:r>
            <a:r>
              <a:rPr lang="it-IT" dirty="0"/>
              <a:t> </a:t>
            </a:r>
            <a:r>
              <a:rPr lang="it-IT" dirty="0" err="1"/>
              <a:t>seul</a:t>
            </a:r>
            <a:r>
              <a:rPr lang="it-IT" dirty="0"/>
              <a:t> ! sans </a:t>
            </a:r>
            <a:r>
              <a:rPr lang="it-IT" dirty="0" err="1"/>
              <a:t>aide</a:t>
            </a:r>
            <a:r>
              <a:rPr lang="it-IT" dirty="0"/>
              <a:t>, sans </a:t>
            </a:r>
            <a:r>
              <a:rPr lang="it-IT" dirty="0" err="1"/>
              <a:t>amis</a:t>
            </a:r>
            <a:r>
              <a:rPr lang="it-IT" dirty="0"/>
              <a:t>, sans compagne... Quelle </a:t>
            </a:r>
            <a:r>
              <a:rPr lang="it-IT" dirty="0" err="1"/>
              <a:t>affreuse</a:t>
            </a:r>
            <a:r>
              <a:rPr lang="it-IT" dirty="0"/>
              <a:t> </a:t>
            </a:r>
            <a:r>
              <a:rPr lang="it-IT" dirty="0" err="1"/>
              <a:t>destinée</a:t>
            </a:r>
            <a:r>
              <a:rPr lang="it-IT" dirty="0"/>
              <a:t> !</a:t>
            </a:r>
          </a:p>
          <a:p>
            <a:pPr algn="just"/>
            <a:r>
              <a:rPr lang="it-IT" dirty="0"/>
              <a:t>Plein de </a:t>
            </a:r>
            <a:r>
              <a:rPr lang="it-IT" dirty="0" err="1"/>
              <a:t>ces</a:t>
            </a:r>
            <a:r>
              <a:rPr lang="it-IT" dirty="0"/>
              <a:t> </a:t>
            </a:r>
            <a:r>
              <a:rPr lang="it-IT" dirty="0" err="1"/>
              <a:t>tristes</a:t>
            </a:r>
            <a:r>
              <a:rPr lang="it-IT" dirty="0"/>
              <a:t> </a:t>
            </a:r>
            <a:r>
              <a:rPr lang="it-IT" dirty="0" err="1"/>
              <a:t>pensées</a:t>
            </a:r>
            <a:r>
              <a:rPr lang="it-IT" dirty="0"/>
              <a:t>, </a:t>
            </a:r>
            <a:r>
              <a:rPr lang="it-IT" dirty="0" err="1"/>
              <a:t>j’oubliai</a:t>
            </a:r>
            <a:r>
              <a:rPr lang="it-IT" dirty="0"/>
              <a:t> </a:t>
            </a:r>
            <a:r>
              <a:rPr lang="it-IT" dirty="0" err="1"/>
              <a:t>qu’il</a:t>
            </a:r>
            <a:r>
              <a:rPr lang="it-IT" dirty="0"/>
              <a:t> est un </a:t>
            </a:r>
            <a:r>
              <a:rPr lang="it-IT" dirty="0" err="1"/>
              <a:t>être</a:t>
            </a:r>
            <a:r>
              <a:rPr lang="it-IT" dirty="0"/>
              <a:t> </a:t>
            </a:r>
            <a:r>
              <a:rPr lang="it-IT" dirty="0" err="1"/>
              <a:t>consolateur</a:t>
            </a:r>
            <a:r>
              <a:rPr lang="it-IT" dirty="0"/>
              <a:t>, je m’</a:t>
            </a:r>
            <a:r>
              <a:rPr lang="it-IT" dirty="0" err="1"/>
              <a:t>oubliai</a:t>
            </a:r>
            <a:r>
              <a:rPr lang="it-IT" dirty="0"/>
              <a:t> </a:t>
            </a:r>
            <a:r>
              <a:rPr lang="it-IT" dirty="0" err="1"/>
              <a:t>moi-même</a:t>
            </a:r>
            <a:r>
              <a:rPr lang="it-IT" dirty="0"/>
              <a:t>. </a:t>
            </a:r>
            <a:r>
              <a:rPr lang="it-IT" dirty="0" err="1"/>
              <a:t>Pourquoi</a:t>
            </a:r>
            <a:r>
              <a:rPr lang="it-IT" dirty="0"/>
              <a:t>, me </a:t>
            </a:r>
            <a:r>
              <a:rPr lang="it-IT" dirty="0" err="1"/>
              <a:t>disais</a:t>
            </a:r>
            <a:r>
              <a:rPr lang="it-IT" dirty="0"/>
              <a:t>-je, la </a:t>
            </a:r>
            <a:r>
              <a:rPr lang="it-IT" dirty="0" err="1"/>
              <a:t>lumière</a:t>
            </a:r>
            <a:r>
              <a:rPr lang="it-IT" dirty="0"/>
              <a:t> me </a:t>
            </a:r>
            <a:r>
              <a:rPr lang="it-IT" dirty="0" err="1"/>
              <a:t>fut</a:t>
            </a:r>
            <a:r>
              <a:rPr lang="it-IT" dirty="0"/>
              <a:t>-elle </a:t>
            </a:r>
            <a:r>
              <a:rPr lang="it-IT" dirty="0" err="1"/>
              <a:t>accordée</a:t>
            </a:r>
            <a:r>
              <a:rPr lang="it-IT" dirty="0"/>
              <a:t> ? </a:t>
            </a:r>
            <a:r>
              <a:rPr lang="it-IT" dirty="0" err="1"/>
              <a:t>Pourquoi</a:t>
            </a:r>
            <a:r>
              <a:rPr lang="it-IT" dirty="0"/>
              <a:t> la nature n’est-elle </a:t>
            </a:r>
            <a:r>
              <a:rPr lang="it-IT" dirty="0" err="1"/>
              <a:t>injuste</a:t>
            </a:r>
            <a:r>
              <a:rPr lang="it-IT" dirty="0"/>
              <a:t> et </a:t>
            </a:r>
            <a:r>
              <a:rPr lang="it-IT" dirty="0" err="1"/>
              <a:t>marâtre</a:t>
            </a:r>
            <a:r>
              <a:rPr lang="it-IT" dirty="0"/>
              <a:t> </a:t>
            </a:r>
            <a:r>
              <a:rPr lang="it-IT" dirty="0" err="1"/>
              <a:t>que</a:t>
            </a:r>
            <a:r>
              <a:rPr lang="it-IT" dirty="0"/>
              <a:t> pour </a:t>
            </a:r>
            <a:r>
              <a:rPr lang="it-IT" dirty="0" err="1"/>
              <a:t>moi</a:t>
            </a:r>
            <a:r>
              <a:rPr lang="it-IT" dirty="0"/>
              <a:t> ? </a:t>
            </a:r>
            <a:r>
              <a:rPr lang="it-IT" dirty="0" err="1"/>
              <a:t>Semblable</a:t>
            </a:r>
            <a:r>
              <a:rPr lang="it-IT" dirty="0"/>
              <a:t> à l’enfant </a:t>
            </a:r>
            <a:r>
              <a:rPr lang="it-IT" dirty="0" err="1"/>
              <a:t>déshérité</a:t>
            </a:r>
            <a:r>
              <a:rPr lang="it-IT" dirty="0"/>
              <a:t>, </a:t>
            </a:r>
            <a:r>
              <a:rPr lang="it-IT" dirty="0" err="1"/>
              <a:t>j’ai</a:t>
            </a:r>
            <a:r>
              <a:rPr lang="it-IT" dirty="0"/>
              <a:t> </a:t>
            </a:r>
            <a:r>
              <a:rPr lang="it-IT" dirty="0" err="1"/>
              <a:t>sous</a:t>
            </a:r>
            <a:r>
              <a:rPr lang="it-IT" dirty="0"/>
              <a:t> </a:t>
            </a:r>
            <a:r>
              <a:rPr lang="it-IT" dirty="0" err="1"/>
              <a:t>les</a:t>
            </a:r>
            <a:r>
              <a:rPr lang="it-IT" dirty="0"/>
              <a:t> </a:t>
            </a:r>
            <a:r>
              <a:rPr lang="it-IT" dirty="0" err="1"/>
              <a:t>yeux</a:t>
            </a:r>
            <a:r>
              <a:rPr lang="it-IT" dirty="0"/>
              <a:t> le </a:t>
            </a:r>
            <a:r>
              <a:rPr lang="it-IT" dirty="0" err="1"/>
              <a:t>riche</a:t>
            </a:r>
            <a:r>
              <a:rPr lang="it-IT" dirty="0"/>
              <a:t> </a:t>
            </a:r>
            <a:r>
              <a:rPr lang="it-IT" dirty="0" err="1"/>
              <a:t>patrimoine</a:t>
            </a:r>
            <a:r>
              <a:rPr lang="it-IT" dirty="0"/>
              <a:t> de la </a:t>
            </a:r>
            <a:r>
              <a:rPr lang="it-IT" dirty="0" err="1"/>
              <a:t>famille</a:t>
            </a:r>
            <a:r>
              <a:rPr lang="it-IT" dirty="0"/>
              <a:t> </a:t>
            </a:r>
            <a:r>
              <a:rPr lang="it-IT" dirty="0" err="1"/>
              <a:t>humaine</a:t>
            </a:r>
            <a:r>
              <a:rPr lang="it-IT" dirty="0"/>
              <a:t>, et le ciel avare m’en </a:t>
            </a:r>
            <a:r>
              <a:rPr lang="it-IT" dirty="0" err="1"/>
              <a:t>refuse</a:t>
            </a:r>
            <a:r>
              <a:rPr lang="it-IT" dirty="0"/>
              <a:t> ma part. Non, non, m’</a:t>
            </a:r>
            <a:r>
              <a:rPr lang="it-IT" dirty="0" err="1"/>
              <a:t>écriai</a:t>
            </a:r>
            <a:r>
              <a:rPr lang="it-IT" dirty="0"/>
              <a:t>-je </a:t>
            </a:r>
            <a:r>
              <a:rPr lang="it-IT" dirty="0" err="1"/>
              <a:t>enfin</a:t>
            </a:r>
            <a:r>
              <a:rPr lang="it-IT" dirty="0"/>
              <a:t> </a:t>
            </a:r>
            <a:r>
              <a:rPr lang="it-IT" dirty="0" err="1"/>
              <a:t>dans</a:t>
            </a:r>
            <a:r>
              <a:rPr lang="it-IT" dirty="0"/>
              <a:t> un </a:t>
            </a:r>
            <a:r>
              <a:rPr lang="it-IT" dirty="0" err="1"/>
              <a:t>accès</a:t>
            </a:r>
            <a:r>
              <a:rPr lang="it-IT" dirty="0"/>
              <a:t> de </a:t>
            </a:r>
            <a:r>
              <a:rPr lang="it-IT" dirty="0" err="1"/>
              <a:t>rage</a:t>
            </a:r>
            <a:r>
              <a:rPr lang="it-IT" dirty="0"/>
              <a:t>, il n’est </a:t>
            </a:r>
            <a:r>
              <a:rPr lang="it-IT" dirty="0" err="1"/>
              <a:t>point</a:t>
            </a:r>
            <a:r>
              <a:rPr lang="it-IT" dirty="0"/>
              <a:t> de </a:t>
            </a:r>
            <a:r>
              <a:rPr lang="it-IT" dirty="0" err="1"/>
              <a:t>bonheur</a:t>
            </a:r>
            <a:r>
              <a:rPr lang="it-IT" dirty="0"/>
              <a:t> pour </a:t>
            </a:r>
            <a:r>
              <a:rPr lang="it-IT" dirty="0" err="1"/>
              <a:t>toi</a:t>
            </a:r>
            <a:r>
              <a:rPr lang="it-IT" dirty="0"/>
              <a:t> </a:t>
            </a:r>
            <a:r>
              <a:rPr lang="it-IT" dirty="0" err="1"/>
              <a:t>sur</a:t>
            </a:r>
            <a:r>
              <a:rPr lang="it-IT" dirty="0"/>
              <a:t> la terre ; </a:t>
            </a:r>
            <a:r>
              <a:rPr lang="it-IT" dirty="0" err="1"/>
              <a:t>meurs</a:t>
            </a:r>
            <a:r>
              <a:rPr lang="it-IT" dirty="0"/>
              <a:t>, </a:t>
            </a:r>
            <a:r>
              <a:rPr lang="it-IT" dirty="0" err="1"/>
              <a:t>infortuné</a:t>
            </a:r>
            <a:r>
              <a:rPr lang="it-IT" dirty="0"/>
              <a:t>, </a:t>
            </a:r>
            <a:r>
              <a:rPr lang="it-IT" dirty="0" err="1"/>
              <a:t>meurs</a:t>
            </a:r>
            <a:r>
              <a:rPr lang="it-IT" dirty="0"/>
              <a:t> ! </a:t>
            </a:r>
            <a:r>
              <a:rPr lang="it-IT" dirty="0" err="1"/>
              <a:t>Assez</a:t>
            </a:r>
            <a:r>
              <a:rPr lang="it-IT" dirty="0"/>
              <a:t> </a:t>
            </a:r>
            <a:r>
              <a:rPr lang="it-IT" dirty="0" err="1"/>
              <a:t>longtemps</a:t>
            </a:r>
            <a:r>
              <a:rPr lang="it-IT" dirty="0"/>
              <a:t> tu </a:t>
            </a:r>
            <a:r>
              <a:rPr lang="it-IT" dirty="0" err="1"/>
              <a:t>as</a:t>
            </a:r>
            <a:r>
              <a:rPr lang="it-IT" dirty="0"/>
              <a:t> </a:t>
            </a:r>
            <a:r>
              <a:rPr lang="it-IT" dirty="0" err="1"/>
              <a:t>souillé</a:t>
            </a:r>
            <a:r>
              <a:rPr lang="it-IT" dirty="0"/>
              <a:t> la terre par </a:t>
            </a:r>
            <a:r>
              <a:rPr lang="it-IT" dirty="0" err="1"/>
              <a:t>ta</a:t>
            </a:r>
            <a:r>
              <a:rPr lang="it-IT" dirty="0"/>
              <a:t> </a:t>
            </a:r>
            <a:r>
              <a:rPr lang="it-IT" dirty="0" err="1"/>
              <a:t>présence</a:t>
            </a:r>
            <a:r>
              <a:rPr lang="it-IT" dirty="0"/>
              <a:t> : </a:t>
            </a:r>
            <a:r>
              <a:rPr lang="it-IT" dirty="0" err="1"/>
              <a:t>puisse</a:t>
            </a:r>
            <a:r>
              <a:rPr lang="it-IT" dirty="0"/>
              <a:t>-t-elle t’</a:t>
            </a:r>
            <a:r>
              <a:rPr lang="it-IT" dirty="0" err="1"/>
              <a:t>engloutir</a:t>
            </a:r>
            <a:r>
              <a:rPr lang="it-IT" dirty="0"/>
              <a:t> vivant et ne </a:t>
            </a:r>
            <a:r>
              <a:rPr lang="it-IT" dirty="0" err="1"/>
              <a:t>laisser</a:t>
            </a:r>
            <a:r>
              <a:rPr lang="it-IT" dirty="0"/>
              <a:t> </a:t>
            </a:r>
            <a:r>
              <a:rPr lang="it-IT" dirty="0" err="1"/>
              <a:t>aucune</a:t>
            </a:r>
            <a:r>
              <a:rPr lang="it-IT" dirty="0"/>
              <a:t> trace de ton </a:t>
            </a:r>
            <a:r>
              <a:rPr lang="it-IT" dirty="0" err="1"/>
              <a:t>odieuse</a:t>
            </a:r>
            <a:r>
              <a:rPr lang="it-IT" dirty="0"/>
              <a:t> </a:t>
            </a:r>
            <a:r>
              <a:rPr lang="it-IT" dirty="0" err="1"/>
              <a:t>existence</a:t>
            </a:r>
            <a:r>
              <a:rPr lang="it-IT" dirty="0"/>
              <a:t> ! </a:t>
            </a:r>
          </a:p>
        </p:txBody>
      </p:sp>
    </p:spTree>
    <p:extLst>
      <p:ext uri="{BB962C8B-B14F-4D97-AF65-F5344CB8AC3E}">
        <p14:creationId xmlns:p14="http://schemas.microsoft.com/office/powerpoint/2010/main" val="26624131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229CC13-3A39-4798-A0E0-674BAEF14F4A}"/>
              </a:ext>
            </a:extLst>
          </p:cNvPr>
          <p:cNvSpPr>
            <a:spLocks noGrp="1"/>
          </p:cNvSpPr>
          <p:nvPr>
            <p:ph type="title"/>
          </p:nvPr>
        </p:nvSpPr>
        <p:spPr/>
        <p:txBody>
          <a:bodyPr/>
          <a:lstStyle/>
          <a:p>
            <a:pPr algn="ctr"/>
            <a:r>
              <a:rPr lang="it-IT" dirty="0" err="1"/>
              <a:t>Mme</a:t>
            </a:r>
            <a:r>
              <a:rPr lang="it-IT" dirty="0"/>
              <a:t> de Duras, </a:t>
            </a:r>
            <a:r>
              <a:rPr lang="it-IT" i="1" dirty="0" err="1"/>
              <a:t>Ourika</a:t>
            </a:r>
            <a:endParaRPr lang="it-IT" i="1" dirty="0"/>
          </a:p>
        </p:txBody>
      </p:sp>
      <p:sp>
        <p:nvSpPr>
          <p:cNvPr id="3" name="Segnaposto contenuto 2">
            <a:extLst>
              <a:ext uri="{FF2B5EF4-FFF2-40B4-BE49-F238E27FC236}">
                <a16:creationId xmlns:a16="http://schemas.microsoft.com/office/drawing/2014/main" id="{0DC39C96-CE60-4C65-B14A-D5E098834D2B}"/>
              </a:ext>
            </a:extLst>
          </p:cNvPr>
          <p:cNvSpPr>
            <a:spLocks noGrp="1"/>
          </p:cNvSpPr>
          <p:nvPr>
            <p:ph idx="1"/>
          </p:nvPr>
        </p:nvSpPr>
        <p:spPr/>
        <p:txBody>
          <a:bodyPr>
            <a:normAutofit lnSpcReduction="10000"/>
          </a:bodyPr>
          <a:lstStyle/>
          <a:p>
            <a:pPr algn="l"/>
            <a:r>
              <a:rPr lang="fr-FR" sz="1800" b="0" i="0" u="none" strike="noStrike" baseline="0" dirty="0">
                <a:latin typeface="Arial" panose="020B0604020202020204" pitchFamily="34" charset="0"/>
                <a:cs typeface="Arial" panose="020B0604020202020204" pitchFamily="34" charset="0"/>
              </a:rPr>
              <a:t>Il me serait impossible de vous peindre l'effet que produisit en moi ce peu de paroles […]. </a:t>
            </a:r>
            <a:r>
              <a:rPr lang="it-IT" sz="1800" dirty="0">
                <a:effectLst/>
                <a:latin typeface="Arial" panose="020B0604020202020204" pitchFamily="34" charset="0"/>
                <a:ea typeface="Calibri" panose="020F0502020204030204" pitchFamily="34" charset="0"/>
                <a:cs typeface="Arial" panose="020B0604020202020204" pitchFamily="34" charset="0"/>
              </a:rPr>
              <a:t>Je vis tout; </a:t>
            </a:r>
            <a:r>
              <a:rPr lang="it-IT" sz="1800" b="1" dirty="0">
                <a:effectLst/>
                <a:latin typeface="Arial" panose="020B0604020202020204" pitchFamily="34" charset="0"/>
                <a:ea typeface="Calibri" panose="020F0502020204030204" pitchFamily="34" charset="0"/>
                <a:cs typeface="Arial" panose="020B0604020202020204" pitchFamily="34" charset="0"/>
              </a:rPr>
              <a:t>je me vis </a:t>
            </a:r>
            <a:r>
              <a:rPr lang="it-IT" sz="1800" b="1" dirty="0" err="1">
                <a:effectLst/>
                <a:latin typeface="Arial" panose="020B0604020202020204" pitchFamily="34" charset="0"/>
                <a:ea typeface="Calibri" panose="020F0502020204030204" pitchFamily="34" charset="0"/>
                <a:cs typeface="Arial" panose="020B0604020202020204" pitchFamily="34" charset="0"/>
              </a:rPr>
              <a:t>négresse</a:t>
            </a:r>
            <a:r>
              <a:rPr lang="it-IT" sz="1800" b="1" dirty="0">
                <a:effectLst/>
                <a:latin typeface="Arial" panose="020B0604020202020204" pitchFamily="34" charset="0"/>
                <a:ea typeface="Calibri" panose="020F0502020204030204" pitchFamily="34" charset="0"/>
                <a:cs typeface="Arial" panose="020B0604020202020204" pitchFamily="34" charset="0"/>
              </a:rPr>
              <a:t>, </a:t>
            </a:r>
            <a:r>
              <a:rPr lang="it-IT" sz="1800" b="1" dirty="0" err="1">
                <a:effectLst/>
                <a:latin typeface="Arial" panose="020B0604020202020204" pitchFamily="34" charset="0"/>
                <a:ea typeface="Calibri" panose="020F0502020204030204" pitchFamily="34" charset="0"/>
                <a:cs typeface="Arial" panose="020B0604020202020204" pitchFamily="34" charset="0"/>
              </a:rPr>
              <a:t>dépendante</a:t>
            </a:r>
            <a:r>
              <a:rPr lang="it-IT" sz="1800" b="1" dirty="0">
                <a:effectLst/>
                <a:latin typeface="Arial" panose="020B0604020202020204" pitchFamily="34" charset="0"/>
                <a:ea typeface="Calibri" panose="020F0502020204030204" pitchFamily="34" charset="0"/>
                <a:cs typeface="Arial" panose="020B0604020202020204" pitchFamily="34" charset="0"/>
              </a:rPr>
              <a:t>, </a:t>
            </a:r>
            <a:r>
              <a:rPr lang="it-IT" sz="1800" b="1" dirty="0" err="1">
                <a:effectLst/>
                <a:latin typeface="Arial" panose="020B0604020202020204" pitchFamily="34" charset="0"/>
                <a:ea typeface="Calibri" panose="020F0502020204030204" pitchFamily="34" charset="0"/>
                <a:cs typeface="Arial" panose="020B0604020202020204" pitchFamily="34" charset="0"/>
              </a:rPr>
              <a:t>méprisée</a:t>
            </a:r>
            <a:r>
              <a:rPr lang="it-IT" sz="1800" b="0" i="0" u="none" strike="noStrike" baseline="0" dirty="0">
                <a:latin typeface="Arial" panose="020B0604020202020204" pitchFamily="34" charset="0"/>
                <a:cs typeface="Arial" panose="020B0604020202020204" pitchFamily="34" charset="0"/>
              </a:rPr>
              <a:t>, sans fortune, sans </a:t>
            </a:r>
            <a:r>
              <a:rPr lang="fr-FR" sz="1800" b="0" i="0" u="none" strike="noStrike" baseline="0" dirty="0">
                <a:latin typeface="Arial" panose="020B0604020202020204" pitchFamily="34" charset="0"/>
                <a:cs typeface="Arial" panose="020B0604020202020204" pitchFamily="34" charset="0"/>
              </a:rPr>
              <a:t>appui, sans un être de mon espèce à qui unir mon sort.</a:t>
            </a:r>
          </a:p>
          <a:p>
            <a:pPr algn="l"/>
            <a:r>
              <a:rPr lang="fr-FR" sz="1800" b="0" i="0" u="none" strike="noStrike" baseline="0" dirty="0">
                <a:latin typeface="Arial" panose="020B0604020202020204" pitchFamily="34" charset="0"/>
                <a:cs typeface="Arial" panose="020B0604020202020204" pitchFamily="34" charset="0"/>
              </a:rPr>
              <a:t>ma figure me faisait horreur, je n'osais plus me regarder dans une glace; lorsque mes yeux se portaient sur mes mains noires, je croyais voir celles d'un singe; je m'exagérais ma laideur, et cette couleur me paraissait comme le signe de ma réprobation; c'est elle qui me séparait de tous les êtres de mon espèce, qui me condamnait à être </a:t>
            </a:r>
            <a:r>
              <a:rPr lang="fr-FR" sz="1800" b="1" i="0" u="none" strike="noStrike" baseline="0" dirty="0">
                <a:latin typeface="Arial" panose="020B0604020202020204" pitchFamily="34" charset="0"/>
                <a:cs typeface="Arial" panose="020B0604020202020204" pitchFamily="34" charset="0"/>
              </a:rPr>
              <a:t>seule</a:t>
            </a:r>
            <a:r>
              <a:rPr lang="fr-FR" sz="1800" b="0" i="0" u="none" strike="noStrike" baseline="0" dirty="0">
                <a:latin typeface="Arial" panose="020B0604020202020204" pitchFamily="34" charset="0"/>
                <a:cs typeface="Arial" panose="020B0604020202020204" pitchFamily="34" charset="0"/>
              </a:rPr>
              <a:t>, toujours seule!</a:t>
            </a:r>
          </a:p>
          <a:p>
            <a:pPr algn="l"/>
            <a:r>
              <a:rPr lang="fr-FR" sz="1800" b="0" i="0" u="none" strike="noStrike" baseline="0" dirty="0">
                <a:latin typeface="Arial" panose="020B0604020202020204" pitchFamily="34" charset="0"/>
                <a:cs typeface="Arial" panose="020B0604020202020204" pitchFamily="34" charset="0"/>
              </a:rPr>
              <a:t>Hélas! je n'appartenais plus à personne; j'étais </a:t>
            </a:r>
            <a:r>
              <a:rPr lang="fr-FR" sz="1800" b="1" i="0" u="none" strike="noStrike" baseline="0" dirty="0">
                <a:latin typeface="Arial" panose="020B0604020202020204" pitchFamily="34" charset="0"/>
                <a:cs typeface="Arial" panose="020B0604020202020204" pitchFamily="34" charset="0"/>
              </a:rPr>
              <a:t>étrangère</a:t>
            </a:r>
            <a:r>
              <a:rPr lang="fr-FR" sz="1800" b="0" i="0" u="none" strike="noStrike" baseline="0" dirty="0">
                <a:latin typeface="Arial" panose="020B0604020202020204" pitchFamily="34" charset="0"/>
                <a:cs typeface="Arial" panose="020B0604020202020204" pitchFamily="34" charset="0"/>
              </a:rPr>
              <a:t> à la race humaine </a:t>
            </a:r>
            <a:r>
              <a:rPr lang="it-IT" sz="1800" b="0" i="0" u="none" strike="noStrike" baseline="0" dirty="0">
                <a:latin typeface="Arial" panose="020B0604020202020204" pitchFamily="34" charset="0"/>
                <a:cs typeface="Arial" panose="020B0604020202020204" pitchFamily="34" charset="0"/>
              </a:rPr>
              <a:t>tout </a:t>
            </a:r>
            <a:r>
              <a:rPr lang="it-IT" sz="1800" b="0" i="0" u="none" strike="noStrike" baseline="0" dirty="0" err="1">
                <a:latin typeface="Arial" panose="020B0604020202020204" pitchFamily="34" charset="0"/>
                <a:cs typeface="Arial" panose="020B0604020202020204" pitchFamily="34" charset="0"/>
              </a:rPr>
              <a:t>entière</a:t>
            </a:r>
            <a:r>
              <a:rPr lang="it-IT" sz="1800" b="0" i="0" u="none" strike="noStrike" baseline="0" dirty="0">
                <a:latin typeface="Arial" panose="020B0604020202020204" pitchFamily="34" charset="0"/>
                <a:cs typeface="Arial" panose="020B0604020202020204" pitchFamily="34" charset="0"/>
              </a:rPr>
              <a:t>!</a:t>
            </a:r>
            <a:endParaRPr lang="it-IT" sz="1800" dirty="0">
              <a:effectLst/>
              <a:latin typeface="Arial" panose="020B0604020202020204" pitchFamily="34" charset="0"/>
              <a:ea typeface="Calibri" panose="020F0502020204030204" pitchFamily="34" charset="0"/>
              <a:cs typeface="Arial" panose="020B0604020202020204" pitchFamily="34" charset="0"/>
            </a:endParaRPr>
          </a:p>
          <a:p>
            <a:pPr algn="just"/>
            <a:r>
              <a:rPr lang="fr-FR" sz="1800" b="0" i="0" u="none" strike="noStrike" baseline="0" dirty="0">
                <a:latin typeface="Arial" panose="020B0604020202020204" pitchFamily="34" charset="0"/>
                <a:cs typeface="Arial" panose="020B0604020202020204" pitchFamily="34" charset="0"/>
              </a:rPr>
              <a:t>[…] </a:t>
            </a:r>
            <a:r>
              <a:rPr lang="it-IT" sz="1800" b="0" i="0" u="none" strike="noStrike" baseline="0" dirty="0">
                <a:latin typeface="Arial" panose="020B0604020202020204" pitchFamily="34" charset="0"/>
                <a:cs typeface="Arial" panose="020B0604020202020204" pitchFamily="34" charset="0"/>
              </a:rPr>
              <a:t>L'</a:t>
            </a:r>
            <a:r>
              <a:rPr lang="it-IT" sz="1800" b="0" i="0" u="none" strike="noStrike" baseline="0" dirty="0" err="1">
                <a:latin typeface="Arial" panose="020B0604020202020204" pitchFamily="34" charset="0"/>
                <a:cs typeface="Arial" panose="020B0604020202020204" pitchFamily="34" charset="0"/>
              </a:rPr>
              <a:t>expression</a:t>
            </a:r>
            <a:r>
              <a:rPr lang="it-IT" sz="1800" b="0" i="0" u="none" strike="noStrike" baseline="0" dirty="0">
                <a:latin typeface="Arial" panose="020B0604020202020204" pitchFamily="34" charset="0"/>
                <a:cs typeface="Arial" panose="020B0604020202020204" pitchFamily="34" charset="0"/>
              </a:rPr>
              <a:t> de </a:t>
            </a:r>
            <a:r>
              <a:rPr lang="fr-FR" sz="1800" b="0" i="0" u="none" strike="noStrike" baseline="0" dirty="0">
                <a:latin typeface="Arial" panose="020B0604020202020204" pitchFamily="34" charset="0"/>
                <a:cs typeface="Arial" panose="020B0604020202020204" pitchFamily="34" charset="0"/>
              </a:rPr>
              <a:t>surprise mêlée de </a:t>
            </a:r>
            <a:r>
              <a:rPr lang="fr-FR" sz="1800" b="1" i="0" u="none" strike="noStrike" baseline="0" dirty="0">
                <a:latin typeface="Arial" panose="020B0604020202020204" pitchFamily="34" charset="0"/>
                <a:cs typeface="Arial" panose="020B0604020202020204" pitchFamily="34" charset="0"/>
              </a:rPr>
              <a:t>dédain</a:t>
            </a:r>
            <a:r>
              <a:rPr lang="fr-FR" sz="1800" b="0" i="0" u="none" strike="noStrike" baseline="0" dirty="0">
                <a:latin typeface="Arial" panose="020B0604020202020204" pitchFamily="34" charset="0"/>
                <a:cs typeface="Arial" panose="020B0604020202020204" pitchFamily="34" charset="0"/>
              </a:rPr>
              <a:t> que j'observais sur leur physionomie commençait à me troubler; […] il fallait bien se faire expliquer comment une négresse était admise dans la société intime de Mme de B.</a:t>
            </a:r>
            <a:r>
              <a:rPr lang="it-IT" sz="1800" b="0" i="0" u="none" strike="noStrike" baseline="0" dirty="0">
                <a:latin typeface="Arial" panose="020B0604020202020204" pitchFamily="34" charset="0"/>
                <a:cs typeface="Arial" panose="020B0604020202020204" pitchFamily="34" charset="0"/>
              </a:rPr>
              <a:t> […] </a:t>
            </a:r>
            <a:r>
              <a:rPr lang="it-IT" sz="1800" b="0" i="0" u="none" strike="noStrike" baseline="0" dirty="0" err="1">
                <a:latin typeface="Arial" panose="020B0604020202020204" pitchFamily="34" charset="0"/>
                <a:cs typeface="Arial" panose="020B0604020202020204" pitchFamily="34" charset="0"/>
              </a:rPr>
              <a:t>j'aurais</a:t>
            </a:r>
            <a:r>
              <a:rPr lang="it-IT" sz="1800" b="0" i="0" u="none" strike="noStrike" baseline="0" dirty="0">
                <a:latin typeface="Arial" panose="020B0604020202020204" pitchFamily="34" charset="0"/>
                <a:cs typeface="Arial" panose="020B0604020202020204" pitchFamily="34" charset="0"/>
              </a:rPr>
              <a:t> </a:t>
            </a:r>
            <a:r>
              <a:rPr lang="it-IT" sz="1800" b="0" i="0" u="none" strike="noStrike" baseline="0" dirty="0" err="1">
                <a:latin typeface="Arial" panose="020B0604020202020204" pitchFamily="34" charset="0"/>
                <a:cs typeface="Arial" panose="020B0604020202020204" pitchFamily="34" charset="0"/>
              </a:rPr>
              <a:t>voulu</a:t>
            </a:r>
            <a:r>
              <a:rPr lang="it-IT" sz="1800" b="0" i="0" u="none" strike="noStrike" baseline="0" dirty="0">
                <a:latin typeface="Arial" panose="020B0604020202020204" pitchFamily="34" charset="0"/>
                <a:cs typeface="Arial" panose="020B0604020202020204" pitchFamily="34" charset="0"/>
              </a:rPr>
              <a:t> </a:t>
            </a:r>
            <a:r>
              <a:rPr lang="it-IT" sz="1800" b="0" i="0" u="none" strike="noStrike" baseline="0" dirty="0" err="1">
                <a:latin typeface="Arial" panose="020B0604020202020204" pitchFamily="34" charset="0"/>
                <a:cs typeface="Arial" panose="020B0604020202020204" pitchFamily="34" charset="0"/>
              </a:rPr>
              <a:t>être</a:t>
            </a:r>
            <a:r>
              <a:rPr lang="it-IT" sz="1800" b="0" i="0" u="none" strike="noStrike" baseline="0" dirty="0">
                <a:latin typeface="Arial" panose="020B0604020202020204" pitchFamily="34" charset="0"/>
                <a:cs typeface="Arial" panose="020B0604020202020204" pitchFamily="34" charset="0"/>
              </a:rPr>
              <a:t> </a:t>
            </a:r>
            <a:r>
              <a:rPr lang="fr-FR" sz="1800" b="0" i="0" u="none" strike="noStrike" baseline="0" dirty="0">
                <a:latin typeface="Arial" panose="020B0604020202020204" pitchFamily="34" charset="0"/>
                <a:cs typeface="Arial" panose="020B0604020202020204" pitchFamily="34" charset="0"/>
              </a:rPr>
              <a:t>transportée dans ma </a:t>
            </a:r>
            <a:r>
              <a:rPr lang="fr-FR" sz="1800" b="1" i="0" u="none" strike="noStrike" baseline="0" dirty="0">
                <a:latin typeface="Arial" panose="020B0604020202020204" pitchFamily="34" charset="0"/>
                <a:cs typeface="Arial" panose="020B0604020202020204" pitchFamily="34" charset="0"/>
              </a:rPr>
              <a:t>patrie barbare</a:t>
            </a:r>
            <a:r>
              <a:rPr lang="fr-FR" sz="1800" b="0" i="0" u="none" strike="noStrike" baseline="0" dirty="0">
                <a:latin typeface="Arial" panose="020B0604020202020204" pitchFamily="34" charset="0"/>
                <a:cs typeface="Arial" panose="020B0604020202020204" pitchFamily="34" charset="0"/>
              </a:rPr>
              <a:t>, au milieu des sauvages qui l'habitent, moins à craindre pour moi que cette </a:t>
            </a:r>
            <a:r>
              <a:rPr lang="fr-FR" sz="1800" b="1" i="0" u="none" strike="noStrike" baseline="0" dirty="0">
                <a:latin typeface="Arial" panose="020B0604020202020204" pitchFamily="34" charset="0"/>
                <a:cs typeface="Arial" panose="020B0604020202020204" pitchFamily="34" charset="0"/>
              </a:rPr>
              <a:t>société cruelle</a:t>
            </a:r>
            <a:r>
              <a:rPr lang="fr-FR" sz="1800" b="0" i="0" u="none" strike="noStrike" baseline="0" dirty="0">
                <a:latin typeface="Arial" panose="020B0604020202020204" pitchFamily="34" charset="0"/>
                <a:cs typeface="Arial" panose="020B0604020202020204" pitchFamily="34" charset="0"/>
              </a:rPr>
              <a:t> qui me rendait responsable du mal qu'elle seule avait fait.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J’étais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poursuivie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plusieurs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jours de suite par le souvenir de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cette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physionomie</a:t>
            </a:r>
            <a:r>
              <a:rPr lang="it-IT"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dédaigneuse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je la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voyais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en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rêve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je la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voyais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à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chaque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instant; elle se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plaçait</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devant</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moi</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comme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ma </a:t>
            </a:r>
            <a:r>
              <a:rPr lang="it-IT" sz="18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propre</a:t>
            </a:r>
            <a:r>
              <a:rPr lang="it-IT"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 image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Hélas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elle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était</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celle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des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chimères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dont je me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laissais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effectLst/>
                <a:latin typeface="Arial" panose="020B0604020202020204" pitchFamily="34" charset="0"/>
                <a:ea typeface="Calibri" panose="020F0502020204030204" pitchFamily="34" charset="0"/>
                <a:cs typeface="Arial" panose="020B0604020202020204" pitchFamily="34" charset="0"/>
              </a:rPr>
              <a:t>obséder</a:t>
            </a:r>
            <a:r>
              <a:rPr lang="it-IT" sz="1800" dirty="0">
                <a:effectLst/>
                <a:latin typeface="Arial" panose="020B0604020202020204" pitchFamily="34" charset="0"/>
                <a:ea typeface="Calibri" panose="020F0502020204030204" pitchFamily="34" charset="0"/>
                <a:cs typeface="Arial" panose="020B0604020202020204" pitchFamily="34" charset="0"/>
              </a:rPr>
              <a:t>!</a:t>
            </a:r>
          </a:p>
        </p:txBody>
      </p:sp>
    </p:spTree>
    <p:extLst>
      <p:ext uri="{BB962C8B-B14F-4D97-AF65-F5344CB8AC3E}">
        <p14:creationId xmlns:p14="http://schemas.microsoft.com/office/powerpoint/2010/main" val="3747986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FB4BF6-79CB-4980-A640-2F5D738517A3}"/>
              </a:ext>
            </a:extLst>
          </p:cNvPr>
          <p:cNvSpPr>
            <a:spLocks noGrp="1"/>
          </p:cNvSpPr>
          <p:nvPr>
            <p:ph type="title"/>
          </p:nvPr>
        </p:nvSpPr>
        <p:spPr/>
        <p:txBody>
          <a:bodyPr/>
          <a:lstStyle/>
          <a:p>
            <a:pPr algn="ctr"/>
            <a:r>
              <a:rPr lang="it-IT" dirty="0" err="1"/>
              <a:t>Mme</a:t>
            </a:r>
            <a:r>
              <a:rPr lang="it-IT" dirty="0"/>
              <a:t> de Duras, </a:t>
            </a:r>
            <a:r>
              <a:rPr lang="it-IT" i="1" dirty="0" err="1"/>
              <a:t>Ourika</a:t>
            </a:r>
            <a:endParaRPr lang="it-IT" dirty="0"/>
          </a:p>
        </p:txBody>
      </p:sp>
      <p:sp>
        <p:nvSpPr>
          <p:cNvPr id="3" name="Segnaposto contenuto 2">
            <a:extLst>
              <a:ext uri="{FF2B5EF4-FFF2-40B4-BE49-F238E27FC236}">
                <a16:creationId xmlns:a16="http://schemas.microsoft.com/office/drawing/2014/main" id="{81A42127-E1B1-41A0-BF72-AD29CC4F150F}"/>
              </a:ext>
            </a:extLst>
          </p:cNvPr>
          <p:cNvSpPr>
            <a:spLocks noGrp="1"/>
          </p:cNvSpPr>
          <p:nvPr>
            <p:ph idx="1"/>
          </p:nvPr>
        </p:nvSpPr>
        <p:spPr/>
        <p:txBody>
          <a:bodyPr>
            <a:normAutofit fontScale="92500" lnSpcReduction="20000"/>
          </a:bodyPr>
          <a:lstStyle/>
          <a:p>
            <a:pPr algn="l"/>
            <a:r>
              <a:rPr lang="fr-FR" sz="2000" b="0" i="0" u="none" strike="noStrike" baseline="0" dirty="0"/>
              <a:t>la </a:t>
            </a:r>
            <a:r>
              <a:rPr lang="fr-FR" sz="2000" b="1" i="0" u="none" strike="noStrike" baseline="0" dirty="0"/>
              <a:t>Révolution</a:t>
            </a:r>
            <a:r>
              <a:rPr lang="fr-FR" sz="2000" b="0" i="0" u="none" strike="noStrike" baseline="0" dirty="0"/>
              <a:t> apporta un changement dans mes idées, fit naître dans mon </a:t>
            </a:r>
            <a:r>
              <a:rPr lang="fr-FR" sz="2000" b="0" i="0" u="none" strike="noStrike" baseline="0" dirty="0" err="1"/>
              <a:t>coeur</a:t>
            </a:r>
            <a:r>
              <a:rPr lang="fr-FR" sz="2000" b="0" i="0" u="none" strike="noStrike" baseline="0" dirty="0"/>
              <a:t> quelques espérances […]. J'entrevis donc que, dans ce grand désordre, je pourrais trouver ma place; que toutes les fortunes renversées, tous les rangs confondus, tous les préjugés évanouis, amèneraient peut-être un état de choses où je serais </a:t>
            </a:r>
            <a:r>
              <a:rPr lang="fr-FR" sz="2000" b="1" i="0" u="none" strike="noStrike" baseline="0" dirty="0"/>
              <a:t>moins étrangère</a:t>
            </a:r>
            <a:r>
              <a:rPr lang="fr-FR" sz="2000" b="0" i="0" u="none" strike="noStrike" baseline="0" dirty="0"/>
              <a:t>.</a:t>
            </a:r>
          </a:p>
          <a:p>
            <a:pPr algn="l"/>
            <a:r>
              <a:rPr lang="fr-FR" sz="2000" b="0" i="0" u="none" strike="noStrike" baseline="0" dirty="0"/>
              <a:t>On commençait à parler de la </a:t>
            </a:r>
            <a:r>
              <a:rPr lang="fr-FR" sz="2000" b="1" i="0" u="none" strike="noStrike" baseline="0" dirty="0"/>
              <a:t>liberté des nègres</a:t>
            </a:r>
            <a:r>
              <a:rPr lang="fr-FR" sz="2000" b="0" i="0" u="none" strike="noStrike" baseline="0" dirty="0"/>
              <a:t>: il était impossible que cette question ne me touchât pas vivement; c'était une illusion que j'aimais encore à me faire, qu'ailleurs, du moins, j'avais des semblables: comme ils étaient malheureux, je les croyais bons, et je m'intéressais à leur sort. Hélas! je fus promptement </a:t>
            </a:r>
            <a:r>
              <a:rPr lang="fr-FR" sz="2000" b="1" i="0" u="none" strike="noStrike" baseline="0" dirty="0"/>
              <a:t>détrompée</a:t>
            </a:r>
            <a:r>
              <a:rPr lang="fr-FR" sz="2000" b="0" i="0" u="none" strike="noStrike" baseline="0" dirty="0"/>
              <a:t>! Les massacres de Saint-Domingue me causèrent une douleur nouvelle et déchirante: </a:t>
            </a:r>
            <a:r>
              <a:rPr lang="it-IT" sz="2000" dirty="0" err="1">
                <a:effectLst/>
                <a:ea typeface="Calibri" panose="020F0502020204030204" pitchFamily="34" charset="0"/>
              </a:rPr>
              <a:t>jusqu’ici</a:t>
            </a:r>
            <a:r>
              <a:rPr lang="it-IT" sz="2000" dirty="0">
                <a:effectLst/>
                <a:ea typeface="Calibri" panose="020F0502020204030204" pitchFamily="34" charset="0"/>
              </a:rPr>
              <a:t> je m’</a:t>
            </a:r>
            <a:r>
              <a:rPr lang="it-IT" sz="2000" dirty="0" err="1">
                <a:effectLst/>
                <a:ea typeface="Calibri" panose="020F0502020204030204" pitchFamily="34" charset="0"/>
              </a:rPr>
              <a:t>étais</a:t>
            </a:r>
            <a:r>
              <a:rPr lang="it-IT" sz="2000" dirty="0">
                <a:effectLst/>
                <a:ea typeface="Calibri" panose="020F0502020204030204" pitchFamily="34" charset="0"/>
              </a:rPr>
              <a:t> </a:t>
            </a:r>
            <a:r>
              <a:rPr lang="it-IT" sz="2000" dirty="0" err="1">
                <a:effectLst/>
                <a:ea typeface="Calibri" panose="020F0502020204030204" pitchFamily="34" charset="0"/>
              </a:rPr>
              <a:t>affligée</a:t>
            </a:r>
            <a:r>
              <a:rPr lang="it-IT" sz="2000" dirty="0">
                <a:effectLst/>
                <a:ea typeface="Calibri" panose="020F0502020204030204" pitchFamily="34" charset="0"/>
              </a:rPr>
              <a:t> d’</a:t>
            </a:r>
            <a:r>
              <a:rPr lang="it-IT" sz="2000" dirty="0" err="1">
                <a:effectLst/>
                <a:ea typeface="Calibri" panose="020F0502020204030204" pitchFamily="34" charset="0"/>
              </a:rPr>
              <a:t>appartenir</a:t>
            </a:r>
            <a:r>
              <a:rPr lang="it-IT" sz="2000" dirty="0">
                <a:effectLst/>
                <a:ea typeface="Calibri" panose="020F0502020204030204" pitchFamily="34" charset="0"/>
              </a:rPr>
              <a:t> à </a:t>
            </a:r>
            <a:r>
              <a:rPr lang="it-IT" sz="2000" dirty="0">
                <a:solidFill>
                  <a:srgbClr val="000000"/>
                </a:solidFill>
                <a:effectLst/>
                <a:ea typeface="Calibri" panose="020F0502020204030204" pitchFamily="34" charset="0"/>
              </a:rPr>
              <a:t>une </a:t>
            </a:r>
            <a:r>
              <a:rPr lang="it-IT" sz="2000" dirty="0">
                <a:solidFill>
                  <a:srgbClr val="000000"/>
                </a:solidFill>
                <a:effectLst/>
                <a:ea typeface="Times New Roman" panose="02020603050405020304" pitchFamily="18" charset="0"/>
              </a:rPr>
              <a:t>race </a:t>
            </a:r>
            <a:r>
              <a:rPr lang="it-IT" sz="2000" dirty="0" err="1">
                <a:solidFill>
                  <a:srgbClr val="000000"/>
                </a:solidFill>
                <a:effectLst/>
                <a:ea typeface="Times New Roman" panose="02020603050405020304" pitchFamily="18" charset="0"/>
              </a:rPr>
              <a:t>proscrite</a:t>
            </a:r>
            <a:r>
              <a:rPr lang="it-IT" sz="2000" dirty="0">
                <a:solidFill>
                  <a:srgbClr val="000000"/>
                </a:solidFill>
                <a:effectLst/>
                <a:ea typeface="Times New Roman" panose="02020603050405020304" pitchFamily="18" charset="0"/>
              </a:rPr>
              <a:t>; </a:t>
            </a:r>
            <a:r>
              <a:rPr lang="it-IT" sz="2000" dirty="0" err="1">
                <a:solidFill>
                  <a:srgbClr val="000000"/>
                </a:solidFill>
                <a:effectLst/>
                <a:ea typeface="Times New Roman" panose="02020603050405020304" pitchFamily="18" charset="0"/>
              </a:rPr>
              <a:t>maintenant</a:t>
            </a:r>
            <a:r>
              <a:rPr lang="it-IT" sz="2000" dirty="0">
                <a:solidFill>
                  <a:srgbClr val="000000"/>
                </a:solidFill>
                <a:effectLst/>
                <a:ea typeface="Times New Roman" panose="02020603050405020304" pitchFamily="18" charset="0"/>
              </a:rPr>
              <a:t> </a:t>
            </a:r>
            <a:r>
              <a:rPr lang="it-IT" sz="2000" dirty="0" err="1">
                <a:solidFill>
                  <a:srgbClr val="000000"/>
                </a:solidFill>
                <a:effectLst/>
                <a:ea typeface="Times New Roman" panose="02020603050405020304" pitchFamily="18" charset="0"/>
              </a:rPr>
              <a:t>j’avais</a:t>
            </a:r>
            <a:r>
              <a:rPr lang="it-IT" sz="2000" dirty="0">
                <a:solidFill>
                  <a:srgbClr val="000000"/>
                </a:solidFill>
                <a:effectLst/>
                <a:ea typeface="Times New Roman" panose="02020603050405020304" pitchFamily="18" charset="0"/>
              </a:rPr>
              <a:t> </a:t>
            </a:r>
            <a:r>
              <a:rPr lang="it-IT" sz="2000" dirty="0" err="1">
                <a:solidFill>
                  <a:srgbClr val="000000"/>
                </a:solidFill>
                <a:effectLst/>
                <a:ea typeface="Times New Roman" panose="02020603050405020304" pitchFamily="18" charset="0"/>
              </a:rPr>
              <a:t>honte</a:t>
            </a:r>
            <a:r>
              <a:rPr lang="it-IT" sz="2000" dirty="0">
                <a:solidFill>
                  <a:srgbClr val="000000"/>
                </a:solidFill>
                <a:effectLst/>
                <a:ea typeface="Times New Roman" panose="02020603050405020304" pitchFamily="18" charset="0"/>
              </a:rPr>
              <a:t> d’</a:t>
            </a:r>
            <a:r>
              <a:rPr lang="it-IT" sz="2000" dirty="0" err="1">
                <a:solidFill>
                  <a:srgbClr val="000000"/>
                </a:solidFill>
                <a:effectLst/>
                <a:ea typeface="Times New Roman" panose="02020603050405020304" pitchFamily="18" charset="0"/>
              </a:rPr>
              <a:t>appartenir</a:t>
            </a:r>
            <a:r>
              <a:rPr lang="it-IT" sz="2000" dirty="0">
                <a:solidFill>
                  <a:srgbClr val="000000"/>
                </a:solidFill>
                <a:effectLst/>
                <a:ea typeface="Times New Roman" panose="02020603050405020304" pitchFamily="18" charset="0"/>
              </a:rPr>
              <a:t> à une</a:t>
            </a:r>
            <a:r>
              <a:rPr lang="it-IT" sz="2000" dirty="0">
                <a:solidFill>
                  <a:srgbClr val="000000"/>
                </a:solidFill>
                <a:effectLst/>
                <a:ea typeface="Calibri" panose="020F0502020204030204" pitchFamily="34" charset="0"/>
              </a:rPr>
              <a:t> </a:t>
            </a:r>
            <a:r>
              <a:rPr lang="it-IT" sz="2000" dirty="0">
                <a:solidFill>
                  <a:srgbClr val="000000"/>
                </a:solidFill>
                <a:effectLst/>
                <a:ea typeface="Times New Roman" panose="02020603050405020304" pitchFamily="18" charset="0"/>
              </a:rPr>
              <a:t>race de </a:t>
            </a:r>
            <a:r>
              <a:rPr lang="it-IT" sz="2000" dirty="0" err="1">
                <a:solidFill>
                  <a:srgbClr val="000000"/>
                </a:solidFill>
                <a:effectLst/>
                <a:ea typeface="Times New Roman" panose="02020603050405020304" pitchFamily="18" charset="0"/>
              </a:rPr>
              <a:t>barbares</a:t>
            </a:r>
            <a:r>
              <a:rPr lang="it-IT" sz="2000" dirty="0">
                <a:solidFill>
                  <a:srgbClr val="000000"/>
                </a:solidFill>
                <a:effectLst/>
                <a:ea typeface="Times New Roman" panose="02020603050405020304" pitchFamily="18" charset="0"/>
              </a:rPr>
              <a:t> et d’</a:t>
            </a:r>
            <a:r>
              <a:rPr lang="it-IT" sz="2000" dirty="0" err="1">
                <a:solidFill>
                  <a:srgbClr val="000000"/>
                </a:solidFill>
                <a:effectLst/>
                <a:ea typeface="Times New Roman" panose="02020603050405020304" pitchFamily="18" charset="0"/>
              </a:rPr>
              <a:t>assassins</a:t>
            </a:r>
            <a:r>
              <a:rPr lang="it-IT" sz="2000" dirty="0">
                <a:solidFill>
                  <a:srgbClr val="000000"/>
                </a:solidFill>
                <a:effectLst/>
                <a:ea typeface="Times New Roman" panose="02020603050405020304" pitchFamily="18" charset="0"/>
              </a:rPr>
              <a:t>.</a:t>
            </a:r>
          </a:p>
          <a:p>
            <a:pPr algn="l"/>
            <a:r>
              <a:rPr lang="fr-FR" sz="2000" b="0" i="0" u="none" strike="noStrike" baseline="0" dirty="0"/>
              <a:t>[la marquise dit à </a:t>
            </a:r>
            <a:r>
              <a:rPr lang="fr-FR" sz="2000" b="0" i="0" u="none" strike="noStrike" baseline="0" dirty="0" err="1"/>
              <a:t>Ourika</a:t>
            </a:r>
            <a:r>
              <a:rPr lang="fr-FR" sz="2000" b="0" i="0" u="none" strike="noStrike" baseline="0" dirty="0"/>
              <a:t>] « vous assurez que vous n'avez point de secret, eh bien! </a:t>
            </a:r>
            <a:r>
              <a:rPr lang="fr-FR" sz="2000" b="0" i="0" u="none" strike="noStrike" baseline="0" dirty="0" err="1"/>
              <a:t>Ourika</a:t>
            </a:r>
            <a:r>
              <a:rPr lang="fr-FR" sz="2000" b="0" i="0" u="none" strike="noStrike" baseline="0" dirty="0"/>
              <a:t>, je me chargerai de vous apprendre que vous en avez un. Oui, </a:t>
            </a:r>
            <a:r>
              <a:rPr lang="fr-FR" sz="2000" b="0" i="0" u="none" strike="noStrike" baseline="0" dirty="0" err="1"/>
              <a:t>Ourika</a:t>
            </a:r>
            <a:r>
              <a:rPr lang="fr-FR" sz="2000" b="0" i="0" u="none" strike="noStrike" baseline="0" dirty="0"/>
              <a:t>, tous vos regrets, toutes vos douleurs ne viennent que d'une </a:t>
            </a:r>
            <a:r>
              <a:rPr lang="fr-FR" sz="2000" b="1" i="0" u="none" strike="noStrike" baseline="0" dirty="0"/>
              <a:t>passion</a:t>
            </a:r>
            <a:r>
              <a:rPr lang="fr-FR" sz="2000" b="0" i="0" u="none" strike="noStrike" baseline="0" dirty="0"/>
              <a:t> </a:t>
            </a:r>
            <a:r>
              <a:rPr lang="fr-FR" sz="2000" b="1" i="0" u="none" strike="noStrike" baseline="0" dirty="0"/>
              <a:t>malheureuse</a:t>
            </a:r>
            <a:r>
              <a:rPr lang="fr-FR" sz="2000" b="0" i="0" u="none" strike="noStrike" baseline="0" dirty="0"/>
              <a:t>, d'une passion </a:t>
            </a:r>
            <a:r>
              <a:rPr lang="fr-FR" sz="2000" b="1" i="0" u="none" strike="noStrike" baseline="0" dirty="0"/>
              <a:t>insensée</a:t>
            </a:r>
            <a:r>
              <a:rPr lang="fr-FR" sz="2000" b="0" i="0" u="none" strike="noStrike" baseline="0" dirty="0"/>
              <a:t>; et si vous n'étiez pas folle d'amour pour Charles, vous prendriez fort bien votre parti d'être négresse ». </a:t>
            </a:r>
            <a:endParaRPr lang="fr-FR" sz="2000" dirty="0"/>
          </a:p>
          <a:p>
            <a:pPr algn="l"/>
            <a:r>
              <a:rPr lang="it-IT" sz="2000" b="0" i="0" u="none" strike="noStrike" baseline="0" dirty="0" err="1"/>
              <a:t>Que</a:t>
            </a:r>
            <a:r>
              <a:rPr lang="it-IT" sz="2000" b="0" i="0" u="none" strike="noStrike" baseline="0" dirty="0"/>
              <a:t> </a:t>
            </a:r>
            <a:r>
              <a:rPr lang="it-IT" sz="2000" b="0" i="0" u="none" strike="noStrike" baseline="0" dirty="0" err="1"/>
              <a:t>venait</a:t>
            </a:r>
            <a:r>
              <a:rPr lang="it-IT" sz="2000" b="0" i="0" u="none" strike="noStrike" baseline="0" dirty="0"/>
              <a:t>-elle de me </a:t>
            </a:r>
            <a:r>
              <a:rPr lang="fr-FR" sz="2000" b="0" i="0" u="none" strike="noStrike" baseline="0" dirty="0"/>
              <a:t>révéler! … Quoi! j'avais une passion </a:t>
            </a:r>
            <a:r>
              <a:rPr lang="fr-FR" sz="2000" b="1" i="0" u="none" strike="noStrike" baseline="0" dirty="0"/>
              <a:t>criminelle</a:t>
            </a:r>
            <a:r>
              <a:rPr lang="fr-FR" sz="2000" b="0" i="0" u="none" strike="noStrike" baseline="0" dirty="0"/>
              <a:t>! </a:t>
            </a:r>
            <a:r>
              <a:rPr lang="fr-FR" sz="2000" dirty="0"/>
              <a:t>…</a:t>
            </a:r>
          </a:p>
          <a:p>
            <a:pPr algn="l"/>
            <a:r>
              <a:rPr lang="fr-FR" sz="2000" b="0" i="0" u="none" strike="noStrike" baseline="0" dirty="0"/>
              <a:t>Je me décidai à me faire </a:t>
            </a:r>
            <a:r>
              <a:rPr lang="fr-FR" sz="2000" b="1" i="0" u="none" strike="noStrike" baseline="0" dirty="0"/>
              <a:t>religieuse</a:t>
            </a:r>
            <a:r>
              <a:rPr lang="fr-FR" sz="2000" b="0" i="0" u="none" strike="noStrike" baseline="0" dirty="0"/>
              <a:t>. J'en parlai à Mme de B.; elle s'en affligea […]. Charles fut plus vif dans sa résistance; il me pria, il me conjura de rester; je lui dis: « Laissez-moi aller, Charles, dans le seul lieu où il me soit permis de penser sans </a:t>
            </a:r>
            <a:r>
              <a:rPr lang="it-IT" sz="2000" b="0" i="0" u="none" strike="noStrike" baseline="0" dirty="0"/>
              <a:t>cesse à </a:t>
            </a:r>
            <a:r>
              <a:rPr lang="it-IT" sz="2000" b="0" i="0" u="none" strike="noStrike" baseline="0" dirty="0" err="1"/>
              <a:t>vous</a:t>
            </a:r>
            <a:r>
              <a:rPr lang="it-IT" sz="2000" b="0" i="0" u="none" strike="noStrike" baseline="0" dirty="0"/>
              <a:t>. . .».</a:t>
            </a:r>
            <a:endParaRPr lang="fr-FR" sz="2000" b="0" i="0" u="none" strike="noStrike" baseline="0" dirty="0"/>
          </a:p>
          <a:p>
            <a:pPr algn="l"/>
            <a:endParaRPr lang="it-IT" sz="2000" dirty="0">
              <a:solidFill>
                <a:srgbClr val="000000"/>
              </a:solidFill>
              <a:effectLst/>
              <a:ea typeface="Calibri" panose="020F0502020204030204" pitchFamily="34" charset="0"/>
            </a:endParaRPr>
          </a:p>
          <a:p>
            <a:pPr algn="l"/>
            <a:endParaRPr lang="it-IT" dirty="0"/>
          </a:p>
        </p:txBody>
      </p:sp>
    </p:spTree>
    <p:extLst>
      <p:ext uri="{BB962C8B-B14F-4D97-AF65-F5344CB8AC3E}">
        <p14:creationId xmlns:p14="http://schemas.microsoft.com/office/powerpoint/2010/main" val="16582996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374FDA44-FAF7-4F54-8730-58E8743912A0}"/>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dirty="0">
                <a:solidFill>
                  <a:schemeClr val="bg1"/>
                </a:solidFill>
                <a:latin typeface="+mj-lt"/>
                <a:ea typeface="+mj-ea"/>
                <a:cs typeface="+mj-cs"/>
              </a:rPr>
              <a:t>Variations </a:t>
            </a:r>
            <a:r>
              <a:rPr lang="en-US" sz="3200" kern="1200" dirty="0" err="1">
                <a:solidFill>
                  <a:schemeClr val="bg1"/>
                </a:solidFill>
                <a:latin typeface="+mj-lt"/>
                <a:ea typeface="+mj-ea"/>
                <a:cs typeface="+mj-cs"/>
              </a:rPr>
              <a:t>structurales</a:t>
            </a:r>
            <a:r>
              <a:rPr lang="en-US" sz="3200" kern="1200" dirty="0">
                <a:solidFill>
                  <a:schemeClr val="bg1"/>
                </a:solidFill>
                <a:latin typeface="+mj-lt"/>
                <a:ea typeface="+mj-ea"/>
                <a:cs typeface="+mj-cs"/>
              </a:rPr>
              <a:t> du roman </a:t>
            </a:r>
            <a:r>
              <a:rPr lang="en-US" sz="3200" kern="1200" dirty="0" err="1">
                <a:solidFill>
                  <a:schemeClr val="bg1"/>
                </a:solidFill>
                <a:latin typeface="+mj-lt"/>
                <a:ea typeface="+mj-ea"/>
                <a:cs typeface="+mj-cs"/>
              </a:rPr>
              <a:t>d’analyse</a:t>
            </a:r>
            <a:r>
              <a:rPr lang="en-US" sz="3200" kern="1200" dirty="0">
                <a:solidFill>
                  <a:schemeClr val="bg1"/>
                </a:solidFill>
                <a:latin typeface="+mj-lt"/>
                <a:ea typeface="+mj-ea"/>
                <a:cs typeface="+mj-cs"/>
              </a:rPr>
              <a:t> au </a:t>
            </a:r>
            <a:r>
              <a:rPr lang="en-US" sz="3200" kern="1200" dirty="0" err="1">
                <a:solidFill>
                  <a:schemeClr val="bg1"/>
                </a:solidFill>
                <a:latin typeface="+mj-lt"/>
                <a:ea typeface="+mj-ea"/>
                <a:cs typeface="+mj-cs"/>
              </a:rPr>
              <a:t>XIX</a:t>
            </a:r>
            <a:r>
              <a:rPr lang="en-US" sz="3200" kern="1200" baseline="30000" dirty="0" err="1">
                <a:solidFill>
                  <a:schemeClr val="bg1"/>
                </a:solidFill>
                <a:latin typeface="+mj-lt"/>
                <a:ea typeface="+mj-ea"/>
                <a:cs typeface="+mj-cs"/>
              </a:rPr>
              <a:t>e</a:t>
            </a:r>
            <a:r>
              <a:rPr lang="en-US" sz="3200" kern="1200" dirty="0">
                <a:solidFill>
                  <a:schemeClr val="bg1"/>
                </a:solidFill>
                <a:latin typeface="+mj-lt"/>
                <a:ea typeface="+mj-ea"/>
                <a:cs typeface="+mj-cs"/>
              </a:rPr>
              <a:t> siècle</a:t>
            </a:r>
          </a:p>
        </p:txBody>
      </p:sp>
      <p:graphicFrame>
        <p:nvGraphicFramePr>
          <p:cNvPr id="23" name="Tabella 9">
            <a:extLst>
              <a:ext uri="{FF2B5EF4-FFF2-40B4-BE49-F238E27FC236}">
                <a16:creationId xmlns:a16="http://schemas.microsoft.com/office/drawing/2014/main" id="{3061B1F7-0FE4-44A2-88CF-AE1679F86C21}"/>
              </a:ext>
            </a:extLst>
          </p:cNvPr>
          <p:cNvGraphicFramePr>
            <a:graphicFrameLocks noGrp="1"/>
          </p:cNvGraphicFramePr>
          <p:nvPr>
            <p:ph idx="1"/>
            <p:extLst>
              <p:ext uri="{D42A27DB-BD31-4B8C-83A1-F6EECF244321}">
                <p14:modId xmlns:p14="http://schemas.microsoft.com/office/powerpoint/2010/main" val="524375654"/>
              </p:ext>
            </p:extLst>
          </p:nvPr>
        </p:nvGraphicFramePr>
        <p:xfrm>
          <a:off x="1261237" y="1675227"/>
          <a:ext cx="10507644" cy="5010864"/>
        </p:xfrm>
        <a:graphic>
          <a:graphicData uri="http://schemas.openxmlformats.org/drawingml/2006/table">
            <a:tbl>
              <a:tblPr firstRow="1" bandRow="1">
                <a:tableStyleId>{F5AB1C69-6EDB-4FF4-983F-18BD219EF322}</a:tableStyleId>
              </a:tblPr>
              <a:tblGrid>
                <a:gridCol w="3775212">
                  <a:extLst>
                    <a:ext uri="{9D8B030D-6E8A-4147-A177-3AD203B41FA5}">
                      <a16:colId xmlns:a16="http://schemas.microsoft.com/office/drawing/2014/main" val="3485157159"/>
                    </a:ext>
                  </a:extLst>
                </a:gridCol>
                <a:gridCol w="3111922">
                  <a:extLst>
                    <a:ext uri="{9D8B030D-6E8A-4147-A177-3AD203B41FA5}">
                      <a16:colId xmlns:a16="http://schemas.microsoft.com/office/drawing/2014/main" val="488215644"/>
                    </a:ext>
                  </a:extLst>
                </a:gridCol>
                <a:gridCol w="3620510">
                  <a:extLst>
                    <a:ext uri="{9D8B030D-6E8A-4147-A177-3AD203B41FA5}">
                      <a16:colId xmlns:a16="http://schemas.microsoft.com/office/drawing/2014/main" val="3571107744"/>
                    </a:ext>
                  </a:extLst>
                </a:gridCol>
              </a:tblGrid>
              <a:tr h="846799">
                <a:tc rowSpan="5">
                  <a:txBody>
                    <a:bodyPr/>
                    <a:lstStyle/>
                    <a:p>
                      <a:endParaRPr lang="it-IT" sz="2300" dirty="0"/>
                    </a:p>
                    <a:p>
                      <a:endParaRPr lang="it-IT" sz="2300" dirty="0"/>
                    </a:p>
                    <a:p>
                      <a:endParaRPr lang="it-IT" sz="2300" b="0" kern="1200" dirty="0">
                        <a:solidFill>
                          <a:schemeClr val="tx1"/>
                        </a:solidFill>
                        <a:effectLst/>
                      </a:endParaRPr>
                    </a:p>
                    <a:p>
                      <a:endParaRPr lang="it-IT" sz="2300" b="0" kern="1200" dirty="0">
                        <a:solidFill>
                          <a:schemeClr val="tx1"/>
                        </a:solidFill>
                        <a:effectLst/>
                      </a:endParaRPr>
                    </a:p>
                    <a:p>
                      <a:r>
                        <a:rPr lang="it-IT" sz="2300" b="0" kern="1200" dirty="0" err="1">
                          <a:solidFill>
                            <a:schemeClr val="tx1"/>
                          </a:solidFill>
                          <a:effectLst/>
                        </a:rPr>
                        <a:t>Récit</a:t>
                      </a:r>
                      <a:r>
                        <a:rPr lang="it-IT" sz="2300" b="0" kern="1200" dirty="0">
                          <a:solidFill>
                            <a:schemeClr val="tx1"/>
                          </a:solidFill>
                          <a:effectLst/>
                        </a:rPr>
                        <a:t> à la première </a:t>
                      </a:r>
                      <a:r>
                        <a:rPr lang="it-IT" sz="2300" b="0" kern="1200" dirty="0" err="1">
                          <a:solidFill>
                            <a:schemeClr val="tx1"/>
                          </a:solidFill>
                          <a:effectLst/>
                        </a:rPr>
                        <a:t>personne</a:t>
                      </a:r>
                      <a:endParaRPr lang="it-IT" sz="2300" b="0" dirty="0">
                        <a:solidFill>
                          <a:schemeClr val="tx1"/>
                        </a:solidFill>
                      </a:endParaRPr>
                    </a:p>
                  </a:txBody>
                  <a:tcPr marL="114432" marR="114432" marT="57216" marB="57216">
                    <a:solidFill>
                      <a:schemeClr val="accent3">
                        <a:lumMod val="40000"/>
                        <a:lumOff val="60000"/>
                      </a:schemeClr>
                    </a:solidFill>
                  </a:tcPr>
                </a:tc>
                <a:tc>
                  <a:txBody>
                    <a:bodyPr/>
                    <a:lstStyle/>
                    <a:p>
                      <a:r>
                        <a:rPr lang="it-IT" sz="2300" b="0" kern="1200" dirty="0" err="1">
                          <a:solidFill>
                            <a:schemeClr val="tx1"/>
                          </a:solidFill>
                          <a:effectLst/>
                        </a:rPr>
                        <a:t>Cadre</a:t>
                      </a:r>
                      <a:r>
                        <a:rPr lang="it-IT" sz="2300" b="0" kern="1200" dirty="0">
                          <a:solidFill>
                            <a:schemeClr val="tx1"/>
                          </a:solidFill>
                          <a:effectLst/>
                        </a:rPr>
                        <a:t> à la </a:t>
                      </a:r>
                      <a:r>
                        <a:rPr lang="it-IT" sz="2300" b="0" kern="1200" dirty="0" err="1">
                          <a:solidFill>
                            <a:schemeClr val="tx1"/>
                          </a:solidFill>
                          <a:effectLst/>
                        </a:rPr>
                        <a:t>troisième</a:t>
                      </a:r>
                      <a:r>
                        <a:rPr lang="it-IT" sz="2300" b="0" kern="1200" dirty="0">
                          <a:solidFill>
                            <a:schemeClr val="tx1"/>
                          </a:solidFill>
                          <a:effectLst/>
                        </a:rPr>
                        <a:t> </a:t>
                      </a:r>
                      <a:r>
                        <a:rPr lang="it-IT" sz="2300" b="0" kern="1200" dirty="0" err="1">
                          <a:solidFill>
                            <a:schemeClr val="tx1"/>
                          </a:solidFill>
                          <a:effectLst/>
                        </a:rPr>
                        <a:t>personne</a:t>
                      </a:r>
                      <a:endParaRPr lang="it-IT" sz="2300" b="0" dirty="0">
                        <a:solidFill>
                          <a:schemeClr val="tx1"/>
                        </a:solidFill>
                      </a:endParaRPr>
                    </a:p>
                  </a:txBody>
                  <a:tcPr marL="114432" marR="114432" marT="57216" marB="57216"/>
                </a:tc>
                <a:tc>
                  <a:txBody>
                    <a:bodyPr/>
                    <a:lstStyle/>
                    <a:p>
                      <a:r>
                        <a:rPr lang="it-IT" sz="2300" b="0" i="1" kern="1200" dirty="0">
                          <a:solidFill>
                            <a:schemeClr val="tx1"/>
                          </a:solidFill>
                          <a:effectLst/>
                        </a:rPr>
                        <a:t>René</a:t>
                      </a:r>
                      <a:r>
                        <a:rPr lang="it-IT" sz="2300" b="0" kern="1200" dirty="0">
                          <a:solidFill>
                            <a:schemeClr val="tx1"/>
                          </a:solidFill>
                          <a:effectLst/>
                        </a:rPr>
                        <a:t> (1802)</a:t>
                      </a:r>
                      <a:endParaRPr lang="it-IT" sz="2300" b="0" dirty="0">
                        <a:solidFill>
                          <a:schemeClr val="tx1"/>
                        </a:solidFill>
                      </a:endParaRPr>
                    </a:p>
                  </a:txBody>
                  <a:tcPr marL="114432" marR="114432" marT="57216" marB="57216"/>
                </a:tc>
                <a:extLst>
                  <a:ext uri="{0D108BD9-81ED-4DB2-BD59-A6C34878D82A}">
                    <a16:rowId xmlns:a16="http://schemas.microsoft.com/office/drawing/2014/main" val="1053084775"/>
                  </a:ext>
                </a:extLst>
              </a:tr>
              <a:tr h="503502">
                <a:tc vMerge="1">
                  <a:txBody>
                    <a:bodyPr/>
                    <a:lstStyle/>
                    <a:p>
                      <a:endParaRPr lang="it-IT"/>
                    </a:p>
                  </a:txBody>
                  <a:tcPr/>
                </a:tc>
                <a:tc rowSpan="2">
                  <a:txBody>
                    <a:bodyPr/>
                    <a:lstStyle/>
                    <a:p>
                      <a:r>
                        <a:rPr lang="it-IT" sz="2300" kern="1200" dirty="0" err="1">
                          <a:solidFill>
                            <a:schemeClr val="dk1"/>
                          </a:solidFill>
                          <a:effectLst/>
                        </a:rPr>
                        <a:t>Cadre</a:t>
                      </a:r>
                      <a:r>
                        <a:rPr lang="it-IT" sz="2300" kern="1200" dirty="0">
                          <a:solidFill>
                            <a:schemeClr val="dk1"/>
                          </a:solidFill>
                          <a:effectLst/>
                        </a:rPr>
                        <a:t> à la première </a:t>
                      </a:r>
                      <a:r>
                        <a:rPr lang="it-IT" sz="2300" kern="1200" dirty="0" err="1">
                          <a:solidFill>
                            <a:schemeClr val="dk1"/>
                          </a:solidFill>
                          <a:effectLst/>
                        </a:rPr>
                        <a:t>personne</a:t>
                      </a:r>
                      <a:r>
                        <a:rPr lang="it-IT" sz="2300" kern="1200" dirty="0">
                          <a:solidFill>
                            <a:schemeClr val="dk1"/>
                          </a:solidFill>
                          <a:effectLst/>
                        </a:rPr>
                        <a:t> (</a:t>
                      </a:r>
                      <a:r>
                        <a:rPr lang="it-IT" sz="2300" kern="1200" dirty="0" err="1">
                          <a:solidFill>
                            <a:schemeClr val="dk1"/>
                          </a:solidFill>
                          <a:effectLst/>
                        </a:rPr>
                        <a:t>narrateur</a:t>
                      </a:r>
                      <a:r>
                        <a:rPr lang="it-IT" sz="2300" kern="1200" dirty="0">
                          <a:solidFill>
                            <a:schemeClr val="dk1"/>
                          </a:solidFill>
                          <a:effectLst/>
                        </a:rPr>
                        <a:t>)</a:t>
                      </a:r>
                      <a:endParaRPr lang="it-IT" sz="2300" dirty="0"/>
                    </a:p>
                  </a:txBody>
                  <a:tcPr marL="114432" marR="114432" marT="57216" marB="57216"/>
                </a:tc>
                <a:tc>
                  <a:txBody>
                    <a:bodyPr/>
                    <a:lstStyle/>
                    <a:p>
                      <a:r>
                        <a:rPr lang="it-IT" sz="2300" i="1" kern="1200" dirty="0" err="1">
                          <a:solidFill>
                            <a:schemeClr val="dk1"/>
                          </a:solidFill>
                          <a:effectLst/>
                        </a:rPr>
                        <a:t>Ourika</a:t>
                      </a:r>
                      <a:r>
                        <a:rPr lang="it-IT" sz="2300" kern="1200" dirty="0">
                          <a:solidFill>
                            <a:schemeClr val="dk1"/>
                          </a:solidFill>
                          <a:effectLst/>
                        </a:rPr>
                        <a:t> (1823)</a:t>
                      </a:r>
                      <a:endParaRPr lang="it-IT" sz="2300" dirty="0"/>
                    </a:p>
                  </a:txBody>
                  <a:tcPr marL="114432" marR="114432" marT="57216" marB="57216"/>
                </a:tc>
                <a:extLst>
                  <a:ext uri="{0D108BD9-81ED-4DB2-BD59-A6C34878D82A}">
                    <a16:rowId xmlns:a16="http://schemas.microsoft.com/office/drawing/2014/main" val="3033940427"/>
                  </a:ext>
                </a:extLst>
              </a:tr>
              <a:tr h="503502">
                <a:tc vMerge="1">
                  <a:txBody>
                    <a:bodyPr/>
                    <a:lstStyle/>
                    <a:p>
                      <a:endParaRPr lang="it-IT"/>
                    </a:p>
                  </a:txBody>
                  <a:tcPr/>
                </a:tc>
                <a:tc vMerge="1">
                  <a:txBody>
                    <a:bodyPr/>
                    <a:lstStyle/>
                    <a:p>
                      <a:endParaRPr lang="it-IT"/>
                    </a:p>
                  </a:txBody>
                  <a:tcPr/>
                </a:tc>
                <a:tc>
                  <a:txBody>
                    <a:bodyPr/>
                    <a:lstStyle/>
                    <a:p>
                      <a:r>
                        <a:rPr lang="it-IT" sz="2300" i="1" kern="1200" dirty="0">
                          <a:solidFill>
                            <a:schemeClr val="dk1"/>
                          </a:solidFill>
                          <a:effectLst/>
                        </a:rPr>
                        <a:t>Dominique</a:t>
                      </a:r>
                      <a:r>
                        <a:rPr lang="it-IT" sz="2300" kern="1200" dirty="0">
                          <a:solidFill>
                            <a:schemeClr val="dk1"/>
                          </a:solidFill>
                          <a:effectLst/>
                        </a:rPr>
                        <a:t> (1863)</a:t>
                      </a:r>
                      <a:endParaRPr lang="it-IT" sz="2300" dirty="0"/>
                    </a:p>
                  </a:txBody>
                  <a:tcPr marL="114432" marR="114432" marT="57216" marB="57216"/>
                </a:tc>
                <a:extLst>
                  <a:ext uri="{0D108BD9-81ED-4DB2-BD59-A6C34878D82A}">
                    <a16:rowId xmlns:a16="http://schemas.microsoft.com/office/drawing/2014/main" val="2126878802"/>
                  </a:ext>
                </a:extLst>
              </a:tr>
              <a:tr h="846799">
                <a:tc vMerge="1">
                  <a:txBody>
                    <a:bodyPr/>
                    <a:lstStyle/>
                    <a:p>
                      <a:endParaRPr lang="it-IT"/>
                    </a:p>
                  </a:txBody>
                  <a:tcPr/>
                </a:tc>
                <a:tc rowSpan="2">
                  <a:txBody>
                    <a:bodyPr/>
                    <a:lstStyle/>
                    <a:p>
                      <a:r>
                        <a:rPr lang="it-IT" sz="2300" kern="1200" err="1">
                          <a:solidFill>
                            <a:schemeClr val="dk1"/>
                          </a:solidFill>
                          <a:effectLst/>
                        </a:rPr>
                        <a:t>Cadre</a:t>
                      </a:r>
                      <a:r>
                        <a:rPr lang="it-IT" sz="2300" kern="1200">
                          <a:solidFill>
                            <a:schemeClr val="dk1"/>
                          </a:solidFill>
                          <a:effectLst/>
                        </a:rPr>
                        <a:t> à la première </a:t>
                      </a:r>
                      <a:r>
                        <a:rPr lang="it-IT" sz="2300" kern="1200" err="1">
                          <a:solidFill>
                            <a:schemeClr val="dk1"/>
                          </a:solidFill>
                          <a:effectLst/>
                        </a:rPr>
                        <a:t>personne</a:t>
                      </a:r>
                      <a:r>
                        <a:rPr lang="it-IT" sz="2300" kern="1200">
                          <a:solidFill>
                            <a:schemeClr val="dk1"/>
                          </a:solidFill>
                          <a:effectLst/>
                        </a:rPr>
                        <a:t>  (</a:t>
                      </a:r>
                      <a:r>
                        <a:rPr lang="it-IT" sz="2300" kern="1200" err="1">
                          <a:solidFill>
                            <a:schemeClr val="dk1"/>
                          </a:solidFill>
                          <a:effectLst/>
                        </a:rPr>
                        <a:t>éditeur</a:t>
                      </a:r>
                      <a:r>
                        <a:rPr lang="it-IT" sz="2300" kern="1200">
                          <a:solidFill>
                            <a:schemeClr val="dk1"/>
                          </a:solidFill>
                          <a:effectLst/>
                        </a:rPr>
                        <a:t>)</a:t>
                      </a:r>
                      <a:endParaRPr lang="it-IT" sz="2300"/>
                    </a:p>
                  </a:txBody>
                  <a:tcPr marL="114432" marR="114432" marT="57216" marB="57216"/>
                </a:tc>
                <a:tc>
                  <a:txBody>
                    <a:bodyPr/>
                    <a:lstStyle/>
                    <a:p>
                      <a:r>
                        <a:rPr lang="it-IT" sz="2300" i="1" kern="1200" dirty="0" err="1">
                          <a:solidFill>
                            <a:schemeClr val="dk1"/>
                          </a:solidFill>
                          <a:effectLst/>
                        </a:rPr>
                        <a:t>Oberman</a:t>
                      </a:r>
                      <a:r>
                        <a:rPr lang="it-IT" sz="2300" i="1" kern="1200" dirty="0">
                          <a:solidFill>
                            <a:schemeClr val="dk1"/>
                          </a:solidFill>
                          <a:effectLst/>
                        </a:rPr>
                        <a:t>(n)</a:t>
                      </a:r>
                      <a:r>
                        <a:rPr lang="it-IT" sz="2300" kern="1200" dirty="0">
                          <a:solidFill>
                            <a:schemeClr val="dk1"/>
                          </a:solidFill>
                          <a:effectLst/>
                        </a:rPr>
                        <a:t> (1804, 1833, 1840) [</a:t>
                      </a:r>
                      <a:r>
                        <a:rPr lang="it-IT" sz="2300" kern="1200" dirty="0" err="1">
                          <a:solidFill>
                            <a:schemeClr val="dk1"/>
                          </a:solidFill>
                          <a:effectLst/>
                        </a:rPr>
                        <a:t>roman</a:t>
                      </a:r>
                      <a:r>
                        <a:rPr lang="it-IT" sz="2300" kern="1200" dirty="0">
                          <a:solidFill>
                            <a:schemeClr val="dk1"/>
                          </a:solidFill>
                          <a:effectLst/>
                        </a:rPr>
                        <a:t> </a:t>
                      </a:r>
                      <a:r>
                        <a:rPr lang="it-IT" sz="2300" kern="1200" dirty="0" err="1">
                          <a:solidFill>
                            <a:schemeClr val="dk1"/>
                          </a:solidFill>
                          <a:effectLst/>
                        </a:rPr>
                        <a:t>épistolaire</a:t>
                      </a:r>
                      <a:r>
                        <a:rPr lang="it-IT" sz="2300" kern="1200" dirty="0">
                          <a:solidFill>
                            <a:schemeClr val="dk1"/>
                          </a:solidFill>
                          <a:effectLst/>
                        </a:rPr>
                        <a:t>]</a:t>
                      </a:r>
                      <a:endParaRPr lang="it-IT" sz="2300" dirty="0"/>
                    </a:p>
                  </a:txBody>
                  <a:tcPr marL="114432" marR="114432" marT="57216" marB="57216"/>
                </a:tc>
                <a:extLst>
                  <a:ext uri="{0D108BD9-81ED-4DB2-BD59-A6C34878D82A}">
                    <a16:rowId xmlns:a16="http://schemas.microsoft.com/office/drawing/2014/main" val="827294723"/>
                  </a:ext>
                </a:extLst>
              </a:tr>
              <a:tr h="503502">
                <a:tc vMerge="1">
                  <a:txBody>
                    <a:bodyPr/>
                    <a:lstStyle/>
                    <a:p>
                      <a:endParaRPr lang="it-IT"/>
                    </a:p>
                  </a:txBody>
                  <a:tcPr/>
                </a:tc>
                <a:tc vMerge="1">
                  <a:txBody>
                    <a:bodyPr/>
                    <a:lstStyle/>
                    <a:p>
                      <a:endParaRPr lang="it-IT"/>
                    </a:p>
                  </a:txBody>
                  <a:tcPr/>
                </a:tc>
                <a:tc>
                  <a:txBody>
                    <a:bodyPr/>
                    <a:lstStyle/>
                    <a:p>
                      <a:r>
                        <a:rPr lang="it-IT" sz="2300" i="1" kern="1200" dirty="0">
                          <a:solidFill>
                            <a:schemeClr val="dk1"/>
                          </a:solidFill>
                          <a:effectLst/>
                        </a:rPr>
                        <a:t>Adolphe</a:t>
                      </a:r>
                      <a:r>
                        <a:rPr lang="it-IT" sz="2300" kern="1200" dirty="0">
                          <a:solidFill>
                            <a:schemeClr val="dk1"/>
                          </a:solidFill>
                          <a:effectLst/>
                        </a:rPr>
                        <a:t> (1816)</a:t>
                      </a:r>
                      <a:endParaRPr lang="it-IT" sz="2300" dirty="0"/>
                    </a:p>
                  </a:txBody>
                  <a:tcPr marL="114432" marR="114432" marT="57216" marB="57216"/>
                </a:tc>
                <a:extLst>
                  <a:ext uri="{0D108BD9-81ED-4DB2-BD59-A6C34878D82A}">
                    <a16:rowId xmlns:a16="http://schemas.microsoft.com/office/drawing/2014/main" val="1022670670"/>
                  </a:ext>
                </a:extLst>
              </a:tr>
              <a:tr h="595048">
                <a:tc rowSpan="2">
                  <a:txBody>
                    <a:bodyPr/>
                    <a:lstStyle/>
                    <a:p>
                      <a:endParaRPr lang="it-IT" sz="2300" kern="1200" dirty="0">
                        <a:solidFill>
                          <a:schemeClr val="dk1"/>
                        </a:solidFill>
                        <a:effectLst/>
                      </a:endParaRPr>
                    </a:p>
                    <a:p>
                      <a:r>
                        <a:rPr lang="it-IT" sz="2300" kern="1200" dirty="0" err="1">
                          <a:solidFill>
                            <a:schemeClr val="dk1"/>
                          </a:solidFill>
                          <a:effectLst/>
                        </a:rPr>
                        <a:t>Récit</a:t>
                      </a:r>
                      <a:r>
                        <a:rPr lang="it-IT" sz="2300" kern="1200" dirty="0">
                          <a:solidFill>
                            <a:schemeClr val="dk1"/>
                          </a:solidFill>
                          <a:effectLst/>
                        </a:rPr>
                        <a:t> à la </a:t>
                      </a:r>
                      <a:r>
                        <a:rPr lang="it-IT" sz="2300" kern="1200" dirty="0" err="1">
                          <a:solidFill>
                            <a:schemeClr val="dk1"/>
                          </a:solidFill>
                          <a:effectLst/>
                        </a:rPr>
                        <a:t>troisième</a:t>
                      </a:r>
                      <a:r>
                        <a:rPr lang="it-IT" sz="2300" kern="1200" dirty="0">
                          <a:solidFill>
                            <a:schemeClr val="dk1"/>
                          </a:solidFill>
                          <a:effectLst/>
                        </a:rPr>
                        <a:t> </a:t>
                      </a:r>
                      <a:r>
                        <a:rPr lang="it-IT" sz="2300" kern="1200" dirty="0" err="1">
                          <a:solidFill>
                            <a:schemeClr val="dk1"/>
                          </a:solidFill>
                          <a:effectLst/>
                        </a:rPr>
                        <a:t>personne</a:t>
                      </a:r>
                      <a:endParaRPr lang="it-IT" sz="2300" dirty="0"/>
                    </a:p>
                    <a:p>
                      <a:endParaRPr lang="it-IT" sz="2300" dirty="0"/>
                    </a:p>
                  </a:txBody>
                  <a:tcPr marL="114432" marR="114432" marT="57216" marB="57216"/>
                </a:tc>
                <a:tc rowSpan="2">
                  <a:txBody>
                    <a:bodyPr/>
                    <a:lstStyle/>
                    <a:p>
                      <a:endParaRPr lang="it-IT" sz="2300" kern="1200" dirty="0">
                        <a:solidFill>
                          <a:schemeClr val="dk1"/>
                        </a:solidFill>
                        <a:effectLst/>
                      </a:endParaRPr>
                    </a:p>
                    <a:p>
                      <a:r>
                        <a:rPr lang="it-IT" sz="2300" kern="1200" dirty="0">
                          <a:solidFill>
                            <a:schemeClr val="dk1"/>
                          </a:solidFill>
                          <a:effectLst/>
                        </a:rPr>
                        <a:t>Pas de </a:t>
                      </a:r>
                      <a:r>
                        <a:rPr lang="it-IT" sz="2300" kern="1200" dirty="0" err="1">
                          <a:solidFill>
                            <a:schemeClr val="dk1"/>
                          </a:solidFill>
                          <a:effectLst/>
                        </a:rPr>
                        <a:t>cadre</a:t>
                      </a:r>
                      <a:r>
                        <a:rPr lang="it-IT" sz="2300" kern="1200" dirty="0">
                          <a:solidFill>
                            <a:schemeClr val="dk1"/>
                          </a:solidFill>
                          <a:effectLst/>
                        </a:rPr>
                        <a:t> </a:t>
                      </a:r>
                      <a:r>
                        <a:rPr lang="it-IT" sz="2300" kern="1200" dirty="0" err="1">
                          <a:solidFill>
                            <a:schemeClr val="dk1"/>
                          </a:solidFill>
                          <a:effectLst/>
                        </a:rPr>
                        <a:t>fictif</a:t>
                      </a:r>
                      <a:endParaRPr lang="it-IT" sz="2300" dirty="0"/>
                    </a:p>
                  </a:txBody>
                  <a:tcPr marL="114432" marR="114432" marT="57216" marB="57216"/>
                </a:tc>
                <a:tc>
                  <a:txBody>
                    <a:bodyPr/>
                    <a:lstStyle/>
                    <a:p>
                      <a:r>
                        <a:rPr lang="it-IT" sz="2400" i="1" dirty="0"/>
                        <a:t>Le </a:t>
                      </a:r>
                      <a:r>
                        <a:rPr lang="it-IT" sz="2400" i="1" dirty="0" err="1"/>
                        <a:t>lépreux</a:t>
                      </a:r>
                      <a:r>
                        <a:rPr lang="it-IT" sz="2400" i="1" dirty="0"/>
                        <a:t> de la </a:t>
                      </a:r>
                      <a:r>
                        <a:rPr lang="it-IT" sz="2400" i="1" dirty="0" err="1"/>
                        <a:t>cité</a:t>
                      </a:r>
                      <a:r>
                        <a:rPr lang="it-IT" sz="2400" i="1" dirty="0"/>
                        <a:t>  d’</a:t>
                      </a:r>
                      <a:r>
                        <a:rPr lang="it-IT" sz="2400" i="1" dirty="0" err="1"/>
                        <a:t>Aoste</a:t>
                      </a:r>
                      <a:r>
                        <a:rPr lang="it-IT" sz="2400" i="1" dirty="0"/>
                        <a:t> (1811)</a:t>
                      </a:r>
                    </a:p>
                    <a:p>
                      <a:r>
                        <a:rPr lang="it-IT" sz="2400" i="0" dirty="0"/>
                        <a:t>[</a:t>
                      </a:r>
                      <a:r>
                        <a:rPr lang="it-IT" sz="2400" i="0" dirty="0" err="1"/>
                        <a:t>récit</a:t>
                      </a:r>
                      <a:r>
                        <a:rPr lang="it-IT" sz="2400" i="0" dirty="0"/>
                        <a:t> </a:t>
                      </a:r>
                      <a:r>
                        <a:rPr lang="it-IT" sz="2400" i="0" dirty="0" err="1"/>
                        <a:t>dialogué</a:t>
                      </a:r>
                      <a:r>
                        <a:rPr lang="it-IT" sz="2400" i="0" dirty="0"/>
                        <a:t>]</a:t>
                      </a:r>
                      <a:endParaRPr lang="it-IT" sz="2300" i="0" dirty="0"/>
                    </a:p>
                  </a:txBody>
                  <a:tcPr marL="114432" marR="114432" marT="57216" marB="57216"/>
                </a:tc>
                <a:extLst>
                  <a:ext uri="{0D108BD9-81ED-4DB2-BD59-A6C34878D82A}">
                    <a16:rowId xmlns:a16="http://schemas.microsoft.com/office/drawing/2014/main" val="4132037544"/>
                  </a:ext>
                </a:extLst>
              </a:tr>
              <a:tr h="595048">
                <a:tc vMerge="1">
                  <a:txBody>
                    <a:bodyPr/>
                    <a:lstStyle/>
                    <a:p>
                      <a:endParaRPr lang="it-IT"/>
                    </a:p>
                  </a:txBody>
                  <a:tcPr/>
                </a:tc>
                <a:tc vMerge="1">
                  <a:txBody>
                    <a:bodyPr/>
                    <a:lstStyle/>
                    <a:p>
                      <a:endParaRPr lang="it-IT"/>
                    </a:p>
                  </a:txBody>
                  <a:tcPr/>
                </a:tc>
                <a:tc>
                  <a:txBody>
                    <a:bodyPr/>
                    <a:lstStyle/>
                    <a:p>
                      <a:r>
                        <a:rPr lang="it-IT" sz="2300" i="1" kern="1200" dirty="0">
                          <a:solidFill>
                            <a:schemeClr val="dk1"/>
                          </a:solidFill>
                          <a:effectLst/>
                        </a:rPr>
                        <a:t>À </a:t>
                      </a:r>
                      <a:r>
                        <a:rPr lang="it-IT" sz="2300" i="1" kern="1200" dirty="0" err="1">
                          <a:solidFill>
                            <a:schemeClr val="dk1"/>
                          </a:solidFill>
                          <a:effectLst/>
                        </a:rPr>
                        <a:t>rebours</a:t>
                      </a:r>
                      <a:r>
                        <a:rPr lang="it-IT" sz="2300" kern="1200" dirty="0">
                          <a:solidFill>
                            <a:schemeClr val="dk1"/>
                          </a:solidFill>
                          <a:effectLst/>
                        </a:rPr>
                        <a:t> (1884) </a:t>
                      </a:r>
                    </a:p>
                  </a:txBody>
                  <a:tcPr marL="114432" marR="114432" marT="57216" marB="57216"/>
                </a:tc>
                <a:extLst>
                  <a:ext uri="{0D108BD9-81ED-4DB2-BD59-A6C34878D82A}">
                    <a16:rowId xmlns:a16="http://schemas.microsoft.com/office/drawing/2014/main" val="3119661635"/>
                  </a:ext>
                </a:extLst>
              </a:tr>
            </a:tbl>
          </a:graphicData>
        </a:graphic>
      </p:graphicFrame>
    </p:spTree>
    <p:extLst>
      <p:ext uri="{BB962C8B-B14F-4D97-AF65-F5344CB8AC3E}">
        <p14:creationId xmlns:p14="http://schemas.microsoft.com/office/powerpoint/2010/main" val="13341850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D2B232-9E92-43C2-BB68-F6F501BBC803}"/>
              </a:ext>
            </a:extLst>
          </p:cNvPr>
          <p:cNvSpPr>
            <a:spLocks noGrp="1"/>
          </p:cNvSpPr>
          <p:nvPr>
            <p:ph type="title"/>
          </p:nvPr>
        </p:nvSpPr>
        <p:spPr/>
        <p:txBody>
          <a:bodyPr/>
          <a:lstStyle/>
          <a:p>
            <a:pPr algn="ctr"/>
            <a:r>
              <a:rPr lang="it-IT" dirty="0" err="1"/>
              <a:t>Fromentin</a:t>
            </a:r>
            <a:r>
              <a:rPr lang="it-IT" dirty="0"/>
              <a:t>, </a:t>
            </a:r>
            <a:r>
              <a:rPr lang="it-IT" i="1" dirty="0"/>
              <a:t>Dominique</a:t>
            </a:r>
          </a:p>
        </p:txBody>
      </p:sp>
      <p:sp>
        <p:nvSpPr>
          <p:cNvPr id="3" name="Segnaposto contenuto 2">
            <a:extLst>
              <a:ext uri="{FF2B5EF4-FFF2-40B4-BE49-F238E27FC236}">
                <a16:creationId xmlns:a16="http://schemas.microsoft.com/office/drawing/2014/main" id="{273CAADB-DA55-4749-AF67-725370430CA3}"/>
              </a:ext>
            </a:extLst>
          </p:cNvPr>
          <p:cNvSpPr>
            <a:spLocks noGrp="1"/>
          </p:cNvSpPr>
          <p:nvPr>
            <p:ph idx="1"/>
          </p:nvPr>
        </p:nvSpPr>
        <p:spPr/>
        <p:txBody>
          <a:bodyPr>
            <a:normAutofit fontScale="85000" lnSpcReduction="20000"/>
          </a:bodyPr>
          <a:lstStyle/>
          <a:p>
            <a:pPr algn="just"/>
            <a:r>
              <a:rPr lang="fr-FR" b="0" i="0" dirty="0">
                <a:solidFill>
                  <a:srgbClr val="202122"/>
                </a:solidFill>
                <a:effectLst/>
                <a:latin typeface="Arial" panose="020B0604020202020204" pitchFamily="34" charset="0"/>
              </a:rPr>
              <a:t>« Certainement </a:t>
            </a:r>
            <a:r>
              <a:rPr lang="fr-FR" b="1" i="0" dirty="0">
                <a:solidFill>
                  <a:srgbClr val="202122"/>
                </a:solidFill>
                <a:effectLst/>
                <a:latin typeface="Arial" panose="020B0604020202020204" pitchFamily="34" charset="0"/>
              </a:rPr>
              <a:t>je</a:t>
            </a:r>
            <a:r>
              <a:rPr lang="fr-FR" b="0" i="0" dirty="0">
                <a:solidFill>
                  <a:srgbClr val="202122"/>
                </a:solidFill>
                <a:effectLst/>
                <a:latin typeface="Arial" panose="020B0604020202020204" pitchFamily="34" charset="0"/>
              </a:rPr>
              <a:t> n’ai pas à me plaindre — me disait </a:t>
            </a:r>
            <a:r>
              <a:rPr lang="fr-FR" b="1" i="0" dirty="0">
                <a:solidFill>
                  <a:srgbClr val="202122"/>
                </a:solidFill>
                <a:effectLst/>
                <a:latin typeface="Arial" panose="020B0604020202020204" pitchFamily="34" charset="0"/>
              </a:rPr>
              <a:t>celui</a:t>
            </a:r>
            <a:r>
              <a:rPr lang="fr-FR" b="0" i="0" dirty="0">
                <a:solidFill>
                  <a:srgbClr val="202122"/>
                </a:solidFill>
                <a:effectLst/>
                <a:latin typeface="Arial" panose="020B0604020202020204" pitchFamily="34" charset="0"/>
              </a:rPr>
              <a:t> dont je rapporterai les confidences dans le </a:t>
            </a:r>
            <a:r>
              <a:rPr lang="fr-FR" b="1" i="0" dirty="0">
                <a:solidFill>
                  <a:srgbClr val="202122"/>
                </a:solidFill>
                <a:effectLst/>
                <a:latin typeface="Arial" panose="020B0604020202020204" pitchFamily="34" charset="0"/>
              </a:rPr>
              <a:t>récit très simple et trop peu romanesque</a:t>
            </a:r>
            <a:r>
              <a:rPr lang="fr-FR" b="0" i="0" dirty="0">
                <a:solidFill>
                  <a:srgbClr val="202122"/>
                </a:solidFill>
                <a:effectLst/>
                <a:latin typeface="Arial" panose="020B0604020202020204" pitchFamily="34" charset="0"/>
              </a:rPr>
              <a:t> qu’on lira tout à l’heure — car, Dieu merci, je ne suis plus </a:t>
            </a:r>
            <a:r>
              <a:rPr lang="fr-FR" b="1" i="0" dirty="0">
                <a:solidFill>
                  <a:srgbClr val="202122"/>
                </a:solidFill>
                <a:effectLst/>
                <a:latin typeface="Arial" panose="020B0604020202020204" pitchFamily="34" charset="0"/>
              </a:rPr>
              <a:t>rien</a:t>
            </a:r>
            <a:r>
              <a:rPr lang="fr-FR" b="0" i="0" dirty="0">
                <a:solidFill>
                  <a:srgbClr val="202122"/>
                </a:solidFill>
                <a:effectLst/>
                <a:latin typeface="Arial" panose="020B0604020202020204" pitchFamily="34" charset="0"/>
              </a:rPr>
              <a:t>, à supposer que j’aie jamais été quelque chose, et je souhaite à beaucoup d’ambitieux de finir ainsi. J’ai trouvé la certitude et le repos, ce qui vaut mieux que toutes les hypothèses. Je me suis </a:t>
            </a:r>
            <a:r>
              <a:rPr lang="fr-FR" b="1" i="0" dirty="0">
                <a:solidFill>
                  <a:srgbClr val="202122"/>
                </a:solidFill>
                <a:effectLst/>
                <a:latin typeface="Arial" panose="020B0604020202020204" pitchFamily="34" charset="0"/>
              </a:rPr>
              <a:t>mis d’accord avec moi-même</a:t>
            </a:r>
            <a:r>
              <a:rPr lang="fr-FR" b="0" i="0" dirty="0">
                <a:solidFill>
                  <a:srgbClr val="202122"/>
                </a:solidFill>
                <a:effectLst/>
                <a:latin typeface="Arial" panose="020B0604020202020204" pitchFamily="34" charset="0"/>
              </a:rPr>
              <a:t>, ce qui est bien la plus grande victoire que nous puissions remporter sur l’impossible. Enfin, d’inutile à tous, je deviens </a:t>
            </a:r>
            <a:r>
              <a:rPr lang="fr-FR" b="1" i="0" dirty="0">
                <a:solidFill>
                  <a:srgbClr val="202122"/>
                </a:solidFill>
                <a:effectLst/>
                <a:latin typeface="Arial" panose="020B0604020202020204" pitchFamily="34" charset="0"/>
              </a:rPr>
              <a:t>utile</a:t>
            </a:r>
            <a:r>
              <a:rPr lang="fr-FR" b="0" i="0" dirty="0">
                <a:solidFill>
                  <a:srgbClr val="202122"/>
                </a:solidFill>
                <a:effectLst/>
                <a:latin typeface="Arial" panose="020B0604020202020204" pitchFamily="34" charset="0"/>
              </a:rPr>
              <a:t> à quelques-uns, et j’ai tiré de ma vie, qui ne pouvait rien donner de ce qu’on espérait d’elle, le seul acte peut-être qu’on n’en attendît pas, un acte de modestie, de prudence et de raison (incipit).</a:t>
            </a:r>
          </a:p>
          <a:p>
            <a:pPr algn="just"/>
            <a:r>
              <a:rPr lang="fr-FR" b="0" i="0" dirty="0">
                <a:solidFill>
                  <a:srgbClr val="202122"/>
                </a:solidFill>
                <a:effectLst/>
                <a:latin typeface="Arial" panose="020B0604020202020204" pitchFamily="34" charset="0"/>
              </a:rPr>
              <a:t>Ce que j’ai à vous dire de moi est fort </a:t>
            </a:r>
            <a:r>
              <a:rPr lang="fr-FR" b="1" i="0" dirty="0">
                <a:solidFill>
                  <a:srgbClr val="202122"/>
                </a:solidFill>
                <a:effectLst/>
                <a:latin typeface="Arial" panose="020B0604020202020204" pitchFamily="34" charset="0"/>
              </a:rPr>
              <a:t>peu de chose</a:t>
            </a:r>
            <a:r>
              <a:rPr lang="fr-FR" b="0" i="0" dirty="0">
                <a:solidFill>
                  <a:srgbClr val="202122"/>
                </a:solidFill>
                <a:effectLst/>
                <a:latin typeface="Arial" panose="020B0604020202020204" pitchFamily="34" charset="0"/>
              </a:rPr>
              <a:t>, et cela pourrait tenir en quelques mots : un campagnard qui s’éloigne un moment de son village, un écrivain mécontent de lui qui renonce à la manie d’écrire, et le pignon de sa maison natale figurant au début comme à la fin de son histoire (chap. III). </a:t>
            </a:r>
          </a:p>
          <a:p>
            <a:pPr marL="0" indent="0" algn="just">
              <a:buNone/>
            </a:pPr>
            <a:endParaRPr lang="it-IT" dirty="0"/>
          </a:p>
        </p:txBody>
      </p:sp>
    </p:spTree>
    <p:extLst>
      <p:ext uri="{BB962C8B-B14F-4D97-AF65-F5344CB8AC3E}">
        <p14:creationId xmlns:p14="http://schemas.microsoft.com/office/powerpoint/2010/main" val="320087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73B2FEF-FE29-4C4D-91E5-0C0908ADA929}"/>
              </a:ext>
            </a:extLst>
          </p:cNvPr>
          <p:cNvSpPr>
            <a:spLocks noGrp="1"/>
          </p:cNvSpPr>
          <p:nvPr>
            <p:ph type="title"/>
          </p:nvPr>
        </p:nvSpPr>
        <p:spPr/>
        <p:txBody>
          <a:bodyPr/>
          <a:lstStyle/>
          <a:p>
            <a:pPr algn="ctr"/>
            <a:r>
              <a:rPr lang="it-IT" dirty="0" err="1"/>
              <a:t>Fromentin</a:t>
            </a:r>
            <a:r>
              <a:rPr lang="it-IT" dirty="0"/>
              <a:t>, </a:t>
            </a:r>
            <a:r>
              <a:rPr lang="it-IT" i="1" dirty="0"/>
              <a:t>Dominique</a:t>
            </a:r>
            <a:endParaRPr lang="it-IT" dirty="0"/>
          </a:p>
        </p:txBody>
      </p:sp>
      <p:sp>
        <p:nvSpPr>
          <p:cNvPr id="3" name="Segnaposto contenuto 2">
            <a:extLst>
              <a:ext uri="{FF2B5EF4-FFF2-40B4-BE49-F238E27FC236}">
                <a16:creationId xmlns:a16="http://schemas.microsoft.com/office/drawing/2014/main" id="{ED76A318-5DE0-4D4E-9F2C-F154C2C479DE}"/>
              </a:ext>
            </a:extLst>
          </p:cNvPr>
          <p:cNvSpPr>
            <a:spLocks noGrp="1"/>
          </p:cNvSpPr>
          <p:nvPr>
            <p:ph idx="1"/>
          </p:nvPr>
        </p:nvSpPr>
        <p:spPr/>
        <p:txBody>
          <a:bodyPr>
            <a:normAutofit fontScale="70000" lnSpcReduction="20000"/>
          </a:bodyPr>
          <a:lstStyle/>
          <a:p>
            <a:pPr marL="0" indent="0" algn="just">
              <a:buNone/>
            </a:pPr>
            <a:r>
              <a:rPr lang="fr-FR" b="0" i="0" dirty="0">
                <a:solidFill>
                  <a:srgbClr val="202122"/>
                </a:solidFill>
                <a:effectLst/>
                <a:latin typeface="Arial" panose="020B0604020202020204" pitchFamily="34" charset="0"/>
              </a:rPr>
              <a:t>Un soir, je montais chez Olivier, et comme à l’ordinaire je passais devant la chambre de Madeleine […] je cédai à une tentation véritable, et j’entrai.</a:t>
            </a:r>
          </a:p>
          <a:p>
            <a:r>
              <a:rPr lang="fr-FR" b="0" i="0" dirty="0">
                <a:solidFill>
                  <a:srgbClr val="202122"/>
                </a:solidFill>
                <a:effectLst/>
                <a:latin typeface="Arial" panose="020B0604020202020204" pitchFamily="34" charset="0"/>
              </a:rPr>
              <a:t>[…] une </a:t>
            </a:r>
            <a:r>
              <a:rPr lang="fr-FR" b="1" i="0" dirty="0">
                <a:solidFill>
                  <a:srgbClr val="202122"/>
                </a:solidFill>
                <a:effectLst/>
                <a:latin typeface="Arial" panose="020B0604020202020204" pitchFamily="34" charset="0"/>
              </a:rPr>
              <a:t>odeur</a:t>
            </a:r>
            <a:r>
              <a:rPr lang="fr-FR" b="0" i="0" dirty="0">
                <a:solidFill>
                  <a:srgbClr val="202122"/>
                </a:solidFill>
                <a:effectLst/>
                <a:latin typeface="Arial" panose="020B0604020202020204" pitchFamily="34" charset="0"/>
              </a:rPr>
              <a:t> subtile, plus émouvante à respirer que toutes les autres, l’habitait comme un </a:t>
            </a:r>
            <a:r>
              <a:rPr lang="fr-FR" b="1" i="0" dirty="0">
                <a:solidFill>
                  <a:srgbClr val="202122"/>
                </a:solidFill>
                <a:effectLst/>
                <a:latin typeface="Arial" panose="020B0604020202020204" pitchFamily="34" charset="0"/>
              </a:rPr>
              <a:t>souvenir opiniâtre</a:t>
            </a:r>
            <a:r>
              <a:rPr lang="fr-FR" b="0" i="0" dirty="0">
                <a:solidFill>
                  <a:srgbClr val="202122"/>
                </a:solidFill>
                <a:effectLst/>
                <a:latin typeface="Arial" panose="020B0604020202020204" pitchFamily="34" charset="0"/>
              </a:rPr>
              <a:t> de Madeleine. J’allai jusqu’à la fenêtre : c’était là que Madeleine avait l’habitude de se tenir, et je m’assis dans un petit fauteuil à dossier bas qui lui servait de siège. J’y demeurai quelques minutes en proie à une anxiété des plus vives, retenu malgré moi par le désir de </a:t>
            </a:r>
            <a:r>
              <a:rPr lang="fr-FR" b="1" i="0" dirty="0">
                <a:solidFill>
                  <a:srgbClr val="202122"/>
                </a:solidFill>
                <a:effectLst/>
                <a:latin typeface="Arial" panose="020B0604020202020204" pitchFamily="34" charset="0"/>
              </a:rPr>
              <a:t>savourer des impressions</a:t>
            </a:r>
            <a:r>
              <a:rPr lang="fr-FR" b="0" i="0" dirty="0">
                <a:solidFill>
                  <a:srgbClr val="202122"/>
                </a:solidFill>
                <a:effectLst/>
                <a:latin typeface="Arial" panose="020B0604020202020204" pitchFamily="34" charset="0"/>
              </a:rPr>
              <a:t> dont la nouveauté me paraissait exquise. Je ne regardais rien ; pour rien au monde, je n’aurais osé porter la main sur le moindre des objets qui m’entouraient. Immobile, attentif seulement à </a:t>
            </a:r>
            <a:r>
              <a:rPr lang="fr-FR" b="1" i="0" dirty="0">
                <a:solidFill>
                  <a:srgbClr val="202122"/>
                </a:solidFill>
                <a:effectLst/>
                <a:latin typeface="Arial" panose="020B0604020202020204" pitchFamily="34" charset="0"/>
              </a:rPr>
              <a:t>me pénétrer</a:t>
            </a:r>
            <a:r>
              <a:rPr lang="fr-FR" b="0" i="0" dirty="0">
                <a:solidFill>
                  <a:srgbClr val="202122"/>
                </a:solidFill>
                <a:effectLst/>
                <a:latin typeface="Arial" panose="020B0604020202020204" pitchFamily="34" charset="0"/>
              </a:rPr>
              <a:t> de cette </a:t>
            </a:r>
            <a:r>
              <a:rPr lang="fr-FR" b="1" i="0" dirty="0">
                <a:solidFill>
                  <a:srgbClr val="202122"/>
                </a:solidFill>
                <a:effectLst/>
                <a:latin typeface="Arial" panose="020B0604020202020204" pitchFamily="34" charset="0"/>
              </a:rPr>
              <a:t>indiscrète émotion</a:t>
            </a:r>
            <a:r>
              <a:rPr lang="fr-FR" b="0" i="0" dirty="0">
                <a:solidFill>
                  <a:srgbClr val="202122"/>
                </a:solidFill>
                <a:effectLst/>
                <a:latin typeface="Arial" panose="020B0604020202020204" pitchFamily="34" charset="0"/>
              </a:rPr>
              <a:t>, j’avais au cœur des battements si convulsifs, si précipités, si distincts, que j’appuyais les deux mains sur ma poitrine pour en étouffer autant que possible les </a:t>
            </a:r>
            <a:r>
              <a:rPr lang="fr-FR" b="1" i="0" dirty="0">
                <a:solidFill>
                  <a:srgbClr val="202122"/>
                </a:solidFill>
                <a:effectLst/>
                <a:latin typeface="Arial" panose="020B0604020202020204" pitchFamily="34" charset="0"/>
              </a:rPr>
              <a:t>palpitations incommodes</a:t>
            </a:r>
            <a:r>
              <a:rPr lang="fr-FR" b="0" i="0" dirty="0">
                <a:solidFill>
                  <a:srgbClr val="202122"/>
                </a:solidFill>
                <a:effectLst/>
                <a:latin typeface="Arial" panose="020B0604020202020204" pitchFamily="34" charset="0"/>
              </a:rPr>
              <a:t> (chap. VI).</a:t>
            </a:r>
          </a:p>
          <a:p>
            <a:endParaRPr lang="fr-FR" dirty="0"/>
          </a:p>
          <a:p>
            <a:r>
              <a:rPr lang="fr-FR" b="0" i="0" dirty="0">
                <a:solidFill>
                  <a:srgbClr val="202122"/>
                </a:solidFill>
                <a:effectLst/>
                <a:latin typeface="Arial" panose="020B0604020202020204" pitchFamily="34" charset="0"/>
              </a:rPr>
              <a:t>… assister à sa vie comme à un spectacle donné par un autre… (fin chap. IV).</a:t>
            </a:r>
          </a:p>
          <a:p>
            <a:r>
              <a:rPr lang="fr-FR" b="0" i="0" dirty="0">
                <a:solidFill>
                  <a:srgbClr val="202122"/>
                </a:solidFill>
                <a:effectLst/>
                <a:latin typeface="Arial" panose="020B0604020202020204" pitchFamily="34" charset="0"/>
              </a:rPr>
              <a:t>« Madeleine est perdue, et je l’aime ! » (fin chap. VI).</a:t>
            </a:r>
            <a:br>
              <a:rPr lang="fr-FR" dirty="0"/>
            </a:br>
            <a:endParaRPr lang="it-IT" dirty="0"/>
          </a:p>
        </p:txBody>
      </p:sp>
    </p:spTree>
    <p:extLst>
      <p:ext uri="{BB962C8B-B14F-4D97-AF65-F5344CB8AC3E}">
        <p14:creationId xmlns:p14="http://schemas.microsoft.com/office/powerpoint/2010/main" val="3237338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EA20ABF-4C22-48C8-B421-A18D1DBC5D24}"/>
              </a:ext>
            </a:extLst>
          </p:cNvPr>
          <p:cNvSpPr>
            <a:spLocks noGrp="1"/>
          </p:cNvSpPr>
          <p:nvPr>
            <p:ph type="title"/>
          </p:nvPr>
        </p:nvSpPr>
        <p:spPr/>
        <p:txBody>
          <a:bodyPr/>
          <a:lstStyle/>
          <a:p>
            <a:pPr algn="ctr"/>
            <a:r>
              <a:rPr lang="it-IT" dirty="0"/>
              <a:t>Chateaubriand, </a:t>
            </a:r>
            <a:r>
              <a:rPr lang="it-IT" i="1" dirty="0"/>
              <a:t>René</a:t>
            </a:r>
          </a:p>
        </p:txBody>
      </p:sp>
      <p:sp>
        <p:nvSpPr>
          <p:cNvPr id="3" name="Segnaposto contenuto 2">
            <a:extLst>
              <a:ext uri="{FF2B5EF4-FFF2-40B4-BE49-F238E27FC236}">
                <a16:creationId xmlns:a16="http://schemas.microsoft.com/office/drawing/2014/main" id="{46246D70-8CA2-4BCC-9E69-13BF7DD4CFCB}"/>
              </a:ext>
            </a:extLst>
          </p:cNvPr>
          <p:cNvSpPr>
            <a:spLocks noGrp="1"/>
          </p:cNvSpPr>
          <p:nvPr>
            <p:ph idx="1"/>
          </p:nvPr>
        </p:nvSpPr>
        <p:spPr/>
        <p:txBody>
          <a:bodyPr/>
          <a:lstStyle/>
          <a:p>
            <a:pPr indent="0" algn="just">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solitude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absolue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spectacle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nature,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plongèrent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bientôt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presque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impossible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décrire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parents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ainsi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dire,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seul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la terre,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ayant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point encore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aimé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Il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manquait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remplir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abîme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existence</a:t>
            </a:r>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Mais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exprimer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foule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sensations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fugitives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j'éprouvais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promenades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rendent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vide d'un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cœur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solitaire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ressemblent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murmure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font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entendre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silence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désert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on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jouit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on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peindre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automne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surprit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milieu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incertitudes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j'entrai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ravissement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tempêtes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Tantôt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j'aurais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voulu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guerriers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errant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milieu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nuages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fantômes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tantôt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j'enviais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jusqu'au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sort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pâtre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réchauffer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mains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humble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feu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broussailles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allumé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J'écoutais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chants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mélancoliques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rappelaient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tout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pays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chant</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naturel</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triste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exprime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bonheur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Notre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cœur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instrument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incomplet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lyre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manque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cordes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sommes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forcés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rendre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accents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joie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le ton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consacré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soupirs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10923635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6074AC-023D-4B8F-AF24-E8EC489B11B2}"/>
              </a:ext>
            </a:extLst>
          </p:cNvPr>
          <p:cNvSpPr>
            <a:spLocks noGrp="1"/>
          </p:cNvSpPr>
          <p:nvPr>
            <p:ph type="title"/>
          </p:nvPr>
        </p:nvSpPr>
        <p:spPr/>
        <p:txBody>
          <a:bodyPr/>
          <a:lstStyle/>
          <a:p>
            <a:pPr algn="ctr"/>
            <a:r>
              <a:rPr lang="it-IT" dirty="0" err="1"/>
              <a:t>Fromentin</a:t>
            </a:r>
            <a:r>
              <a:rPr lang="it-IT" dirty="0"/>
              <a:t>, </a:t>
            </a:r>
            <a:r>
              <a:rPr lang="it-IT" i="1" dirty="0"/>
              <a:t>Dominique</a:t>
            </a:r>
            <a:endParaRPr lang="it-IT" dirty="0"/>
          </a:p>
        </p:txBody>
      </p:sp>
      <p:sp>
        <p:nvSpPr>
          <p:cNvPr id="3" name="Segnaposto contenuto 2">
            <a:extLst>
              <a:ext uri="{FF2B5EF4-FFF2-40B4-BE49-F238E27FC236}">
                <a16:creationId xmlns:a16="http://schemas.microsoft.com/office/drawing/2014/main" id="{A8F4BA69-9D9F-4A80-A65F-222C9C8DB044}"/>
              </a:ext>
            </a:extLst>
          </p:cNvPr>
          <p:cNvSpPr>
            <a:spLocks noGrp="1"/>
          </p:cNvSpPr>
          <p:nvPr>
            <p:ph idx="1"/>
          </p:nvPr>
        </p:nvSpPr>
        <p:spPr/>
        <p:txBody>
          <a:bodyPr>
            <a:normAutofit fontScale="85000" lnSpcReduction="20000"/>
          </a:bodyPr>
          <a:lstStyle/>
          <a:p>
            <a:pPr indent="304800" algn="just">
              <a:lnSpc>
                <a:spcPct val="107000"/>
              </a:lnSpc>
              <a:spcBef>
                <a:spcPts val="600"/>
              </a:spcBef>
              <a:spcAft>
                <a:spcPts val="600"/>
              </a:spcAft>
            </a:pP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C’</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un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portrait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coupé à mi-</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corps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conçu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dans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un style ancien […]. Je restai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anéanti</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devant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cette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effigie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effrayante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réalité</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tristesse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 signature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celle d’un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peintre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illustre. Je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recourus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livret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j’y</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trouvai</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initiales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Mme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Nièvres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n’</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besoin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ce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témoignage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Madeleine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là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devant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moi</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qui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regardait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mais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avec</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quels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yeux</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dans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quelle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attitude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avec</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quelle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pâleur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quelle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mystérieuse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expression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d’attente et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déplaisir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amer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endParaRPr lang="it-IT" sz="1900" dirty="0">
              <a:effectLst/>
              <a:latin typeface="Arial" panose="020B0604020202020204" pitchFamily="34" charset="0"/>
              <a:ea typeface="Calibri" panose="020F0502020204030204" pitchFamily="34" charset="0"/>
              <a:cs typeface="Arial" panose="020B0604020202020204" pitchFamily="34" charset="0"/>
            </a:endParaRPr>
          </a:p>
          <a:p>
            <a:pPr indent="304800" algn="just">
              <a:lnSpc>
                <a:spcPct val="107000"/>
              </a:lnSpc>
              <a:spcBef>
                <a:spcPts val="600"/>
              </a:spcBef>
              <a:spcAft>
                <a:spcPts val="600"/>
              </a:spcAft>
            </a:pP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J’eus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l’air d’</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être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passionné</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pour l’</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œuvre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peintre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tandis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réalité</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n’</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appréciais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n’</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adorais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passionnément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modèle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revins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lendemain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jours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suivants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je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glissais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bonne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heure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à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travers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galeries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désertes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j’apercevais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portrait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loin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comme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un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brouillard</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il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ressuscitait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à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chaque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faisais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en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J’arrivais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c’</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Madeleine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plus en plus triste […] Je lui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parlais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lui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disais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toutes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choses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déraisonnables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qui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torturaient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cœur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depuis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près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deux</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années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Je lui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racontais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 vie tout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entière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avec</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plus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lamentable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le plus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légitime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orgueils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Il y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moments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où</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modelé</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fuyant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joues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étincelle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yeux</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indéfinissable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dessin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la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bouche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donnaient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à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cette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muette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effigie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mobilités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qui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faisaient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peur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On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eût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qu’elle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écoutait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comprenait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a:t>
            </a:r>
            <a:endParaRPr lang="it-IT" sz="1900" dirty="0">
              <a:effectLst/>
              <a:latin typeface="Arial" panose="020B0604020202020204" pitchFamily="34" charset="0"/>
              <a:ea typeface="Calibri" panose="020F0502020204030204" pitchFamily="34" charset="0"/>
              <a:cs typeface="Arial" panose="020B0604020202020204" pitchFamily="34" charset="0"/>
            </a:endParaRPr>
          </a:p>
          <a:p>
            <a:pPr indent="304800" algn="just">
              <a:lnSpc>
                <a:spcPct val="107000"/>
              </a:lnSpc>
              <a:spcBef>
                <a:spcPts val="600"/>
              </a:spcBef>
              <a:spcAft>
                <a:spcPts val="600"/>
              </a:spcAft>
            </a:pP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Quelquefois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idée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venait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Madeleine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prévu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ce qui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arrivait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c’est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la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reconnaîtrais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deviendrais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fou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douleur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joie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dans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ce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fantastique</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entretien</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d’un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homme</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vivant et d’une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peinture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endParaRPr lang="it-IT" sz="1900" dirty="0">
              <a:effectLst/>
              <a:latin typeface="Arial" panose="020B0604020202020204" pitchFamily="34" charset="0"/>
              <a:ea typeface="Calibri" panose="020F0502020204030204" pitchFamily="34" charset="0"/>
              <a:cs typeface="Arial" panose="020B0604020202020204" pitchFamily="34" charset="0"/>
            </a:endParaRPr>
          </a:p>
          <a:p>
            <a:pPr indent="304800" algn="just">
              <a:lnSpc>
                <a:spcPct val="107000"/>
              </a:lnSpc>
              <a:spcBef>
                <a:spcPts val="600"/>
              </a:spcBef>
              <a:spcAft>
                <a:spcPts val="600"/>
              </a:spcAft>
            </a:pP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lendemain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d’un jour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où</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lui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adieux</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vraiment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funèbres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salles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furent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fermées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portrait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disparu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laissa</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plus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seul</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jamais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chap</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XVI).</a:t>
            </a:r>
            <a:endParaRPr lang="it-IT" sz="1900" dirty="0">
              <a:effectLst/>
              <a:latin typeface="Arial" panose="020B0604020202020204" pitchFamily="34" charset="0"/>
              <a:ea typeface="Calibri" panose="020F0502020204030204" pitchFamily="34" charset="0"/>
              <a:cs typeface="Arial" panose="020B0604020202020204" pitchFamily="34" charset="0"/>
            </a:endParaRPr>
          </a:p>
          <a:p>
            <a:endParaRPr lang="it-IT" dirty="0"/>
          </a:p>
        </p:txBody>
      </p:sp>
    </p:spTree>
    <p:extLst>
      <p:ext uri="{BB962C8B-B14F-4D97-AF65-F5344CB8AC3E}">
        <p14:creationId xmlns:p14="http://schemas.microsoft.com/office/powerpoint/2010/main" val="41499880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E94A48A9-C145-4ECC-B2C9-4EF21254C4C4}"/>
              </a:ext>
            </a:extLst>
          </p:cNvPr>
          <p:cNvSpPr>
            <a:spLocks noGrp="1"/>
          </p:cNvSpPr>
          <p:nvPr>
            <p:ph type="title"/>
          </p:nvPr>
        </p:nvSpPr>
        <p:spPr>
          <a:xfrm>
            <a:off x="1371599" y="294538"/>
            <a:ext cx="9895951" cy="1033669"/>
          </a:xfrm>
        </p:spPr>
        <p:txBody>
          <a:bodyPr>
            <a:normAutofit/>
          </a:bodyPr>
          <a:lstStyle/>
          <a:p>
            <a:r>
              <a:rPr lang="it-IT" sz="4000">
                <a:solidFill>
                  <a:srgbClr val="FFFFFF"/>
                </a:solidFill>
              </a:rPr>
              <a:t>Roland Barthes (1971) sur </a:t>
            </a:r>
            <a:r>
              <a:rPr lang="it-IT" sz="4000" i="1">
                <a:solidFill>
                  <a:srgbClr val="FFFFFF"/>
                </a:solidFill>
              </a:rPr>
              <a:t>Dominique</a:t>
            </a:r>
            <a:endParaRPr lang="it-IT" sz="4000">
              <a:solidFill>
                <a:srgbClr val="FFFFFF"/>
              </a:solidFill>
            </a:endParaRPr>
          </a:p>
        </p:txBody>
      </p:sp>
      <p:sp>
        <p:nvSpPr>
          <p:cNvPr id="3" name="Segnaposto contenuto 2">
            <a:extLst>
              <a:ext uri="{FF2B5EF4-FFF2-40B4-BE49-F238E27FC236}">
                <a16:creationId xmlns:a16="http://schemas.microsoft.com/office/drawing/2014/main" id="{45983CCE-6C4E-43FD-89DD-281566F82387}"/>
              </a:ext>
            </a:extLst>
          </p:cNvPr>
          <p:cNvSpPr>
            <a:spLocks noGrp="1"/>
          </p:cNvSpPr>
          <p:nvPr>
            <p:ph idx="1"/>
          </p:nvPr>
        </p:nvSpPr>
        <p:spPr>
          <a:xfrm>
            <a:off x="1371599" y="2318197"/>
            <a:ext cx="9724031" cy="3683358"/>
          </a:xfrm>
        </p:spPr>
        <p:txBody>
          <a:bodyPr anchor="ctr">
            <a:normAutofit/>
          </a:bodyPr>
          <a:lstStyle/>
          <a:p>
            <a:r>
              <a:rPr lang="it-IT" sz="2200" dirty="0">
                <a:latin typeface="Arial" panose="020B0604020202020204" pitchFamily="34" charset="0"/>
                <a:cs typeface="Arial" panose="020B0604020202020204" pitchFamily="34" charset="0"/>
              </a:rPr>
              <a:t>«Un </a:t>
            </a:r>
            <a:r>
              <a:rPr lang="it-IT" sz="2200" dirty="0" err="1">
                <a:latin typeface="Arial" panose="020B0604020202020204" pitchFamily="34" charset="0"/>
                <a:cs typeface="Arial" panose="020B0604020202020204" pitchFamily="34" charset="0"/>
              </a:rPr>
              <a:t>roman</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bien-pensant</a:t>
            </a:r>
            <a:r>
              <a:rPr lang="it-IT" sz="2200" dirty="0">
                <a:latin typeface="Arial" panose="020B0604020202020204" pitchFamily="34" charset="0"/>
                <a:cs typeface="Arial" panose="020B0604020202020204" pitchFamily="34" charset="0"/>
              </a:rPr>
              <a:t>» :  </a:t>
            </a:r>
            <a:r>
              <a:rPr lang="it-IT" sz="2200" dirty="0" err="1">
                <a:latin typeface="Arial" panose="020B0604020202020204" pitchFamily="34" charset="0"/>
                <a:cs typeface="Arial" panose="020B0604020202020204" pitchFamily="34" charset="0"/>
              </a:rPr>
              <a:t>idéologie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bourgeoise</a:t>
            </a:r>
            <a:r>
              <a:rPr lang="it-IT" sz="2200" dirty="0">
                <a:latin typeface="Arial" panose="020B0604020202020204" pitchFamily="34" charset="0"/>
                <a:cs typeface="Arial" panose="020B0604020202020204" pitchFamily="34" charset="0"/>
              </a:rPr>
              <a:t> – </a:t>
            </a:r>
            <a:r>
              <a:rPr lang="it-IT" sz="2200" dirty="0" err="1">
                <a:latin typeface="Arial" panose="020B0604020202020204" pitchFamily="34" charset="0"/>
                <a:cs typeface="Arial" panose="020B0604020202020204" pitchFamily="34" charset="0"/>
              </a:rPr>
              <a:t>psychologie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idéaliste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du</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sujet</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confession</a:t>
            </a:r>
            <a:r>
              <a:rPr lang="it-IT" sz="2200" dirty="0">
                <a:latin typeface="Arial" panose="020B0604020202020204" pitchFamily="34" charset="0"/>
                <a:cs typeface="Arial" panose="020B0604020202020204" pitchFamily="34" charset="0"/>
              </a:rPr>
              <a:t>). </a:t>
            </a:r>
          </a:p>
          <a:p>
            <a:r>
              <a:rPr lang="it-IT" sz="2200" dirty="0">
                <a:latin typeface="Arial" panose="020B0604020202020204" pitchFamily="34" charset="0"/>
                <a:cs typeface="Arial" panose="020B0604020202020204" pitchFamily="34" charset="0"/>
              </a:rPr>
              <a:t>«La Campagne, plus </a:t>
            </a:r>
            <a:r>
              <a:rPr lang="it-IT" sz="2200" dirty="0" err="1">
                <a:latin typeface="Arial" panose="020B0604020202020204" pitchFamily="34" charset="0"/>
                <a:cs typeface="Arial" panose="020B0604020202020204" pitchFamily="34" charset="0"/>
              </a:rPr>
              <a:t>que</a:t>
            </a:r>
            <a:r>
              <a:rPr lang="it-IT" sz="2200" dirty="0">
                <a:latin typeface="Arial" panose="020B0604020202020204" pitchFamily="34" charset="0"/>
                <a:cs typeface="Arial" panose="020B0604020202020204" pitchFamily="34" charset="0"/>
              </a:rPr>
              <a:t> l’</a:t>
            </a:r>
            <a:r>
              <a:rPr lang="it-IT" sz="2200" dirty="0" err="1">
                <a:latin typeface="Arial" panose="020B0604020202020204" pitchFamily="34" charset="0"/>
                <a:cs typeface="Arial" panose="020B0604020202020204" pitchFamily="34" charset="0"/>
              </a:rPr>
              <a:t>Amour</a:t>
            </a:r>
            <a:r>
              <a:rPr lang="it-IT" sz="2200" dirty="0">
                <a:latin typeface="Arial" panose="020B0604020202020204" pitchFamily="34" charset="0"/>
                <a:cs typeface="Arial" panose="020B0604020202020204" pitchFamily="34" charset="0"/>
              </a:rPr>
              <a:t> est le </a:t>
            </a:r>
            <a:r>
              <a:rPr lang="it-IT" sz="2200" dirty="0" err="1">
                <a:latin typeface="Arial" panose="020B0604020202020204" pitchFamily="34" charset="0"/>
                <a:cs typeface="Arial" panose="020B0604020202020204" pitchFamily="34" charset="0"/>
              </a:rPr>
              <a:t>vrai</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sujet</a:t>
            </a:r>
            <a:r>
              <a:rPr lang="it-IT" sz="2200" dirty="0">
                <a:latin typeface="Arial" panose="020B0604020202020204" pitchFamily="34" charset="0"/>
                <a:cs typeface="Arial" panose="020B0604020202020204" pitchFamily="34" charset="0"/>
              </a:rPr>
              <a:t> de </a:t>
            </a:r>
            <a:r>
              <a:rPr lang="it-IT" sz="2200" i="1" dirty="0">
                <a:latin typeface="Arial" panose="020B0604020202020204" pitchFamily="34" charset="0"/>
                <a:cs typeface="Arial" panose="020B0604020202020204" pitchFamily="34" charset="0"/>
              </a:rPr>
              <a:t>Dominique».</a:t>
            </a:r>
            <a:endParaRPr lang="it-IT" sz="2200" dirty="0">
              <a:latin typeface="Arial" panose="020B0604020202020204" pitchFamily="34" charset="0"/>
              <a:cs typeface="Arial" panose="020B0604020202020204" pitchFamily="34" charset="0"/>
            </a:endParaRPr>
          </a:p>
          <a:p>
            <a:r>
              <a:rPr lang="it-IT" sz="2200" i="1" dirty="0">
                <a:latin typeface="Arial" panose="020B0604020202020204" pitchFamily="34" charset="0"/>
                <a:cs typeface="Arial" panose="020B0604020202020204" pitchFamily="34" charset="0"/>
              </a:rPr>
              <a:t>«Dominique</a:t>
            </a:r>
            <a:r>
              <a:rPr lang="it-IT" sz="2200" dirty="0">
                <a:latin typeface="Arial" panose="020B0604020202020204" pitchFamily="34" charset="0"/>
                <a:cs typeface="Arial" panose="020B0604020202020204" pitchFamily="34" charset="0"/>
              </a:rPr>
              <a:t> est un </a:t>
            </a:r>
            <a:r>
              <a:rPr lang="it-IT" sz="2200" dirty="0" err="1">
                <a:latin typeface="Arial" panose="020B0604020202020204" pitchFamily="34" charset="0"/>
                <a:cs typeface="Arial" panose="020B0604020202020204" pitchFamily="34" charset="0"/>
              </a:rPr>
              <a:t>roman</a:t>
            </a:r>
            <a:r>
              <a:rPr lang="it-IT" sz="2200" dirty="0">
                <a:latin typeface="Arial" panose="020B0604020202020204" pitchFamily="34" charset="0"/>
                <a:cs typeface="Arial" panose="020B0604020202020204" pitchFamily="34" charset="0"/>
              </a:rPr>
              <a:t> sans </a:t>
            </a:r>
            <a:r>
              <a:rPr lang="it-IT" sz="2200" dirty="0" err="1">
                <a:latin typeface="Arial" panose="020B0604020202020204" pitchFamily="34" charset="0"/>
                <a:cs typeface="Arial" panose="020B0604020202020204" pitchFamily="34" charset="0"/>
              </a:rPr>
              <a:t>sexe</a:t>
            </a:r>
            <a:r>
              <a:rPr lang="it-IT" sz="2200" dirty="0">
                <a:latin typeface="Arial" panose="020B0604020202020204" pitchFamily="34" charset="0"/>
                <a:cs typeface="Arial" panose="020B0604020202020204" pitchFamily="34" charset="0"/>
              </a:rPr>
              <a:t> (la </a:t>
            </a:r>
            <a:r>
              <a:rPr lang="it-IT" sz="2200" dirty="0" err="1">
                <a:latin typeface="Arial" panose="020B0604020202020204" pitchFamily="34" charset="0"/>
                <a:cs typeface="Arial" panose="020B0604020202020204" pitchFamily="34" charset="0"/>
              </a:rPr>
              <a:t>logique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du</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signifiant</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dit</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que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cette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absence</a:t>
            </a:r>
            <a:r>
              <a:rPr lang="it-IT" sz="2200" dirty="0">
                <a:latin typeface="Arial" panose="020B0604020202020204" pitchFamily="34" charset="0"/>
                <a:cs typeface="Arial" panose="020B0604020202020204" pitchFamily="34" charset="0"/>
              </a:rPr>
              <a:t> s’</a:t>
            </a:r>
            <a:r>
              <a:rPr lang="it-IT" sz="2200" dirty="0" err="1">
                <a:latin typeface="Arial" panose="020B0604020202020204" pitchFamily="34" charset="0"/>
                <a:cs typeface="Arial" panose="020B0604020202020204" pitchFamily="34" charset="0"/>
              </a:rPr>
              <a:t>inscrit</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déjà</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dans</a:t>
            </a:r>
            <a:r>
              <a:rPr lang="it-IT" sz="2200" dirty="0">
                <a:latin typeface="Arial" panose="020B0604020202020204" pitchFamily="34" charset="0"/>
                <a:cs typeface="Arial" panose="020B0604020202020204" pitchFamily="34" charset="0"/>
              </a:rPr>
              <a:t> le </a:t>
            </a:r>
            <a:r>
              <a:rPr lang="it-IT" sz="2200" dirty="0" err="1">
                <a:latin typeface="Arial" panose="020B0604020202020204" pitchFamily="34" charset="0"/>
                <a:cs typeface="Arial" panose="020B0604020202020204" pitchFamily="34" charset="0"/>
              </a:rPr>
              <a:t>flottement</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du</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nom</a:t>
            </a:r>
            <a:r>
              <a:rPr lang="it-IT" sz="2200" dirty="0">
                <a:latin typeface="Arial" panose="020B0604020202020204" pitchFamily="34" charset="0"/>
                <a:cs typeface="Arial" panose="020B0604020202020204" pitchFamily="34" charset="0"/>
              </a:rPr>
              <a:t> qui donne son </a:t>
            </a:r>
            <a:r>
              <a:rPr lang="it-IT" sz="2200" dirty="0" err="1">
                <a:latin typeface="Arial" panose="020B0604020202020204" pitchFamily="34" charset="0"/>
                <a:cs typeface="Arial" panose="020B0604020202020204" pitchFamily="34" charset="0"/>
              </a:rPr>
              <a:t>titre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au</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livre</a:t>
            </a:r>
            <a:r>
              <a:rPr lang="it-IT" sz="2200" dirty="0">
                <a:latin typeface="Arial" panose="020B0604020202020204" pitchFamily="34" charset="0"/>
                <a:cs typeface="Arial" panose="020B0604020202020204" pitchFamily="34" charset="0"/>
              </a:rPr>
              <a:t>)». [D., </a:t>
            </a:r>
            <a:r>
              <a:rPr lang="it-IT" sz="2200" dirty="0" err="1">
                <a:latin typeface="Arial" panose="020B0604020202020204" pitchFamily="34" charset="0"/>
                <a:cs typeface="Arial" panose="020B0604020202020204" pitchFamily="34" charset="0"/>
              </a:rPr>
              <a:t>prénom</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épicène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masculin</a:t>
            </a:r>
            <a:r>
              <a:rPr lang="it-IT" sz="2200" dirty="0">
                <a:latin typeface="Arial" panose="020B0604020202020204" pitchFamily="34" charset="0"/>
                <a:cs typeface="Arial" panose="020B0604020202020204" pitchFamily="34" charset="0"/>
              </a:rPr>
              <a:t> et </a:t>
            </a:r>
            <a:r>
              <a:rPr lang="it-IT" sz="2200" dirty="0" err="1">
                <a:latin typeface="Arial" panose="020B0604020202020204" pitchFamily="34" charset="0"/>
                <a:cs typeface="Arial" panose="020B0604020202020204" pitchFamily="34" charset="0"/>
              </a:rPr>
              <a:t>féminin</a:t>
            </a:r>
            <a:r>
              <a:rPr lang="it-IT" sz="2200" dirty="0">
                <a:latin typeface="Arial" panose="020B0604020202020204" pitchFamily="34" charset="0"/>
                <a:cs typeface="Arial" panose="020B0604020202020204" pitchFamily="34" charset="0"/>
              </a:rPr>
              <a:t>]</a:t>
            </a:r>
          </a:p>
          <a:p>
            <a:r>
              <a:rPr lang="it-IT" sz="2200" dirty="0" err="1">
                <a:latin typeface="Arial" panose="020B0604020202020204" pitchFamily="34" charset="0"/>
                <a:cs typeface="Arial" panose="020B0604020202020204" pitchFamily="34" charset="0"/>
              </a:rPr>
              <a:t>Substituts</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du</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sexe</a:t>
            </a:r>
            <a:r>
              <a:rPr lang="it-IT" sz="2200" dirty="0">
                <a:latin typeface="Arial" panose="020B0604020202020204" pitchFamily="34" charset="0"/>
                <a:cs typeface="Arial" panose="020B0604020202020204" pitchFamily="34" charset="0"/>
              </a:rPr>
              <a:t>: la </a:t>
            </a:r>
            <a:r>
              <a:rPr lang="it-IT" sz="2200" dirty="0" err="1">
                <a:latin typeface="Arial" panose="020B0604020202020204" pitchFamily="34" charset="0"/>
                <a:cs typeface="Arial" panose="020B0604020202020204" pitchFamily="34" charset="0"/>
              </a:rPr>
              <a:t>course</a:t>
            </a:r>
            <a:r>
              <a:rPr lang="it-IT" sz="2200" dirty="0">
                <a:latin typeface="Arial" panose="020B0604020202020204" pitchFamily="34" charset="0"/>
                <a:cs typeface="Arial" panose="020B0604020202020204" pitchFamily="34" charset="0"/>
              </a:rPr>
              <a:t> à </a:t>
            </a:r>
            <a:r>
              <a:rPr lang="it-IT" sz="2200" dirty="0" err="1">
                <a:latin typeface="Arial" panose="020B0604020202020204" pitchFamily="34" charset="0"/>
                <a:cs typeface="Arial" panose="020B0604020202020204" pitchFamily="34" charset="0"/>
              </a:rPr>
              <a:t>cheval</a:t>
            </a:r>
            <a:r>
              <a:rPr lang="it-IT" sz="2200" dirty="0">
                <a:latin typeface="Arial" panose="020B0604020202020204" pitchFamily="34" charset="0"/>
                <a:cs typeface="Arial" panose="020B0604020202020204" pitchFamily="34" charset="0"/>
              </a:rPr>
              <a:t>, la </a:t>
            </a:r>
            <a:r>
              <a:rPr lang="it-IT" sz="2200" dirty="0" err="1">
                <a:latin typeface="Arial" panose="020B0604020202020204" pitchFamily="34" charset="0"/>
                <a:cs typeface="Arial" panose="020B0604020202020204" pitchFamily="34" charset="0"/>
              </a:rPr>
              <a:t>musique</a:t>
            </a:r>
            <a:r>
              <a:rPr lang="it-IT" sz="2200" dirty="0">
                <a:latin typeface="Arial" panose="020B0604020202020204" pitchFamily="34" charset="0"/>
                <a:cs typeface="Arial" panose="020B0604020202020204" pitchFamily="34" charset="0"/>
              </a:rPr>
              <a:t>, l’</a:t>
            </a:r>
            <a:r>
              <a:rPr lang="it-IT" sz="2200" dirty="0" err="1">
                <a:latin typeface="Arial" panose="020B0604020202020204" pitchFamily="34" charset="0"/>
                <a:cs typeface="Arial" panose="020B0604020202020204" pitchFamily="34" charset="0"/>
              </a:rPr>
              <a:t>écriture</a:t>
            </a:r>
            <a:r>
              <a:rPr lang="it-IT" sz="2200" dirty="0">
                <a:latin typeface="Arial" panose="020B0604020202020204" pitchFamily="34" charset="0"/>
                <a:cs typeface="Arial" panose="020B0604020202020204" pitchFamily="34" charset="0"/>
              </a:rPr>
              <a:t>…</a:t>
            </a:r>
          </a:p>
          <a:p>
            <a:r>
              <a:rPr lang="it-IT" sz="2200" dirty="0" err="1">
                <a:latin typeface="Arial" panose="020B0604020202020204" pitchFamily="34" charset="0"/>
                <a:cs typeface="Arial" panose="020B0604020202020204" pitchFamily="34" charset="0"/>
              </a:rPr>
              <a:t>échec</a:t>
            </a:r>
            <a:r>
              <a:rPr lang="it-IT" sz="2200" dirty="0">
                <a:latin typeface="Arial" panose="020B0604020202020204" pitchFamily="34" charset="0"/>
                <a:cs typeface="Arial" panose="020B0604020202020204" pitchFamily="34" charset="0"/>
              </a:rPr>
              <a:t> social - </a:t>
            </a:r>
            <a:r>
              <a:rPr lang="it-IT" sz="2200" dirty="0" err="1">
                <a:latin typeface="Arial" panose="020B0604020202020204" pitchFamily="34" charset="0"/>
                <a:cs typeface="Arial" panose="020B0604020202020204" pitchFamily="34" charset="0"/>
              </a:rPr>
              <a:t>échec</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amoureux</a:t>
            </a:r>
            <a:endParaRPr lang="it-IT" sz="2200" dirty="0">
              <a:latin typeface="Arial" panose="020B0604020202020204" pitchFamily="34" charset="0"/>
              <a:cs typeface="Arial" panose="020B0604020202020204" pitchFamily="34" charset="0"/>
            </a:endParaRPr>
          </a:p>
          <a:p>
            <a:r>
              <a:rPr lang="it-IT" sz="2200" dirty="0">
                <a:latin typeface="Arial" panose="020B0604020202020204" pitchFamily="34" charset="0"/>
                <a:cs typeface="Arial" panose="020B0604020202020204" pitchFamily="34" charset="0"/>
              </a:rPr>
              <a:t>Style </a:t>
            </a:r>
            <a:r>
              <a:rPr lang="it-IT" sz="2200" dirty="0" err="1">
                <a:latin typeface="Arial" panose="020B0604020202020204" pitchFamily="34" charset="0"/>
                <a:cs typeface="Arial" panose="020B0604020202020204" pitchFamily="34" charset="0"/>
              </a:rPr>
              <a:t>allusif</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tendance</a:t>
            </a:r>
            <a:r>
              <a:rPr lang="it-IT" sz="2200" dirty="0">
                <a:latin typeface="Arial" panose="020B0604020202020204" pitchFamily="34" charset="0"/>
                <a:cs typeface="Arial" panose="020B0604020202020204" pitchFamily="34" charset="0"/>
              </a:rPr>
              <a:t> à l’</a:t>
            </a:r>
            <a:r>
              <a:rPr lang="it-IT" sz="2200" dirty="0" err="1">
                <a:latin typeface="Arial" panose="020B0604020202020204" pitchFamily="34" charset="0"/>
                <a:cs typeface="Arial" panose="020B0604020202020204" pitchFamily="34" charset="0"/>
              </a:rPr>
              <a:t>abstraction</a:t>
            </a:r>
            <a:r>
              <a:rPr lang="it-IT" sz="2200" dirty="0">
                <a:latin typeface="Arial" panose="020B0604020202020204" pitchFamily="34" charset="0"/>
                <a:cs typeface="Arial" panose="020B0604020202020204" pitchFamily="34" charset="0"/>
              </a:rPr>
              <a:t> et à la </a:t>
            </a:r>
            <a:r>
              <a:rPr lang="it-IT" sz="2200" dirty="0" err="1">
                <a:latin typeface="Arial" panose="020B0604020202020204" pitchFamily="34" charset="0"/>
                <a:cs typeface="Arial" panose="020B0604020202020204" pitchFamily="34" charset="0"/>
              </a:rPr>
              <a:t>généralisation</a:t>
            </a:r>
            <a:endParaRPr lang="it-IT" sz="2200" dirty="0">
              <a:latin typeface="Arial" panose="020B0604020202020204" pitchFamily="34" charset="0"/>
              <a:cs typeface="Arial" panose="020B0604020202020204" pitchFamily="34" charset="0"/>
            </a:endParaRPr>
          </a:p>
          <a:p>
            <a:endParaRPr lang="it-IT" sz="2000" dirty="0"/>
          </a:p>
        </p:txBody>
      </p:sp>
    </p:spTree>
    <p:extLst>
      <p:ext uri="{BB962C8B-B14F-4D97-AF65-F5344CB8AC3E}">
        <p14:creationId xmlns:p14="http://schemas.microsoft.com/office/powerpoint/2010/main" val="17362409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668524-E730-4F9B-904B-D68B6B403136}"/>
              </a:ext>
            </a:extLst>
          </p:cNvPr>
          <p:cNvSpPr>
            <a:spLocks noGrp="1"/>
          </p:cNvSpPr>
          <p:nvPr>
            <p:ph type="title"/>
          </p:nvPr>
        </p:nvSpPr>
        <p:spPr/>
        <p:txBody>
          <a:bodyPr/>
          <a:lstStyle/>
          <a:p>
            <a:pPr algn="ctr"/>
            <a:r>
              <a:rPr lang="it-IT" dirty="0" err="1"/>
              <a:t>Relectures</a:t>
            </a:r>
            <a:r>
              <a:rPr lang="it-IT" dirty="0"/>
              <a:t> </a:t>
            </a:r>
            <a:r>
              <a:rPr lang="it-IT" dirty="0" err="1"/>
              <a:t>contemporaines</a:t>
            </a:r>
            <a:r>
              <a:rPr lang="it-IT" dirty="0"/>
              <a:t> de </a:t>
            </a:r>
            <a:r>
              <a:rPr lang="it-IT" i="1" dirty="0"/>
              <a:t>Dominique</a:t>
            </a:r>
            <a:endParaRPr lang="it-IT" dirty="0"/>
          </a:p>
        </p:txBody>
      </p:sp>
      <p:sp>
        <p:nvSpPr>
          <p:cNvPr id="3" name="Segnaposto contenuto 2">
            <a:extLst>
              <a:ext uri="{FF2B5EF4-FFF2-40B4-BE49-F238E27FC236}">
                <a16:creationId xmlns:a16="http://schemas.microsoft.com/office/drawing/2014/main" id="{6B080B47-99F5-476A-807D-0428985E6B98}"/>
              </a:ext>
            </a:extLst>
          </p:cNvPr>
          <p:cNvSpPr>
            <a:spLocks noGrp="1"/>
          </p:cNvSpPr>
          <p:nvPr>
            <p:ph idx="1"/>
          </p:nvPr>
        </p:nvSpPr>
        <p:spPr/>
        <p:txBody>
          <a:bodyPr>
            <a:normAutofit fontScale="92500" lnSpcReduction="10000"/>
          </a:bodyPr>
          <a:lstStyle/>
          <a:p>
            <a:pPr marL="0" indent="0" algn="ctr">
              <a:buNone/>
            </a:pPr>
            <a:r>
              <a:rPr lang="fr-FR" b="0" i="0" dirty="0">
                <a:solidFill>
                  <a:srgbClr val="202122"/>
                </a:solidFill>
                <a:effectLst/>
                <a:highlight>
                  <a:srgbClr val="FFFF00"/>
                </a:highlight>
                <a:latin typeface="Arial" panose="020B0604020202020204" pitchFamily="34" charset="0"/>
              </a:rPr>
              <a:t>Qui est Mme de Bray, épouse de Dominique?</a:t>
            </a:r>
          </a:p>
          <a:p>
            <a:r>
              <a:rPr lang="fr-FR" sz="2600" dirty="0">
                <a:solidFill>
                  <a:srgbClr val="202122"/>
                </a:solidFill>
                <a:latin typeface="Arial" panose="020B0604020202020204" pitchFamily="34" charset="0"/>
                <a:cs typeface="Arial" panose="020B0604020202020204" pitchFamily="34" charset="0"/>
              </a:rPr>
              <a:t>Alain VAILLANT, </a:t>
            </a:r>
            <a:r>
              <a:rPr lang="fr-FR" sz="2600" i="1" dirty="0">
                <a:solidFill>
                  <a:srgbClr val="202122"/>
                </a:solidFill>
                <a:latin typeface="Arial" panose="020B0604020202020204" pitchFamily="34" charset="0"/>
                <a:cs typeface="Arial" panose="020B0604020202020204" pitchFamily="34" charset="0"/>
              </a:rPr>
              <a:t>L’amour-fiction</a:t>
            </a:r>
            <a:r>
              <a:rPr lang="fr-FR" sz="2600" dirty="0">
                <a:solidFill>
                  <a:srgbClr val="202122"/>
                </a:solidFill>
                <a:latin typeface="Arial" panose="020B0604020202020204" pitchFamily="34" charset="0"/>
                <a:cs typeface="Arial" panose="020B0604020202020204" pitchFamily="34" charset="0"/>
              </a:rPr>
              <a:t>, 2002:  Julie = </a:t>
            </a:r>
            <a:r>
              <a:rPr lang="fr-FR" sz="2600" b="0" i="0" dirty="0">
                <a:solidFill>
                  <a:srgbClr val="202122"/>
                </a:solidFill>
                <a:effectLst/>
                <a:latin typeface="Arial" panose="020B0604020202020204" pitchFamily="34" charset="0"/>
                <a:cs typeface="Arial" panose="020B0604020202020204" pitchFamily="34" charset="0"/>
              </a:rPr>
              <a:t>Mme de Bray :</a:t>
            </a:r>
          </a:p>
          <a:p>
            <a:r>
              <a:rPr lang="fr-FR" sz="2600" b="0" i="0" dirty="0">
                <a:solidFill>
                  <a:srgbClr val="202122"/>
                </a:solidFill>
                <a:effectLst/>
                <a:latin typeface="Arial" panose="020B0604020202020204" pitchFamily="34" charset="0"/>
                <a:cs typeface="Arial" panose="020B0604020202020204" pitchFamily="34" charset="0"/>
              </a:rPr>
              <a:t>[Mme de Bray] </a:t>
            </a:r>
            <a:r>
              <a:rPr lang="fr-FR" sz="2600" b="0" i="0">
                <a:solidFill>
                  <a:srgbClr val="202122"/>
                </a:solidFill>
                <a:effectLst/>
                <a:latin typeface="Arial" panose="020B0604020202020204" pitchFamily="34" charset="0"/>
                <a:cs typeface="Arial" panose="020B0604020202020204" pitchFamily="34" charset="0"/>
              </a:rPr>
              <a:t>de très beaux </a:t>
            </a:r>
            <a:r>
              <a:rPr lang="fr-FR" sz="2600" b="0" i="0" dirty="0">
                <a:solidFill>
                  <a:srgbClr val="202122"/>
                </a:solidFill>
                <a:effectLst/>
                <a:latin typeface="Arial" panose="020B0604020202020204" pitchFamily="34" charset="0"/>
                <a:cs typeface="Arial" panose="020B0604020202020204" pitchFamily="34" charset="0"/>
              </a:rPr>
              <a:t>yeux dans un visage indécis, beaucoup de douceur, je ne sais quoi d’</a:t>
            </a:r>
            <a:r>
              <a:rPr lang="fr-FR" sz="2600" b="1" i="0" dirty="0">
                <a:solidFill>
                  <a:srgbClr val="202122"/>
                </a:solidFill>
                <a:effectLst/>
                <a:latin typeface="Arial" panose="020B0604020202020204" pitchFamily="34" charset="0"/>
                <a:cs typeface="Arial" panose="020B0604020202020204" pitchFamily="34" charset="0"/>
              </a:rPr>
              <a:t>ombrageux</a:t>
            </a:r>
            <a:r>
              <a:rPr lang="fr-FR" sz="2600" b="0" i="0" dirty="0">
                <a:solidFill>
                  <a:srgbClr val="202122"/>
                </a:solidFill>
                <a:effectLst/>
                <a:latin typeface="Arial" panose="020B0604020202020204" pitchFamily="34" charset="0"/>
                <a:cs typeface="Arial" panose="020B0604020202020204" pitchFamily="34" charset="0"/>
              </a:rPr>
              <a:t> d’abord qui tenait sans doute à l’isolement accoutumé de sa vie, mais avec infiniment de grâce et de manières (chap. I)</a:t>
            </a:r>
          </a:p>
          <a:p>
            <a:r>
              <a:rPr lang="fr-FR" sz="2600" b="0" i="0" dirty="0">
                <a:solidFill>
                  <a:srgbClr val="202122"/>
                </a:solidFill>
                <a:effectLst/>
                <a:latin typeface="Arial" panose="020B0604020202020204" pitchFamily="34" charset="0"/>
                <a:cs typeface="Arial" panose="020B0604020202020204" pitchFamily="34" charset="0"/>
              </a:rPr>
              <a:t>[Julie] Cet œil, le plus admirable et le moins séduisant peut-être que j’aie jamais vu, était ce qu’il y avait de plus frappant dans la physionomie de ce petit être </a:t>
            </a:r>
            <a:r>
              <a:rPr lang="fr-FR" sz="2600" b="1" i="0" dirty="0">
                <a:solidFill>
                  <a:srgbClr val="202122"/>
                </a:solidFill>
                <a:effectLst/>
                <a:latin typeface="Arial" panose="020B0604020202020204" pitchFamily="34" charset="0"/>
                <a:cs typeface="Arial" panose="020B0604020202020204" pitchFamily="34" charset="0"/>
              </a:rPr>
              <a:t>ombrageux</a:t>
            </a:r>
            <a:r>
              <a:rPr lang="fr-FR" sz="2600" b="0" i="0" dirty="0">
                <a:solidFill>
                  <a:srgbClr val="202122"/>
                </a:solidFill>
                <a:effectLst/>
                <a:latin typeface="Arial" panose="020B0604020202020204" pitchFamily="34" charset="0"/>
                <a:cs typeface="Arial" panose="020B0604020202020204" pitchFamily="34" charset="0"/>
              </a:rPr>
              <a:t>, souffrant et fier (chap. VII).</a:t>
            </a:r>
          </a:p>
          <a:p>
            <a:r>
              <a:rPr lang="fr-FR" sz="2600" b="0" i="0" dirty="0">
                <a:solidFill>
                  <a:srgbClr val="202122"/>
                </a:solidFill>
                <a:effectLst/>
                <a:latin typeface="Arial" panose="020B0604020202020204" pitchFamily="34" charset="0"/>
                <a:cs typeface="Arial" panose="020B0604020202020204" pitchFamily="34" charset="0"/>
              </a:rPr>
              <a:t>[Julie] Son caractère </a:t>
            </a:r>
            <a:r>
              <a:rPr lang="fr-FR" sz="2600" b="1" i="0" dirty="0">
                <a:solidFill>
                  <a:srgbClr val="202122"/>
                </a:solidFill>
                <a:effectLst/>
                <a:latin typeface="Arial" panose="020B0604020202020204" pitchFamily="34" charset="0"/>
                <a:cs typeface="Arial" panose="020B0604020202020204" pitchFamily="34" charset="0"/>
              </a:rPr>
              <a:t>ombrageux</a:t>
            </a:r>
            <a:r>
              <a:rPr lang="fr-FR" sz="2600" b="0" i="0" dirty="0">
                <a:solidFill>
                  <a:srgbClr val="202122"/>
                </a:solidFill>
                <a:effectLst/>
                <a:latin typeface="Arial" panose="020B0604020202020204" pitchFamily="34" charset="0"/>
                <a:cs typeface="Arial" panose="020B0604020202020204" pitchFamily="34" charset="0"/>
              </a:rPr>
              <a:t> à l’excès</a:t>
            </a:r>
            <a:r>
              <a:rPr lang="fr-FR" sz="2600" dirty="0">
                <a:solidFill>
                  <a:srgbClr val="202122"/>
                </a:solidFill>
                <a:latin typeface="Arial" panose="020B0604020202020204" pitchFamily="34" charset="0"/>
                <a:cs typeface="Arial" panose="020B0604020202020204" pitchFamily="34" charset="0"/>
              </a:rPr>
              <a:t> (chap. XIV).</a:t>
            </a:r>
          </a:p>
          <a:p>
            <a:r>
              <a:rPr lang="it-IT" sz="2600" dirty="0">
                <a:effectLst/>
                <a:latin typeface="Arial" panose="020B0604020202020204" pitchFamily="34" charset="0"/>
                <a:ea typeface="Calibri" panose="020F0502020204030204" pitchFamily="34" charset="0"/>
                <a:cs typeface="Arial" panose="020B0604020202020204" pitchFamily="34" charset="0"/>
              </a:rPr>
              <a:t>Jacqueline HARPMAN, </a:t>
            </a:r>
            <a:r>
              <a:rPr lang="it-IT" sz="2600" i="1" dirty="0">
                <a:effectLst/>
                <a:latin typeface="Arial" panose="020B0604020202020204" pitchFamily="34" charset="0"/>
                <a:ea typeface="Calibri" panose="020F0502020204030204" pitchFamily="34" charset="0"/>
                <a:cs typeface="Arial" panose="020B0604020202020204" pitchFamily="34" charset="0"/>
              </a:rPr>
              <a:t>Ce </a:t>
            </a:r>
            <a:r>
              <a:rPr lang="it-IT" sz="2600" i="1" dirty="0" err="1">
                <a:effectLst/>
                <a:latin typeface="Arial" panose="020B0604020202020204" pitchFamily="34" charset="0"/>
                <a:ea typeface="Calibri" panose="020F0502020204030204" pitchFamily="34" charset="0"/>
                <a:cs typeface="Arial" panose="020B0604020202020204" pitchFamily="34" charset="0"/>
              </a:rPr>
              <a:t>que</a:t>
            </a:r>
            <a:r>
              <a:rPr lang="it-IT" sz="2600" i="1" dirty="0">
                <a:effectLst/>
                <a:latin typeface="Arial" panose="020B0604020202020204" pitchFamily="34" charset="0"/>
                <a:ea typeface="Calibri" panose="020F0502020204030204" pitchFamily="34" charset="0"/>
                <a:cs typeface="Arial" panose="020B0604020202020204" pitchFamily="34" charset="0"/>
              </a:rPr>
              <a:t> Dominique n’a </a:t>
            </a:r>
            <a:r>
              <a:rPr lang="it-IT" sz="2600" i="1" dirty="0" err="1">
                <a:effectLst/>
                <a:latin typeface="Arial" panose="020B0604020202020204" pitchFamily="34" charset="0"/>
                <a:ea typeface="Calibri" panose="020F0502020204030204" pitchFamily="34" charset="0"/>
                <a:cs typeface="Arial" panose="020B0604020202020204" pitchFamily="34" charset="0"/>
              </a:rPr>
              <a:t>pas</a:t>
            </a:r>
            <a:r>
              <a:rPr lang="it-IT" sz="2600" i="1" dirty="0">
                <a:effectLst/>
                <a:latin typeface="Arial" panose="020B0604020202020204" pitchFamily="34" charset="0"/>
                <a:ea typeface="Calibri" panose="020F0502020204030204" pitchFamily="34" charset="0"/>
                <a:cs typeface="Arial" panose="020B0604020202020204" pitchFamily="34" charset="0"/>
              </a:rPr>
              <a:t> su</a:t>
            </a:r>
            <a:r>
              <a:rPr lang="it-IT" sz="2600" dirty="0">
                <a:effectLst/>
                <a:latin typeface="Arial" panose="020B0604020202020204" pitchFamily="34" charset="0"/>
                <a:ea typeface="Calibri" panose="020F0502020204030204" pitchFamily="34" charset="0"/>
                <a:cs typeface="Arial" panose="020B0604020202020204" pitchFamily="34" charset="0"/>
              </a:rPr>
              <a:t>, 2007 (</a:t>
            </a:r>
            <a:r>
              <a:rPr lang="it-IT" sz="2600" dirty="0" err="1">
                <a:effectLst/>
                <a:latin typeface="Arial" panose="020B0604020202020204" pitchFamily="34" charset="0"/>
                <a:ea typeface="Calibri" panose="020F0502020204030204" pitchFamily="34" charset="0"/>
                <a:cs typeface="Arial" panose="020B0604020202020204" pitchFamily="34" charset="0"/>
              </a:rPr>
              <a:t>roman</a:t>
            </a:r>
            <a:r>
              <a:rPr lang="it-IT" sz="2600" dirty="0">
                <a:effectLst/>
                <a:latin typeface="Arial" panose="020B0604020202020204" pitchFamily="34" charset="0"/>
                <a:ea typeface="Calibri" panose="020F0502020204030204" pitchFamily="34" charset="0"/>
                <a:cs typeface="Arial" panose="020B0604020202020204" pitchFamily="34" charset="0"/>
              </a:rPr>
              <a:t>): </a:t>
            </a:r>
            <a:r>
              <a:rPr lang="fr-FR" sz="2600" dirty="0">
                <a:latin typeface="Arial" panose="020B0604020202020204" pitchFamily="34" charset="0"/>
                <a:cs typeface="Arial" panose="020B0604020202020204" pitchFamily="34" charset="0"/>
              </a:rPr>
              <a:t>Julie amoureuse de Dominique (et ma</a:t>
            </a:r>
            <a:r>
              <a:rPr lang="it-IT" sz="2600" dirty="0">
                <a:effectLst/>
                <a:latin typeface="Arial" panose="020B0604020202020204" pitchFamily="34" charset="0"/>
                <a:ea typeface="Calibri" panose="020F0502020204030204" pitchFamily="34" charset="0"/>
                <a:cs typeface="Arial" panose="020B0604020202020204" pitchFamily="34" charset="0"/>
              </a:rPr>
              <a:t>î</a:t>
            </a:r>
            <a:r>
              <a:rPr lang="fr-FR" sz="2600" dirty="0">
                <a:latin typeface="Arial" panose="020B0604020202020204" pitchFamily="34" charset="0"/>
                <a:cs typeface="Arial" panose="020B0604020202020204" pitchFamily="34" charset="0"/>
              </a:rPr>
              <a:t>tresse d’Olivier).</a:t>
            </a:r>
            <a:endParaRPr lang="it-IT" sz="2600" dirty="0">
              <a:effectLst/>
              <a:latin typeface="Arial" panose="020B0604020202020204" pitchFamily="34" charset="0"/>
              <a:ea typeface="Calibri" panose="020F0502020204030204" pitchFamily="34" charset="0"/>
              <a:cs typeface="Arial" panose="020B0604020202020204" pitchFamily="34" charset="0"/>
            </a:endParaRPr>
          </a:p>
          <a:p>
            <a:endParaRPr lang="fr-FR" dirty="0">
              <a:solidFill>
                <a:srgbClr val="202122"/>
              </a:solidFill>
              <a:latin typeface="Arial" panose="020B0604020202020204" pitchFamily="34" charset="0"/>
            </a:endParaRPr>
          </a:p>
          <a:p>
            <a:endParaRPr lang="fr-FR" dirty="0">
              <a:solidFill>
                <a:srgbClr val="202122"/>
              </a:solidFill>
              <a:latin typeface="Arial" panose="020B0604020202020204" pitchFamily="34" charset="0"/>
            </a:endParaRPr>
          </a:p>
          <a:p>
            <a:endParaRPr lang="it-IT" dirty="0"/>
          </a:p>
        </p:txBody>
      </p:sp>
    </p:spTree>
    <p:extLst>
      <p:ext uri="{BB962C8B-B14F-4D97-AF65-F5344CB8AC3E}">
        <p14:creationId xmlns:p14="http://schemas.microsoft.com/office/powerpoint/2010/main" val="20114155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967D1F-E7AF-4793-BE19-C60913BABF28}"/>
              </a:ext>
            </a:extLst>
          </p:cNvPr>
          <p:cNvSpPr>
            <a:spLocks noGrp="1"/>
          </p:cNvSpPr>
          <p:nvPr>
            <p:ph type="title"/>
          </p:nvPr>
        </p:nvSpPr>
        <p:spPr/>
        <p:txBody>
          <a:bodyPr/>
          <a:lstStyle/>
          <a:p>
            <a:pPr algn="ctr"/>
            <a:r>
              <a:rPr lang="it-IT" dirty="0"/>
              <a:t>Nature et </a:t>
            </a:r>
            <a:r>
              <a:rPr lang="it-IT" dirty="0" err="1"/>
              <a:t>société</a:t>
            </a:r>
            <a:r>
              <a:rPr lang="it-IT" dirty="0"/>
              <a:t>:</a:t>
            </a:r>
            <a:br>
              <a:rPr lang="it-IT" dirty="0"/>
            </a:br>
            <a:r>
              <a:rPr lang="it-IT" dirty="0" err="1"/>
              <a:t>Huysmans</a:t>
            </a:r>
            <a:r>
              <a:rPr lang="it-IT" dirty="0"/>
              <a:t>, </a:t>
            </a:r>
            <a:r>
              <a:rPr lang="it-IT" i="1" dirty="0"/>
              <a:t>À </a:t>
            </a:r>
            <a:r>
              <a:rPr lang="it-IT" i="1" dirty="0" err="1"/>
              <a:t>rebours</a:t>
            </a:r>
            <a:r>
              <a:rPr lang="it-IT" dirty="0"/>
              <a:t> (</a:t>
            </a:r>
            <a:r>
              <a:rPr lang="it-IT" dirty="0" err="1"/>
              <a:t>chap</a:t>
            </a:r>
            <a:r>
              <a:rPr lang="it-IT" dirty="0"/>
              <a:t>. II)</a:t>
            </a:r>
          </a:p>
        </p:txBody>
      </p:sp>
      <p:sp>
        <p:nvSpPr>
          <p:cNvPr id="3" name="Segnaposto contenuto 2">
            <a:extLst>
              <a:ext uri="{FF2B5EF4-FFF2-40B4-BE49-F238E27FC236}">
                <a16:creationId xmlns:a16="http://schemas.microsoft.com/office/drawing/2014/main" id="{DC7B6416-297B-4E6A-8EDB-9950DF606B17}"/>
              </a:ext>
            </a:extLst>
          </p:cNvPr>
          <p:cNvSpPr>
            <a:spLocks noGrp="1"/>
          </p:cNvSpPr>
          <p:nvPr>
            <p:ph idx="1"/>
          </p:nvPr>
        </p:nvSpPr>
        <p:spPr/>
        <p:txBody>
          <a:bodyPr>
            <a:normAutofit fontScale="70000" lnSpcReduction="20000"/>
          </a:bodyPr>
          <a:lstStyle/>
          <a:p>
            <a:pPr algn="just"/>
            <a:endParaRPr lang="fr-FR" b="0" i="0" dirty="0">
              <a:solidFill>
                <a:srgbClr val="202122"/>
              </a:solidFill>
              <a:effectLst/>
              <a:latin typeface="Arial" panose="020B0604020202020204" pitchFamily="34" charset="0"/>
            </a:endParaRPr>
          </a:p>
          <a:p>
            <a:pPr marL="0" indent="0" algn="just">
              <a:buNone/>
            </a:pPr>
            <a:r>
              <a:rPr lang="fr-FR" b="0" i="0" dirty="0">
                <a:solidFill>
                  <a:srgbClr val="202122"/>
                </a:solidFill>
                <a:effectLst/>
                <a:latin typeface="Arial" panose="020B0604020202020204" pitchFamily="34" charset="0"/>
              </a:rPr>
              <a:t>	Rétrécie par l’ombre tombée des collines, la plaine paraissait, à son milieu, poudrée de farine d’amidon et enduite de blanc cold-cream ; dans l’air tiède, éventant les herbes décolorées et distillant de bas parfums d’épices, les arbres frottés de craie par la lune, ébouriffaient de pâles feuillages et dédoublaient leurs troncs dont les ombres barraient de raies noires le sol en plâtre sur lequel des caillasses scintillaient ainsi que des éclats d’assiettes.</a:t>
            </a:r>
          </a:p>
          <a:p>
            <a:pPr marL="0" indent="0" algn="just">
              <a:buNone/>
            </a:pPr>
            <a:r>
              <a:rPr lang="fr-FR" b="0" i="0" dirty="0">
                <a:solidFill>
                  <a:srgbClr val="202122"/>
                </a:solidFill>
                <a:effectLst/>
                <a:latin typeface="Arial" panose="020B0604020202020204" pitchFamily="34" charset="0"/>
              </a:rPr>
              <a:t>	En raison de son </a:t>
            </a:r>
            <a:r>
              <a:rPr lang="fr-FR" b="1" i="0" dirty="0">
                <a:solidFill>
                  <a:srgbClr val="202122"/>
                </a:solidFill>
                <a:effectLst/>
                <a:latin typeface="Arial" panose="020B0604020202020204" pitchFamily="34" charset="0"/>
              </a:rPr>
              <a:t>maquillage</a:t>
            </a:r>
            <a:r>
              <a:rPr lang="fr-FR" b="0" i="0" dirty="0">
                <a:solidFill>
                  <a:srgbClr val="202122"/>
                </a:solidFill>
                <a:effectLst/>
                <a:latin typeface="Arial" panose="020B0604020202020204" pitchFamily="34" charset="0"/>
              </a:rPr>
              <a:t> et de son </a:t>
            </a:r>
            <a:r>
              <a:rPr lang="fr-FR" b="1" i="0" dirty="0">
                <a:solidFill>
                  <a:srgbClr val="202122"/>
                </a:solidFill>
                <a:effectLst/>
                <a:latin typeface="Arial" panose="020B0604020202020204" pitchFamily="34" charset="0"/>
              </a:rPr>
              <a:t>air factice</a:t>
            </a:r>
            <a:r>
              <a:rPr lang="fr-FR" b="0" i="0" dirty="0">
                <a:solidFill>
                  <a:srgbClr val="202122"/>
                </a:solidFill>
                <a:effectLst/>
                <a:latin typeface="Arial" panose="020B0604020202020204" pitchFamily="34" charset="0"/>
              </a:rPr>
              <a:t>, ce paysage ne déplaisait pas à des Esseintes ; mais, depuis cette après-midi occupée dans le hameau de Fontenay à la recherche d’une maison, jamais il ne s’était, pendant le jour, promené sur les routes ; la </a:t>
            </a:r>
            <a:r>
              <a:rPr lang="fr-FR" b="1" i="0" dirty="0">
                <a:solidFill>
                  <a:srgbClr val="202122"/>
                </a:solidFill>
                <a:effectLst/>
                <a:latin typeface="Arial" panose="020B0604020202020204" pitchFamily="34" charset="0"/>
              </a:rPr>
              <a:t>verdure</a:t>
            </a:r>
            <a:r>
              <a:rPr lang="fr-FR" b="0" i="0" dirty="0">
                <a:solidFill>
                  <a:srgbClr val="202122"/>
                </a:solidFill>
                <a:effectLst/>
                <a:latin typeface="Arial" panose="020B0604020202020204" pitchFamily="34" charset="0"/>
              </a:rPr>
              <a:t> de ce pays ne lui inspirait, du reste, </a:t>
            </a:r>
            <a:r>
              <a:rPr lang="fr-FR" b="1" i="0" dirty="0">
                <a:solidFill>
                  <a:srgbClr val="202122"/>
                </a:solidFill>
                <a:effectLst/>
                <a:latin typeface="Arial" panose="020B0604020202020204" pitchFamily="34" charset="0"/>
              </a:rPr>
              <a:t>aucun intérêt</a:t>
            </a:r>
            <a:r>
              <a:rPr lang="fr-FR" b="0" i="0" dirty="0">
                <a:solidFill>
                  <a:srgbClr val="202122"/>
                </a:solidFill>
                <a:effectLst/>
                <a:latin typeface="Arial" panose="020B0604020202020204" pitchFamily="34" charset="0"/>
              </a:rPr>
              <a:t>, car elle n’offrait même pas ce charme délicat et dolent que dégagent les attendrissantes et maladives végétations poussées, à grand-peine, dans les gravats des banlieues, près des remparts. Puis, il avait aperçu, dans le village, ce jour-là, des bourgeois ventrus, à favoris, et des gens costumés, à moustaches, portant, ainsi que des saints-sacrements, des têtes de magistrats et de militaires ; et, depuis cette rencontre, son </a:t>
            </a:r>
            <a:r>
              <a:rPr lang="fr-FR" b="1" i="0" dirty="0">
                <a:solidFill>
                  <a:srgbClr val="202122"/>
                </a:solidFill>
                <a:effectLst/>
                <a:latin typeface="Arial" panose="020B0604020202020204" pitchFamily="34" charset="0"/>
              </a:rPr>
              <a:t>horreur</a:t>
            </a:r>
            <a:r>
              <a:rPr lang="fr-FR" b="0" i="0" dirty="0">
                <a:solidFill>
                  <a:srgbClr val="202122"/>
                </a:solidFill>
                <a:effectLst/>
                <a:latin typeface="Arial" panose="020B0604020202020204" pitchFamily="34" charset="0"/>
              </a:rPr>
              <a:t> s’était encore accrue, </a:t>
            </a:r>
            <a:r>
              <a:rPr lang="fr-FR" b="1" i="0" dirty="0">
                <a:solidFill>
                  <a:srgbClr val="202122"/>
                </a:solidFill>
                <a:effectLst/>
                <a:latin typeface="Arial" panose="020B0604020202020204" pitchFamily="34" charset="0"/>
              </a:rPr>
              <a:t>de la face humaine</a:t>
            </a:r>
            <a:r>
              <a:rPr lang="fr-FR" b="0" i="0" dirty="0">
                <a:solidFill>
                  <a:srgbClr val="202122"/>
                </a:solidFill>
                <a:effectLst/>
                <a:latin typeface="Arial" panose="020B0604020202020204" pitchFamily="34" charset="0"/>
              </a:rPr>
              <a:t>.</a:t>
            </a:r>
            <a:br>
              <a:rPr lang="fr-FR" dirty="0"/>
            </a:br>
            <a:endParaRPr lang="it-IT" dirty="0"/>
          </a:p>
        </p:txBody>
      </p:sp>
    </p:spTree>
    <p:extLst>
      <p:ext uri="{BB962C8B-B14F-4D97-AF65-F5344CB8AC3E}">
        <p14:creationId xmlns:p14="http://schemas.microsoft.com/office/powerpoint/2010/main" val="39394525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333E033-C1D7-463A-BFE4-DDD3C78428A0}"/>
              </a:ext>
            </a:extLst>
          </p:cNvPr>
          <p:cNvSpPr>
            <a:spLocks noGrp="1"/>
          </p:cNvSpPr>
          <p:nvPr>
            <p:ph type="title"/>
          </p:nvPr>
        </p:nvSpPr>
        <p:spPr/>
        <p:txBody>
          <a:bodyPr/>
          <a:lstStyle/>
          <a:p>
            <a:pPr algn="ctr"/>
            <a:r>
              <a:rPr lang="it-IT" dirty="0" err="1"/>
              <a:t>Huysmans</a:t>
            </a:r>
            <a:r>
              <a:rPr lang="it-IT" dirty="0"/>
              <a:t>, </a:t>
            </a:r>
            <a:r>
              <a:rPr lang="it-IT" i="1" dirty="0"/>
              <a:t>À </a:t>
            </a:r>
            <a:r>
              <a:rPr lang="it-IT" i="1" dirty="0" err="1"/>
              <a:t>rebours</a:t>
            </a:r>
            <a:r>
              <a:rPr lang="it-IT" dirty="0"/>
              <a:t> (</a:t>
            </a:r>
            <a:r>
              <a:rPr lang="it-IT" dirty="0" err="1"/>
              <a:t>chap</a:t>
            </a:r>
            <a:r>
              <a:rPr lang="it-IT" dirty="0"/>
              <a:t>. II</a:t>
            </a:r>
            <a:r>
              <a:rPr lang="it-IT"/>
              <a:t>, suite)</a:t>
            </a:r>
            <a:endParaRPr lang="it-IT" dirty="0"/>
          </a:p>
        </p:txBody>
      </p:sp>
      <p:sp>
        <p:nvSpPr>
          <p:cNvPr id="3" name="Segnaposto contenuto 2">
            <a:extLst>
              <a:ext uri="{FF2B5EF4-FFF2-40B4-BE49-F238E27FC236}">
                <a16:creationId xmlns:a16="http://schemas.microsoft.com/office/drawing/2014/main" id="{D995B661-52E0-4B03-A4EF-81D82F7DCCC2}"/>
              </a:ext>
            </a:extLst>
          </p:cNvPr>
          <p:cNvSpPr>
            <a:spLocks noGrp="1"/>
          </p:cNvSpPr>
          <p:nvPr>
            <p:ph idx="1"/>
          </p:nvPr>
        </p:nvSpPr>
        <p:spPr/>
        <p:txBody>
          <a:bodyPr>
            <a:normAutofit fontScale="85000" lnSpcReduction="20000"/>
          </a:bodyPr>
          <a:lstStyle/>
          <a:p>
            <a:pPr marL="0" lvl="1" indent="0" algn="just">
              <a:spcBef>
                <a:spcPts val="0"/>
              </a:spcBef>
              <a:buNone/>
            </a:pPr>
            <a:r>
              <a:rPr lang="fr-FR" b="0" i="0" dirty="0">
                <a:solidFill>
                  <a:srgbClr val="202122"/>
                </a:solidFill>
                <a:effectLst/>
                <a:latin typeface="Arial" panose="020B0604020202020204" pitchFamily="34" charset="0"/>
              </a:rPr>
              <a:t>	</a:t>
            </a:r>
          </a:p>
          <a:p>
            <a:pPr marL="0" lvl="1" indent="0" algn="just">
              <a:spcBef>
                <a:spcPts val="0"/>
              </a:spcBef>
              <a:buNone/>
            </a:pPr>
            <a:r>
              <a:rPr lang="fr-FR" sz="2800" dirty="0">
                <a:solidFill>
                  <a:srgbClr val="202122"/>
                </a:solidFill>
                <a:latin typeface="Arial" panose="020B0604020202020204" pitchFamily="34" charset="0"/>
              </a:rPr>
              <a:t>	</a:t>
            </a:r>
            <a:r>
              <a:rPr lang="fr-FR" sz="2800" b="0" i="0" dirty="0">
                <a:solidFill>
                  <a:srgbClr val="202122"/>
                </a:solidFill>
                <a:effectLst/>
                <a:latin typeface="Arial" panose="020B0604020202020204" pitchFamily="34" charset="0"/>
              </a:rPr>
              <a:t>Pendant les derniers mois de son séjour à Paris, alors que, revenu de tout, abattu par l’</a:t>
            </a:r>
            <a:r>
              <a:rPr lang="fr-FR" sz="2800" b="1" i="0" dirty="0">
                <a:solidFill>
                  <a:srgbClr val="202122"/>
                </a:solidFill>
                <a:effectLst/>
                <a:latin typeface="Arial" panose="020B0604020202020204" pitchFamily="34" charset="0"/>
              </a:rPr>
              <a:t>hypocondrie</a:t>
            </a:r>
            <a:r>
              <a:rPr lang="fr-FR" sz="2800" b="0" i="0" dirty="0">
                <a:solidFill>
                  <a:srgbClr val="202122"/>
                </a:solidFill>
                <a:effectLst/>
                <a:latin typeface="Arial" panose="020B0604020202020204" pitchFamily="34" charset="0"/>
              </a:rPr>
              <a:t>, écrasé par le </a:t>
            </a:r>
            <a:r>
              <a:rPr lang="fr-FR" sz="2800" b="1" i="0" dirty="0">
                <a:solidFill>
                  <a:srgbClr val="202122"/>
                </a:solidFill>
                <a:effectLst/>
                <a:latin typeface="Arial" panose="020B0604020202020204" pitchFamily="34" charset="0"/>
              </a:rPr>
              <a:t>spleen</a:t>
            </a:r>
            <a:r>
              <a:rPr lang="fr-FR" sz="2800" b="0" i="0" dirty="0">
                <a:solidFill>
                  <a:srgbClr val="202122"/>
                </a:solidFill>
                <a:effectLst/>
                <a:latin typeface="Arial" panose="020B0604020202020204" pitchFamily="34" charset="0"/>
              </a:rPr>
              <a:t>, il était arrivé à une telle </a:t>
            </a:r>
            <a:r>
              <a:rPr lang="fr-FR" sz="2800" b="1" i="0" dirty="0">
                <a:solidFill>
                  <a:srgbClr val="202122"/>
                </a:solidFill>
                <a:effectLst/>
                <a:latin typeface="Arial" panose="020B0604020202020204" pitchFamily="34" charset="0"/>
              </a:rPr>
              <a:t>sensibilité de nerfs</a:t>
            </a:r>
            <a:r>
              <a:rPr lang="fr-FR" sz="2800" b="0" i="0" dirty="0">
                <a:solidFill>
                  <a:srgbClr val="202122"/>
                </a:solidFill>
                <a:effectLst/>
                <a:latin typeface="Arial" panose="020B0604020202020204" pitchFamily="34" charset="0"/>
              </a:rPr>
              <a:t> que la vue d’un objet ou d’un être déplaisant se gravait profondément dans sa cervelle, et qu’il fallait plusieurs jours pour en effacer même légèrement l’empreinte, la figure humaine frôlée, dans la rue, avait été l’un de ses plus lancinants supplices.</a:t>
            </a:r>
          </a:p>
          <a:p>
            <a:pPr marL="0" indent="0" algn="just">
              <a:buNone/>
            </a:pPr>
            <a:r>
              <a:rPr lang="fr-FR" b="0" i="0" dirty="0">
                <a:solidFill>
                  <a:srgbClr val="202122"/>
                </a:solidFill>
                <a:effectLst/>
                <a:latin typeface="Arial" panose="020B0604020202020204" pitchFamily="34" charset="0"/>
              </a:rPr>
              <a:t>	Il flairait une sottise si invétérée, une telle exécration pour ses idées à lui, un tel </a:t>
            </a:r>
            <a:r>
              <a:rPr lang="fr-FR" b="1" i="0" dirty="0">
                <a:solidFill>
                  <a:srgbClr val="202122"/>
                </a:solidFill>
                <a:effectLst/>
                <a:latin typeface="Arial" panose="020B0604020202020204" pitchFamily="34" charset="0"/>
              </a:rPr>
              <a:t>mépris pour la littérature, pour l’art</a:t>
            </a:r>
            <a:r>
              <a:rPr lang="fr-FR" b="0" i="0" dirty="0">
                <a:solidFill>
                  <a:srgbClr val="202122"/>
                </a:solidFill>
                <a:effectLst/>
                <a:latin typeface="Arial" panose="020B0604020202020204" pitchFamily="34" charset="0"/>
              </a:rPr>
              <a:t>, pour tout ce qu’il adorait, implantés, ancrés dans ces étroits cerveaux de négociants, exclusivement préoccupés de filouteries et d’argent et seulement accessibles à cette basse distraction des </a:t>
            </a:r>
            <a:r>
              <a:rPr lang="fr-FR" b="1" i="0" dirty="0">
                <a:solidFill>
                  <a:srgbClr val="202122"/>
                </a:solidFill>
                <a:effectLst/>
                <a:latin typeface="Arial" panose="020B0604020202020204" pitchFamily="34" charset="0"/>
              </a:rPr>
              <a:t>esprits médiocres</a:t>
            </a:r>
            <a:r>
              <a:rPr lang="fr-FR" b="0" i="0" dirty="0">
                <a:solidFill>
                  <a:srgbClr val="202122"/>
                </a:solidFill>
                <a:effectLst/>
                <a:latin typeface="Arial" panose="020B0604020202020204" pitchFamily="34" charset="0"/>
              </a:rPr>
              <a:t>, la politique, qu’il rentrait en rage chez lui et se verrouillait avec ses livres.</a:t>
            </a:r>
          </a:p>
          <a:p>
            <a:pPr marL="0" indent="0">
              <a:buNone/>
            </a:pPr>
            <a:br>
              <a:rPr lang="fr-FR" dirty="0"/>
            </a:br>
            <a:endParaRPr lang="it-IT" dirty="0"/>
          </a:p>
        </p:txBody>
      </p:sp>
    </p:spTree>
    <p:extLst>
      <p:ext uri="{BB962C8B-B14F-4D97-AF65-F5344CB8AC3E}">
        <p14:creationId xmlns:p14="http://schemas.microsoft.com/office/powerpoint/2010/main" val="19862416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F87793A1-669F-45C0-A3F6-E06DDB415DD2}"/>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600" kern="1200">
                <a:solidFill>
                  <a:srgbClr val="FFFFFF"/>
                </a:solidFill>
                <a:latin typeface="+mj-lt"/>
                <a:ea typeface="+mj-ea"/>
                <a:cs typeface="+mj-cs"/>
              </a:rPr>
              <a:t>Structure d’</a:t>
            </a:r>
            <a:r>
              <a:rPr lang="en-US" sz="3600" i="1" kern="1200">
                <a:solidFill>
                  <a:srgbClr val="FFFFFF"/>
                </a:solidFill>
                <a:latin typeface="+mj-lt"/>
                <a:ea typeface="+mj-ea"/>
                <a:cs typeface="+mj-cs"/>
              </a:rPr>
              <a:t> À rebours </a:t>
            </a:r>
            <a:br>
              <a:rPr lang="en-US" sz="3600" i="1" kern="1200">
                <a:solidFill>
                  <a:srgbClr val="FFFFFF"/>
                </a:solidFill>
                <a:latin typeface="+mj-lt"/>
                <a:ea typeface="+mj-ea"/>
                <a:cs typeface="+mj-cs"/>
              </a:rPr>
            </a:br>
            <a:r>
              <a:rPr lang="en-US" sz="3600" kern="1200">
                <a:solidFill>
                  <a:srgbClr val="FFFFFF"/>
                </a:solidFill>
                <a:latin typeface="+mj-lt"/>
                <a:ea typeface="+mj-ea"/>
                <a:cs typeface="+mj-cs"/>
              </a:rPr>
              <a:t>(intrigue et thèmes)</a:t>
            </a:r>
          </a:p>
        </p:txBody>
      </p:sp>
      <p:graphicFrame>
        <p:nvGraphicFramePr>
          <p:cNvPr id="4" name="Segnaposto contenuto 3">
            <a:extLst>
              <a:ext uri="{FF2B5EF4-FFF2-40B4-BE49-F238E27FC236}">
                <a16:creationId xmlns:a16="http://schemas.microsoft.com/office/drawing/2014/main" id="{B084FAF9-DDAF-4629-8C36-3A78D648328D}"/>
              </a:ext>
            </a:extLst>
          </p:cNvPr>
          <p:cNvGraphicFramePr>
            <a:graphicFrameLocks noGrp="1"/>
          </p:cNvGraphicFramePr>
          <p:nvPr>
            <p:ph idx="1"/>
            <p:extLst>
              <p:ext uri="{D42A27DB-BD31-4B8C-83A1-F6EECF244321}">
                <p14:modId xmlns:p14="http://schemas.microsoft.com/office/powerpoint/2010/main" val="1976826557"/>
              </p:ext>
            </p:extLst>
          </p:nvPr>
        </p:nvGraphicFramePr>
        <p:xfrm>
          <a:off x="4793639" y="276213"/>
          <a:ext cx="6680939" cy="6581787"/>
        </p:xfrm>
        <a:graphic>
          <a:graphicData uri="http://schemas.openxmlformats.org/drawingml/2006/table">
            <a:tbl>
              <a:tblPr firstRow="1" firstCol="1" bandRow="1">
                <a:noFill/>
                <a:tableStyleId>{073A0DAA-6AF3-43AB-8588-CEC1D06C72B9}</a:tableStyleId>
              </a:tblPr>
              <a:tblGrid>
                <a:gridCol w="3540809">
                  <a:extLst>
                    <a:ext uri="{9D8B030D-6E8A-4147-A177-3AD203B41FA5}">
                      <a16:colId xmlns:a16="http://schemas.microsoft.com/office/drawing/2014/main" val="2331286650"/>
                    </a:ext>
                  </a:extLst>
                </a:gridCol>
                <a:gridCol w="3140130">
                  <a:extLst>
                    <a:ext uri="{9D8B030D-6E8A-4147-A177-3AD203B41FA5}">
                      <a16:colId xmlns:a16="http://schemas.microsoft.com/office/drawing/2014/main" val="265962306"/>
                    </a:ext>
                  </a:extLst>
                </a:gridCol>
              </a:tblGrid>
              <a:tr h="636124">
                <a:tc>
                  <a:txBody>
                    <a:bodyPr/>
                    <a:lstStyle/>
                    <a:p>
                      <a:pPr algn="ctr">
                        <a:spcBef>
                          <a:spcPts val="1400"/>
                        </a:spcBef>
                        <a:spcAft>
                          <a:spcPts val="1400"/>
                        </a:spcAft>
                      </a:pPr>
                      <a:r>
                        <a:rPr lang="it-IT" sz="1400" b="1" kern="150" cap="none" spc="0" dirty="0" err="1">
                          <a:solidFill>
                            <a:schemeClr val="tx1"/>
                          </a:solidFill>
                          <a:effectLst/>
                        </a:rPr>
                        <a:t>Préface</a:t>
                      </a:r>
                      <a:r>
                        <a:rPr lang="it-IT" sz="1400" b="1" kern="150" cap="none" spc="0" dirty="0">
                          <a:solidFill>
                            <a:schemeClr val="tx1"/>
                          </a:solidFill>
                          <a:effectLst/>
                        </a:rPr>
                        <a:t> </a:t>
                      </a:r>
                      <a:r>
                        <a:rPr lang="it-IT" sz="1400" b="1" kern="150" cap="none" spc="0" dirty="0" err="1">
                          <a:solidFill>
                            <a:schemeClr val="tx1"/>
                          </a:solidFill>
                          <a:effectLst/>
                        </a:rPr>
                        <a:t>écrite</a:t>
                      </a:r>
                      <a:r>
                        <a:rPr lang="it-IT" sz="1400" b="1" kern="150" cap="none" spc="0" dirty="0">
                          <a:solidFill>
                            <a:schemeClr val="tx1"/>
                          </a:solidFill>
                          <a:effectLst/>
                        </a:rPr>
                        <a:t> </a:t>
                      </a:r>
                      <a:r>
                        <a:rPr lang="it-IT" sz="1400" b="1" kern="150" cap="none" spc="0" dirty="0" err="1">
                          <a:solidFill>
                            <a:schemeClr val="tx1"/>
                          </a:solidFill>
                          <a:effectLst/>
                        </a:rPr>
                        <a:t>vingt</a:t>
                      </a:r>
                      <a:r>
                        <a:rPr lang="it-IT" sz="1400" b="1" kern="150" cap="none" spc="0" dirty="0">
                          <a:solidFill>
                            <a:schemeClr val="tx1"/>
                          </a:solidFill>
                          <a:effectLst/>
                        </a:rPr>
                        <a:t> </a:t>
                      </a:r>
                      <a:r>
                        <a:rPr lang="it-IT" sz="1400" b="1" kern="150" cap="none" spc="0" dirty="0" err="1">
                          <a:solidFill>
                            <a:schemeClr val="tx1"/>
                          </a:solidFill>
                          <a:effectLst/>
                        </a:rPr>
                        <a:t>ans</a:t>
                      </a:r>
                      <a:r>
                        <a:rPr lang="it-IT" sz="1400" b="1" kern="150" cap="none" spc="0" dirty="0">
                          <a:solidFill>
                            <a:schemeClr val="tx1"/>
                          </a:solidFill>
                          <a:effectLst/>
                        </a:rPr>
                        <a:t> </a:t>
                      </a:r>
                      <a:r>
                        <a:rPr lang="it-IT" sz="1400" b="1" kern="150" cap="none" spc="0" dirty="0" err="1">
                          <a:solidFill>
                            <a:schemeClr val="tx1"/>
                          </a:solidFill>
                          <a:effectLst/>
                        </a:rPr>
                        <a:t>après</a:t>
                      </a:r>
                      <a:r>
                        <a:rPr lang="it-IT" sz="1400" b="1" kern="150" cap="none" spc="0" dirty="0">
                          <a:solidFill>
                            <a:schemeClr val="tx1"/>
                          </a:solidFill>
                          <a:effectLst/>
                        </a:rPr>
                        <a:t> le </a:t>
                      </a:r>
                      <a:r>
                        <a:rPr lang="it-IT" sz="1400" b="1" kern="150" cap="none" spc="0" dirty="0" err="1">
                          <a:solidFill>
                            <a:schemeClr val="tx1"/>
                          </a:solidFill>
                          <a:effectLst/>
                        </a:rPr>
                        <a:t>roman</a:t>
                      </a:r>
                      <a:r>
                        <a:rPr lang="it-IT" sz="1400" b="1" kern="150" cap="none" spc="0" dirty="0">
                          <a:solidFill>
                            <a:schemeClr val="tx1"/>
                          </a:solidFill>
                          <a:effectLst/>
                        </a:rPr>
                        <a:t> (1903)</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nchor="b">
                    <a:lnL w="12700" cmpd="sng">
                      <a:noFill/>
                    </a:lnL>
                    <a:lnR w="12700" cmpd="sng">
                      <a:noFill/>
                    </a:lnR>
                    <a:lnT w="9525" cap="flat" cmpd="sng" algn="ctr">
                      <a:noFill/>
                      <a:prstDash val="solid"/>
                    </a:lnT>
                    <a:lnB w="38100" cmpd="sng">
                      <a:noFill/>
                    </a:lnB>
                    <a:noFill/>
                  </a:tcPr>
                </a:tc>
                <a:tc>
                  <a:txBody>
                    <a:bodyPr/>
                    <a:lstStyle/>
                    <a:p>
                      <a:pPr>
                        <a:spcBef>
                          <a:spcPts val="1400"/>
                        </a:spcBef>
                        <a:spcAft>
                          <a:spcPts val="1400"/>
                        </a:spcAft>
                      </a:pPr>
                      <a:r>
                        <a:rPr lang="it-IT" sz="1400" b="0" kern="150" cap="none" spc="0" dirty="0" err="1">
                          <a:solidFill>
                            <a:schemeClr val="tx1"/>
                          </a:solidFill>
                          <a:effectLst/>
                        </a:rPr>
                        <a:t>Bilan</a:t>
                      </a:r>
                      <a:r>
                        <a:rPr lang="it-IT" sz="1400" b="0" kern="150" cap="none" spc="0" dirty="0">
                          <a:solidFill>
                            <a:schemeClr val="tx1"/>
                          </a:solidFill>
                          <a:effectLst/>
                        </a:rPr>
                        <a:t> </a:t>
                      </a:r>
                      <a:r>
                        <a:rPr lang="it-IT" sz="1400" b="0" kern="150" cap="none" spc="0" dirty="0" err="1">
                          <a:solidFill>
                            <a:schemeClr val="tx1"/>
                          </a:solidFill>
                          <a:effectLst/>
                        </a:rPr>
                        <a:t>rétrospectif</a:t>
                      </a:r>
                      <a:endParaRPr lang="it-IT" sz="1400" b="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nchor="b">
                    <a:lnL w="12700" cmpd="sng">
                      <a:noFill/>
                    </a:lnL>
                    <a:lnR w="12700" cmpd="sng">
                      <a:noFill/>
                    </a:lnR>
                    <a:lnT w="9525" cap="flat" cmpd="sng" algn="ctr">
                      <a:noFill/>
                      <a:prstDash val="solid"/>
                    </a:lnT>
                    <a:lnB w="38100" cmpd="sng">
                      <a:noFill/>
                    </a:lnB>
                    <a:noFill/>
                  </a:tcPr>
                </a:tc>
                <a:extLst>
                  <a:ext uri="{0D108BD9-81ED-4DB2-BD59-A6C34878D82A}">
                    <a16:rowId xmlns:a16="http://schemas.microsoft.com/office/drawing/2014/main" val="1371640470"/>
                  </a:ext>
                </a:extLst>
              </a:tr>
              <a:tr h="370726">
                <a:tc>
                  <a:txBody>
                    <a:bodyPr/>
                    <a:lstStyle/>
                    <a:p>
                      <a:pPr algn="ctr">
                        <a:spcBef>
                          <a:spcPts val="1400"/>
                        </a:spcBef>
                        <a:spcAft>
                          <a:spcPts val="1400"/>
                        </a:spcAft>
                      </a:pPr>
                      <a:r>
                        <a:rPr lang="it-IT" sz="1400" b="1" kern="150" cap="none" spc="0" dirty="0" err="1">
                          <a:solidFill>
                            <a:schemeClr val="tx1"/>
                          </a:solidFill>
                          <a:effectLst/>
                        </a:rPr>
                        <a:t>Notice</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38100" cmpd="sng">
                      <a:noFill/>
                    </a:lnT>
                    <a:lnB w="9525" cap="flat" cmpd="sng" algn="ctr">
                      <a:noFill/>
                      <a:prstDash val="solid"/>
                    </a:lnB>
                    <a:noFill/>
                  </a:tcPr>
                </a:tc>
                <a:tc>
                  <a:txBody>
                    <a:bodyPr/>
                    <a:lstStyle/>
                    <a:p>
                      <a:pPr>
                        <a:spcBef>
                          <a:spcPts val="1400"/>
                        </a:spcBef>
                        <a:spcAft>
                          <a:spcPts val="1400"/>
                        </a:spcAft>
                      </a:pPr>
                      <a:r>
                        <a:rPr lang="it-IT" sz="1400" kern="150" cap="none" spc="0" dirty="0">
                          <a:solidFill>
                            <a:schemeClr val="tx1"/>
                          </a:solidFill>
                          <a:effectLst/>
                        </a:rPr>
                        <a:t>Vie </a:t>
                      </a:r>
                      <a:r>
                        <a:rPr lang="it-IT" sz="1400" kern="150" cap="none" spc="0" dirty="0" err="1">
                          <a:solidFill>
                            <a:schemeClr val="tx1"/>
                          </a:solidFill>
                          <a:effectLst/>
                        </a:rPr>
                        <a:t>passée</a:t>
                      </a:r>
                      <a:r>
                        <a:rPr lang="it-IT" sz="1400" kern="150" cap="none" spc="0" dirty="0">
                          <a:solidFill>
                            <a:schemeClr val="tx1"/>
                          </a:solidFill>
                          <a:effectLst/>
                        </a:rPr>
                        <a:t> de </a:t>
                      </a:r>
                      <a:r>
                        <a:rPr lang="it-IT" sz="1400" kern="150" cap="none" spc="0" dirty="0" err="1">
                          <a:solidFill>
                            <a:schemeClr val="tx1"/>
                          </a:solidFill>
                          <a:effectLst/>
                        </a:rPr>
                        <a:t>des</a:t>
                      </a:r>
                      <a:r>
                        <a:rPr lang="it-IT" sz="1400" kern="150" cap="none" spc="0" dirty="0">
                          <a:solidFill>
                            <a:schemeClr val="tx1"/>
                          </a:solidFill>
                          <a:effectLst/>
                        </a:rPr>
                        <a:t> </a:t>
                      </a:r>
                      <a:r>
                        <a:rPr lang="it-IT" sz="1400" kern="150" cap="none" spc="0" dirty="0" err="1">
                          <a:solidFill>
                            <a:schemeClr val="tx1"/>
                          </a:solidFill>
                          <a:effectLst/>
                        </a:rPr>
                        <a:t>Esseintes</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38100" cmpd="sng">
                      <a:noFill/>
                    </a:lnT>
                    <a:lnB w="9525" cap="flat" cmpd="sng" algn="ctr">
                      <a:noFill/>
                      <a:prstDash val="solid"/>
                    </a:lnB>
                    <a:noFill/>
                  </a:tcPr>
                </a:tc>
                <a:extLst>
                  <a:ext uri="{0D108BD9-81ED-4DB2-BD59-A6C34878D82A}">
                    <a16:rowId xmlns:a16="http://schemas.microsoft.com/office/drawing/2014/main" val="3477892814"/>
                  </a:ext>
                </a:extLst>
              </a:tr>
              <a:tr h="370726">
                <a:tc>
                  <a:txBody>
                    <a:bodyPr/>
                    <a:lstStyle/>
                    <a:p>
                      <a:pPr algn="ctr">
                        <a:spcBef>
                          <a:spcPts val="1400"/>
                        </a:spcBef>
                        <a:spcAft>
                          <a:spcPts val="1400"/>
                        </a:spcAft>
                      </a:pPr>
                      <a:r>
                        <a:rPr lang="it-IT" sz="1400" b="1" kern="150" cap="none" spc="0" dirty="0" err="1">
                          <a:solidFill>
                            <a:schemeClr val="tx1"/>
                          </a:solidFill>
                          <a:effectLst/>
                        </a:rPr>
                        <a:t>Chapitres</a:t>
                      </a:r>
                      <a:r>
                        <a:rPr lang="it-IT" sz="1400" b="1" kern="150" cap="none" spc="0" dirty="0">
                          <a:solidFill>
                            <a:schemeClr val="tx1"/>
                          </a:solidFill>
                          <a:effectLst/>
                        </a:rPr>
                        <a:t> I-II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a:solidFill>
                            <a:schemeClr val="tx1"/>
                          </a:solidFill>
                          <a:effectLst/>
                        </a:rPr>
                        <a:t>Installation à Fontenay</a:t>
                      </a:r>
                      <a:endParaRPr lang="it-IT" sz="1400" kern="150" cap="none" spc="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909516323"/>
                  </a:ext>
                </a:extLst>
              </a:tr>
              <a:tr h="595971">
                <a:tc>
                  <a:txBody>
                    <a:bodyPr/>
                    <a:lstStyle/>
                    <a:p>
                      <a:pPr algn="ctr">
                        <a:spcBef>
                          <a:spcPts val="1400"/>
                        </a:spcBef>
                        <a:spcAft>
                          <a:spcPts val="1400"/>
                        </a:spcAft>
                      </a:pPr>
                      <a:r>
                        <a:rPr lang="it-IT" sz="1400" b="1" kern="150" cap="none" spc="0" dirty="0">
                          <a:solidFill>
                            <a:schemeClr val="tx1"/>
                          </a:solidFill>
                          <a:effectLst/>
                        </a:rPr>
                        <a:t>III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spcBef>
                          <a:spcPts val="0"/>
                        </a:spcBef>
                        <a:spcAft>
                          <a:spcPts val="0"/>
                        </a:spcAft>
                      </a:pPr>
                      <a:r>
                        <a:rPr lang="it-IT" sz="1400" kern="150" cap="none" spc="0" dirty="0">
                          <a:solidFill>
                            <a:schemeClr val="tx1"/>
                          </a:solidFill>
                          <a:effectLst/>
                        </a:rPr>
                        <a:t>Bibliothèque: la </a:t>
                      </a:r>
                      <a:r>
                        <a:rPr lang="it-IT" sz="1400" kern="150" cap="none" spc="0" dirty="0" err="1">
                          <a:solidFill>
                            <a:schemeClr val="tx1"/>
                          </a:solidFill>
                          <a:effectLst/>
                        </a:rPr>
                        <a:t>décadence</a:t>
                      </a:r>
                      <a:r>
                        <a:rPr lang="it-IT" sz="1400" kern="150" cap="none" spc="0" dirty="0">
                          <a:solidFill>
                            <a:schemeClr val="tx1"/>
                          </a:solidFill>
                          <a:effectLst/>
                        </a:rPr>
                        <a:t> latine</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2111040314"/>
                  </a:ext>
                </a:extLst>
              </a:tr>
              <a:tr h="370726">
                <a:tc>
                  <a:txBody>
                    <a:bodyPr/>
                    <a:lstStyle/>
                    <a:p>
                      <a:pPr algn="ctr">
                        <a:spcBef>
                          <a:spcPts val="1400"/>
                        </a:spcBef>
                        <a:spcAft>
                          <a:spcPts val="1400"/>
                        </a:spcAft>
                      </a:pPr>
                      <a:r>
                        <a:rPr lang="it-IT" sz="1400" b="1" kern="150" cap="none" spc="0" dirty="0">
                          <a:solidFill>
                            <a:schemeClr val="tx1"/>
                          </a:solidFill>
                          <a:effectLst/>
                        </a:rPr>
                        <a:t>IV</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dirty="0" err="1">
                          <a:solidFill>
                            <a:schemeClr val="tx1"/>
                          </a:solidFill>
                          <a:effectLst/>
                        </a:rPr>
                        <a:t>Pierres</a:t>
                      </a:r>
                      <a:r>
                        <a:rPr lang="it-IT" sz="1400" kern="150" cap="none" spc="0" dirty="0">
                          <a:solidFill>
                            <a:schemeClr val="tx1"/>
                          </a:solidFill>
                          <a:effectLst/>
                        </a:rPr>
                        <a:t> </a:t>
                      </a:r>
                      <a:r>
                        <a:rPr lang="it-IT" sz="1400" kern="150" cap="none" spc="0" dirty="0" err="1">
                          <a:solidFill>
                            <a:schemeClr val="tx1"/>
                          </a:solidFill>
                          <a:effectLst/>
                        </a:rPr>
                        <a:t>précieuses</a:t>
                      </a:r>
                      <a:r>
                        <a:rPr lang="it-IT" sz="1400" kern="150" cap="none" spc="0" dirty="0">
                          <a:solidFill>
                            <a:schemeClr val="tx1"/>
                          </a:solidFill>
                          <a:effectLst/>
                        </a:rPr>
                        <a:t> (la </a:t>
                      </a:r>
                      <a:r>
                        <a:rPr lang="it-IT" sz="1400" kern="150" cap="none" spc="0" dirty="0" err="1">
                          <a:solidFill>
                            <a:schemeClr val="tx1"/>
                          </a:solidFill>
                          <a:effectLst/>
                        </a:rPr>
                        <a:t>tortue</a:t>
                      </a:r>
                      <a:r>
                        <a:rPr lang="it-IT" sz="1400" kern="150" cap="none" spc="0" dirty="0">
                          <a:solidFill>
                            <a:schemeClr val="tx1"/>
                          </a:solidFill>
                          <a:effectLst/>
                        </a:rPr>
                        <a:t>)</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405475992"/>
                  </a:ext>
                </a:extLst>
              </a:tr>
              <a:tr h="370726">
                <a:tc>
                  <a:txBody>
                    <a:bodyPr/>
                    <a:lstStyle/>
                    <a:p>
                      <a:pPr algn="ctr">
                        <a:spcBef>
                          <a:spcPts val="1400"/>
                        </a:spcBef>
                        <a:spcAft>
                          <a:spcPts val="1400"/>
                        </a:spcAft>
                      </a:pPr>
                      <a:r>
                        <a:rPr lang="it-IT" sz="1400" b="1" kern="150" cap="none" spc="0" dirty="0">
                          <a:solidFill>
                            <a:schemeClr val="tx1"/>
                          </a:solidFill>
                          <a:effectLst/>
                        </a:rPr>
                        <a:t>V</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spcBef>
                          <a:spcPts val="1400"/>
                        </a:spcBef>
                        <a:spcAft>
                          <a:spcPts val="1400"/>
                        </a:spcAft>
                      </a:pPr>
                      <a:r>
                        <a:rPr lang="it-IT" sz="1400" kern="150" cap="none" spc="0" dirty="0" err="1">
                          <a:solidFill>
                            <a:schemeClr val="tx1"/>
                          </a:solidFill>
                          <a:effectLst/>
                        </a:rPr>
                        <a:t>Peinture</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1566494752"/>
                  </a:ext>
                </a:extLst>
              </a:tr>
              <a:tr h="821216">
                <a:tc>
                  <a:txBody>
                    <a:bodyPr/>
                    <a:lstStyle/>
                    <a:p>
                      <a:pPr algn="ctr">
                        <a:spcBef>
                          <a:spcPts val="1400"/>
                        </a:spcBef>
                        <a:spcAft>
                          <a:spcPts val="1400"/>
                        </a:spcAft>
                      </a:pPr>
                      <a:r>
                        <a:rPr lang="it-IT" sz="1400" b="1" kern="150" cap="none" spc="0" dirty="0">
                          <a:solidFill>
                            <a:schemeClr val="tx1"/>
                          </a:solidFill>
                          <a:effectLst/>
                        </a:rPr>
                        <a:t>VI, VII, IX</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dirty="0">
                          <a:solidFill>
                            <a:schemeClr val="tx1"/>
                          </a:solidFill>
                          <a:effectLst/>
                        </a:rPr>
                        <a:t>Souvenirs </a:t>
                      </a:r>
                      <a:r>
                        <a:rPr lang="it-IT" sz="1400" kern="150" cap="none" spc="0" dirty="0" err="1">
                          <a:solidFill>
                            <a:schemeClr val="tx1"/>
                          </a:solidFill>
                          <a:effectLst/>
                        </a:rPr>
                        <a:t>divers</a:t>
                      </a:r>
                      <a:r>
                        <a:rPr lang="it-IT" sz="1400" kern="150" cap="none" spc="0" dirty="0">
                          <a:solidFill>
                            <a:schemeClr val="tx1"/>
                          </a:solidFill>
                          <a:effectLst/>
                        </a:rPr>
                        <a:t>: </a:t>
                      </a:r>
                      <a:r>
                        <a:rPr lang="it-IT" sz="1400" kern="150" cap="none" spc="0" dirty="0" err="1">
                          <a:solidFill>
                            <a:schemeClr val="tx1"/>
                          </a:solidFill>
                          <a:effectLst/>
                        </a:rPr>
                        <a:t>corruption</a:t>
                      </a:r>
                      <a:r>
                        <a:rPr lang="it-IT" sz="1400" kern="150" cap="none" spc="0" dirty="0">
                          <a:solidFill>
                            <a:schemeClr val="tx1"/>
                          </a:solidFill>
                          <a:effectLst/>
                        </a:rPr>
                        <a:t> morale, </a:t>
                      </a:r>
                      <a:r>
                        <a:rPr lang="it-IT" sz="1400" kern="150" cap="none" spc="0" dirty="0" err="1">
                          <a:solidFill>
                            <a:schemeClr val="tx1"/>
                          </a:solidFill>
                          <a:effectLst/>
                        </a:rPr>
                        <a:t>éducation</a:t>
                      </a:r>
                      <a:r>
                        <a:rPr lang="it-IT" sz="1400" kern="150" cap="none" spc="0" dirty="0">
                          <a:solidFill>
                            <a:schemeClr val="tx1"/>
                          </a:solidFill>
                          <a:effectLst/>
                        </a:rPr>
                        <a:t> </a:t>
                      </a:r>
                      <a:r>
                        <a:rPr lang="it-IT" sz="1400" kern="150" cap="none" spc="0" dirty="0" err="1">
                          <a:solidFill>
                            <a:schemeClr val="tx1"/>
                          </a:solidFill>
                          <a:effectLst/>
                        </a:rPr>
                        <a:t>chez</a:t>
                      </a:r>
                      <a:r>
                        <a:rPr lang="it-IT" sz="1400" kern="150" cap="none" spc="0" dirty="0">
                          <a:solidFill>
                            <a:schemeClr val="tx1"/>
                          </a:solidFill>
                          <a:effectLst/>
                        </a:rPr>
                        <a:t> </a:t>
                      </a:r>
                      <a:r>
                        <a:rPr lang="it-IT" sz="1400" kern="150" cap="none" spc="0" dirty="0" err="1">
                          <a:solidFill>
                            <a:schemeClr val="tx1"/>
                          </a:solidFill>
                          <a:effectLst/>
                        </a:rPr>
                        <a:t>les</a:t>
                      </a:r>
                      <a:r>
                        <a:rPr lang="it-IT" sz="1400" kern="150" cap="none" spc="0" dirty="0">
                          <a:solidFill>
                            <a:schemeClr val="tx1"/>
                          </a:solidFill>
                          <a:effectLst/>
                        </a:rPr>
                        <a:t> </a:t>
                      </a:r>
                      <a:r>
                        <a:rPr lang="it-IT" sz="1400" kern="150" cap="none" spc="0" dirty="0" err="1">
                          <a:solidFill>
                            <a:schemeClr val="tx1"/>
                          </a:solidFill>
                          <a:effectLst/>
                        </a:rPr>
                        <a:t>Jésuites</a:t>
                      </a:r>
                      <a:r>
                        <a:rPr lang="it-IT" sz="1400" kern="150" cap="none" spc="0" dirty="0">
                          <a:solidFill>
                            <a:schemeClr val="tx1"/>
                          </a:solidFill>
                          <a:effectLst/>
                        </a:rPr>
                        <a:t>, vie </a:t>
                      </a:r>
                      <a:r>
                        <a:rPr lang="it-IT" sz="1400" kern="150" cap="none" spc="0" dirty="0" err="1">
                          <a:solidFill>
                            <a:schemeClr val="tx1"/>
                          </a:solidFill>
                          <a:effectLst/>
                        </a:rPr>
                        <a:t>amoureuse</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602628183"/>
                  </a:ext>
                </a:extLst>
              </a:tr>
              <a:tr h="370726">
                <a:tc>
                  <a:txBody>
                    <a:bodyPr/>
                    <a:lstStyle/>
                    <a:p>
                      <a:pPr algn="ctr">
                        <a:spcBef>
                          <a:spcPts val="1400"/>
                        </a:spcBef>
                        <a:spcAft>
                          <a:spcPts val="1400"/>
                        </a:spcAft>
                      </a:pPr>
                      <a:r>
                        <a:rPr lang="it-IT" sz="1400" b="1" kern="150" cap="none" spc="0" dirty="0">
                          <a:solidFill>
                            <a:schemeClr val="tx1"/>
                          </a:solidFill>
                          <a:effectLst/>
                        </a:rPr>
                        <a:t>VIII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spcBef>
                          <a:spcPts val="1400"/>
                        </a:spcBef>
                        <a:spcAft>
                          <a:spcPts val="1400"/>
                        </a:spcAft>
                      </a:pPr>
                      <a:r>
                        <a:rPr lang="it-IT" sz="1400" kern="150" cap="none" spc="0" dirty="0" err="1">
                          <a:solidFill>
                            <a:schemeClr val="tx1"/>
                          </a:solidFill>
                          <a:effectLst/>
                        </a:rPr>
                        <a:t>Fleurs</a:t>
                      </a:r>
                      <a:r>
                        <a:rPr lang="it-IT" sz="1400" kern="150" cap="none" spc="0" dirty="0">
                          <a:solidFill>
                            <a:schemeClr val="tx1"/>
                          </a:solidFill>
                          <a:effectLst/>
                        </a:rPr>
                        <a:t> et </a:t>
                      </a:r>
                      <a:r>
                        <a:rPr lang="it-IT" sz="1400" kern="150" cap="none" spc="0" dirty="0" err="1">
                          <a:solidFill>
                            <a:schemeClr val="tx1"/>
                          </a:solidFill>
                          <a:effectLst/>
                        </a:rPr>
                        <a:t>plantes</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130600764"/>
                  </a:ext>
                </a:extLst>
              </a:tr>
              <a:tr h="370726">
                <a:tc>
                  <a:txBody>
                    <a:bodyPr/>
                    <a:lstStyle/>
                    <a:p>
                      <a:pPr algn="ctr">
                        <a:spcBef>
                          <a:spcPts val="1400"/>
                        </a:spcBef>
                        <a:spcAft>
                          <a:spcPts val="1400"/>
                        </a:spcAft>
                      </a:pPr>
                      <a:r>
                        <a:rPr lang="it-IT" sz="1400" b="1" kern="150" cap="none" spc="0" dirty="0">
                          <a:solidFill>
                            <a:schemeClr val="tx1"/>
                          </a:solidFill>
                          <a:effectLst/>
                        </a:rPr>
                        <a:t>X</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dirty="0" err="1">
                          <a:solidFill>
                            <a:schemeClr val="tx1"/>
                          </a:solidFill>
                          <a:effectLst/>
                        </a:rPr>
                        <a:t>Parfums</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657547333"/>
                  </a:ext>
                </a:extLst>
              </a:tr>
              <a:tr h="370726">
                <a:tc>
                  <a:txBody>
                    <a:bodyPr/>
                    <a:lstStyle/>
                    <a:p>
                      <a:pPr algn="ctr">
                        <a:spcBef>
                          <a:spcPts val="1400"/>
                        </a:spcBef>
                        <a:spcAft>
                          <a:spcPts val="1400"/>
                        </a:spcAft>
                      </a:pPr>
                      <a:r>
                        <a:rPr lang="it-IT" sz="1400" b="1" kern="150" cap="none" spc="0" dirty="0">
                          <a:solidFill>
                            <a:schemeClr val="tx1"/>
                          </a:solidFill>
                          <a:effectLst/>
                        </a:rPr>
                        <a:t>XI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spcBef>
                          <a:spcPts val="1400"/>
                        </a:spcBef>
                        <a:spcAft>
                          <a:spcPts val="1400"/>
                        </a:spcAft>
                      </a:pPr>
                      <a:r>
                        <a:rPr lang="it-IT" sz="1400" kern="150" cap="none" spc="0" dirty="0">
                          <a:solidFill>
                            <a:schemeClr val="tx1"/>
                          </a:solidFill>
                          <a:effectLst/>
                        </a:rPr>
                        <a:t>Le voyage</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1681583687"/>
                  </a:ext>
                </a:extLst>
              </a:tr>
              <a:tr h="595971">
                <a:tc>
                  <a:txBody>
                    <a:bodyPr/>
                    <a:lstStyle/>
                    <a:p>
                      <a:pPr algn="ctr">
                        <a:spcBef>
                          <a:spcPts val="1400"/>
                        </a:spcBef>
                        <a:spcAft>
                          <a:spcPts val="1400"/>
                        </a:spcAft>
                      </a:pPr>
                      <a:r>
                        <a:rPr lang="it-IT" sz="1400" b="1" kern="150" cap="none" spc="0" dirty="0">
                          <a:solidFill>
                            <a:schemeClr val="tx1"/>
                          </a:solidFill>
                          <a:effectLst/>
                        </a:rPr>
                        <a:t>XII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dirty="0">
                          <a:solidFill>
                            <a:schemeClr val="tx1"/>
                          </a:solidFill>
                          <a:effectLst/>
                        </a:rPr>
                        <a:t>Bibliothèque: </a:t>
                      </a:r>
                      <a:r>
                        <a:rPr lang="it-IT" sz="1400" kern="150" cap="none" spc="0" dirty="0" err="1">
                          <a:solidFill>
                            <a:schemeClr val="tx1"/>
                          </a:solidFill>
                          <a:effectLst/>
                        </a:rPr>
                        <a:t>auteurs</a:t>
                      </a:r>
                      <a:r>
                        <a:rPr lang="it-IT" sz="1400" kern="150" cap="none" spc="0" dirty="0">
                          <a:solidFill>
                            <a:schemeClr val="tx1"/>
                          </a:solidFill>
                          <a:effectLst/>
                        </a:rPr>
                        <a:t> catholiques </a:t>
                      </a:r>
                      <a:r>
                        <a:rPr lang="it-IT" sz="1400" kern="150" cap="none" spc="0" dirty="0" err="1">
                          <a:solidFill>
                            <a:schemeClr val="tx1"/>
                          </a:solidFill>
                          <a:effectLst/>
                        </a:rPr>
                        <a:t>du</a:t>
                      </a:r>
                      <a:r>
                        <a:rPr lang="it-IT" sz="1400" kern="150" cap="none" spc="0" dirty="0">
                          <a:solidFill>
                            <a:schemeClr val="tx1"/>
                          </a:solidFill>
                          <a:effectLst/>
                        </a:rPr>
                        <a:t> </a:t>
                      </a:r>
                      <a:r>
                        <a:rPr lang="it-IT" sz="1400" kern="150" cap="none" spc="0" dirty="0" err="1">
                          <a:solidFill>
                            <a:schemeClr val="tx1"/>
                          </a:solidFill>
                          <a:effectLst/>
                        </a:rPr>
                        <a:t>XIXe</a:t>
                      </a:r>
                      <a:r>
                        <a:rPr lang="it-IT" sz="1400" kern="150" cap="none" spc="0" dirty="0">
                          <a:solidFill>
                            <a:schemeClr val="tx1"/>
                          </a:solidFill>
                          <a:effectLst/>
                        </a:rPr>
                        <a:t> siècle</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390460003"/>
                  </a:ext>
                </a:extLst>
              </a:tr>
              <a:tr h="595971">
                <a:tc>
                  <a:txBody>
                    <a:bodyPr/>
                    <a:lstStyle/>
                    <a:p>
                      <a:pPr algn="ctr">
                        <a:spcBef>
                          <a:spcPts val="1400"/>
                        </a:spcBef>
                        <a:spcAft>
                          <a:spcPts val="1400"/>
                        </a:spcAft>
                      </a:pPr>
                      <a:r>
                        <a:rPr lang="it-IT" sz="1400" b="1" kern="150" cap="none" spc="0" dirty="0">
                          <a:solidFill>
                            <a:schemeClr val="tx1"/>
                          </a:solidFill>
                          <a:effectLst/>
                        </a:rPr>
                        <a:t>XIV</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spcBef>
                          <a:spcPts val="1400"/>
                        </a:spcBef>
                        <a:spcAft>
                          <a:spcPts val="1400"/>
                        </a:spcAft>
                      </a:pPr>
                      <a:r>
                        <a:rPr lang="it-IT" sz="1400" kern="150" cap="none" spc="0" dirty="0">
                          <a:solidFill>
                            <a:schemeClr val="tx1"/>
                          </a:solidFill>
                          <a:effectLst/>
                        </a:rPr>
                        <a:t>Bibliothèque: </a:t>
                      </a:r>
                      <a:r>
                        <a:rPr lang="it-IT" sz="1400" kern="150" cap="none" spc="0" dirty="0" err="1">
                          <a:solidFill>
                            <a:schemeClr val="tx1"/>
                          </a:solidFill>
                          <a:effectLst/>
                        </a:rPr>
                        <a:t>littérature</a:t>
                      </a:r>
                      <a:r>
                        <a:rPr lang="it-IT" sz="1400" kern="150" cap="none" spc="0" dirty="0">
                          <a:solidFill>
                            <a:schemeClr val="tx1"/>
                          </a:solidFill>
                          <a:effectLst/>
                        </a:rPr>
                        <a:t> “artiste”, </a:t>
                      </a:r>
                      <a:r>
                        <a:rPr lang="it-IT" sz="1400" kern="150" cap="none" spc="0" dirty="0" err="1">
                          <a:solidFill>
                            <a:schemeClr val="tx1"/>
                          </a:solidFill>
                          <a:effectLst/>
                        </a:rPr>
                        <a:t>poètes</a:t>
                      </a:r>
                      <a:r>
                        <a:rPr lang="it-IT" sz="1400" kern="150" cap="none" spc="0" dirty="0">
                          <a:solidFill>
                            <a:schemeClr val="tx1"/>
                          </a:solidFill>
                          <a:effectLst/>
                        </a:rPr>
                        <a:t> “</a:t>
                      </a:r>
                      <a:r>
                        <a:rPr lang="it-IT" sz="1400" kern="150" cap="none" spc="0" dirty="0" err="1">
                          <a:solidFill>
                            <a:schemeClr val="tx1"/>
                          </a:solidFill>
                          <a:effectLst/>
                        </a:rPr>
                        <a:t>maudits</a:t>
                      </a:r>
                      <a:r>
                        <a:rPr lang="it-IT" sz="1400" kern="150" cap="none" spc="0" dirty="0">
                          <a:solidFill>
                            <a:schemeClr val="tx1"/>
                          </a:solidFill>
                          <a:effectLst/>
                        </a:rPr>
                        <a:t>”</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167723644"/>
                  </a:ext>
                </a:extLst>
              </a:tr>
              <a:tr h="370726">
                <a:tc>
                  <a:txBody>
                    <a:bodyPr/>
                    <a:lstStyle/>
                    <a:p>
                      <a:pPr algn="ctr">
                        <a:spcBef>
                          <a:spcPts val="1400"/>
                        </a:spcBef>
                        <a:spcAft>
                          <a:spcPts val="1400"/>
                        </a:spcAft>
                      </a:pPr>
                      <a:r>
                        <a:rPr lang="it-IT" sz="1400" b="1" kern="150" cap="none" spc="0" dirty="0">
                          <a:solidFill>
                            <a:schemeClr val="tx1"/>
                          </a:solidFill>
                          <a:effectLst/>
                        </a:rPr>
                        <a:t>XV</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dirty="0" err="1">
                          <a:solidFill>
                            <a:schemeClr val="tx1"/>
                          </a:solidFill>
                          <a:effectLst/>
                        </a:rPr>
                        <a:t>Musique</a:t>
                      </a:r>
                      <a:r>
                        <a:rPr lang="it-IT" sz="1400" kern="150" cap="none" spc="0" dirty="0">
                          <a:solidFill>
                            <a:schemeClr val="tx1"/>
                          </a:solidFill>
                          <a:effectLst/>
                        </a:rPr>
                        <a:t> </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977056058"/>
                  </a:ext>
                </a:extLst>
              </a:tr>
              <a:tr h="370726">
                <a:tc>
                  <a:txBody>
                    <a:bodyPr/>
                    <a:lstStyle/>
                    <a:p>
                      <a:pPr algn="ctr">
                        <a:spcBef>
                          <a:spcPts val="1400"/>
                        </a:spcBef>
                        <a:spcAft>
                          <a:spcPts val="1400"/>
                        </a:spcAft>
                      </a:pPr>
                      <a:r>
                        <a:rPr lang="it-IT" sz="1400" b="1" kern="150" cap="none" spc="0" dirty="0">
                          <a:solidFill>
                            <a:schemeClr val="tx1"/>
                          </a:solidFill>
                          <a:effectLst/>
                        </a:rPr>
                        <a:t>XIII, XVI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12700" cmpd="sng">
                      <a:noFill/>
                      <a:prstDash val="solid"/>
                    </a:lnB>
                    <a:noFill/>
                  </a:tcPr>
                </a:tc>
                <a:tc>
                  <a:txBody>
                    <a:bodyPr/>
                    <a:lstStyle/>
                    <a:p>
                      <a:pPr>
                        <a:spcBef>
                          <a:spcPts val="1400"/>
                        </a:spcBef>
                        <a:spcAft>
                          <a:spcPts val="1400"/>
                        </a:spcAft>
                      </a:pPr>
                      <a:r>
                        <a:rPr lang="it-IT" sz="1400" kern="150" cap="none" spc="0" dirty="0" err="1">
                          <a:solidFill>
                            <a:schemeClr val="tx1"/>
                          </a:solidFill>
                          <a:effectLst/>
                        </a:rPr>
                        <a:t>Nourriture</a:t>
                      </a:r>
                      <a:r>
                        <a:rPr lang="it-IT" sz="1400" kern="150" cap="none" spc="0" dirty="0">
                          <a:solidFill>
                            <a:schemeClr val="tx1"/>
                          </a:solidFill>
                          <a:effectLst/>
                        </a:rPr>
                        <a:t>, </a:t>
                      </a:r>
                      <a:r>
                        <a:rPr lang="it-IT" sz="1400" kern="150" cap="none" spc="0" dirty="0" err="1">
                          <a:solidFill>
                            <a:schemeClr val="tx1"/>
                          </a:solidFill>
                          <a:effectLst/>
                        </a:rPr>
                        <a:t>maladie</a:t>
                      </a:r>
                      <a:r>
                        <a:rPr lang="it-IT" sz="1400" kern="150" cap="none" spc="0" dirty="0">
                          <a:solidFill>
                            <a:schemeClr val="tx1"/>
                          </a:solidFill>
                          <a:effectLst/>
                        </a:rPr>
                        <a:t>; </a:t>
                      </a:r>
                      <a:r>
                        <a:rPr lang="it-IT" sz="1400" kern="150" cap="none" spc="0" dirty="0" err="1">
                          <a:solidFill>
                            <a:schemeClr val="tx1"/>
                          </a:solidFill>
                          <a:effectLst/>
                        </a:rPr>
                        <a:t>retour</a:t>
                      </a:r>
                      <a:r>
                        <a:rPr lang="it-IT" sz="1400" kern="150" cap="none" spc="0" dirty="0">
                          <a:solidFill>
                            <a:schemeClr val="tx1"/>
                          </a:solidFill>
                          <a:effectLst/>
                        </a:rPr>
                        <a:t> à Paris</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1306173640"/>
                  </a:ext>
                </a:extLst>
              </a:tr>
            </a:tbl>
          </a:graphicData>
        </a:graphic>
      </p:graphicFrame>
    </p:spTree>
    <p:extLst>
      <p:ext uri="{BB962C8B-B14F-4D97-AF65-F5344CB8AC3E}">
        <p14:creationId xmlns:p14="http://schemas.microsoft.com/office/powerpoint/2010/main" val="10141844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141E64-657D-4293-AF26-B6C94DD93CD9}"/>
              </a:ext>
            </a:extLst>
          </p:cNvPr>
          <p:cNvSpPr>
            <a:spLocks noGrp="1"/>
          </p:cNvSpPr>
          <p:nvPr>
            <p:ph type="title"/>
          </p:nvPr>
        </p:nvSpPr>
        <p:spPr/>
        <p:txBody>
          <a:bodyPr/>
          <a:lstStyle/>
          <a:p>
            <a:pPr algn="ctr"/>
            <a:r>
              <a:rPr lang="it-IT" dirty="0"/>
              <a:t>L’</a:t>
            </a:r>
            <a:r>
              <a:rPr lang="it-IT" dirty="0" err="1"/>
              <a:t>éros</a:t>
            </a:r>
            <a:r>
              <a:rPr lang="it-IT" dirty="0"/>
              <a:t> </a:t>
            </a:r>
            <a:r>
              <a:rPr lang="it-IT" dirty="0" err="1"/>
              <a:t>décadent</a:t>
            </a:r>
            <a:r>
              <a:rPr lang="it-IT" dirty="0"/>
              <a:t>:</a:t>
            </a:r>
            <a:br>
              <a:rPr lang="it-IT" dirty="0"/>
            </a:br>
            <a:r>
              <a:rPr lang="it-IT" dirty="0" err="1"/>
              <a:t>Huysmans</a:t>
            </a:r>
            <a:r>
              <a:rPr lang="it-IT" dirty="0"/>
              <a:t>, </a:t>
            </a:r>
            <a:r>
              <a:rPr lang="it-IT" i="1" dirty="0"/>
              <a:t>À </a:t>
            </a:r>
            <a:r>
              <a:rPr lang="it-IT" i="1" dirty="0" err="1"/>
              <a:t>rebours</a:t>
            </a:r>
            <a:r>
              <a:rPr lang="it-IT" dirty="0"/>
              <a:t> (</a:t>
            </a:r>
            <a:r>
              <a:rPr lang="it-IT" dirty="0" err="1"/>
              <a:t>chap</a:t>
            </a:r>
            <a:r>
              <a:rPr lang="it-IT" dirty="0"/>
              <a:t>. IX)</a:t>
            </a:r>
          </a:p>
        </p:txBody>
      </p:sp>
      <p:sp>
        <p:nvSpPr>
          <p:cNvPr id="3" name="Segnaposto contenuto 2">
            <a:extLst>
              <a:ext uri="{FF2B5EF4-FFF2-40B4-BE49-F238E27FC236}">
                <a16:creationId xmlns:a16="http://schemas.microsoft.com/office/drawing/2014/main" id="{60BFA008-FD48-4B7D-A171-E5A7FDB28475}"/>
              </a:ext>
            </a:extLst>
          </p:cNvPr>
          <p:cNvSpPr>
            <a:spLocks noGrp="1"/>
          </p:cNvSpPr>
          <p:nvPr>
            <p:ph idx="1"/>
          </p:nvPr>
        </p:nvSpPr>
        <p:spPr/>
        <p:txBody>
          <a:bodyPr>
            <a:normAutofit fontScale="85000" lnSpcReduction="10000"/>
          </a:bodyPr>
          <a:lstStyle/>
          <a:p>
            <a:pPr algn="just"/>
            <a:r>
              <a:rPr lang="fr-FR" b="0" i="0" dirty="0">
                <a:solidFill>
                  <a:srgbClr val="202122"/>
                </a:solidFill>
                <a:effectLst/>
                <a:latin typeface="Arial" panose="020B0604020202020204" pitchFamily="34" charset="0"/>
              </a:rPr>
              <a:t>C’était </a:t>
            </a:r>
            <a:r>
              <a:rPr lang="fr-FR" b="1" i="0" dirty="0">
                <a:solidFill>
                  <a:srgbClr val="202122"/>
                </a:solidFill>
                <a:effectLst/>
                <a:latin typeface="Arial" panose="020B0604020202020204" pitchFamily="34" charset="0"/>
              </a:rPr>
              <a:t>miss </a:t>
            </a:r>
            <a:r>
              <a:rPr lang="fr-FR" b="1" i="0" dirty="0" err="1">
                <a:solidFill>
                  <a:srgbClr val="202122"/>
                </a:solidFill>
                <a:effectLst/>
                <a:latin typeface="Arial" panose="020B0604020202020204" pitchFamily="34" charset="0"/>
              </a:rPr>
              <a:t>Urania</a:t>
            </a:r>
            <a:r>
              <a:rPr lang="fr-FR" b="0" i="0" dirty="0">
                <a:solidFill>
                  <a:srgbClr val="202122"/>
                </a:solidFill>
                <a:effectLst/>
                <a:latin typeface="Arial" panose="020B0604020202020204" pitchFamily="34" charset="0"/>
              </a:rPr>
              <a:t>, une Américaine, au corps bien découplé, aux jambes nerveuses, aux muscles d’acier, aux bras de fonte.</a:t>
            </a:r>
          </a:p>
          <a:p>
            <a:pPr algn="just"/>
            <a:r>
              <a:rPr lang="fr-FR" b="0" i="0" dirty="0">
                <a:solidFill>
                  <a:srgbClr val="202122"/>
                </a:solidFill>
                <a:effectLst/>
                <a:latin typeface="Arial" panose="020B0604020202020204" pitchFamily="34" charset="0"/>
              </a:rPr>
              <a:t>Elle avait été l’une des acrobates les plus renommées du Cirque.</a:t>
            </a:r>
          </a:p>
          <a:p>
            <a:pPr algn="just"/>
            <a:r>
              <a:rPr lang="fr-FR" b="0" i="0" dirty="0">
                <a:solidFill>
                  <a:srgbClr val="202122"/>
                </a:solidFill>
                <a:effectLst/>
                <a:latin typeface="Arial" panose="020B0604020202020204" pitchFamily="34" charset="0"/>
              </a:rPr>
              <a:t> […] à mesure qu’il admirait sa souplesse et sa force, il voyait </a:t>
            </a:r>
            <a:r>
              <a:rPr lang="fr-FR" b="1" i="0" dirty="0">
                <a:solidFill>
                  <a:srgbClr val="202122"/>
                </a:solidFill>
                <a:effectLst/>
                <a:latin typeface="Arial" panose="020B0604020202020204" pitchFamily="34" charset="0"/>
              </a:rPr>
              <a:t>un artificiel changement de sexe</a:t>
            </a:r>
            <a:r>
              <a:rPr lang="fr-FR" b="0" i="0" dirty="0">
                <a:solidFill>
                  <a:srgbClr val="202122"/>
                </a:solidFill>
                <a:effectLst/>
                <a:latin typeface="Arial" panose="020B0604020202020204" pitchFamily="34" charset="0"/>
              </a:rPr>
              <a:t> se produire en elle […]; après avoir tout d’abord été </a:t>
            </a:r>
            <a:r>
              <a:rPr lang="fr-FR" b="1" i="0" dirty="0">
                <a:solidFill>
                  <a:srgbClr val="202122"/>
                </a:solidFill>
                <a:effectLst/>
                <a:latin typeface="Arial" panose="020B0604020202020204" pitchFamily="34" charset="0"/>
              </a:rPr>
              <a:t>femme</a:t>
            </a:r>
            <a:r>
              <a:rPr lang="fr-FR" b="0" i="0" dirty="0">
                <a:solidFill>
                  <a:srgbClr val="202122"/>
                </a:solidFill>
                <a:effectLst/>
                <a:latin typeface="Arial" panose="020B0604020202020204" pitchFamily="34" charset="0"/>
              </a:rPr>
              <a:t>, puis, après avoir hésité, après avoir avoisiné l’</a:t>
            </a:r>
            <a:r>
              <a:rPr lang="fr-FR" b="1" i="0" dirty="0">
                <a:solidFill>
                  <a:srgbClr val="202122"/>
                </a:solidFill>
                <a:effectLst/>
                <a:latin typeface="Arial" panose="020B0604020202020204" pitchFamily="34" charset="0"/>
              </a:rPr>
              <a:t>androgyne</a:t>
            </a:r>
            <a:r>
              <a:rPr lang="fr-FR" b="0" i="0" dirty="0">
                <a:solidFill>
                  <a:srgbClr val="202122"/>
                </a:solidFill>
                <a:effectLst/>
                <a:latin typeface="Arial" panose="020B0604020202020204" pitchFamily="34" charset="0"/>
              </a:rPr>
              <a:t>, elle semblait se résoudre, se préciser, devenir complètement un </a:t>
            </a:r>
            <a:r>
              <a:rPr lang="fr-FR" b="1" i="0" dirty="0">
                <a:solidFill>
                  <a:srgbClr val="202122"/>
                </a:solidFill>
                <a:effectLst/>
                <a:latin typeface="Arial" panose="020B0604020202020204" pitchFamily="34" charset="0"/>
              </a:rPr>
              <a:t>homme</a:t>
            </a:r>
            <a:r>
              <a:rPr lang="fr-FR" b="0" i="0" dirty="0">
                <a:solidFill>
                  <a:srgbClr val="202122"/>
                </a:solidFill>
                <a:effectLst/>
                <a:latin typeface="Arial" panose="020B0604020202020204" pitchFamily="34" charset="0"/>
              </a:rPr>
              <a:t>.</a:t>
            </a:r>
          </a:p>
          <a:p>
            <a:pPr algn="just"/>
            <a:r>
              <a:rPr lang="fr-FR" b="0" i="0" dirty="0">
                <a:solidFill>
                  <a:srgbClr val="202122"/>
                </a:solidFill>
                <a:effectLst/>
                <a:latin typeface="Arial" panose="020B0604020202020204" pitchFamily="34" charset="0"/>
              </a:rPr>
              <a:t>Cet échange de sexe entre miss </a:t>
            </a:r>
            <a:r>
              <a:rPr lang="fr-FR" b="0" i="0" dirty="0" err="1">
                <a:solidFill>
                  <a:srgbClr val="202122"/>
                </a:solidFill>
                <a:effectLst/>
                <a:latin typeface="Arial" panose="020B0604020202020204" pitchFamily="34" charset="0"/>
              </a:rPr>
              <a:t>Urania</a:t>
            </a:r>
            <a:r>
              <a:rPr lang="fr-FR" b="0" i="0" dirty="0">
                <a:solidFill>
                  <a:srgbClr val="202122"/>
                </a:solidFill>
                <a:effectLst/>
                <a:latin typeface="Arial" panose="020B0604020202020204" pitchFamily="34" charset="0"/>
              </a:rPr>
              <a:t> et lui, l’avait exalté […]. Mais aussitôt que ses vœux furent exaucés, son </a:t>
            </a:r>
            <a:r>
              <a:rPr lang="fr-FR" b="1" i="0" dirty="0">
                <a:solidFill>
                  <a:srgbClr val="202122"/>
                </a:solidFill>
                <a:effectLst/>
                <a:latin typeface="Arial" panose="020B0604020202020204" pitchFamily="34" charset="0"/>
              </a:rPr>
              <a:t>désappointement</a:t>
            </a:r>
            <a:r>
              <a:rPr lang="fr-FR" b="0" i="0" dirty="0">
                <a:solidFill>
                  <a:srgbClr val="202122"/>
                </a:solidFill>
                <a:effectLst/>
                <a:latin typeface="Arial" panose="020B0604020202020204" pitchFamily="34" charset="0"/>
              </a:rPr>
              <a:t> dépassa le possible […]; des Esseintes rentra dans son rôle d’homme momentanément oublié […]; miss </a:t>
            </a:r>
            <a:r>
              <a:rPr lang="fr-FR" b="0" i="0" dirty="0" err="1">
                <a:solidFill>
                  <a:srgbClr val="202122"/>
                </a:solidFill>
                <a:effectLst/>
                <a:latin typeface="Arial" panose="020B0604020202020204" pitchFamily="34" charset="0"/>
              </a:rPr>
              <a:t>Urania</a:t>
            </a:r>
            <a:r>
              <a:rPr lang="fr-FR" b="0" i="0" dirty="0">
                <a:solidFill>
                  <a:srgbClr val="202122"/>
                </a:solidFill>
                <a:effectLst/>
                <a:latin typeface="Arial" panose="020B0604020202020204" pitchFamily="34" charset="0"/>
              </a:rPr>
              <a:t> était une maîtresse ordinaire, ne justifiant en aucune façon, la </a:t>
            </a:r>
            <a:r>
              <a:rPr lang="fr-FR" b="1" i="0" dirty="0">
                <a:solidFill>
                  <a:srgbClr val="202122"/>
                </a:solidFill>
                <a:effectLst/>
                <a:latin typeface="Arial" panose="020B0604020202020204" pitchFamily="34" charset="0"/>
              </a:rPr>
              <a:t>curiosité cérébrale</a:t>
            </a:r>
            <a:r>
              <a:rPr lang="fr-FR" b="0" i="0" dirty="0">
                <a:solidFill>
                  <a:srgbClr val="202122"/>
                </a:solidFill>
                <a:effectLst/>
                <a:latin typeface="Arial" panose="020B0604020202020204" pitchFamily="34" charset="0"/>
              </a:rPr>
              <a:t> qu’elle avait fait naître. </a:t>
            </a:r>
            <a:br>
              <a:rPr lang="fr-FR" dirty="0"/>
            </a:br>
            <a:endParaRPr lang="it-IT" dirty="0"/>
          </a:p>
        </p:txBody>
      </p:sp>
    </p:spTree>
    <p:extLst>
      <p:ext uri="{BB962C8B-B14F-4D97-AF65-F5344CB8AC3E}">
        <p14:creationId xmlns:p14="http://schemas.microsoft.com/office/powerpoint/2010/main" val="27302142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E1C175-79DB-40F4-A2D6-498903097ED9}"/>
              </a:ext>
            </a:extLst>
          </p:cNvPr>
          <p:cNvSpPr>
            <a:spLocks noGrp="1"/>
          </p:cNvSpPr>
          <p:nvPr>
            <p:ph type="title"/>
          </p:nvPr>
        </p:nvSpPr>
        <p:spPr/>
        <p:txBody>
          <a:bodyPr/>
          <a:lstStyle/>
          <a:p>
            <a:pPr algn="ctr"/>
            <a:r>
              <a:rPr lang="it-IT" dirty="0"/>
              <a:t>Le voyage: </a:t>
            </a:r>
            <a:br>
              <a:rPr lang="it-IT" dirty="0"/>
            </a:br>
            <a:r>
              <a:rPr lang="it-IT" dirty="0" err="1"/>
              <a:t>Huysmans</a:t>
            </a:r>
            <a:r>
              <a:rPr lang="it-IT" dirty="0"/>
              <a:t>, </a:t>
            </a:r>
            <a:r>
              <a:rPr lang="it-IT" i="1" dirty="0"/>
              <a:t>À </a:t>
            </a:r>
            <a:r>
              <a:rPr lang="it-IT" i="1" dirty="0" err="1"/>
              <a:t>rebours</a:t>
            </a:r>
            <a:r>
              <a:rPr lang="it-IT" dirty="0"/>
              <a:t> (</a:t>
            </a:r>
            <a:r>
              <a:rPr lang="it-IT" dirty="0" err="1"/>
              <a:t>chap</a:t>
            </a:r>
            <a:r>
              <a:rPr lang="it-IT" dirty="0"/>
              <a:t>. XI)</a:t>
            </a:r>
          </a:p>
        </p:txBody>
      </p:sp>
      <p:sp>
        <p:nvSpPr>
          <p:cNvPr id="3" name="Segnaposto contenuto 2">
            <a:extLst>
              <a:ext uri="{FF2B5EF4-FFF2-40B4-BE49-F238E27FC236}">
                <a16:creationId xmlns:a16="http://schemas.microsoft.com/office/drawing/2014/main" id="{D2F91BE3-4047-4236-8A53-0F85632E8AA6}"/>
              </a:ext>
            </a:extLst>
          </p:cNvPr>
          <p:cNvSpPr>
            <a:spLocks noGrp="1"/>
          </p:cNvSpPr>
          <p:nvPr>
            <p:ph idx="1"/>
          </p:nvPr>
        </p:nvSpPr>
        <p:spPr/>
        <p:txBody>
          <a:bodyPr>
            <a:normAutofit fontScale="92500" lnSpcReduction="20000"/>
          </a:bodyPr>
          <a:lstStyle/>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désenchantement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revenait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il consulta de nouveau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dix minutes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séparaient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encore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heure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est grand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addition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de partir,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Il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sentait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lourdeur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estomac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pesanteur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tout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corps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extrêmes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pour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verser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courage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buvons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coup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étrier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et 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remplit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verre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brandy, tout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réclamant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note.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individu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habit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noir,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serviette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le bras,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espèce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majordome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crâne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pointu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chauve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 barbe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grisonnante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dure,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moustaches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avança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crayon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derrière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oreille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posta,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jambe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chanteur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tira de sa poche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calepin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regarder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papier,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fixés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le plafond,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près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lustre,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inscrivit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compta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dépense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Voilà,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arrachant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feuille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calepin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il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remit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Esseintes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considérait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curieusement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ainsi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qu’un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animal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rare. Quel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surprenant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John Bull,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pensait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contemplant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flegmatique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qui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bouche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rasée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donnait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aussi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vague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apparence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timonier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marine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américaine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Esseintes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incapable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remuer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jambes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tiède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anéantissement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glissait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membres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empêchait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étendre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allumer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cigare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Allons,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debout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filer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immédiates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objections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contrariaient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ordres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À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quoi</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bon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bouger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quand</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voyager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magnifiquement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une chaise ?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Londres dont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senteurs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atmosphère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habitants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pâtures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ustensiles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environnaient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espérer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sinon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nouvelles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désillusions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Hollande ?</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courir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 gare, et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une immense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aversion</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le voyage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impérieux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besoin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rester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tranquille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imposaient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volonté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plus en plus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accusée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plus en plus tenace.</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13674516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6D2B41-C323-4A89-A6E8-3EF4322A6D8B}"/>
              </a:ext>
            </a:extLst>
          </p:cNvPr>
          <p:cNvSpPr>
            <a:spLocks noGrp="1"/>
          </p:cNvSpPr>
          <p:nvPr>
            <p:ph type="title"/>
          </p:nvPr>
        </p:nvSpPr>
        <p:spPr/>
        <p:txBody>
          <a:bodyPr/>
          <a:lstStyle/>
          <a:p>
            <a:pPr algn="ctr"/>
            <a:r>
              <a:rPr lang="it-IT" dirty="0" err="1"/>
              <a:t>Huysmans</a:t>
            </a:r>
            <a:r>
              <a:rPr lang="it-IT" dirty="0"/>
              <a:t>, </a:t>
            </a:r>
            <a:r>
              <a:rPr lang="it-IT" i="1" dirty="0"/>
              <a:t>À </a:t>
            </a:r>
            <a:r>
              <a:rPr lang="it-IT" i="1" dirty="0" err="1"/>
              <a:t>rebours</a:t>
            </a:r>
            <a:r>
              <a:rPr lang="it-IT" dirty="0"/>
              <a:t> (explicit)</a:t>
            </a:r>
          </a:p>
        </p:txBody>
      </p:sp>
      <p:sp>
        <p:nvSpPr>
          <p:cNvPr id="3" name="Segnaposto contenuto 2">
            <a:extLst>
              <a:ext uri="{FF2B5EF4-FFF2-40B4-BE49-F238E27FC236}">
                <a16:creationId xmlns:a16="http://schemas.microsoft.com/office/drawing/2014/main" id="{E4952781-FC73-4FEC-B6A7-2DB0DEFF9855}"/>
              </a:ext>
            </a:extLst>
          </p:cNvPr>
          <p:cNvSpPr>
            <a:spLocks noGrp="1"/>
          </p:cNvSpPr>
          <p:nvPr>
            <p:ph idx="1"/>
          </p:nvPr>
        </p:nvSpPr>
        <p:spPr/>
        <p:txBody>
          <a:bodyPr>
            <a:normAutofit fontScale="92500"/>
          </a:bodyPr>
          <a:lstStyle/>
          <a:p>
            <a:pPr algn="just"/>
            <a:endParaRPr lang="fr-FR" b="0" i="0" dirty="0">
              <a:solidFill>
                <a:srgbClr val="202122"/>
              </a:solidFill>
              <a:effectLst/>
              <a:latin typeface="Arial" panose="020B0604020202020204" pitchFamily="34" charset="0"/>
            </a:endParaRPr>
          </a:p>
          <a:p>
            <a:pPr algn="just"/>
            <a:r>
              <a:rPr lang="fr-FR" b="0" i="0" dirty="0">
                <a:solidFill>
                  <a:srgbClr val="202122"/>
                </a:solidFill>
                <a:effectLst/>
                <a:latin typeface="Arial" panose="020B0604020202020204" pitchFamily="34" charset="0"/>
              </a:rPr>
              <a:t>Des Esseintes tomba, accablé, sur une chaise. — Dans deux jours je serai à Paris ; allons, fit-il, tout est bien fini ; comme un raz de marée, les vagues de la médiocrité humaine montent jusqu’au ciel et elles vont engloutir le refuge dont j’ouvre, malgré moi, les digues. Ah ! le courage me fait défaut et le cœur me lève ! — Seigneur, prenez pitié du chrétien qui doute, de l’incrédule qui voudrait croire, du forçat de la vie qui s’embarque seul, dans la nuit, sous un firmament que n’éclairent plus les consolants fanaux du vieil espoir</a:t>
            </a:r>
            <a:r>
              <a:rPr lang="fr-FR" b="0" i="0">
                <a:solidFill>
                  <a:srgbClr val="202122"/>
                </a:solidFill>
                <a:effectLst/>
                <a:latin typeface="Arial" panose="020B0604020202020204" pitchFamily="34" charset="0"/>
              </a:rPr>
              <a:t> !</a:t>
            </a:r>
            <a:endParaRPr lang="fr-FR" b="0" i="0" dirty="0">
              <a:solidFill>
                <a:srgbClr val="202122"/>
              </a:solidFill>
              <a:effectLst/>
              <a:latin typeface="Arial" panose="020B0604020202020204" pitchFamily="34" charset="0"/>
            </a:endParaRPr>
          </a:p>
          <a:p>
            <a:pPr marL="0" indent="0">
              <a:buNone/>
            </a:pPr>
            <a:br>
              <a:rPr lang="fr-FR" dirty="0"/>
            </a:br>
            <a:endParaRPr lang="it-IT" dirty="0"/>
          </a:p>
        </p:txBody>
      </p:sp>
    </p:spTree>
    <p:extLst>
      <p:ext uri="{BB962C8B-B14F-4D97-AF65-F5344CB8AC3E}">
        <p14:creationId xmlns:p14="http://schemas.microsoft.com/office/powerpoint/2010/main" val="3067540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907CD3-D98D-420E-BEF5-0789599ACCB5}"/>
              </a:ext>
            </a:extLst>
          </p:cNvPr>
          <p:cNvSpPr>
            <a:spLocks noGrp="1"/>
          </p:cNvSpPr>
          <p:nvPr>
            <p:ph type="title"/>
          </p:nvPr>
        </p:nvSpPr>
        <p:spPr/>
        <p:txBody>
          <a:bodyPr/>
          <a:lstStyle/>
          <a:p>
            <a:pPr algn="ctr"/>
            <a:r>
              <a:rPr lang="it-IT" dirty="0"/>
              <a:t>Chateaubriand, </a:t>
            </a:r>
            <a:r>
              <a:rPr lang="it-IT" i="1" dirty="0"/>
              <a:t>René</a:t>
            </a:r>
            <a:r>
              <a:rPr lang="it-IT" dirty="0"/>
              <a:t> (suite)</a:t>
            </a:r>
          </a:p>
        </p:txBody>
      </p:sp>
      <p:sp>
        <p:nvSpPr>
          <p:cNvPr id="3" name="Segnaposto contenuto 2">
            <a:extLst>
              <a:ext uri="{FF2B5EF4-FFF2-40B4-BE49-F238E27FC236}">
                <a16:creationId xmlns:a16="http://schemas.microsoft.com/office/drawing/2014/main" id="{72C1873F-91BB-44E4-8491-31DA78333633}"/>
              </a:ext>
            </a:extLst>
          </p:cNvPr>
          <p:cNvSpPr>
            <a:spLocks noGrp="1"/>
          </p:cNvSpPr>
          <p:nvPr>
            <p:ph idx="1"/>
          </p:nvPr>
        </p:nvSpPr>
        <p:spPr/>
        <p:txBody>
          <a:bodyPr/>
          <a:lstStyle/>
          <a:p>
            <a:pPr indent="304800" algn="just" fontAlgn="auto">
              <a:spcBef>
                <a:spcPts val="600"/>
              </a:spcBef>
              <a:spcAft>
                <a:spcPts val="600"/>
              </a:spcAft>
            </a:pPr>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jou</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m'</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éga</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bruyè</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minées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fallait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ma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ie !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feuille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séchée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devant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cabane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fumée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élevait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cime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dépouillée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arbres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mousse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tremblait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souffle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nord sur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tronc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ro</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écartée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étang</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désert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jonc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flétri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murmurait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clo</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solitaire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élevant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vallée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attiré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regards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sui</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oiseaux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olaient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au-dessus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ma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tête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figurais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bords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ignorés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climats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lointains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rendent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j'aurais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voulu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secret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instinct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tourmentait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sentais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moi-même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qu'un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voyageur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voix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ciel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semblait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me dire :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saison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migration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encore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attends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lève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alors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tu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déploieras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régions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inconnues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cœur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1800" kern="0" dirty="0">
                <a:solidFill>
                  <a:srgbClr val="202122"/>
                </a:solidFill>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Levez-vous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vite,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orages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désirés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devez</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emporter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René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espaces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vie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Ainsi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marchais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grands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enflammé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sifflant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chevelure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sentant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pluie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frimas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enchanté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tourmenté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possédé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démon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cœur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2792625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DC8406D-3A5A-45E9-A3D7-292D9D0D1B4A}"/>
              </a:ext>
            </a:extLst>
          </p:cNvPr>
          <p:cNvSpPr>
            <a:spLocks noGrp="1"/>
          </p:cNvSpPr>
          <p:nvPr>
            <p:ph type="title"/>
          </p:nvPr>
        </p:nvSpPr>
        <p:spPr/>
        <p:txBody>
          <a:bodyPr>
            <a:noAutofit/>
          </a:bodyPr>
          <a:lstStyle/>
          <a:p>
            <a:pPr algn="ctr"/>
            <a:br>
              <a:rPr lang="fr-FR" sz="2800" i="0" dirty="0">
                <a:solidFill>
                  <a:srgbClr val="202122"/>
                </a:solidFill>
                <a:effectLst/>
                <a:latin typeface="Arial" panose="020B0604020202020204" pitchFamily="34" charset="0"/>
              </a:rPr>
            </a:br>
            <a:r>
              <a:rPr lang="fr-FR" sz="2800" i="0" dirty="0">
                <a:solidFill>
                  <a:srgbClr val="202122"/>
                </a:solidFill>
                <a:effectLst/>
                <a:latin typeface="Arial" panose="020B0604020202020204" pitchFamily="34" charset="0"/>
              </a:rPr>
              <a:t>Chateaubriand, </a:t>
            </a:r>
            <a:r>
              <a:rPr lang="fr-FR" sz="2800" i="1" dirty="0">
                <a:solidFill>
                  <a:srgbClr val="202122"/>
                </a:solidFill>
                <a:effectLst/>
                <a:latin typeface="Arial" panose="020B0604020202020204" pitchFamily="34" charset="0"/>
              </a:rPr>
              <a:t>Génie du christianisme</a:t>
            </a:r>
            <a:r>
              <a:rPr lang="fr-FR" sz="2800" i="0" dirty="0">
                <a:solidFill>
                  <a:srgbClr val="202122"/>
                </a:solidFill>
                <a:effectLst/>
                <a:latin typeface="Arial" panose="020B0604020202020204" pitchFamily="34" charset="0"/>
              </a:rPr>
              <a:t>, IIe partie, livre III, chap. IX - </a:t>
            </a:r>
            <a:r>
              <a:rPr lang="fr-FR" sz="2800" i="1" dirty="0">
                <a:solidFill>
                  <a:srgbClr val="202122"/>
                </a:solidFill>
                <a:effectLst/>
                <a:latin typeface="Arial" panose="020B0604020202020204" pitchFamily="34" charset="0"/>
              </a:rPr>
              <a:t>Du vague des passions</a:t>
            </a:r>
            <a:br>
              <a:rPr lang="fr-FR" sz="2800" i="0" dirty="0">
                <a:solidFill>
                  <a:srgbClr val="202122"/>
                </a:solidFill>
                <a:effectLst/>
                <a:latin typeface="Arial" panose="020B0604020202020204" pitchFamily="34" charset="0"/>
              </a:rPr>
            </a:br>
            <a:endParaRPr lang="it-IT" sz="2800" dirty="0"/>
          </a:p>
        </p:txBody>
      </p:sp>
      <p:sp>
        <p:nvSpPr>
          <p:cNvPr id="3" name="Segnaposto contenuto 2">
            <a:extLst>
              <a:ext uri="{FF2B5EF4-FFF2-40B4-BE49-F238E27FC236}">
                <a16:creationId xmlns:a16="http://schemas.microsoft.com/office/drawing/2014/main" id="{099F64CE-A8EF-457C-8E3C-78C1F6DC2B02}"/>
              </a:ext>
            </a:extLst>
          </p:cNvPr>
          <p:cNvSpPr>
            <a:spLocks noGrp="1"/>
          </p:cNvSpPr>
          <p:nvPr>
            <p:ph idx="1"/>
          </p:nvPr>
        </p:nvSpPr>
        <p:spPr/>
        <p:txBody>
          <a:bodyPr>
            <a:normAutofit fontScale="92500" lnSpcReduction="10000"/>
          </a:bodyPr>
          <a:lstStyle/>
          <a:p>
            <a:pPr algn="just"/>
            <a:r>
              <a:rPr lang="fr-FR" b="0" i="0" dirty="0">
                <a:solidFill>
                  <a:srgbClr val="202122"/>
                </a:solidFill>
                <a:effectLst/>
                <a:latin typeface="Arial" panose="020B0604020202020204" pitchFamily="34" charset="0"/>
              </a:rPr>
              <a:t>Il reste à parler d’un état de l’âme qui, ce nous semble, n’a pas encore été bien observé : c’est celui qui précède le développement des passions, lorsque nos facultés, jeunes, actives, entières, mais renfermées, ne se sont exercées que sur elles-mêmes, sans but et sans objet. Plus les peuples avancent en civilisation, plus cet état du vague des passions augmente ; car il arrive alors une chose fort triste : le grand nombre d’exemples qu’on a sous les yeux, la multitude de livres qui traitent de l’homme et de ses sentiments rendent habile sans expérience. On est détrompé sans avoir joui ; il reste encore des désirs, et l’on n’a plus d’illusions. L’imagination est riche, abondante et merveilleuse ; l’existence pauvre, sèche et désenchantée. On habite avec un cœur plein un monde vide, et sans avoir usé de rien, on est désabusé de tout.</a:t>
            </a:r>
            <a:endParaRPr lang="it-IT" dirty="0"/>
          </a:p>
        </p:txBody>
      </p:sp>
    </p:spTree>
    <p:extLst>
      <p:ext uri="{BB962C8B-B14F-4D97-AF65-F5344CB8AC3E}">
        <p14:creationId xmlns:p14="http://schemas.microsoft.com/office/powerpoint/2010/main" val="914523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D52B16-321C-44F9-ADF1-D77A60013FB7}"/>
              </a:ext>
            </a:extLst>
          </p:cNvPr>
          <p:cNvSpPr>
            <a:spLocks noGrp="1"/>
          </p:cNvSpPr>
          <p:nvPr>
            <p:ph type="title"/>
          </p:nvPr>
        </p:nvSpPr>
        <p:spPr/>
        <p:txBody>
          <a:bodyPr/>
          <a:lstStyle/>
          <a:p>
            <a:pPr algn="ctr"/>
            <a:r>
              <a:rPr lang="it-IT" dirty="0" err="1"/>
              <a:t>Senancour</a:t>
            </a:r>
            <a:r>
              <a:rPr lang="it-IT" dirty="0"/>
              <a:t>, </a:t>
            </a:r>
            <a:r>
              <a:rPr lang="it-IT" i="1" dirty="0" err="1"/>
              <a:t>Oberman</a:t>
            </a:r>
            <a:endParaRPr lang="it-IT" i="1" dirty="0"/>
          </a:p>
        </p:txBody>
      </p:sp>
      <p:sp>
        <p:nvSpPr>
          <p:cNvPr id="3" name="Segnaposto contenuto 2">
            <a:extLst>
              <a:ext uri="{FF2B5EF4-FFF2-40B4-BE49-F238E27FC236}">
                <a16:creationId xmlns:a16="http://schemas.microsoft.com/office/drawing/2014/main" id="{A6C81E28-5874-4A5D-B8A4-086AF70818F4}"/>
              </a:ext>
            </a:extLst>
          </p:cNvPr>
          <p:cNvSpPr>
            <a:spLocks noGrp="1"/>
          </p:cNvSpPr>
          <p:nvPr>
            <p:ph idx="1"/>
          </p:nvPr>
        </p:nvSpPr>
        <p:spPr/>
        <p:txBody>
          <a:bodyPr>
            <a:noAutofit/>
          </a:bodyPr>
          <a:lstStyle/>
          <a:p>
            <a:pPr algn="just"/>
            <a:r>
              <a:rPr lang="fr-FR" sz="2200" b="0" i="0" dirty="0">
                <a:solidFill>
                  <a:srgbClr val="202122"/>
                </a:solidFill>
                <a:effectLst/>
                <a:latin typeface="Arial" panose="020B0604020202020204" pitchFamily="34" charset="0"/>
                <a:cs typeface="Arial" panose="020B0604020202020204" pitchFamily="34" charset="0"/>
              </a:rPr>
              <a:t>On verra dans ces lettres l’expression d’un homme qui sent, et non d’un homme qui travaille […]. Ces lettres ne sont pas un </a:t>
            </a:r>
            <a:r>
              <a:rPr lang="fr-FR" sz="2200" b="0" i="1" dirty="0">
                <a:solidFill>
                  <a:srgbClr val="202122"/>
                </a:solidFill>
                <a:effectLst/>
                <a:latin typeface="Arial" panose="020B0604020202020204" pitchFamily="34" charset="0"/>
                <a:cs typeface="Arial" panose="020B0604020202020204" pitchFamily="34" charset="0"/>
              </a:rPr>
              <a:t>roman. </a:t>
            </a:r>
            <a:r>
              <a:rPr lang="fr-FR" sz="2200" b="0" i="0" dirty="0">
                <a:solidFill>
                  <a:srgbClr val="202122"/>
                </a:solidFill>
                <a:effectLst/>
                <a:latin typeface="Arial" panose="020B0604020202020204" pitchFamily="34" charset="0"/>
                <a:cs typeface="Arial" panose="020B0604020202020204" pitchFamily="34" charset="0"/>
              </a:rPr>
              <a:t>Il n’y a point de mouvement dramatique, d’événements préparés et conduits, point de </a:t>
            </a:r>
            <a:r>
              <a:rPr lang="fr-FR" sz="2200" b="0" i="0" dirty="0" err="1">
                <a:solidFill>
                  <a:srgbClr val="202122"/>
                </a:solidFill>
                <a:effectLst/>
                <a:latin typeface="Arial" panose="020B0604020202020204" pitchFamily="34" charset="0"/>
                <a:cs typeface="Arial" panose="020B0604020202020204" pitchFamily="34" charset="0"/>
              </a:rPr>
              <a:t>dénoûment</a:t>
            </a:r>
            <a:r>
              <a:rPr lang="fr-FR" sz="2200" b="0" i="0" dirty="0">
                <a:solidFill>
                  <a:srgbClr val="202122"/>
                </a:solidFill>
                <a:effectLst/>
                <a:latin typeface="Arial" panose="020B0604020202020204" pitchFamily="34" charset="0"/>
                <a:cs typeface="Arial" panose="020B0604020202020204" pitchFamily="34" charset="0"/>
              </a:rPr>
              <a:t> ; rien de ce qu’on appelle l’intérêt d’un ouvrage, de cette série progressive, de ces incidents […] (</a:t>
            </a:r>
            <a:r>
              <a:rPr lang="fr-FR" sz="2200" b="0" i="1" dirty="0">
                <a:solidFill>
                  <a:srgbClr val="202122"/>
                </a:solidFill>
                <a:effectLst/>
                <a:latin typeface="Arial" panose="020B0604020202020204" pitchFamily="34" charset="0"/>
                <a:cs typeface="Arial" panose="020B0604020202020204" pitchFamily="34" charset="0"/>
              </a:rPr>
              <a:t>Observations</a:t>
            </a:r>
            <a:r>
              <a:rPr lang="fr-FR" sz="2200" b="0" i="0" dirty="0">
                <a:solidFill>
                  <a:srgbClr val="202122"/>
                </a:solidFill>
                <a:effectLst/>
                <a:latin typeface="Arial" panose="020B0604020202020204" pitchFamily="34" charset="0"/>
                <a:cs typeface="Arial" panose="020B0604020202020204" pitchFamily="34" charset="0"/>
              </a:rPr>
              <a:t>).</a:t>
            </a:r>
          </a:p>
          <a:p>
            <a:pPr algn="just"/>
            <a:r>
              <a:rPr lang="fr-FR" sz="2200" b="0" i="0" dirty="0">
                <a:solidFill>
                  <a:srgbClr val="202122"/>
                </a:solidFill>
                <a:effectLst/>
                <a:latin typeface="Arial" panose="020B0604020202020204" pitchFamily="34" charset="0"/>
                <a:cs typeface="Arial" panose="020B0604020202020204" pitchFamily="34" charset="0"/>
              </a:rPr>
              <a:t>Me voilà dans le monde, errant, solitaire au milieu de la foule qui ne m’est rien </a:t>
            </a:r>
            <a:r>
              <a:rPr lang="fr-FR" sz="2200" dirty="0">
                <a:solidFill>
                  <a:srgbClr val="202122"/>
                </a:solidFill>
                <a:latin typeface="Arial" panose="020B0604020202020204" pitchFamily="34" charset="0"/>
                <a:cs typeface="Arial" panose="020B0604020202020204" pitchFamily="34" charset="0"/>
              </a:rPr>
              <a:t>(lettre XXII).</a:t>
            </a:r>
            <a:endParaRPr lang="fr-FR" sz="2200" b="0" i="0" dirty="0">
              <a:solidFill>
                <a:srgbClr val="202122"/>
              </a:solidFill>
              <a:effectLst/>
              <a:latin typeface="Arial" panose="020B0604020202020204" pitchFamily="34" charset="0"/>
              <a:cs typeface="Arial" panose="020B0604020202020204" pitchFamily="34" charset="0"/>
            </a:endParaRPr>
          </a:p>
          <a:p>
            <a:pPr algn="just"/>
            <a:r>
              <a:rPr lang="fr-FR" sz="2200" b="0" i="0" dirty="0">
                <a:solidFill>
                  <a:srgbClr val="202122"/>
                </a:solidFill>
                <a:effectLst/>
                <a:latin typeface="Arial" panose="020B0604020202020204" pitchFamily="34" charset="0"/>
                <a:cs typeface="Arial" panose="020B0604020202020204" pitchFamily="34" charset="0"/>
              </a:rPr>
              <a:t>J’ai tout examiné, tout connu ; si je n’ai pas tout éprouvé, j’ai du moins tout pressenti </a:t>
            </a:r>
            <a:r>
              <a:rPr lang="fr-FR" sz="2200" dirty="0">
                <a:solidFill>
                  <a:srgbClr val="202122"/>
                </a:solidFill>
                <a:latin typeface="Arial" panose="020B0604020202020204" pitchFamily="34" charset="0"/>
                <a:cs typeface="Arial" panose="020B0604020202020204" pitchFamily="34" charset="0"/>
              </a:rPr>
              <a:t>(lettre XLI)</a:t>
            </a:r>
            <a:r>
              <a:rPr lang="fr-FR" sz="2200" b="0" i="0" dirty="0">
                <a:solidFill>
                  <a:srgbClr val="202122"/>
                </a:solidFill>
                <a:effectLst/>
                <a:latin typeface="Arial" panose="020B0604020202020204" pitchFamily="34" charset="0"/>
                <a:cs typeface="Arial" panose="020B0604020202020204" pitchFamily="34" charset="0"/>
              </a:rPr>
              <a:t>. […]      Le sort, qui ne m’a donné ni femme, ni enfants, ni patrie ; je ne sais quelle inquiétude qui m’a isolé, qui m’a toujours empêché de prendre un rôle sur la scène du monde, ainsi que font les autres hommes ; ma destinée enfin, semble me retenir, elle me laisse dans l’attente, et ne me permet pas d’en sortir </a:t>
            </a:r>
            <a:r>
              <a:rPr lang="fr-FR" sz="2200" dirty="0">
                <a:solidFill>
                  <a:srgbClr val="202122"/>
                </a:solidFill>
                <a:latin typeface="Arial" panose="020B0604020202020204" pitchFamily="34" charset="0"/>
                <a:cs typeface="Arial" panose="020B0604020202020204" pitchFamily="34" charset="0"/>
              </a:rPr>
              <a:t>(lettre XLV)</a:t>
            </a:r>
            <a:r>
              <a:rPr lang="fr-FR" sz="2200" b="0" i="0" dirty="0">
                <a:solidFill>
                  <a:srgbClr val="202122"/>
                </a:solidFill>
                <a:effectLst/>
                <a:latin typeface="Arial" panose="020B0604020202020204" pitchFamily="34" charset="0"/>
                <a:cs typeface="Arial" panose="020B0604020202020204" pitchFamily="34" charset="0"/>
              </a:rPr>
              <a:t>.</a:t>
            </a:r>
            <a:endParaRPr lang="it-IT"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60493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C9E9D1-DD7A-4F87-BDC4-6755426BFBE7}"/>
              </a:ext>
            </a:extLst>
          </p:cNvPr>
          <p:cNvSpPr>
            <a:spLocks noGrp="1"/>
          </p:cNvSpPr>
          <p:nvPr>
            <p:ph type="title"/>
          </p:nvPr>
        </p:nvSpPr>
        <p:spPr/>
        <p:txBody>
          <a:bodyPr/>
          <a:lstStyle/>
          <a:p>
            <a:pPr algn="ctr"/>
            <a:r>
              <a:rPr lang="it-IT" dirty="0" err="1"/>
              <a:t>Senancour</a:t>
            </a:r>
            <a:r>
              <a:rPr lang="it-IT" dirty="0"/>
              <a:t>, </a:t>
            </a:r>
            <a:r>
              <a:rPr lang="it-IT" i="1" dirty="0" err="1"/>
              <a:t>Oberman</a:t>
            </a:r>
            <a:endParaRPr lang="it-IT" dirty="0"/>
          </a:p>
        </p:txBody>
      </p:sp>
      <p:sp>
        <p:nvSpPr>
          <p:cNvPr id="3" name="Segnaposto contenuto 2">
            <a:extLst>
              <a:ext uri="{FF2B5EF4-FFF2-40B4-BE49-F238E27FC236}">
                <a16:creationId xmlns:a16="http://schemas.microsoft.com/office/drawing/2014/main" id="{E644A075-9B3C-4FBC-8FC8-B91833F200D1}"/>
              </a:ext>
            </a:extLst>
          </p:cNvPr>
          <p:cNvSpPr>
            <a:spLocks noGrp="1"/>
          </p:cNvSpPr>
          <p:nvPr>
            <p:ph idx="1"/>
          </p:nvPr>
        </p:nvSpPr>
        <p:spPr/>
        <p:txBody>
          <a:bodyPr>
            <a:normAutofit fontScale="92500"/>
          </a:bodyPr>
          <a:lstStyle/>
          <a:p>
            <a:pPr algn="just"/>
            <a:r>
              <a:rPr lang="fr-FR" b="0" i="0" dirty="0">
                <a:solidFill>
                  <a:srgbClr val="202122"/>
                </a:solidFill>
                <a:effectLst/>
                <a:latin typeface="Arial" panose="020B0604020202020204" pitchFamily="34" charset="0"/>
              </a:rPr>
              <a:t>J’ai été jusqu’à la région des glaces perpétuelles […]. </a:t>
            </a:r>
          </a:p>
          <a:p>
            <a:pPr algn="just"/>
            <a:r>
              <a:rPr lang="fr-FR" b="0" i="0" dirty="0">
                <a:solidFill>
                  <a:srgbClr val="202122"/>
                </a:solidFill>
                <a:effectLst/>
                <a:latin typeface="Arial" panose="020B0604020202020204" pitchFamily="34" charset="0"/>
              </a:rPr>
              <a:t> […] là, sur ces monts déserts, où le ciel est immense, où l’air est plus fixe, et les temps moins rapides, et la vie plus permanente ; là, la nature entière exprime éloquemment un ordre plus grand, une harmonie plus visible, un ensemble éternel. Là, l’homme retrouve sa forme altérable, mais indestructible ; il respire l’air sauvage loin des émanations sociales ; son être est à lui comme à l’univers : il vit d’une vie réelle dans l’unité sublime.</a:t>
            </a:r>
          </a:p>
          <a:p>
            <a:pPr algn="just"/>
            <a:r>
              <a:rPr lang="fr-FR" b="0" i="0" dirty="0">
                <a:solidFill>
                  <a:srgbClr val="202122"/>
                </a:solidFill>
                <a:effectLst/>
                <a:latin typeface="Arial" panose="020B0604020202020204" pitchFamily="34" charset="0"/>
              </a:rPr>
              <a:t> […] Je ne saurais vous donner une juste idée de ce monde nouveau, ni exprimer la permanence des monts dans une langue des plaines </a:t>
            </a:r>
            <a:r>
              <a:rPr lang="it-IT" dirty="0">
                <a:latin typeface="Arial" panose="020B0604020202020204" pitchFamily="34" charset="0"/>
                <a:cs typeface="Arial" panose="020B0604020202020204" pitchFamily="34" charset="0"/>
              </a:rPr>
              <a:t>(Lettre VII).</a:t>
            </a:r>
          </a:p>
        </p:txBody>
      </p:sp>
    </p:spTree>
    <p:extLst>
      <p:ext uri="{BB962C8B-B14F-4D97-AF65-F5344CB8AC3E}">
        <p14:creationId xmlns:p14="http://schemas.microsoft.com/office/powerpoint/2010/main" val="767495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6FA655-4094-4803-B1CB-7748FB8E8690}"/>
              </a:ext>
            </a:extLst>
          </p:cNvPr>
          <p:cNvSpPr>
            <a:spLocks noGrp="1"/>
          </p:cNvSpPr>
          <p:nvPr>
            <p:ph type="title"/>
          </p:nvPr>
        </p:nvSpPr>
        <p:spPr/>
        <p:txBody>
          <a:bodyPr/>
          <a:lstStyle/>
          <a:p>
            <a:pPr algn="ctr"/>
            <a:r>
              <a:rPr lang="it-IT" dirty="0"/>
              <a:t>Constant, </a:t>
            </a:r>
            <a:r>
              <a:rPr lang="it-IT" i="1" dirty="0"/>
              <a:t>Adolphe</a:t>
            </a:r>
            <a:r>
              <a:rPr lang="it-IT" dirty="0"/>
              <a:t> (</a:t>
            </a:r>
            <a:r>
              <a:rPr lang="it-IT" dirty="0" err="1"/>
              <a:t>avis</a:t>
            </a:r>
            <a:r>
              <a:rPr lang="it-IT" dirty="0"/>
              <a:t> de l’</a:t>
            </a:r>
            <a:r>
              <a:rPr lang="it-IT" dirty="0" err="1"/>
              <a:t>éditeur</a:t>
            </a:r>
            <a:r>
              <a:rPr lang="it-IT" dirty="0"/>
              <a:t>)</a:t>
            </a:r>
          </a:p>
        </p:txBody>
      </p:sp>
      <p:sp>
        <p:nvSpPr>
          <p:cNvPr id="3" name="Segnaposto contenuto 2">
            <a:extLst>
              <a:ext uri="{FF2B5EF4-FFF2-40B4-BE49-F238E27FC236}">
                <a16:creationId xmlns:a16="http://schemas.microsoft.com/office/drawing/2014/main" id="{8CAE3172-4500-4907-852D-496CF89E8170}"/>
              </a:ext>
            </a:extLst>
          </p:cNvPr>
          <p:cNvSpPr>
            <a:spLocks noGrp="1"/>
          </p:cNvSpPr>
          <p:nvPr>
            <p:ph idx="1"/>
          </p:nvPr>
        </p:nvSpPr>
        <p:spPr/>
        <p:txBody>
          <a:bodyPr>
            <a:normAutofit fontScale="92500" lnSpcReduction="20000"/>
          </a:bodyPr>
          <a:lstStyle/>
          <a:p>
            <a:pPr marL="0" indent="0" algn="just">
              <a:buNone/>
            </a:pPr>
            <a:r>
              <a:rPr lang="fr-FR" b="0" i="0" dirty="0">
                <a:solidFill>
                  <a:srgbClr val="202122"/>
                </a:solidFill>
                <a:effectLst/>
                <a:latin typeface="Arial" panose="020B0604020202020204" pitchFamily="34" charset="0"/>
              </a:rPr>
              <a:t>Je parcourais l’Italie, il y a bien des années. Je fus arrêté dans une auberge de </a:t>
            </a:r>
            <a:r>
              <a:rPr lang="fr-FR" b="0" i="0" dirty="0" err="1">
                <a:solidFill>
                  <a:srgbClr val="202122"/>
                </a:solidFill>
                <a:effectLst/>
                <a:latin typeface="Arial" panose="020B0604020202020204" pitchFamily="34" charset="0"/>
              </a:rPr>
              <a:t>Cerenza</a:t>
            </a:r>
            <a:r>
              <a:rPr lang="fr-FR" b="0" i="0" dirty="0">
                <a:solidFill>
                  <a:srgbClr val="202122"/>
                </a:solidFill>
                <a:effectLst/>
                <a:latin typeface="Arial" panose="020B0604020202020204" pitchFamily="34" charset="0"/>
              </a:rPr>
              <a:t>, petit village de la Calabre, par un débordement du Neto ; il y avait dans la même auberge </a:t>
            </a:r>
            <a:r>
              <a:rPr lang="fr-FR" b="1" i="0" dirty="0">
                <a:solidFill>
                  <a:srgbClr val="202122"/>
                </a:solidFill>
                <a:effectLst/>
                <a:latin typeface="Arial" panose="020B0604020202020204" pitchFamily="34" charset="0"/>
              </a:rPr>
              <a:t>un étranger</a:t>
            </a:r>
            <a:r>
              <a:rPr lang="fr-FR" b="0" i="0" dirty="0">
                <a:solidFill>
                  <a:srgbClr val="202122"/>
                </a:solidFill>
                <a:effectLst/>
                <a:latin typeface="Arial" panose="020B0604020202020204" pitchFamily="34" charset="0"/>
              </a:rPr>
              <a:t> qui se trouvait forcé d’y séjourner pour la même cause. Il était fort </a:t>
            </a:r>
            <a:r>
              <a:rPr lang="fr-FR" b="1" i="0" dirty="0">
                <a:solidFill>
                  <a:srgbClr val="202122"/>
                </a:solidFill>
                <a:effectLst/>
                <a:latin typeface="Arial" panose="020B0604020202020204" pitchFamily="34" charset="0"/>
              </a:rPr>
              <a:t>silencieux</a:t>
            </a:r>
            <a:r>
              <a:rPr lang="fr-FR" b="0" i="0" dirty="0">
                <a:solidFill>
                  <a:srgbClr val="202122"/>
                </a:solidFill>
                <a:effectLst/>
                <a:latin typeface="Arial" panose="020B0604020202020204" pitchFamily="34" charset="0"/>
              </a:rPr>
              <a:t> et paraissait </a:t>
            </a:r>
            <a:r>
              <a:rPr lang="fr-FR" b="1" i="0" dirty="0">
                <a:solidFill>
                  <a:srgbClr val="202122"/>
                </a:solidFill>
                <a:effectLst/>
                <a:latin typeface="Arial" panose="020B0604020202020204" pitchFamily="34" charset="0"/>
              </a:rPr>
              <a:t>triste</a:t>
            </a:r>
            <a:r>
              <a:rPr lang="fr-FR" b="0" i="0" dirty="0">
                <a:solidFill>
                  <a:srgbClr val="202122"/>
                </a:solidFill>
                <a:effectLst/>
                <a:latin typeface="Arial" panose="020B0604020202020204" pitchFamily="34" charset="0"/>
              </a:rPr>
              <a:t>. Il ne témoignait aucune impatience. Je me plaignais quelquefois à lui, comme au seul homme à qui je pusse parler dans ce lieu, du retard que notre marche éprouvait. « </a:t>
            </a:r>
            <a:r>
              <a:rPr lang="fr-FR" b="1" i="0" dirty="0">
                <a:solidFill>
                  <a:srgbClr val="202122"/>
                </a:solidFill>
                <a:effectLst/>
                <a:latin typeface="Arial" panose="020B0604020202020204" pitchFamily="34" charset="0"/>
              </a:rPr>
              <a:t>Il m’est égal</a:t>
            </a:r>
            <a:r>
              <a:rPr lang="fr-FR" b="0" i="0" dirty="0">
                <a:solidFill>
                  <a:srgbClr val="202122"/>
                </a:solidFill>
                <a:effectLst/>
                <a:latin typeface="Arial" panose="020B0604020202020204" pitchFamily="34" charset="0"/>
              </a:rPr>
              <a:t>, me répondit-il, d’être ici ou ailleurs ». Notre hôte, qui avait causé avec un domestique napolitain qui servait cet étranger sans savoir son nom, me dit qu’il ne voyageait point par curiosité, car </a:t>
            </a:r>
            <a:r>
              <a:rPr lang="fr-FR" b="1" i="0" dirty="0">
                <a:solidFill>
                  <a:srgbClr val="202122"/>
                </a:solidFill>
                <a:effectLst/>
                <a:latin typeface="Arial" panose="020B0604020202020204" pitchFamily="34" charset="0"/>
              </a:rPr>
              <a:t>il ne visitait ni</a:t>
            </a:r>
            <a:r>
              <a:rPr lang="fr-FR" b="0" i="0" dirty="0">
                <a:solidFill>
                  <a:srgbClr val="202122"/>
                </a:solidFill>
                <a:effectLst/>
                <a:latin typeface="Arial" panose="020B0604020202020204" pitchFamily="34" charset="0"/>
              </a:rPr>
              <a:t> les ruines, ni les sites, ni les monuments, ni les hommes. Il lisait beaucoup, mais jamais d’une manière suivie ; il se promenait le soir, toujours </a:t>
            </a:r>
            <a:r>
              <a:rPr lang="fr-FR" b="1" i="0" dirty="0">
                <a:solidFill>
                  <a:srgbClr val="202122"/>
                </a:solidFill>
                <a:effectLst/>
                <a:latin typeface="Arial" panose="020B0604020202020204" pitchFamily="34" charset="0"/>
              </a:rPr>
              <a:t>seul</a:t>
            </a:r>
            <a:r>
              <a:rPr lang="fr-FR" b="0" i="0" dirty="0">
                <a:solidFill>
                  <a:srgbClr val="202122"/>
                </a:solidFill>
                <a:effectLst/>
                <a:latin typeface="Arial" panose="020B0604020202020204" pitchFamily="34" charset="0"/>
              </a:rPr>
              <a:t>, et souvent il passait des journées entières assis, immobile, </a:t>
            </a:r>
            <a:r>
              <a:rPr lang="fr-FR" b="1" i="0" dirty="0">
                <a:solidFill>
                  <a:srgbClr val="202122"/>
                </a:solidFill>
                <a:effectLst/>
                <a:latin typeface="Arial" panose="020B0604020202020204" pitchFamily="34" charset="0"/>
              </a:rPr>
              <a:t>la tête appuyée </a:t>
            </a:r>
            <a:r>
              <a:rPr lang="fr-FR" b="0" i="0" dirty="0">
                <a:solidFill>
                  <a:srgbClr val="202122"/>
                </a:solidFill>
                <a:effectLst/>
                <a:latin typeface="Arial" panose="020B0604020202020204" pitchFamily="34" charset="0"/>
              </a:rPr>
              <a:t>sur les deux mains.</a:t>
            </a:r>
          </a:p>
        </p:txBody>
      </p:sp>
    </p:spTree>
    <p:extLst>
      <p:ext uri="{BB962C8B-B14F-4D97-AF65-F5344CB8AC3E}">
        <p14:creationId xmlns:p14="http://schemas.microsoft.com/office/powerpoint/2010/main" val="1037986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DD4BE4B-F596-4E95-BD6E-D8E741689263}"/>
              </a:ext>
            </a:extLst>
          </p:cNvPr>
          <p:cNvSpPr>
            <a:spLocks noGrp="1"/>
          </p:cNvSpPr>
          <p:nvPr>
            <p:ph type="title"/>
          </p:nvPr>
        </p:nvSpPr>
        <p:spPr/>
        <p:txBody>
          <a:bodyPr/>
          <a:lstStyle/>
          <a:p>
            <a:pPr algn="ctr"/>
            <a:r>
              <a:rPr lang="it-IT" dirty="0"/>
              <a:t>Constant, </a:t>
            </a:r>
            <a:r>
              <a:rPr lang="it-IT" i="1" dirty="0"/>
              <a:t>Adolphe</a:t>
            </a:r>
            <a:endParaRPr lang="it-IT" dirty="0"/>
          </a:p>
        </p:txBody>
      </p:sp>
      <p:sp>
        <p:nvSpPr>
          <p:cNvPr id="3" name="Segnaposto contenuto 2">
            <a:extLst>
              <a:ext uri="{FF2B5EF4-FFF2-40B4-BE49-F238E27FC236}">
                <a16:creationId xmlns:a16="http://schemas.microsoft.com/office/drawing/2014/main" id="{9F10B950-6279-43E6-AA38-E007DBD0A320}"/>
              </a:ext>
            </a:extLst>
          </p:cNvPr>
          <p:cNvSpPr>
            <a:spLocks noGrp="1"/>
          </p:cNvSpPr>
          <p:nvPr>
            <p:ph idx="1"/>
          </p:nvPr>
        </p:nvSpPr>
        <p:spPr/>
        <p:txBody>
          <a:bodyPr>
            <a:normAutofit fontScale="92500" lnSpcReduction="20000"/>
          </a:bodyPr>
          <a:lstStyle/>
          <a:p>
            <a:pPr algn="just"/>
            <a:r>
              <a:rPr lang="fr-FR" b="0" i="0" dirty="0">
                <a:solidFill>
                  <a:srgbClr val="202122"/>
                </a:solidFill>
                <a:effectLst/>
                <a:latin typeface="Arial" panose="020B0604020202020204" pitchFamily="34" charset="0"/>
              </a:rPr>
              <a:t>Tourmenté d’une émotion vague, </a:t>
            </a:r>
            <a:r>
              <a:rPr lang="fr-FR" b="1" i="0" dirty="0">
                <a:solidFill>
                  <a:srgbClr val="202122"/>
                </a:solidFill>
                <a:effectLst/>
                <a:latin typeface="Arial" panose="020B0604020202020204" pitchFamily="34" charset="0"/>
              </a:rPr>
              <a:t>je veux être aimé</a:t>
            </a:r>
            <a:r>
              <a:rPr lang="fr-FR" b="0" i="0" dirty="0">
                <a:solidFill>
                  <a:srgbClr val="202122"/>
                </a:solidFill>
                <a:effectLst/>
                <a:latin typeface="Arial" panose="020B0604020202020204" pitchFamily="34" charset="0"/>
              </a:rPr>
              <a:t>, me disais-je, et je regardais autour de moi […].</a:t>
            </a:r>
          </a:p>
          <a:p>
            <a:pPr algn="just"/>
            <a:r>
              <a:rPr lang="fr-FR" b="0" i="0" dirty="0">
                <a:solidFill>
                  <a:srgbClr val="202122"/>
                </a:solidFill>
                <a:effectLst/>
                <a:latin typeface="Arial" panose="020B0604020202020204" pitchFamily="34" charset="0"/>
              </a:rPr>
              <a:t>Souvent [</a:t>
            </a:r>
            <a:r>
              <a:rPr lang="fr-FR" b="0" i="0" dirty="0" err="1">
                <a:solidFill>
                  <a:srgbClr val="202122"/>
                </a:solidFill>
                <a:effectLst/>
                <a:latin typeface="Arial" panose="020B0604020202020204" pitchFamily="34" charset="0"/>
              </a:rPr>
              <a:t>Ellénore</a:t>
            </a:r>
            <a:r>
              <a:rPr lang="fr-FR" b="0" i="0" dirty="0">
                <a:solidFill>
                  <a:srgbClr val="202122"/>
                </a:solidFill>
                <a:effectLst/>
                <a:latin typeface="Arial" panose="020B0604020202020204" pitchFamily="34" charset="0"/>
              </a:rPr>
              <a:t>] était rêveuse et taciturne ; quelquefois elle parlait avec impétuosité. […] On l’examinait avec intérêt et curiosité comme </a:t>
            </a:r>
            <a:r>
              <a:rPr lang="fr-FR" b="1" i="0" dirty="0">
                <a:solidFill>
                  <a:srgbClr val="202122"/>
                </a:solidFill>
                <a:effectLst/>
                <a:latin typeface="Arial" panose="020B0604020202020204" pitchFamily="34" charset="0"/>
              </a:rPr>
              <a:t>un bel orage</a:t>
            </a:r>
            <a:r>
              <a:rPr lang="fr-FR" b="0" i="0" dirty="0">
                <a:solidFill>
                  <a:srgbClr val="202122"/>
                </a:solidFill>
                <a:effectLst/>
                <a:latin typeface="Arial" panose="020B0604020202020204" pitchFamily="34" charset="0"/>
              </a:rPr>
              <a:t>.</a:t>
            </a:r>
          </a:p>
          <a:p>
            <a:pPr algn="just"/>
            <a:r>
              <a:rPr lang="fr-FR" b="0" i="0" dirty="0">
                <a:solidFill>
                  <a:srgbClr val="202122"/>
                </a:solidFill>
                <a:effectLst/>
                <a:latin typeface="Arial" panose="020B0604020202020204" pitchFamily="34" charset="0"/>
              </a:rPr>
              <a:t>[…] Le dessein de lui plaire, mettant dans ma vie un nouvel intérêt, animait mon existence d’une manière inusitée. [j’avais pris un engagement] envers mon amour-propre. </a:t>
            </a:r>
            <a:r>
              <a:rPr lang="fr-FR" b="1" i="0" dirty="0">
                <a:solidFill>
                  <a:srgbClr val="202122"/>
                </a:solidFill>
                <a:effectLst/>
                <a:latin typeface="Arial" panose="020B0604020202020204" pitchFamily="34" charset="0"/>
              </a:rPr>
              <a:t>Cet amour-propre était en tiers entre </a:t>
            </a:r>
            <a:r>
              <a:rPr lang="fr-FR" b="1" i="0" dirty="0" err="1">
                <a:solidFill>
                  <a:srgbClr val="202122"/>
                </a:solidFill>
                <a:effectLst/>
                <a:latin typeface="Arial" panose="020B0604020202020204" pitchFamily="34" charset="0"/>
              </a:rPr>
              <a:t>Ellénore</a:t>
            </a:r>
            <a:r>
              <a:rPr lang="fr-FR" b="1" i="0" dirty="0">
                <a:solidFill>
                  <a:srgbClr val="202122"/>
                </a:solidFill>
                <a:effectLst/>
                <a:latin typeface="Arial" panose="020B0604020202020204" pitchFamily="34" charset="0"/>
              </a:rPr>
              <a:t> et moi</a:t>
            </a:r>
            <a:r>
              <a:rPr lang="fr-FR" b="0" i="0" dirty="0">
                <a:solidFill>
                  <a:srgbClr val="202122"/>
                </a:solidFill>
                <a:effectLst/>
                <a:latin typeface="Arial" panose="020B0604020202020204" pitchFamily="34" charset="0"/>
              </a:rPr>
              <a:t>. Je me croyais comme </a:t>
            </a:r>
            <a:r>
              <a:rPr lang="fr-FR" b="1" i="0" dirty="0">
                <a:solidFill>
                  <a:srgbClr val="202122"/>
                </a:solidFill>
                <a:effectLst/>
                <a:latin typeface="Arial" panose="020B0604020202020204" pitchFamily="34" charset="0"/>
              </a:rPr>
              <a:t>obligé</a:t>
            </a:r>
            <a:r>
              <a:rPr lang="fr-FR" b="0" i="0" dirty="0">
                <a:solidFill>
                  <a:srgbClr val="202122"/>
                </a:solidFill>
                <a:effectLst/>
                <a:latin typeface="Arial" panose="020B0604020202020204" pitchFamily="34" charset="0"/>
              </a:rPr>
              <a:t> de marcher au plus vite vers le but que je m’étais proposé : je ne me livrais donc pas sans réserve à mes impressions. […]. Je </a:t>
            </a:r>
            <a:r>
              <a:rPr lang="fr-FR" b="1" i="0" dirty="0">
                <a:solidFill>
                  <a:srgbClr val="202122"/>
                </a:solidFill>
                <a:effectLst/>
                <a:latin typeface="Arial" panose="020B0604020202020204" pitchFamily="34" charset="0"/>
              </a:rPr>
              <a:t>ne</a:t>
            </a:r>
            <a:r>
              <a:rPr lang="fr-FR" b="0" i="0" dirty="0">
                <a:solidFill>
                  <a:srgbClr val="202122"/>
                </a:solidFill>
                <a:effectLst/>
                <a:latin typeface="Arial" panose="020B0604020202020204" pitchFamily="34" charset="0"/>
              </a:rPr>
              <a:t> croyais </a:t>
            </a:r>
            <a:r>
              <a:rPr lang="fr-FR" b="1" i="0" dirty="0">
                <a:solidFill>
                  <a:srgbClr val="202122"/>
                </a:solidFill>
                <a:effectLst/>
                <a:latin typeface="Arial" panose="020B0604020202020204" pitchFamily="34" charset="0"/>
              </a:rPr>
              <a:t>point aimer</a:t>
            </a:r>
            <a:r>
              <a:rPr lang="fr-FR" b="0" i="0" dirty="0">
                <a:solidFill>
                  <a:srgbClr val="202122"/>
                </a:solidFill>
                <a:effectLst/>
                <a:latin typeface="Arial" panose="020B0604020202020204" pitchFamily="34" charset="0"/>
              </a:rPr>
              <a:t> </a:t>
            </a:r>
            <a:r>
              <a:rPr lang="fr-FR" b="0" i="0" dirty="0" err="1">
                <a:solidFill>
                  <a:srgbClr val="202122"/>
                </a:solidFill>
                <a:effectLst/>
                <a:latin typeface="Arial" panose="020B0604020202020204" pitchFamily="34" charset="0"/>
              </a:rPr>
              <a:t>Ellénore</a:t>
            </a:r>
            <a:r>
              <a:rPr lang="fr-FR" b="0" i="0" dirty="0">
                <a:solidFill>
                  <a:srgbClr val="202122"/>
                </a:solidFill>
                <a:effectLst/>
                <a:latin typeface="Arial" panose="020B0604020202020204" pitchFamily="34" charset="0"/>
              </a:rPr>
              <a:t> ; mais déjà je n’aurais pu me résigner à ne pas </a:t>
            </a:r>
            <a:r>
              <a:rPr lang="fr-FR" b="1" i="0" dirty="0">
                <a:solidFill>
                  <a:srgbClr val="202122"/>
                </a:solidFill>
                <a:effectLst/>
                <a:latin typeface="Arial" panose="020B0604020202020204" pitchFamily="34" charset="0"/>
              </a:rPr>
              <a:t>lui</a:t>
            </a:r>
            <a:r>
              <a:rPr lang="fr-FR" b="0" i="0" dirty="0">
                <a:solidFill>
                  <a:srgbClr val="202122"/>
                </a:solidFill>
                <a:effectLst/>
                <a:latin typeface="Arial" panose="020B0604020202020204" pitchFamily="34" charset="0"/>
              </a:rPr>
              <a:t> </a:t>
            </a:r>
            <a:r>
              <a:rPr lang="fr-FR" b="1" i="0" dirty="0">
                <a:solidFill>
                  <a:srgbClr val="202122"/>
                </a:solidFill>
                <a:effectLst/>
                <a:latin typeface="Arial" panose="020B0604020202020204" pitchFamily="34" charset="0"/>
              </a:rPr>
              <a:t>plaire</a:t>
            </a:r>
            <a:r>
              <a:rPr lang="fr-FR" b="0" i="0" dirty="0">
                <a:solidFill>
                  <a:srgbClr val="202122"/>
                </a:solidFill>
                <a:effectLst/>
                <a:latin typeface="Arial" panose="020B0604020202020204" pitchFamily="34" charset="0"/>
              </a:rPr>
              <a:t> (chap. II). </a:t>
            </a:r>
            <a:endParaRPr lang="it-IT" dirty="0"/>
          </a:p>
        </p:txBody>
      </p:sp>
    </p:spTree>
    <p:extLst>
      <p:ext uri="{BB962C8B-B14F-4D97-AF65-F5344CB8AC3E}">
        <p14:creationId xmlns:p14="http://schemas.microsoft.com/office/powerpoint/2010/main" val="3891279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40B46F-94C7-419F-9867-8A3EBB7F6AEA}"/>
              </a:ext>
            </a:extLst>
          </p:cNvPr>
          <p:cNvSpPr>
            <a:spLocks noGrp="1"/>
          </p:cNvSpPr>
          <p:nvPr>
            <p:ph type="title"/>
          </p:nvPr>
        </p:nvSpPr>
        <p:spPr/>
        <p:txBody>
          <a:bodyPr/>
          <a:lstStyle/>
          <a:p>
            <a:pPr algn="ctr"/>
            <a:r>
              <a:rPr lang="it-IT" dirty="0"/>
              <a:t>Constant, </a:t>
            </a:r>
            <a:r>
              <a:rPr lang="it-IT" i="1" dirty="0"/>
              <a:t>Adolphe</a:t>
            </a:r>
            <a:endParaRPr lang="it-IT" dirty="0"/>
          </a:p>
        </p:txBody>
      </p:sp>
      <p:sp>
        <p:nvSpPr>
          <p:cNvPr id="3" name="Segnaposto contenuto 2">
            <a:extLst>
              <a:ext uri="{FF2B5EF4-FFF2-40B4-BE49-F238E27FC236}">
                <a16:creationId xmlns:a16="http://schemas.microsoft.com/office/drawing/2014/main" id="{B74FE8C6-A97E-4649-8B8A-93531B83ADDC}"/>
              </a:ext>
            </a:extLst>
          </p:cNvPr>
          <p:cNvSpPr>
            <a:spLocks noGrp="1"/>
          </p:cNvSpPr>
          <p:nvPr>
            <p:ph idx="1"/>
          </p:nvPr>
        </p:nvSpPr>
        <p:spPr/>
        <p:txBody>
          <a:bodyPr/>
          <a:lstStyle/>
          <a:p>
            <a:pPr algn="just"/>
            <a:r>
              <a:rPr lang="fr-FR" sz="1800" b="0" i="0" u="none" strike="noStrike" baseline="0" dirty="0">
                <a:solidFill>
                  <a:srgbClr val="000000"/>
                </a:solidFill>
              </a:rPr>
              <a:t>Les sentiments de l’homme sont confus et mélangés ; ils se composent d’une multitude d’impressions variées qui échappent à l’observation ; et la </a:t>
            </a:r>
            <a:r>
              <a:rPr lang="fr-FR" sz="1800" b="1" i="0" u="none" strike="noStrike" baseline="0" dirty="0">
                <a:solidFill>
                  <a:srgbClr val="000000"/>
                </a:solidFill>
              </a:rPr>
              <a:t>parole</a:t>
            </a:r>
            <a:r>
              <a:rPr lang="fr-FR" sz="1800" b="0" i="0" u="none" strike="noStrike" baseline="0" dirty="0">
                <a:solidFill>
                  <a:srgbClr val="000000"/>
                </a:solidFill>
              </a:rPr>
              <a:t>, toujours trop </a:t>
            </a:r>
            <a:r>
              <a:rPr lang="fr-FR" sz="1800" b="1" i="0" u="none" strike="noStrike" baseline="0" dirty="0">
                <a:solidFill>
                  <a:srgbClr val="000000"/>
                </a:solidFill>
              </a:rPr>
              <a:t>grossière</a:t>
            </a:r>
            <a:r>
              <a:rPr lang="fr-FR" sz="1800" b="0" i="0" u="none" strike="noStrike" baseline="0" dirty="0">
                <a:solidFill>
                  <a:srgbClr val="000000"/>
                </a:solidFill>
              </a:rPr>
              <a:t> et trop </a:t>
            </a:r>
            <a:r>
              <a:rPr lang="fr-FR" sz="1800" b="1" i="0" u="none" strike="noStrike" baseline="0" dirty="0">
                <a:solidFill>
                  <a:srgbClr val="000000"/>
                </a:solidFill>
              </a:rPr>
              <a:t>générale</a:t>
            </a:r>
            <a:r>
              <a:rPr lang="fr-FR" sz="1800" b="0" i="0" u="none" strike="noStrike" baseline="0" dirty="0">
                <a:solidFill>
                  <a:srgbClr val="000000"/>
                </a:solidFill>
              </a:rPr>
              <a:t>, peut bien servir à les désigner, mais ne sert jamais à les définir. (chap. </a:t>
            </a:r>
            <a:r>
              <a:rPr lang="fr-FR" sz="1800" dirty="0">
                <a:solidFill>
                  <a:srgbClr val="000000"/>
                </a:solidFill>
              </a:rPr>
              <a:t>II</a:t>
            </a:r>
            <a:r>
              <a:rPr lang="fr-FR" sz="1800" b="0" i="0" u="none" strike="noStrike" baseline="0" dirty="0">
                <a:solidFill>
                  <a:srgbClr val="000000"/>
                </a:solidFill>
              </a:rPr>
              <a:t>) </a:t>
            </a:r>
          </a:p>
          <a:p>
            <a:r>
              <a:rPr lang="fr-FR" sz="1800" b="1" i="0" u="none" strike="noStrike" baseline="0" dirty="0" err="1">
                <a:solidFill>
                  <a:srgbClr val="000000"/>
                </a:solidFill>
              </a:rPr>
              <a:t>Ellénore</a:t>
            </a:r>
            <a:r>
              <a:rPr lang="fr-FR" sz="1800" b="0" i="0" u="none" strike="noStrike" baseline="0" dirty="0">
                <a:solidFill>
                  <a:srgbClr val="000000"/>
                </a:solidFill>
              </a:rPr>
              <a:t> était sans doute un vif plaisir dans mon existence, mais elle n’était plus un but : elle était devenue un </a:t>
            </a:r>
            <a:r>
              <a:rPr lang="fr-FR" sz="1800" b="1" i="0" u="none" strike="noStrike" baseline="0" dirty="0">
                <a:solidFill>
                  <a:srgbClr val="000000"/>
                </a:solidFill>
              </a:rPr>
              <a:t>lien</a:t>
            </a:r>
            <a:r>
              <a:rPr lang="fr-FR" sz="1800" b="0" i="0" u="none" strike="noStrike" baseline="0" dirty="0">
                <a:solidFill>
                  <a:srgbClr val="000000"/>
                </a:solidFill>
              </a:rPr>
              <a:t>. (chap. IV) </a:t>
            </a:r>
          </a:p>
          <a:p>
            <a:pPr algn="just"/>
            <a:r>
              <a:rPr lang="fr-FR" sz="1800" b="0" i="0" u="none" strike="noStrike" baseline="0" dirty="0" err="1">
                <a:solidFill>
                  <a:srgbClr val="000000"/>
                </a:solidFill>
              </a:rPr>
              <a:t>Ellénore</a:t>
            </a:r>
            <a:r>
              <a:rPr lang="fr-FR" sz="1800" b="0" i="0" u="none" strike="noStrike" baseline="0" dirty="0">
                <a:solidFill>
                  <a:srgbClr val="000000"/>
                </a:solidFill>
              </a:rPr>
              <a:t> et moi </a:t>
            </a:r>
            <a:r>
              <a:rPr lang="fr-FR" sz="1800" b="1" i="0" u="none" strike="noStrike" baseline="0" dirty="0">
                <a:solidFill>
                  <a:srgbClr val="000000"/>
                </a:solidFill>
              </a:rPr>
              <a:t>nous dissimulions</a:t>
            </a:r>
            <a:r>
              <a:rPr lang="fr-FR" sz="1800" b="0" i="0" u="none" strike="noStrike" baseline="0" dirty="0">
                <a:solidFill>
                  <a:srgbClr val="000000"/>
                </a:solidFill>
              </a:rPr>
              <a:t> l’un avec l’autre. Elle n’osait me confier des peines, résultat d’un sacrifice qu’elle savait bien que je ne lui avais pas demandé. J’avais accepté ce sacrifice : je n’osais me plaindre d’un malheur que j’avais prévu, et que je n’avais pas eu la force de prévenir. Nous nous taisions donc sur la pensée unique qui nous occupait constamment. Nous nous prodiguions des caresses, nous parlions d’amour ; mais nous parlions d’amour de peur de nous parler d’autre chose. </a:t>
            </a:r>
            <a:endParaRPr lang="fr-FR" sz="1800" dirty="0">
              <a:solidFill>
                <a:srgbClr val="000000"/>
              </a:solidFill>
            </a:endParaRPr>
          </a:p>
          <a:p>
            <a:pPr algn="just"/>
            <a:r>
              <a:rPr lang="fr-FR" sz="1800" b="0" i="0" u="none" strike="noStrike" baseline="0" dirty="0">
                <a:solidFill>
                  <a:srgbClr val="000000"/>
                </a:solidFill>
              </a:rPr>
              <a:t>[…] C’est un affreux malheur de n’être pas aimé quand on aime ; mais c’en est un bien grand d’être aimé avec passion quand on n’aime plus. </a:t>
            </a:r>
          </a:p>
          <a:p>
            <a:pPr algn="just"/>
            <a:r>
              <a:rPr lang="fr-FR" sz="1800" b="0" i="0" u="none" strike="noStrike" baseline="0" dirty="0">
                <a:solidFill>
                  <a:srgbClr val="000000"/>
                </a:solidFill>
              </a:rPr>
              <a:t>[…] « Adolphe, me dit-elle, </a:t>
            </a:r>
            <a:r>
              <a:rPr lang="fr-FR" sz="1800" b="1" i="0" u="none" strike="noStrike" baseline="0" dirty="0">
                <a:solidFill>
                  <a:srgbClr val="000000"/>
                </a:solidFill>
              </a:rPr>
              <a:t>vous vous trompez</a:t>
            </a:r>
            <a:r>
              <a:rPr lang="fr-FR" sz="1800" b="0" i="0" u="none" strike="noStrike" baseline="0" dirty="0">
                <a:solidFill>
                  <a:srgbClr val="000000"/>
                </a:solidFill>
              </a:rPr>
              <a:t> sur vous-même ; vous êtes généreux, vous vous dévouez à moi parce que je suis persécutée ; vous croyez avoir de l’amour, et vous n’avez que de la pitié. » Pourquoi prononça-t-elle ces mots funestes ? Pourquoi me révéla-t-elle </a:t>
            </a:r>
            <a:r>
              <a:rPr lang="fr-FR" sz="1800" b="1" i="0" u="none" strike="noStrike" baseline="0" dirty="0">
                <a:solidFill>
                  <a:srgbClr val="000000"/>
                </a:solidFill>
              </a:rPr>
              <a:t>un secret que je voulais ignorer</a:t>
            </a:r>
            <a:r>
              <a:rPr lang="fr-FR" sz="1800" b="0" i="0" u="none" strike="noStrike" baseline="0" dirty="0">
                <a:solidFill>
                  <a:srgbClr val="000000"/>
                </a:solidFill>
              </a:rPr>
              <a:t> ? (chap. V) </a:t>
            </a:r>
            <a:endParaRPr lang="it-IT" dirty="0"/>
          </a:p>
        </p:txBody>
      </p:sp>
    </p:spTree>
    <p:extLst>
      <p:ext uri="{BB962C8B-B14F-4D97-AF65-F5344CB8AC3E}">
        <p14:creationId xmlns:p14="http://schemas.microsoft.com/office/powerpoint/2010/main" val="28342442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1094</TotalTime>
  <Words>5678</Words>
  <Application>Microsoft Office PowerPoint</Application>
  <PresentationFormat>Widescreen</PresentationFormat>
  <Paragraphs>169</Paragraphs>
  <Slides>28</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28</vt:i4>
      </vt:variant>
    </vt:vector>
  </HeadingPairs>
  <TitlesOfParts>
    <vt:vector size="33" baseType="lpstr">
      <vt:lpstr>Arial</vt:lpstr>
      <vt:lpstr>Calibri</vt:lpstr>
      <vt:lpstr>Calibri Light</vt:lpstr>
      <vt:lpstr>Times New Roman</vt:lpstr>
      <vt:lpstr>Tema di Office</vt:lpstr>
      <vt:lpstr>Le roman d'analyse au XIXe siècle,  de Chateaubriand à Huysmans</vt:lpstr>
      <vt:lpstr>Chateaubriand, René</vt:lpstr>
      <vt:lpstr>Chateaubriand, René (suite)</vt:lpstr>
      <vt:lpstr> Chateaubriand, Génie du christianisme, IIe partie, livre III, chap. IX - Du vague des passions </vt:lpstr>
      <vt:lpstr>Senancour, Oberman</vt:lpstr>
      <vt:lpstr>Senancour, Oberman</vt:lpstr>
      <vt:lpstr>Constant, Adolphe (avis de l’éditeur)</vt:lpstr>
      <vt:lpstr>Constant, Adolphe</vt:lpstr>
      <vt:lpstr>Constant, Adolphe</vt:lpstr>
      <vt:lpstr>Constant, Adolphe</vt:lpstr>
      <vt:lpstr>Constant, Adolphe</vt:lpstr>
      <vt:lpstr>Xavier de Maistre Le lépreux de la cité  d’Aoste</vt:lpstr>
      <vt:lpstr>Xavier de Maistre Le lépreux de la cité  d’Aoste</vt:lpstr>
      <vt:lpstr>Xavier de Maistre Le lépreux de la cité  d’Aoste</vt:lpstr>
      <vt:lpstr>Mme de Duras, Ourika</vt:lpstr>
      <vt:lpstr>Mme de Duras, Ourika</vt:lpstr>
      <vt:lpstr>Variations structurales du roman d’analyse au XIXe siècle</vt:lpstr>
      <vt:lpstr>Fromentin, Dominique</vt:lpstr>
      <vt:lpstr>Fromentin, Dominique</vt:lpstr>
      <vt:lpstr>Fromentin, Dominique</vt:lpstr>
      <vt:lpstr>Roland Barthes (1971) sur Dominique</vt:lpstr>
      <vt:lpstr>Relectures contemporaines de Dominique</vt:lpstr>
      <vt:lpstr>Nature et société: Huysmans, À rebours (chap. II)</vt:lpstr>
      <vt:lpstr>Huysmans, À rebours (chap. II, suite)</vt:lpstr>
      <vt:lpstr>Structure d’ À rebours  (intrigue et thèmes)</vt:lpstr>
      <vt:lpstr>L’éros décadent: Huysmans, À rebours (chap. IX)</vt:lpstr>
      <vt:lpstr>Le voyage:  Huysmans, À rebours (chap. XI)</vt:lpstr>
      <vt:lpstr>Huysmans, À rebours (explicit)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roman d'analyse au XIXe siècle</dc:title>
  <dc:creator>Fabio Vasarri</dc:creator>
  <cp:lastModifiedBy>Fabio Vasarri</cp:lastModifiedBy>
  <cp:revision>36</cp:revision>
  <dcterms:created xsi:type="dcterms:W3CDTF">2021-01-07T10:13:35Z</dcterms:created>
  <dcterms:modified xsi:type="dcterms:W3CDTF">2022-11-21T09:53:40Z</dcterms:modified>
</cp:coreProperties>
</file>