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58"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3" r:id="rId18"/>
    <p:sldId id="287" r:id="rId19"/>
    <p:sldId id="274" r:id="rId20"/>
    <p:sldId id="275" r:id="rId21"/>
    <p:sldId id="276" r:id="rId22"/>
    <p:sldId id="277" r:id="rId23"/>
    <p:sldId id="278" r:id="rId24"/>
    <p:sldId id="279" r:id="rId25"/>
    <p:sldId id="280" r:id="rId26"/>
    <p:sldId id="281" r:id="rId27"/>
    <p:sldId id="282" r:id="rId28"/>
    <p:sldId id="283" r:id="rId29"/>
    <p:sldId id="284" r:id="rId30"/>
    <p:sldId id="288" r:id="rId31"/>
    <p:sldId id="289" r:id="rId32"/>
    <p:sldId id="285" r:id="rId33"/>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Stile medio 2 - Colore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8EC20E35-A176-4012-BC5E-935CFFF8708E}" styleName="Stile medio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9" d="100"/>
          <a:sy n="69" d="100"/>
        </p:scale>
        <p:origin x="756" y="72"/>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DCF8188-94B2-4691-AE2A-5587FC81DEC2}"/>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D074921B-32F4-44E4-B478-806F1D285DA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D962DBFF-358C-4A80-BFD0-9F4872E1A2A8}"/>
              </a:ext>
            </a:extLst>
          </p:cNvPr>
          <p:cNvSpPr>
            <a:spLocks noGrp="1"/>
          </p:cNvSpPr>
          <p:nvPr>
            <p:ph type="dt" sz="half" idx="10"/>
          </p:nvPr>
        </p:nvSpPr>
        <p:spPr/>
        <p:txBody>
          <a:bodyPr/>
          <a:lstStyle/>
          <a:p>
            <a:fld id="{9C5F23E1-261B-45FE-9DAF-F82A4B63C7D0}" type="datetimeFigureOut">
              <a:rPr lang="it-IT" smtClean="0"/>
              <a:t>21/12/2022</a:t>
            </a:fld>
            <a:endParaRPr lang="it-IT"/>
          </a:p>
        </p:txBody>
      </p:sp>
      <p:sp>
        <p:nvSpPr>
          <p:cNvPr id="5" name="Segnaposto piè di pagina 4">
            <a:extLst>
              <a:ext uri="{FF2B5EF4-FFF2-40B4-BE49-F238E27FC236}">
                <a16:creationId xmlns:a16="http://schemas.microsoft.com/office/drawing/2014/main" id="{D7964687-D446-42F1-BEBF-4AD41160C51E}"/>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4B07E36C-6AFC-4993-87A6-D45028E51EB6}"/>
              </a:ext>
            </a:extLst>
          </p:cNvPr>
          <p:cNvSpPr>
            <a:spLocks noGrp="1"/>
          </p:cNvSpPr>
          <p:nvPr>
            <p:ph type="sldNum" sz="quarter" idx="12"/>
          </p:nvPr>
        </p:nvSpPr>
        <p:spPr/>
        <p:txBody>
          <a:bodyPr/>
          <a:lstStyle/>
          <a:p>
            <a:fld id="{7147B2DF-6A83-42B8-8996-7314F48583A5}" type="slidenum">
              <a:rPr lang="it-IT" smtClean="0"/>
              <a:t>‹N›</a:t>
            </a:fld>
            <a:endParaRPr lang="it-IT"/>
          </a:p>
        </p:txBody>
      </p:sp>
    </p:spTree>
    <p:extLst>
      <p:ext uri="{BB962C8B-B14F-4D97-AF65-F5344CB8AC3E}">
        <p14:creationId xmlns:p14="http://schemas.microsoft.com/office/powerpoint/2010/main" val="35950643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48785BB-42A0-471A-BAD5-D38A1797FA5D}"/>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E3B8AE8B-7B65-4E99-9371-601C56C6A7F7}"/>
              </a:ext>
            </a:extLst>
          </p:cNvPr>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70791A68-5CD8-48CE-A50B-C2F9D0F4509E}"/>
              </a:ext>
            </a:extLst>
          </p:cNvPr>
          <p:cNvSpPr>
            <a:spLocks noGrp="1"/>
          </p:cNvSpPr>
          <p:nvPr>
            <p:ph type="dt" sz="half" idx="10"/>
          </p:nvPr>
        </p:nvSpPr>
        <p:spPr/>
        <p:txBody>
          <a:bodyPr/>
          <a:lstStyle/>
          <a:p>
            <a:fld id="{9C5F23E1-261B-45FE-9DAF-F82A4B63C7D0}" type="datetimeFigureOut">
              <a:rPr lang="it-IT" smtClean="0"/>
              <a:t>21/12/2022</a:t>
            </a:fld>
            <a:endParaRPr lang="it-IT"/>
          </a:p>
        </p:txBody>
      </p:sp>
      <p:sp>
        <p:nvSpPr>
          <p:cNvPr id="5" name="Segnaposto piè di pagina 4">
            <a:extLst>
              <a:ext uri="{FF2B5EF4-FFF2-40B4-BE49-F238E27FC236}">
                <a16:creationId xmlns:a16="http://schemas.microsoft.com/office/drawing/2014/main" id="{401B2822-C544-4188-B503-87D0C7CC3C1D}"/>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F8BB7F5A-38FE-4B8D-8BC6-8610BFDF5449}"/>
              </a:ext>
            </a:extLst>
          </p:cNvPr>
          <p:cNvSpPr>
            <a:spLocks noGrp="1"/>
          </p:cNvSpPr>
          <p:nvPr>
            <p:ph type="sldNum" sz="quarter" idx="12"/>
          </p:nvPr>
        </p:nvSpPr>
        <p:spPr/>
        <p:txBody>
          <a:bodyPr/>
          <a:lstStyle/>
          <a:p>
            <a:fld id="{7147B2DF-6A83-42B8-8996-7314F48583A5}" type="slidenum">
              <a:rPr lang="it-IT" smtClean="0"/>
              <a:t>‹N›</a:t>
            </a:fld>
            <a:endParaRPr lang="it-IT"/>
          </a:p>
        </p:txBody>
      </p:sp>
    </p:spTree>
    <p:extLst>
      <p:ext uri="{BB962C8B-B14F-4D97-AF65-F5344CB8AC3E}">
        <p14:creationId xmlns:p14="http://schemas.microsoft.com/office/powerpoint/2010/main" val="650285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DF1309F3-0322-4C11-8061-D25D1F745AA9}"/>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BEBAFB89-2B83-47B4-BC12-28967925810F}"/>
              </a:ext>
            </a:extLst>
          </p:cNvPr>
          <p:cNvSpPr>
            <a:spLocks noGrp="1"/>
          </p:cNvSpPr>
          <p:nvPr>
            <p:ph type="body" orient="vert" idx="1"/>
          </p:nvPr>
        </p:nvSpPr>
        <p:spPr>
          <a:xfrm>
            <a:off x="838200" y="365125"/>
            <a:ext cx="7734300" cy="5811838"/>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4775A0D3-5900-425C-A565-DAFC7906E0BF}"/>
              </a:ext>
            </a:extLst>
          </p:cNvPr>
          <p:cNvSpPr>
            <a:spLocks noGrp="1"/>
          </p:cNvSpPr>
          <p:nvPr>
            <p:ph type="dt" sz="half" idx="10"/>
          </p:nvPr>
        </p:nvSpPr>
        <p:spPr/>
        <p:txBody>
          <a:bodyPr/>
          <a:lstStyle/>
          <a:p>
            <a:fld id="{9C5F23E1-261B-45FE-9DAF-F82A4B63C7D0}" type="datetimeFigureOut">
              <a:rPr lang="it-IT" smtClean="0"/>
              <a:t>21/12/2022</a:t>
            </a:fld>
            <a:endParaRPr lang="it-IT"/>
          </a:p>
        </p:txBody>
      </p:sp>
      <p:sp>
        <p:nvSpPr>
          <p:cNvPr id="5" name="Segnaposto piè di pagina 4">
            <a:extLst>
              <a:ext uri="{FF2B5EF4-FFF2-40B4-BE49-F238E27FC236}">
                <a16:creationId xmlns:a16="http://schemas.microsoft.com/office/drawing/2014/main" id="{34FB4B7D-DFB0-4493-8AFF-D7A81D955FE5}"/>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6754B1A0-C7A0-490E-B9DC-B884DC9F41AA}"/>
              </a:ext>
            </a:extLst>
          </p:cNvPr>
          <p:cNvSpPr>
            <a:spLocks noGrp="1"/>
          </p:cNvSpPr>
          <p:nvPr>
            <p:ph type="sldNum" sz="quarter" idx="12"/>
          </p:nvPr>
        </p:nvSpPr>
        <p:spPr/>
        <p:txBody>
          <a:bodyPr/>
          <a:lstStyle/>
          <a:p>
            <a:fld id="{7147B2DF-6A83-42B8-8996-7314F48583A5}" type="slidenum">
              <a:rPr lang="it-IT" smtClean="0"/>
              <a:t>‹N›</a:t>
            </a:fld>
            <a:endParaRPr lang="it-IT"/>
          </a:p>
        </p:txBody>
      </p:sp>
    </p:spTree>
    <p:extLst>
      <p:ext uri="{BB962C8B-B14F-4D97-AF65-F5344CB8AC3E}">
        <p14:creationId xmlns:p14="http://schemas.microsoft.com/office/powerpoint/2010/main" val="37703146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F098456-7707-4B6A-841E-5260A194293B}"/>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AF349E81-4962-489B-A4BE-8F839E3B726C}"/>
              </a:ext>
            </a:extLst>
          </p:cNvPr>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07F84849-CC55-4D58-9910-6AFA9833E680}"/>
              </a:ext>
            </a:extLst>
          </p:cNvPr>
          <p:cNvSpPr>
            <a:spLocks noGrp="1"/>
          </p:cNvSpPr>
          <p:nvPr>
            <p:ph type="dt" sz="half" idx="10"/>
          </p:nvPr>
        </p:nvSpPr>
        <p:spPr/>
        <p:txBody>
          <a:bodyPr/>
          <a:lstStyle/>
          <a:p>
            <a:fld id="{9C5F23E1-261B-45FE-9DAF-F82A4B63C7D0}" type="datetimeFigureOut">
              <a:rPr lang="it-IT" smtClean="0"/>
              <a:t>21/12/2022</a:t>
            </a:fld>
            <a:endParaRPr lang="it-IT"/>
          </a:p>
        </p:txBody>
      </p:sp>
      <p:sp>
        <p:nvSpPr>
          <p:cNvPr id="5" name="Segnaposto piè di pagina 4">
            <a:extLst>
              <a:ext uri="{FF2B5EF4-FFF2-40B4-BE49-F238E27FC236}">
                <a16:creationId xmlns:a16="http://schemas.microsoft.com/office/drawing/2014/main" id="{5CCD01A0-4E90-42C9-B6DB-9D8C2DA98A97}"/>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9C496510-6C9A-4DBA-9C45-E5C68FE06D34}"/>
              </a:ext>
            </a:extLst>
          </p:cNvPr>
          <p:cNvSpPr>
            <a:spLocks noGrp="1"/>
          </p:cNvSpPr>
          <p:nvPr>
            <p:ph type="sldNum" sz="quarter" idx="12"/>
          </p:nvPr>
        </p:nvSpPr>
        <p:spPr/>
        <p:txBody>
          <a:bodyPr/>
          <a:lstStyle/>
          <a:p>
            <a:fld id="{7147B2DF-6A83-42B8-8996-7314F48583A5}" type="slidenum">
              <a:rPr lang="it-IT" smtClean="0"/>
              <a:t>‹N›</a:t>
            </a:fld>
            <a:endParaRPr lang="it-IT"/>
          </a:p>
        </p:txBody>
      </p:sp>
    </p:spTree>
    <p:extLst>
      <p:ext uri="{BB962C8B-B14F-4D97-AF65-F5344CB8AC3E}">
        <p14:creationId xmlns:p14="http://schemas.microsoft.com/office/powerpoint/2010/main" val="21817093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318DDBA-843B-4F17-A013-BD02FCB0F6B4}"/>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6DD9405E-3702-407D-9C9F-3F8F8D26B0F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gli stili del testo dello schema</a:t>
            </a:r>
          </a:p>
        </p:txBody>
      </p:sp>
      <p:sp>
        <p:nvSpPr>
          <p:cNvPr id="4" name="Segnaposto data 3">
            <a:extLst>
              <a:ext uri="{FF2B5EF4-FFF2-40B4-BE49-F238E27FC236}">
                <a16:creationId xmlns:a16="http://schemas.microsoft.com/office/drawing/2014/main" id="{814505C7-C964-46A6-9499-866D3B0A3469}"/>
              </a:ext>
            </a:extLst>
          </p:cNvPr>
          <p:cNvSpPr>
            <a:spLocks noGrp="1"/>
          </p:cNvSpPr>
          <p:nvPr>
            <p:ph type="dt" sz="half" idx="10"/>
          </p:nvPr>
        </p:nvSpPr>
        <p:spPr/>
        <p:txBody>
          <a:bodyPr/>
          <a:lstStyle/>
          <a:p>
            <a:fld id="{9C5F23E1-261B-45FE-9DAF-F82A4B63C7D0}" type="datetimeFigureOut">
              <a:rPr lang="it-IT" smtClean="0"/>
              <a:t>21/12/2022</a:t>
            </a:fld>
            <a:endParaRPr lang="it-IT"/>
          </a:p>
        </p:txBody>
      </p:sp>
      <p:sp>
        <p:nvSpPr>
          <p:cNvPr id="5" name="Segnaposto piè di pagina 4">
            <a:extLst>
              <a:ext uri="{FF2B5EF4-FFF2-40B4-BE49-F238E27FC236}">
                <a16:creationId xmlns:a16="http://schemas.microsoft.com/office/drawing/2014/main" id="{3BD77FE1-04BB-4EA7-B1FA-38025402A000}"/>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92AB8D6F-FB68-40B9-9FB6-A79C377E522C}"/>
              </a:ext>
            </a:extLst>
          </p:cNvPr>
          <p:cNvSpPr>
            <a:spLocks noGrp="1"/>
          </p:cNvSpPr>
          <p:nvPr>
            <p:ph type="sldNum" sz="quarter" idx="12"/>
          </p:nvPr>
        </p:nvSpPr>
        <p:spPr/>
        <p:txBody>
          <a:bodyPr/>
          <a:lstStyle/>
          <a:p>
            <a:fld id="{7147B2DF-6A83-42B8-8996-7314F48583A5}" type="slidenum">
              <a:rPr lang="it-IT" smtClean="0"/>
              <a:t>‹N›</a:t>
            </a:fld>
            <a:endParaRPr lang="it-IT"/>
          </a:p>
        </p:txBody>
      </p:sp>
    </p:spTree>
    <p:extLst>
      <p:ext uri="{BB962C8B-B14F-4D97-AF65-F5344CB8AC3E}">
        <p14:creationId xmlns:p14="http://schemas.microsoft.com/office/powerpoint/2010/main" val="17943712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53483C7-BEC5-4416-8EA7-71D0826A6457}"/>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64BAB2C3-24BC-4322-ADC1-65EF3E2D35F9}"/>
              </a:ext>
            </a:extLst>
          </p:cNvPr>
          <p:cNvSpPr>
            <a:spLocks noGrp="1"/>
          </p:cNvSpPr>
          <p:nvPr>
            <p:ph sz="half" idx="1"/>
          </p:nvPr>
        </p:nvSpPr>
        <p:spPr>
          <a:xfrm>
            <a:off x="838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6DE253FF-4E1F-4039-9653-6F7B6759531E}"/>
              </a:ext>
            </a:extLst>
          </p:cNvPr>
          <p:cNvSpPr>
            <a:spLocks noGrp="1"/>
          </p:cNvSpPr>
          <p:nvPr>
            <p:ph sz="half" idx="2"/>
          </p:nvPr>
        </p:nvSpPr>
        <p:spPr>
          <a:xfrm>
            <a:off x="6172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A9CFF0A9-FBAF-4185-9E30-1C4C581611F5}"/>
              </a:ext>
            </a:extLst>
          </p:cNvPr>
          <p:cNvSpPr>
            <a:spLocks noGrp="1"/>
          </p:cNvSpPr>
          <p:nvPr>
            <p:ph type="dt" sz="half" idx="10"/>
          </p:nvPr>
        </p:nvSpPr>
        <p:spPr/>
        <p:txBody>
          <a:bodyPr/>
          <a:lstStyle/>
          <a:p>
            <a:fld id="{9C5F23E1-261B-45FE-9DAF-F82A4B63C7D0}" type="datetimeFigureOut">
              <a:rPr lang="it-IT" smtClean="0"/>
              <a:t>21/12/2022</a:t>
            </a:fld>
            <a:endParaRPr lang="it-IT"/>
          </a:p>
        </p:txBody>
      </p:sp>
      <p:sp>
        <p:nvSpPr>
          <p:cNvPr id="6" name="Segnaposto piè di pagina 5">
            <a:extLst>
              <a:ext uri="{FF2B5EF4-FFF2-40B4-BE49-F238E27FC236}">
                <a16:creationId xmlns:a16="http://schemas.microsoft.com/office/drawing/2014/main" id="{FF842365-19DC-418C-97DD-1144AF3D7D01}"/>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D039D8EE-FE76-4109-8D56-1A3B5E8993E5}"/>
              </a:ext>
            </a:extLst>
          </p:cNvPr>
          <p:cNvSpPr>
            <a:spLocks noGrp="1"/>
          </p:cNvSpPr>
          <p:nvPr>
            <p:ph type="sldNum" sz="quarter" idx="12"/>
          </p:nvPr>
        </p:nvSpPr>
        <p:spPr/>
        <p:txBody>
          <a:bodyPr/>
          <a:lstStyle/>
          <a:p>
            <a:fld id="{7147B2DF-6A83-42B8-8996-7314F48583A5}" type="slidenum">
              <a:rPr lang="it-IT" smtClean="0"/>
              <a:t>‹N›</a:t>
            </a:fld>
            <a:endParaRPr lang="it-IT"/>
          </a:p>
        </p:txBody>
      </p:sp>
    </p:spTree>
    <p:extLst>
      <p:ext uri="{BB962C8B-B14F-4D97-AF65-F5344CB8AC3E}">
        <p14:creationId xmlns:p14="http://schemas.microsoft.com/office/powerpoint/2010/main" val="6606546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627F64E-2811-443A-A7BB-4E48A936F915}"/>
              </a:ext>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9DEBA2CD-5C88-4487-9772-EF02A3F567C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a:extLst>
              <a:ext uri="{FF2B5EF4-FFF2-40B4-BE49-F238E27FC236}">
                <a16:creationId xmlns:a16="http://schemas.microsoft.com/office/drawing/2014/main" id="{7B34BBC8-B643-4FA1-9184-1199BA5108C4}"/>
              </a:ext>
            </a:extLst>
          </p:cNvPr>
          <p:cNvSpPr>
            <a:spLocks noGrp="1"/>
          </p:cNvSpPr>
          <p:nvPr>
            <p:ph sz="half" idx="2"/>
          </p:nvPr>
        </p:nvSpPr>
        <p:spPr>
          <a:xfrm>
            <a:off x="839788" y="2505075"/>
            <a:ext cx="515778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47DF63E0-73F1-48D5-91B5-49E851378D6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a:extLst>
              <a:ext uri="{FF2B5EF4-FFF2-40B4-BE49-F238E27FC236}">
                <a16:creationId xmlns:a16="http://schemas.microsoft.com/office/drawing/2014/main" id="{E99DE591-0D63-4658-9D8E-A85A6A96D285}"/>
              </a:ext>
            </a:extLst>
          </p:cNvPr>
          <p:cNvSpPr>
            <a:spLocks noGrp="1"/>
          </p:cNvSpPr>
          <p:nvPr>
            <p:ph sz="quarter" idx="4"/>
          </p:nvPr>
        </p:nvSpPr>
        <p:spPr>
          <a:xfrm>
            <a:off x="6172200" y="2505075"/>
            <a:ext cx="51831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240567EF-6B40-4FA6-B06F-37F3BAE7EA1F}"/>
              </a:ext>
            </a:extLst>
          </p:cNvPr>
          <p:cNvSpPr>
            <a:spLocks noGrp="1"/>
          </p:cNvSpPr>
          <p:nvPr>
            <p:ph type="dt" sz="half" idx="10"/>
          </p:nvPr>
        </p:nvSpPr>
        <p:spPr/>
        <p:txBody>
          <a:bodyPr/>
          <a:lstStyle/>
          <a:p>
            <a:fld id="{9C5F23E1-261B-45FE-9DAF-F82A4B63C7D0}" type="datetimeFigureOut">
              <a:rPr lang="it-IT" smtClean="0"/>
              <a:t>21/12/2022</a:t>
            </a:fld>
            <a:endParaRPr lang="it-IT"/>
          </a:p>
        </p:txBody>
      </p:sp>
      <p:sp>
        <p:nvSpPr>
          <p:cNvPr id="8" name="Segnaposto piè di pagina 7">
            <a:extLst>
              <a:ext uri="{FF2B5EF4-FFF2-40B4-BE49-F238E27FC236}">
                <a16:creationId xmlns:a16="http://schemas.microsoft.com/office/drawing/2014/main" id="{CB056702-C5A1-47A0-9A89-C23AC1B69B58}"/>
              </a:ext>
            </a:extLst>
          </p:cNvPr>
          <p:cNvSpPr>
            <a:spLocks noGrp="1"/>
          </p:cNvSpPr>
          <p:nvPr>
            <p:ph type="ftr" sz="quarter" idx="11"/>
          </p:nvPr>
        </p:nvSpPr>
        <p:spPr/>
        <p:txBody>
          <a:bodyPr/>
          <a:lstStyle/>
          <a:p>
            <a:endParaRPr lang="it-IT"/>
          </a:p>
        </p:txBody>
      </p:sp>
      <p:sp>
        <p:nvSpPr>
          <p:cNvPr id="9" name="Segnaposto numero diapositiva 8">
            <a:extLst>
              <a:ext uri="{FF2B5EF4-FFF2-40B4-BE49-F238E27FC236}">
                <a16:creationId xmlns:a16="http://schemas.microsoft.com/office/drawing/2014/main" id="{0571B682-3B69-4A82-BB70-C42EC7F22460}"/>
              </a:ext>
            </a:extLst>
          </p:cNvPr>
          <p:cNvSpPr>
            <a:spLocks noGrp="1"/>
          </p:cNvSpPr>
          <p:nvPr>
            <p:ph type="sldNum" sz="quarter" idx="12"/>
          </p:nvPr>
        </p:nvSpPr>
        <p:spPr/>
        <p:txBody>
          <a:bodyPr/>
          <a:lstStyle/>
          <a:p>
            <a:fld id="{7147B2DF-6A83-42B8-8996-7314F48583A5}" type="slidenum">
              <a:rPr lang="it-IT" smtClean="0"/>
              <a:t>‹N›</a:t>
            </a:fld>
            <a:endParaRPr lang="it-IT"/>
          </a:p>
        </p:txBody>
      </p:sp>
    </p:spTree>
    <p:extLst>
      <p:ext uri="{BB962C8B-B14F-4D97-AF65-F5344CB8AC3E}">
        <p14:creationId xmlns:p14="http://schemas.microsoft.com/office/powerpoint/2010/main" val="30789142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77E8AA0-CF07-469A-AAE0-EA56BD64C4FE}"/>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B283F388-7E27-4814-B21C-77DEF4062922}"/>
              </a:ext>
            </a:extLst>
          </p:cNvPr>
          <p:cNvSpPr>
            <a:spLocks noGrp="1"/>
          </p:cNvSpPr>
          <p:nvPr>
            <p:ph type="dt" sz="half" idx="10"/>
          </p:nvPr>
        </p:nvSpPr>
        <p:spPr/>
        <p:txBody>
          <a:bodyPr/>
          <a:lstStyle/>
          <a:p>
            <a:fld id="{9C5F23E1-261B-45FE-9DAF-F82A4B63C7D0}" type="datetimeFigureOut">
              <a:rPr lang="it-IT" smtClean="0"/>
              <a:t>21/12/2022</a:t>
            </a:fld>
            <a:endParaRPr lang="it-IT"/>
          </a:p>
        </p:txBody>
      </p:sp>
      <p:sp>
        <p:nvSpPr>
          <p:cNvPr id="4" name="Segnaposto piè di pagina 3">
            <a:extLst>
              <a:ext uri="{FF2B5EF4-FFF2-40B4-BE49-F238E27FC236}">
                <a16:creationId xmlns:a16="http://schemas.microsoft.com/office/drawing/2014/main" id="{A1F5BB5E-0716-468E-A647-DBA013AD5B2E}"/>
              </a:ext>
            </a:extLst>
          </p:cNvPr>
          <p:cNvSpPr>
            <a:spLocks noGrp="1"/>
          </p:cNvSpPr>
          <p:nvPr>
            <p:ph type="ftr" sz="quarter" idx="11"/>
          </p:nvPr>
        </p:nvSpPr>
        <p:spPr/>
        <p:txBody>
          <a:bodyPr/>
          <a:lstStyle/>
          <a:p>
            <a:endParaRPr lang="it-IT"/>
          </a:p>
        </p:txBody>
      </p:sp>
      <p:sp>
        <p:nvSpPr>
          <p:cNvPr id="5" name="Segnaposto numero diapositiva 4">
            <a:extLst>
              <a:ext uri="{FF2B5EF4-FFF2-40B4-BE49-F238E27FC236}">
                <a16:creationId xmlns:a16="http://schemas.microsoft.com/office/drawing/2014/main" id="{B6971F86-9387-4AD0-9F41-FF076360F0F4}"/>
              </a:ext>
            </a:extLst>
          </p:cNvPr>
          <p:cNvSpPr>
            <a:spLocks noGrp="1"/>
          </p:cNvSpPr>
          <p:nvPr>
            <p:ph type="sldNum" sz="quarter" idx="12"/>
          </p:nvPr>
        </p:nvSpPr>
        <p:spPr/>
        <p:txBody>
          <a:bodyPr/>
          <a:lstStyle/>
          <a:p>
            <a:fld id="{7147B2DF-6A83-42B8-8996-7314F48583A5}" type="slidenum">
              <a:rPr lang="it-IT" smtClean="0"/>
              <a:t>‹N›</a:t>
            </a:fld>
            <a:endParaRPr lang="it-IT"/>
          </a:p>
        </p:txBody>
      </p:sp>
    </p:spTree>
    <p:extLst>
      <p:ext uri="{BB962C8B-B14F-4D97-AF65-F5344CB8AC3E}">
        <p14:creationId xmlns:p14="http://schemas.microsoft.com/office/powerpoint/2010/main" val="38603288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29ED6E20-BBAC-4E84-BFB4-EF99D4B79703}"/>
              </a:ext>
            </a:extLst>
          </p:cNvPr>
          <p:cNvSpPr>
            <a:spLocks noGrp="1"/>
          </p:cNvSpPr>
          <p:nvPr>
            <p:ph type="dt" sz="half" idx="10"/>
          </p:nvPr>
        </p:nvSpPr>
        <p:spPr/>
        <p:txBody>
          <a:bodyPr/>
          <a:lstStyle/>
          <a:p>
            <a:fld id="{9C5F23E1-261B-45FE-9DAF-F82A4B63C7D0}" type="datetimeFigureOut">
              <a:rPr lang="it-IT" smtClean="0"/>
              <a:t>21/12/2022</a:t>
            </a:fld>
            <a:endParaRPr lang="it-IT"/>
          </a:p>
        </p:txBody>
      </p:sp>
      <p:sp>
        <p:nvSpPr>
          <p:cNvPr id="3" name="Segnaposto piè di pagina 2">
            <a:extLst>
              <a:ext uri="{FF2B5EF4-FFF2-40B4-BE49-F238E27FC236}">
                <a16:creationId xmlns:a16="http://schemas.microsoft.com/office/drawing/2014/main" id="{046FDABB-742C-4C69-B8E2-594437A67D18}"/>
              </a:ext>
            </a:extLst>
          </p:cNvPr>
          <p:cNvSpPr>
            <a:spLocks noGrp="1"/>
          </p:cNvSpPr>
          <p:nvPr>
            <p:ph type="ftr" sz="quarter" idx="11"/>
          </p:nvPr>
        </p:nvSpPr>
        <p:spPr/>
        <p:txBody>
          <a:bodyPr/>
          <a:lstStyle/>
          <a:p>
            <a:endParaRPr lang="it-IT"/>
          </a:p>
        </p:txBody>
      </p:sp>
      <p:sp>
        <p:nvSpPr>
          <p:cNvPr id="4" name="Segnaposto numero diapositiva 3">
            <a:extLst>
              <a:ext uri="{FF2B5EF4-FFF2-40B4-BE49-F238E27FC236}">
                <a16:creationId xmlns:a16="http://schemas.microsoft.com/office/drawing/2014/main" id="{38E1714C-47E3-46B1-B467-B850B5718EE8}"/>
              </a:ext>
            </a:extLst>
          </p:cNvPr>
          <p:cNvSpPr>
            <a:spLocks noGrp="1"/>
          </p:cNvSpPr>
          <p:nvPr>
            <p:ph type="sldNum" sz="quarter" idx="12"/>
          </p:nvPr>
        </p:nvSpPr>
        <p:spPr/>
        <p:txBody>
          <a:bodyPr/>
          <a:lstStyle/>
          <a:p>
            <a:fld id="{7147B2DF-6A83-42B8-8996-7314F48583A5}" type="slidenum">
              <a:rPr lang="it-IT" smtClean="0"/>
              <a:t>‹N›</a:t>
            </a:fld>
            <a:endParaRPr lang="it-IT"/>
          </a:p>
        </p:txBody>
      </p:sp>
    </p:spTree>
    <p:extLst>
      <p:ext uri="{BB962C8B-B14F-4D97-AF65-F5344CB8AC3E}">
        <p14:creationId xmlns:p14="http://schemas.microsoft.com/office/powerpoint/2010/main" val="7722442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BCB3D70-2780-41F8-B4E1-D660E24740CA}"/>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ADC610AF-1BA8-4292-BE14-065C61C0240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E46F6222-B7B0-4E06-8405-D7642C51C7E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77B6AA32-23AB-4340-B476-EFD2B22AF5C1}"/>
              </a:ext>
            </a:extLst>
          </p:cNvPr>
          <p:cNvSpPr>
            <a:spLocks noGrp="1"/>
          </p:cNvSpPr>
          <p:nvPr>
            <p:ph type="dt" sz="half" idx="10"/>
          </p:nvPr>
        </p:nvSpPr>
        <p:spPr/>
        <p:txBody>
          <a:bodyPr/>
          <a:lstStyle/>
          <a:p>
            <a:fld id="{9C5F23E1-261B-45FE-9DAF-F82A4B63C7D0}" type="datetimeFigureOut">
              <a:rPr lang="it-IT" smtClean="0"/>
              <a:t>21/12/2022</a:t>
            </a:fld>
            <a:endParaRPr lang="it-IT"/>
          </a:p>
        </p:txBody>
      </p:sp>
      <p:sp>
        <p:nvSpPr>
          <p:cNvPr id="6" name="Segnaposto piè di pagina 5">
            <a:extLst>
              <a:ext uri="{FF2B5EF4-FFF2-40B4-BE49-F238E27FC236}">
                <a16:creationId xmlns:a16="http://schemas.microsoft.com/office/drawing/2014/main" id="{8627F98D-9AFE-4669-8A7B-0F6A4B37861A}"/>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5FBF3B88-3E9E-4066-9071-6D1FD80B982D}"/>
              </a:ext>
            </a:extLst>
          </p:cNvPr>
          <p:cNvSpPr>
            <a:spLocks noGrp="1"/>
          </p:cNvSpPr>
          <p:nvPr>
            <p:ph type="sldNum" sz="quarter" idx="12"/>
          </p:nvPr>
        </p:nvSpPr>
        <p:spPr/>
        <p:txBody>
          <a:bodyPr/>
          <a:lstStyle/>
          <a:p>
            <a:fld id="{7147B2DF-6A83-42B8-8996-7314F48583A5}" type="slidenum">
              <a:rPr lang="it-IT" smtClean="0"/>
              <a:t>‹N›</a:t>
            </a:fld>
            <a:endParaRPr lang="it-IT"/>
          </a:p>
        </p:txBody>
      </p:sp>
    </p:spTree>
    <p:extLst>
      <p:ext uri="{BB962C8B-B14F-4D97-AF65-F5344CB8AC3E}">
        <p14:creationId xmlns:p14="http://schemas.microsoft.com/office/powerpoint/2010/main" val="12530793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5891DC8-8A72-4318-9060-44E8FB84ACDD}"/>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7D3DA563-52AF-41CC-88C8-E965B405808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C01D126F-482A-4FDB-81BA-FE5AFD270C9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917AAD34-05EC-42D2-BBFD-07BCAB646A20}"/>
              </a:ext>
            </a:extLst>
          </p:cNvPr>
          <p:cNvSpPr>
            <a:spLocks noGrp="1"/>
          </p:cNvSpPr>
          <p:nvPr>
            <p:ph type="dt" sz="half" idx="10"/>
          </p:nvPr>
        </p:nvSpPr>
        <p:spPr/>
        <p:txBody>
          <a:bodyPr/>
          <a:lstStyle/>
          <a:p>
            <a:fld id="{9C5F23E1-261B-45FE-9DAF-F82A4B63C7D0}" type="datetimeFigureOut">
              <a:rPr lang="it-IT" smtClean="0"/>
              <a:t>21/12/2022</a:t>
            </a:fld>
            <a:endParaRPr lang="it-IT"/>
          </a:p>
        </p:txBody>
      </p:sp>
      <p:sp>
        <p:nvSpPr>
          <p:cNvPr id="6" name="Segnaposto piè di pagina 5">
            <a:extLst>
              <a:ext uri="{FF2B5EF4-FFF2-40B4-BE49-F238E27FC236}">
                <a16:creationId xmlns:a16="http://schemas.microsoft.com/office/drawing/2014/main" id="{27655836-2339-464A-A1DE-F2306FD419F0}"/>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74C98B51-2F52-4EBF-8510-EDC3C656CCD0}"/>
              </a:ext>
            </a:extLst>
          </p:cNvPr>
          <p:cNvSpPr>
            <a:spLocks noGrp="1"/>
          </p:cNvSpPr>
          <p:nvPr>
            <p:ph type="sldNum" sz="quarter" idx="12"/>
          </p:nvPr>
        </p:nvSpPr>
        <p:spPr/>
        <p:txBody>
          <a:bodyPr/>
          <a:lstStyle/>
          <a:p>
            <a:fld id="{7147B2DF-6A83-42B8-8996-7314F48583A5}" type="slidenum">
              <a:rPr lang="it-IT" smtClean="0"/>
              <a:t>‹N›</a:t>
            </a:fld>
            <a:endParaRPr lang="it-IT"/>
          </a:p>
        </p:txBody>
      </p:sp>
    </p:spTree>
    <p:extLst>
      <p:ext uri="{BB962C8B-B14F-4D97-AF65-F5344CB8AC3E}">
        <p14:creationId xmlns:p14="http://schemas.microsoft.com/office/powerpoint/2010/main" val="5744833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970C1FED-15F5-434E-90C3-9E48DFF3F24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56C188DA-322F-48F1-81E5-62EF641D532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9A1D7C4A-9368-4A90-B5BA-4B4861E2B02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C5F23E1-261B-45FE-9DAF-F82A4B63C7D0}" type="datetimeFigureOut">
              <a:rPr lang="it-IT" smtClean="0"/>
              <a:t>21/12/2022</a:t>
            </a:fld>
            <a:endParaRPr lang="it-IT"/>
          </a:p>
        </p:txBody>
      </p:sp>
      <p:sp>
        <p:nvSpPr>
          <p:cNvPr id="5" name="Segnaposto piè di pagina 4">
            <a:extLst>
              <a:ext uri="{FF2B5EF4-FFF2-40B4-BE49-F238E27FC236}">
                <a16:creationId xmlns:a16="http://schemas.microsoft.com/office/drawing/2014/main" id="{7D5AFCB5-9B5A-44E1-ABAD-68663B7A310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a:extLst>
              <a:ext uri="{FF2B5EF4-FFF2-40B4-BE49-F238E27FC236}">
                <a16:creationId xmlns:a16="http://schemas.microsoft.com/office/drawing/2014/main" id="{128B1AF4-2B8A-41D3-B929-750C16E8478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147B2DF-6A83-42B8-8996-7314F48583A5}" type="slidenum">
              <a:rPr lang="it-IT" smtClean="0"/>
              <a:t>‹N›</a:t>
            </a:fld>
            <a:endParaRPr lang="it-IT"/>
          </a:p>
        </p:txBody>
      </p:sp>
    </p:spTree>
    <p:extLst>
      <p:ext uri="{BB962C8B-B14F-4D97-AF65-F5344CB8AC3E}">
        <p14:creationId xmlns:p14="http://schemas.microsoft.com/office/powerpoint/2010/main" val="6760683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5F1B75D-5EAD-486C-8992-84E4C1815D9D}"/>
              </a:ext>
            </a:extLst>
          </p:cNvPr>
          <p:cNvSpPr>
            <a:spLocks noGrp="1"/>
          </p:cNvSpPr>
          <p:nvPr>
            <p:ph type="ctrTitle"/>
          </p:nvPr>
        </p:nvSpPr>
        <p:spPr/>
        <p:txBody>
          <a:bodyPr/>
          <a:lstStyle/>
          <a:p>
            <a:r>
              <a:rPr lang="it-IT" b="1" dirty="0"/>
              <a:t>Le </a:t>
            </a:r>
            <a:r>
              <a:rPr lang="it-IT" b="1" dirty="0" err="1"/>
              <a:t>roman</a:t>
            </a:r>
            <a:r>
              <a:rPr lang="it-IT" b="1" dirty="0"/>
              <a:t> </a:t>
            </a:r>
            <a:r>
              <a:rPr lang="it-IT" b="1" dirty="0" err="1"/>
              <a:t>réaliste</a:t>
            </a:r>
            <a:r>
              <a:rPr lang="it-IT" b="1" dirty="0"/>
              <a:t> et naturaliste </a:t>
            </a:r>
            <a:r>
              <a:rPr lang="it-IT" b="1" dirty="0" err="1"/>
              <a:t>au</a:t>
            </a:r>
            <a:r>
              <a:rPr lang="it-IT" b="1" dirty="0"/>
              <a:t> </a:t>
            </a:r>
            <a:r>
              <a:rPr lang="it-IT" b="1" dirty="0" err="1"/>
              <a:t>XIX</a:t>
            </a:r>
            <a:r>
              <a:rPr lang="it-IT" b="1" baseline="30000" dirty="0" err="1"/>
              <a:t>e</a:t>
            </a:r>
            <a:r>
              <a:rPr lang="it-IT" b="1" dirty="0"/>
              <a:t> siècle</a:t>
            </a:r>
          </a:p>
        </p:txBody>
      </p:sp>
      <p:sp>
        <p:nvSpPr>
          <p:cNvPr id="3" name="Sottotitolo 2">
            <a:extLst>
              <a:ext uri="{FF2B5EF4-FFF2-40B4-BE49-F238E27FC236}">
                <a16:creationId xmlns:a16="http://schemas.microsoft.com/office/drawing/2014/main" id="{F3055261-38F8-448D-B60B-DF96F3137576}"/>
              </a:ext>
            </a:extLst>
          </p:cNvPr>
          <p:cNvSpPr>
            <a:spLocks noGrp="1"/>
          </p:cNvSpPr>
          <p:nvPr>
            <p:ph type="subTitle" idx="1"/>
          </p:nvPr>
        </p:nvSpPr>
        <p:spPr/>
        <p:txBody>
          <a:bodyPr/>
          <a:lstStyle/>
          <a:p>
            <a:r>
              <a:rPr lang="it-IT" dirty="0"/>
              <a:t>Letteratura francese (corso triennale) </a:t>
            </a:r>
            <a:r>
              <a:rPr lang="it-IT" dirty="0" err="1"/>
              <a:t>a.a</a:t>
            </a:r>
            <a:r>
              <a:rPr lang="it-IT" dirty="0"/>
              <a:t>. </a:t>
            </a:r>
            <a:r>
              <a:rPr lang="it-IT"/>
              <a:t>2022/23</a:t>
            </a:r>
            <a:endParaRPr lang="it-IT" dirty="0"/>
          </a:p>
          <a:p>
            <a:r>
              <a:rPr lang="it-IT" dirty="0"/>
              <a:t>Prof. Fabio Vasarri</a:t>
            </a:r>
          </a:p>
          <a:p>
            <a:r>
              <a:rPr lang="it-IT" dirty="0"/>
              <a:t>1° modulo</a:t>
            </a:r>
          </a:p>
        </p:txBody>
      </p:sp>
    </p:spTree>
    <p:extLst>
      <p:ext uri="{BB962C8B-B14F-4D97-AF65-F5344CB8AC3E}">
        <p14:creationId xmlns:p14="http://schemas.microsoft.com/office/powerpoint/2010/main" val="6230219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D44BC95-397F-460B-9475-E4EC51E211BD}"/>
              </a:ext>
            </a:extLst>
          </p:cNvPr>
          <p:cNvSpPr>
            <a:spLocks noGrp="1"/>
          </p:cNvSpPr>
          <p:nvPr>
            <p:ph type="title"/>
          </p:nvPr>
        </p:nvSpPr>
        <p:spPr/>
        <p:txBody>
          <a:bodyPr/>
          <a:lstStyle/>
          <a:p>
            <a:pPr algn="ctr"/>
            <a:r>
              <a:rPr lang="it-IT" dirty="0"/>
              <a:t>George Sand, </a:t>
            </a:r>
            <a:r>
              <a:rPr lang="it-IT" i="1" dirty="0"/>
              <a:t>Indiana</a:t>
            </a:r>
            <a:r>
              <a:rPr lang="it-IT" dirty="0"/>
              <a:t> (1832): le «</a:t>
            </a:r>
            <a:r>
              <a:rPr lang="it-IT" dirty="0" err="1"/>
              <a:t>féminisme</a:t>
            </a:r>
            <a:r>
              <a:rPr lang="it-IT" dirty="0"/>
              <a:t>»</a:t>
            </a:r>
          </a:p>
        </p:txBody>
      </p:sp>
      <p:sp>
        <p:nvSpPr>
          <p:cNvPr id="3" name="Segnaposto contenuto 2">
            <a:extLst>
              <a:ext uri="{FF2B5EF4-FFF2-40B4-BE49-F238E27FC236}">
                <a16:creationId xmlns:a16="http://schemas.microsoft.com/office/drawing/2014/main" id="{4DA703F0-A0AB-4049-87D6-F3BBFF3F5535}"/>
              </a:ext>
            </a:extLst>
          </p:cNvPr>
          <p:cNvSpPr>
            <a:spLocks noGrp="1"/>
          </p:cNvSpPr>
          <p:nvPr>
            <p:ph idx="1"/>
          </p:nvPr>
        </p:nvSpPr>
        <p:spPr/>
        <p:txBody>
          <a:bodyPr>
            <a:normAutofit/>
          </a:bodyPr>
          <a:lstStyle/>
          <a:p>
            <a:pPr indent="0" algn="just" fontAlgn="auto">
              <a:spcBef>
                <a:spcPts val="600"/>
              </a:spcBef>
              <a:spcAft>
                <a:spcPts val="600"/>
              </a:spcAft>
              <a:buNone/>
            </a:pP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Cet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homme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malheureux</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la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saisit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par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cheveux</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renversa</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la frappa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au</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front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du</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talon</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sa botte.</a:t>
            </a:r>
            <a:endParaRPr lang="it-IT" sz="2000" kern="150" dirty="0">
              <a:effectLst/>
              <a:latin typeface="Times New Roman" panose="02020603050405020304" pitchFamily="18" charset="0"/>
              <a:ea typeface="SimSun" panose="02010600030101010101" pitchFamily="2" charset="-122"/>
              <a:cs typeface="Lucida Sans" panose="020B0602030504020204" pitchFamily="34" charset="0"/>
            </a:endParaRPr>
          </a:p>
          <a:p>
            <a:pPr indent="0" algn="just" fontAlgn="auto">
              <a:spcBef>
                <a:spcPts val="600"/>
              </a:spcBef>
              <a:spcAft>
                <a:spcPts val="600"/>
              </a:spcAft>
              <a:buNone/>
            </a:pP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À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peine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eut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-il imprimé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cette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marque</a:t>
            </a:r>
            <a:r>
              <a:rPr lang="it-IT" sz="20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sanglante</a:t>
            </a:r>
            <a:r>
              <a:rPr lang="it-IT" sz="20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sa </a:t>
            </a:r>
            <a:r>
              <a:rPr lang="it-IT" sz="20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brutalité</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à </a:t>
            </a:r>
            <a:r>
              <a:rPr lang="it-IT" sz="20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un </a:t>
            </a:r>
            <a:r>
              <a:rPr lang="it-IT" sz="20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être</a:t>
            </a:r>
            <a:r>
              <a:rPr lang="it-IT" sz="20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faible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qu’il</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eut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horreur</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lui-</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même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Il s’</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enfuit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épouvanté</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ce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qu’il</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avait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fait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courut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enfermer</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dans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sa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chambre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où</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il arma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pistolets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pour se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brûler</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 cervelle ; mais,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au</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moment d’</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accomplir</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ce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dessein</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il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vit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sous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varangue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Indiana qui s’</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était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relevée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qui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essuyait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d’un air calme et </a:t>
            </a:r>
            <a:r>
              <a:rPr lang="it-IT" sz="20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froid</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sang</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dont son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visage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était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inondé</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endParaRPr lang="it-IT" sz="2000" kern="150" dirty="0">
              <a:effectLst/>
              <a:latin typeface="Times New Roman" panose="02020603050405020304" pitchFamily="18" charset="0"/>
              <a:ea typeface="SimSun" panose="02010600030101010101" pitchFamily="2" charset="-122"/>
              <a:cs typeface="Lucida Sans" panose="020B0602030504020204" pitchFamily="34" charset="0"/>
            </a:endParaRPr>
          </a:p>
          <a:p>
            <a:pPr indent="0" algn="just" fontAlgn="auto">
              <a:spcBef>
                <a:spcPts val="600"/>
              </a:spcBef>
              <a:spcAft>
                <a:spcPts val="600"/>
              </a:spcAft>
              <a:buNone/>
            </a:pP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Elle ne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voulut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pas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cacher</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sa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blessure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t>
            </a:r>
            <a:endParaRPr lang="it-IT" sz="2000" kern="150" dirty="0">
              <a:effectLst/>
              <a:latin typeface="Times New Roman" panose="02020603050405020304" pitchFamily="18" charset="0"/>
              <a:ea typeface="SimSun" panose="02010600030101010101" pitchFamily="2" charset="-122"/>
              <a:cs typeface="Lucida Sans" panose="020B0602030504020204" pitchFamily="34" charset="0"/>
            </a:endParaRPr>
          </a:p>
          <a:p>
            <a:pPr indent="0" algn="just" fontAlgn="auto">
              <a:spcBef>
                <a:spcPts val="600"/>
              </a:spcBef>
              <a:spcAft>
                <a:spcPts val="600"/>
              </a:spcAft>
              <a:buNone/>
            </a:pP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Non,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dit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-elle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avec</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hauteur</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je ne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veux</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pas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moi</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Cet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homme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s’est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empressé</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publier</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ce </a:t>
            </a:r>
            <a:r>
              <a:rPr lang="it-IT" sz="20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qu’il</a:t>
            </a:r>
            <a:r>
              <a:rPr lang="it-IT" sz="20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appelait</a:t>
            </a:r>
            <a:r>
              <a:rPr lang="it-IT" sz="20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mon</a:t>
            </a:r>
            <a:r>
              <a:rPr lang="it-IT" sz="20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déshonneur</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Je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veux</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montrer</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à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tous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yeux</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ce </a:t>
            </a:r>
            <a:r>
              <a:rPr lang="it-IT" sz="20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stigmate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du</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sien</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qu’il</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pris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soin</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d’imprimer lui-</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même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sur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mon</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visage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a:t>
            </a:r>
            <a:endParaRPr lang="it-IT" sz="2000" kern="150" dirty="0">
              <a:effectLst/>
              <a:latin typeface="Times New Roman" panose="02020603050405020304" pitchFamily="18" charset="0"/>
              <a:ea typeface="SimSun" panose="02010600030101010101" pitchFamily="2" charset="-122"/>
              <a:cs typeface="Lucida Sans" panose="020B0602030504020204" pitchFamily="34" charset="0"/>
            </a:endParaRPr>
          </a:p>
          <a:p>
            <a:pPr indent="0" algn="just">
              <a:buNone/>
            </a:pPr>
            <a:r>
              <a:rPr lang="it-IT" sz="2000" kern="150" dirty="0">
                <a:solidFill>
                  <a:srgbClr val="202122"/>
                </a:solidFill>
                <a:effectLst/>
                <a:latin typeface="Arial" panose="020B0604020202020204" pitchFamily="34" charset="0"/>
                <a:ea typeface="Calibri" panose="020F0502020204030204" pitchFamily="34" charset="0"/>
              </a:rPr>
              <a:t>[…] </a:t>
            </a:r>
            <a:r>
              <a:rPr lang="it-IT" sz="2000" kern="150" dirty="0" err="1">
                <a:solidFill>
                  <a:srgbClr val="202122"/>
                </a:solidFill>
                <a:effectLst/>
                <a:latin typeface="Arial" panose="020B0604020202020204" pitchFamily="34" charset="0"/>
                <a:ea typeface="Calibri" panose="020F0502020204030204" pitchFamily="34" charset="0"/>
              </a:rPr>
              <a:t>Dès</a:t>
            </a:r>
            <a:r>
              <a:rPr lang="it-IT" sz="2000" kern="150" dirty="0">
                <a:solidFill>
                  <a:srgbClr val="202122"/>
                </a:solidFill>
                <a:effectLst/>
                <a:latin typeface="Arial" panose="020B0604020202020204" pitchFamily="34" charset="0"/>
                <a:ea typeface="Calibri" panose="020F0502020204030204" pitchFamily="34" charset="0"/>
              </a:rPr>
              <a:t> ce moment le </a:t>
            </a:r>
            <a:r>
              <a:rPr lang="it-IT" sz="2000" kern="150" dirty="0" err="1">
                <a:solidFill>
                  <a:srgbClr val="202122"/>
                </a:solidFill>
                <a:effectLst/>
                <a:latin typeface="Arial" panose="020B0604020202020204" pitchFamily="34" charset="0"/>
                <a:ea typeface="Calibri" panose="020F0502020204030204" pitchFamily="34" charset="0"/>
              </a:rPr>
              <a:t>personnage</a:t>
            </a:r>
            <a:r>
              <a:rPr lang="it-IT" sz="2000" kern="150" dirty="0">
                <a:solidFill>
                  <a:srgbClr val="202122"/>
                </a:solidFill>
                <a:effectLst/>
                <a:latin typeface="Arial" panose="020B0604020202020204" pitchFamily="34" charset="0"/>
                <a:ea typeface="Calibri" panose="020F0502020204030204" pitchFamily="34" charset="0"/>
              </a:rPr>
              <a:t> de ce mari </a:t>
            </a:r>
            <a:r>
              <a:rPr lang="it-IT" sz="2000" kern="150" dirty="0" err="1">
                <a:solidFill>
                  <a:srgbClr val="202122"/>
                </a:solidFill>
                <a:effectLst/>
                <a:latin typeface="Arial" panose="020B0604020202020204" pitchFamily="34" charset="0"/>
                <a:ea typeface="Calibri" panose="020F0502020204030204" pitchFamily="34" charset="0"/>
              </a:rPr>
              <a:t>devint</a:t>
            </a:r>
            <a:r>
              <a:rPr lang="it-IT" sz="2000" kern="150" dirty="0">
                <a:solidFill>
                  <a:srgbClr val="202122"/>
                </a:solidFill>
                <a:effectLst/>
                <a:latin typeface="Arial" panose="020B0604020202020204" pitchFamily="34" charset="0"/>
                <a:ea typeface="Calibri" panose="020F0502020204030204" pitchFamily="34" charset="0"/>
              </a:rPr>
              <a:t> </a:t>
            </a:r>
            <a:r>
              <a:rPr lang="it-IT" sz="2000" b="1" kern="150" dirty="0" err="1">
                <a:solidFill>
                  <a:srgbClr val="202122"/>
                </a:solidFill>
                <a:effectLst/>
                <a:latin typeface="Arial" panose="020B0604020202020204" pitchFamily="34" charset="0"/>
                <a:ea typeface="Calibri" panose="020F0502020204030204" pitchFamily="34" charset="0"/>
              </a:rPr>
              <a:t>odieux</a:t>
            </a:r>
            <a:r>
              <a:rPr lang="it-IT" sz="2000" kern="150" dirty="0">
                <a:solidFill>
                  <a:srgbClr val="202122"/>
                </a:solidFill>
                <a:effectLst/>
                <a:latin typeface="Arial" panose="020B0604020202020204" pitchFamily="34" charset="0"/>
                <a:ea typeface="Calibri" panose="020F0502020204030204" pitchFamily="34" charset="0"/>
              </a:rPr>
              <a:t> </a:t>
            </a:r>
            <a:r>
              <a:rPr lang="it-IT" sz="2000" kern="150" dirty="0" err="1">
                <a:solidFill>
                  <a:srgbClr val="202122"/>
                </a:solidFill>
                <a:effectLst/>
                <a:latin typeface="Arial" panose="020B0604020202020204" pitchFamily="34" charset="0"/>
                <a:ea typeface="Calibri" panose="020F0502020204030204" pitchFamily="34" charset="0"/>
              </a:rPr>
              <a:t>aux</a:t>
            </a:r>
            <a:r>
              <a:rPr lang="it-IT" sz="2000" kern="150" dirty="0">
                <a:solidFill>
                  <a:srgbClr val="202122"/>
                </a:solidFill>
                <a:effectLst/>
                <a:latin typeface="Arial" panose="020B0604020202020204" pitchFamily="34" charset="0"/>
                <a:ea typeface="Calibri" panose="020F0502020204030204" pitchFamily="34" charset="0"/>
              </a:rPr>
              <a:t> </a:t>
            </a:r>
            <a:r>
              <a:rPr lang="it-IT" sz="2000" kern="150" dirty="0" err="1">
                <a:solidFill>
                  <a:srgbClr val="202122"/>
                </a:solidFill>
                <a:effectLst/>
                <a:latin typeface="Arial" panose="020B0604020202020204" pitchFamily="34" charset="0"/>
                <a:ea typeface="Calibri" panose="020F0502020204030204" pitchFamily="34" charset="0"/>
              </a:rPr>
              <a:t>yeux</a:t>
            </a:r>
            <a:r>
              <a:rPr lang="it-IT" sz="2000" kern="150" dirty="0">
                <a:solidFill>
                  <a:srgbClr val="202122"/>
                </a:solidFill>
                <a:effectLst/>
                <a:latin typeface="Arial" panose="020B0604020202020204" pitchFamily="34" charset="0"/>
                <a:ea typeface="Calibri" panose="020F0502020204030204" pitchFamily="34" charset="0"/>
              </a:rPr>
              <a:t> de sa femme (</a:t>
            </a:r>
            <a:r>
              <a:rPr lang="it-IT" sz="2000" kern="150" dirty="0" err="1">
                <a:solidFill>
                  <a:srgbClr val="202122"/>
                </a:solidFill>
                <a:effectLst/>
                <a:latin typeface="Arial" panose="020B0604020202020204" pitchFamily="34" charset="0"/>
                <a:ea typeface="Calibri" panose="020F0502020204030204" pitchFamily="34" charset="0"/>
              </a:rPr>
              <a:t>chap</a:t>
            </a:r>
            <a:r>
              <a:rPr lang="it-IT" sz="2000" kern="150" dirty="0">
                <a:solidFill>
                  <a:srgbClr val="202122"/>
                </a:solidFill>
                <a:effectLst/>
                <a:latin typeface="Arial" panose="020B0604020202020204" pitchFamily="34" charset="0"/>
                <a:ea typeface="Calibri" panose="020F0502020204030204" pitchFamily="34" charset="0"/>
              </a:rPr>
              <a:t>. XXVI).</a:t>
            </a:r>
          </a:p>
        </p:txBody>
      </p:sp>
    </p:spTree>
    <p:extLst>
      <p:ext uri="{BB962C8B-B14F-4D97-AF65-F5344CB8AC3E}">
        <p14:creationId xmlns:p14="http://schemas.microsoft.com/office/powerpoint/2010/main" val="4526866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8719FB1-2F01-4D33-AF40-80D328915AE8}"/>
              </a:ext>
            </a:extLst>
          </p:cNvPr>
          <p:cNvSpPr>
            <a:spLocks noGrp="1"/>
          </p:cNvSpPr>
          <p:nvPr>
            <p:ph type="title"/>
          </p:nvPr>
        </p:nvSpPr>
        <p:spPr/>
        <p:txBody>
          <a:bodyPr/>
          <a:lstStyle/>
          <a:p>
            <a:pPr algn="ctr"/>
            <a:r>
              <a:rPr lang="it-IT" i="1" dirty="0"/>
              <a:t>Indiana</a:t>
            </a:r>
            <a:r>
              <a:rPr lang="it-IT" dirty="0"/>
              <a:t>: l’Histoire </a:t>
            </a:r>
            <a:br>
              <a:rPr lang="it-IT" dirty="0"/>
            </a:br>
            <a:r>
              <a:rPr lang="it-IT" dirty="0"/>
              <a:t>(</a:t>
            </a:r>
            <a:r>
              <a:rPr lang="it-IT" dirty="0" err="1"/>
              <a:t>Révolution</a:t>
            </a:r>
            <a:r>
              <a:rPr lang="it-IT" dirty="0"/>
              <a:t> de </a:t>
            </a:r>
            <a:r>
              <a:rPr lang="it-IT" dirty="0" err="1"/>
              <a:t>Juillet</a:t>
            </a:r>
            <a:r>
              <a:rPr lang="it-IT" dirty="0"/>
              <a:t>)</a:t>
            </a:r>
          </a:p>
        </p:txBody>
      </p:sp>
      <p:sp>
        <p:nvSpPr>
          <p:cNvPr id="3" name="Segnaposto contenuto 2">
            <a:extLst>
              <a:ext uri="{FF2B5EF4-FFF2-40B4-BE49-F238E27FC236}">
                <a16:creationId xmlns:a16="http://schemas.microsoft.com/office/drawing/2014/main" id="{6EAAF423-08B3-4EEA-AA02-8202BC82388D}"/>
              </a:ext>
            </a:extLst>
          </p:cNvPr>
          <p:cNvSpPr>
            <a:spLocks noGrp="1"/>
          </p:cNvSpPr>
          <p:nvPr>
            <p:ph idx="1"/>
          </p:nvPr>
        </p:nvSpPr>
        <p:spPr/>
        <p:txBody>
          <a:bodyPr/>
          <a:lstStyle/>
          <a:p>
            <a:pPr marL="0" indent="0" algn="just">
              <a:buNone/>
            </a:pPr>
            <a:r>
              <a:rPr lang="fr-FR" b="0" i="0" dirty="0">
                <a:solidFill>
                  <a:srgbClr val="202122"/>
                </a:solidFill>
                <a:effectLst/>
                <a:latin typeface="Arial" panose="020B0604020202020204" pitchFamily="34" charset="0"/>
              </a:rPr>
              <a:t>Indiana approchait des rives de la France. Mais quels furent sa surprise et son effroi, en débarquant, de voir le drapeau tricolore flotter sur les murs de Bordeaux ! Une violente agitation bouleversait la ville ; le préfet avait été presque massacré la veille ; le peuple se soulevait de toutes parts ; la garnison semblait s’apprêter à une lutte sanglante, et l’on ignorait encore l’issue de la révolution de Paris. </a:t>
            </a:r>
          </a:p>
          <a:p>
            <a:pPr marL="0" indent="0" algn="just">
              <a:buNone/>
            </a:pPr>
            <a:r>
              <a:rPr lang="fr-FR" b="0" i="0" dirty="0">
                <a:solidFill>
                  <a:srgbClr val="202122"/>
                </a:solidFill>
                <a:effectLst/>
                <a:latin typeface="Arial" panose="020B0604020202020204" pitchFamily="34" charset="0"/>
              </a:rPr>
              <a:t>[…] elle entendit assurer autour d’elle que la royauté était tombée, que le roi était en fuite et que les ministres avaient été massacrés avec tous leurs partisans </a:t>
            </a:r>
            <a:r>
              <a:rPr lang="it-IT" sz="2800" kern="150" dirty="0">
                <a:solidFill>
                  <a:srgbClr val="202122"/>
                </a:solidFill>
                <a:effectLst/>
                <a:latin typeface="Arial" panose="020B0604020202020204" pitchFamily="34" charset="0"/>
                <a:ea typeface="Calibri" panose="020F0502020204030204" pitchFamily="34" charset="0"/>
              </a:rPr>
              <a:t>(</a:t>
            </a:r>
            <a:r>
              <a:rPr lang="it-IT" sz="2800" kern="150" dirty="0" err="1">
                <a:solidFill>
                  <a:srgbClr val="202122"/>
                </a:solidFill>
                <a:effectLst/>
                <a:latin typeface="Arial" panose="020B0604020202020204" pitchFamily="34" charset="0"/>
                <a:ea typeface="Calibri" panose="020F0502020204030204" pitchFamily="34" charset="0"/>
              </a:rPr>
              <a:t>chap</a:t>
            </a:r>
            <a:r>
              <a:rPr lang="it-IT" sz="2800" kern="150" dirty="0">
                <a:solidFill>
                  <a:srgbClr val="202122"/>
                </a:solidFill>
                <a:effectLst/>
                <a:latin typeface="Arial" panose="020B0604020202020204" pitchFamily="34" charset="0"/>
                <a:ea typeface="Calibri" panose="020F0502020204030204" pitchFamily="34" charset="0"/>
              </a:rPr>
              <a:t>. XXVIII).</a:t>
            </a:r>
            <a:endParaRPr lang="it-IT" dirty="0"/>
          </a:p>
        </p:txBody>
      </p:sp>
    </p:spTree>
    <p:extLst>
      <p:ext uri="{BB962C8B-B14F-4D97-AF65-F5344CB8AC3E}">
        <p14:creationId xmlns:p14="http://schemas.microsoft.com/office/powerpoint/2010/main" val="41839905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7" name="Rectangle 56">
            <a:extLst>
              <a:ext uri="{FF2B5EF4-FFF2-40B4-BE49-F238E27FC236}">
                <a16:creationId xmlns:a16="http://schemas.microsoft.com/office/drawing/2014/main" id="{1A95671B-3CC6-4792-9114-B74FAEA224E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olo 1">
            <a:extLst>
              <a:ext uri="{FF2B5EF4-FFF2-40B4-BE49-F238E27FC236}">
                <a16:creationId xmlns:a16="http://schemas.microsoft.com/office/drawing/2014/main" id="{1EB3BA87-D648-4553-871D-EC71E5C5CC4B}"/>
              </a:ext>
            </a:extLst>
          </p:cNvPr>
          <p:cNvSpPr>
            <a:spLocks noGrp="1"/>
          </p:cNvSpPr>
          <p:nvPr>
            <p:ph type="title"/>
          </p:nvPr>
        </p:nvSpPr>
        <p:spPr>
          <a:xfrm>
            <a:off x="835155" y="552906"/>
            <a:ext cx="5165936" cy="1674904"/>
          </a:xfrm>
        </p:spPr>
        <p:txBody>
          <a:bodyPr anchor="ctr">
            <a:normAutofit/>
          </a:bodyPr>
          <a:lstStyle/>
          <a:p>
            <a:r>
              <a:rPr lang="it-IT" sz="4000" dirty="0" err="1"/>
              <a:t>Les</a:t>
            </a:r>
            <a:r>
              <a:rPr lang="it-IT" sz="4000" dirty="0"/>
              <a:t> </a:t>
            </a:r>
            <a:r>
              <a:rPr lang="it-IT" sz="4000" dirty="0" err="1"/>
              <a:t>courants</a:t>
            </a:r>
            <a:r>
              <a:rPr lang="it-IT" sz="4000" dirty="0"/>
              <a:t> </a:t>
            </a:r>
            <a:r>
              <a:rPr lang="it-IT" sz="4000" dirty="0" err="1"/>
              <a:t>réalistes</a:t>
            </a:r>
            <a:r>
              <a:rPr lang="it-IT" sz="4000" dirty="0"/>
              <a:t> </a:t>
            </a:r>
            <a:r>
              <a:rPr lang="it-IT" sz="4000" dirty="0" err="1"/>
              <a:t>au</a:t>
            </a:r>
            <a:r>
              <a:rPr lang="it-IT" sz="4000" dirty="0"/>
              <a:t> </a:t>
            </a:r>
            <a:r>
              <a:rPr lang="it-IT" sz="4000" dirty="0" err="1"/>
              <a:t>XIXe</a:t>
            </a:r>
            <a:r>
              <a:rPr lang="it-IT" sz="4000" dirty="0"/>
              <a:t> siècle</a:t>
            </a:r>
          </a:p>
        </p:txBody>
      </p:sp>
      <p:sp>
        <p:nvSpPr>
          <p:cNvPr id="9" name="Content Placeholder 8">
            <a:extLst>
              <a:ext uri="{FF2B5EF4-FFF2-40B4-BE49-F238E27FC236}">
                <a16:creationId xmlns:a16="http://schemas.microsoft.com/office/drawing/2014/main" id="{B69AF89C-7979-482F-8C8A-F6FA0B929030}"/>
              </a:ext>
            </a:extLst>
          </p:cNvPr>
          <p:cNvSpPr>
            <a:spLocks noGrp="1"/>
          </p:cNvSpPr>
          <p:nvPr>
            <p:ph idx="1"/>
          </p:nvPr>
        </p:nvSpPr>
        <p:spPr>
          <a:xfrm>
            <a:off x="6190909" y="552906"/>
            <a:ext cx="5159825" cy="1674905"/>
          </a:xfrm>
        </p:spPr>
        <p:txBody>
          <a:bodyPr anchor="ctr">
            <a:normAutofit/>
          </a:bodyPr>
          <a:lstStyle/>
          <a:p>
            <a:pPr marL="0" indent="0" algn="ctr">
              <a:buNone/>
            </a:pPr>
            <a:r>
              <a:rPr lang="en-US" dirty="0"/>
              <a:t>(</a:t>
            </a:r>
            <a:r>
              <a:rPr lang="en-US" dirty="0" err="1"/>
              <a:t>synthèse</a:t>
            </a:r>
            <a:r>
              <a:rPr lang="en-US" dirty="0"/>
              <a:t>)</a:t>
            </a:r>
          </a:p>
        </p:txBody>
      </p:sp>
      <p:graphicFrame>
        <p:nvGraphicFramePr>
          <p:cNvPr id="47" name="Tabella 4">
            <a:extLst>
              <a:ext uri="{FF2B5EF4-FFF2-40B4-BE49-F238E27FC236}">
                <a16:creationId xmlns:a16="http://schemas.microsoft.com/office/drawing/2014/main" id="{B970F6C2-0051-4936-9117-85CBF78FCB65}"/>
              </a:ext>
            </a:extLst>
          </p:cNvPr>
          <p:cNvGraphicFramePr>
            <a:graphicFrameLocks/>
          </p:cNvGraphicFramePr>
          <p:nvPr>
            <p:extLst>
              <p:ext uri="{D42A27DB-BD31-4B8C-83A1-F6EECF244321}">
                <p14:modId xmlns:p14="http://schemas.microsoft.com/office/powerpoint/2010/main" val="2278492182"/>
              </p:ext>
            </p:extLst>
          </p:nvPr>
        </p:nvGraphicFramePr>
        <p:xfrm>
          <a:off x="519756" y="2405149"/>
          <a:ext cx="10395836" cy="4006786"/>
        </p:xfrm>
        <a:graphic>
          <a:graphicData uri="http://schemas.openxmlformats.org/drawingml/2006/table">
            <a:tbl>
              <a:tblPr firstRow="1" bandRow="1">
                <a:solidFill>
                  <a:srgbClr val="F7F7F7"/>
                </a:solidFill>
                <a:tableStyleId>{5C22544A-7EE6-4342-B048-85BDC9FD1C3A}</a:tableStyleId>
              </a:tblPr>
              <a:tblGrid>
                <a:gridCol w="2442205">
                  <a:extLst>
                    <a:ext uri="{9D8B030D-6E8A-4147-A177-3AD203B41FA5}">
                      <a16:colId xmlns:a16="http://schemas.microsoft.com/office/drawing/2014/main" val="1033034330"/>
                    </a:ext>
                  </a:extLst>
                </a:gridCol>
                <a:gridCol w="2838195">
                  <a:extLst>
                    <a:ext uri="{9D8B030D-6E8A-4147-A177-3AD203B41FA5}">
                      <a16:colId xmlns:a16="http://schemas.microsoft.com/office/drawing/2014/main" val="3257123637"/>
                    </a:ext>
                  </a:extLst>
                </a:gridCol>
                <a:gridCol w="2346211">
                  <a:extLst>
                    <a:ext uri="{9D8B030D-6E8A-4147-A177-3AD203B41FA5}">
                      <a16:colId xmlns:a16="http://schemas.microsoft.com/office/drawing/2014/main" val="1757084890"/>
                    </a:ext>
                  </a:extLst>
                </a:gridCol>
                <a:gridCol w="2769225">
                  <a:extLst>
                    <a:ext uri="{9D8B030D-6E8A-4147-A177-3AD203B41FA5}">
                      <a16:colId xmlns:a16="http://schemas.microsoft.com/office/drawing/2014/main" val="2665276704"/>
                    </a:ext>
                  </a:extLst>
                </a:gridCol>
              </a:tblGrid>
              <a:tr h="807756">
                <a:tc>
                  <a:txBody>
                    <a:bodyPr/>
                    <a:lstStyle/>
                    <a:p>
                      <a:r>
                        <a:rPr lang="it-IT" sz="1900" b="0" cap="none" spc="60" baseline="0" dirty="0" err="1">
                          <a:solidFill>
                            <a:schemeClr val="tx1"/>
                          </a:solidFill>
                        </a:rPr>
                        <a:t>Réalisme</a:t>
                      </a:r>
                      <a:r>
                        <a:rPr lang="it-IT" sz="1900" b="0" cap="none" spc="60" baseline="0" dirty="0">
                          <a:solidFill>
                            <a:schemeClr val="tx1"/>
                          </a:solidFill>
                        </a:rPr>
                        <a:t>/</a:t>
                      </a:r>
                    </a:p>
                    <a:p>
                      <a:r>
                        <a:rPr lang="it-IT" sz="1900" b="0" cap="none" spc="60" baseline="0" dirty="0" err="1">
                          <a:solidFill>
                            <a:schemeClr val="tx1"/>
                          </a:solidFill>
                        </a:rPr>
                        <a:t>Romantisme</a:t>
                      </a:r>
                      <a:endParaRPr lang="it-IT" sz="1900" b="0" cap="none" spc="60" baseline="0" dirty="0">
                        <a:solidFill>
                          <a:schemeClr val="tx1"/>
                        </a:solidFill>
                      </a:endParaRPr>
                    </a:p>
                  </a:txBody>
                  <a:tcPr marL="184814" marR="184814" marT="168013" marB="168013">
                    <a:lnL w="12700" cmpd="sng">
                      <a:noFill/>
                    </a:lnL>
                    <a:lnR w="12700" cmpd="sng">
                      <a:noFill/>
                    </a:lnR>
                    <a:lnT w="12700" cmpd="sng">
                      <a:noFill/>
                    </a:lnT>
                    <a:lnB w="38100" cmpd="sng">
                      <a:noFill/>
                    </a:lnB>
                    <a:noFill/>
                  </a:tcPr>
                </a:tc>
                <a:tc>
                  <a:txBody>
                    <a:bodyPr/>
                    <a:lstStyle/>
                    <a:p>
                      <a:r>
                        <a:rPr lang="it-IT" sz="1900" b="0" cap="none" spc="60" baseline="0" dirty="0">
                          <a:solidFill>
                            <a:schemeClr val="tx1"/>
                          </a:solidFill>
                        </a:rPr>
                        <a:t>À partir de 1830</a:t>
                      </a:r>
                    </a:p>
                  </a:txBody>
                  <a:tcPr marL="184814" marR="184814" marT="168013" marB="168013">
                    <a:lnL w="12700" cmpd="sng">
                      <a:noFill/>
                    </a:lnL>
                    <a:lnR w="12700" cmpd="sng">
                      <a:noFill/>
                    </a:lnR>
                    <a:lnT w="12700" cmpd="sng">
                      <a:noFill/>
                    </a:lnT>
                    <a:lnB w="38100" cmpd="sng">
                      <a:noFill/>
                    </a:lnB>
                    <a:noFill/>
                  </a:tcPr>
                </a:tc>
                <a:tc>
                  <a:txBody>
                    <a:bodyPr/>
                    <a:lstStyle/>
                    <a:p>
                      <a:r>
                        <a:rPr lang="it-IT" sz="1900" b="0" cap="none" spc="60" baseline="0" dirty="0">
                          <a:solidFill>
                            <a:schemeClr val="tx1"/>
                          </a:solidFill>
                        </a:rPr>
                        <a:t>Monarchie de </a:t>
                      </a:r>
                      <a:r>
                        <a:rPr lang="it-IT" sz="1900" b="0" cap="none" spc="60" baseline="0" dirty="0" err="1">
                          <a:solidFill>
                            <a:schemeClr val="tx1"/>
                          </a:solidFill>
                        </a:rPr>
                        <a:t>Juillet</a:t>
                      </a:r>
                      <a:endParaRPr lang="it-IT" sz="1900" b="0" cap="none" spc="60" baseline="0" dirty="0">
                        <a:solidFill>
                          <a:schemeClr val="tx1"/>
                        </a:solidFill>
                      </a:endParaRPr>
                    </a:p>
                  </a:txBody>
                  <a:tcPr marL="184814" marR="184814" marT="168013" marB="168013">
                    <a:lnL w="12700" cmpd="sng">
                      <a:noFill/>
                    </a:lnL>
                    <a:lnR w="12700" cmpd="sng">
                      <a:noFill/>
                    </a:lnR>
                    <a:lnT w="12700" cmpd="sng">
                      <a:noFill/>
                    </a:lnT>
                    <a:lnB w="38100" cmpd="sng">
                      <a:noFill/>
                    </a:lnB>
                    <a:noFill/>
                  </a:tcPr>
                </a:tc>
                <a:tc>
                  <a:txBody>
                    <a:bodyPr/>
                    <a:lstStyle/>
                    <a:p>
                      <a:r>
                        <a:rPr lang="it-IT" sz="1900" b="0" cap="none" spc="60" baseline="0" dirty="0">
                          <a:solidFill>
                            <a:schemeClr val="tx1"/>
                          </a:solidFill>
                        </a:rPr>
                        <a:t>Stendhal, Balzac, (Sand)</a:t>
                      </a:r>
                    </a:p>
                  </a:txBody>
                  <a:tcPr marL="184814" marR="184814" marT="168013" marB="168013">
                    <a:lnL w="12700" cmpd="sng">
                      <a:noFill/>
                    </a:lnL>
                    <a:lnR w="12700" cmpd="sng">
                      <a:noFill/>
                    </a:lnR>
                    <a:lnT w="12700" cmpd="sng">
                      <a:noFill/>
                    </a:lnT>
                    <a:lnB w="38100" cmpd="sng">
                      <a:noFill/>
                    </a:lnB>
                    <a:noFill/>
                  </a:tcPr>
                </a:tc>
                <a:extLst>
                  <a:ext uri="{0D108BD9-81ED-4DB2-BD59-A6C34878D82A}">
                    <a16:rowId xmlns:a16="http://schemas.microsoft.com/office/drawing/2014/main" val="106382711"/>
                  </a:ext>
                </a:extLst>
              </a:tr>
              <a:tr h="1398405">
                <a:tc>
                  <a:txBody>
                    <a:bodyPr/>
                    <a:lstStyle/>
                    <a:p>
                      <a:r>
                        <a:rPr lang="it-IT" sz="1900" cap="none" spc="0" dirty="0" err="1">
                          <a:solidFill>
                            <a:schemeClr val="tx1"/>
                          </a:solidFill>
                        </a:rPr>
                        <a:t>Réalisme</a:t>
                      </a:r>
                      <a:endParaRPr lang="it-IT" sz="1900" cap="none" spc="0" dirty="0">
                        <a:solidFill>
                          <a:schemeClr val="tx1"/>
                        </a:solidFill>
                      </a:endParaRPr>
                    </a:p>
                  </a:txBody>
                  <a:tcPr marL="153632" marR="153632" marT="69832" marB="112009">
                    <a:lnL w="12700" cmpd="sng">
                      <a:noFill/>
                      <a:prstDash val="solid"/>
                    </a:lnL>
                    <a:lnR w="12700" cmpd="sng">
                      <a:noFill/>
                      <a:prstDash val="solid"/>
                    </a:lnR>
                    <a:lnT w="38100" cmpd="sng">
                      <a:noFill/>
                    </a:lnT>
                    <a:lnB w="12700" cmpd="sng">
                      <a:noFill/>
                      <a:prstDash val="solid"/>
                    </a:lnB>
                    <a:solidFill>
                      <a:srgbClr val="F7F7F7"/>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900" cap="none" spc="0" dirty="0">
                          <a:solidFill>
                            <a:schemeClr val="tx1"/>
                          </a:solidFill>
                        </a:rPr>
                        <a:t>1856: </a:t>
                      </a:r>
                      <a:r>
                        <a:rPr lang="it-IT" sz="1900" i="1" cap="none" spc="0" dirty="0">
                          <a:solidFill>
                            <a:schemeClr val="tx1"/>
                          </a:solidFill>
                        </a:rPr>
                        <a:t>Le </a:t>
                      </a:r>
                      <a:r>
                        <a:rPr lang="it-IT" sz="1900" i="1" cap="none" spc="0" dirty="0" err="1">
                          <a:solidFill>
                            <a:schemeClr val="tx1"/>
                          </a:solidFill>
                        </a:rPr>
                        <a:t>Réalisme</a:t>
                      </a:r>
                      <a:endParaRPr lang="it-IT" sz="1900" i="1" cap="none" spc="0" dirty="0">
                        <a:solidFill>
                          <a:schemeClr val="tx1"/>
                        </a:solidFill>
                      </a:endParaRPr>
                    </a:p>
                    <a:p>
                      <a:r>
                        <a:rPr lang="it-IT" sz="1900" cap="none" spc="0" dirty="0">
                          <a:solidFill>
                            <a:schemeClr val="tx1"/>
                          </a:solidFill>
                        </a:rPr>
                        <a:t>(</a:t>
                      </a:r>
                      <a:r>
                        <a:rPr lang="it-IT" sz="1900" cap="none" spc="0" dirty="0" err="1">
                          <a:solidFill>
                            <a:schemeClr val="tx1"/>
                          </a:solidFill>
                        </a:rPr>
                        <a:t>revue</a:t>
                      </a:r>
                      <a:r>
                        <a:rPr lang="it-IT" sz="1900" cap="none" spc="0" dirty="0">
                          <a:solidFill>
                            <a:schemeClr val="tx1"/>
                          </a:solidFill>
                        </a:rPr>
                        <a:t> de </a:t>
                      </a:r>
                      <a:r>
                        <a:rPr lang="it-IT" sz="1900" cap="none" spc="0" dirty="0" err="1">
                          <a:solidFill>
                            <a:schemeClr val="tx1"/>
                          </a:solidFill>
                        </a:rPr>
                        <a:t>Duranty</a:t>
                      </a:r>
                      <a:r>
                        <a:rPr lang="it-IT" sz="1900" cap="none" spc="0" dirty="0">
                          <a:solidFill>
                            <a:schemeClr val="tx1"/>
                          </a:solidFill>
                        </a:rPr>
                        <a:t>);</a:t>
                      </a:r>
                    </a:p>
                    <a:p>
                      <a:r>
                        <a:rPr lang="it-IT" sz="1900" i="1" cap="none" spc="0" dirty="0">
                          <a:solidFill>
                            <a:schemeClr val="tx1"/>
                          </a:solidFill>
                        </a:rPr>
                        <a:t>Le </a:t>
                      </a:r>
                      <a:r>
                        <a:rPr lang="it-IT" sz="1900" i="1" cap="none" spc="0" dirty="0" err="1">
                          <a:solidFill>
                            <a:schemeClr val="tx1"/>
                          </a:solidFill>
                        </a:rPr>
                        <a:t>Réalisme</a:t>
                      </a:r>
                      <a:r>
                        <a:rPr lang="it-IT" sz="1900" i="1" cap="none" spc="0" dirty="0">
                          <a:solidFill>
                            <a:schemeClr val="tx1"/>
                          </a:solidFill>
                        </a:rPr>
                        <a:t> (</a:t>
                      </a:r>
                      <a:r>
                        <a:rPr lang="it-IT" sz="1900" cap="none" spc="0" dirty="0">
                          <a:solidFill>
                            <a:schemeClr val="tx1"/>
                          </a:solidFill>
                        </a:rPr>
                        <a:t>essai de </a:t>
                      </a:r>
                      <a:r>
                        <a:rPr lang="it-IT" sz="1900" cap="none" spc="0" dirty="0" err="1">
                          <a:solidFill>
                            <a:schemeClr val="tx1"/>
                          </a:solidFill>
                        </a:rPr>
                        <a:t>Champfleury</a:t>
                      </a:r>
                      <a:r>
                        <a:rPr lang="it-IT" sz="1900" cap="none" spc="0" dirty="0">
                          <a:solidFill>
                            <a:schemeClr val="tx1"/>
                          </a:solidFill>
                        </a:rPr>
                        <a:t>)</a:t>
                      </a:r>
                    </a:p>
                  </a:txBody>
                  <a:tcPr marL="153632" marR="153632" marT="69832" marB="112009">
                    <a:lnL w="12700" cmpd="sng">
                      <a:noFill/>
                      <a:prstDash val="solid"/>
                    </a:lnL>
                    <a:lnR w="12700" cmpd="sng">
                      <a:noFill/>
                      <a:prstDash val="solid"/>
                    </a:lnR>
                    <a:lnT w="38100" cmpd="sng">
                      <a:noFill/>
                    </a:lnT>
                    <a:lnB w="12700" cmpd="sng">
                      <a:noFill/>
                      <a:prstDash val="solid"/>
                    </a:lnB>
                    <a:solidFill>
                      <a:srgbClr val="F7F7F7"/>
                    </a:solidFill>
                  </a:tcPr>
                </a:tc>
                <a:tc>
                  <a:txBody>
                    <a:bodyPr/>
                    <a:lstStyle/>
                    <a:p>
                      <a:r>
                        <a:rPr lang="it-IT" sz="1900" cap="none" spc="0" dirty="0">
                          <a:solidFill>
                            <a:schemeClr val="tx1"/>
                          </a:solidFill>
                        </a:rPr>
                        <a:t>Second Empire</a:t>
                      </a:r>
                    </a:p>
                    <a:p>
                      <a:r>
                        <a:rPr lang="it-IT" sz="1900" cap="none" spc="0" dirty="0" err="1">
                          <a:solidFill>
                            <a:schemeClr val="tx1"/>
                          </a:solidFill>
                        </a:rPr>
                        <a:t>Napoléon</a:t>
                      </a:r>
                      <a:r>
                        <a:rPr lang="it-IT" sz="1900" cap="none" spc="0" dirty="0">
                          <a:solidFill>
                            <a:schemeClr val="tx1"/>
                          </a:solidFill>
                        </a:rPr>
                        <a:t> III</a:t>
                      </a:r>
                    </a:p>
                  </a:txBody>
                  <a:tcPr marL="153632" marR="153632" marT="69832" marB="112009">
                    <a:lnL w="12700" cmpd="sng">
                      <a:noFill/>
                      <a:prstDash val="solid"/>
                    </a:lnL>
                    <a:lnR w="12700" cmpd="sng">
                      <a:noFill/>
                      <a:prstDash val="solid"/>
                    </a:lnR>
                    <a:lnT w="38100" cmpd="sng">
                      <a:noFill/>
                    </a:lnT>
                    <a:lnB w="12700" cmpd="sng">
                      <a:noFill/>
                      <a:prstDash val="solid"/>
                    </a:lnB>
                    <a:solidFill>
                      <a:srgbClr val="F7F7F7"/>
                    </a:solidFill>
                  </a:tcPr>
                </a:tc>
                <a:tc>
                  <a:txBody>
                    <a:bodyPr/>
                    <a:lstStyle/>
                    <a:p>
                      <a:r>
                        <a:rPr lang="it-IT" sz="1900" cap="none" spc="0" dirty="0">
                          <a:solidFill>
                            <a:schemeClr val="tx1"/>
                          </a:solidFill>
                        </a:rPr>
                        <a:t>Flaubert, </a:t>
                      </a:r>
                      <a:r>
                        <a:rPr lang="it-IT" sz="1900" cap="none" spc="0" dirty="0" err="1">
                          <a:solidFill>
                            <a:schemeClr val="tx1"/>
                          </a:solidFill>
                        </a:rPr>
                        <a:t>frères</a:t>
                      </a:r>
                      <a:r>
                        <a:rPr lang="it-IT" sz="1900" cap="none" spc="0" dirty="0">
                          <a:solidFill>
                            <a:schemeClr val="tx1"/>
                          </a:solidFill>
                        </a:rPr>
                        <a:t> Goncourt</a:t>
                      </a:r>
                    </a:p>
                  </a:txBody>
                  <a:tcPr marL="153632" marR="153632" marT="69832" marB="112009">
                    <a:lnL w="12700" cmpd="sng">
                      <a:noFill/>
                      <a:prstDash val="solid"/>
                    </a:lnL>
                    <a:lnR w="12700" cmpd="sng">
                      <a:noFill/>
                      <a:prstDash val="solid"/>
                    </a:lnR>
                    <a:lnT w="38100" cmpd="sng">
                      <a:noFill/>
                    </a:lnT>
                    <a:lnB w="12700" cmpd="sng">
                      <a:noFill/>
                      <a:prstDash val="solid"/>
                    </a:lnB>
                    <a:solidFill>
                      <a:srgbClr val="F7F7F7"/>
                    </a:solidFill>
                  </a:tcPr>
                </a:tc>
                <a:extLst>
                  <a:ext uri="{0D108BD9-81ED-4DB2-BD59-A6C34878D82A}">
                    <a16:rowId xmlns:a16="http://schemas.microsoft.com/office/drawing/2014/main" val="856923982"/>
                  </a:ext>
                </a:extLst>
              </a:tr>
              <a:tr h="1693235">
                <a:tc>
                  <a:txBody>
                    <a:bodyPr/>
                    <a:lstStyle/>
                    <a:p>
                      <a:r>
                        <a:rPr lang="it-IT" sz="1900" cap="none" spc="0">
                          <a:solidFill>
                            <a:schemeClr val="tx1"/>
                          </a:solidFill>
                        </a:rPr>
                        <a:t>Naturalisme</a:t>
                      </a:r>
                    </a:p>
                  </a:txBody>
                  <a:tcPr marL="153632" marR="153632" marT="69832" marB="112009">
                    <a:lnL w="12700" cmpd="sng">
                      <a:noFill/>
                      <a:prstDash val="solid"/>
                    </a:lnL>
                    <a:lnR w="12700" cmpd="sng">
                      <a:noFill/>
                      <a:prstDash val="solid"/>
                    </a:lnR>
                    <a:lnT w="12700" cmpd="sng">
                      <a:noFill/>
                      <a:prstDash val="solid"/>
                    </a:lnT>
                    <a:lnB w="12700" cmpd="sng">
                      <a:noFill/>
                      <a:prstDash val="solid"/>
                    </a:lnB>
                    <a:solidFill>
                      <a:schemeClr val="bg1">
                        <a:lumMod val="85000"/>
                      </a:schemeClr>
                    </a:solidFill>
                  </a:tcPr>
                </a:tc>
                <a:tc>
                  <a:txBody>
                    <a:bodyPr/>
                    <a:lstStyle/>
                    <a:p>
                      <a:r>
                        <a:rPr lang="it-IT" sz="1900" cap="none" spc="0" dirty="0" err="1">
                          <a:solidFill>
                            <a:schemeClr val="tx1"/>
                          </a:solidFill>
                        </a:rPr>
                        <a:t>Années</a:t>
                      </a:r>
                      <a:r>
                        <a:rPr lang="it-IT" sz="1900" cap="none" spc="0" dirty="0">
                          <a:solidFill>
                            <a:schemeClr val="tx1"/>
                          </a:solidFill>
                        </a:rPr>
                        <a:t> 1870</a:t>
                      </a:r>
                    </a:p>
                    <a:p>
                      <a:r>
                        <a:rPr lang="it-IT" sz="1900" i="1" cap="none" spc="0" dirty="0" err="1">
                          <a:solidFill>
                            <a:schemeClr val="tx1"/>
                          </a:solidFill>
                        </a:rPr>
                        <a:t>Les</a:t>
                      </a:r>
                      <a:r>
                        <a:rPr lang="it-IT" sz="1900" i="1" cap="none" spc="0" dirty="0">
                          <a:solidFill>
                            <a:schemeClr val="tx1"/>
                          </a:solidFill>
                        </a:rPr>
                        <a:t> soirées de </a:t>
                      </a:r>
                      <a:r>
                        <a:rPr lang="it-IT" sz="1900" i="1" cap="none" spc="0" dirty="0" err="1">
                          <a:solidFill>
                            <a:schemeClr val="tx1"/>
                          </a:solidFill>
                        </a:rPr>
                        <a:t>Médan</a:t>
                      </a:r>
                      <a:endParaRPr lang="it-IT" sz="1900" i="1" cap="none" spc="0" dirty="0">
                        <a:solidFill>
                          <a:schemeClr val="tx1"/>
                        </a:solidFill>
                      </a:endParaRPr>
                    </a:p>
                    <a:p>
                      <a:r>
                        <a:rPr lang="it-IT" sz="1900" cap="none" spc="0" dirty="0">
                          <a:solidFill>
                            <a:schemeClr val="tx1"/>
                          </a:solidFill>
                        </a:rPr>
                        <a:t>(</a:t>
                      </a:r>
                      <a:r>
                        <a:rPr lang="it-IT" sz="1900" cap="none" spc="0" dirty="0" err="1">
                          <a:solidFill>
                            <a:schemeClr val="tx1"/>
                          </a:solidFill>
                        </a:rPr>
                        <a:t>recueil</a:t>
                      </a:r>
                      <a:r>
                        <a:rPr lang="it-IT" sz="1900" cap="none" spc="0" dirty="0">
                          <a:solidFill>
                            <a:schemeClr val="tx1"/>
                          </a:solidFill>
                        </a:rPr>
                        <a:t> </a:t>
                      </a:r>
                      <a:r>
                        <a:rPr lang="it-IT" sz="1900" cap="none" spc="0" dirty="0" err="1">
                          <a:solidFill>
                            <a:schemeClr val="tx1"/>
                          </a:solidFill>
                        </a:rPr>
                        <a:t>collectif</a:t>
                      </a:r>
                      <a:r>
                        <a:rPr lang="it-IT" sz="1900" cap="none" spc="0" dirty="0">
                          <a:solidFill>
                            <a:schemeClr val="tx1"/>
                          </a:solidFill>
                        </a:rPr>
                        <a:t> </a:t>
                      </a:r>
                      <a:r>
                        <a:rPr lang="it-IT" sz="1900" cap="none" spc="0">
                          <a:solidFill>
                            <a:schemeClr val="tx1"/>
                          </a:solidFill>
                        </a:rPr>
                        <a:t>de nouvelles, 1880)</a:t>
                      </a:r>
                      <a:endParaRPr lang="it-IT" sz="1900" cap="none" spc="0" dirty="0">
                        <a:solidFill>
                          <a:schemeClr val="tx1"/>
                        </a:solidFill>
                      </a:endParaRPr>
                    </a:p>
                  </a:txBody>
                  <a:tcPr marL="153632" marR="153632" marT="69832" marB="112009">
                    <a:lnL w="12700" cmpd="sng">
                      <a:noFill/>
                      <a:prstDash val="solid"/>
                    </a:lnL>
                    <a:lnR w="12700" cmpd="sng">
                      <a:noFill/>
                      <a:prstDash val="solid"/>
                    </a:lnR>
                    <a:lnT w="12700" cmpd="sng">
                      <a:noFill/>
                      <a:prstDash val="solid"/>
                    </a:lnT>
                    <a:lnB w="12700" cmpd="sng">
                      <a:noFill/>
                      <a:prstDash val="solid"/>
                    </a:lnB>
                    <a:solidFill>
                      <a:schemeClr val="bg1">
                        <a:lumMod val="85000"/>
                      </a:schemeClr>
                    </a:solidFill>
                  </a:tcPr>
                </a:tc>
                <a:tc>
                  <a:txBody>
                    <a:bodyPr/>
                    <a:lstStyle/>
                    <a:p>
                      <a:r>
                        <a:rPr lang="it-IT" sz="1900" cap="none" spc="0">
                          <a:solidFill>
                            <a:schemeClr val="tx1"/>
                          </a:solidFill>
                        </a:rPr>
                        <a:t>Troisième république</a:t>
                      </a:r>
                    </a:p>
                  </a:txBody>
                  <a:tcPr marL="153632" marR="153632" marT="69832" marB="112009">
                    <a:lnL w="12700" cmpd="sng">
                      <a:noFill/>
                      <a:prstDash val="solid"/>
                    </a:lnL>
                    <a:lnR w="12700" cmpd="sng">
                      <a:noFill/>
                      <a:prstDash val="solid"/>
                    </a:lnR>
                    <a:lnT w="12700" cmpd="sng">
                      <a:noFill/>
                      <a:prstDash val="solid"/>
                    </a:lnT>
                    <a:lnB w="12700" cmpd="sng">
                      <a:noFill/>
                      <a:prstDash val="solid"/>
                    </a:lnB>
                    <a:solidFill>
                      <a:schemeClr val="bg1">
                        <a:lumMod val="85000"/>
                      </a:schemeClr>
                    </a:solidFill>
                  </a:tcPr>
                </a:tc>
                <a:tc>
                  <a:txBody>
                    <a:bodyPr/>
                    <a:lstStyle/>
                    <a:p>
                      <a:r>
                        <a:rPr lang="it-IT" sz="1900" cap="none" spc="0" dirty="0">
                          <a:solidFill>
                            <a:schemeClr val="tx1"/>
                          </a:solidFill>
                        </a:rPr>
                        <a:t>Zola, Maupassant</a:t>
                      </a:r>
                    </a:p>
                  </a:txBody>
                  <a:tcPr marL="153632" marR="153632" marT="69832" marB="112009">
                    <a:lnL w="12700" cmpd="sng">
                      <a:noFill/>
                      <a:prstDash val="solid"/>
                    </a:lnL>
                    <a:lnR w="12700" cmpd="sng">
                      <a:noFill/>
                      <a:prstDash val="solid"/>
                    </a:lnR>
                    <a:lnT w="12700" cmpd="sng">
                      <a:noFill/>
                      <a:prstDash val="solid"/>
                    </a:lnT>
                    <a:lnB w="12700" cmpd="sng">
                      <a:noFill/>
                      <a:prstDash val="solid"/>
                    </a:lnB>
                    <a:solidFill>
                      <a:schemeClr val="bg1">
                        <a:lumMod val="85000"/>
                      </a:schemeClr>
                    </a:solidFill>
                  </a:tcPr>
                </a:tc>
                <a:extLst>
                  <a:ext uri="{0D108BD9-81ED-4DB2-BD59-A6C34878D82A}">
                    <a16:rowId xmlns:a16="http://schemas.microsoft.com/office/drawing/2014/main" val="3988336322"/>
                  </a:ext>
                </a:extLst>
              </a:tr>
            </a:tbl>
          </a:graphicData>
        </a:graphic>
      </p:graphicFrame>
    </p:spTree>
    <p:extLst>
      <p:ext uri="{BB962C8B-B14F-4D97-AF65-F5344CB8AC3E}">
        <p14:creationId xmlns:p14="http://schemas.microsoft.com/office/powerpoint/2010/main" val="41538977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B218787-B60E-42F5-86DB-E253ED5D5488}"/>
              </a:ext>
            </a:extLst>
          </p:cNvPr>
          <p:cNvSpPr>
            <a:spLocks noGrp="1"/>
          </p:cNvSpPr>
          <p:nvPr>
            <p:ph type="title"/>
          </p:nvPr>
        </p:nvSpPr>
        <p:spPr/>
        <p:txBody>
          <a:bodyPr/>
          <a:lstStyle/>
          <a:p>
            <a:pPr algn="ctr"/>
            <a:r>
              <a:rPr lang="it-IT" dirty="0"/>
              <a:t>Flaubert, </a:t>
            </a:r>
            <a:r>
              <a:rPr lang="it-IT" i="1" dirty="0"/>
              <a:t>Madame Bovary</a:t>
            </a:r>
            <a:r>
              <a:rPr lang="it-IT" dirty="0"/>
              <a:t> (II,3)</a:t>
            </a:r>
          </a:p>
        </p:txBody>
      </p:sp>
      <p:sp>
        <p:nvSpPr>
          <p:cNvPr id="3" name="Segnaposto contenuto 2">
            <a:extLst>
              <a:ext uri="{FF2B5EF4-FFF2-40B4-BE49-F238E27FC236}">
                <a16:creationId xmlns:a16="http://schemas.microsoft.com/office/drawing/2014/main" id="{173AB094-C5F7-4532-9F15-AF1F83EAF3ED}"/>
              </a:ext>
            </a:extLst>
          </p:cNvPr>
          <p:cNvSpPr>
            <a:spLocks noGrp="1"/>
          </p:cNvSpPr>
          <p:nvPr>
            <p:ph idx="1"/>
          </p:nvPr>
        </p:nvSpPr>
        <p:spPr/>
        <p:txBody>
          <a:bodyPr/>
          <a:lstStyle/>
          <a:p>
            <a:pPr indent="0" algn="just">
              <a:lnSpc>
                <a:spcPct val="107000"/>
              </a:lnSpc>
              <a:spcBef>
                <a:spcPts val="600"/>
              </a:spcBef>
              <a:spcAft>
                <a:spcPts val="600"/>
              </a:spcAft>
              <a:buNone/>
            </a:pPr>
            <a:endPar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endParaRPr>
          </a:p>
          <a:p>
            <a:pPr indent="0" algn="just">
              <a:lnSpc>
                <a:spcPct val="107000"/>
              </a:lnSpc>
              <a:spcBef>
                <a:spcPts val="600"/>
              </a:spcBef>
              <a:spcAft>
                <a:spcPts val="600"/>
              </a:spcAft>
              <a:buNone/>
            </a:pPr>
            <a:r>
              <a:rPr lang="it-IT" sz="1800" b="1"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Charles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était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triste : la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clientèle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n’</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arrivait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pas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 </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indent="0" algn="just">
              <a:lnSpc>
                <a:spcPct val="107000"/>
              </a:lnSpc>
              <a:spcBef>
                <a:spcPts val="600"/>
              </a:spcBef>
              <a:spcAft>
                <a:spcPts val="600"/>
              </a:spcAft>
              <a:buNone/>
            </a:pP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Un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souci</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meilleur</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vint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le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distraire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à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savoir</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la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grossesse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de sa femme. À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mesure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que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le terme en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approchait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il la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chérissait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davantage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C’</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était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un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autre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lien de la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chair</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s’</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établissant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et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comme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le sentiment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continu</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d’une union plus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complexe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Quand</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il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voyait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de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loin</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sa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démarche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paresseuse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et sa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taille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tourner</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mollement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sur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ses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hanches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sans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corset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quand</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vis-à-vis l’un de l’</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autre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il la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contemplait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tout à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l’aise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et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qu’elle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prenait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assise,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des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poses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fatiguées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dans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son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fauteuil</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alors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son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bonheur</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ne se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tenait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plus ; il se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levait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il l’</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embrassait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passait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ses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mains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sur sa figure, l’</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appelait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petite maman,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voulait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la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faire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danser</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et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débitait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moitié</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riant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moitié</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pleurant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toutes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sortes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de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plaisanteries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caressantes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qui lui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venaient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à l’esprit. L’</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idée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d’</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avoir</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engendré</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le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délectait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b="1"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Rien</a:t>
            </a:r>
            <a:r>
              <a:rPr lang="it-IT" sz="1800" b="1"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ne lui </a:t>
            </a:r>
            <a:r>
              <a:rPr lang="it-IT" sz="1800" b="1"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manquait</a:t>
            </a:r>
            <a:r>
              <a:rPr lang="it-IT" sz="1800" b="1"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à </a:t>
            </a:r>
            <a:r>
              <a:rPr lang="it-IT" sz="1800" b="1"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présent</a:t>
            </a:r>
            <a:r>
              <a:rPr lang="it-IT" sz="1800" b="1"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Il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connaissait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l’</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existence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humaine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tout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du</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long, et il s’y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attablait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sur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les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deux</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coudes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avec</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sérénité</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a:t>
            </a:r>
            <a:endParaRPr lang="it-IT" dirty="0"/>
          </a:p>
        </p:txBody>
      </p:sp>
    </p:spTree>
    <p:extLst>
      <p:ext uri="{BB962C8B-B14F-4D97-AF65-F5344CB8AC3E}">
        <p14:creationId xmlns:p14="http://schemas.microsoft.com/office/powerpoint/2010/main" val="7335575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51F8779-2A67-460D-85B2-5FEE42AB2743}"/>
              </a:ext>
            </a:extLst>
          </p:cNvPr>
          <p:cNvSpPr>
            <a:spLocks noGrp="1"/>
          </p:cNvSpPr>
          <p:nvPr>
            <p:ph type="title"/>
          </p:nvPr>
        </p:nvSpPr>
        <p:spPr/>
        <p:txBody>
          <a:bodyPr/>
          <a:lstStyle/>
          <a:p>
            <a:pPr algn="ctr"/>
            <a:r>
              <a:rPr lang="it-IT" dirty="0"/>
              <a:t>Flaubert, </a:t>
            </a:r>
            <a:r>
              <a:rPr lang="it-IT" i="1" dirty="0"/>
              <a:t>Madame Bovary</a:t>
            </a:r>
            <a:r>
              <a:rPr lang="it-IT" dirty="0"/>
              <a:t> (II,3)- suite</a:t>
            </a:r>
          </a:p>
        </p:txBody>
      </p:sp>
      <p:sp>
        <p:nvSpPr>
          <p:cNvPr id="3" name="Segnaposto contenuto 2">
            <a:extLst>
              <a:ext uri="{FF2B5EF4-FFF2-40B4-BE49-F238E27FC236}">
                <a16:creationId xmlns:a16="http://schemas.microsoft.com/office/drawing/2014/main" id="{EA578BDE-1FAD-4035-B7AB-C6C82A5993ED}"/>
              </a:ext>
            </a:extLst>
          </p:cNvPr>
          <p:cNvSpPr>
            <a:spLocks noGrp="1"/>
          </p:cNvSpPr>
          <p:nvPr>
            <p:ph idx="1"/>
          </p:nvPr>
        </p:nvSpPr>
        <p:spPr/>
        <p:txBody>
          <a:bodyPr>
            <a:normAutofit fontScale="85000" lnSpcReduction="10000"/>
          </a:bodyPr>
          <a:lstStyle/>
          <a:p>
            <a:pPr indent="0" algn="just">
              <a:lnSpc>
                <a:spcPct val="107000"/>
              </a:lnSpc>
              <a:spcBef>
                <a:spcPts val="600"/>
              </a:spcBef>
              <a:spcAft>
                <a:spcPts val="600"/>
              </a:spcAft>
              <a:buNone/>
            </a:pP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b="1"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Emma</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d’</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abord</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sentit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un grand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étonnement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puis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eut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envie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d’</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être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délivrée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pour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savoir</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quelle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chose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c’</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était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que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d’</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être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mère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Mais, ne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pouvant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faire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les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dépenses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qu’elle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voulait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avoir</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un berceau en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nacelle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avec</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des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rideaux</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de soie rose et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des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béguins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brodés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elle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renonça</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au</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trousseau</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dans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un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accès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d’</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amertume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et le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commanda</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d’un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seul</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coup à une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ouvrière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du</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village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sans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rien</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choisir</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ni discuter. Elle ne s’</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amusa</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donc</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pas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à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ces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préparatifs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où</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la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tendresse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des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mères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se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met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en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appétit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et son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affection</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dès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l’origine, en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fut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peut-être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atténuée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de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quelque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chose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indent="0" algn="just">
              <a:lnSpc>
                <a:spcPct val="107000"/>
              </a:lnSpc>
              <a:spcBef>
                <a:spcPts val="600"/>
              </a:spcBef>
              <a:spcAft>
                <a:spcPts val="600"/>
              </a:spcAft>
              <a:buNone/>
            </a:pP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Cependant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comme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Charles, à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tous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les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repas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parlait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du</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marmot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bientôt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elle y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songea</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d’une façon plus continue.</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indent="0" algn="just">
              <a:lnSpc>
                <a:spcPct val="107000"/>
              </a:lnSpc>
              <a:spcBef>
                <a:spcPts val="600"/>
              </a:spcBef>
              <a:spcAft>
                <a:spcPts val="600"/>
              </a:spcAft>
              <a:buNone/>
            </a:pP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Elle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souhaitait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un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fils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 </a:t>
            </a:r>
            <a:r>
              <a:rPr lang="it-IT" sz="1800" b="1"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il </a:t>
            </a:r>
            <a:r>
              <a:rPr lang="it-IT" sz="1800" b="1"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serait</a:t>
            </a:r>
            <a:r>
              <a:rPr lang="it-IT" sz="1800" b="1"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b="1"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fort</a:t>
            </a:r>
            <a:r>
              <a:rPr lang="it-IT" sz="1800" b="1"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et </a:t>
            </a:r>
            <a:r>
              <a:rPr lang="it-IT" sz="1800" b="1"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brun</a:t>
            </a:r>
            <a:r>
              <a:rPr lang="it-IT" sz="1800" b="1"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elle l’</a:t>
            </a:r>
            <a:r>
              <a:rPr lang="it-IT" sz="1800" b="1"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appellerait</a:t>
            </a:r>
            <a:r>
              <a:rPr lang="it-IT" sz="1800" b="1"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Georges </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et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cette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idée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d’</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avoir</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pour enfant un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mâle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était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comme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la revanche en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espoir</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de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toutes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ses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impuissances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passées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b="1"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Un </a:t>
            </a:r>
            <a:r>
              <a:rPr lang="it-IT" sz="1800" b="1"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homme</a:t>
            </a:r>
            <a:r>
              <a:rPr lang="it-IT" sz="1800" b="1"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b="1"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au</a:t>
            </a:r>
            <a:r>
              <a:rPr lang="it-IT" sz="1800" b="1"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b="1"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moins</a:t>
            </a:r>
            <a:r>
              <a:rPr lang="it-IT" sz="1800" b="1"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est libre </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il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peut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parcourir</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les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passions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et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les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pays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traverser</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les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obstacles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mordre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aux</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bonheurs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les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plus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lointains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b="1"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Mais une femme est </a:t>
            </a:r>
            <a:r>
              <a:rPr lang="it-IT" sz="1800" b="1"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empêchée</a:t>
            </a:r>
            <a:r>
              <a:rPr lang="it-IT" sz="1800" b="1"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b="1"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continuellement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Inerte et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flexible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à la fois, elle a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contre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elle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les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mollesses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de la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chair</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avec</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les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dépendances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de la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loi</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Sa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volonté</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comme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le voile de son chapeau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retenu</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par un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cordon</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palpite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à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tous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les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vents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il y a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toujours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quelque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désir</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qui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entraîne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quelque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convenance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qui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retient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indent="0" algn="just">
              <a:lnSpc>
                <a:spcPct val="107000"/>
              </a:lnSpc>
              <a:spcBef>
                <a:spcPts val="600"/>
              </a:spcBef>
              <a:spcAft>
                <a:spcPts val="600"/>
              </a:spcAft>
              <a:buNone/>
            </a:pP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Elle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accoucha</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un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dimanche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vers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six</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heures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au</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soleil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levant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indent="0" algn="just">
              <a:lnSpc>
                <a:spcPct val="107000"/>
              </a:lnSpc>
              <a:spcBef>
                <a:spcPts val="600"/>
              </a:spcBef>
              <a:spcAft>
                <a:spcPts val="600"/>
              </a:spcAft>
              <a:buNone/>
            </a:pP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 C’est une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fille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dit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Charles.</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indent="0" algn="just">
              <a:lnSpc>
                <a:spcPct val="107000"/>
              </a:lnSpc>
              <a:spcBef>
                <a:spcPts val="600"/>
              </a:spcBef>
              <a:spcAft>
                <a:spcPts val="600"/>
              </a:spcAft>
              <a:buNone/>
            </a:pP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Elle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tourna</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la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tête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et s’</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évanouit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it-IT" dirty="0"/>
          </a:p>
        </p:txBody>
      </p:sp>
    </p:spTree>
    <p:extLst>
      <p:ext uri="{BB962C8B-B14F-4D97-AF65-F5344CB8AC3E}">
        <p14:creationId xmlns:p14="http://schemas.microsoft.com/office/powerpoint/2010/main" val="28062589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68411D3-4FD0-4F1D-AAC1-B9F13B228BEE}"/>
              </a:ext>
            </a:extLst>
          </p:cNvPr>
          <p:cNvSpPr>
            <a:spLocks noGrp="1"/>
          </p:cNvSpPr>
          <p:nvPr>
            <p:ph type="title"/>
          </p:nvPr>
        </p:nvSpPr>
        <p:spPr/>
        <p:txBody>
          <a:bodyPr/>
          <a:lstStyle/>
          <a:p>
            <a:pPr algn="ctr"/>
            <a:r>
              <a:rPr lang="it-IT" dirty="0"/>
              <a:t>Flaubert, </a:t>
            </a:r>
            <a:r>
              <a:rPr lang="it-IT" i="1" dirty="0"/>
              <a:t>L’</a:t>
            </a:r>
            <a:r>
              <a:rPr lang="it-IT" i="1" dirty="0" err="1"/>
              <a:t>éducation</a:t>
            </a:r>
            <a:r>
              <a:rPr lang="it-IT" i="1" dirty="0"/>
              <a:t> sentimentale</a:t>
            </a:r>
            <a:r>
              <a:rPr lang="it-IT" dirty="0"/>
              <a:t> (I,1) </a:t>
            </a:r>
          </a:p>
        </p:txBody>
      </p:sp>
      <p:sp>
        <p:nvSpPr>
          <p:cNvPr id="3" name="Segnaposto contenuto 2">
            <a:extLst>
              <a:ext uri="{FF2B5EF4-FFF2-40B4-BE49-F238E27FC236}">
                <a16:creationId xmlns:a16="http://schemas.microsoft.com/office/drawing/2014/main" id="{22F51166-902E-45F9-A26C-686EE2ADACDC}"/>
              </a:ext>
            </a:extLst>
          </p:cNvPr>
          <p:cNvSpPr>
            <a:spLocks noGrp="1"/>
          </p:cNvSpPr>
          <p:nvPr>
            <p:ph idx="1"/>
          </p:nvPr>
        </p:nvSpPr>
        <p:spPr/>
        <p:txBody>
          <a:bodyPr>
            <a:normAutofit fontScale="47500" lnSpcReduction="20000"/>
          </a:bodyPr>
          <a:lstStyle/>
          <a:p>
            <a:pPr algn="just"/>
            <a:endParaRPr lang="fr-FR" b="0" i="0" dirty="0">
              <a:solidFill>
                <a:srgbClr val="202122"/>
              </a:solidFill>
              <a:effectLst/>
              <a:latin typeface="Arial" panose="020B0604020202020204" pitchFamily="34" charset="0"/>
            </a:endParaRPr>
          </a:p>
          <a:p>
            <a:pPr algn="just"/>
            <a:r>
              <a:rPr lang="fr-FR" sz="3300" b="0" i="0" dirty="0">
                <a:solidFill>
                  <a:srgbClr val="202122"/>
                </a:solidFill>
                <a:effectLst/>
                <a:latin typeface="Arial" panose="020B0604020202020204" pitchFamily="34" charset="0"/>
              </a:rPr>
              <a:t>Frédéric, pour rejoindre sa place, poussa la grille des Premièr</a:t>
            </a:r>
            <a:r>
              <a:rPr lang="fr-FR" sz="3300" b="1" i="0" dirty="0">
                <a:solidFill>
                  <a:srgbClr val="202122"/>
                </a:solidFill>
                <a:effectLst/>
                <a:latin typeface="Arial" panose="020B0604020202020204" pitchFamily="34" charset="0"/>
              </a:rPr>
              <a:t>es, dé</a:t>
            </a:r>
            <a:r>
              <a:rPr lang="fr-FR" sz="3300" b="0" i="0" dirty="0">
                <a:solidFill>
                  <a:srgbClr val="202122"/>
                </a:solidFill>
                <a:effectLst/>
                <a:latin typeface="Arial" panose="020B0604020202020204" pitchFamily="34" charset="0"/>
              </a:rPr>
              <a:t>rangea deux chasseurs avec leurs chiens.</a:t>
            </a:r>
          </a:p>
          <a:p>
            <a:pPr algn="just"/>
            <a:r>
              <a:rPr lang="fr-FR" sz="3300" b="1" i="0" dirty="0">
                <a:solidFill>
                  <a:srgbClr val="202122"/>
                </a:solidFill>
                <a:effectLst/>
                <a:latin typeface="Arial" panose="020B0604020202020204" pitchFamily="34" charset="0"/>
              </a:rPr>
              <a:t>Ce fut comme une apparition :</a:t>
            </a:r>
          </a:p>
          <a:p>
            <a:pPr algn="just"/>
            <a:r>
              <a:rPr lang="fr-FR" sz="3300" b="0" i="0" dirty="0">
                <a:solidFill>
                  <a:srgbClr val="202122"/>
                </a:solidFill>
                <a:effectLst/>
                <a:latin typeface="Arial" panose="020B0604020202020204" pitchFamily="34" charset="0"/>
              </a:rPr>
              <a:t>Elle était assise, au milieu du banc, toute seule ; ou du moins il ne distingua personne, dans l’éblouissement que lui envoyèrent ses yeux. En même temps qu’il passait, elle leva la tête ; il fléchit involontairement les épaules</a:t>
            </a:r>
            <a:r>
              <a:rPr lang="fr-FR" sz="3300" b="1" i="0" dirty="0">
                <a:solidFill>
                  <a:srgbClr val="202122"/>
                </a:solidFill>
                <a:effectLst/>
                <a:latin typeface="Arial" panose="020B0604020202020204" pitchFamily="34" charset="0"/>
              </a:rPr>
              <a:t> ; et, </a:t>
            </a:r>
            <a:r>
              <a:rPr lang="fr-FR" sz="3300" b="0" i="0" dirty="0">
                <a:solidFill>
                  <a:srgbClr val="202122"/>
                </a:solidFill>
                <a:effectLst/>
                <a:latin typeface="Arial" panose="020B0604020202020204" pitchFamily="34" charset="0"/>
              </a:rPr>
              <a:t>quand il se fut mis plus loin, du même côté, il la regarda.</a:t>
            </a:r>
          </a:p>
          <a:p>
            <a:pPr algn="just"/>
            <a:r>
              <a:rPr lang="fr-FR" sz="3300" b="0" i="0" dirty="0">
                <a:solidFill>
                  <a:srgbClr val="202122"/>
                </a:solidFill>
                <a:effectLst/>
                <a:latin typeface="Arial" panose="020B0604020202020204" pitchFamily="34" charset="0"/>
              </a:rPr>
              <a:t>Elle avait un large chapeau de paille, avec des rubans roses qui palpitaient au vent, derrière elle. Ses bandeaux noirs, contournant la pointe de ses grands sourcils, descendaient très bas et semblaient presser amoureusement l’ovale de sa figure. Sa robe de mousseline claire, tachetée de petits pois, se répandait à plis nombreux. Elle était en train de broder quelque chose ; </a:t>
            </a:r>
            <a:r>
              <a:rPr lang="fr-FR" sz="3300" b="1" i="0" dirty="0">
                <a:solidFill>
                  <a:srgbClr val="202122"/>
                </a:solidFill>
                <a:effectLst/>
                <a:latin typeface="Arial" panose="020B0604020202020204" pitchFamily="34" charset="0"/>
              </a:rPr>
              <a:t>et</a:t>
            </a:r>
            <a:r>
              <a:rPr lang="fr-FR" sz="3300" b="0" i="0" dirty="0">
                <a:solidFill>
                  <a:srgbClr val="202122"/>
                </a:solidFill>
                <a:effectLst/>
                <a:latin typeface="Arial" panose="020B0604020202020204" pitchFamily="34" charset="0"/>
              </a:rPr>
              <a:t> son nez droit, son menton, toute sa personne se découpait sur le fond de l’air bleu.</a:t>
            </a:r>
          </a:p>
          <a:p>
            <a:pPr algn="just"/>
            <a:r>
              <a:rPr lang="fr-FR" sz="3300" b="0" i="0" dirty="0">
                <a:solidFill>
                  <a:srgbClr val="202122"/>
                </a:solidFill>
                <a:effectLst/>
                <a:latin typeface="Arial" panose="020B0604020202020204" pitchFamily="34" charset="0"/>
              </a:rPr>
              <a:t>Comme elle gardait la même attitude, il fit plusieurs tours de droite et de gauche pour dissimuler sa manœuvre ; puis il se planta tout près de son ombrelle, posée contre le banc, et il affectait d’observer une chaloupe sur la rivière.</a:t>
            </a:r>
          </a:p>
          <a:p>
            <a:pPr algn="just"/>
            <a:r>
              <a:rPr lang="fr-FR" sz="3300" b="0" i="0" dirty="0">
                <a:solidFill>
                  <a:srgbClr val="202122"/>
                </a:solidFill>
                <a:effectLst/>
                <a:latin typeface="Arial" panose="020B0604020202020204" pitchFamily="34" charset="0"/>
              </a:rPr>
              <a:t>Jamais il n’avait vu cette splendeur de sa peau brune, la séduction de sa taille, ni cette finesse des doigts que la lumière traversait. Il considérait son panier à ouvrage avec ébahissement, comme une chose extraordinaire. </a:t>
            </a:r>
            <a:r>
              <a:rPr lang="fr-FR" sz="3300" b="1" i="0" dirty="0">
                <a:solidFill>
                  <a:srgbClr val="202122"/>
                </a:solidFill>
                <a:effectLst/>
                <a:latin typeface="Arial" panose="020B0604020202020204" pitchFamily="34" charset="0"/>
              </a:rPr>
              <a:t>Quels étaient son nom, sa demeure, sa vie, son passé ?</a:t>
            </a:r>
            <a:r>
              <a:rPr lang="fr-FR" sz="3300" b="0" i="0" dirty="0">
                <a:solidFill>
                  <a:srgbClr val="202122"/>
                </a:solidFill>
                <a:effectLst/>
                <a:latin typeface="Arial" panose="020B0604020202020204" pitchFamily="34" charset="0"/>
              </a:rPr>
              <a:t> Il souhaitait connaître les meubles de sa chambre, toutes les robes qu’elle avait portées, les gens qu’elle fréquentait</a:t>
            </a:r>
            <a:r>
              <a:rPr lang="fr-FR" sz="3300" b="1" i="0" dirty="0">
                <a:solidFill>
                  <a:srgbClr val="202122"/>
                </a:solidFill>
                <a:effectLst/>
                <a:latin typeface="Arial" panose="020B0604020202020204" pitchFamily="34" charset="0"/>
              </a:rPr>
              <a:t> ; et </a:t>
            </a:r>
            <a:r>
              <a:rPr lang="fr-FR" sz="3300" b="0" i="0" dirty="0">
                <a:solidFill>
                  <a:srgbClr val="202122"/>
                </a:solidFill>
                <a:effectLst/>
                <a:latin typeface="Arial" panose="020B0604020202020204" pitchFamily="34" charset="0"/>
              </a:rPr>
              <a:t>le désir de la possession physique même disparaissait sous une envie plus profonde, dans une curiosité douloureuse qui n’avait pas de limites.</a:t>
            </a:r>
          </a:p>
          <a:p>
            <a:endParaRPr lang="it-IT" dirty="0"/>
          </a:p>
        </p:txBody>
      </p:sp>
    </p:spTree>
    <p:extLst>
      <p:ext uri="{BB962C8B-B14F-4D97-AF65-F5344CB8AC3E}">
        <p14:creationId xmlns:p14="http://schemas.microsoft.com/office/powerpoint/2010/main" val="2383630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F493EC3-B60C-4D08-A651-F55705EF0085}"/>
              </a:ext>
            </a:extLst>
          </p:cNvPr>
          <p:cNvSpPr>
            <a:spLocks noGrp="1"/>
          </p:cNvSpPr>
          <p:nvPr>
            <p:ph type="title"/>
          </p:nvPr>
        </p:nvSpPr>
        <p:spPr/>
        <p:txBody>
          <a:bodyPr/>
          <a:lstStyle/>
          <a:p>
            <a:pPr algn="ctr"/>
            <a:r>
              <a:rPr lang="it-IT" dirty="0"/>
              <a:t>Flaubert, </a:t>
            </a:r>
            <a:r>
              <a:rPr lang="it-IT" i="1" dirty="0"/>
              <a:t>L’</a:t>
            </a:r>
            <a:r>
              <a:rPr lang="it-IT" i="1" dirty="0" err="1"/>
              <a:t>éducation</a:t>
            </a:r>
            <a:r>
              <a:rPr lang="it-IT" i="1" dirty="0"/>
              <a:t> sentimentale</a:t>
            </a:r>
            <a:r>
              <a:rPr lang="it-IT" dirty="0"/>
              <a:t> (I,1) -suite</a:t>
            </a:r>
          </a:p>
        </p:txBody>
      </p:sp>
      <p:sp>
        <p:nvSpPr>
          <p:cNvPr id="3" name="Segnaposto contenuto 2">
            <a:extLst>
              <a:ext uri="{FF2B5EF4-FFF2-40B4-BE49-F238E27FC236}">
                <a16:creationId xmlns:a16="http://schemas.microsoft.com/office/drawing/2014/main" id="{85AE78D9-042A-48C3-B3BB-A5B0A0744358}"/>
              </a:ext>
            </a:extLst>
          </p:cNvPr>
          <p:cNvSpPr>
            <a:spLocks noGrp="1"/>
          </p:cNvSpPr>
          <p:nvPr>
            <p:ph idx="1"/>
          </p:nvPr>
        </p:nvSpPr>
        <p:spPr/>
        <p:txBody>
          <a:bodyPr>
            <a:normAutofit fontScale="70000" lnSpcReduction="20000"/>
          </a:bodyPr>
          <a:lstStyle/>
          <a:p>
            <a:pPr algn="just"/>
            <a:r>
              <a:rPr lang="fr-FR" b="0" i="0" dirty="0">
                <a:solidFill>
                  <a:srgbClr val="202122"/>
                </a:solidFill>
                <a:effectLst/>
                <a:latin typeface="Arial" panose="020B0604020202020204" pitchFamily="34" charset="0"/>
              </a:rPr>
              <a:t>Une négresse, coiffée d’un foulard, se présenta, en tenant par la main une petite fille, déjà grande. L’enfant, dont les yeux roulaient des larmes, venait de s’éveiller. Elle la prit sur ses genoux. </a:t>
            </a:r>
            <a:r>
              <a:rPr lang="fr-FR" b="1" i="0" dirty="0">
                <a:solidFill>
                  <a:srgbClr val="202122"/>
                </a:solidFill>
                <a:effectLst/>
                <a:latin typeface="Arial" panose="020B0604020202020204" pitchFamily="34" charset="0"/>
              </a:rPr>
              <a:t>« Mademoiselle n’était pas sage, quoiqu’elle eût sept ans bientôt ; sa mère ne l’aimerait plus ; on lui pardonnait trop ses caprices. »</a:t>
            </a:r>
            <a:r>
              <a:rPr lang="fr-FR" b="0" i="0" dirty="0">
                <a:solidFill>
                  <a:srgbClr val="202122"/>
                </a:solidFill>
                <a:effectLst/>
                <a:latin typeface="Arial" panose="020B0604020202020204" pitchFamily="34" charset="0"/>
              </a:rPr>
              <a:t> </a:t>
            </a:r>
            <a:r>
              <a:rPr lang="fr-FR" b="1" i="0" dirty="0">
                <a:solidFill>
                  <a:srgbClr val="202122"/>
                </a:solidFill>
                <a:effectLst/>
                <a:latin typeface="Arial" panose="020B0604020202020204" pitchFamily="34" charset="0"/>
              </a:rPr>
              <a:t>Et</a:t>
            </a:r>
            <a:r>
              <a:rPr lang="fr-FR" b="0" i="0" dirty="0">
                <a:solidFill>
                  <a:srgbClr val="202122"/>
                </a:solidFill>
                <a:effectLst/>
                <a:latin typeface="Arial" panose="020B0604020202020204" pitchFamily="34" charset="0"/>
              </a:rPr>
              <a:t> Frédéric se réjouissait d’entendre ces choses, comme s’il eût fait une découverte, une acquisition.</a:t>
            </a:r>
          </a:p>
          <a:p>
            <a:pPr algn="just"/>
            <a:r>
              <a:rPr lang="fr-FR" b="0" i="0" dirty="0">
                <a:solidFill>
                  <a:srgbClr val="202122"/>
                </a:solidFill>
                <a:effectLst/>
                <a:latin typeface="Arial" panose="020B0604020202020204" pitchFamily="34" charset="0"/>
              </a:rPr>
              <a:t>Il la supposait d’origine andalouse, créole </a:t>
            </a:r>
            <a:r>
              <a:rPr lang="fr-FR" b="1" i="0" dirty="0">
                <a:solidFill>
                  <a:srgbClr val="202122"/>
                </a:solidFill>
                <a:effectLst/>
                <a:latin typeface="Arial" panose="020B0604020202020204" pitchFamily="34" charset="0"/>
              </a:rPr>
              <a:t>peut-être</a:t>
            </a:r>
            <a:r>
              <a:rPr lang="fr-FR" b="0" i="0" dirty="0">
                <a:solidFill>
                  <a:srgbClr val="202122"/>
                </a:solidFill>
                <a:effectLst/>
                <a:latin typeface="Arial" panose="020B0604020202020204" pitchFamily="34" charset="0"/>
              </a:rPr>
              <a:t> ; elle avait ramené des îles cette négresse avec elle</a:t>
            </a:r>
            <a:r>
              <a:rPr lang="fr-FR" b="1" i="0" dirty="0">
                <a:solidFill>
                  <a:srgbClr val="202122"/>
                </a:solidFill>
                <a:effectLst/>
                <a:latin typeface="Arial" panose="020B0604020202020204" pitchFamily="34" charset="0"/>
              </a:rPr>
              <a:t> ?</a:t>
            </a:r>
          </a:p>
          <a:p>
            <a:pPr algn="just"/>
            <a:r>
              <a:rPr lang="fr-FR" b="0" i="0" dirty="0">
                <a:solidFill>
                  <a:srgbClr val="202122"/>
                </a:solidFill>
                <a:effectLst/>
                <a:latin typeface="Arial" panose="020B0604020202020204" pitchFamily="34" charset="0"/>
              </a:rPr>
              <a:t>Cependant, un long châle à bandes violettes était placé derrière son dos, sur le bordage de cuivre. Elle avait dû, bien des fois, au milieu de la mer, durant les soirs humides, en envelopper sa taille, s’en couvrir les pieds, dormir dedans </a:t>
            </a:r>
            <a:r>
              <a:rPr lang="fr-FR" b="1" i="0" dirty="0">
                <a:solidFill>
                  <a:srgbClr val="202122"/>
                </a:solidFill>
                <a:effectLst/>
                <a:latin typeface="Arial" panose="020B0604020202020204" pitchFamily="34" charset="0"/>
              </a:rPr>
              <a:t>!</a:t>
            </a:r>
            <a:r>
              <a:rPr lang="fr-FR" b="0" i="0" dirty="0">
                <a:solidFill>
                  <a:srgbClr val="202122"/>
                </a:solidFill>
                <a:effectLst/>
                <a:latin typeface="Arial" panose="020B0604020202020204" pitchFamily="34" charset="0"/>
              </a:rPr>
              <a:t> Mais, entraîné par les franges, il glissait peu à pe</a:t>
            </a:r>
            <a:r>
              <a:rPr lang="fr-FR" b="1" i="0" dirty="0">
                <a:solidFill>
                  <a:srgbClr val="202122"/>
                </a:solidFill>
                <a:effectLst/>
                <a:latin typeface="Arial" panose="020B0604020202020204" pitchFamily="34" charset="0"/>
              </a:rPr>
              <a:t>u, il</a:t>
            </a:r>
            <a:r>
              <a:rPr lang="fr-FR" b="0" i="0" dirty="0">
                <a:solidFill>
                  <a:srgbClr val="202122"/>
                </a:solidFill>
                <a:effectLst/>
                <a:latin typeface="Arial" panose="020B0604020202020204" pitchFamily="34" charset="0"/>
              </a:rPr>
              <a:t> allait tomber dans l’ea</a:t>
            </a:r>
            <a:r>
              <a:rPr lang="fr-FR" b="1" i="0" dirty="0">
                <a:solidFill>
                  <a:srgbClr val="202122"/>
                </a:solidFill>
                <a:effectLst/>
                <a:latin typeface="Arial" panose="020B0604020202020204" pitchFamily="34" charset="0"/>
              </a:rPr>
              <a:t>u, Fr</a:t>
            </a:r>
            <a:r>
              <a:rPr lang="fr-FR" b="0" i="0" dirty="0">
                <a:solidFill>
                  <a:srgbClr val="202122"/>
                </a:solidFill>
                <a:effectLst/>
                <a:latin typeface="Arial" panose="020B0604020202020204" pitchFamily="34" charset="0"/>
              </a:rPr>
              <a:t>édéric fit un bond et le rattrapa. Elle lui dit :</a:t>
            </a:r>
          </a:p>
          <a:p>
            <a:pPr algn="just"/>
            <a:r>
              <a:rPr lang="fr-FR" b="0" i="0" dirty="0">
                <a:solidFill>
                  <a:srgbClr val="202122"/>
                </a:solidFill>
                <a:effectLst/>
                <a:latin typeface="Arial" panose="020B0604020202020204" pitchFamily="34" charset="0"/>
              </a:rPr>
              <a:t>— « Je vous remercie, monsieur. »</a:t>
            </a:r>
          </a:p>
          <a:p>
            <a:pPr algn="just"/>
            <a:r>
              <a:rPr lang="fr-FR" b="1" i="0" dirty="0">
                <a:solidFill>
                  <a:srgbClr val="202122"/>
                </a:solidFill>
                <a:effectLst/>
                <a:latin typeface="Arial" panose="020B0604020202020204" pitchFamily="34" charset="0"/>
              </a:rPr>
              <a:t>Leurs yeux se rencontrèrent.</a:t>
            </a:r>
          </a:p>
          <a:p>
            <a:pPr algn="just"/>
            <a:r>
              <a:rPr lang="fr-FR" b="0" i="0" dirty="0">
                <a:solidFill>
                  <a:srgbClr val="202122"/>
                </a:solidFill>
                <a:effectLst/>
                <a:latin typeface="Arial" panose="020B0604020202020204" pitchFamily="34" charset="0"/>
              </a:rPr>
              <a:t>— « Ma femme, es-tu prête ? » cria le sieur Arnoux, apparaissant dans le capot de l’escalier.</a:t>
            </a:r>
          </a:p>
          <a:p>
            <a:endParaRPr lang="it-IT" dirty="0"/>
          </a:p>
        </p:txBody>
      </p:sp>
    </p:spTree>
    <p:extLst>
      <p:ext uri="{BB962C8B-B14F-4D97-AF65-F5344CB8AC3E}">
        <p14:creationId xmlns:p14="http://schemas.microsoft.com/office/powerpoint/2010/main" val="11347512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7" name="Segnaposto contenuto 3">
            <a:extLst>
              <a:ext uri="{FF2B5EF4-FFF2-40B4-BE49-F238E27FC236}">
                <a16:creationId xmlns:a16="http://schemas.microsoft.com/office/drawing/2014/main" id="{F2313630-F4B7-494E-9195-AB8BF8205A13}"/>
              </a:ext>
            </a:extLst>
          </p:cNvPr>
          <p:cNvGraphicFramePr>
            <a:graphicFrameLocks/>
          </p:cNvGraphicFramePr>
          <p:nvPr>
            <p:extLst>
              <p:ext uri="{D42A27DB-BD31-4B8C-83A1-F6EECF244321}">
                <p14:modId xmlns:p14="http://schemas.microsoft.com/office/powerpoint/2010/main" val="1773469108"/>
              </p:ext>
            </p:extLst>
          </p:nvPr>
        </p:nvGraphicFramePr>
        <p:xfrm>
          <a:off x="643467" y="1245816"/>
          <a:ext cx="10905068" cy="4366370"/>
        </p:xfrm>
        <a:graphic>
          <a:graphicData uri="http://schemas.openxmlformats.org/drawingml/2006/table">
            <a:tbl>
              <a:tblPr firstRow="1" firstCol="1" bandRow="1"/>
              <a:tblGrid>
                <a:gridCol w="2198240">
                  <a:extLst>
                    <a:ext uri="{9D8B030D-6E8A-4147-A177-3AD203B41FA5}">
                      <a16:colId xmlns:a16="http://schemas.microsoft.com/office/drawing/2014/main" val="283106074"/>
                    </a:ext>
                  </a:extLst>
                </a:gridCol>
                <a:gridCol w="1758824">
                  <a:extLst>
                    <a:ext uri="{9D8B030D-6E8A-4147-A177-3AD203B41FA5}">
                      <a16:colId xmlns:a16="http://schemas.microsoft.com/office/drawing/2014/main" val="1393552681"/>
                    </a:ext>
                  </a:extLst>
                </a:gridCol>
                <a:gridCol w="3804731">
                  <a:extLst>
                    <a:ext uri="{9D8B030D-6E8A-4147-A177-3AD203B41FA5}">
                      <a16:colId xmlns:a16="http://schemas.microsoft.com/office/drawing/2014/main" val="3543473802"/>
                    </a:ext>
                  </a:extLst>
                </a:gridCol>
                <a:gridCol w="3143273">
                  <a:extLst>
                    <a:ext uri="{9D8B030D-6E8A-4147-A177-3AD203B41FA5}">
                      <a16:colId xmlns:a16="http://schemas.microsoft.com/office/drawing/2014/main" val="653922889"/>
                    </a:ext>
                  </a:extLst>
                </a:gridCol>
              </a:tblGrid>
              <a:tr h="472283">
                <a:tc gridSpan="2">
                  <a:txBody>
                    <a:bodyPr/>
                    <a:lstStyle/>
                    <a:p>
                      <a:pPr algn="just" fontAlgn="auto">
                        <a:spcBef>
                          <a:spcPts val="600"/>
                        </a:spcBef>
                        <a:spcAft>
                          <a:spcPts val="600"/>
                        </a:spcAft>
                      </a:pPr>
                      <a:r>
                        <a:rPr lang="it-IT" sz="1800" b="1" i="0" u="none" strike="noStrike"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FOCALISATION</a:t>
                      </a:r>
                      <a:r>
                        <a:rPr lang="it-IT" sz="1800" b="0" i="0" u="none" strike="noStrike"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(G. Genette, 1972)</a:t>
                      </a:r>
                      <a:endParaRPr lang="it-IT" sz="3000" b="0" i="0" u="none" strike="noStrike" dirty="0">
                        <a:effectLst/>
                        <a:latin typeface="Arial" panose="020B0604020202020204" pitchFamily="34" charset="0"/>
                      </a:endParaRPr>
                    </a:p>
                  </a:txBody>
                  <a:tcPr marL="148485" marR="148485" marT="74243" marB="7424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it-IT"/>
                    </a:p>
                  </a:txBody>
                  <a:tcPr/>
                </a:tc>
                <a:tc>
                  <a:txBody>
                    <a:bodyPr/>
                    <a:lstStyle/>
                    <a:p>
                      <a:pPr algn="ctr" fontAlgn="auto">
                        <a:spcBef>
                          <a:spcPts val="600"/>
                        </a:spcBef>
                        <a:spcAft>
                          <a:spcPts val="600"/>
                        </a:spcAft>
                      </a:pPr>
                      <a:r>
                        <a:rPr lang="it-IT" sz="1800" b="0" i="0" u="none" strike="noStrike">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Typologies de narration</a:t>
                      </a:r>
                      <a:endParaRPr lang="it-IT" sz="3000" b="0" i="0" u="none" strike="noStrike">
                        <a:effectLst/>
                        <a:latin typeface="Arial" panose="020B0604020202020204" pitchFamily="34" charset="0"/>
                      </a:endParaRPr>
                    </a:p>
                  </a:txBody>
                  <a:tcPr marL="111364" marR="111364" marT="1546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a:spcBef>
                          <a:spcPts val="600"/>
                        </a:spcBef>
                        <a:spcAft>
                          <a:spcPts val="600"/>
                        </a:spcAft>
                      </a:pPr>
                      <a:r>
                        <a:rPr lang="it-IT" sz="1800" b="0" i="0" u="none" strike="noStrike">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Exemples</a:t>
                      </a:r>
                      <a:endParaRPr lang="it-IT" sz="3000" b="0" i="0" u="none" strike="noStrike">
                        <a:effectLst/>
                        <a:latin typeface="Arial" panose="020B0604020202020204" pitchFamily="34" charset="0"/>
                      </a:endParaRPr>
                    </a:p>
                  </a:txBody>
                  <a:tcPr marL="111364" marR="111364" marT="1546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50869588"/>
                  </a:ext>
                </a:extLst>
              </a:tr>
              <a:tr h="609094">
                <a:tc gridSpan="2">
                  <a:txBody>
                    <a:bodyPr/>
                    <a:lstStyle/>
                    <a:p>
                      <a:pPr algn="just" fontAlgn="auto">
                        <a:spcBef>
                          <a:spcPts val="600"/>
                        </a:spcBef>
                        <a:spcAft>
                          <a:spcPts val="600"/>
                        </a:spcAft>
                      </a:pPr>
                      <a:r>
                        <a:rPr lang="it-IT" sz="1800" b="1" i="0" u="none" strike="noStrike"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ZÉRO</a:t>
                      </a:r>
                      <a:r>
                        <a:rPr lang="it-IT" sz="1800" b="0" i="0" u="none" strike="noStrike"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b="0" i="0" u="none" strike="noStrike"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vision</a:t>
                      </a:r>
                      <a:r>
                        <a:rPr lang="it-IT" sz="1800" b="0" i="0" u="none" strike="noStrike"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par en-</a:t>
                      </a:r>
                      <a:r>
                        <a:rPr lang="it-IT" sz="1800" b="0" i="0" u="none" strike="noStrike"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dessus</a:t>
                      </a:r>
                      <a:r>
                        <a:rPr lang="it-IT" sz="1800" b="0" i="0" u="none" strike="noStrike"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t>
                      </a:r>
                      <a:endParaRPr lang="it-IT" sz="3000" b="0" i="0" u="none" strike="noStrike" dirty="0">
                        <a:effectLst/>
                        <a:latin typeface="Arial" panose="020B0604020202020204" pitchFamily="34" charset="0"/>
                      </a:endParaRPr>
                    </a:p>
                  </a:txBody>
                  <a:tcPr marL="148485" marR="148485" marT="74243" marB="7424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it-IT"/>
                    </a:p>
                  </a:txBody>
                  <a:tcPr/>
                </a:tc>
                <a:tc>
                  <a:txBody>
                    <a:bodyPr/>
                    <a:lstStyle/>
                    <a:p>
                      <a:pPr algn="just" fontAlgn="auto">
                        <a:spcBef>
                          <a:spcPts val="600"/>
                        </a:spcBef>
                        <a:spcAft>
                          <a:spcPts val="600"/>
                        </a:spcAft>
                      </a:pPr>
                      <a:r>
                        <a:rPr lang="it-IT" sz="1800" b="0" i="0" u="none" strike="noStrike">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Narrateur omniscient (je, nous); récit à la 3e personne</a:t>
                      </a:r>
                      <a:endParaRPr lang="it-IT" sz="3000" b="0" i="0" u="none" strike="noStrike">
                        <a:effectLst/>
                        <a:latin typeface="Arial" panose="020B0604020202020204" pitchFamily="34" charset="0"/>
                      </a:endParaRPr>
                    </a:p>
                  </a:txBody>
                  <a:tcPr marL="111364" marR="111364" marT="1546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a:spcBef>
                          <a:spcPts val="600"/>
                        </a:spcBef>
                        <a:spcAft>
                          <a:spcPts val="600"/>
                        </a:spcAft>
                      </a:pPr>
                      <a:r>
                        <a:rPr lang="it-IT" sz="1800" b="0" i="0" u="none" strike="noStrike"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Balzac, Manzoni</a:t>
                      </a:r>
                      <a:endParaRPr lang="it-IT" sz="3000" b="0" i="0" u="none" strike="noStrike" dirty="0">
                        <a:effectLst/>
                        <a:latin typeface="Arial" panose="020B0604020202020204" pitchFamily="34" charset="0"/>
                      </a:endParaRPr>
                    </a:p>
                  </a:txBody>
                  <a:tcPr marL="111364" marR="111364" marT="1546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65076093"/>
                  </a:ext>
                </a:extLst>
              </a:tr>
              <a:tr h="727070">
                <a:tc rowSpan="3">
                  <a:txBody>
                    <a:bodyPr/>
                    <a:lstStyle/>
                    <a:p>
                      <a:pPr algn="just" fontAlgn="auto">
                        <a:spcBef>
                          <a:spcPts val="600"/>
                        </a:spcBef>
                        <a:spcAft>
                          <a:spcPts val="600"/>
                        </a:spcAft>
                      </a:pPr>
                      <a:r>
                        <a:rPr lang="it-IT" sz="1800" b="0" i="0" u="none" strike="noStrike"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endParaRPr lang="it-IT" sz="3000" b="0" i="0" u="none" strike="noStrike" dirty="0">
                        <a:effectLst/>
                        <a:latin typeface="Arial" panose="020B0604020202020204" pitchFamily="34" charset="0"/>
                      </a:endParaRPr>
                    </a:p>
                    <a:p>
                      <a:pPr algn="just" fontAlgn="auto">
                        <a:spcBef>
                          <a:spcPts val="600"/>
                        </a:spcBef>
                        <a:spcAft>
                          <a:spcPts val="600"/>
                        </a:spcAft>
                      </a:pPr>
                      <a:r>
                        <a:rPr lang="it-IT" sz="1800" b="0" i="0" u="none" strike="noStrike"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endParaRPr lang="it-IT" sz="3000" b="0" i="0" u="none" strike="noStrike" dirty="0">
                        <a:effectLst/>
                        <a:latin typeface="Arial" panose="020B0604020202020204" pitchFamily="34" charset="0"/>
                      </a:endParaRPr>
                    </a:p>
                    <a:p>
                      <a:pPr algn="just" fontAlgn="auto">
                        <a:spcBef>
                          <a:spcPts val="600"/>
                        </a:spcBef>
                        <a:spcAft>
                          <a:spcPts val="600"/>
                        </a:spcAft>
                      </a:pPr>
                      <a:r>
                        <a:rPr lang="it-IT" sz="1800" b="1" i="0" u="none" strike="noStrike"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INTERNE</a:t>
                      </a:r>
                      <a:endParaRPr lang="it-IT" sz="3000" b="1" i="0" u="none" strike="noStrike" dirty="0">
                        <a:effectLst/>
                        <a:latin typeface="Arial" panose="020B0604020202020204" pitchFamily="34" charset="0"/>
                      </a:endParaRPr>
                    </a:p>
                    <a:p>
                      <a:pPr algn="just" fontAlgn="auto">
                        <a:spcBef>
                          <a:spcPts val="600"/>
                        </a:spcBef>
                        <a:spcAft>
                          <a:spcPts val="600"/>
                        </a:spcAft>
                      </a:pPr>
                      <a:r>
                        <a:rPr lang="it-IT" sz="1800" b="0" i="0" u="none" strike="noStrike"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t>
                      </a:r>
                      <a:r>
                        <a:rPr lang="it-IT" sz="1800" b="0" i="0" u="none" strike="noStrike"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vision</a:t>
                      </a:r>
                      <a:r>
                        <a:rPr lang="it-IT" sz="1800" b="0" i="0" u="none" strike="noStrike"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b="0" i="0" u="none" strike="noStrike"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avec</a:t>
                      </a:r>
                      <a:r>
                        <a:rPr lang="it-IT" sz="1800" b="0" i="0" u="none" strike="noStrike"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endParaRPr lang="it-IT" sz="3000" b="0" i="0" u="none" strike="noStrike" dirty="0">
                        <a:effectLst/>
                        <a:latin typeface="Arial" panose="020B0604020202020204" pitchFamily="34" charset="0"/>
                      </a:endParaRPr>
                    </a:p>
                    <a:p>
                      <a:pPr algn="just" fontAlgn="auto">
                        <a:spcBef>
                          <a:spcPts val="600"/>
                        </a:spcBef>
                        <a:spcAft>
                          <a:spcPts val="600"/>
                        </a:spcAft>
                      </a:pPr>
                      <a:r>
                        <a:rPr lang="it-IT" sz="1800" b="0" i="0" u="none" strike="noStrike"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endParaRPr lang="it-IT" sz="3000" b="0" i="0" u="none" strike="noStrike" dirty="0">
                        <a:effectLst/>
                        <a:latin typeface="Arial" panose="020B0604020202020204" pitchFamily="34" charset="0"/>
                      </a:endParaRPr>
                    </a:p>
                  </a:txBody>
                  <a:tcPr marL="148485" marR="148485" marT="74243" marB="7424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auto">
                        <a:spcBef>
                          <a:spcPts val="600"/>
                        </a:spcBef>
                        <a:spcAft>
                          <a:spcPts val="600"/>
                        </a:spcAft>
                      </a:pPr>
                      <a:r>
                        <a:rPr lang="it-IT" sz="1800" b="0" i="0" u="none" strike="noStrike">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fixe</a:t>
                      </a:r>
                      <a:endParaRPr lang="it-IT" sz="3000" b="0" i="0" u="none" strike="noStrike">
                        <a:effectLst/>
                        <a:latin typeface="Arial" panose="020B0604020202020204" pitchFamily="34" charset="0"/>
                      </a:endParaRPr>
                    </a:p>
                  </a:txBody>
                  <a:tcPr marL="111364" marR="111364" marT="1546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auto">
                        <a:spcBef>
                          <a:spcPts val="600"/>
                        </a:spcBef>
                        <a:spcAft>
                          <a:spcPts val="600"/>
                        </a:spcAft>
                      </a:pPr>
                      <a:r>
                        <a:rPr lang="it-IT" sz="1800" b="0" i="0" u="none" strike="noStrike">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Point de vue du personnage-narrateur (1e personne)</a:t>
                      </a:r>
                      <a:endParaRPr lang="it-IT" sz="3000" b="0" i="0" u="none" strike="noStrike">
                        <a:effectLst/>
                        <a:latin typeface="Arial" panose="020B0604020202020204" pitchFamily="34" charset="0"/>
                      </a:endParaRPr>
                    </a:p>
                  </a:txBody>
                  <a:tcPr marL="111364" marR="111364" marT="1546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a:spcBef>
                          <a:spcPts val="600"/>
                        </a:spcBef>
                        <a:spcAft>
                          <a:spcPts val="600"/>
                        </a:spcAft>
                      </a:pPr>
                      <a:r>
                        <a:rPr lang="it-IT" sz="1800" b="0" i="0" u="none" strike="noStrike">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Roman psychologique</a:t>
                      </a:r>
                      <a:endParaRPr lang="it-IT" sz="3000" b="0" i="0" u="none" strike="noStrike">
                        <a:effectLst/>
                        <a:latin typeface="Arial" panose="020B0604020202020204" pitchFamily="34" charset="0"/>
                      </a:endParaRPr>
                    </a:p>
                  </a:txBody>
                  <a:tcPr marL="111364" marR="111364" marT="1546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8811861"/>
                  </a:ext>
                </a:extLst>
              </a:tr>
              <a:tr h="727070">
                <a:tc vMerge="1">
                  <a:txBody>
                    <a:bodyPr/>
                    <a:lstStyle/>
                    <a:p>
                      <a:endParaRPr lang="it-IT"/>
                    </a:p>
                  </a:txBody>
                  <a:tcPr/>
                </a:tc>
                <a:tc>
                  <a:txBody>
                    <a:bodyPr/>
                    <a:lstStyle/>
                    <a:p>
                      <a:pPr algn="just" fontAlgn="auto">
                        <a:spcBef>
                          <a:spcPts val="600"/>
                        </a:spcBef>
                        <a:spcAft>
                          <a:spcPts val="600"/>
                        </a:spcAft>
                      </a:pPr>
                      <a:r>
                        <a:rPr lang="it-IT" sz="1800" b="0" i="0" u="none" strike="noStrike">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variable</a:t>
                      </a:r>
                      <a:endParaRPr lang="it-IT" sz="3000" b="0" i="0" u="none" strike="noStrike">
                        <a:effectLst/>
                        <a:latin typeface="Arial" panose="020B0604020202020204" pitchFamily="34" charset="0"/>
                      </a:endParaRPr>
                    </a:p>
                  </a:txBody>
                  <a:tcPr marL="111364" marR="111364" marT="1546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auto">
                        <a:spcBef>
                          <a:spcPts val="600"/>
                        </a:spcBef>
                        <a:spcAft>
                          <a:spcPts val="600"/>
                        </a:spcAft>
                      </a:pPr>
                      <a:r>
                        <a:rPr lang="it-IT" sz="1800" b="0" i="0" u="none" strike="noStrike">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Point de vue de plusieurs personnages (3e personne)</a:t>
                      </a:r>
                      <a:endParaRPr lang="it-IT" sz="3000" b="0" i="0" u="none" strike="noStrike">
                        <a:effectLst/>
                        <a:latin typeface="Arial" panose="020B0604020202020204" pitchFamily="34" charset="0"/>
                      </a:endParaRPr>
                    </a:p>
                  </a:txBody>
                  <a:tcPr marL="111364" marR="111364" marT="1546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a:spcBef>
                          <a:spcPts val="600"/>
                        </a:spcBef>
                        <a:spcAft>
                          <a:spcPts val="600"/>
                        </a:spcAft>
                      </a:pPr>
                      <a:r>
                        <a:rPr lang="it-IT" sz="1800" b="0" i="0" u="none" strike="noStrike">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Stendhal, Flaubert</a:t>
                      </a:r>
                      <a:endParaRPr lang="it-IT" sz="3000" b="0" i="0" u="none" strike="noStrike">
                        <a:effectLst/>
                        <a:latin typeface="Arial" panose="020B0604020202020204" pitchFamily="34" charset="0"/>
                      </a:endParaRPr>
                    </a:p>
                  </a:txBody>
                  <a:tcPr marL="111364" marR="111364" marT="1546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85522082"/>
                  </a:ext>
                </a:extLst>
              </a:tr>
              <a:tr h="996900">
                <a:tc vMerge="1">
                  <a:txBody>
                    <a:bodyPr/>
                    <a:lstStyle/>
                    <a:p>
                      <a:endParaRPr lang="it-IT"/>
                    </a:p>
                  </a:txBody>
                  <a:tcPr/>
                </a:tc>
                <a:tc>
                  <a:txBody>
                    <a:bodyPr/>
                    <a:lstStyle/>
                    <a:p>
                      <a:pPr algn="just" fontAlgn="auto">
                        <a:spcBef>
                          <a:spcPts val="600"/>
                        </a:spcBef>
                        <a:spcAft>
                          <a:spcPts val="600"/>
                        </a:spcAft>
                      </a:pPr>
                      <a:r>
                        <a:rPr lang="it-IT" sz="1800" b="0" i="0" u="none" strike="noStrike">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multiple</a:t>
                      </a:r>
                      <a:endParaRPr lang="it-IT" sz="3000" b="0" i="0" u="none" strike="noStrike">
                        <a:effectLst/>
                        <a:latin typeface="Arial" panose="020B0604020202020204" pitchFamily="34" charset="0"/>
                      </a:endParaRPr>
                    </a:p>
                  </a:txBody>
                  <a:tcPr marL="111364" marR="111364" marT="1546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auto">
                        <a:spcBef>
                          <a:spcPts val="600"/>
                        </a:spcBef>
                        <a:spcAft>
                          <a:spcPts val="600"/>
                        </a:spcAft>
                      </a:pPr>
                      <a:r>
                        <a:rPr lang="it-IT" sz="1800" b="0" i="0" u="none" strike="noStrike">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 de vue de plusieurs personnages sur les mêmes faits (1e/3e personne)</a:t>
                      </a:r>
                      <a:endParaRPr lang="it-IT" sz="3000" b="0" i="0" u="none" strike="noStrike">
                        <a:effectLst/>
                        <a:latin typeface="Arial" panose="020B0604020202020204" pitchFamily="34" charset="0"/>
                      </a:endParaRPr>
                    </a:p>
                  </a:txBody>
                  <a:tcPr marL="111364" marR="111364" marT="1546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a:spcBef>
                          <a:spcPts val="600"/>
                        </a:spcBef>
                        <a:spcAft>
                          <a:spcPts val="600"/>
                        </a:spcAft>
                      </a:pPr>
                      <a:r>
                        <a:rPr lang="it-IT" sz="1800" b="0" i="0" u="none" strike="noStrike">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Flaubert (3e p.), roman épistolaire (plusieurs “je”)</a:t>
                      </a:r>
                      <a:endParaRPr lang="it-IT" sz="3000" b="0" i="0" u="none" strike="noStrike">
                        <a:effectLst/>
                        <a:latin typeface="Arial" panose="020B0604020202020204" pitchFamily="34" charset="0"/>
                      </a:endParaRPr>
                    </a:p>
                  </a:txBody>
                  <a:tcPr marL="111364" marR="111364" marT="1546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49862884"/>
                  </a:ext>
                </a:extLst>
              </a:tr>
              <a:tr h="833953">
                <a:tc gridSpan="2">
                  <a:txBody>
                    <a:bodyPr/>
                    <a:lstStyle/>
                    <a:p>
                      <a:pPr algn="just" fontAlgn="auto">
                        <a:spcBef>
                          <a:spcPts val="600"/>
                        </a:spcBef>
                        <a:spcAft>
                          <a:spcPts val="600"/>
                        </a:spcAft>
                      </a:pPr>
                      <a:r>
                        <a:rPr lang="it-IT" sz="1800" b="1" i="0" u="none" strike="noStrike"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EXTERNE</a:t>
                      </a:r>
                      <a:r>
                        <a:rPr lang="it-IT" sz="2000" b="0" i="0" u="none" strike="noStrike"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b="0" i="0" u="none" strike="noStrike"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vision</a:t>
                      </a:r>
                      <a:r>
                        <a:rPr lang="it-IT" sz="2000" b="0" i="0" u="none" strike="noStrike"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b="0" i="0" u="none" strike="noStrike"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du</a:t>
                      </a:r>
                      <a:r>
                        <a:rPr lang="it-IT" sz="2000" b="0" i="0" u="none" strike="noStrike"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dehors)</a:t>
                      </a:r>
                      <a:endParaRPr lang="it-IT" sz="2000" b="0" i="0" u="none" strike="noStrike" dirty="0">
                        <a:effectLst/>
                        <a:latin typeface="Arial" panose="020B0604020202020204" pitchFamily="34" charset="0"/>
                      </a:endParaRPr>
                    </a:p>
                  </a:txBody>
                  <a:tcPr marL="148485" marR="148485" marT="74243" marB="7424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it-IT"/>
                    </a:p>
                  </a:txBody>
                  <a:tcPr/>
                </a:tc>
                <a:tc>
                  <a:txBody>
                    <a:bodyPr/>
                    <a:lstStyle/>
                    <a:p>
                      <a:pPr algn="just" fontAlgn="auto">
                        <a:spcBef>
                          <a:spcPts val="600"/>
                        </a:spcBef>
                        <a:spcAft>
                          <a:spcPts val="600"/>
                        </a:spcAft>
                      </a:pPr>
                      <a:r>
                        <a:rPr lang="it-IT" sz="1800" b="0" i="0" u="none" strike="noStrike"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Réalité</a:t>
                      </a:r>
                      <a:r>
                        <a:rPr lang="it-IT" sz="1800" b="0" i="0" u="none" strike="noStrike"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b="0" i="0" u="none" strike="noStrike"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extérieure</a:t>
                      </a:r>
                      <a:r>
                        <a:rPr lang="it-IT" sz="1800" b="0" i="0" u="none" strike="noStrike"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b="0" i="0" u="none" strike="noStrike"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narrateur</a:t>
                      </a:r>
                      <a:r>
                        <a:rPr lang="it-IT" sz="1800" b="0" i="0" u="none" strike="noStrike"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b="0" i="0" u="none" strike="noStrike"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ignorant</a:t>
                      </a:r>
                      <a:r>
                        <a:rPr lang="it-IT" sz="1800" b="0" i="0" u="none" strike="noStrike"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(3e </a:t>
                      </a:r>
                      <a:r>
                        <a:rPr lang="it-IT" sz="1800" b="0" i="0" u="none" strike="noStrike"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personne</a:t>
                      </a:r>
                      <a:r>
                        <a:rPr lang="it-IT" sz="1800" b="0" i="0" u="none" strike="noStrike"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t>
                      </a:r>
                      <a:endParaRPr lang="it-IT" sz="3000" b="0" i="0" u="none" strike="noStrike" dirty="0">
                        <a:effectLst/>
                        <a:latin typeface="Arial" panose="020B0604020202020204" pitchFamily="34" charset="0"/>
                      </a:endParaRPr>
                    </a:p>
                  </a:txBody>
                  <a:tcPr marL="111364" marR="111364" marT="1546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auto">
                        <a:spcBef>
                          <a:spcPts val="600"/>
                        </a:spcBef>
                        <a:spcAft>
                          <a:spcPts val="600"/>
                        </a:spcAft>
                      </a:pPr>
                      <a:r>
                        <a:rPr lang="it-IT" sz="1800" b="0" i="0" u="none" strike="noStrike"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Naturalisme</a:t>
                      </a:r>
                      <a:r>
                        <a:rPr lang="it-IT" sz="1800" b="0" i="0" u="none" strike="noStrike"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b="0" i="0" u="none" strike="noStrike"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roman</a:t>
                      </a:r>
                      <a:r>
                        <a:rPr lang="it-IT" sz="1800" b="0" i="0" u="none" strike="noStrike"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b="0" i="0" u="none" strike="noStrike"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policier</a:t>
                      </a:r>
                      <a:r>
                        <a:rPr lang="it-IT" sz="1800" b="0" i="0" u="none" strike="noStrike"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t>
                      </a:r>
                      <a:endParaRPr lang="it-IT" sz="3000" b="0" i="0" u="none" strike="noStrike" dirty="0">
                        <a:effectLst/>
                        <a:latin typeface="Arial" panose="020B0604020202020204" pitchFamily="34" charset="0"/>
                      </a:endParaRPr>
                    </a:p>
                    <a:p>
                      <a:pPr algn="just" fontAlgn="auto">
                        <a:spcBef>
                          <a:spcPts val="600"/>
                        </a:spcBef>
                        <a:spcAft>
                          <a:spcPts val="600"/>
                        </a:spcAft>
                      </a:pPr>
                      <a:r>
                        <a:rPr lang="it-IT" sz="1800" b="0" i="0" u="none" strike="noStrike"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Camus, </a:t>
                      </a:r>
                      <a:r>
                        <a:rPr lang="it-IT" sz="1800" b="0" i="1" u="none" strike="noStrike"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a:t>
                      </a:r>
                      <a:r>
                        <a:rPr lang="it-IT" sz="1800" b="0" i="1" u="none" strike="noStrike"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étranger</a:t>
                      </a:r>
                      <a:r>
                        <a:rPr lang="it-IT" sz="1800" b="0" i="1" u="none" strike="noStrike"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b="0" i="0" u="none" strike="noStrike"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(1e p.)</a:t>
                      </a:r>
                      <a:endParaRPr lang="it-IT" sz="3000" b="0" i="0" u="none" strike="noStrike" dirty="0">
                        <a:effectLst/>
                        <a:latin typeface="Arial" panose="020B0604020202020204" pitchFamily="34" charset="0"/>
                      </a:endParaRPr>
                    </a:p>
                  </a:txBody>
                  <a:tcPr marL="111364" marR="111364" marT="1546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70969225"/>
                  </a:ext>
                </a:extLst>
              </a:tr>
            </a:tbl>
          </a:graphicData>
        </a:graphic>
      </p:graphicFrame>
    </p:spTree>
    <p:extLst>
      <p:ext uri="{BB962C8B-B14F-4D97-AF65-F5344CB8AC3E}">
        <p14:creationId xmlns:p14="http://schemas.microsoft.com/office/powerpoint/2010/main" val="41429065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dirty="0"/>
              <a:t>Roland </a:t>
            </a:r>
            <a:r>
              <a:rPr lang="it-IT" dirty="0" err="1"/>
              <a:t>Barthes</a:t>
            </a:r>
            <a:r>
              <a:rPr lang="it-IT" dirty="0"/>
              <a:t>, </a:t>
            </a:r>
            <a:r>
              <a:rPr lang="it-IT" i="1" dirty="0"/>
              <a:t>L’</a:t>
            </a:r>
            <a:r>
              <a:rPr lang="it-IT" i="1" dirty="0" err="1"/>
              <a:t>effet</a:t>
            </a:r>
            <a:r>
              <a:rPr lang="it-IT" i="1" dirty="0"/>
              <a:t> de </a:t>
            </a:r>
            <a:r>
              <a:rPr lang="it-IT" i="1" dirty="0" err="1"/>
              <a:t>réel</a:t>
            </a:r>
            <a:r>
              <a:rPr lang="it-IT" i="1" dirty="0"/>
              <a:t> (1968)</a:t>
            </a:r>
          </a:p>
        </p:txBody>
      </p:sp>
      <p:sp>
        <p:nvSpPr>
          <p:cNvPr id="3" name="Segnaposto contenuto 2"/>
          <p:cNvSpPr>
            <a:spLocks noGrp="1"/>
          </p:cNvSpPr>
          <p:nvPr>
            <p:ph idx="1"/>
          </p:nvPr>
        </p:nvSpPr>
        <p:spPr/>
        <p:txBody>
          <a:bodyPr>
            <a:normAutofit/>
          </a:bodyPr>
          <a:lstStyle/>
          <a:p>
            <a:r>
              <a:rPr lang="it-IT" dirty="0" err="1"/>
              <a:t>Effet</a:t>
            </a:r>
            <a:r>
              <a:rPr lang="it-IT" dirty="0"/>
              <a:t> de </a:t>
            </a:r>
            <a:r>
              <a:rPr lang="it-IT" dirty="0" err="1"/>
              <a:t>réel</a:t>
            </a:r>
            <a:r>
              <a:rPr lang="it-IT" dirty="0"/>
              <a:t> (</a:t>
            </a:r>
            <a:r>
              <a:rPr lang="it-IT" dirty="0" err="1"/>
              <a:t>illusion</a:t>
            </a:r>
            <a:r>
              <a:rPr lang="it-IT" dirty="0"/>
              <a:t> </a:t>
            </a:r>
            <a:r>
              <a:rPr lang="it-IT" dirty="0" err="1"/>
              <a:t>référentielle</a:t>
            </a:r>
            <a:r>
              <a:rPr lang="it-IT" dirty="0"/>
              <a:t>)</a:t>
            </a:r>
          </a:p>
          <a:p>
            <a:r>
              <a:rPr lang="it-IT" dirty="0" err="1"/>
              <a:t>Exemples</a:t>
            </a:r>
            <a:r>
              <a:rPr lang="it-IT" dirty="0"/>
              <a:t> de </a:t>
            </a:r>
            <a:r>
              <a:rPr lang="it-IT" dirty="0" err="1"/>
              <a:t>notations</a:t>
            </a:r>
            <a:r>
              <a:rPr lang="it-IT" dirty="0"/>
              <a:t> </a:t>
            </a:r>
            <a:r>
              <a:rPr lang="it-IT" dirty="0" err="1"/>
              <a:t>insignifiantes</a:t>
            </a:r>
            <a:r>
              <a:rPr lang="it-IT" dirty="0"/>
              <a:t> </a:t>
            </a:r>
            <a:r>
              <a:rPr lang="it-IT" dirty="0" err="1"/>
              <a:t>chez</a:t>
            </a:r>
            <a:r>
              <a:rPr lang="it-IT" dirty="0"/>
              <a:t> Flaubert: le </a:t>
            </a:r>
            <a:r>
              <a:rPr lang="it-IT" dirty="0" err="1"/>
              <a:t>baromètre</a:t>
            </a:r>
            <a:r>
              <a:rPr lang="it-IT" dirty="0"/>
              <a:t> (</a:t>
            </a:r>
            <a:r>
              <a:rPr lang="it-IT" i="1" dirty="0"/>
              <a:t>Un </a:t>
            </a:r>
            <a:r>
              <a:rPr lang="it-IT" i="1" dirty="0" err="1"/>
              <a:t>c</a:t>
            </a:r>
            <a:r>
              <a:rPr lang="it-IT" i="1" kern="0" dirty="0" err="1">
                <a:ea typeface="Times New Roman" panose="02020603050405020304" pitchFamily="18" charset="0"/>
                <a:cs typeface="Lucida Sans" panose="020B0602030504020204" pitchFamily="34" charset="0"/>
              </a:rPr>
              <a:t>œ</a:t>
            </a:r>
            <a:r>
              <a:rPr lang="it-IT" i="1" dirty="0" err="1"/>
              <a:t>ur</a:t>
            </a:r>
            <a:r>
              <a:rPr lang="it-IT" i="1" dirty="0"/>
              <a:t> </a:t>
            </a:r>
            <a:r>
              <a:rPr lang="it-IT" i="1" dirty="0" err="1"/>
              <a:t>simple</a:t>
            </a:r>
            <a:r>
              <a:rPr lang="it-IT" dirty="0"/>
              <a:t>), la </a:t>
            </a:r>
            <a:r>
              <a:rPr lang="it-IT" dirty="0" err="1"/>
              <a:t>description</a:t>
            </a:r>
            <a:r>
              <a:rPr lang="it-IT" dirty="0"/>
              <a:t> de Rouen (</a:t>
            </a:r>
            <a:r>
              <a:rPr lang="it-IT" i="1" dirty="0" err="1"/>
              <a:t>Mme</a:t>
            </a:r>
            <a:r>
              <a:rPr lang="it-IT" i="1" dirty="0"/>
              <a:t> Bovary</a:t>
            </a:r>
            <a:r>
              <a:rPr lang="it-IT" dirty="0"/>
              <a:t>, III,5)</a:t>
            </a:r>
          </a:p>
          <a:p>
            <a:r>
              <a:rPr lang="it-IT" dirty="0" err="1"/>
              <a:t>Signifiant</a:t>
            </a:r>
            <a:r>
              <a:rPr lang="it-IT" dirty="0"/>
              <a:t> → </a:t>
            </a:r>
            <a:r>
              <a:rPr lang="it-IT" strike="sngStrike" dirty="0" err="1"/>
              <a:t>Signifié</a:t>
            </a:r>
            <a:r>
              <a:rPr lang="it-IT" dirty="0"/>
              <a:t> → </a:t>
            </a:r>
            <a:r>
              <a:rPr lang="it-IT" dirty="0" err="1"/>
              <a:t>Référent</a:t>
            </a:r>
            <a:endParaRPr lang="it-IT" dirty="0"/>
          </a:p>
          <a:p>
            <a:pPr>
              <a:spcBef>
                <a:spcPts val="1400"/>
              </a:spcBef>
              <a:spcAft>
                <a:spcPts val="1400"/>
              </a:spcAft>
            </a:pPr>
            <a:r>
              <a:rPr lang="it-IT" dirty="0"/>
              <a:t>«</a:t>
            </a:r>
            <a:r>
              <a:rPr lang="it-IT" kern="150" dirty="0">
                <a:ea typeface="Times New Roman" panose="02020603050405020304" pitchFamily="18" charset="0"/>
              </a:rPr>
              <a:t>le </a:t>
            </a:r>
            <a:r>
              <a:rPr lang="it-IT" kern="150" dirty="0" err="1">
                <a:ea typeface="Times New Roman" panose="02020603050405020304" pitchFamily="18" charset="0"/>
              </a:rPr>
              <a:t>baromètre</a:t>
            </a:r>
            <a:r>
              <a:rPr lang="it-IT" kern="150" dirty="0">
                <a:ea typeface="Times New Roman" panose="02020603050405020304" pitchFamily="18" charset="0"/>
              </a:rPr>
              <a:t> de Flaubert ne </a:t>
            </a:r>
            <a:r>
              <a:rPr lang="it-IT" kern="150" dirty="0" err="1">
                <a:ea typeface="Times New Roman" panose="02020603050405020304" pitchFamily="18" charset="0"/>
              </a:rPr>
              <a:t>dit</a:t>
            </a:r>
            <a:r>
              <a:rPr lang="it-IT" kern="150" dirty="0">
                <a:ea typeface="Times New Roman" panose="02020603050405020304" pitchFamily="18" charset="0"/>
              </a:rPr>
              <a:t> </a:t>
            </a:r>
            <a:r>
              <a:rPr lang="it-IT" kern="150" dirty="0" err="1">
                <a:ea typeface="Times New Roman" panose="02020603050405020304" pitchFamily="18" charset="0"/>
              </a:rPr>
              <a:t>que</a:t>
            </a:r>
            <a:r>
              <a:rPr lang="it-IT" kern="150" dirty="0">
                <a:ea typeface="Times New Roman" panose="02020603050405020304" pitchFamily="18" charset="0"/>
              </a:rPr>
              <a:t> ceci: </a:t>
            </a:r>
            <a:r>
              <a:rPr lang="it-IT" i="1" kern="150" dirty="0">
                <a:ea typeface="Times New Roman" panose="02020603050405020304" pitchFamily="18" charset="0"/>
              </a:rPr>
              <a:t>je </a:t>
            </a:r>
            <a:r>
              <a:rPr lang="it-IT" i="1" kern="150" dirty="0" err="1">
                <a:ea typeface="Times New Roman" panose="02020603050405020304" pitchFamily="18" charset="0"/>
              </a:rPr>
              <a:t>suis</a:t>
            </a:r>
            <a:r>
              <a:rPr lang="it-IT" i="1" kern="150" dirty="0">
                <a:ea typeface="Times New Roman" panose="02020603050405020304" pitchFamily="18" charset="0"/>
              </a:rPr>
              <a:t> le </a:t>
            </a:r>
            <a:r>
              <a:rPr lang="it-IT" i="1" kern="150" dirty="0" err="1">
                <a:ea typeface="Times New Roman" panose="02020603050405020304" pitchFamily="18" charset="0"/>
              </a:rPr>
              <a:t>réel</a:t>
            </a:r>
            <a:r>
              <a:rPr lang="it-IT" i="1" kern="150" dirty="0">
                <a:ea typeface="Times New Roman" panose="02020603050405020304" pitchFamily="18" charset="0"/>
              </a:rPr>
              <a:t> »</a:t>
            </a:r>
            <a:r>
              <a:rPr lang="it-IT" kern="150" dirty="0">
                <a:ea typeface="Times New Roman" panose="02020603050405020304" pitchFamily="18" charset="0"/>
              </a:rPr>
              <a:t> </a:t>
            </a:r>
          </a:p>
          <a:p>
            <a:pPr>
              <a:spcBef>
                <a:spcPts val="1400"/>
              </a:spcBef>
              <a:spcAft>
                <a:spcPts val="1400"/>
              </a:spcAft>
            </a:pPr>
            <a:r>
              <a:rPr lang="it-IT" kern="150" dirty="0">
                <a:ea typeface="Times New Roman" panose="02020603050405020304" pitchFamily="18" charset="0"/>
              </a:rPr>
              <a:t>«C’est la </a:t>
            </a:r>
            <a:r>
              <a:rPr lang="it-IT" kern="150" dirty="0" err="1">
                <a:ea typeface="Times New Roman" panose="02020603050405020304" pitchFamily="18" charset="0"/>
              </a:rPr>
              <a:t>catégorie</a:t>
            </a:r>
            <a:r>
              <a:rPr lang="it-IT" kern="150" dirty="0">
                <a:ea typeface="Times New Roman" panose="02020603050405020304" pitchFamily="18" charset="0"/>
              </a:rPr>
              <a:t> </a:t>
            </a:r>
            <a:r>
              <a:rPr lang="it-IT" kern="150" dirty="0" err="1">
                <a:ea typeface="Times New Roman" panose="02020603050405020304" pitchFamily="18" charset="0"/>
              </a:rPr>
              <a:t>du</a:t>
            </a:r>
            <a:r>
              <a:rPr lang="it-IT" kern="150" dirty="0">
                <a:ea typeface="Times New Roman" panose="02020603050405020304" pitchFamily="18" charset="0"/>
              </a:rPr>
              <a:t> «</a:t>
            </a:r>
            <a:r>
              <a:rPr lang="it-IT" kern="150" dirty="0" err="1">
                <a:ea typeface="Times New Roman" panose="02020603050405020304" pitchFamily="18" charset="0"/>
              </a:rPr>
              <a:t>réel</a:t>
            </a:r>
            <a:r>
              <a:rPr lang="it-IT" kern="150" dirty="0">
                <a:ea typeface="Times New Roman" panose="02020603050405020304" pitchFamily="18" charset="0"/>
              </a:rPr>
              <a:t>» (et non </a:t>
            </a:r>
            <a:r>
              <a:rPr lang="it-IT" kern="150" dirty="0" err="1">
                <a:ea typeface="Times New Roman" panose="02020603050405020304" pitchFamily="18" charset="0"/>
              </a:rPr>
              <a:t>ses</a:t>
            </a:r>
            <a:r>
              <a:rPr lang="it-IT" kern="150" dirty="0">
                <a:ea typeface="Times New Roman" panose="02020603050405020304" pitchFamily="18" charset="0"/>
              </a:rPr>
              <a:t> </a:t>
            </a:r>
            <a:r>
              <a:rPr lang="it-IT" kern="150" dirty="0" err="1">
                <a:ea typeface="Times New Roman" panose="02020603050405020304" pitchFamily="18" charset="0"/>
              </a:rPr>
              <a:t>continus</a:t>
            </a:r>
            <a:r>
              <a:rPr lang="it-IT" kern="150" dirty="0">
                <a:ea typeface="Times New Roman" panose="02020603050405020304" pitchFamily="18" charset="0"/>
              </a:rPr>
              <a:t> </a:t>
            </a:r>
            <a:r>
              <a:rPr lang="it-IT" kern="150" dirty="0" err="1">
                <a:ea typeface="Times New Roman" panose="02020603050405020304" pitchFamily="18" charset="0"/>
              </a:rPr>
              <a:t>contingents</a:t>
            </a:r>
            <a:r>
              <a:rPr lang="it-IT" kern="150" dirty="0">
                <a:ea typeface="Times New Roman" panose="02020603050405020304" pitchFamily="18" charset="0"/>
              </a:rPr>
              <a:t>) qui est </a:t>
            </a:r>
            <a:r>
              <a:rPr lang="it-IT" kern="150" dirty="0" err="1">
                <a:ea typeface="Times New Roman" panose="02020603050405020304" pitchFamily="18" charset="0"/>
              </a:rPr>
              <a:t>alors</a:t>
            </a:r>
            <a:r>
              <a:rPr lang="it-IT" kern="150" dirty="0">
                <a:ea typeface="Times New Roman" panose="02020603050405020304" pitchFamily="18" charset="0"/>
              </a:rPr>
              <a:t> </a:t>
            </a:r>
            <a:r>
              <a:rPr lang="it-IT" kern="150" dirty="0" err="1">
                <a:ea typeface="Times New Roman" panose="02020603050405020304" pitchFamily="18" charset="0"/>
              </a:rPr>
              <a:t>signifiée</a:t>
            </a:r>
            <a:r>
              <a:rPr lang="it-IT" kern="150" dirty="0">
                <a:ea typeface="Times New Roman" panose="02020603050405020304" pitchFamily="18" charset="0"/>
              </a:rPr>
              <a:t>»</a:t>
            </a:r>
          </a:p>
          <a:p>
            <a:pPr>
              <a:spcBef>
                <a:spcPts val="1400"/>
              </a:spcBef>
              <a:spcAft>
                <a:spcPts val="1400"/>
              </a:spcAft>
            </a:pPr>
            <a:r>
              <a:rPr lang="it-IT" kern="150" dirty="0">
                <a:ea typeface="Times New Roman" panose="02020603050405020304" pitchFamily="18" charset="0"/>
              </a:rPr>
              <a:t>Le </a:t>
            </a:r>
            <a:r>
              <a:rPr lang="it-IT" kern="150" dirty="0" err="1">
                <a:ea typeface="Times New Roman" panose="02020603050405020304" pitchFamily="18" charset="0"/>
              </a:rPr>
              <a:t>détail</a:t>
            </a:r>
            <a:r>
              <a:rPr lang="it-IT" kern="150" dirty="0">
                <a:ea typeface="Times New Roman" panose="02020603050405020304" pitchFamily="18" charset="0"/>
              </a:rPr>
              <a:t> </a:t>
            </a:r>
            <a:r>
              <a:rPr lang="it-IT" kern="150" dirty="0" err="1">
                <a:ea typeface="Times New Roman" panose="02020603050405020304" pitchFamily="18" charset="0"/>
              </a:rPr>
              <a:t>devient</a:t>
            </a:r>
            <a:r>
              <a:rPr lang="it-IT" kern="150" dirty="0">
                <a:ea typeface="Times New Roman" panose="02020603050405020304" pitchFamily="18" charset="0"/>
              </a:rPr>
              <a:t> «le </a:t>
            </a:r>
            <a:r>
              <a:rPr lang="it-IT" kern="150" dirty="0" err="1">
                <a:ea typeface="Times New Roman" panose="02020603050405020304" pitchFamily="18" charset="0"/>
              </a:rPr>
              <a:t>signifiant</a:t>
            </a:r>
            <a:r>
              <a:rPr lang="it-IT" kern="150" dirty="0">
                <a:ea typeface="Times New Roman" panose="02020603050405020304" pitchFamily="18" charset="0"/>
              </a:rPr>
              <a:t> </a:t>
            </a:r>
            <a:r>
              <a:rPr lang="it-IT" kern="150" dirty="0" err="1">
                <a:ea typeface="Times New Roman" panose="02020603050405020304" pitchFamily="18" charset="0"/>
              </a:rPr>
              <a:t>du</a:t>
            </a:r>
            <a:r>
              <a:rPr lang="it-IT" kern="150" dirty="0">
                <a:ea typeface="Times New Roman" panose="02020603050405020304" pitchFamily="18" charset="0"/>
              </a:rPr>
              <a:t> </a:t>
            </a:r>
            <a:r>
              <a:rPr lang="it-IT" kern="150" dirty="0" err="1">
                <a:ea typeface="Times New Roman" panose="02020603050405020304" pitchFamily="18" charset="0"/>
              </a:rPr>
              <a:t>réalisme</a:t>
            </a:r>
            <a:r>
              <a:rPr lang="it-IT" kern="150" dirty="0">
                <a:ea typeface="Times New Roman" panose="02020603050405020304" pitchFamily="18" charset="0"/>
              </a:rPr>
              <a:t>» </a:t>
            </a:r>
          </a:p>
        </p:txBody>
      </p:sp>
    </p:spTree>
    <p:extLst>
      <p:ext uri="{BB962C8B-B14F-4D97-AF65-F5344CB8AC3E}">
        <p14:creationId xmlns:p14="http://schemas.microsoft.com/office/powerpoint/2010/main" val="213404159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B2D7502-7B1A-484A-BBD0-396A8FEEBB96}"/>
              </a:ext>
            </a:extLst>
          </p:cNvPr>
          <p:cNvSpPr>
            <a:spLocks noGrp="1"/>
          </p:cNvSpPr>
          <p:nvPr>
            <p:ph type="title"/>
          </p:nvPr>
        </p:nvSpPr>
        <p:spPr/>
        <p:txBody>
          <a:bodyPr>
            <a:normAutofit/>
          </a:bodyPr>
          <a:lstStyle/>
          <a:p>
            <a:pPr algn="ctr"/>
            <a:r>
              <a:rPr lang="it-IT" sz="4000" dirty="0"/>
              <a:t>Edmond et Jules de Goncourt, </a:t>
            </a:r>
            <a:r>
              <a:rPr lang="it-IT" sz="4000" i="1" dirty="0" err="1"/>
              <a:t>Germinie</a:t>
            </a:r>
            <a:r>
              <a:rPr lang="it-IT" sz="4000" i="1" dirty="0"/>
              <a:t> </a:t>
            </a:r>
            <a:r>
              <a:rPr lang="it-IT" sz="4000" i="1" dirty="0" err="1"/>
              <a:t>Lacerteux</a:t>
            </a:r>
            <a:r>
              <a:rPr lang="it-IT" sz="4000" dirty="0"/>
              <a:t>, </a:t>
            </a:r>
            <a:r>
              <a:rPr lang="it-IT" sz="4000" dirty="0" err="1"/>
              <a:t>préface</a:t>
            </a:r>
            <a:endParaRPr lang="it-IT" sz="4000" dirty="0"/>
          </a:p>
        </p:txBody>
      </p:sp>
      <p:sp>
        <p:nvSpPr>
          <p:cNvPr id="3" name="Segnaposto contenuto 2">
            <a:extLst>
              <a:ext uri="{FF2B5EF4-FFF2-40B4-BE49-F238E27FC236}">
                <a16:creationId xmlns:a16="http://schemas.microsoft.com/office/drawing/2014/main" id="{683CA9DE-29BC-4403-A795-6F051755D594}"/>
              </a:ext>
            </a:extLst>
          </p:cNvPr>
          <p:cNvSpPr>
            <a:spLocks noGrp="1"/>
          </p:cNvSpPr>
          <p:nvPr>
            <p:ph idx="1"/>
          </p:nvPr>
        </p:nvSpPr>
        <p:spPr/>
        <p:txBody>
          <a:bodyPr/>
          <a:lstStyle/>
          <a:p>
            <a:pPr indent="304800" algn="just" fontAlgn="auto">
              <a:spcBef>
                <a:spcPts val="600"/>
              </a:spcBef>
              <a:spcAft>
                <a:spcPts val="600"/>
              </a:spcAft>
            </a:pPr>
            <a:endPar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endParaRPr>
          </a:p>
          <a:p>
            <a:pPr indent="304800" algn="just" fontAlgn="auto">
              <a:spcBef>
                <a:spcPts val="600"/>
              </a:spcBef>
              <a:spcAft>
                <a:spcPts val="600"/>
              </a:spcAft>
            </a:pP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Il nous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faut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demander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pardon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au</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public de lui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donner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ce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livre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l’</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avertir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ce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qu’il</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y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trouvera</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t>
            </a:r>
            <a:endParaRPr lang="it-IT" sz="1800" kern="150" dirty="0">
              <a:effectLst/>
              <a:latin typeface="Times New Roman" panose="02020603050405020304" pitchFamily="18" charset="0"/>
              <a:ea typeface="SimSun" panose="02010600030101010101" pitchFamily="2" charset="-122"/>
              <a:cs typeface="Lucida Sans" panose="020B0602030504020204" pitchFamily="34" charset="0"/>
            </a:endParaRPr>
          </a:p>
          <a:p>
            <a:pPr indent="304800" algn="just" fontAlgn="auto">
              <a:spcBef>
                <a:spcPts val="600"/>
              </a:spcBef>
              <a:spcAft>
                <a:spcPts val="600"/>
              </a:spcAft>
            </a:pP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 public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aime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romans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faux</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ce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roman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est </a:t>
            </a:r>
            <a:r>
              <a:rPr lang="it-IT" sz="18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un </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roman</a:t>
            </a:r>
            <a:r>
              <a:rPr lang="it-IT" sz="18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vrai</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t>
            </a:r>
            <a:endParaRPr lang="it-IT" sz="1800" kern="150" dirty="0">
              <a:effectLst/>
              <a:latin typeface="Times New Roman" panose="02020603050405020304" pitchFamily="18" charset="0"/>
              <a:ea typeface="SimSun" panose="02010600030101010101" pitchFamily="2" charset="-122"/>
              <a:cs typeface="Lucida Sans" panose="020B0602030504020204" pitchFamily="34" charset="0"/>
            </a:endParaRPr>
          </a:p>
          <a:p>
            <a:pPr indent="304800" algn="just" fontAlgn="auto">
              <a:spcBef>
                <a:spcPts val="600"/>
              </a:spcBef>
              <a:spcAft>
                <a:spcPts val="600"/>
              </a:spcAft>
            </a:pP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Il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aime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livres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qui font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semblant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aller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dans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monde : </a:t>
            </a:r>
            <a:r>
              <a:rPr lang="it-IT" sz="18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ce </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livre</a:t>
            </a:r>
            <a:r>
              <a:rPr lang="it-IT" sz="18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vient</a:t>
            </a:r>
            <a:r>
              <a:rPr lang="it-IT" sz="18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la rue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t>
            </a:r>
            <a:endParaRPr lang="it-IT" sz="1800" kern="150" dirty="0">
              <a:effectLst/>
              <a:latin typeface="Times New Roman" panose="02020603050405020304" pitchFamily="18" charset="0"/>
              <a:ea typeface="SimSun" panose="02010600030101010101" pitchFamily="2" charset="-122"/>
              <a:cs typeface="Lucida Sans" panose="020B0602030504020204" pitchFamily="34" charset="0"/>
            </a:endParaRPr>
          </a:p>
          <a:p>
            <a:pPr indent="304800" algn="just" fontAlgn="auto">
              <a:spcBef>
                <a:spcPts val="600"/>
              </a:spcBef>
              <a:spcAft>
                <a:spcPts val="600"/>
              </a:spcAft>
            </a:pP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Il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aime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petites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œuvres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polissonnes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 ce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qu’il</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va lire est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sévère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pur.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Qu’il</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ne s’attende point à la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photographie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décolletée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du</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Plaisir : l’</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étude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qui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suit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est la </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clinique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l’</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Amour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t>
            </a:r>
            <a:endParaRPr lang="it-IT" sz="1800" kern="150" dirty="0">
              <a:effectLst/>
              <a:latin typeface="Times New Roman" panose="02020603050405020304" pitchFamily="18" charset="0"/>
              <a:ea typeface="SimSun" panose="02010600030101010101" pitchFamily="2" charset="-122"/>
              <a:cs typeface="Lucida Sans" panose="020B0602030504020204" pitchFamily="34" charset="0"/>
            </a:endParaRPr>
          </a:p>
          <a:p>
            <a:pPr indent="304800" algn="just" fontAlgn="auto">
              <a:spcBef>
                <a:spcPts val="600"/>
              </a:spcBef>
              <a:spcAft>
                <a:spcPts val="600"/>
              </a:spcAft>
            </a:pP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 public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aime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encore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lectures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anodines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consolantes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aventures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qui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finissent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bien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imaginations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qui ne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dérangent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ni sa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digestion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ni sa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sérénité</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ce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livre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avec</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sa triste et violente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distraction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est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pour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contrarier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habitudes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nuire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à son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hygiène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t>
            </a:r>
            <a:endParaRPr lang="it-IT" sz="1800" kern="150" dirty="0">
              <a:effectLst/>
              <a:latin typeface="Times New Roman" panose="02020603050405020304" pitchFamily="18" charset="0"/>
              <a:ea typeface="SimSun" panose="02010600030101010101" pitchFamily="2" charset="-122"/>
              <a:cs typeface="Lucida Sans" panose="020B0602030504020204" pitchFamily="34" charset="0"/>
            </a:endParaRPr>
          </a:p>
          <a:p>
            <a:pPr indent="304800" algn="just" fontAlgn="auto">
              <a:spcBef>
                <a:spcPts val="600"/>
              </a:spcBef>
              <a:spcAft>
                <a:spcPts val="600"/>
              </a:spcAft>
            </a:pP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Pourquoi</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donc</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avons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-nous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écrit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Est-ce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simplement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pour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choquer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public et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scandaliser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goûts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endParaRPr lang="it-IT" sz="1800" kern="150" dirty="0">
              <a:effectLst/>
              <a:latin typeface="Times New Roman" panose="02020603050405020304" pitchFamily="18" charset="0"/>
              <a:ea typeface="SimSun" panose="02010600030101010101" pitchFamily="2" charset="-122"/>
              <a:cs typeface="Lucida Sans" panose="020B0602030504020204" pitchFamily="34" charset="0"/>
            </a:endParaRPr>
          </a:p>
          <a:p>
            <a:pPr indent="304800" algn="just" fontAlgn="auto">
              <a:spcBef>
                <a:spcPts val="600"/>
              </a:spcBef>
              <a:spcAft>
                <a:spcPts val="600"/>
              </a:spcAft>
            </a:pP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Non.</a:t>
            </a:r>
            <a:endParaRPr lang="it-IT" sz="1800" kern="150" dirty="0">
              <a:effectLst/>
              <a:latin typeface="Times New Roman" panose="02020603050405020304" pitchFamily="18" charset="0"/>
              <a:ea typeface="SimSun" panose="02010600030101010101" pitchFamily="2" charset="-122"/>
              <a:cs typeface="Lucida Sans" panose="020B0602030504020204" pitchFamily="34" charset="0"/>
            </a:endParaRPr>
          </a:p>
          <a:p>
            <a:endParaRPr lang="it-IT" dirty="0"/>
          </a:p>
        </p:txBody>
      </p:sp>
    </p:spTree>
    <p:extLst>
      <p:ext uri="{BB962C8B-B14F-4D97-AF65-F5344CB8AC3E}">
        <p14:creationId xmlns:p14="http://schemas.microsoft.com/office/powerpoint/2010/main" val="37644320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4DE8429-9CF0-4FA8-82BD-0253968F364A}"/>
              </a:ext>
            </a:extLst>
          </p:cNvPr>
          <p:cNvSpPr>
            <a:spLocks noGrp="1"/>
          </p:cNvSpPr>
          <p:nvPr>
            <p:ph type="title"/>
          </p:nvPr>
        </p:nvSpPr>
        <p:spPr/>
        <p:txBody>
          <a:bodyPr/>
          <a:lstStyle/>
          <a:p>
            <a:pPr algn="ctr"/>
            <a:r>
              <a:rPr lang="it-IT" b="1" dirty="0"/>
              <a:t>Stendhal: le </a:t>
            </a:r>
            <a:r>
              <a:rPr lang="it-IT" b="1" dirty="0" err="1"/>
              <a:t>roman-miroir</a:t>
            </a:r>
            <a:endParaRPr lang="it-IT" b="1" dirty="0"/>
          </a:p>
        </p:txBody>
      </p:sp>
      <p:sp>
        <p:nvSpPr>
          <p:cNvPr id="3" name="Segnaposto contenuto 2">
            <a:extLst>
              <a:ext uri="{FF2B5EF4-FFF2-40B4-BE49-F238E27FC236}">
                <a16:creationId xmlns:a16="http://schemas.microsoft.com/office/drawing/2014/main" id="{BBB80021-9C0A-4595-8FD5-2E1EB3ADF0E9}"/>
              </a:ext>
            </a:extLst>
          </p:cNvPr>
          <p:cNvSpPr>
            <a:spLocks noGrp="1"/>
          </p:cNvSpPr>
          <p:nvPr>
            <p:ph idx="1"/>
          </p:nvPr>
        </p:nvSpPr>
        <p:spPr/>
        <p:txBody>
          <a:bodyPr>
            <a:normAutofit/>
          </a:bodyPr>
          <a:lstStyle/>
          <a:p>
            <a:pPr algn="just"/>
            <a:endParaRPr lang="fr-FR" b="0" i="0" dirty="0">
              <a:solidFill>
                <a:srgbClr val="000000"/>
              </a:solidFill>
              <a:effectLst/>
              <a:latin typeface="Arial" panose="020B0604020202020204" pitchFamily="34" charset="0"/>
            </a:endParaRPr>
          </a:p>
          <a:p>
            <a:pPr marL="0" indent="0" algn="just">
              <a:buNone/>
            </a:pPr>
            <a:r>
              <a:rPr lang="fr-FR" b="0" i="0" dirty="0">
                <a:solidFill>
                  <a:srgbClr val="000000"/>
                </a:solidFill>
                <a:effectLst/>
                <a:latin typeface="Arial" panose="020B0604020202020204" pitchFamily="34" charset="0"/>
              </a:rPr>
              <a:t>un </a:t>
            </a:r>
            <a:r>
              <a:rPr lang="fr-FR" b="1" i="0" dirty="0">
                <a:solidFill>
                  <a:srgbClr val="000000"/>
                </a:solidFill>
                <a:effectLst/>
                <a:latin typeface="Arial" panose="020B0604020202020204" pitchFamily="34" charset="0"/>
              </a:rPr>
              <a:t>roman</a:t>
            </a:r>
            <a:r>
              <a:rPr lang="fr-FR" b="0" i="0" dirty="0">
                <a:solidFill>
                  <a:srgbClr val="000000"/>
                </a:solidFill>
                <a:effectLst/>
                <a:latin typeface="Arial" panose="020B0604020202020204" pitchFamily="34" charset="0"/>
              </a:rPr>
              <a:t> est un </a:t>
            </a:r>
            <a:r>
              <a:rPr lang="fr-FR" b="1" i="0" dirty="0">
                <a:solidFill>
                  <a:srgbClr val="000000"/>
                </a:solidFill>
                <a:effectLst/>
                <a:latin typeface="Arial" panose="020B0604020202020204" pitchFamily="34" charset="0"/>
              </a:rPr>
              <a:t>miroir</a:t>
            </a:r>
            <a:r>
              <a:rPr lang="fr-FR" b="0" i="0" dirty="0">
                <a:solidFill>
                  <a:srgbClr val="000000"/>
                </a:solidFill>
                <a:effectLst/>
                <a:latin typeface="Arial" panose="020B0604020202020204" pitchFamily="34" charset="0"/>
              </a:rPr>
              <a:t> qui se promène sur une grande route. Tantôt il reflète à vos yeux </a:t>
            </a:r>
            <a:r>
              <a:rPr lang="fr-FR" b="1" i="0" dirty="0">
                <a:solidFill>
                  <a:srgbClr val="000000"/>
                </a:solidFill>
                <a:effectLst/>
                <a:latin typeface="Arial" panose="020B0604020202020204" pitchFamily="34" charset="0"/>
              </a:rPr>
              <a:t>l'azur des cieux</a:t>
            </a:r>
            <a:r>
              <a:rPr lang="fr-FR" b="0" i="0" dirty="0">
                <a:solidFill>
                  <a:srgbClr val="000000"/>
                </a:solidFill>
                <a:effectLst/>
                <a:latin typeface="Arial" panose="020B0604020202020204" pitchFamily="34" charset="0"/>
              </a:rPr>
              <a:t>, tantôt </a:t>
            </a:r>
            <a:r>
              <a:rPr lang="fr-FR" b="1" i="0" dirty="0">
                <a:solidFill>
                  <a:srgbClr val="000000"/>
                </a:solidFill>
                <a:effectLst/>
                <a:latin typeface="Arial" panose="020B0604020202020204" pitchFamily="34" charset="0"/>
              </a:rPr>
              <a:t>la fange des bourbiers</a:t>
            </a:r>
            <a:r>
              <a:rPr lang="fr-FR" b="0" i="0" dirty="0">
                <a:solidFill>
                  <a:srgbClr val="000000"/>
                </a:solidFill>
                <a:effectLst/>
                <a:latin typeface="Arial" panose="020B0604020202020204" pitchFamily="34" charset="0"/>
              </a:rPr>
              <a:t> de la route. Et </a:t>
            </a:r>
            <a:r>
              <a:rPr lang="fr-FR" b="1" i="0" dirty="0">
                <a:solidFill>
                  <a:srgbClr val="000000"/>
                </a:solidFill>
                <a:effectLst/>
                <a:latin typeface="Arial" panose="020B0604020202020204" pitchFamily="34" charset="0"/>
              </a:rPr>
              <a:t>l'homme</a:t>
            </a:r>
            <a:r>
              <a:rPr lang="fr-FR" b="0" i="0" dirty="0">
                <a:solidFill>
                  <a:srgbClr val="000000"/>
                </a:solidFill>
                <a:effectLst/>
                <a:latin typeface="Arial" panose="020B0604020202020204" pitchFamily="34" charset="0"/>
              </a:rPr>
              <a:t> qui porte le miroir dans sa hotte sera par vous accusé d'être immoral! Son miroir montre la fange, et vous accusez le miroir! Accusez bien plutôt </a:t>
            </a:r>
            <a:r>
              <a:rPr lang="fr-FR" b="1" i="0" dirty="0">
                <a:solidFill>
                  <a:srgbClr val="000000"/>
                </a:solidFill>
                <a:effectLst/>
                <a:latin typeface="Arial" panose="020B0604020202020204" pitchFamily="34" charset="0"/>
              </a:rPr>
              <a:t>le grand chemin</a:t>
            </a:r>
            <a:r>
              <a:rPr lang="fr-FR" b="0" i="0" dirty="0">
                <a:solidFill>
                  <a:srgbClr val="000000"/>
                </a:solidFill>
                <a:effectLst/>
                <a:latin typeface="Arial" panose="020B0604020202020204" pitchFamily="34" charset="0"/>
              </a:rPr>
              <a:t> où est le bourbier, et plus encore </a:t>
            </a:r>
            <a:r>
              <a:rPr lang="fr-FR" b="1" i="0" dirty="0">
                <a:solidFill>
                  <a:srgbClr val="000000"/>
                </a:solidFill>
                <a:effectLst/>
                <a:latin typeface="Arial" panose="020B0604020202020204" pitchFamily="34" charset="0"/>
              </a:rPr>
              <a:t>l'inspecteur des routes</a:t>
            </a:r>
            <a:r>
              <a:rPr lang="fr-FR" b="0" i="0" dirty="0">
                <a:solidFill>
                  <a:srgbClr val="000000"/>
                </a:solidFill>
                <a:effectLst/>
                <a:latin typeface="Arial" panose="020B0604020202020204" pitchFamily="34" charset="0"/>
              </a:rPr>
              <a:t> qui laisse l'eau croupir et le bourbier se former.</a:t>
            </a:r>
            <a:br>
              <a:rPr lang="fr-FR" b="0" i="0" dirty="0">
                <a:solidFill>
                  <a:srgbClr val="000000"/>
                </a:solidFill>
                <a:effectLst/>
                <a:latin typeface="Arial" panose="020B0604020202020204" pitchFamily="34" charset="0"/>
              </a:rPr>
            </a:br>
            <a:r>
              <a:rPr lang="fr-FR" b="0" i="0" dirty="0">
                <a:solidFill>
                  <a:srgbClr val="000000"/>
                </a:solidFill>
                <a:effectLst/>
                <a:latin typeface="Arial" panose="020B0604020202020204" pitchFamily="34" charset="0"/>
              </a:rPr>
              <a:t>Stendhal, </a:t>
            </a:r>
            <a:r>
              <a:rPr lang="fr-FR" b="0" i="1" dirty="0">
                <a:solidFill>
                  <a:srgbClr val="000000"/>
                </a:solidFill>
                <a:effectLst/>
                <a:latin typeface="Arial" panose="020B0604020202020204" pitchFamily="34" charset="0"/>
              </a:rPr>
              <a:t>Le Rouge et le Noir</a:t>
            </a:r>
            <a:r>
              <a:rPr lang="fr-FR" b="0" i="0" dirty="0">
                <a:solidFill>
                  <a:srgbClr val="000000"/>
                </a:solidFill>
                <a:effectLst/>
                <a:latin typeface="Arial" panose="020B0604020202020204" pitchFamily="34" charset="0"/>
              </a:rPr>
              <a:t> (livre II, chap. XIX).</a:t>
            </a:r>
            <a:r>
              <a:rPr lang="fr-FR" dirty="0"/>
              <a:t/>
            </a:r>
            <a:br>
              <a:rPr lang="fr-FR" dirty="0"/>
            </a:br>
            <a:endParaRPr lang="it-IT" dirty="0"/>
          </a:p>
        </p:txBody>
      </p:sp>
    </p:spTree>
    <p:extLst>
      <p:ext uri="{BB962C8B-B14F-4D97-AF65-F5344CB8AC3E}">
        <p14:creationId xmlns:p14="http://schemas.microsoft.com/office/powerpoint/2010/main" val="33114472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0CFE3FE-06C7-4ABB-BE2E-77D3943BDA55}"/>
              </a:ext>
            </a:extLst>
          </p:cNvPr>
          <p:cNvSpPr>
            <a:spLocks noGrp="1"/>
          </p:cNvSpPr>
          <p:nvPr>
            <p:ph type="title"/>
          </p:nvPr>
        </p:nvSpPr>
        <p:spPr/>
        <p:txBody>
          <a:bodyPr>
            <a:normAutofit/>
          </a:bodyPr>
          <a:lstStyle/>
          <a:p>
            <a:pPr algn="ctr"/>
            <a:r>
              <a:rPr lang="it-IT" sz="4000" dirty="0"/>
              <a:t>Edmond et Jules de Goncourt, </a:t>
            </a:r>
            <a:r>
              <a:rPr lang="it-IT" sz="4000" i="1" dirty="0" err="1"/>
              <a:t>Germinie</a:t>
            </a:r>
            <a:r>
              <a:rPr lang="it-IT" sz="4000" i="1" dirty="0"/>
              <a:t> </a:t>
            </a:r>
            <a:r>
              <a:rPr lang="it-IT" sz="4000" i="1" dirty="0" err="1"/>
              <a:t>Lacerteux</a:t>
            </a:r>
            <a:r>
              <a:rPr lang="it-IT" sz="4000" dirty="0"/>
              <a:t>, </a:t>
            </a:r>
            <a:r>
              <a:rPr lang="it-IT" sz="4000" dirty="0" err="1"/>
              <a:t>préface</a:t>
            </a:r>
            <a:r>
              <a:rPr lang="it-IT" sz="4000" dirty="0"/>
              <a:t> (suite)</a:t>
            </a:r>
          </a:p>
        </p:txBody>
      </p:sp>
      <p:sp>
        <p:nvSpPr>
          <p:cNvPr id="3" name="Segnaposto contenuto 2">
            <a:extLst>
              <a:ext uri="{FF2B5EF4-FFF2-40B4-BE49-F238E27FC236}">
                <a16:creationId xmlns:a16="http://schemas.microsoft.com/office/drawing/2014/main" id="{5DE1DA92-150B-4B9C-AF8B-EE4C4367C642}"/>
              </a:ext>
            </a:extLst>
          </p:cNvPr>
          <p:cNvSpPr>
            <a:spLocks noGrp="1"/>
          </p:cNvSpPr>
          <p:nvPr>
            <p:ph idx="1"/>
          </p:nvPr>
        </p:nvSpPr>
        <p:spPr/>
        <p:txBody>
          <a:bodyPr/>
          <a:lstStyle/>
          <a:p>
            <a:endPar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endParaRPr>
          </a:p>
          <a:p>
            <a:pPr algn="just"/>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Vivant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au</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dix-</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neuvième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siècle,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dans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un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temps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suffrage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universel</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démocratie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libéralisme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nous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nous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sommes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demandé</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si ce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qu’on</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appelle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20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basses</a:t>
            </a:r>
            <a:r>
              <a:rPr lang="it-IT" sz="20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classes »</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n’</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avait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pas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droit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au</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Roman ; si ce monde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sous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un monde, le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peuple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devait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rester</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sous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coup de l’</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interdit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littéraire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dédains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auteurs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qui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ont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fait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jusqu’ici</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silence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sur l’</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âme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le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cœur</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qu’il</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peut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avoir</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Nous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nous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sommes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demandé</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s’il</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y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avait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encore, pour l’</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écrivain</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pour le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lecteur</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en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années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d’égalité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où</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nous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sommes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classes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indignes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malheurs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trop</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bas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drames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trop</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mal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embouchés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catastrophes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d’une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terreur</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trop</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peu</a:t>
            </a:r>
            <a:r>
              <a:rPr lang="it-IT" sz="20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noble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Il nous est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venu</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curiosité</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savoir</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si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cette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forme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conventionnelle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d’une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littérature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oubliée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d’une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société</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disparue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Tragédie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était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définitivement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morte ; si,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dans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un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pays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sans caste et sans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aristocratie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légale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misères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petits et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pauvres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parleraient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à l’</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intérêt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à l’</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émotion</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à la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pitié</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aussi</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haut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misères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grands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riches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si, en un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mot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larmes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qu’on</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pleure </a:t>
            </a:r>
            <a:r>
              <a:rPr lang="it-IT" sz="20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en </a:t>
            </a:r>
            <a:r>
              <a:rPr lang="it-IT" sz="20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bas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pourraient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faire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pleurer</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comme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celles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qu’on</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pleure en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haut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t>
            </a:r>
            <a:endParaRPr lang="it-IT" sz="2000" kern="150" dirty="0">
              <a:effectLst/>
              <a:latin typeface="Times New Roman" panose="02020603050405020304" pitchFamily="18" charset="0"/>
              <a:ea typeface="SimSun" panose="02010600030101010101" pitchFamily="2" charset="-122"/>
              <a:cs typeface="Lucida Sans" panose="020B0602030504020204" pitchFamily="34" charset="0"/>
            </a:endParaRPr>
          </a:p>
          <a:p>
            <a:endParaRPr lang="it-IT" dirty="0"/>
          </a:p>
        </p:txBody>
      </p:sp>
    </p:spTree>
    <p:extLst>
      <p:ext uri="{BB962C8B-B14F-4D97-AF65-F5344CB8AC3E}">
        <p14:creationId xmlns:p14="http://schemas.microsoft.com/office/powerpoint/2010/main" val="376068702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815FB1E-67A8-4F65-A817-C3FE961C6D80}"/>
              </a:ext>
            </a:extLst>
          </p:cNvPr>
          <p:cNvSpPr>
            <a:spLocks noGrp="1"/>
          </p:cNvSpPr>
          <p:nvPr>
            <p:ph type="title"/>
          </p:nvPr>
        </p:nvSpPr>
        <p:spPr/>
        <p:txBody>
          <a:bodyPr>
            <a:normAutofit/>
          </a:bodyPr>
          <a:lstStyle/>
          <a:p>
            <a:pPr algn="ctr"/>
            <a:r>
              <a:rPr lang="it-IT" sz="4000" dirty="0"/>
              <a:t>Edmond et Jules de Goncourt, </a:t>
            </a:r>
            <a:r>
              <a:rPr lang="it-IT" sz="4000" i="1" dirty="0" err="1"/>
              <a:t>Germinie</a:t>
            </a:r>
            <a:r>
              <a:rPr lang="it-IT" sz="4000" i="1" dirty="0"/>
              <a:t> </a:t>
            </a:r>
            <a:r>
              <a:rPr lang="it-IT" sz="4000" i="1" dirty="0" err="1"/>
              <a:t>Lacerteux</a:t>
            </a:r>
            <a:r>
              <a:rPr lang="it-IT" sz="4000" dirty="0"/>
              <a:t>, </a:t>
            </a:r>
            <a:r>
              <a:rPr lang="it-IT" sz="4000" dirty="0" err="1"/>
              <a:t>préface</a:t>
            </a:r>
            <a:r>
              <a:rPr lang="it-IT" sz="4000" dirty="0"/>
              <a:t> (suite et fin)</a:t>
            </a:r>
          </a:p>
        </p:txBody>
      </p:sp>
      <p:sp>
        <p:nvSpPr>
          <p:cNvPr id="3" name="Segnaposto contenuto 2">
            <a:extLst>
              <a:ext uri="{FF2B5EF4-FFF2-40B4-BE49-F238E27FC236}">
                <a16:creationId xmlns:a16="http://schemas.microsoft.com/office/drawing/2014/main" id="{E60BACB2-D0FA-4EB7-AC65-878957A62CA2}"/>
              </a:ext>
            </a:extLst>
          </p:cNvPr>
          <p:cNvSpPr>
            <a:spLocks noGrp="1"/>
          </p:cNvSpPr>
          <p:nvPr>
            <p:ph idx="1"/>
          </p:nvPr>
        </p:nvSpPr>
        <p:spPr/>
        <p:txBody>
          <a:bodyPr>
            <a:normAutofit/>
          </a:bodyPr>
          <a:lstStyle/>
          <a:p>
            <a:pPr indent="304800" algn="just" fontAlgn="auto">
              <a:spcBef>
                <a:spcPts val="600"/>
              </a:spcBef>
              <a:spcAft>
                <a:spcPts val="600"/>
              </a:spcAft>
            </a:pP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pensées nous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avaient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fait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oser</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humble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roman</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a:t>
            </a:r>
            <a:r>
              <a:rPr lang="it-IT" sz="2000" i="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Sœur</a:t>
            </a:r>
            <a:r>
              <a:rPr lang="it-IT" sz="2000" i="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i="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Philomène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en 1861 ;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elles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nous font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publier</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aujourd’hui</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i="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Germinie</a:t>
            </a:r>
            <a:r>
              <a:rPr lang="it-IT" sz="2000" i="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i="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Lacerteux</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t>
            </a:r>
            <a:endParaRPr lang="it-IT" sz="2000" kern="150" dirty="0">
              <a:effectLst/>
              <a:latin typeface="Times New Roman" panose="02020603050405020304" pitchFamily="18" charset="0"/>
              <a:ea typeface="SimSun" panose="02010600030101010101" pitchFamily="2" charset="-122"/>
              <a:cs typeface="Lucida Sans" panose="020B0602030504020204" pitchFamily="34" charset="0"/>
            </a:endParaRPr>
          </a:p>
          <a:p>
            <a:pPr algn="just"/>
            <a:r>
              <a:rPr lang="it-IT" sz="2000" kern="0" dirty="0" err="1">
                <a:solidFill>
                  <a:srgbClr val="202122"/>
                </a:solidFill>
                <a:effectLst/>
                <a:latin typeface="Arial" panose="020B0604020202020204" pitchFamily="34" charset="0"/>
                <a:ea typeface="Times New Roman" panose="02020603050405020304" pitchFamily="18" charset="0"/>
              </a:rPr>
              <a:t>Maintenant</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que</a:t>
            </a:r>
            <a:r>
              <a:rPr lang="it-IT" sz="2000" kern="0" dirty="0">
                <a:solidFill>
                  <a:srgbClr val="202122"/>
                </a:solidFill>
                <a:effectLst/>
                <a:latin typeface="Arial" panose="020B0604020202020204" pitchFamily="34" charset="0"/>
                <a:ea typeface="Times New Roman" panose="02020603050405020304" pitchFamily="18" charset="0"/>
              </a:rPr>
              <a:t> ce </a:t>
            </a:r>
            <a:r>
              <a:rPr lang="it-IT" sz="2000" kern="0" dirty="0" err="1">
                <a:solidFill>
                  <a:srgbClr val="202122"/>
                </a:solidFill>
                <a:effectLst/>
                <a:latin typeface="Arial" panose="020B0604020202020204" pitchFamily="34" charset="0"/>
                <a:ea typeface="Times New Roman" panose="02020603050405020304" pitchFamily="18" charset="0"/>
              </a:rPr>
              <a:t>livre</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soit</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calomnié</a:t>
            </a:r>
            <a:r>
              <a:rPr lang="it-IT" sz="2000" kern="0" dirty="0">
                <a:solidFill>
                  <a:srgbClr val="202122"/>
                </a:solidFill>
                <a:effectLst/>
                <a:latin typeface="Arial" panose="020B0604020202020204" pitchFamily="34" charset="0"/>
                <a:ea typeface="Times New Roman" panose="02020603050405020304" pitchFamily="18" charset="0"/>
              </a:rPr>
              <a:t> : </a:t>
            </a:r>
            <a:r>
              <a:rPr lang="it-IT" sz="2000" kern="0" dirty="0" err="1">
                <a:solidFill>
                  <a:srgbClr val="202122"/>
                </a:solidFill>
                <a:effectLst/>
                <a:latin typeface="Arial" panose="020B0604020202020204" pitchFamily="34" charset="0"/>
                <a:ea typeface="Times New Roman" panose="02020603050405020304" pitchFamily="18" charset="0"/>
              </a:rPr>
              <a:t>peu</a:t>
            </a:r>
            <a:r>
              <a:rPr lang="it-IT" sz="2000" kern="0" dirty="0">
                <a:solidFill>
                  <a:srgbClr val="202122"/>
                </a:solidFill>
                <a:effectLst/>
                <a:latin typeface="Arial" panose="020B0604020202020204" pitchFamily="34" charset="0"/>
                <a:ea typeface="Times New Roman" panose="02020603050405020304" pitchFamily="18" charset="0"/>
              </a:rPr>
              <a:t> lui </a:t>
            </a:r>
            <a:r>
              <a:rPr lang="it-IT" sz="2000" kern="0" dirty="0" err="1">
                <a:solidFill>
                  <a:srgbClr val="202122"/>
                </a:solidFill>
                <a:effectLst/>
                <a:latin typeface="Arial" panose="020B0604020202020204" pitchFamily="34" charset="0"/>
                <a:ea typeface="Times New Roman" panose="02020603050405020304" pitchFamily="18" charset="0"/>
              </a:rPr>
              <a:t>importe</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Aujourd’hui</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que</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b="1" kern="0" dirty="0">
                <a:solidFill>
                  <a:srgbClr val="202122"/>
                </a:solidFill>
                <a:effectLst/>
                <a:latin typeface="Arial" panose="020B0604020202020204" pitchFamily="34" charset="0"/>
                <a:ea typeface="Times New Roman" panose="02020603050405020304" pitchFamily="18" charset="0"/>
              </a:rPr>
              <a:t>le Roman</a:t>
            </a:r>
            <a:r>
              <a:rPr lang="it-IT" sz="2000" kern="0" dirty="0">
                <a:solidFill>
                  <a:srgbClr val="202122"/>
                </a:solidFill>
                <a:effectLst/>
                <a:latin typeface="Arial" panose="020B0604020202020204" pitchFamily="34" charset="0"/>
                <a:ea typeface="Times New Roman" panose="02020603050405020304" pitchFamily="18" charset="0"/>
              </a:rPr>
              <a:t> s’</a:t>
            </a:r>
            <a:r>
              <a:rPr lang="it-IT" sz="2000" kern="0" dirty="0" err="1">
                <a:solidFill>
                  <a:srgbClr val="202122"/>
                </a:solidFill>
                <a:effectLst/>
                <a:latin typeface="Arial" panose="020B0604020202020204" pitchFamily="34" charset="0"/>
                <a:ea typeface="Times New Roman" panose="02020603050405020304" pitchFamily="18" charset="0"/>
              </a:rPr>
              <a:t>élargit</a:t>
            </a:r>
            <a:r>
              <a:rPr lang="it-IT" sz="2000" kern="0" dirty="0">
                <a:solidFill>
                  <a:srgbClr val="202122"/>
                </a:solidFill>
                <a:effectLst/>
                <a:latin typeface="Arial" panose="020B0604020202020204" pitchFamily="34" charset="0"/>
                <a:ea typeface="Times New Roman" panose="02020603050405020304" pitchFamily="18" charset="0"/>
              </a:rPr>
              <a:t> et </a:t>
            </a:r>
            <a:r>
              <a:rPr lang="it-IT" sz="2000" kern="0" dirty="0" err="1">
                <a:solidFill>
                  <a:srgbClr val="202122"/>
                </a:solidFill>
                <a:effectLst/>
                <a:latin typeface="Arial" panose="020B0604020202020204" pitchFamily="34" charset="0"/>
                <a:ea typeface="Times New Roman" panose="02020603050405020304" pitchFamily="18" charset="0"/>
              </a:rPr>
              <a:t>grandit</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qu’il</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b="1" kern="0" dirty="0" err="1">
                <a:solidFill>
                  <a:srgbClr val="202122"/>
                </a:solidFill>
                <a:effectLst/>
                <a:latin typeface="Arial" panose="020B0604020202020204" pitchFamily="34" charset="0"/>
                <a:ea typeface="Times New Roman" panose="02020603050405020304" pitchFamily="18" charset="0"/>
              </a:rPr>
              <a:t>commence</a:t>
            </a:r>
            <a:r>
              <a:rPr lang="it-IT" sz="2000" b="1" kern="0" dirty="0">
                <a:solidFill>
                  <a:srgbClr val="202122"/>
                </a:solidFill>
                <a:effectLst/>
                <a:latin typeface="Arial" panose="020B0604020202020204" pitchFamily="34" charset="0"/>
                <a:ea typeface="Times New Roman" panose="02020603050405020304" pitchFamily="18" charset="0"/>
              </a:rPr>
              <a:t> à </a:t>
            </a:r>
            <a:r>
              <a:rPr lang="it-IT" sz="2000" b="1" kern="0" dirty="0" err="1">
                <a:solidFill>
                  <a:srgbClr val="202122"/>
                </a:solidFill>
                <a:effectLst/>
                <a:latin typeface="Arial" panose="020B0604020202020204" pitchFamily="34" charset="0"/>
                <a:ea typeface="Times New Roman" panose="02020603050405020304" pitchFamily="18" charset="0"/>
              </a:rPr>
              <a:t>être</a:t>
            </a:r>
            <a:r>
              <a:rPr lang="it-IT" sz="2000" b="1" kern="0" dirty="0">
                <a:solidFill>
                  <a:srgbClr val="202122"/>
                </a:solidFill>
                <a:effectLst/>
                <a:latin typeface="Arial" panose="020B0604020202020204" pitchFamily="34" charset="0"/>
                <a:ea typeface="Times New Roman" panose="02020603050405020304" pitchFamily="18" charset="0"/>
              </a:rPr>
              <a:t> la grande forme </a:t>
            </a:r>
            <a:r>
              <a:rPr lang="it-IT" sz="2000" b="1" kern="0" dirty="0" err="1">
                <a:solidFill>
                  <a:srgbClr val="202122"/>
                </a:solidFill>
                <a:effectLst/>
                <a:latin typeface="Arial" panose="020B0604020202020204" pitchFamily="34" charset="0"/>
                <a:ea typeface="Times New Roman" panose="02020603050405020304" pitchFamily="18" charset="0"/>
              </a:rPr>
              <a:t>sérieuse</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passionnée</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vivante</a:t>
            </a:r>
            <a:r>
              <a:rPr lang="it-IT" sz="2000" kern="0" dirty="0">
                <a:solidFill>
                  <a:srgbClr val="202122"/>
                </a:solidFill>
                <a:effectLst/>
                <a:latin typeface="Arial" panose="020B0604020202020204" pitchFamily="34" charset="0"/>
                <a:ea typeface="Times New Roman" panose="02020603050405020304" pitchFamily="18" charset="0"/>
              </a:rPr>
              <a:t>, de l’</a:t>
            </a:r>
            <a:r>
              <a:rPr lang="it-IT" sz="2000" kern="0" dirty="0" err="1">
                <a:solidFill>
                  <a:srgbClr val="202122"/>
                </a:solidFill>
                <a:effectLst/>
                <a:latin typeface="Arial" panose="020B0604020202020204" pitchFamily="34" charset="0"/>
                <a:ea typeface="Times New Roman" panose="02020603050405020304" pitchFamily="18" charset="0"/>
              </a:rPr>
              <a:t>étude</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b="1" kern="0" dirty="0" err="1">
                <a:solidFill>
                  <a:srgbClr val="202122"/>
                </a:solidFill>
                <a:effectLst/>
                <a:latin typeface="Arial" panose="020B0604020202020204" pitchFamily="34" charset="0"/>
                <a:ea typeface="Times New Roman" panose="02020603050405020304" pitchFamily="18" charset="0"/>
              </a:rPr>
              <a:t>littéraire</a:t>
            </a:r>
            <a:r>
              <a:rPr lang="it-IT" sz="2000" kern="0" dirty="0">
                <a:solidFill>
                  <a:srgbClr val="202122"/>
                </a:solidFill>
                <a:effectLst/>
                <a:latin typeface="Arial" panose="020B0604020202020204" pitchFamily="34" charset="0"/>
                <a:ea typeface="Times New Roman" panose="02020603050405020304" pitchFamily="18" charset="0"/>
              </a:rPr>
              <a:t> et de l’</a:t>
            </a:r>
            <a:r>
              <a:rPr lang="it-IT" sz="2000" kern="0" dirty="0" err="1">
                <a:solidFill>
                  <a:srgbClr val="202122"/>
                </a:solidFill>
                <a:effectLst/>
                <a:latin typeface="Arial" panose="020B0604020202020204" pitchFamily="34" charset="0"/>
                <a:ea typeface="Times New Roman" panose="02020603050405020304" pitchFamily="18" charset="0"/>
              </a:rPr>
              <a:t>enquête</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b="1" kern="0" dirty="0">
                <a:solidFill>
                  <a:srgbClr val="202122"/>
                </a:solidFill>
                <a:effectLst/>
                <a:latin typeface="Arial" panose="020B0604020202020204" pitchFamily="34" charset="0"/>
                <a:ea typeface="Times New Roman" panose="02020603050405020304" pitchFamily="18" charset="0"/>
              </a:rPr>
              <a:t>sociale</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qu’il</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devient</a:t>
            </a:r>
            <a:r>
              <a:rPr lang="it-IT" sz="2000" kern="0" dirty="0">
                <a:solidFill>
                  <a:srgbClr val="202122"/>
                </a:solidFill>
                <a:effectLst/>
                <a:latin typeface="Arial" panose="020B0604020202020204" pitchFamily="34" charset="0"/>
                <a:ea typeface="Times New Roman" panose="02020603050405020304" pitchFamily="18" charset="0"/>
              </a:rPr>
              <a:t>, par l’</a:t>
            </a:r>
            <a:r>
              <a:rPr lang="it-IT" sz="2000" kern="0" dirty="0" err="1">
                <a:solidFill>
                  <a:srgbClr val="202122"/>
                </a:solidFill>
                <a:effectLst/>
                <a:latin typeface="Arial" panose="020B0604020202020204" pitchFamily="34" charset="0"/>
                <a:ea typeface="Times New Roman" panose="02020603050405020304" pitchFamily="18" charset="0"/>
              </a:rPr>
              <a:t>analyse</a:t>
            </a:r>
            <a:r>
              <a:rPr lang="it-IT" sz="2000" kern="0" dirty="0">
                <a:solidFill>
                  <a:srgbClr val="202122"/>
                </a:solidFill>
                <a:effectLst/>
                <a:latin typeface="Arial" panose="020B0604020202020204" pitchFamily="34" charset="0"/>
                <a:ea typeface="Times New Roman" panose="02020603050405020304" pitchFamily="18" charset="0"/>
              </a:rPr>
              <a:t> et par la </a:t>
            </a:r>
            <a:r>
              <a:rPr lang="it-IT" sz="2000" kern="0" dirty="0" err="1">
                <a:solidFill>
                  <a:srgbClr val="202122"/>
                </a:solidFill>
                <a:effectLst/>
                <a:latin typeface="Arial" panose="020B0604020202020204" pitchFamily="34" charset="0"/>
                <a:ea typeface="Times New Roman" panose="02020603050405020304" pitchFamily="18" charset="0"/>
              </a:rPr>
              <a:t>recherche</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psychologique</a:t>
            </a:r>
            <a:r>
              <a:rPr lang="it-IT" sz="2000" kern="0" dirty="0">
                <a:solidFill>
                  <a:srgbClr val="202122"/>
                </a:solidFill>
                <a:effectLst/>
                <a:latin typeface="Arial" panose="020B0604020202020204" pitchFamily="34" charset="0"/>
                <a:ea typeface="Times New Roman" panose="02020603050405020304" pitchFamily="18" charset="0"/>
              </a:rPr>
              <a:t>, l’Histoire </a:t>
            </a:r>
            <a:r>
              <a:rPr lang="it-IT" sz="2000" b="1" kern="0" dirty="0">
                <a:solidFill>
                  <a:srgbClr val="202122"/>
                </a:solidFill>
                <a:effectLst/>
                <a:latin typeface="Arial" panose="020B0604020202020204" pitchFamily="34" charset="0"/>
                <a:ea typeface="Times New Roman" panose="02020603050405020304" pitchFamily="18" charset="0"/>
              </a:rPr>
              <a:t>morale</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contemporaine</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aujourd’hui</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que</a:t>
            </a:r>
            <a:r>
              <a:rPr lang="it-IT" sz="2000" kern="0" dirty="0">
                <a:solidFill>
                  <a:srgbClr val="202122"/>
                </a:solidFill>
                <a:effectLst/>
                <a:latin typeface="Arial" panose="020B0604020202020204" pitchFamily="34" charset="0"/>
                <a:ea typeface="Times New Roman" panose="02020603050405020304" pitchFamily="18" charset="0"/>
              </a:rPr>
              <a:t> le Roman s’est </a:t>
            </a:r>
            <a:r>
              <a:rPr lang="it-IT" sz="2000" kern="0" dirty="0" err="1">
                <a:solidFill>
                  <a:srgbClr val="202122"/>
                </a:solidFill>
                <a:effectLst/>
                <a:latin typeface="Arial" panose="020B0604020202020204" pitchFamily="34" charset="0"/>
                <a:ea typeface="Times New Roman" panose="02020603050405020304" pitchFamily="18" charset="0"/>
              </a:rPr>
              <a:t>imposé</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les</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études</a:t>
            </a:r>
            <a:r>
              <a:rPr lang="it-IT" sz="2000" kern="0" dirty="0">
                <a:solidFill>
                  <a:srgbClr val="202122"/>
                </a:solidFill>
                <a:effectLst/>
                <a:latin typeface="Arial" panose="020B0604020202020204" pitchFamily="34" charset="0"/>
                <a:ea typeface="Times New Roman" panose="02020603050405020304" pitchFamily="18" charset="0"/>
              </a:rPr>
              <a:t> et </a:t>
            </a:r>
            <a:r>
              <a:rPr lang="it-IT" sz="2000" kern="0" dirty="0" err="1">
                <a:solidFill>
                  <a:srgbClr val="202122"/>
                </a:solidFill>
                <a:effectLst/>
                <a:latin typeface="Arial" panose="020B0604020202020204" pitchFamily="34" charset="0"/>
                <a:ea typeface="Times New Roman" panose="02020603050405020304" pitchFamily="18" charset="0"/>
              </a:rPr>
              <a:t>les</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devoirs</a:t>
            </a:r>
            <a:r>
              <a:rPr lang="it-IT" sz="2000" kern="0" dirty="0">
                <a:solidFill>
                  <a:srgbClr val="202122"/>
                </a:solidFill>
                <a:effectLst/>
                <a:latin typeface="Arial" panose="020B0604020202020204" pitchFamily="34" charset="0"/>
                <a:ea typeface="Times New Roman" panose="02020603050405020304" pitchFamily="18" charset="0"/>
              </a:rPr>
              <a:t> de la </a:t>
            </a:r>
            <a:r>
              <a:rPr lang="it-IT" sz="2000" b="1" kern="0" dirty="0">
                <a:solidFill>
                  <a:srgbClr val="202122"/>
                </a:solidFill>
                <a:effectLst/>
                <a:latin typeface="Arial" panose="020B0604020202020204" pitchFamily="34" charset="0"/>
                <a:ea typeface="Times New Roman" panose="02020603050405020304" pitchFamily="18" charset="0"/>
              </a:rPr>
              <a:t>science</a:t>
            </a:r>
            <a:r>
              <a:rPr lang="it-IT" sz="2000" kern="0" dirty="0">
                <a:solidFill>
                  <a:srgbClr val="202122"/>
                </a:solidFill>
                <a:effectLst/>
                <a:latin typeface="Arial" panose="020B0604020202020204" pitchFamily="34" charset="0"/>
                <a:ea typeface="Times New Roman" panose="02020603050405020304" pitchFamily="18" charset="0"/>
              </a:rPr>
              <a:t>, il </a:t>
            </a:r>
            <a:r>
              <a:rPr lang="it-IT" sz="2000" kern="0" dirty="0" err="1">
                <a:solidFill>
                  <a:srgbClr val="202122"/>
                </a:solidFill>
                <a:effectLst/>
                <a:latin typeface="Arial" panose="020B0604020202020204" pitchFamily="34" charset="0"/>
                <a:ea typeface="Times New Roman" panose="02020603050405020304" pitchFamily="18" charset="0"/>
              </a:rPr>
              <a:t>peut</a:t>
            </a:r>
            <a:r>
              <a:rPr lang="it-IT" sz="2000" kern="0" dirty="0">
                <a:solidFill>
                  <a:srgbClr val="202122"/>
                </a:solidFill>
                <a:effectLst/>
                <a:latin typeface="Arial" panose="020B0604020202020204" pitchFamily="34" charset="0"/>
                <a:ea typeface="Times New Roman" panose="02020603050405020304" pitchFamily="18" charset="0"/>
              </a:rPr>
              <a:t> en </a:t>
            </a:r>
            <a:r>
              <a:rPr lang="it-IT" sz="2000" kern="0" dirty="0" err="1">
                <a:solidFill>
                  <a:srgbClr val="202122"/>
                </a:solidFill>
                <a:effectLst/>
                <a:latin typeface="Arial" panose="020B0604020202020204" pitchFamily="34" charset="0"/>
                <a:ea typeface="Times New Roman" panose="02020603050405020304" pitchFamily="18" charset="0"/>
              </a:rPr>
              <a:t>revendiquer</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les</a:t>
            </a:r>
            <a:r>
              <a:rPr lang="it-IT" sz="2000" kern="0" dirty="0">
                <a:solidFill>
                  <a:srgbClr val="202122"/>
                </a:solidFill>
                <a:effectLst/>
                <a:latin typeface="Arial" panose="020B0604020202020204" pitchFamily="34" charset="0"/>
                <a:ea typeface="Times New Roman" panose="02020603050405020304" pitchFamily="18" charset="0"/>
              </a:rPr>
              <a:t> libertés et </a:t>
            </a:r>
            <a:r>
              <a:rPr lang="it-IT" sz="2000" kern="0" dirty="0" err="1">
                <a:solidFill>
                  <a:srgbClr val="202122"/>
                </a:solidFill>
                <a:effectLst/>
                <a:latin typeface="Arial" panose="020B0604020202020204" pitchFamily="34" charset="0"/>
                <a:ea typeface="Times New Roman" panose="02020603050405020304" pitchFamily="18" charset="0"/>
              </a:rPr>
              <a:t>les</a:t>
            </a:r>
            <a:r>
              <a:rPr lang="it-IT" sz="2000" kern="0" dirty="0">
                <a:solidFill>
                  <a:srgbClr val="202122"/>
                </a:solidFill>
                <a:effectLst/>
                <a:latin typeface="Arial" panose="020B0604020202020204" pitchFamily="34" charset="0"/>
                <a:ea typeface="Times New Roman" panose="02020603050405020304" pitchFamily="18" charset="0"/>
              </a:rPr>
              <a:t> franchises. Et </a:t>
            </a:r>
            <a:r>
              <a:rPr lang="it-IT" sz="2000" kern="0" dirty="0" err="1">
                <a:solidFill>
                  <a:srgbClr val="202122"/>
                </a:solidFill>
                <a:effectLst/>
                <a:latin typeface="Arial" panose="020B0604020202020204" pitchFamily="34" charset="0"/>
                <a:ea typeface="Times New Roman" panose="02020603050405020304" pitchFamily="18" charset="0"/>
              </a:rPr>
              <a:t>qu’il</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cherche</a:t>
            </a:r>
            <a:r>
              <a:rPr lang="it-IT" sz="2000" kern="0" dirty="0">
                <a:solidFill>
                  <a:srgbClr val="202122"/>
                </a:solidFill>
                <a:effectLst/>
                <a:latin typeface="Arial" panose="020B0604020202020204" pitchFamily="34" charset="0"/>
                <a:ea typeface="Times New Roman" panose="02020603050405020304" pitchFamily="18" charset="0"/>
              </a:rPr>
              <a:t> l’Art et la </a:t>
            </a:r>
            <a:r>
              <a:rPr lang="it-IT" sz="2000" kern="0" dirty="0" err="1">
                <a:solidFill>
                  <a:srgbClr val="202122"/>
                </a:solidFill>
                <a:effectLst/>
                <a:latin typeface="Arial" panose="020B0604020202020204" pitchFamily="34" charset="0"/>
                <a:ea typeface="Times New Roman" panose="02020603050405020304" pitchFamily="18" charset="0"/>
              </a:rPr>
              <a:t>Vérité</a:t>
            </a:r>
            <a:r>
              <a:rPr lang="it-IT" sz="2000" kern="0" dirty="0">
                <a:solidFill>
                  <a:srgbClr val="202122"/>
                </a:solidFill>
                <a:effectLst/>
                <a:latin typeface="Arial" panose="020B0604020202020204" pitchFamily="34" charset="0"/>
                <a:ea typeface="Times New Roman" panose="02020603050405020304" pitchFamily="18" charset="0"/>
              </a:rPr>
              <a:t> ; </a:t>
            </a:r>
            <a:r>
              <a:rPr lang="it-IT" sz="2000" kern="0" dirty="0" err="1">
                <a:solidFill>
                  <a:srgbClr val="202122"/>
                </a:solidFill>
                <a:effectLst/>
                <a:latin typeface="Arial" panose="020B0604020202020204" pitchFamily="34" charset="0"/>
                <a:ea typeface="Times New Roman" panose="02020603050405020304" pitchFamily="18" charset="0"/>
              </a:rPr>
              <a:t>qu’il</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montre</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des</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misères</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bonnes</a:t>
            </a:r>
            <a:r>
              <a:rPr lang="it-IT" sz="2000" kern="0" dirty="0">
                <a:solidFill>
                  <a:srgbClr val="202122"/>
                </a:solidFill>
                <a:effectLst/>
                <a:latin typeface="Arial" panose="020B0604020202020204" pitchFamily="34" charset="0"/>
                <a:ea typeface="Times New Roman" panose="02020603050405020304" pitchFamily="18" charset="0"/>
              </a:rPr>
              <a:t> à ne </a:t>
            </a:r>
            <a:r>
              <a:rPr lang="it-IT" sz="2000" kern="0" dirty="0" err="1">
                <a:solidFill>
                  <a:srgbClr val="202122"/>
                </a:solidFill>
                <a:effectLst/>
                <a:latin typeface="Arial" panose="020B0604020202020204" pitchFamily="34" charset="0"/>
                <a:ea typeface="Times New Roman" panose="02020603050405020304" pitchFamily="18" charset="0"/>
              </a:rPr>
              <a:t>pas</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laisser</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oublier</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aux</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heureux</a:t>
            </a:r>
            <a:r>
              <a:rPr lang="it-IT" sz="2000" kern="0" dirty="0">
                <a:solidFill>
                  <a:srgbClr val="202122"/>
                </a:solidFill>
                <a:effectLst/>
                <a:latin typeface="Arial" panose="020B0604020202020204" pitchFamily="34" charset="0"/>
                <a:ea typeface="Times New Roman" panose="02020603050405020304" pitchFamily="18" charset="0"/>
              </a:rPr>
              <a:t> de Paris ; </a:t>
            </a:r>
            <a:r>
              <a:rPr lang="it-IT" sz="2000" kern="0" dirty="0" err="1">
                <a:solidFill>
                  <a:srgbClr val="202122"/>
                </a:solidFill>
                <a:effectLst/>
                <a:latin typeface="Arial" panose="020B0604020202020204" pitchFamily="34" charset="0"/>
                <a:ea typeface="Times New Roman" panose="02020603050405020304" pitchFamily="18" charset="0"/>
              </a:rPr>
              <a:t>qu’il</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fasse</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voir</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aux</a:t>
            </a:r>
            <a:r>
              <a:rPr lang="it-IT" sz="2000" kern="0" dirty="0">
                <a:solidFill>
                  <a:srgbClr val="202122"/>
                </a:solidFill>
                <a:effectLst/>
                <a:latin typeface="Arial" panose="020B0604020202020204" pitchFamily="34" charset="0"/>
                <a:ea typeface="Times New Roman" panose="02020603050405020304" pitchFamily="18" charset="0"/>
              </a:rPr>
              <a:t> gens </a:t>
            </a:r>
            <a:r>
              <a:rPr lang="it-IT" sz="2000" kern="0" dirty="0" err="1">
                <a:solidFill>
                  <a:srgbClr val="202122"/>
                </a:solidFill>
                <a:effectLst/>
                <a:latin typeface="Arial" panose="020B0604020202020204" pitchFamily="34" charset="0"/>
                <a:ea typeface="Times New Roman" panose="02020603050405020304" pitchFamily="18" charset="0"/>
              </a:rPr>
              <a:t>du</a:t>
            </a:r>
            <a:r>
              <a:rPr lang="it-IT" sz="2000" kern="0" dirty="0">
                <a:solidFill>
                  <a:srgbClr val="202122"/>
                </a:solidFill>
                <a:effectLst/>
                <a:latin typeface="Arial" panose="020B0604020202020204" pitchFamily="34" charset="0"/>
                <a:ea typeface="Times New Roman" panose="02020603050405020304" pitchFamily="18" charset="0"/>
              </a:rPr>
              <a:t> monde ce </a:t>
            </a:r>
            <a:r>
              <a:rPr lang="it-IT" sz="2000" kern="0" dirty="0" err="1">
                <a:solidFill>
                  <a:srgbClr val="202122"/>
                </a:solidFill>
                <a:effectLst/>
                <a:latin typeface="Arial" panose="020B0604020202020204" pitchFamily="34" charset="0"/>
                <a:ea typeface="Times New Roman" panose="02020603050405020304" pitchFamily="18" charset="0"/>
              </a:rPr>
              <a:t>que</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les</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dames</a:t>
            </a:r>
            <a:r>
              <a:rPr lang="it-IT" sz="2000" kern="0" dirty="0">
                <a:solidFill>
                  <a:srgbClr val="202122"/>
                </a:solidFill>
                <a:effectLst/>
                <a:latin typeface="Arial" panose="020B0604020202020204" pitchFamily="34" charset="0"/>
                <a:ea typeface="Times New Roman" panose="02020603050405020304" pitchFamily="18" charset="0"/>
              </a:rPr>
              <a:t> de </a:t>
            </a:r>
            <a:r>
              <a:rPr lang="it-IT" sz="2000" kern="0" dirty="0" err="1">
                <a:solidFill>
                  <a:srgbClr val="202122"/>
                </a:solidFill>
                <a:effectLst/>
                <a:latin typeface="Arial" panose="020B0604020202020204" pitchFamily="34" charset="0"/>
                <a:ea typeface="Times New Roman" panose="02020603050405020304" pitchFamily="18" charset="0"/>
              </a:rPr>
              <a:t>charité</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ont</a:t>
            </a:r>
            <a:r>
              <a:rPr lang="it-IT" sz="2000" kern="0" dirty="0">
                <a:solidFill>
                  <a:srgbClr val="202122"/>
                </a:solidFill>
                <a:effectLst/>
                <a:latin typeface="Arial" panose="020B0604020202020204" pitchFamily="34" charset="0"/>
                <a:ea typeface="Times New Roman" panose="02020603050405020304" pitchFamily="18" charset="0"/>
              </a:rPr>
              <a:t> le </a:t>
            </a:r>
            <a:r>
              <a:rPr lang="it-IT" sz="2000" kern="0" dirty="0" err="1">
                <a:solidFill>
                  <a:srgbClr val="202122"/>
                </a:solidFill>
                <a:effectLst/>
                <a:latin typeface="Arial" panose="020B0604020202020204" pitchFamily="34" charset="0"/>
                <a:ea typeface="Times New Roman" panose="02020603050405020304" pitchFamily="18" charset="0"/>
              </a:rPr>
              <a:t>courage</a:t>
            </a:r>
            <a:r>
              <a:rPr lang="it-IT" sz="2000" kern="0" dirty="0">
                <a:solidFill>
                  <a:srgbClr val="202122"/>
                </a:solidFill>
                <a:effectLst/>
                <a:latin typeface="Arial" panose="020B0604020202020204" pitchFamily="34" charset="0"/>
                <a:ea typeface="Times New Roman" panose="02020603050405020304" pitchFamily="18" charset="0"/>
              </a:rPr>
              <a:t> de </a:t>
            </a:r>
            <a:r>
              <a:rPr lang="it-IT" sz="2000" kern="0" dirty="0" err="1">
                <a:solidFill>
                  <a:srgbClr val="202122"/>
                </a:solidFill>
                <a:effectLst/>
                <a:latin typeface="Arial" panose="020B0604020202020204" pitchFamily="34" charset="0"/>
                <a:ea typeface="Times New Roman" panose="02020603050405020304" pitchFamily="18" charset="0"/>
              </a:rPr>
              <a:t>voir</a:t>
            </a:r>
            <a:r>
              <a:rPr lang="it-IT" sz="2000" kern="0" dirty="0">
                <a:solidFill>
                  <a:srgbClr val="202122"/>
                </a:solidFill>
                <a:effectLst/>
                <a:latin typeface="Arial" panose="020B0604020202020204" pitchFamily="34" charset="0"/>
                <a:ea typeface="Times New Roman" panose="02020603050405020304" pitchFamily="18" charset="0"/>
              </a:rPr>
              <a:t>, ce </a:t>
            </a:r>
            <a:r>
              <a:rPr lang="it-IT" sz="2000" kern="0" dirty="0" err="1">
                <a:solidFill>
                  <a:srgbClr val="202122"/>
                </a:solidFill>
                <a:effectLst/>
                <a:latin typeface="Arial" panose="020B0604020202020204" pitchFamily="34" charset="0"/>
                <a:ea typeface="Times New Roman" panose="02020603050405020304" pitchFamily="18" charset="0"/>
              </a:rPr>
              <a:t>que</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les</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reines</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autrefois</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faisaient</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toucher</a:t>
            </a:r>
            <a:r>
              <a:rPr lang="it-IT" sz="2000" kern="0" dirty="0">
                <a:solidFill>
                  <a:srgbClr val="202122"/>
                </a:solidFill>
                <a:effectLst/>
                <a:latin typeface="Arial" panose="020B0604020202020204" pitchFamily="34" charset="0"/>
                <a:ea typeface="Times New Roman" panose="02020603050405020304" pitchFamily="18" charset="0"/>
              </a:rPr>
              <a:t> de l’</a:t>
            </a:r>
            <a:r>
              <a:rPr lang="it-IT" sz="2000" kern="0" dirty="0" err="1">
                <a:solidFill>
                  <a:srgbClr val="202122"/>
                </a:solidFill>
                <a:effectLst/>
                <a:latin typeface="Arial" panose="020B0604020202020204" pitchFamily="34" charset="0"/>
                <a:ea typeface="Times New Roman" panose="02020603050405020304" pitchFamily="18" charset="0"/>
              </a:rPr>
              <a:t>œil</a:t>
            </a:r>
            <a:r>
              <a:rPr lang="it-IT" sz="2000" kern="0" dirty="0">
                <a:solidFill>
                  <a:srgbClr val="202122"/>
                </a:solidFill>
                <a:effectLst/>
                <a:latin typeface="Arial" panose="020B0604020202020204" pitchFamily="34" charset="0"/>
                <a:ea typeface="Times New Roman" panose="02020603050405020304" pitchFamily="18" charset="0"/>
              </a:rPr>
              <a:t> à </a:t>
            </a:r>
            <a:r>
              <a:rPr lang="it-IT" sz="2000" kern="0" dirty="0" err="1">
                <a:solidFill>
                  <a:srgbClr val="202122"/>
                </a:solidFill>
                <a:effectLst/>
                <a:latin typeface="Arial" panose="020B0604020202020204" pitchFamily="34" charset="0"/>
                <a:ea typeface="Times New Roman" panose="02020603050405020304" pitchFamily="18" charset="0"/>
              </a:rPr>
              <a:t>leurs</a:t>
            </a:r>
            <a:r>
              <a:rPr lang="it-IT" sz="2000" kern="0" dirty="0">
                <a:solidFill>
                  <a:srgbClr val="202122"/>
                </a:solidFill>
                <a:effectLst/>
                <a:latin typeface="Arial" panose="020B0604020202020204" pitchFamily="34" charset="0"/>
                <a:ea typeface="Times New Roman" panose="02020603050405020304" pitchFamily="18" charset="0"/>
              </a:rPr>
              <a:t> enfants </a:t>
            </a:r>
            <a:r>
              <a:rPr lang="it-IT" sz="2000" kern="0" dirty="0" err="1">
                <a:solidFill>
                  <a:srgbClr val="202122"/>
                </a:solidFill>
                <a:effectLst/>
                <a:latin typeface="Arial" panose="020B0604020202020204" pitchFamily="34" charset="0"/>
                <a:ea typeface="Times New Roman" panose="02020603050405020304" pitchFamily="18" charset="0"/>
              </a:rPr>
              <a:t>dans</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les</a:t>
            </a:r>
            <a:r>
              <a:rPr lang="it-IT" sz="2000" kern="0" dirty="0">
                <a:solidFill>
                  <a:srgbClr val="202122"/>
                </a:solidFill>
                <a:effectLst/>
                <a:latin typeface="Arial" panose="020B0604020202020204" pitchFamily="34" charset="0"/>
                <a:ea typeface="Times New Roman" panose="02020603050405020304" pitchFamily="18" charset="0"/>
              </a:rPr>
              <a:t> hospices : la </a:t>
            </a:r>
            <a:r>
              <a:rPr lang="it-IT" sz="2000" kern="0" dirty="0" err="1">
                <a:solidFill>
                  <a:srgbClr val="202122"/>
                </a:solidFill>
                <a:effectLst/>
                <a:latin typeface="Arial" panose="020B0604020202020204" pitchFamily="34" charset="0"/>
                <a:ea typeface="Times New Roman" panose="02020603050405020304" pitchFamily="18" charset="0"/>
              </a:rPr>
              <a:t>souffrance</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humaine</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présente</a:t>
            </a:r>
            <a:r>
              <a:rPr lang="it-IT" sz="2000" kern="0" dirty="0">
                <a:solidFill>
                  <a:srgbClr val="202122"/>
                </a:solidFill>
                <a:effectLst/>
                <a:latin typeface="Arial" panose="020B0604020202020204" pitchFamily="34" charset="0"/>
                <a:ea typeface="Times New Roman" panose="02020603050405020304" pitchFamily="18" charset="0"/>
              </a:rPr>
              <a:t> et </a:t>
            </a:r>
            <a:r>
              <a:rPr lang="it-IT" sz="2000" kern="0" dirty="0" err="1">
                <a:solidFill>
                  <a:srgbClr val="202122"/>
                </a:solidFill>
                <a:effectLst/>
                <a:latin typeface="Arial" panose="020B0604020202020204" pitchFamily="34" charset="0"/>
                <a:ea typeface="Times New Roman" panose="02020603050405020304" pitchFamily="18" charset="0"/>
              </a:rPr>
              <a:t>toute</a:t>
            </a:r>
            <a:r>
              <a:rPr lang="it-IT" sz="2000" kern="0" dirty="0">
                <a:solidFill>
                  <a:srgbClr val="202122"/>
                </a:solidFill>
                <a:effectLst/>
                <a:latin typeface="Arial" panose="020B0604020202020204" pitchFamily="34" charset="0"/>
                <a:ea typeface="Times New Roman" panose="02020603050405020304" pitchFamily="18" charset="0"/>
              </a:rPr>
              <a:t> vive, qui </a:t>
            </a:r>
            <a:r>
              <a:rPr lang="it-IT" sz="2000" kern="0" dirty="0" err="1">
                <a:solidFill>
                  <a:srgbClr val="202122"/>
                </a:solidFill>
                <a:effectLst/>
                <a:latin typeface="Arial" panose="020B0604020202020204" pitchFamily="34" charset="0"/>
                <a:ea typeface="Times New Roman" panose="02020603050405020304" pitchFamily="18" charset="0"/>
              </a:rPr>
              <a:t>apprend</a:t>
            </a:r>
            <a:r>
              <a:rPr lang="it-IT" sz="2000" kern="0" dirty="0">
                <a:solidFill>
                  <a:srgbClr val="202122"/>
                </a:solidFill>
                <a:effectLst/>
                <a:latin typeface="Arial" panose="020B0604020202020204" pitchFamily="34" charset="0"/>
                <a:ea typeface="Times New Roman" panose="02020603050405020304" pitchFamily="18" charset="0"/>
              </a:rPr>
              <a:t> la </a:t>
            </a:r>
            <a:r>
              <a:rPr lang="it-IT" sz="2000" kern="0" dirty="0" err="1">
                <a:solidFill>
                  <a:srgbClr val="202122"/>
                </a:solidFill>
                <a:effectLst/>
                <a:latin typeface="Arial" panose="020B0604020202020204" pitchFamily="34" charset="0"/>
                <a:ea typeface="Times New Roman" panose="02020603050405020304" pitchFamily="18" charset="0"/>
              </a:rPr>
              <a:t>charité</a:t>
            </a:r>
            <a:r>
              <a:rPr lang="it-IT" sz="2000" kern="0" dirty="0">
                <a:solidFill>
                  <a:srgbClr val="202122"/>
                </a:solidFill>
                <a:effectLst/>
                <a:latin typeface="Arial" panose="020B0604020202020204" pitchFamily="34" charset="0"/>
                <a:ea typeface="Times New Roman" panose="02020603050405020304" pitchFamily="18" charset="0"/>
              </a:rPr>
              <a:t> ; </a:t>
            </a:r>
            <a:r>
              <a:rPr lang="it-IT" sz="2000" kern="0" dirty="0" err="1">
                <a:solidFill>
                  <a:srgbClr val="202122"/>
                </a:solidFill>
                <a:effectLst/>
                <a:latin typeface="Arial" panose="020B0604020202020204" pitchFamily="34" charset="0"/>
                <a:ea typeface="Times New Roman" panose="02020603050405020304" pitchFamily="18" charset="0"/>
              </a:rPr>
              <a:t>que</a:t>
            </a:r>
            <a:r>
              <a:rPr lang="it-IT" sz="2000" kern="0" dirty="0">
                <a:solidFill>
                  <a:srgbClr val="202122"/>
                </a:solidFill>
                <a:effectLst/>
                <a:latin typeface="Arial" panose="020B0604020202020204" pitchFamily="34" charset="0"/>
                <a:ea typeface="Times New Roman" panose="02020603050405020304" pitchFamily="18" charset="0"/>
              </a:rPr>
              <a:t> le Roman </a:t>
            </a:r>
            <a:r>
              <a:rPr lang="it-IT" sz="2000" kern="0" dirty="0" err="1">
                <a:solidFill>
                  <a:srgbClr val="202122"/>
                </a:solidFill>
                <a:effectLst/>
                <a:latin typeface="Arial" panose="020B0604020202020204" pitchFamily="34" charset="0"/>
                <a:ea typeface="Times New Roman" panose="02020603050405020304" pitchFamily="18" charset="0"/>
              </a:rPr>
              <a:t>ait</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cette</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religion</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que</a:t>
            </a:r>
            <a:r>
              <a:rPr lang="it-IT" sz="2000" kern="0" dirty="0">
                <a:solidFill>
                  <a:srgbClr val="202122"/>
                </a:solidFill>
                <a:effectLst/>
                <a:latin typeface="Arial" panose="020B0604020202020204" pitchFamily="34" charset="0"/>
                <a:ea typeface="Times New Roman" panose="02020603050405020304" pitchFamily="18" charset="0"/>
              </a:rPr>
              <a:t> le siècle </a:t>
            </a:r>
            <a:r>
              <a:rPr lang="it-IT" sz="2000" kern="0" dirty="0" err="1">
                <a:solidFill>
                  <a:srgbClr val="202122"/>
                </a:solidFill>
                <a:effectLst/>
                <a:latin typeface="Arial" panose="020B0604020202020204" pitchFamily="34" charset="0"/>
                <a:ea typeface="Times New Roman" panose="02020603050405020304" pitchFamily="18" charset="0"/>
              </a:rPr>
              <a:t>passé</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appelait</a:t>
            </a:r>
            <a:r>
              <a:rPr lang="it-IT" sz="2000" kern="0" dirty="0">
                <a:solidFill>
                  <a:srgbClr val="202122"/>
                </a:solidFill>
                <a:effectLst/>
                <a:latin typeface="Arial" panose="020B0604020202020204" pitchFamily="34" charset="0"/>
                <a:ea typeface="Times New Roman" panose="02020603050405020304" pitchFamily="18" charset="0"/>
              </a:rPr>
              <a:t> de ce large et vaste </a:t>
            </a:r>
            <a:r>
              <a:rPr lang="it-IT" sz="2000" kern="0" dirty="0" err="1">
                <a:solidFill>
                  <a:srgbClr val="202122"/>
                </a:solidFill>
                <a:effectLst/>
                <a:latin typeface="Arial" panose="020B0604020202020204" pitchFamily="34" charset="0"/>
                <a:ea typeface="Times New Roman" panose="02020603050405020304" pitchFamily="18" charset="0"/>
              </a:rPr>
              <a:t>nom</a:t>
            </a:r>
            <a:r>
              <a:rPr lang="it-IT" sz="2000" kern="0" dirty="0">
                <a:solidFill>
                  <a:srgbClr val="202122"/>
                </a:solidFill>
                <a:effectLst/>
                <a:latin typeface="Arial" panose="020B0604020202020204" pitchFamily="34" charset="0"/>
                <a:ea typeface="Times New Roman" panose="02020603050405020304" pitchFamily="18" charset="0"/>
              </a:rPr>
              <a:t> : </a:t>
            </a:r>
            <a:r>
              <a:rPr lang="it-IT" sz="2000" i="1" kern="0" dirty="0" err="1">
                <a:solidFill>
                  <a:srgbClr val="202122"/>
                </a:solidFill>
                <a:effectLst/>
                <a:latin typeface="Arial" panose="020B0604020202020204" pitchFamily="34" charset="0"/>
                <a:ea typeface="Times New Roman" panose="02020603050405020304" pitchFamily="18" charset="0"/>
              </a:rPr>
              <a:t>Humanité</a:t>
            </a:r>
            <a:r>
              <a:rPr lang="it-IT" sz="2000" i="1" kern="0" dirty="0">
                <a:solidFill>
                  <a:srgbClr val="202122"/>
                </a:solidFill>
                <a:effectLst/>
                <a:latin typeface="Arial" panose="020B0604020202020204" pitchFamily="34" charset="0"/>
                <a:ea typeface="Times New Roman" panose="02020603050405020304" pitchFamily="18" charset="0"/>
              </a:rPr>
              <a:t> ;</a:t>
            </a:r>
            <a:r>
              <a:rPr lang="it-IT" sz="2000" kern="0" dirty="0">
                <a:solidFill>
                  <a:srgbClr val="202122"/>
                </a:solidFill>
                <a:effectLst/>
                <a:latin typeface="Arial" panose="020B0604020202020204" pitchFamily="34" charset="0"/>
                <a:ea typeface="Times New Roman" panose="02020603050405020304" pitchFamily="18" charset="0"/>
              </a:rPr>
              <a:t> — il lui </a:t>
            </a:r>
            <a:r>
              <a:rPr lang="it-IT" sz="2000" kern="0" dirty="0" err="1">
                <a:solidFill>
                  <a:srgbClr val="202122"/>
                </a:solidFill>
                <a:effectLst/>
                <a:latin typeface="Arial" panose="020B0604020202020204" pitchFamily="34" charset="0"/>
                <a:ea typeface="Times New Roman" panose="02020603050405020304" pitchFamily="18" charset="0"/>
              </a:rPr>
              <a:t>suffit</a:t>
            </a:r>
            <a:r>
              <a:rPr lang="it-IT" sz="2000" kern="0" dirty="0">
                <a:solidFill>
                  <a:srgbClr val="202122"/>
                </a:solidFill>
                <a:effectLst/>
                <a:latin typeface="Arial" panose="020B0604020202020204" pitchFamily="34" charset="0"/>
                <a:ea typeface="Times New Roman" panose="02020603050405020304" pitchFamily="18" charset="0"/>
              </a:rPr>
              <a:t> de </a:t>
            </a:r>
            <a:r>
              <a:rPr lang="it-IT" sz="2000" kern="0" dirty="0" err="1">
                <a:solidFill>
                  <a:srgbClr val="202122"/>
                </a:solidFill>
                <a:effectLst/>
                <a:latin typeface="Arial" panose="020B0604020202020204" pitchFamily="34" charset="0"/>
                <a:ea typeface="Times New Roman" panose="02020603050405020304" pitchFamily="18" charset="0"/>
              </a:rPr>
              <a:t>cette</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conscience</a:t>
            </a:r>
            <a:r>
              <a:rPr lang="it-IT" sz="2000" kern="0" dirty="0">
                <a:solidFill>
                  <a:srgbClr val="202122"/>
                </a:solidFill>
                <a:effectLst/>
                <a:latin typeface="Arial" panose="020B0604020202020204" pitchFamily="34" charset="0"/>
                <a:ea typeface="Times New Roman" panose="02020603050405020304" pitchFamily="18" charset="0"/>
              </a:rPr>
              <a:t> : son </a:t>
            </a:r>
            <a:r>
              <a:rPr lang="it-IT" sz="2000" kern="0" dirty="0" err="1">
                <a:solidFill>
                  <a:srgbClr val="202122"/>
                </a:solidFill>
                <a:effectLst/>
                <a:latin typeface="Arial" panose="020B0604020202020204" pitchFamily="34" charset="0"/>
                <a:ea typeface="Times New Roman" panose="02020603050405020304" pitchFamily="18" charset="0"/>
              </a:rPr>
              <a:t>droit</a:t>
            </a:r>
            <a:r>
              <a:rPr lang="it-IT" sz="2000" kern="0" dirty="0">
                <a:solidFill>
                  <a:srgbClr val="202122"/>
                </a:solidFill>
                <a:effectLst/>
                <a:latin typeface="Arial" panose="020B0604020202020204" pitchFamily="34" charset="0"/>
                <a:ea typeface="Times New Roman" panose="02020603050405020304" pitchFamily="18" charset="0"/>
              </a:rPr>
              <a:t> est là.</a:t>
            </a:r>
            <a:endParaRPr lang="it-IT" sz="2000" dirty="0"/>
          </a:p>
        </p:txBody>
      </p:sp>
    </p:spTree>
    <p:extLst>
      <p:ext uri="{BB962C8B-B14F-4D97-AF65-F5344CB8AC3E}">
        <p14:creationId xmlns:p14="http://schemas.microsoft.com/office/powerpoint/2010/main" val="45511685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59D5E27-252B-406E-BBB6-CFD936BA4FF7}"/>
              </a:ext>
            </a:extLst>
          </p:cNvPr>
          <p:cNvSpPr>
            <a:spLocks noGrp="1"/>
          </p:cNvSpPr>
          <p:nvPr>
            <p:ph type="title"/>
          </p:nvPr>
        </p:nvSpPr>
        <p:spPr/>
        <p:txBody>
          <a:bodyPr/>
          <a:lstStyle/>
          <a:p>
            <a:pPr algn="ctr"/>
            <a:r>
              <a:rPr lang="it-IT" dirty="0"/>
              <a:t>Zola, </a:t>
            </a:r>
            <a:r>
              <a:rPr lang="it-IT" i="1" dirty="0"/>
              <a:t>Le </a:t>
            </a:r>
            <a:r>
              <a:rPr lang="it-IT" i="1" dirty="0" err="1"/>
              <a:t>roman</a:t>
            </a:r>
            <a:r>
              <a:rPr lang="it-IT" i="1" dirty="0"/>
              <a:t> </a:t>
            </a:r>
            <a:r>
              <a:rPr lang="it-IT" i="1" dirty="0" err="1"/>
              <a:t>expérimental</a:t>
            </a:r>
            <a:endParaRPr lang="it-IT" i="1" dirty="0"/>
          </a:p>
        </p:txBody>
      </p:sp>
      <p:sp>
        <p:nvSpPr>
          <p:cNvPr id="3" name="Segnaposto contenuto 2">
            <a:extLst>
              <a:ext uri="{FF2B5EF4-FFF2-40B4-BE49-F238E27FC236}">
                <a16:creationId xmlns:a16="http://schemas.microsoft.com/office/drawing/2014/main" id="{688B5F0B-7347-40D3-A3FD-E30D1B694FE0}"/>
              </a:ext>
            </a:extLst>
          </p:cNvPr>
          <p:cNvSpPr>
            <a:spLocks noGrp="1"/>
          </p:cNvSpPr>
          <p:nvPr>
            <p:ph idx="1"/>
          </p:nvPr>
        </p:nvSpPr>
        <p:spPr/>
        <p:txBody>
          <a:bodyPr>
            <a:normAutofit lnSpcReduction="10000"/>
          </a:bodyPr>
          <a:lstStyle/>
          <a:p>
            <a:pPr algn="just"/>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romancier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est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d'un </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observateur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d'un </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expérimentateur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observateur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chez</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lui donne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faits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tels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qu'il</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observés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pose le point de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départ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établit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terrain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solide sur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lequel</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vont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marcher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personnages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se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développer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phénomènes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Puis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expérimentateur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paraît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institue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expérience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je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veux</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dire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mouvoir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personnages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dans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une histoire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particulière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pour y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montrer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succession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faits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y sera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telle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exige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déterminisme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phénomènes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mis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à l'</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étude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C'est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presque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toujours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ici</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une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expérience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«pour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voir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comme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appelle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Claude Bernard. Le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romancier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part à la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recherche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d'une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vérité</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Je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prendrai</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comme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exemple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 figure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du</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baron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Hulot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dans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i="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La </a:t>
            </a:r>
            <a:r>
              <a:rPr lang="it-IT" sz="1800" i="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Cousine</a:t>
            </a:r>
            <a:r>
              <a:rPr lang="it-IT" sz="1800" i="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Bette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Balzac. Le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général</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observé</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par Balzac est le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ravage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tempérament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amoureux</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d'un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homme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amène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chez</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lui,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dans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famille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dans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société</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Dès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qu'il</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eu</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choisi</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son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sujet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il est parti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faits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observés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puis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il 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institué</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son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expérience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soumettant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Hulot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à une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série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épreuves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en le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faisant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passer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par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certains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milieux</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pour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montrer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fonctionnement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du</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mécanisme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sa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passion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Il est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donc</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évident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qu'il</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n'y</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pas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seulement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là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observation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mais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qu'il</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y 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aussi</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expérimentation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puisque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Balzac ne s'en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tient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pas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strictement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photographe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aux</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faits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recueillis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par lui,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puisqu'il</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intervient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d'une façon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directe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pour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placer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son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personnage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dans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conditions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dont il reste le maître. Le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problème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est de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savoir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ce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telle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passion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agissant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dans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tel</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milieu et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dans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telles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circonstances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produira</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au</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point de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l'</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individu</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de la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société</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a:t>
            </a:r>
            <a:r>
              <a:rPr lang="it-IT" sz="18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un </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roman</a:t>
            </a:r>
            <a:r>
              <a:rPr lang="it-IT" sz="18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expérimental</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i="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La </a:t>
            </a:r>
            <a:r>
              <a:rPr lang="it-IT" sz="1800" i="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Cousine</a:t>
            </a:r>
            <a:r>
              <a:rPr lang="it-IT" sz="1800" i="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Bette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par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exemple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est </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simplement</a:t>
            </a:r>
            <a:r>
              <a:rPr lang="it-IT" sz="18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procès-verbal</a:t>
            </a:r>
            <a:r>
              <a:rPr lang="it-IT" sz="18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l'</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expérience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romancier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répète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sous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yeux</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du</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public. </a:t>
            </a:r>
            <a:endParaRPr lang="it-IT" sz="1800" kern="150" dirty="0">
              <a:effectLst/>
              <a:latin typeface="Times New Roman" panose="02020603050405020304" pitchFamily="18" charset="0"/>
              <a:ea typeface="SimSun" panose="02010600030101010101" pitchFamily="2" charset="-122"/>
              <a:cs typeface="Lucida Sans" panose="020B0602030504020204" pitchFamily="34" charset="0"/>
            </a:endParaRPr>
          </a:p>
          <a:p>
            <a:pPr algn="just"/>
            <a:endParaRPr lang="it-IT" dirty="0"/>
          </a:p>
        </p:txBody>
      </p:sp>
    </p:spTree>
    <p:extLst>
      <p:ext uri="{BB962C8B-B14F-4D97-AF65-F5344CB8AC3E}">
        <p14:creationId xmlns:p14="http://schemas.microsoft.com/office/powerpoint/2010/main" val="136481557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4218DFD-6B92-47E7-B395-6992BC77AB4D}"/>
              </a:ext>
            </a:extLst>
          </p:cNvPr>
          <p:cNvSpPr>
            <a:spLocks noGrp="1"/>
          </p:cNvSpPr>
          <p:nvPr>
            <p:ph type="title"/>
          </p:nvPr>
        </p:nvSpPr>
        <p:spPr/>
        <p:txBody>
          <a:bodyPr/>
          <a:lstStyle/>
          <a:p>
            <a:pPr algn="ctr"/>
            <a:r>
              <a:rPr lang="it-IT" dirty="0"/>
              <a:t>Zola, </a:t>
            </a:r>
            <a:r>
              <a:rPr lang="it-IT" i="1" dirty="0"/>
              <a:t>Le </a:t>
            </a:r>
            <a:r>
              <a:rPr lang="it-IT" i="1" dirty="0" err="1"/>
              <a:t>roman</a:t>
            </a:r>
            <a:r>
              <a:rPr lang="it-IT" i="1" dirty="0"/>
              <a:t> </a:t>
            </a:r>
            <a:r>
              <a:rPr lang="it-IT" i="1" dirty="0" err="1"/>
              <a:t>expérimental</a:t>
            </a:r>
            <a:r>
              <a:rPr lang="it-IT" dirty="0"/>
              <a:t> (suite)</a:t>
            </a:r>
          </a:p>
        </p:txBody>
      </p:sp>
      <p:sp>
        <p:nvSpPr>
          <p:cNvPr id="3" name="Segnaposto contenuto 2">
            <a:extLst>
              <a:ext uri="{FF2B5EF4-FFF2-40B4-BE49-F238E27FC236}">
                <a16:creationId xmlns:a16="http://schemas.microsoft.com/office/drawing/2014/main" id="{BCA07E3A-7B20-44F7-A0EB-224F35B726E3}"/>
              </a:ext>
            </a:extLst>
          </p:cNvPr>
          <p:cNvSpPr>
            <a:spLocks noGrp="1"/>
          </p:cNvSpPr>
          <p:nvPr>
            <p:ph idx="1"/>
          </p:nvPr>
        </p:nvSpPr>
        <p:spPr/>
        <p:txBody>
          <a:bodyPr>
            <a:normAutofit fontScale="92500" lnSpcReduction="10000"/>
          </a:bodyPr>
          <a:lstStyle/>
          <a:p>
            <a:pPr algn="just" fontAlgn="auto">
              <a:spcBef>
                <a:spcPts val="600"/>
              </a:spcBef>
              <a:spcAft>
                <a:spcPts val="600"/>
              </a:spcAft>
            </a:pP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En somme,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toute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opération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consiste à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prendre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faits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dans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 nature,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puis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à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étudier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mécanisme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faits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agissant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sur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eux</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par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modifications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circonstances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milieux</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sans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jamais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écarter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lois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la nature.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Au</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bout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il y a la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connaissance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l'</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homme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connaissance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scientifique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dans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son action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individuelle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sociale.</a:t>
            </a:r>
            <a:endParaRPr lang="it-IT" sz="1800" kern="150" dirty="0">
              <a:effectLst/>
              <a:latin typeface="Times New Roman" panose="02020603050405020304" pitchFamily="18" charset="0"/>
              <a:ea typeface="SimSun" panose="02010600030101010101" pitchFamily="2" charset="-122"/>
              <a:cs typeface="Lucida Sans" panose="020B0602030504020204" pitchFamily="34" charset="0"/>
            </a:endParaRPr>
          </a:p>
          <a:p>
            <a:pPr indent="304800" algn="just" fontAlgn="auto">
              <a:spcBef>
                <a:spcPts val="600"/>
              </a:spcBef>
              <a:spcAft>
                <a:spcPts val="600"/>
              </a:spcAft>
            </a:pP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Sans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doute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nous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sommes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loin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ici</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certitudes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la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chimie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même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la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physiologie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Nous ne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connaissons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point encore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réactifs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qui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décomposent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passions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qui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permettent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analyser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Souvent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dans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cette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étude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je rappellerai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ainsi</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roman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expérimental</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est plus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jeune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médecine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expérimentale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laquelle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pourtant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est à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peine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née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Mais je n'</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entends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pas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constater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résultats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acquis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je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désire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simplement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exposer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clairement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une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méthode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Si le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romancier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expérimental</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marche encore à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tâtons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dans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la plus </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obscure</a:t>
            </a:r>
            <a:r>
              <a:rPr lang="it-IT" sz="18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la plus </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complexe</a:t>
            </a:r>
            <a:r>
              <a:rPr lang="it-IT" sz="18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des</a:t>
            </a:r>
            <a:r>
              <a:rPr lang="it-IT" sz="18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sciences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cela n'</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empêche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pas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cette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science d'</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exister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Il est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indéniable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roman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naturaliste,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tel</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nous le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comprenons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à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cette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heure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est une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expérience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véritable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romancier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sur l'</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homme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en s'</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aidant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l'</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observation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t>
            </a:r>
            <a:endParaRPr lang="it-IT" sz="1800" kern="150" dirty="0">
              <a:effectLst/>
              <a:latin typeface="Times New Roman" panose="02020603050405020304" pitchFamily="18" charset="0"/>
              <a:ea typeface="SimSun" panose="02010600030101010101" pitchFamily="2" charset="-122"/>
              <a:cs typeface="Lucida Sans" panose="020B0602030504020204" pitchFamily="34" charset="0"/>
            </a:endParaRPr>
          </a:p>
          <a:p>
            <a:pPr indent="304800" algn="just" fontAlgn="auto">
              <a:spcBef>
                <a:spcPts val="600"/>
              </a:spcBef>
              <a:spcAft>
                <a:spcPts val="600"/>
              </a:spcAft>
            </a:pPr>
            <a:r>
              <a:rPr lang="it-IT" sz="1800"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 Le </a:t>
            </a:r>
            <a:r>
              <a:rPr lang="it-IT" sz="1800"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roman</a:t>
            </a:r>
            <a:r>
              <a:rPr lang="it-IT" sz="1800"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a:t>
            </a:r>
            <a:r>
              <a:rPr lang="it-IT" sz="1800"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expérimental</a:t>
            </a:r>
            <a:r>
              <a:rPr lang="it-IT" sz="1800"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est une </a:t>
            </a:r>
            <a:r>
              <a:rPr lang="it-IT" sz="1800"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conséquence</a:t>
            </a:r>
            <a:r>
              <a:rPr lang="it-IT" sz="1800"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de l'</a:t>
            </a:r>
            <a:r>
              <a:rPr lang="it-IT" sz="1800"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évolution</a:t>
            </a:r>
            <a:r>
              <a:rPr lang="it-IT" sz="1800"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a:t>
            </a:r>
            <a:r>
              <a:rPr lang="it-IT" sz="1800"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scientifique</a:t>
            </a:r>
            <a:r>
              <a:rPr lang="it-IT" sz="1800"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a:t>
            </a:r>
            <a:r>
              <a:rPr lang="it-IT" sz="1800"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du</a:t>
            </a:r>
            <a:r>
              <a:rPr lang="it-IT" sz="1800"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siècle; il continue et </a:t>
            </a:r>
            <a:r>
              <a:rPr lang="it-IT" sz="1800"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complète</a:t>
            </a:r>
            <a:r>
              <a:rPr lang="it-IT" sz="1800"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la </a:t>
            </a:r>
            <a:r>
              <a:rPr lang="it-IT" sz="1800"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physiologie</a:t>
            </a:r>
            <a:r>
              <a:rPr lang="it-IT" sz="1800"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qui elle-</a:t>
            </a:r>
            <a:r>
              <a:rPr lang="it-IT" sz="1800"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même</a:t>
            </a:r>
            <a:r>
              <a:rPr lang="it-IT" sz="1800"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s'</a:t>
            </a:r>
            <a:r>
              <a:rPr lang="it-IT" sz="1800"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appuie</a:t>
            </a:r>
            <a:r>
              <a:rPr lang="it-IT" sz="1800"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sur la </a:t>
            </a:r>
            <a:r>
              <a:rPr lang="it-IT" sz="1800"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chimie</a:t>
            </a:r>
            <a:r>
              <a:rPr lang="it-IT" sz="1800"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et la physique; il </a:t>
            </a:r>
            <a:r>
              <a:rPr lang="it-IT" sz="1800"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substitue</a:t>
            </a:r>
            <a:r>
              <a:rPr lang="it-IT" sz="1800"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à l'</a:t>
            </a:r>
            <a:r>
              <a:rPr lang="it-IT" sz="1800"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étude</a:t>
            </a:r>
            <a:r>
              <a:rPr lang="it-IT" sz="1800"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de l'</a:t>
            </a:r>
            <a:r>
              <a:rPr lang="it-IT" sz="1800"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homme</a:t>
            </a:r>
            <a:r>
              <a:rPr lang="it-IT" sz="1800"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a:t>
            </a:r>
            <a:r>
              <a:rPr lang="it-IT" sz="1800"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abstrait</a:t>
            </a:r>
            <a:r>
              <a:rPr lang="it-IT" sz="1800"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de l'</a:t>
            </a:r>
            <a:r>
              <a:rPr lang="it-IT" sz="1800"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homme</a:t>
            </a:r>
            <a:r>
              <a:rPr lang="it-IT" sz="1800"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a:t>
            </a:r>
            <a:r>
              <a:rPr lang="it-IT" sz="1800"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métaphysique</a:t>
            </a:r>
            <a:r>
              <a:rPr lang="it-IT" sz="1800"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a:t>
            </a:r>
            <a:r>
              <a:rPr lang="it-IT" sz="1800" b="1"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l'</a:t>
            </a:r>
            <a:r>
              <a:rPr lang="it-IT" sz="1800" b="1"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étude</a:t>
            </a:r>
            <a:r>
              <a:rPr lang="it-IT" sz="1800" b="1"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de l'</a:t>
            </a:r>
            <a:r>
              <a:rPr lang="it-IT" sz="1800" b="1"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homme</a:t>
            </a:r>
            <a:r>
              <a:rPr lang="it-IT" sz="1800" b="1"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a:t>
            </a:r>
            <a:r>
              <a:rPr lang="it-IT" sz="1800" b="1"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naturel</a:t>
            </a:r>
            <a:r>
              <a:rPr lang="it-IT" sz="1800" b="1"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a:t>
            </a:r>
            <a:r>
              <a:rPr lang="it-IT" sz="1800" b="1"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soumis</a:t>
            </a:r>
            <a:r>
              <a:rPr lang="it-IT" sz="1800" b="1"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a:t>
            </a:r>
            <a:r>
              <a:rPr lang="it-IT" sz="1800" b="1"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aux</a:t>
            </a:r>
            <a:r>
              <a:rPr lang="it-IT" sz="1800" b="1"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a:t>
            </a:r>
            <a:r>
              <a:rPr lang="it-IT" sz="1800" b="1"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lois</a:t>
            </a:r>
            <a:r>
              <a:rPr lang="it-IT" sz="1800" b="1"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a:t>
            </a:r>
            <a:r>
              <a:rPr lang="it-IT" sz="1800" b="1"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physico-chimiques</a:t>
            </a:r>
            <a:r>
              <a:rPr lang="it-IT" sz="1800" b="1"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et </a:t>
            </a:r>
            <a:r>
              <a:rPr lang="it-IT" sz="1800" b="1"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déterminé</a:t>
            </a:r>
            <a:r>
              <a:rPr lang="it-IT" sz="1800" b="1"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par </a:t>
            </a:r>
            <a:r>
              <a:rPr lang="it-IT" sz="1800" b="1"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les</a:t>
            </a:r>
            <a:r>
              <a:rPr lang="it-IT" sz="1800" b="1"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a:t>
            </a:r>
            <a:r>
              <a:rPr lang="it-IT" sz="1800" b="1"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influences</a:t>
            </a:r>
            <a:r>
              <a:rPr lang="it-IT" sz="1800" b="1"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a:t>
            </a:r>
            <a:r>
              <a:rPr lang="it-IT" sz="1800" b="1"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du</a:t>
            </a:r>
            <a:r>
              <a:rPr lang="it-IT" sz="1800" b="1"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milieu</a:t>
            </a:r>
            <a:r>
              <a:rPr lang="it-IT" sz="1800"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il est en un </a:t>
            </a:r>
            <a:r>
              <a:rPr lang="it-IT" sz="1800"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mot</a:t>
            </a:r>
            <a:r>
              <a:rPr lang="it-IT" sz="1800"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a:t>
            </a:r>
            <a:r>
              <a:rPr lang="it-IT" sz="1800" b="1"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la </a:t>
            </a:r>
            <a:r>
              <a:rPr lang="it-IT" sz="1800" b="1"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littérature</a:t>
            </a:r>
            <a:r>
              <a:rPr lang="it-IT" sz="1800" b="1"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de </a:t>
            </a:r>
            <a:r>
              <a:rPr lang="it-IT" sz="1800" b="1"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notre</a:t>
            </a:r>
            <a:r>
              <a:rPr lang="it-IT" sz="1800" b="1"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a:t>
            </a:r>
            <a:r>
              <a:rPr lang="it-IT" sz="1800" b="1"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âge</a:t>
            </a:r>
            <a:r>
              <a:rPr lang="it-IT" sz="1800" b="1"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a:t>
            </a:r>
            <a:r>
              <a:rPr lang="it-IT" sz="1800" b="1"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scientifique</a:t>
            </a:r>
            <a:r>
              <a:rPr lang="it-IT" sz="1800"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a:t>
            </a:r>
            <a:r>
              <a:rPr lang="it-IT" sz="1800"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comme</a:t>
            </a:r>
            <a:r>
              <a:rPr lang="it-IT" sz="1800"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la </a:t>
            </a:r>
            <a:r>
              <a:rPr lang="it-IT" sz="1800"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littérature</a:t>
            </a:r>
            <a:r>
              <a:rPr lang="it-IT" sz="1800"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a:t>
            </a:r>
            <a:r>
              <a:rPr lang="it-IT" sz="1800"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classique</a:t>
            </a:r>
            <a:r>
              <a:rPr lang="it-IT" sz="1800"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et </a:t>
            </a:r>
            <a:r>
              <a:rPr lang="it-IT" sz="1800"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romantique</a:t>
            </a:r>
            <a:r>
              <a:rPr lang="it-IT" sz="1800"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a </a:t>
            </a:r>
            <a:r>
              <a:rPr lang="it-IT" sz="1800"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correspondu</a:t>
            </a:r>
            <a:r>
              <a:rPr lang="it-IT" sz="1800"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à un </a:t>
            </a:r>
            <a:r>
              <a:rPr lang="it-IT" sz="1800"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âge</a:t>
            </a:r>
            <a:r>
              <a:rPr lang="it-IT" sz="1800"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de </a:t>
            </a:r>
            <a:r>
              <a:rPr lang="it-IT" sz="1800"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scolastique</a:t>
            </a:r>
            <a:r>
              <a:rPr lang="it-IT" sz="1800"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et de </a:t>
            </a:r>
            <a:r>
              <a:rPr lang="it-IT" sz="1800"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théologie</a:t>
            </a:r>
            <a:r>
              <a:rPr lang="it-IT" sz="1800"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a:t>
            </a:r>
            <a:endParaRPr lang="it-IT" sz="1800" kern="150" dirty="0">
              <a:effectLst/>
              <a:latin typeface="Times New Roman" panose="02020603050405020304" pitchFamily="18" charset="0"/>
              <a:ea typeface="SimSun" panose="02010600030101010101" pitchFamily="2" charset="-122"/>
              <a:cs typeface="Lucida Sans" panose="020B0602030504020204" pitchFamily="34" charset="0"/>
            </a:endParaRPr>
          </a:p>
          <a:p>
            <a:endParaRPr lang="it-IT" dirty="0"/>
          </a:p>
        </p:txBody>
      </p:sp>
    </p:spTree>
    <p:extLst>
      <p:ext uri="{BB962C8B-B14F-4D97-AF65-F5344CB8AC3E}">
        <p14:creationId xmlns:p14="http://schemas.microsoft.com/office/powerpoint/2010/main" val="19650305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3186B41-C762-4913-989A-CA9A516C4895}"/>
              </a:ext>
            </a:extLst>
          </p:cNvPr>
          <p:cNvSpPr>
            <a:spLocks noGrp="1"/>
          </p:cNvSpPr>
          <p:nvPr>
            <p:ph type="title"/>
          </p:nvPr>
        </p:nvSpPr>
        <p:spPr/>
        <p:txBody>
          <a:bodyPr/>
          <a:lstStyle/>
          <a:p>
            <a:pPr algn="ctr"/>
            <a:r>
              <a:rPr lang="it-IT" dirty="0"/>
              <a:t>Zola, </a:t>
            </a:r>
            <a:r>
              <a:rPr lang="it-IT" i="1" dirty="0"/>
              <a:t>Germinal</a:t>
            </a:r>
            <a:r>
              <a:rPr lang="it-IT" dirty="0"/>
              <a:t> (III, 3)</a:t>
            </a:r>
          </a:p>
        </p:txBody>
      </p:sp>
      <p:sp>
        <p:nvSpPr>
          <p:cNvPr id="3" name="Segnaposto contenuto 2">
            <a:extLst>
              <a:ext uri="{FF2B5EF4-FFF2-40B4-BE49-F238E27FC236}">
                <a16:creationId xmlns:a16="http://schemas.microsoft.com/office/drawing/2014/main" id="{02DD0CCB-3405-4118-BF99-5A0726C7D900}"/>
              </a:ext>
            </a:extLst>
          </p:cNvPr>
          <p:cNvSpPr>
            <a:spLocks noGrp="1"/>
          </p:cNvSpPr>
          <p:nvPr>
            <p:ph idx="1"/>
          </p:nvPr>
        </p:nvSpPr>
        <p:spPr/>
        <p:txBody>
          <a:bodyPr/>
          <a:lstStyle/>
          <a:p>
            <a:pPr indent="304800" algn="just" fontAlgn="auto">
              <a:spcBef>
                <a:spcPts val="600"/>
              </a:spcBef>
              <a:spcAft>
                <a:spcPts val="600"/>
              </a:spcAft>
            </a:pPr>
            <a:endPar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endParaRPr>
          </a:p>
          <a:p>
            <a:pPr indent="304800" algn="just" fontAlgn="auto">
              <a:spcBef>
                <a:spcPts val="600"/>
              </a:spcBef>
              <a:spcAft>
                <a:spcPts val="600"/>
              </a:spcAft>
            </a:pP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Dame !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répondait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Maheu</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si l’on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avait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plus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d’argent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on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aurait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plus d’</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aise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Tout de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même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c’est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bien</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vrai</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ça</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ne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vaut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rien</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pour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personne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vivre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uns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sur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autres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Ça</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finit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toujours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par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hommes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soûls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par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filles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pleines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t>
            </a:r>
            <a:endParaRPr lang="it-IT" sz="2000" kern="150" dirty="0">
              <a:effectLst/>
              <a:latin typeface="Times New Roman" panose="02020603050405020304" pitchFamily="18" charset="0"/>
              <a:ea typeface="SimSun" panose="02010600030101010101" pitchFamily="2" charset="-122"/>
              <a:cs typeface="Lucida Sans" panose="020B0602030504020204" pitchFamily="34" charset="0"/>
            </a:endParaRPr>
          </a:p>
          <a:p>
            <a:pPr indent="304800" algn="just" fontAlgn="auto">
              <a:spcBef>
                <a:spcPts val="600"/>
              </a:spcBef>
              <a:spcAft>
                <a:spcPts val="600"/>
              </a:spcAft>
            </a:pP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Et la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famille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partait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là,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chacun</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disait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son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mot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pendant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pétrole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la lampe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viciait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l’air de la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salle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déjà</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empuantie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oignon</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frit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Non,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sûrement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 vie n’</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était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pas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drôle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On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travaillait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en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vraies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brutes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à un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travail</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qui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était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punition</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galériens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autrefois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on y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laissait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peau</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plus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souvent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qu’à</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son tour, tout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ça</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pour ne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pas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même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avoir</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la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viande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sur sa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table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soir</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Sans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doute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on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avait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sa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pâtée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quand</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même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on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mangeait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mais si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peu</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juste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quoi</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souffrir</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sans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crever</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écrasé</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dettes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poursuivi</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comme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si l’on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volait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son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pain</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Quand</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arrivait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dimanche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on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dormait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fatigue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seuls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plaisirs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c’</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était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se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soûler</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ou</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faire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un enfant à sa femme ; encore la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bière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vous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engraissait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trop</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ventre, et l’enfant, plus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tard</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se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foutait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vous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Non, non,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ça</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n’</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avait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rien</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drôle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t>
            </a:r>
            <a:endParaRPr lang="it-IT" sz="2000" kern="150" dirty="0">
              <a:effectLst/>
              <a:latin typeface="Times New Roman" panose="02020603050405020304" pitchFamily="18" charset="0"/>
              <a:ea typeface="SimSun" panose="02010600030101010101" pitchFamily="2" charset="-122"/>
              <a:cs typeface="Lucida Sans" panose="020B0602030504020204" pitchFamily="34" charset="0"/>
            </a:endParaRPr>
          </a:p>
          <a:p>
            <a:pPr marL="0" indent="0">
              <a:buNone/>
            </a:pPr>
            <a:endParaRPr lang="it-IT" dirty="0"/>
          </a:p>
        </p:txBody>
      </p:sp>
    </p:spTree>
    <p:extLst>
      <p:ext uri="{BB962C8B-B14F-4D97-AF65-F5344CB8AC3E}">
        <p14:creationId xmlns:p14="http://schemas.microsoft.com/office/powerpoint/2010/main" val="424268448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9AEB8D1-875E-4A09-AEF7-628D576C0E31}"/>
              </a:ext>
            </a:extLst>
          </p:cNvPr>
          <p:cNvSpPr>
            <a:spLocks noGrp="1"/>
          </p:cNvSpPr>
          <p:nvPr>
            <p:ph type="title"/>
          </p:nvPr>
        </p:nvSpPr>
        <p:spPr/>
        <p:txBody>
          <a:bodyPr/>
          <a:lstStyle/>
          <a:p>
            <a:pPr algn="ctr"/>
            <a:r>
              <a:rPr lang="it-IT" dirty="0"/>
              <a:t>Zola, </a:t>
            </a:r>
            <a:r>
              <a:rPr lang="it-IT" i="1" dirty="0"/>
              <a:t>Germinal</a:t>
            </a:r>
            <a:r>
              <a:rPr lang="it-IT" dirty="0"/>
              <a:t> (III, 3) - suite</a:t>
            </a:r>
          </a:p>
        </p:txBody>
      </p:sp>
      <p:sp>
        <p:nvSpPr>
          <p:cNvPr id="3" name="Segnaposto contenuto 2">
            <a:extLst>
              <a:ext uri="{FF2B5EF4-FFF2-40B4-BE49-F238E27FC236}">
                <a16:creationId xmlns:a16="http://schemas.microsoft.com/office/drawing/2014/main" id="{A2F2FAF1-92B2-4932-B2F1-5635D4CA1DB3}"/>
              </a:ext>
            </a:extLst>
          </p:cNvPr>
          <p:cNvSpPr>
            <a:spLocks noGrp="1"/>
          </p:cNvSpPr>
          <p:nvPr>
            <p:ph idx="1"/>
          </p:nvPr>
        </p:nvSpPr>
        <p:spPr/>
        <p:txBody>
          <a:bodyPr/>
          <a:lstStyle/>
          <a:p>
            <a:pPr indent="304800" algn="just" fontAlgn="auto">
              <a:spcBef>
                <a:spcPts val="600"/>
              </a:spcBef>
              <a:spcAft>
                <a:spcPts val="600"/>
              </a:spcAft>
            </a:pP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Alors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Maheude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s’en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mêlait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t>
            </a:r>
            <a:endParaRPr lang="it-IT" sz="1800" kern="150" dirty="0">
              <a:effectLst/>
              <a:latin typeface="Times New Roman" panose="02020603050405020304" pitchFamily="18" charset="0"/>
              <a:ea typeface="SimSun" panose="02010600030101010101" pitchFamily="2" charset="-122"/>
              <a:cs typeface="Lucida Sans" panose="020B0602030504020204" pitchFamily="34" charset="0"/>
            </a:endParaRPr>
          </a:p>
          <a:p>
            <a:pPr indent="304800" algn="just" fontAlgn="auto">
              <a:spcBef>
                <a:spcPts val="600"/>
              </a:spcBef>
              <a:spcAft>
                <a:spcPts val="600"/>
              </a:spcAft>
            </a:pP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embêtant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voyez-vous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c’est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lorsqu’on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ça</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ne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peut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pas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changer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Quand</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on est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jeune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on s’</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imagine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bonheur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viendra</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on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espère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choses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et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puis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misère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recommence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toujours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on reste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enfermé</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là-</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dedans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Moi, je ne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veux</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du</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mal à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personne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mais il y 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fois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où</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cette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injustice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me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révolte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t>
            </a:r>
            <a:endParaRPr lang="it-IT" sz="1800" kern="150" dirty="0">
              <a:effectLst/>
              <a:latin typeface="Times New Roman" panose="02020603050405020304" pitchFamily="18" charset="0"/>
              <a:ea typeface="SimSun" panose="02010600030101010101" pitchFamily="2" charset="-122"/>
              <a:cs typeface="Lucida Sans" panose="020B0602030504020204" pitchFamily="34" charset="0"/>
            </a:endParaRPr>
          </a:p>
          <a:p>
            <a:pPr indent="304800" algn="just" fontAlgn="auto">
              <a:spcBef>
                <a:spcPts val="600"/>
              </a:spcBef>
              <a:spcAft>
                <a:spcPts val="600"/>
              </a:spcAft>
            </a:pP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Un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silence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faisait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tous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soufflaient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un instant,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dans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malaise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vague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cet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horizon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fermé</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Seul, le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père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Bonnemort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s’il</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était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là,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ouvrait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yeux</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surpris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car de son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temps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on ne se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tracassait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pas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la sorte : on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naissait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dans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charbon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on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tapait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à la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veine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sans en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demander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davantage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tandis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maintenant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il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passait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un air qui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donnait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l’</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ambition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aux</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charbonniers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t>
            </a:r>
            <a:endParaRPr lang="it-IT" sz="1800" kern="150" dirty="0">
              <a:effectLst/>
              <a:latin typeface="Times New Roman" panose="02020603050405020304" pitchFamily="18" charset="0"/>
              <a:ea typeface="SimSun" panose="02010600030101010101" pitchFamily="2" charset="-122"/>
              <a:cs typeface="Lucida Sans" panose="020B0602030504020204" pitchFamily="34" charset="0"/>
            </a:endParaRPr>
          </a:p>
          <a:p>
            <a:pPr indent="304800" algn="just" fontAlgn="auto">
              <a:spcBef>
                <a:spcPts val="600"/>
              </a:spcBef>
              <a:spcAft>
                <a:spcPts val="600"/>
              </a:spcAft>
            </a:pP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Faut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cracher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sur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rien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murmurait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-il. Une bonne chope est une bonne chope…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chefs, c’est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souvent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la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canaille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mais il y aura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toujours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chefs,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pas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vrai</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Inutile de se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casser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tête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à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réfléchir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là-</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dessus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t>
            </a:r>
            <a:endParaRPr lang="it-IT" sz="1800" kern="150" dirty="0">
              <a:effectLst/>
              <a:latin typeface="Times New Roman" panose="02020603050405020304" pitchFamily="18" charset="0"/>
              <a:ea typeface="SimSun" panose="02010600030101010101" pitchFamily="2" charset="-122"/>
              <a:cs typeface="Lucida Sans" panose="020B0602030504020204" pitchFamily="34" charset="0"/>
            </a:endParaRPr>
          </a:p>
          <a:p>
            <a:pPr indent="304800" algn="just" fontAlgn="auto">
              <a:spcBef>
                <a:spcPts val="600"/>
              </a:spcBef>
              <a:spcAft>
                <a:spcPts val="600"/>
              </a:spcAft>
            </a:pP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Du</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coup, Étienne s’</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animait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Comment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la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réflexion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serait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défendue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à l’</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ouvrier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Eh !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justement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choses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changeraient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bientôt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parce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ouvrier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réfléchissait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à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cette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heure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endParaRPr lang="it-IT" dirty="0"/>
          </a:p>
        </p:txBody>
      </p:sp>
    </p:spTree>
    <p:extLst>
      <p:ext uri="{BB962C8B-B14F-4D97-AF65-F5344CB8AC3E}">
        <p14:creationId xmlns:p14="http://schemas.microsoft.com/office/powerpoint/2010/main" val="346526629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1392EDE-38F2-4646-BC92-16FABBA7DBB4}"/>
              </a:ext>
            </a:extLst>
          </p:cNvPr>
          <p:cNvSpPr>
            <a:spLocks noGrp="1"/>
          </p:cNvSpPr>
          <p:nvPr>
            <p:ph type="title"/>
          </p:nvPr>
        </p:nvSpPr>
        <p:spPr/>
        <p:txBody>
          <a:bodyPr/>
          <a:lstStyle/>
          <a:p>
            <a:pPr algn="ctr"/>
            <a:r>
              <a:rPr lang="it-IT" sz="4400" dirty="0">
                <a:solidFill>
                  <a:srgbClr val="222222"/>
                </a:solidFill>
                <a:effectLst/>
                <a:latin typeface="Calibri Light" panose="020F0302020204030204" pitchFamily="34" charset="0"/>
                <a:ea typeface="Times New Roman" panose="02020603050405020304" pitchFamily="18" charset="0"/>
                <a:cs typeface="Calibri Light" panose="020F0302020204030204" pitchFamily="34" charset="0"/>
              </a:rPr>
              <a:t>Maupassant, “Le </a:t>
            </a:r>
            <a:r>
              <a:rPr lang="it-IT" sz="4400" dirty="0" err="1">
                <a:solidFill>
                  <a:srgbClr val="222222"/>
                </a:solidFill>
                <a:effectLst/>
                <a:latin typeface="Calibri Light" panose="020F0302020204030204" pitchFamily="34" charset="0"/>
                <a:ea typeface="Times New Roman" panose="02020603050405020304" pitchFamily="18" charset="0"/>
                <a:cs typeface="Calibri Light" panose="020F0302020204030204" pitchFamily="34" charset="0"/>
              </a:rPr>
              <a:t>roman</a:t>
            </a:r>
            <a:r>
              <a:rPr lang="it-IT" sz="4400" dirty="0">
                <a:solidFill>
                  <a:srgbClr val="222222"/>
                </a:solidFill>
                <a:effectLst/>
                <a:latin typeface="Calibri Light" panose="020F0302020204030204" pitchFamily="34" charset="0"/>
                <a:ea typeface="Times New Roman" panose="02020603050405020304" pitchFamily="18" charset="0"/>
                <a:cs typeface="Calibri Light" panose="020F0302020204030204" pitchFamily="34" charset="0"/>
              </a:rPr>
              <a:t>”, </a:t>
            </a:r>
            <a:br>
              <a:rPr lang="it-IT" sz="4400" dirty="0">
                <a:solidFill>
                  <a:srgbClr val="222222"/>
                </a:solidFill>
                <a:effectLst/>
                <a:latin typeface="Calibri Light" panose="020F0302020204030204" pitchFamily="34" charset="0"/>
                <a:ea typeface="Times New Roman" panose="02020603050405020304" pitchFamily="18" charset="0"/>
                <a:cs typeface="Calibri Light" panose="020F0302020204030204" pitchFamily="34" charset="0"/>
              </a:rPr>
            </a:br>
            <a:r>
              <a:rPr lang="it-IT" sz="4400" dirty="0" err="1">
                <a:solidFill>
                  <a:srgbClr val="222222"/>
                </a:solidFill>
                <a:effectLst/>
                <a:latin typeface="Calibri Light" panose="020F0302020204030204" pitchFamily="34" charset="0"/>
                <a:ea typeface="Times New Roman" panose="02020603050405020304" pitchFamily="18" charset="0"/>
                <a:cs typeface="Calibri Light" panose="020F0302020204030204" pitchFamily="34" charset="0"/>
              </a:rPr>
              <a:t>préface</a:t>
            </a:r>
            <a:r>
              <a:rPr lang="it-IT" sz="4400" dirty="0">
                <a:solidFill>
                  <a:srgbClr val="222222"/>
                </a:solidFill>
                <a:effectLst/>
                <a:latin typeface="Calibri Light" panose="020F0302020204030204" pitchFamily="34" charset="0"/>
                <a:ea typeface="Times New Roman" panose="02020603050405020304" pitchFamily="18" charset="0"/>
                <a:cs typeface="Calibri Light" panose="020F0302020204030204" pitchFamily="34" charset="0"/>
              </a:rPr>
              <a:t> de </a:t>
            </a:r>
            <a:r>
              <a:rPr lang="it-IT" sz="4400" i="1" dirty="0">
                <a:solidFill>
                  <a:srgbClr val="222222"/>
                </a:solidFill>
                <a:effectLst/>
                <a:latin typeface="Calibri Light" panose="020F0302020204030204" pitchFamily="34" charset="0"/>
                <a:ea typeface="Times New Roman" panose="02020603050405020304" pitchFamily="18" charset="0"/>
                <a:cs typeface="Calibri Light" panose="020F0302020204030204" pitchFamily="34" charset="0"/>
              </a:rPr>
              <a:t>Pierre et Jean</a:t>
            </a:r>
            <a:endParaRPr lang="it-IT" dirty="0">
              <a:latin typeface="Calibri Light" panose="020F0302020204030204" pitchFamily="34" charset="0"/>
              <a:cs typeface="Calibri Light" panose="020F0302020204030204" pitchFamily="34" charset="0"/>
            </a:endParaRPr>
          </a:p>
        </p:txBody>
      </p:sp>
      <p:sp>
        <p:nvSpPr>
          <p:cNvPr id="3" name="Segnaposto contenuto 2">
            <a:extLst>
              <a:ext uri="{FF2B5EF4-FFF2-40B4-BE49-F238E27FC236}">
                <a16:creationId xmlns:a16="http://schemas.microsoft.com/office/drawing/2014/main" id="{8497E8D6-E57F-44B4-A0E8-BFAACD745C0F}"/>
              </a:ext>
            </a:extLst>
          </p:cNvPr>
          <p:cNvSpPr>
            <a:spLocks noGrp="1"/>
          </p:cNvSpPr>
          <p:nvPr>
            <p:ph idx="1"/>
          </p:nvPr>
        </p:nvSpPr>
        <p:spPr/>
        <p:txBody>
          <a:bodyPr>
            <a:normAutofit lnSpcReduction="10000"/>
          </a:bodyPr>
          <a:lstStyle/>
          <a:p>
            <a:pPr indent="306070" algn="just">
              <a:spcBef>
                <a:spcPts val="600"/>
              </a:spcBef>
              <a:spcAft>
                <a:spcPts val="600"/>
              </a:spcAft>
            </a:pPr>
            <a:r>
              <a:rPr lang="it-IT" sz="1800" dirty="0" err="1">
                <a:solidFill>
                  <a:srgbClr val="222222"/>
                </a:solidFill>
                <a:effectLst/>
                <a:ea typeface="Times New Roman" panose="02020603050405020304" pitchFamily="18" charset="0"/>
              </a:rPr>
              <a:t>Après</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les</a:t>
            </a:r>
            <a:r>
              <a:rPr lang="it-IT" sz="1800" dirty="0">
                <a:solidFill>
                  <a:srgbClr val="222222"/>
                </a:solidFill>
                <a:effectLst/>
                <a:ea typeface="Times New Roman" panose="02020603050405020304" pitchFamily="18" charset="0"/>
              </a:rPr>
              <a:t> écoles </a:t>
            </a:r>
            <a:r>
              <a:rPr lang="it-IT" sz="1800" dirty="0" err="1">
                <a:solidFill>
                  <a:srgbClr val="222222"/>
                </a:solidFill>
                <a:effectLst/>
                <a:ea typeface="Times New Roman" panose="02020603050405020304" pitchFamily="18" charset="0"/>
              </a:rPr>
              <a:t>littéraires</a:t>
            </a:r>
            <a:r>
              <a:rPr lang="it-IT" sz="1800" dirty="0">
                <a:solidFill>
                  <a:srgbClr val="222222"/>
                </a:solidFill>
                <a:effectLst/>
                <a:ea typeface="Times New Roman" panose="02020603050405020304" pitchFamily="18" charset="0"/>
              </a:rPr>
              <a:t> qui </a:t>
            </a:r>
            <a:r>
              <a:rPr lang="it-IT" sz="1800" dirty="0" err="1">
                <a:solidFill>
                  <a:srgbClr val="222222"/>
                </a:solidFill>
                <a:effectLst/>
                <a:ea typeface="Times New Roman" panose="02020603050405020304" pitchFamily="18" charset="0"/>
              </a:rPr>
              <a:t>ont</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voulu</a:t>
            </a:r>
            <a:r>
              <a:rPr lang="it-IT" sz="1800" dirty="0">
                <a:solidFill>
                  <a:srgbClr val="222222"/>
                </a:solidFill>
                <a:effectLst/>
                <a:ea typeface="Times New Roman" panose="02020603050405020304" pitchFamily="18" charset="0"/>
              </a:rPr>
              <a:t> nous </a:t>
            </a:r>
            <a:r>
              <a:rPr lang="it-IT" sz="1800" dirty="0" err="1">
                <a:solidFill>
                  <a:srgbClr val="222222"/>
                </a:solidFill>
                <a:effectLst/>
                <a:ea typeface="Times New Roman" panose="02020603050405020304" pitchFamily="18" charset="0"/>
              </a:rPr>
              <a:t>donner</a:t>
            </a:r>
            <a:r>
              <a:rPr lang="it-IT" sz="1800" dirty="0">
                <a:solidFill>
                  <a:srgbClr val="222222"/>
                </a:solidFill>
                <a:effectLst/>
                <a:ea typeface="Times New Roman" panose="02020603050405020304" pitchFamily="18" charset="0"/>
              </a:rPr>
              <a:t> une </a:t>
            </a:r>
            <a:r>
              <a:rPr lang="it-IT" sz="1800" dirty="0" err="1">
                <a:solidFill>
                  <a:srgbClr val="222222"/>
                </a:solidFill>
                <a:effectLst/>
                <a:ea typeface="Times New Roman" panose="02020603050405020304" pitchFamily="18" charset="0"/>
              </a:rPr>
              <a:t>vision</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déformée</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surhumaine</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poétique</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attendrissante</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charmante</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ou</a:t>
            </a:r>
            <a:r>
              <a:rPr lang="it-IT" sz="1800" dirty="0">
                <a:solidFill>
                  <a:srgbClr val="222222"/>
                </a:solidFill>
                <a:effectLst/>
                <a:ea typeface="Times New Roman" panose="02020603050405020304" pitchFamily="18" charset="0"/>
              </a:rPr>
              <a:t> superbe de la vie, est </a:t>
            </a:r>
            <a:r>
              <a:rPr lang="it-IT" sz="1800" dirty="0" err="1">
                <a:solidFill>
                  <a:srgbClr val="222222"/>
                </a:solidFill>
                <a:effectLst/>
                <a:ea typeface="Times New Roman" panose="02020603050405020304" pitchFamily="18" charset="0"/>
              </a:rPr>
              <a:t>venue</a:t>
            </a:r>
            <a:r>
              <a:rPr lang="it-IT" sz="1800" dirty="0">
                <a:solidFill>
                  <a:srgbClr val="222222"/>
                </a:solidFill>
                <a:effectLst/>
                <a:ea typeface="Times New Roman" panose="02020603050405020304" pitchFamily="18" charset="0"/>
              </a:rPr>
              <a:t> une </a:t>
            </a:r>
            <a:r>
              <a:rPr lang="it-IT" sz="1800" b="1" dirty="0">
                <a:solidFill>
                  <a:srgbClr val="222222"/>
                </a:solidFill>
                <a:effectLst/>
                <a:ea typeface="Times New Roman" panose="02020603050405020304" pitchFamily="18" charset="0"/>
              </a:rPr>
              <a:t>école </a:t>
            </a:r>
            <a:r>
              <a:rPr lang="it-IT" sz="1800" b="1" dirty="0" err="1">
                <a:solidFill>
                  <a:srgbClr val="222222"/>
                </a:solidFill>
                <a:effectLst/>
                <a:ea typeface="Times New Roman" panose="02020603050405020304" pitchFamily="18" charset="0"/>
              </a:rPr>
              <a:t>réaliste</a:t>
            </a:r>
            <a:r>
              <a:rPr lang="it-IT" sz="1800" b="1" dirty="0">
                <a:solidFill>
                  <a:srgbClr val="222222"/>
                </a:solidFill>
                <a:effectLst/>
                <a:ea typeface="Times New Roman" panose="02020603050405020304" pitchFamily="18" charset="0"/>
              </a:rPr>
              <a:t> </a:t>
            </a:r>
            <a:r>
              <a:rPr lang="it-IT" sz="1800" b="1" dirty="0" err="1">
                <a:solidFill>
                  <a:srgbClr val="222222"/>
                </a:solidFill>
                <a:effectLst/>
                <a:ea typeface="Times New Roman" panose="02020603050405020304" pitchFamily="18" charset="0"/>
              </a:rPr>
              <a:t>ou</a:t>
            </a:r>
            <a:r>
              <a:rPr lang="it-IT" sz="1800" b="1" dirty="0">
                <a:solidFill>
                  <a:srgbClr val="222222"/>
                </a:solidFill>
                <a:effectLst/>
                <a:ea typeface="Times New Roman" panose="02020603050405020304" pitchFamily="18" charset="0"/>
              </a:rPr>
              <a:t> naturaliste</a:t>
            </a:r>
            <a:r>
              <a:rPr lang="it-IT" sz="1800" dirty="0">
                <a:solidFill>
                  <a:srgbClr val="222222"/>
                </a:solidFill>
                <a:effectLst/>
                <a:ea typeface="Times New Roman" panose="02020603050405020304" pitchFamily="18" charset="0"/>
              </a:rPr>
              <a:t> qui a </a:t>
            </a:r>
            <a:r>
              <a:rPr lang="it-IT" sz="1800" dirty="0" err="1">
                <a:solidFill>
                  <a:srgbClr val="222222"/>
                </a:solidFill>
                <a:effectLst/>
                <a:ea typeface="Times New Roman" panose="02020603050405020304" pitchFamily="18" charset="0"/>
              </a:rPr>
              <a:t>prétendu</a:t>
            </a:r>
            <a:r>
              <a:rPr lang="it-IT" sz="1800" dirty="0">
                <a:solidFill>
                  <a:srgbClr val="222222"/>
                </a:solidFill>
                <a:effectLst/>
                <a:ea typeface="Times New Roman" panose="02020603050405020304" pitchFamily="18" charset="0"/>
              </a:rPr>
              <a:t> nous </a:t>
            </a:r>
            <a:r>
              <a:rPr lang="it-IT" sz="1800" dirty="0" err="1">
                <a:solidFill>
                  <a:srgbClr val="222222"/>
                </a:solidFill>
                <a:effectLst/>
                <a:ea typeface="Times New Roman" panose="02020603050405020304" pitchFamily="18" charset="0"/>
              </a:rPr>
              <a:t>montrer</a:t>
            </a:r>
            <a:r>
              <a:rPr lang="it-IT" sz="1800" dirty="0">
                <a:solidFill>
                  <a:srgbClr val="222222"/>
                </a:solidFill>
                <a:effectLst/>
                <a:ea typeface="Times New Roman" panose="02020603050405020304" pitchFamily="18" charset="0"/>
              </a:rPr>
              <a:t> la </a:t>
            </a:r>
            <a:r>
              <a:rPr lang="it-IT" sz="1800" b="1" dirty="0" err="1">
                <a:solidFill>
                  <a:srgbClr val="222222"/>
                </a:solidFill>
                <a:effectLst/>
                <a:ea typeface="Times New Roman" panose="02020603050405020304" pitchFamily="18" charset="0"/>
              </a:rPr>
              <a:t>vérité</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rien</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que</a:t>
            </a:r>
            <a:r>
              <a:rPr lang="it-IT" sz="1800" dirty="0">
                <a:solidFill>
                  <a:srgbClr val="222222"/>
                </a:solidFill>
                <a:effectLst/>
                <a:ea typeface="Times New Roman" panose="02020603050405020304" pitchFamily="18" charset="0"/>
              </a:rPr>
              <a:t> la </a:t>
            </a:r>
            <a:r>
              <a:rPr lang="it-IT" sz="1800" dirty="0" err="1">
                <a:solidFill>
                  <a:srgbClr val="222222"/>
                </a:solidFill>
                <a:effectLst/>
                <a:ea typeface="Times New Roman" panose="02020603050405020304" pitchFamily="18" charset="0"/>
              </a:rPr>
              <a:t>vérité</a:t>
            </a:r>
            <a:r>
              <a:rPr lang="it-IT" sz="1800" dirty="0">
                <a:solidFill>
                  <a:srgbClr val="222222"/>
                </a:solidFill>
                <a:effectLst/>
                <a:ea typeface="Times New Roman" panose="02020603050405020304" pitchFamily="18" charset="0"/>
              </a:rPr>
              <a:t> et </a:t>
            </a:r>
            <a:r>
              <a:rPr lang="it-IT" sz="1800" dirty="0" err="1">
                <a:solidFill>
                  <a:srgbClr val="222222"/>
                </a:solidFill>
                <a:effectLst/>
                <a:ea typeface="Times New Roman" panose="02020603050405020304" pitchFamily="18" charset="0"/>
              </a:rPr>
              <a:t>toute</a:t>
            </a:r>
            <a:r>
              <a:rPr lang="it-IT" sz="1800" dirty="0">
                <a:solidFill>
                  <a:srgbClr val="222222"/>
                </a:solidFill>
                <a:effectLst/>
                <a:ea typeface="Times New Roman" panose="02020603050405020304" pitchFamily="18" charset="0"/>
              </a:rPr>
              <a:t> la </a:t>
            </a:r>
            <a:r>
              <a:rPr lang="it-IT" sz="1800" dirty="0" err="1">
                <a:solidFill>
                  <a:srgbClr val="222222"/>
                </a:solidFill>
                <a:effectLst/>
                <a:ea typeface="Times New Roman" panose="02020603050405020304" pitchFamily="18" charset="0"/>
              </a:rPr>
              <a:t>vérité</a:t>
            </a:r>
            <a:r>
              <a:rPr lang="it-IT" sz="1800" dirty="0">
                <a:solidFill>
                  <a:srgbClr val="222222"/>
                </a:solidFill>
                <a:effectLst/>
                <a:ea typeface="Times New Roman" panose="02020603050405020304" pitchFamily="18" charset="0"/>
              </a:rPr>
              <a:t>. </a:t>
            </a:r>
          </a:p>
          <a:p>
            <a:pPr indent="306070" algn="just">
              <a:spcBef>
                <a:spcPts val="600"/>
              </a:spcBef>
              <a:spcAft>
                <a:spcPts val="600"/>
              </a:spcAft>
            </a:pPr>
            <a:r>
              <a:rPr lang="it-IT" sz="1800" dirty="0">
                <a:solidFill>
                  <a:srgbClr val="222222"/>
                </a:solidFill>
                <a:ea typeface="Times New Roman" panose="02020603050405020304" pitchFamily="18" charset="0"/>
              </a:rPr>
              <a:t>[…] </a:t>
            </a:r>
            <a:r>
              <a:rPr lang="it-IT" sz="1800" dirty="0">
                <a:solidFill>
                  <a:srgbClr val="222222"/>
                </a:solidFill>
                <a:effectLst/>
                <a:ea typeface="Times New Roman" panose="02020603050405020304" pitchFamily="18" charset="0"/>
              </a:rPr>
              <a:t>Mais en se </a:t>
            </a:r>
            <a:r>
              <a:rPr lang="it-IT" sz="1800" dirty="0" err="1">
                <a:solidFill>
                  <a:srgbClr val="222222"/>
                </a:solidFill>
                <a:effectLst/>
                <a:ea typeface="Times New Roman" panose="02020603050405020304" pitchFamily="18" charset="0"/>
              </a:rPr>
              <a:t>plaçant</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au</a:t>
            </a:r>
            <a:r>
              <a:rPr lang="it-IT" sz="1800" dirty="0">
                <a:solidFill>
                  <a:srgbClr val="222222"/>
                </a:solidFill>
                <a:effectLst/>
                <a:ea typeface="Times New Roman" panose="02020603050405020304" pitchFamily="18" charset="0"/>
              </a:rPr>
              <a:t> point de </a:t>
            </a:r>
            <a:r>
              <a:rPr lang="it-IT" sz="1800" dirty="0" err="1">
                <a:solidFill>
                  <a:srgbClr val="222222"/>
                </a:solidFill>
                <a:effectLst/>
                <a:ea typeface="Times New Roman" panose="02020603050405020304" pitchFamily="18" charset="0"/>
              </a:rPr>
              <a:t>vue</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même</a:t>
            </a:r>
            <a:r>
              <a:rPr lang="it-IT" sz="1800" dirty="0">
                <a:solidFill>
                  <a:srgbClr val="222222"/>
                </a:solidFill>
                <a:effectLst/>
                <a:ea typeface="Times New Roman" panose="02020603050405020304" pitchFamily="18" charset="0"/>
              </a:rPr>
              <a:t> de </a:t>
            </a:r>
            <a:r>
              <a:rPr lang="it-IT" sz="1800" dirty="0" err="1">
                <a:solidFill>
                  <a:srgbClr val="222222"/>
                </a:solidFill>
                <a:effectLst/>
                <a:ea typeface="Times New Roman" panose="02020603050405020304" pitchFamily="18" charset="0"/>
              </a:rPr>
              <a:t>ces</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artistes</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réalistes</a:t>
            </a:r>
            <a:r>
              <a:rPr lang="it-IT" sz="1800" dirty="0">
                <a:solidFill>
                  <a:srgbClr val="222222"/>
                </a:solidFill>
                <a:effectLst/>
                <a:ea typeface="Times New Roman" panose="02020603050405020304" pitchFamily="18" charset="0"/>
              </a:rPr>
              <a:t>, on </a:t>
            </a:r>
            <a:r>
              <a:rPr lang="it-IT" sz="1800" dirty="0" err="1">
                <a:solidFill>
                  <a:srgbClr val="222222"/>
                </a:solidFill>
                <a:effectLst/>
                <a:ea typeface="Times New Roman" panose="02020603050405020304" pitchFamily="18" charset="0"/>
              </a:rPr>
              <a:t>doit</a:t>
            </a:r>
            <a:r>
              <a:rPr lang="it-IT" sz="1800" dirty="0">
                <a:solidFill>
                  <a:srgbClr val="222222"/>
                </a:solidFill>
                <a:effectLst/>
                <a:ea typeface="Times New Roman" panose="02020603050405020304" pitchFamily="18" charset="0"/>
              </a:rPr>
              <a:t> discuter et </a:t>
            </a:r>
            <a:r>
              <a:rPr lang="it-IT" sz="1800" dirty="0" err="1">
                <a:solidFill>
                  <a:srgbClr val="222222"/>
                </a:solidFill>
                <a:effectLst/>
                <a:ea typeface="Times New Roman" panose="02020603050405020304" pitchFamily="18" charset="0"/>
              </a:rPr>
              <a:t>contester</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leur</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théorie</a:t>
            </a:r>
            <a:r>
              <a:rPr lang="it-IT" sz="1800" dirty="0">
                <a:solidFill>
                  <a:srgbClr val="222222"/>
                </a:solidFill>
                <a:effectLst/>
                <a:ea typeface="Times New Roman" panose="02020603050405020304" pitchFamily="18" charset="0"/>
              </a:rPr>
              <a:t> qui </a:t>
            </a:r>
            <a:r>
              <a:rPr lang="it-IT" sz="1800" dirty="0" err="1">
                <a:solidFill>
                  <a:srgbClr val="222222"/>
                </a:solidFill>
                <a:effectLst/>
                <a:ea typeface="Times New Roman" panose="02020603050405020304" pitchFamily="18" charset="0"/>
              </a:rPr>
              <a:t>semble</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pouvoir</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être</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résumée</a:t>
            </a:r>
            <a:r>
              <a:rPr lang="it-IT" sz="1800" dirty="0">
                <a:solidFill>
                  <a:srgbClr val="222222"/>
                </a:solidFill>
                <a:effectLst/>
                <a:ea typeface="Times New Roman" panose="02020603050405020304" pitchFamily="18" charset="0"/>
              </a:rPr>
              <a:t> par </a:t>
            </a:r>
            <a:r>
              <a:rPr lang="it-IT" sz="1800" dirty="0" err="1">
                <a:solidFill>
                  <a:srgbClr val="222222"/>
                </a:solidFill>
                <a:effectLst/>
                <a:ea typeface="Times New Roman" panose="02020603050405020304" pitchFamily="18" charset="0"/>
              </a:rPr>
              <a:t>ces</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mots</a:t>
            </a:r>
            <a:r>
              <a:rPr lang="it-IT" sz="1800" dirty="0">
                <a:solidFill>
                  <a:srgbClr val="222222"/>
                </a:solidFill>
                <a:effectLst/>
                <a:ea typeface="Times New Roman" panose="02020603050405020304" pitchFamily="18" charset="0"/>
              </a:rPr>
              <a:t> : « </a:t>
            </a:r>
            <a:r>
              <a:rPr lang="it-IT" sz="1800" dirty="0" err="1">
                <a:solidFill>
                  <a:srgbClr val="222222"/>
                </a:solidFill>
                <a:effectLst/>
                <a:ea typeface="Times New Roman" panose="02020603050405020304" pitchFamily="18" charset="0"/>
              </a:rPr>
              <a:t>Rien</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que</a:t>
            </a:r>
            <a:r>
              <a:rPr lang="it-IT" sz="1800" dirty="0">
                <a:solidFill>
                  <a:srgbClr val="222222"/>
                </a:solidFill>
                <a:effectLst/>
                <a:ea typeface="Times New Roman" panose="02020603050405020304" pitchFamily="18" charset="0"/>
              </a:rPr>
              <a:t> la </a:t>
            </a:r>
            <a:r>
              <a:rPr lang="it-IT" sz="1800" dirty="0" err="1">
                <a:solidFill>
                  <a:srgbClr val="222222"/>
                </a:solidFill>
                <a:effectLst/>
                <a:ea typeface="Times New Roman" panose="02020603050405020304" pitchFamily="18" charset="0"/>
              </a:rPr>
              <a:t>vérité</a:t>
            </a:r>
            <a:r>
              <a:rPr lang="it-IT" sz="1800" dirty="0">
                <a:solidFill>
                  <a:srgbClr val="222222"/>
                </a:solidFill>
                <a:effectLst/>
                <a:ea typeface="Times New Roman" panose="02020603050405020304" pitchFamily="18" charset="0"/>
              </a:rPr>
              <a:t> et </a:t>
            </a:r>
            <a:r>
              <a:rPr lang="it-IT" sz="1800" dirty="0" err="1">
                <a:solidFill>
                  <a:srgbClr val="222222"/>
                </a:solidFill>
                <a:effectLst/>
                <a:ea typeface="Times New Roman" panose="02020603050405020304" pitchFamily="18" charset="0"/>
              </a:rPr>
              <a:t>toute</a:t>
            </a:r>
            <a:r>
              <a:rPr lang="it-IT" sz="1800" dirty="0">
                <a:solidFill>
                  <a:srgbClr val="222222"/>
                </a:solidFill>
                <a:effectLst/>
                <a:ea typeface="Times New Roman" panose="02020603050405020304" pitchFamily="18" charset="0"/>
              </a:rPr>
              <a:t> la </a:t>
            </a:r>
            <a:r>
              <a:rPr lang="it-IT" sz="1800" dirty="0" err="1">
                <a:solidFill>
                  <a:srgbClr val="222222"/>
                </a:solidFill>
                <a:effectLst/>
                <a:ea typeface="Times New Roman" panose="02020603050405020304" pitchFamily="18" charset="0"/>
              </a:rPr>
              <a:t>vérité</a:t>
            </a:r>
            <a:r>
              <a:rPr lang="it-IT" sz="1800" dirty="0">
                <a:solidFill>
                  <a:srgbClr val="222222"/>
                </a:solidFill>
                <a:effectLst/>
                <a:ea typeface="Times New Roman" panose="02020603050405020304" pitchFamily="18" charset="0"/>
              </a:rPr>
              <a:t>. » Le </a:t>
            </a:r>
            <a:r>
              <a:rPr lang="it-IT" sz="1800" dirty="0" err="1">
                <a:solidFill>
                  <a:srgbClr val="222222"/>
                </a:solidFill>
                <a:effectLst/>
                <a:ea typeface="Times New Roman" panose="02020603050405020304" pitchFamily="18" charset="0"/>
              </a:rPr>
              <a:t>réaliste</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s’il</a:t>
            </a:r>
            <a:r>
              <a:rPr lang="it-IT" sz="1800" dirty="0">
                <a:solidFill>
                  <a:srgbClr val="222222"/>
                </a:solidFill>
                <a:effectLst/>
                <a:ea typeface="Times New Roman" panose="02020603050405020304" pitchFamily="18" charset="0"/>
              </a:rPr>
              <a:t> est un artiste, </a:t>
            </a:r>
            <a:r>
              <a:rPr lang="it-IT" sz="1800" dirty="0" err="1">
                <a:solidFill>
                  <a:srgbClr val="222222"/>
                </a:solidFill>
                <a:effectLst/>
                <a:ea typeface="Times New Roman" panose="02020603050405020304" pitchFamily="18" charset="0"/>
              </a:rPr>
              <a:t>cherchera</a:t>
            </a:r>
            <a:r>
              <a:rPr lang="it-IT" sz="1800" dirty="0">
                <a:solidFill>
                  <a:srgbClr val="222222"/>
                </a:solidFill>
                <a:effectLst/>
                <a:ea typeface="Times New Roman" panose="02020603050405020304" pitchFamily="18" charset="0"/>
              </a:rPr>
              <a:t>, </a:t>
            </a:r>
            <a:r>
              <a:rPr lang="it-IT" sz="1800" b="1" dirty="0">
                <a:solidFill>
                  <a:srgbClr val="222222"/>
                </a:solidFill>
                <a:effectLst/>
                <a:ea typeface="Times New Roman" panose="02020603050405020304" pitchFamily="18" charset="0"/>
              </a:rPr>
              <a:t>non </a:t>
            </a:r>
            <a:r>
              <a:rPr lang="it-IT" sz="1800" b="1" dirty="0" err="1">
                <a:solidFill>
                  <a:srgbClr val="222222"/>
                </a:solidFill>
                <a:effectLst/>
                <a:ea typeface="Times New Roman" panose="02020603050405020304" pitchFamily="18" charset="0"/>
              </a:rPr>
              <a:t>pas</a:t>
            </a:r>
            <a:r>
              <a:rPr lang="it-IT" sz="1800" dirty="0">
                <a:solidFill>
                  <a:srgbClr val="222222"/>
                </a:solidFill>
                <a:effectLst/>
                <a:ea typeface="Times New Roman" panose="02020603050405020304" pitchFamily="18" charset="0"/>
              </a:rPr>
              <a:t> à nous </a:t>
            </a:r>
            <a:r>
              <a:rPr lang="it-IT" sz="1800" dirty="0" err="1">
                <a:solidFill>
                  <a:srgbClr val="222222"/>
                </a:solidFill>
                <a:effectLst/>
                <a:ea typeface="Times New Roman" panose="02020603050405020304" pitchFamily="18" charset="0"/>
              </a:rPr>
              <a:t>montrer</a:t>
            </a:r>
            <a:r>
              <a:rPr lang="it-IT" sz="1800" dirty="0">
                <a:solidFill>
                  <a:srgbClr val="222222"/>
                </a:solidFill>
                <a:effectLst/>
                <a:ea typeface="Times New Roman" panose="02020603050405020304" pitchFamily="18" charset="0"/>
              </a:rPr>
              <a:t> </a:t>
            </a:r>
            <a:r>
              <a:rPr lang="it-IT" sz="1800" b="1" dirty="0">
                <a:solidFill>
                  <a:srgbClr val="222222"/>
                </a:solidFill>
                <a:effectLst/>
                <a:ea typeface="Times New Roman" panose="02020603050405020304" pitchFamily="18" charset="0"/>
              </a:rPr>
              <a:t>la </a:t>
            </a:r>
            <a:r>
              <a:rPr lang="it-IT" sz="1800" b="1" dirty="0" err="1">
                <a:solidFill>
                  <a:srgbClr val="222222"/>
                </a:solidFill>
                <a:effectLst/>
                <a:ea typeface="Times New Roman" panose="02020603050405020304" pitchFamily="18" charset="0"/>
              </a:rPr>
              <a:t>photographie</a:t>
            </a:r>
            <a:r>
              <a:rPr lang="it-IT" sz="1800" b="1" dirty="0">
                <a:solidFill>
                  <a:srgbClr val="222222"/>
                </a:solidFill>
                <a:effectLst/>
                <a:ea typeface="Times New Roman" panose="02020603050405020304" pitchFamily="18" charset="0"/>
              </a:rPr>
              <a:t> banale de la vie</a:t>
            </a:r>
            <a:r>
              <a:rPr lang="it-IT" sz="1800" dirty="0">
                <a:solidFill>
                  <a:srgbClr val="222222"/>
                </a:solidFill>
                <a:effectLst/>
                <a:ea typeface="Times New Roman" panose="02020603050405020304" pitchFamily="18" charset="0"/>
              </a:rPr>
              <a:t>, mais à nous en </a:t>
            </a:r>
            <a:r>
              <a:rPr lang="it-IT" sz="1800" dirty="0" err="1">
                <a:solidFill>
                  <a:srgbClr val="222222"/>
                </a:solidFill>
                <a:effectLst/>
                <a:ea typeface="Times New Roman" panose="02020603050405020304" pitchFamily="18" charset="0"/>
              </a:rPr>
              <a:t>donner</a:t>
            </a:r>
            <a:r>
              <a:rPr lang="it-IT" sz="1800" dirty="0">
                <a:solidFill>
                  <a:srgbClr val="222222"/>
                </a:solidFill>
                <a:effectLst/>
                <a:ea typeface="Times New Roman" panose="02020603050405020304" pitchFamily="18" charset="0"/>
              </a:rPr>
              <a:t> la </a:t>
            </a:r>
            <a:r>
              <a:rPr lang="it-IT" sz="1800" dirty="0" err="1">
                <a:solidFill>
                  <a:srgbClr val="222222"/>
                </a:solidFill>
                <a:effectLst/>
                <a:ea typeface="Times New Roman" panose="02020603050405020304" pitchFamily="18" charset="0"/>
              </a:rPr>
              <a:t>vision</a:t>
            </a:r>
            <a:r>
              <a:rPr lang="it-IT" sz="1800" dirty="0">
                <a:solidFill>
                  <a:srgbClr val="222222"/>
                </a:solidFill>
                <a:effectLst/>
                <a:ea typeface="Times New Roman" panose="02020603050405020304" pitchFamily="18" charset="0"/>
              </a:rPr>
              <a:t> plus </a:t>
            </a:r>
            <a:r>
              <a:rPr lang="it-IT" sz="1800" dirty="0" err="1">
                <a:solidFill>
                  <a:srgbClr val="222222"/>
                </a:solidFill>
                <a:effectLst/>
                <a:ea typeface="Times New Roman" panose="02020603050405020304" pitchFamily="18" charset="0"/>
              </a:rPr>
              <a:t>complète</a:t>
            </a:r>
            <a:r>
              <a:rPr lang="it-IT" sz="1800" dirty="0">
                <a:solidFill>
                  <a:srgbClr val="222222"/>
                </a:solidFill>
                <a:effectLst/>
                <a:ea typeface="Times New Roman" panose="02020603050405020304" pitchFamily="18" charset="0"/>
              </a:rPr>
              <a:t>, plus </a:t>
            </a:r>
            <a:r>
              <a:rPr lang="it-IT" sz="1800" dirty="0" err="1">
                <a:solidFill>
                  <a:srgbClr val="222222"/>
                </a:solidFill>
                <a:effectLst/>
                <a:ea typeface="Times New Roman" panose="02020603050405020304" pitchFamily="18" charset="0"/>
              </a:rPr>
              <a:t>saisissante</a:t>
            </a:r>
            <a:r>
              <a:rPr lang="it-IT" sz="1800" dirty="0">
                <a:solidFill>
                  <a:srgbClr val="222222"/>
                </a:solidFill>
                <a:effectLst/>
                <a:ea typeface="Times New Roman" panose="02020603050405020304" pitchFamily="18" charset="0"/>
              </a:rPr>
              <a:t>, plus probante </a:t>
            </a:r>
            <a:r>
              <a:rPr lang="it-IT" sz="1800" dirty="0" err="1">
                <a:solidFill>
                  <a:srgbClr val="222222"/>
                </a:solidFill>
                <a:effectLst/>
                <a:ea typeface="Times New Roman" panose="02020603050405020304" pitchFamily="18" charset="0"/>
              </a:rPr>
              <a:t>que</a:t>
            </a:r>
            <a:r>
              <a:rPr lang="it-IT" sz="1800" dirty="0">
                <a:solidFill>
                  <a:srgbClr val="222222"/>
                </a:solidFill>
                <a:effectLst/>
                <a:ea typeface="Times New Roman" panose="02020603050405020304" pitchFamily="18" charset="0"/>
              </a:rPr>
              <a:t> la </a:t>
            </a:r>
            <a:r>
              <a:rPr lang="it-IT" sz="1800" dirty="0" err="1">
                <a:solidFill>
                  <a:srgbClr val="222222"/>
                </a:solidFill>
                <a:effectLst/>
                <a:ea typeface="Times New Roman" panose="02020603050405020304" pitchFamily="18" charset="0"/>
              </a:rPr>
              <a:t>réalité</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même</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Raconter</a:t>
            </a:r>
            <a:r>
              <a:rPr lang="it-IT" sz="1800" dirty="0">
                <a:solidFill>
                  <a:srgbClr val="222222"/>
                </a:solidFill>
                <a:effectLst/>
                <a:ea typeface="Times New Roman" panose="02020603050405020304" pitchFamily="18" charset="0"/>
              </a:rPr>
              <a:t> tout </a:t>
            </a:r>
            <a:r>
              <a:rPr lang="it-IT" sz="1800" dirty="0" err="1">
                <a:solidFill>
                  <a:srgbClr val="222222"/>
                </a:solidFill>
                <a:effectLst/>
                <a:ea typeface="Times New Roman" panose="02020603050405020304" pitchFamily="18" charset="0"/>
              </a:rPr>
              <a:t>serait</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impossible</a:t>
            </a:r>
            <a:r>
              <a:rPr lang="it-IT" sz="1800" dirty="0">
                <a:solidFill>
                  <a:srgbClr val="222222"/>
                </a:solidFill>
                <a:effectLst/>
                <a:ea typeface="Times New Roman" panose="02020603050405020304" pitchFamily="18" charset="0"/>
              </a:rPr>
              <a:t>, car il </a:t>
            </a:r>
            <a:r>
              <a:rPr lang="it-IT" sz="1800" dirty="0" err="1">
                <a:solidFill>
                  <a:srgbClr val="222222"/>
                </a:solidFill>
                <a:effectLst/>
                <a:ea typeface="Times New Roman" panose="02020603050405020304" pitchFamily="18" charset="0"/>
              </a:rPr>
              <a:t>faudrait</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alors</a:t>
            </a:r>
            <a:r>
              <a:rPr lang="it-IT" sz="1800" dirty="0">
                <a:solidFill>
                  <a:srgbClr val="222222"/>
                </a:solidFill>
                <a:effectLst/>
                <a:ea typeface="Times New Roman" panose="02020603050405020304" pitchFamily="18" charset="0"/>
              </a:rPr>
              <a:t> un volume </a:t>
            </a:r>
            <a:r>
              <a:rPr lang="it-IT" sz="1800" dirty="0" err="1">
                <a:solidFill>
                  <a:srgbClr val="222222"/>
                </a:solidFill>
                <a:effectLst/>
                <a:ea typeface="Times New Roman" panose="02020603050405020304" pitchFamily="18" charset="0"/>
              </a:rPr>
              <a:t>au</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moins</a:t>
            </a:r>
            <a:r>
              <a:rPr lang="it-IT" sz="1800" dirty="0">
                <a:solidFill>
                  <a:srgbClr val="222222"/>
                </a:solidFill>
                <a:effectLst/>
                <a:ea typeface="Times New Roman" panose="02020603050405020304" pitchFamily="18" charset="0"/>
              </a:rPr>
              <a:t> par </a:t>
            </a:r>
            <a:r>
              <a:rPr lang="it-IT" sz="1800" dirty="0" err="1">
                <a:solidFill>
                  <a:srgbClr val="222222"/>
                </a:solidFill>
                <a:effectLst/>
                <a:ea typeface="Times New Roman" panose="02020603050405020304" pitchFamily="18" charset="0"/>
              </a:rPr>
              <a:t>journée</a:t>
            </a:r>
            <a:r>
              <a:rPr lang="it-IT" sz="1800" dirty="0">
                <a:solidFill>
                  <a:srgbClr val="222222"/>
                </a:solidFill>
                <a:effectLst/>
                <a:ea typeface="Times New Roman" panose="02020603050405020304" pitchFamily="18" charset="0"/>
              </a:rPr>
              <a:t>, pour </a:t>
            </a:r>
            <a:r>
              <a:rPr lang="it-IT" sz="1800" dirty="0" err="1">
                <a:solidFill>
                  <a:srgbClr val="222222"/>
                </a:solidFill>
                <a:effectLst/>
                <a:ea typeface="Times New Roman" panose="02020603050405020304" pitchFamily="18" charset="0"/>
              </a:rPr>
              <a:t>énumérer</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les</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multitudes</a:t>
            </a:r>
            <a:r>
              <a:rPr lang="it-IT" sz="1800" dirty="0">
                <a:solidFill>
                  <a:srgbClr val="222222"/>
                </a:solidFill>
                <a:effectLst/>
                <a:ea typeface="Times New Roman" panose="02020603050405020304" pitchFamily="18" charset="0"/>
              </a:rPr>
              <a:t> d’</a:t>
            </a:r>
            <a:r>
              <a:rPr lang="it-IT" sz="1800" dirty="0" err="1">
                <a:solidFill>
                  <a:srgbClr val="222222"/>
                </a:solidFill>
                <a:effectLst/>
                <a:ea typeface="Times New Roman" panose="02020603050405020304" pitchFamily="18" charset="0"/>
              </a:rPr>
              <a:t>incidents</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insignifiants</a:t>
            </a:r>
            <a:r>
              <a:rPr lang="it-IT" sz="1800" dirty="0">
                <a:solidFill>
                  <a:srgbClr val="222222"/>
                </a:solidFill>
                <a:effectLst/>
                <a:ea typeface="Times New Roman" panose="02020603050405020304" pitchFamily="18" charset="0"/>
              </a:rPr>
              <a:t> qui </a:t>
            </a:r>
            <a:r>
              <a:rPr lang="it-IT" sz="1800" dirty="0" err="1">
                <a:solidFill>
                  <a:srgbClr val="222222"/>
                </a:solidFill>
                <a:effectLst/>
                <a:ea typeface="Times New Roman" panose="02020603050405020304" pitchFamily="18" charset="0"/>
              </a:rPr>
              <a:t>emplissent</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notre</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existence</a:t>
            </a:r>
            <a:r>
              <a:rPr lang="it-IT" sz="1800" dirty="0">
                <a:solidFill>
                  <a:srgbClr val="222222"/>
                </a:solidFill>
                <a:effectLst/>
                <a:ea typeface="Times New Roman" panose="02020603050405020304" pitchFamily="18" charset="0"/>
              </a:rPr>
              <a:t>.</a:t>
            </a:r>
            <a:endParaRPr lang="it-IT" sz="1800" dirty="0">
              <a:effectLst/>
              <a:ea typeface="Times New Roman" panose="02020603050405020304" pitchFamily="18" charset="0"/>
            </a:endParaRPr>
          </a:p>
          <a:p>
            <a:pPr indent="306070" algn="just">
              <a:spcBef>
                <a:spcPts val="600"/>
              </a:spcBef>
              <a:spcAft>
                <a:spcPts val="600"/>
              </a:spcAft>
            </a:pPr>
            <a:r>
              <a:rPr lang="it-IT" sz="1800" dirty="0">
                <a:solidFill>
                  <a:srgbClr val="222222"/>
                </a:solidFill>
                <a:effectLst/>
                <a:ea typeface="Times New Roman" panose="02020603050405020304" pitchFamily="18" charset="0"/>
              </a:rPr>
              <a:t>Un </a:t>
            </a:r>
            <a:r>
              <a:rPr lang="it-IT" sz="1800" b="1" dirty="0" err="1">
                <a:solidFill>
                  <a:srgbClr val="222222"/>
                </a:solidFill>
                <a:effectLst/>
                <a:ea typeface="Times New Roman" panose="02020603050405020304" pitchFamily="18" charset="0"/>
              </a:rPr>
              <a:t>choix</a:t>
            </a:r>
            <a:r>
              <a:rPr lang="it-IT" sz="1800" dirty="0">
                <a:solidFill>
                  <a:srgbClr val="222222"/>
                </a:solidFill>
                <a:effectLst/>
                <a:ea typeface="Times New Roman" panose="02020603050405020304" pitchFamily="18" charset="0"/>
              </a:rPr>
              <a:t> s’impose </a:t>
            </a:r>
            <a:r>
              <a:rPr lang="it-IT" sz="1800" dirty="0" err="1">
                <a:solidFill>
                  <a:srgbClr val="222222"/>
                </a:solidFill>
                <a:effectLst/>
                <a:ea typeface="Times New Roman" panose="02020603050405020304" pitchFamily="18" charset="0"/>
              </a:rPr>
              <a:t>donc</a:t>
            </a:r>
            <a:r>
              <a:rPr lang="it-IT" sz="1800" dirty="0">
                <a:solidFill>
                  <a:srgbClr val="222222"/>
                </a:solidFill>
                <a:effectLst/>
                <a:ea typeface="Times New Roman" panose="02020603050405020304" pitchFamily="18" charset="0"/>
              </a:rPr>
              <a:t>, — ce qui est une première </a:t>
            </a:r>
            <a:r>
              <a:rPr lang="it-IT" sz="1800" dirty="0" err="1">
                <a:solidFill>
                  <a:srgbClr val="222222"/>
                </a:solidFill>
                <a:effectLst/>
                <a:ea typeface="Times New Roman" panose="02020603050405020304" pitchFamily="18" charset="0"/>
              </a:rPr>
              <a:t>atteinte</a:t>
            </a:r>
            <a:r>
              <a:rPr lang="it-IT" sz="1800" dirty="0">
                <a:solidFill>
                  <a:srgbClr val="222222"/>
                </a:solidFill>
                <a:effectLst/>
                <a:ea typeface="Times New Roman" panose="02020603050405020304" pitchFamily="18" charset="0"/>
              </a:rPr>
              <a:t> à la </a:t>
            </a:r>
            <a:r>
              <a:rPr lang="it-IT" sz="1800" dirty="0" err="1">
                <a:solidFill>
                  <a:srgbClr val="222222"/>
                </a:solidFill>
                <a:effectLst/>
                <a:ea typeface="Times New Roman" panose="02020603050405020304" pitchFamily="18" charset="0"/>
              </a:rPr>
              <a:t>théorie</a:t>
            </a:r>
            <a:r>
              <a:rPr lang="it-IT" sz="1800" dirty="0">
                <a:solidFill>
                  <a:srgbClr val="222222"/>
                </a:solidFill>
                <a:effectLst/>
                <a:ea typeface="Times New Roman" panose="02020603050405020304" pitchFamily="18" charset="0"/>
              </a:rPr>
              <a:t> de </a:t>
            </a:r>
            <a:r>
              <a:rPr lang="it-IT" sz="1800" dirty="0" err="1">
                <a:solidFill>
                  <a:srgbClr val="222222"/>
                </a:solidFill>
                <a:effectLst/>
                <a:ea typeface="Times New Roman" panose="02020603050405020304" pitchFamily="18" charset="0"/>
              </a:rPr>
              <a:t>toute</a:t>
            </a:r>
            <a:r>
              <a:rPr lang="it-IT" sz="1800" dirty="0">
                <a:solidFill>
                  <a:srgbClr val="222222"/>
                </a:solidFill>
                <a:effectLst/>
                <a:ea typeface="Times New Roman" panose="02020603050405020304" pitchFamily="18" charset="0"/>
              </a:rPr>
              <a:t> la </a:t>
            </a:r>
            <a:r>
              <a:rPr lang="it-IT" sz="1800" dirty="0" err="1">
                <a:solidFill>
                  <a:srgbClr val="222222"/>
                </a:solidFill>
                <a:effectLst/>
                <a:ea typeface="Times New Roman" panose="02020603050405020304" pitchFamily="18" charset="0"/>
              </a:rPr>
              <a:t>vérité</a:t>
            </a:r>
            <a:r>
              <a:rPr lang="it-IT" sz="1800" dirty="0">
                <a:solidFill>
                  <a:srgbClr val="222222"/>
                </a:solidFill>
                <a:effectLst/>
                <a:ea typeface="Times New Roman" panose="02020603050405020304" pitchFamily="18" charset="0"/>
              </a:rPr>
              <a:t>. </a:t>
            </a:r>
          </a:p>
          <a:p>
            <a:pPr indent="306070" algn="just">
              <a:spcBef>
                <a:spcPts val="600"/>
              </a:spcBef>
              <a:spcAft>
                <a:spcPts val="600"/>
              </a:spcAft>
            </a:pPr>
            <a:r>
              <a:rPr lang="it-IT" sz="1800" b="1" dirty="0">
                <a:solidFill>
                  <a:srgbClr val="222222"/>
                </a:solidFill>
                <a:effectLst/>
                <a:ea typeface="Times New Roman" panose="02020603050405020304" pitchFamily="18" charset="0"/>
              </a:rPr>
              <a:t>La vie</a:t>
            </a:r>
            <a:r>
              <a:rPr lang="it-IT" sz="1800" dirty="0">
                <a:solidFill>
                  <a:srgbClr val="222222"/>
                </a:solidFill>
                <a:effectLst/>
                <a:ea typeface="Times New Roman" panose="02020603050405020304" pitchFamily="18" charset="0"/>
              </a:rPr>
              <a:t>, en </a:t>
            </a:r>
            <a:r>
              <a:rPr lang="it-IT" sz="1800" dirty="0" err="1">
                <a:solidFill>
                  <a:srgbClr val="222222"/>
                </a:solidFill>
                <a:effectLst/>
                <a:ea typeface="Times New Roman" panose="02020603050405020304" pitchFamily="18" charset="0"/>
              </a:rPr>
              <a:t>outre</a:t>
            </a:r>
            <a:r>
              <a:rPr lang="it-IT" sz="1800" dirty="0">
                <a:solidFill>
                  <a:srgbClr val="222222"/>
                </a:solidFill>
                <a:effectLst/>
                <a:ea typeface="Times New Roman" panose="02020603050405020304" pitchFamily="18" charset="0"/>
              </a:rPr>
              <a:t>, est </a:t>
            </a:r>
            <a:r>
              <a:rPr lang="it-IT" sz="1800" dirty="0" err="1">
                <a:solidFill>
                  <a:srgbClr val="222222"/>
                </a:solidFill>
                <a:effectLst/>
                <a:ea typeface="Times New Roman" panose="02020603050405020304" pitchFamily="18" charset="0"/>
              </a:rPr>
              <a:t>composée</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des</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choses</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les</a:t>
            </a:r>
            <a:r>
              <a:rPr lang="it-IT" sz="1800" dirty="0">
                <a:solidFill>
                  <a:srgbClr val="222222"/>
                </a:solidFill>
                <a:effectLst/>
                <a:ea typeface="Times New Roman" panose="02020603050405020304" pitchFamily="18" charset="0"/>
              </a:rPr>
              <a:t> plus </a:t>
            </a:r>
            <a:r>
              <a:rPr lang="it-IT" sz="1800" dirty="0" err="1">
                <a:solidFill>
                  <a:srgbClr val="222222"/>
                </a:solidFill>
                <a:effectLst/>
                <a:ea typeface="Times New Roman" panose="02020603050405020304" pitchFamily="18" charset="0"/>
              </a:rPr>
              <a:t>différentes</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les</a:t>
            </a:r>
            <a:r>
              <a:rPr lang="it-IT" sz="1800" dirty="0">
                <a:solidFill>
                  <a:srgbClr val="222222"/>
                </a:solidFill>
                <a:effectLst/>
                <a:ea typeface="Times New Roman" panose="02020603050405020304" pitchFamily="18" charset="0"/>
              </a:rPr>
              <a:t> plus </a:t>
            </a:r>
            <a:r>
              <a:rPr lang="it-IT" sz="1800" dirty="0" err="1">
                <a:solidFill>
                  <a:srgbClr val="222222"/>
                </a:solidFill>
                <a:effectLst/>
                <a:ea typeface="Times New Roman" panose="02020603050405020304" pitchFamily="18" charset="0"/>
              </a:rPr>
              <a:t>imprévues</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les</a:t>
            </a:r>
            <a:r>
              <a:rPr lang="it-IT" sz="1800" dirty="0">
                <a:solidFill>
                  <a:srgbClr val="222222"/>
                </a:solidFill>
                <a:effectLst/>
                <a:ea typeface="Times New Roman" panose="02020603050405020304" pitchFamily="18" charset="0"/>
              </a:rPr>
              <a:t> plus </a:t>
            </a:r>
            <a:r>
              <a:rPr lang="it-IT" sz="1800" dirty="0" err="1">
                <a:solidFill>
                  <a:srgbClr val="222222"/>
                </a:solidFill>
                <a:effectLst/>
                <a:ea typeface="Times New Roman" panose="02020603050405020304" pitchFamily="18" charset="0"/>
              </a:rPr>
              <a:t>contraires</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les</a:t>
            </a:r>
            <a:r>
              <a:rPr lang="it-IT" sz="1800" dirty="0">
                <a:solidFill>
                  <a:srgbClr val="222222"/>
                </a:solidFill>
                <a:effectLst/>
                <a:ea typeface="Times New Roman" panose="02020603050405020304" pitchFamily="18" charset="0"/>
              </a:rPr>
              <a:t> plus </a:t>
            </a:r>
            <a:r>
              <a:rPr lang="it-IT" sz="1800" dirty="0" err="1">
                <a:solidFill>
                  <a:srgbClr val="222222"/>
                </a:solidFill>
                <a:effectLst/>
                <a:ea typeface="Times New Roman" panose="02020603050405020304" pitchFamily="18" charset="0"/>
              </a:rPr>
              <a:t>disparates</a:t>
            </a:r>
            <a:r>
              <a:rPr lang="it-IT" sz="1800" dirty="0">
                <a:solidFill>
                  <a:srgbClr val="222222"/>
                </a:solidFill>
                <a:effectLst/>
                <a:ea typeface="Times New Roman" panose="02020603050405020304" pitchFamily="18" charset="0"/>
              </a:rPr>
              <a:t> ; elle est brutale, </a:t>
            </a:r>
            <a:r>
              <a:rPr lang="it-IT" sz="1800" b="1" dirty="0">
                <a:solidFill>
                  <a:srgbClr val="222222"/>
                </a:solidFill>
                <a:effectLst/>
                <a:ea typeface="Times New Roman" panose="02020603050405020304" pitchFamily="18" charset="0"/>
              </a:rPr>
              <a:t>sans suite, sans </a:t>
            </a:r>
            <a:r>
              <a:rPr lang="it-IT" sz="1800" b="1" dirty="0" err="1">
                <a:solidFill>
                  <a:srgbClr val="222222"/>
                </a:solidFill>
                <a:effectLst/>
                <a:ea typeface="Times New Roman" panose="02020603050405020304" pitchFamily="18" charset="0"/>
              </a:rPr>
              <a:t>chaîne</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pleine</a:t>
            </a:r>
            <a:r>
              <a:rPr lang="it-IT" sz="1800" dirty="0">
                <a:solidFill>
                  <a:srgbClr val="222222"/>
                </a:solidFill>
                <a:effectLst/>
                <a:ea typeface="Times New Roman" panose="02020603050405020304" pitchFamily="18" charset="0"/>
              </a:rPr>
              <a:t> de </a:t>
            </a:r>
            <a:r>
              <a:rPr lang="it-IT" sz="1800" b="1" dirty="0" err="1">
                <a:solidFill>
                  <a:srgbClr val="222222"/>
                </a:solidFill>
                <a:effectLst/>
                <a:ea typeface="Times New Roman" panose="02020603050405020304" pitchFamily="18" charset="0"/>
              </a:rPr>
              <a:t>catastrophes</a:t>
            </a:r>
            <a:r>
              <a:rPr lang="it-IT" sz="1800" b="1" dirty="0">
                <a:solidFill>
                  <a:srgbClr val="222222"/>
                </a:solidFill>
                <a:effectLst/>
                <a:ea typeface="Times New Roman" panose="02020603050405020304" pitchFamily="18" charset="0"/>
              </a:rPr>
              <a:t> </a:t>
            </a:r>
            <a:r>
              <a:rPr lang="it-IT" sz="1800" b="1" dirty="0" err="1">
                <a:solidFill>
                  <a:srgbClr val="222222"/>
                </a:solidFill>
                <a:effectLst/>
                <a:ea typeface="Times New Roman" panose="02020603050405020304" pitchFamily="18" charset="0"/>
              </a:rPr>
              <a:t>inexplicables</a:t>
            </a:r>
            <a:r>
              <a:rPr lang="it-IT" sz="1800" b="1" dirty="0">
                <a:solidFill>
                  <a:srgbClr val="222222"/>
                </a:solidFill>
                <a:effectLst/>
                <a:ea typeface="Times New Roman" panose="02020603050405020304" pitchFamily="18" charset="0"/>
              </a:rPr>
              <a:t>, </a:t>
            </a:r>
            <a:r>
              <a:rPr lang="it-IT" sz="1800" b="1" dirty="0" err="1">
                <a:solidFill>
                  <a:srgbClr val="222222"/>
                </a:solidFill>
                <a:effectLst/>
                <a:ea typeface="Times New Roman" panose="02020603050405020304" pitchFamily="18" charset="0"/>
              </a:rPr>
              <a:t>illogiques</a:t>
            </a:r>
            <a:r>
              <a:rPr lang="it-IT" sz="1800" b="1" dirty="0">
                <a:solidFill>
                  <a:srgbClr val="222222"/>
                </a:solidFill>
                <a:effectLst/>
                <a:ea typeface="Times New Roman" panose="02020603050405020304" pitchFamily="18" charset="0"/>
              </a:rPr>
              <a:t> et </a:t>
            </a:r>
            <a:r>
              <a:rPr lang="it-IT" sz="1800" b="1" dirty="0" err="1">
                <a:solidFill>
                  <a:srgbClr val="222222"/>
                </a:solidFill>
                <a:effectLst/>
                <a:ea typeface="Times New Roman" panose="02020603050405020304" pitchFamily="18" charset="0"/>
              </a:rPr>
              <a:t>contradictoires</a:t>
            </a:r>
            <a:r>
              <a:rPr lang="it-IT" sz="1800" dirty="0">
                <a:solidFill>
                  <a:srgbClr val="222222"/>
                </a:solidFill>
                <a:effectLst/>
                <a:ea typeface="Times New Roman" panose="02020603050405020304" pitchFamily="18" charset="0"/>
              </a:rPr>
              <a:t> qui </a:t>
            </a:r>
            <a:r>
              <a:rPr lang="it-IT" sz="1800" dirty="0" err="1">
                <a:solidFill>
                  <a:srgbClr val="222222"/>
                </a:solidFill>
                <a:effectLst/>
                <a:ea typeface="Times New Roman" panose="02020603050405020304" pitchFamily="18" charset="0"/>
              </a:rPr>
              <a:t>doivent</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être</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classées</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au</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chapitre</a:t>
            </a:r>
            <a:r>
              <a:rPr lang="it-IT" sz="1800" dirty="0">
                <a:solidFill>
                  <a:srgbClr val="222222"/>
                </a:solidFill>
                <a:effectLst/>
                <a:ea typeface="Times New Roman" panose="02020603050405020304" pitchFamily="18" charset="0"/>
              </a:rPr>
              <a:t> </a:t>
            </a:r>
            <a:r>
              <a:rPr lang="it-IT" sz="1800" i="1" dirty="0" err="1">
                <a:solidFill>
                  <a:srgbClr val="222222"/>
                </a:solidFill>
                <a:effectLst/>
                <a:ea typeface="Times New Roman" panose="02020603050405020304" pitchFamily="18" charset="0"/>
              </a:rPr>
              <a:t>faits</a:t>
            </a:r>
            <a:r>
              <a:rPr lang="it-IT" sz="1800" i="1" dirty="0">
                <a:solidFill>
                  <a:srgbClr val="222222"/>
                </a:solidFill>
                <a:effectLst/>
                <a:ea typeface="Times New Roman" panose="02020603050405020304" pitchFamily="18" charset="0"/>
              </a:rPr>
              <a:t> </a:t>
            </a:r>
            <a:r>
              <a:rPr lang="it-IT" sz="1800" i="1" dirty="0" err="1">
                <a:solidFill>
                  <a:srgbClr val="222222"/>
                </a:solidFill>
                <a:effectLst/>
                <a:ea typeface="Times New Roman" panose="02020603050405020304" pitchFamily="18" charset="0"/>
              </a:rPr>
              <a:t>divers</a:t>
            </a:r>
            <a:r>
              <a:rPr lang="it-IT" sz="1800" dirty="0">
                <a:solidFill>
                  <a:srgbClr val="222222"/>
                </a:solidFill>
                <a:effectLst/>
                <a:ea typeface="Times New Roman" panose="02020603050405020304" pitchFamily="18" charset="0"/>
              </a:rPr>
              <a:t>.</a:t>
            </a:r>
            <a:endParaRPr lang="it-IT" sz="1800" dirty="0">
              <a:effectLst/>
              <a:ea typeface="Times New Roman" panose="02020603050405020304" pitchFamily="18" charset="0"/>
            </a:endParaRPr>
          </a:p>
          <a:p>
            <a:pPr indent="306070" algn="just">
              <a:spcBef>
                <a:spcPts val="600"/>
              </a:spcBef>
              <a:spcAft>
                <a:spcPts val="600"/>
              </a:spcAft>
            </a:pPr>
            <a:r>
              <a:rPr lang="it-IT" sz="1800" dirty="0">
                <a:solidFill>
                  <a:srgbClr val="222222"/>
                </a:solidFill>
                <a:effectLst/>
                <a:ea typeface="Times New Roman" panose="02020603050405020304" pitchFamily="18" charset="0"/>
              </a:rPr>
              <a:t>Voilà </a:t>
            </a:r>
            <a:r>
              <a:rPr lang="it-IT" sz="1800" dirty="0" err="1">
                <a:solidFill>
                  <a:srgbClr val="222222"/>
                </a:solidFill>
                <a:effectLst/>
                <a:ea typeface="Times New Roman" panose="02020603050405020304" pitchFamily="18" charset="0"/>
              </a:rPr>
              <a:t>pourquoi</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l’artiste</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ayant</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choisi</a:t>
            </a:r>
            <a:r>
              <a:rPr lang="it-IT" sz="1800" dirty="0">
                <a:solidFill>
                  <a:srgbClr val="222222"/>
                </a:solidFill>
                <a:effectLst/>
                <a:ea typeface="Times New Roman" panose="02020603050405020304" pitchFamily="18" charset="0"/>
              </a:rPr>
              <a:t> son </a:t>
            </a:r>
            <a:r>
              <a:rPr lang="it-IT" sz="1800" dirty="0" err="1">
                <a:solidFill>
                  <a:srgbClr val="222222"/>
                </a:solidFill>
                <a:effectLst/>
                <a:ea typeface="Times New Roman" panose="02020603050405020304" pitchFamily="18" charset="0"/>
              </a:rPr>
              <a:t>thème</a:t>
            </a:r>
            <a:r>
              <a:rPr lang="it-IT" sz="1800" dirty="0">
                <a:solidFill>
                  <a:srgbClr val="222222"/>
                </a:solidFill>
                <a:effectLst/>
                <a:ea typeface="Times New Roman" panose="02020603050405020304" pitchFamily="18" charset="0"/>
              </a:rPr>
              <a:t>, ne </a:t>
            </a:r>
            <a:r>
              <a:rPr lang="it-IT" sz="1800" dirty="0" err="1">
                <a:solidFill>
                  <a:srgbClr val="222222"/>
                </a:solidFill>
                <a:effectLst/>
                <a:ea typeface="Times New Roman" panose="02020603050405020304" pitchFamily="18" charset="0"/>
              </a:rPr>
              <a:t>prendra</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dans</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cette</a:t>
            </a:r>
            <a:r>
              <a:rPr lang="it-IT" sz="1800" dirty="0">
                <a:solidFill>
                  <a:srgbClr val="222222"/>
                </a:solidFill>
                <a:effectLst/>
                <a:ea typeface="Times New Roman" panose="02020603050405020304" pitchFamily="18" charset="0"/>
              </a:rPr>
              <a:t> vie </a:t>
            </a:r>
            <a:r>
              <a:rPr lang="it-IT" sz="1800" dirty="0" err="1">
                <a:solidFill>
                  <a:srgbClr val="222222"/>
                </a:solidFill>
                <a:effectLst/>
                <a:ea typeface="Times New Roman" panose="02020603050405020304" pitchFamily="18" charset="0"/>
              </a:rPr>
              <a:t>encombrée</a:t>
            </a:r>
            <a:r>
              <a:rPr lang="it-IT" sz="1800" dirty="0">
                <a:solidFill>
                  <a:srgbClr val="222222"/>
                </a:solidFill>
                <a:effectLst/>
                <a:ea typeface="Times New Roman" panose="02020603050405020304" pitchFamily="18" charset="0"/>
              </a:rPr>
              <a:t> de </a:t>
            </a:r>
            <a:r>
              <a:rPr lang="it-IT" sz="1800" dirty="0" err="1">
                <a:solidFill>
                  <a:srgbClr val="222222"/>
                </a:solidFill>
                <a:effectLst/>
                <a:ea typeface="Times New Roman" panose="02020603050405020304" pitchFamily="18" charset="0"/>
              </a:rPr>
              <a:t>hasards</a:t>
            </a:r>
            <a:r>
              <a:rPr lang="it-IT" sz="1800" dirty="0">
                <a:solidFill>
                  <a:srgbClr val="222222"/>
                </a:solidFill>
                <a:effectLst/>
                <a:ea typeface="Times New Roman" panose="02020603050405020304" pitchFamily="18" charset="0"/>
              </a:rPr>
              <a:t> et de </a:t>
            </a:r>
            <a:r>
              <a:rPr lang="it-IT" sz="1800" dirty="0" err="1">
                <a:solidFill>
                  <a:srgbClr val="222222"/>
                </a:solidFill>
                <a:effectLst/>
                <a:ea typeface="Times New Roman" panose="02020603050405020304" pitchFamily="18" charset="0"/>
              </a:rPr>
              <a:t>futilités</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que</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les</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détails</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caractéristiques</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utiles</a:t>
            </a:r>
            <a:r>
              <a:rPr lang="it-IT" sz="1800" dirty="0">
                <a:solidFill>
                  <a:srgbClr val="222222"/>
                </a:solidFill>
                <a:effectLst/>
                <a:ea typeface="Times New Roman" panose="02020603050405020304" pitchFamily="18" charset="0"/>
              </a:rPr>
              <a:t> à son </a:t>
            </a:r>
            <a:r>
              <a:rPr lang="it-IT" sz="1800" dirty="0" err="1">
                <a:solidFill>
                  <a:srgbClr val="222222"/>
                </a:solidFill>
                <a:effectLst/>
                <a:ea typeface="Times New Roman" panose="02020603050405020304" pitchFamily="18" charset="0"/>
              </a:rPr>
              <a:t>sujet</a:t>
            </a:r>
            <a:r>
              <a:rPr lang="it-IT" sz="1800" dirty="0">
                <a:solidFill>
                  <a:srgbClr val="222222"/>
                </a:solidFill>
                <a:effectLst/>
                <a:ea typeface="Times New Roman" panose="02020603050405020304" pitchFamily="18" charset="0"/>
              </a:rPr>
              <a:t>, et il </a:t>
            </a:r>
            <a:r>
              <a:rPr lang="it-IT" sz="1800" dirty="0" err="1">
                <a:solidFill>
                  <a:srgbClr val="222222"/>
                </a:solidFill>
                <a:effectLst/>
                <a:ea typeface="Times New Roman" panose="02020603050405020304" pitchFamily="18" charset="0"/>
              </a:rPr>
              <a:t>rejettera</a:t>
            </a:r>
            <a:r>
              <a:rPr lang="it-IT" sz="1800" dirty="0">
                <a:solidFill>
                  <a:srgbClr val="222222"/>
                </a:solidFill>
                <a:effectLst/>
                <a:ea typeface="Times New Roman" panose="02020603050405020304" pitchFamily="18" charset="0"/>
              </a:rPr>
              <a:t> tout le reste, tout l’à-</a:t>
            </a:r>
            <a:r>
              <a:rPr lang="it-IT" sz="1800" dirty="0" err="1">
                <a:solidFill>
                  <a:srgbClr val="222222"/>
                </a:solidFill>
                <a:effectLst/>
                <a:ea typeface="Times New Roman" panose="02020603050405020304" pitchFamily="18" charset="0"/>
              </a:rPr>
              <a:t>côté</a:t>
            </a:r>
            <a:r>
              <a:rPr lang="it-IT" sz="1800" dirty="0">
                <a:solidFill>
                  <a:srgbClr val="222222"/>
                </a:solidFill>
                <a:effectLst/>
                <a:ea typeface="Times New Roman" panose="02020603050405020304" pitchFamily="18" charset="0"/>
              </a:rPr>
              <a:t>.</a:t>
            </a:r>
            <a:endParaRPr lang="it-IT" sz="1800" dirty="0">
              <a:solidFill>
                <a:srgbClr val="222222"/>
              </a:solidFill>
              <a:ea typeface="Times New Roman" panose="02020603050405020304" pitchFamily="18" charset="0"/>
            </a:endParaRPr>
          </a:p>
          <a:p>
            <a:pPr indent="306070" algn="just">
              <a:spcBef>
                <a:spcPts val="600"/>
              </a:spcBef>
              <a:spcAft>
                <a:spcPts val="600"/>
              </a:spcAft>
            </a:pPr>
            <a:endParaRPr lang="it-IT" sz="1800" dirty="0">
              <a:effectLst/>
              <a:ea typeface="Times New Roman" panose="02020603050405020304" pitchFamily="18" charset="0"/>
            </a:endParaRPr>
          </a:p>
        </p:txBody>
      </p:sp>
    </p:spTree>
    <p:extLst>
      <p:ext uri="{BB962C8B-B14F-4D97-AF65-F5344CB8AC3E}">
        <p14:creationId xmlns:p14="http://schemas.microsoft.com/office/powerpoint/2010/main" val="408989607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E15521F-AB4C-4336-8872-09DDB87C9243}"/>
              </a:ext>
            </a:extLst>
          </p:cNvPr>
          <p:cNvSpPr>
            <a:spLocks noGrp="1"/>
          </p:cNvSpPr>
          <p:nvPr>
            <p:ph type="title"/>
          </p:nvPr>
        </p:nvSpPr>
        <p:spPr/>
        <p:txBody>
          <a:bodyPr>
            <a:normAutofit fontScale="90000"/>
          </a:bodyPr>
          <a:lstStyle/>
          <a:p>
            <a:pPr algn="ctr"/>
            <a:r>
              <a:rPr lang="it-IT" sz="4400" dirty="0">
                <a:solidFill>
                  <a:srgbClr val="222222"/>
                </a:solidFill>
                <a:effectLst/>
                <a:latin typeface="Times New Roman" panose="02020603050405020304" pitchFamily="18" charset="0"/>
                <a:ea typeface="Times New Roman" panose="02020603050405020304" pitchFamily="18" charset="0"/>
              </a:rPr>
              <a:t/>
            </a:r>
            <a:br>
              <a:rPr lang="it-IT" sz="4400" dirty="0">
                <a:solidFill>
                  <a:srgbClr val="222222"/>
                </a:solidFill>
                <a:effectLst/>
                <a:latin typeface="Times New Roman" panose="02020603050405020304" pitchFamily="18" charset="0"/>
                <a:ea typeface="Times New Roman" panose="02020603050405020304" pitchFamily="18" charset="0"/>
              </a:rPr>
            </a:br>
            <a:r>
              <a:rPr lang="it-IT" sz="4400" dirty="0">
                <a:solidFill>
                  <a:srgbClr val="222222"/>
                </a:solidFill>
                <a:effectLst/>
                <a:ea typeface="Times New Roman" panose="02020603050405020304" pitchFamily="18" charset="0"/>
              </a:rPr>
              <a:t>Maupassant, “Le </a:t>
            </a:r>
            <a:r>
              <a:rPr lang="it-IT" sz="4400" dirty="0" err="1">
                <a:solidFill>
                  <a:srgbClr val="222222"/>
                </a:solidFill>
                <a:effectLst/>
                <a:ea typeface="Times New Roman" panose="02020603050405020304" pitchFamily="18" charset="0"/>
              </a:rPr>
              <a:t>roman</a:t>
            </a:r>
            <a:r>
              <a:rPr lang="it-IT" sz="4400" dirty="0">
                <a:solidFill>
                  <a:srgbClr val="222222"/>
                </a:solidFill>
                <a:effectLst/>
                <a:ea typeface="Times New Roman" panose="02020603050405020304" pitchFamily="18" charset="0"/>
              </a:rPr>
              <a:t>”, </a:t>
            </a:r>
            <a:br>
              <a:rPr lang="it-IT" sz="4400" dirty="0">
                <a:solidFill>
                  <a:srgbClr val="222222"/>
                </a:solidFill>
                <a:effectLst/>
                <a:ea typeface="Times New Roman" panose="02020603050405020304" pitchFamily="18" charset="0"/>
              </a:rPr>
            </a:br>
            <a:r>
              <a:rPr lang="it-IT" sz="4400" dirty="0" err="1">
                <a:solidFill>
                  <a:srgbClr val="222222"/>
                </a:solidFill>
                <a:effectLst/>
                <a:ea typeface="Times New Roman" panose="02020603050405020304" pitchFamily="18" charset="0"/>
              </a:rPr>
              <a:t>préface</a:t>
            </a:r>
            <a:r>
              <a:rPr lang="it-IT" sz="4400" dirty="0">
                <a:solidFill>
                  <a:srgbClr val="222222"/>
                </a:solidFill>
                <a:effectLst/>
                <a:ea typeface="Times New Roman" panose="02020603050405020304" pitchFamily="18" charset="0"/>
              </a:rPr>
              <a:t> de </a:t>
            </a:r>
            <a:r>
              <a:rPr lang="it-IT" sz="4400" i="1" dirty="0">
                <a:solidFill>
                  <a:srgbClr val="222222"/>
                </a:solidFill>
                <a:effectLst/>
                <a:ea typeface="Times New Roman" panose="02020603050405020304" pitchFamily="18" charset="0"/>
              </a:rPr>
              <a:t>Pierre et Jean</a:t>
            </a:r>
            <a:r>
              <a:rPr lang="it-IT" sz="4400" dirty="0">
                <a:solidFill>
                  <a:srgbClr val="222222"/>
                </a:solidFill>
                <a:effectLst/>
                <a:ea typeface="Times New Roman" panose="02020603050405020304" pitchFamily="18" charset="0"/>
              </a:rPr>
              <a:t> (suite)</a:t>
            </a:r>
            <a:r>
              <a:rPr lang="it-IT" sz="4400" dirty="0">
                <a:effectLst/>
                <a:latin typeface="Times New Roman" panose="02020603050405020304" pitchFamily="18" charset="0"/>
                <a:ea typeface="Times New Roman" panose="02020603050405020304" pitchFamily="18" charset="0"/>
              </a:rPr>
              <a:t/>
            </a:r>
            <a:br>
              <a:rPr lang="it-IT" sz="4400" dirty="0">
                <a:effectLst/>
                <a:latin typeface="Times New Roman" panose="02020603050405020304" pitchFamily="18" charset="0"/>
                <a:ea typeface="Times New Roman" panose="02020603050405020304" pitchFamily="18" charset="0"/>
              </a:rPr>
            </a:br>
            <a:endParaRPr lang="it-IT" dirty="0"/>
          </a:p>
        </p:txBody>
      </p:sp>
      <p:sp>
        <p:nvSpPr>
          <p:cNvPr id="3" name="Segnaposto contenuto 2">
            <a:extLst>
              <a:ext uri="{FF2B5EF4-FFF2-40B4-BE49-F238E27FC236}">
                <a16:creationId xmlns:a16="http://schemas.microsoft.com/office/drawing/2014/main" id="{A86AE003-02BB-49FB-8A51-1ABEE78CCE48}"/>
              </a:ext>
            </a:extLst>
          </p:cNvPr>
          <p:cNvSpPr>
            <a:spLocks noGrp="1"/>
          </p:cNvSpPr>
          <p:nvPr>
            <p:ph idx="1"/>
          </p:nvPr>
        </p:nvSpPr>
        <p:spPr/>
        <p:txBody>
          <a:bodyPr/>
          <a:lstStyle/>
          <a:p>
            <a:pPr indent="306070" algn="just">
              <a:spcBef>
                <a:spcPts val="600"/>
              </a:spcBef>
              <a:spcAft>
                <a:spcPts val="600"/>
              </a:spcAft>
            </a:pPr>
            <a:endParaRPr lang="it-IT" sz="1800" dirty="0">
              <a:solidFill>
                <a:srgbClr val="222222"/>
              </a:solidFill>
              <a:effectLst/>
              <a:ea typeface="Times New Roman" panose="02020603050405020304" pitchFamily="18" charset="0"/>
            </a:endParaRPr>
          </a:p>
          <a:p>
            <a:pPr indent="306070" algn="just">
              <a:spcBef>
                <a:spcPts val="600"/>
              </a:spcBef>
              <a:spcAft>
                <a:spcPts val="600"/>
              </a:spcAft>
            </a:pPr>
            <a:r>
              <a:rPr lang="it-IT" sz="1800" dirty="0">
                <a:solidFill>
                  <a:srgbClr val="222222"/>
                </a:solidFill>
                <a:effectLst/>
                <a:ea typeface="Times New Roman" panose="02020603050405020304" pitchFamily="18" charset="0"/>
              </a:rPr>
              <a:t>Un </a:t>
            </a:r>
            <a:r>
              <a:rPr lang="it-IT" sz="1800" dirty="0" err="1">
                <a:solidFill>
                  <a:srgbClr val="222222"/>
                </a:solidFill>
                <a:effectLst/>
                <a:ea typeface="Times New Roman" panose="02020603050405020304" pitchFamily="18" charset="0"/>
              </a:rPr>
              <a:t>exemple</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entre</a:t>
            </a:r>
            <a:r>
              <a:rPr lang="it-IT" sz="1800" dirty="0">
                <a:solidFill>
                  <a:srgbClr val="222222"/>
                </a:solidFill>
                <a:effectLst/>
                <a:ea typeface="Times New Roman" panose="02020603050405020304" pitchFamily="18" charset="0"/>
              </a:rPr>
              <a:t> mille : Le </a:t>
            </a:r>
            <a:r>
              <a:rPr lang="it-IT" sz="1800" dirty="0" err="1">
                <a:solidFill>
                  <a:srgbClr val="222222"/>
                </a:solidFill>
                <a:effectLst/>
                <a:ea typeface="Times New Roman" panose="02020603050405020304" pitchFamily="18" charset="0"/>
              </a:rPr>
              <a:t>nombre</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des</a:t>
            </a:r>
            <a:r>
              <a:rPr lang="it-IT" sz="1800" dirty="0">
                <a:solidFill>
                  <a:srgbClr val="222222"/>
                </a:solidFill>
                <a:effectLst/>
                <a:ea typeface="Times New Roman" panose="02020603050405020304" pitchFamily="18" charset="0"/>
              </a:rPr>
              <a:t> gens qui </a:t>
            </a:r>
            <a:r>
              <a:rPr lang="it-IT" sz="1800" dirty="0" err="1">
                <a:solidFill>
                  <a:srgbClr val="222222"/>
                </a:solidFill>
                <a:effectLst/>
                <a:ea typeface="Times New Roman" panose="02020603050405020304" pitchFamily="18" charset="0"/>
              </a:rPr>
              <a:t>meurent</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chaque</a:t>
            </a:r>
            <a:r>
              <a:rPr lang="it-IT" sz="1800" dirty="0">
                <a:solidFill>
                  <a:srgbClr val="222222"/>
                </a:solidFill>
                <a:effectLst/>
                <a:ea typeface="Times New Roman" panose="02020603050405020304" pitchFamily="18" charset="0"/>
              </a:rPr>
              <a:t> jour par </a:t>
            </a:r>
            <a:r>
              <a:rPr lang="it-IT" sz="1800" dirty="0" err="1">
                <a:solidFill>
                  <a:srgbClr val="222222"/>
                </a:solidFill>
                <a:effectLst/>
                <a:ea typeface="Times New Roman" panose="02020603050405020304" pitchFamily="18" charset="0"/>
              </a:rPr>
              <a:t>accident</a:t>
            </a:r>
            <a:r>
              <a:rPr lang="it-IT" sz="1800" dirty="0">
                <a:solidFill>
                  <a:srgbClr val="222222"/>
                </a:solidFill>
                <a:effectLst/>
                <a:ea typeface="Times New Roman" panose="02020603050405020304" pitchFamily="18" charset="0"/>
              </a:rPr>
              <a:t> est </a:t>
            </a:r>
            <a:r>
              <a:rPr lang="it-IT" sz="1800" dirty="0" err="1">
                <a:solidFill>
                  <a:srgbClr val="222222"/>
                </a:solidFill>
                <a:effectLst/>
                <a:ea typeface="Times New Roman" panose="02020603050405020304" pitchFamily="18" charset="0"/>
              </a:rPr>
              <a:t>considérable</a:t>
            </a:r>
            <a:r>
              <a:rPr lang="it-IT" sz="1800" dirty="0">
                <a:solidFill>
                  <a:srgbClr val="222222"/>
                </a:solidFill>
                <a:effectLst/>
                <a:ea typeface="Times New Roman" panose="02020603050405020304" pitchFamily="18" charset="0"/>
              </a:rPr>
              <a:t> sur la terre. Mais </a:t>
            </a:r>
            <a:r>
              <a:rPr lang="it-IT" sz="1800" dirty="0" err="1">
                <a:solidFill>
                  <a:srgbClr val="222222"/>
                </a:solidFill>
                <a:effectLst/>
                <a:ea typeface="Times New Roman" panose="02020603050405020304" pitchFamily="18" charset="0"/>
              </a:rPr>
              <a:t>pouvons</a:t>
            </a:r>
            <a:r>
              <a:rPr lang="it-IT" sz="1800" dirty="0">
                <a:solidFill>
                  <a:srgbClr val="222222"/>
                </a:solidFill>
                <a:effectLst/>
                <a:ea typeface="Times New Roman" panose="02020603050405020304" pitchFamily="18" charset="0"/>
              </a:rPr>
              <a:t>-nous </a:t>
            </a:r>
            <a:r>
              <a:rPr lang="it-IT" sz="1800" dirty="0" err="1">
                <a:solidFill>
                  <a:srgbClr val="222222"/>
                </a:solidFill>
                <a:effectLst/>
                <a:ea typeface="Times New Roman" panose="02020603050405020304" pitchFamily="18" charset="0"/>
              </a:rPr>
              <a:t>faire</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tomber</a:t>
            </a:r>
            <a:r>
              <a:rPr lang="it-IT" sz="1800" dirty="0">
                <a:solidFill>
                  <a:srgbClr val="222222"/>
                </a:solidFill>
                <a:effectLst/>
                <a:ea typeface="Times New Roman" panose="02020603050405020304" pitchFamily="18" charset="0"/>
              </a:rPr>
              <a:t> une </a:t>
            </a:r>
            <a:r>
              <a:rPr lang="it-IT" sz="1800" dirty="0" err="1">
                <a:solidFill>
                  <a:srgbClr val="222222"/>
                </a:solidFill>
                <a:effectLst/>
                <a:ea typeface="Times New Roman" panose="02020603050405020304" pitchFamily="18" charset="0"/>
              </a:rPr>
              <a:t>tuile</a:t>
            </a:r>
            <a:r>
              <a:rPr lang="it-IT" sz="1800" dirty="0">
                <a:solidFill>
                  <a:srgbClr val="222222"/>
                </a:solidFill>
                <a:effectLst/>
                <a:ea typeface="Times New Roman" panose="02020603050405020304" pitchFamily="18" charset="0"/>
              </a:rPr>
              <a:t> sur la </a:t>
            </a:r>
            <a:r>
              <a:rPr lang="it-IT" sz="1800" dirty="0" err="1">
                <a:solidFill>
                  <a:srgbClr val="222222"/>
                </a:solidFill>
                <a:effectLst/>
                <a:ea typeface="Times New Roman" panose="02020603050405020304" pitchFamily="18" charset="0"/>
              </a:rPr>
              <a:t>tête</a:t>
            </a:r>
            <a:r>
              <a:rPr lang="it-IT" sz="1800" dirty="0">
                <a:solidFill>
                  <a:srgbClr val="222222"/>
                </a:solidFill>
                <a:effectLst/>
                <a:ea typeface="Times New Roman" panose="02020603050405020304" pitchFamily="18" charset="0"/>
              </a:rPr>
              <a:t> d’un </a:t>
            </a:r>
            <a:r>
              <a:rPr lang="it-IT" sz="1800" dirty="0" err="1">
                <a:solidFill>
                  <a:srgbClr val="222222"/>
                </a:solidFill>
                <a:effectLst/>
                <a:ea typeface="Times New Roman" panose="02020603050405020304" pitchFamily="18" charset="0"/>
              </a:rPr>
              <a:t>personnage</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principal</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ou</a:t>
            </a:r>
            <a:r>
              <a:rPr lang="it-IT" sz="1800" dirty="0">
                <a:solidFill>
                  <a:srgbClr val="222222"/>
                </a:solidFill>
                <a:effectLst/>
                <a:ea typeface="Times New Roman" panose="02020603050405020304" pitchFamily="18" charset="0"/>
              </a:rPr>
              <a:t> le </a:t>
            </a:r>
            <a:r>
              <a:rPr lang="it-IT" sz="1800" dirty="0" err="1">
                <a:solidFill>
                  <a:srgbClr val="222222"/>
                </a:solidFill>
                <a:effectLst/>
                <a:ea typeface="Times New Roman" panose="02020603050405020304" pitchFamily="18" charset="0"/>
              </a:rPr>
              <a:t>jeter</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sous</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les</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roues</a:t>
            </a:r>
            <a:r>
              <a:rPr lang="it-IT" sz="1800" dirty="0">
                <a:solidFill>
                  <a:srgbClr val="222222"/>
                </a:solidFill>
                <a:effectLst/>
                <a:ea typeface="Times New Roman" panose="02020603050405020304" pitchFamily="18" charset="0"/>
              </a:rPr>
              <a:t> d’une </a:t>
            </a:r>
            <a:r>
              <a:rPr lang="it-IT" sz="1800" dirty="0" err="1">
                <a:solidFill>
                  <a:srgbClr val="222222"/>
                </a:solidFill>
                <a:effectLst/>
                <a:ea typeface="Times New Roman" panose="02020603050405020304" pitchFamily="18" charset="0"/>
              </a:rPr>
              <a:t>voiture</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au</a:t>
            </a:r>
            <a:r>
              <a:rPr lang="it-IT" sz="1800" dirty="0">
                <a:solidFill>
                  <a:srgbClr val="222222"/>
                </a:solidFill>
                <a:effectLst/>
                <a:ea typeface="Times New Roman" panose="02020603050405020304" pitchFamily="18" charset="0"/>
              </a:rPr>
              <a:t> milieu d’un </a:t>
            </a:r>
            <a:r>
              <a:rPr lang="it-IT" sz="1800" dirty="0" err="1">
                <a:solidFill>
                  <a:srgbClr val="222222"/>
                </a:solidFill>
                <a:effectLst/>
                <a:ea typeface="Times New Roman" panose="02020603050405020304" pitchFamily="18" charset="0"/>
              </a:rPr>
              <a:t>récit</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sous</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prétexte</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qu’il</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faut</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faire</a:t>
            </a:r>
            <a:r>
              <a:rPr lang="it-IT" sz="1800" dirty="0">
                <a:solidFill>
                  <a:srgbClr val="222222"/>
                </a:solidFill>
                <a:effectLst/>
                <a:ea typeface="Times New Roman" panose="02020603050405020304" pitchFamily="18" charset="0"/>
              </a:rPr>
              <a:t> la part de l’</a:t>
            </a:r>
            <a:r>
              <a:rPr lang="it-IT" sz="1800" dirty="0" err="1">
                <a:solidFill>
                  <a:srgbClr val="222222"/>
                </a:solidFill>
                <a:effectLst/>
                <a:ea typeface="Times New Roman" panose="02020603050405020304" pitchFamily="18" charset="0"/>
              </a:rPr>
              <a:t>accident</a:t>
            </a:r>
            <a:r>
              <a:rPr lang="it-IT" sz="1800" dirty="0">
                <a:solidFill>
                  <a:srgbClr val="222222"/>
                </a:solidFill>
                <a:effectLst/>
                <a:ea typeface="Times New Roman" panose="02020603050405020304" pitchFamily="18" charset="0"/>
              </a:rPr>
              <a:t> ?</a:t>
            </a:r>
            <a:endParaRPr lang="it-IT" sz="1800" dirty="0">
              <a:effectLst/>
              <a:ea typeface="Times New Roman" panose="02020603050405020304" pitchFamily="18" charset="0"/>
            </a:endParaRPr>
          </a:p>
          <a:p>
            <a:pPr indent="306070" algn="just">
              <a:spcBef>
                <a:spcPts val="600"/>
              </a:spcBef>
              <a:spcAft>
                <a:spcPts val="600"/>
              </a:spcAft>
            </a:pPr>
            <a:r>
              <a:rPr lang="it-IT" sz="1800" dirty="0" err="1">
                <a:solidFill>
                  <a:srgbClr val="222222"/>
                </a:solidFill>
                <a:effectLst/>
                <a:ea typeface="Times New Roman" panose="02020603050405020304" pitchFamily="18" charset="0"/>
              </a:rPr>
              <a:t>Faire</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vrai</a:t>
            </a:r>
            <a:r>
              <a:rPr lang="it-IT" sz="1800" dirty="0">
                <a:solidFill>
                  <a:srgbClr val="222222"/>
                </a:solidFill>
                <a:effectLst/>
                <a:ea typeface="Times New Roman" panose="02020603050405020304" pitchFamily="18" charset="0"/>
              </a:rPr>
              <a:t> consiste </a:t>
            </a:r>
            <a:r>
              <a:rPr lang="it-IT" sz="1800" dirty="0" err="1">
                <a:solidFill>
                  <a:srgbClr val="222222"/>
                </a:solidFill>
                <a:effectLst/>
                <a:ea typeface="Times New Roman" panose="02020603050405020304" pitchFamily="18" charset="0"/>
              </a:rPr>
              <a:t>donc</a:t>
            </a:r>
            <a:r>
              <a:rPr lang="it-IT" sz="1800" dirty="0">
                <a:solidFill>
                  <a:srgbClr val="222222"/>
                </a:solidFill>
                <a:effectLst/>
                <a:ea typeface="Times New Roman" panose="02020603050405020304" pitchFamily="18" charset="0"/>
              </a:rPr>
              <a:t> à </a:t>
            </a:r>
            <a:r>
              <a:rPr lang="it-IT" sz="1800" b="1" dirty="0" err="1">
                <a:solidFill>
                  <a:srgbClr val="222222"/>
                </a:solidFill>
                <a:effectLst/>
                <a:ea typeface="Times New Roman" panose="02020603050405020304" pitchFamily="18" charset="0"/>
              </a:rPr>
              <a:t>donner</a:t>
            </a:r>
            <a:r>
              <a:rPr lang="it-IT" sz="1800" b="1" dirty="0">
                <a:solidFill>
                  <a:srgbClr val="222222"/>
                </a:solidFill>
                <a:effectLst/>
                <a:ea typeface="Times New Roman" panose="02020603050405020304" pitchFamily="18" charset="0"/>
              </a:rPr>
              <a:t> l’</a:t>
            </a:r>
            <a:r>
              <a:rPr lang="it-IT" sz="1800" b="1" dirty="0" err="1">
                <a:solidFill>
                  <a:srgbClr val="222222"/>
                </a:solidFill>
                <a:effectLst/>
                <a:ea typeface="Times New Roman" panose="02020603050405020304" pitchFamily="18" charset="0"/>
              </a:rPr>
              <a:t>illusion</a:t>
            </a:r>
            <a:r>
              <a:rPr lang="it-IT" sz="1800" b="1" dirty="0">
                <a:solidFill>
                  <a:srgbClr val="222222"/>
                </a:solidFill>
                <a:effectLst/>
                <a:ea typeface="Times New Roman" panose="02020603050405020304" pitchFamily="18" charset="0"/>
              </a:rPr>
              <a:t> </a:t>
            </a:r>
            <a:r>
              <a:rPr lang="it-IT" sz="1800" b="1" dirty="0" err="1">
                <a:solidFill>
                  <a:srgbClr val="222222"/>
                </a:solidFill>
                <a:effectLst/>
                <a:ea typeface="Times New Roman" panose="02020603050405020304" pitchFamily="18" charset="0"/>
              </a:rPr>
              <a:t>complète</a:t>
            </a:r>
            <a:r>
              <a:rPr lang="it-IT" sz="1800" b="1" dirty="0">
                <a:solidFill>
                  <a:srgbClr val="222222"/>
                </a:solidFill>
                <a:effectLst/>
                <a:ea typeface="Times New Roman" panose="02020603050405020304" pitchFamily="18" charset="0"/>
              </a:rPr>
              <a:t> </a:t>
            </a:r>
            <a:r>
              <a:rPr lang="it-IT" sz="1800" b="1" dirty="0" err="1">
                <a:solidFill>
                  <a:srgbClr val="222222"/>
                </a:solidFill>
                <a:effectLst/>
                <a:ea typeface="Times New Roman" panose="02020603050405020304" pitchFamily="18" charset="0"/>
              </a:rPr>
              <a:t>du</a:t>
            </a:r>
            <a:r>
              <a:rPr lang="it-IT" sz="1800" b="1" dirty="0">
                <a:solidFill>
                  <a:srgbClr val="222222"/>
                </a:solidFill>
                <a:effectLst/>
                <a:ea typeface="Times New Roman" panose="02020603050405020304" pitchFamily="18" charset="0"/>
              </a:rPr>
              <a:t> </a:t>
            </a:r>
            <a:r>
              <a:rPr lang="it-IT" sz="1800" b="1" dirty="0" err="1">
                <a:solidFill>
                  <a:srgbClr val="222222"/>
                </a:solidFill>
                <a:effectLst/>
                <a:ea typeface="Times New Roman" panose="02020603050405020304" pitchFamily="18" charset="0"/>
              </a:rPr>
              <a:t>vrai</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suivant</a:t>
            </a:r>
            <a:r>
              <a:rPr lang="it-IT" sz="1800" dirty="0">
                <a:solidFill>
                  <a:srgbClr val="222222"/>
                </a:solidFill>
                <a:effectLst/>
                <a:ea typeface="Times New Roman" panose="02020603050405020304" pitchFamily="18" charset="0"/>
              </a:rPr>
              <a:t> la </a:t>
            </a:r>
            <a:r>
              <a:rPr lang="it-IT" sz="1800" dirty="0" err="1">
                <a:solidFill>
                  <a:srgbClr val="222222"/>
                </a:solidFill>
                <a:effectLst/>
                <a:ea typeface="Times New Roman" panose="02020603050405020304" pitchFamily="18" charset="0"/>
              </a:rPr>
              <a:t>logique</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ordinaire</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des</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faits</a:t>
            </a:r>
            <a:r>
              <a:rPr lang="it-IT" sz="1800" dirty="0">
                <a:solidFill>
                  <a:srgbClr val="222222"/>
                </a:solidFill>
                <a:effectLst/>
                <a:ea typeface="Times New Roman" panose="02020603050405020304" pitchFamily="18" charset="0"/>
              </a:rPr>
              <a:t>, et non à </a:t>
            </a:r>
            <a:r>
              <a:rPr lang="it-IT" sz="1800" dirty="0" err="1">
                <a:solidFill>
                  <a:srgbClr val="222222"/>
                </a:solidFill>
                <a:effectLst/>
                <a:ea typeface="Times New Roman" panose="02020603050405020304" pitchFamily="18" charset="0"/>
              </a:rPr>
              <a:t>les</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transcrire</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servilement</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dans</a:t>
            </a:r>
            <a:r>
              <a:rPr lang="it-IT" sz="1800" dirty="0">
                <a:solidFill>
                  <a:srgbClr val="222222"/>
                </a:solidFill>
                <a:effectLst/>
                <a:ea typeface="Times New Roman" panose="02020603050405020304" pitchFamily="18" charset="0"/>
              </a:rPr>
              <a:t> le </a:t>
            </a:r>
            <a:r>
              <a:rPr lang="it-IT" sz="1800" dirty="0" err="1">
                <a:solidFill>
                  <a:srgbClr val="222222"/>
                </a:solidFill>
                <a:effectLst/>
                <a:ea typeface="Times New Roman" panose="02020603050405020304" pitchFamily="18" charset="0"/>
              </a:rPr>
              <a:t>pêle-mêle</a:t>
            </a:r>
            <a:r>
              <a:rPr lang="it-IT" sz="1800" dirty="0">
                <a:solidFill>
                  <a:srgbClr val="222222"/>
                </a:solidFill>
                <a:effectLst/>
                <a:ea typeface="Times New Roman" panose="02020603050405020304" pitchFamily="18" charset="0"/>
              </a:rPr>
              <a:t> de </a:t>
            </a:r>
            <a:r>
              <a:rPr lang="it-IT" sz="1800" dirty="0" err="1">
                <a:solidFill>
                  <a:srgbClr val="222222"/>
                </a:solidFill>
                <a:effectLst/>
                <a:ea typeface="Times New Roman" panose="02020603050405020304" pitchFamily="18" charset="0"/>
              </a:rPr>
              <a:t>leur</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succession</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J’en</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conclus</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que</a:t>
            </a:r>
            <a:r>
              <a:rPr lang="it-IT" sz="1800" dirty="0">
                <a:solidFill>
                  <a:srgbClr val="222222"/>
                </a:solidFill>
                <a:effectLst/>
                <a:ea typeface="Times New Roman" panose="02020603050405020304" pitchFamily="18" charset="0"/>
              </a:rPr>
              <a:t> </a:t>
            </a:r>
            <a:r>
              <a:rPr lang="it-IT" sz="1800" b="1" dirty="0" err="1">
                <a:solidFill>
                  <a:srgbClr val="222222"/>
                </a:solidFill>
                <a:effectLst/>
                <a:ea typeface="Times New Roman" panose="02020603050405020304" pitchFamily="18" charset="0"/>
              </a:rPr>
              <a:t>les</a:t>
            </a:r>
            <a:r>
              <a:rPr lang="it-IT" sz="1800" b="1" dirty="0">
                <a:solidFill>
                  <a:srgbClr val="222222"/>
                </a:solidFill>
                <a:effectLst/>
                <a:ea typeface="Times New Roman" panose="02020603050405020304" pitchFamily="18" charset="0"/>
              </a:rPr>
              <a:t> </a:t>
            </a:r>
            <a:r>
              <a:rPr lang="it-IT" sz="1800" b="1" dirty="0" err="1">
                <a:solidFill>
                  <a:srgbClr val="222222"/>
                </a:solidFill>
                <a:effectLst/>
                <a:ea typeface="Times New Roman" panose="02020603050405020304" pitchFamily="18" charset="0"/>
              </a:rPr>
              <a:t>Réalistes</a:t>
            </a:r>
            <a:r>
              <a:rPr lang="it-IT" sz="1800" b="1" dirty="0">
                <a:solidFill>
                  <a:srgbClr val="222222"/>
                </a:solidFill>
                <a:effectLst/>
                <a:ea typeface="Times New Roman" panose="02020603050405020304" pitchFamily="18" charset="0"/>
              </a:rPr>
              <a:t> de talent </a:t>
            </a:r>
            <a:r>
              <a:rPr lang="it-IT" sz="1800" b="1" dirty="0" err="1">
                <a:solidFill>
                  <a:srgbClr val="222222"/>
                </a:solidFill>
                <a:effectLst/>
                <a:ea typeface="Times New Roman" panose="02020603050405020304" pitchFamily="18" charset="0"/>
              </a:rPr>
              <a:t>devraient</a:t>
            </a:r>
            <a:r>
              <a:rPr lang="it-IT" sz="1800" b="1" dirty="0">
                <a:solidFill>
                  <a:srgbClr val="222222"/>
                </a:solidFill>
                <a:effectLst/>
                <a:ea typeface="Times New Roman" panose="02020603050405020304" pitchFamily="18" charset="0"/>
              </a:rPr>
              <a:t> s’</a:t>
            </a:r>
            <a:r>
              <a:rPr lang="it-IT" sz="1800" b="1" dirty="0" err="1">
                <a:solidFill>
                  <a:srgbClr val="222222"/>
                </a:solidFill>
                <a:effectLst/>
                <a:ea typeface="Times New Roman" panose="02020603050405020304" pitchFamily="18" charset="0"/>
              </a:rPr>
              <a:t>appeler</a:t>
            </a:r>
            <a:r>
              <a:rPr lang="it-IT" sz="1800" b="1" dirty="0">
                <a:solidFill>
                  <a:srgbClr val="222222"/>
                </a:solidFill>
                <a:effectLst/>
                <a:ea typeface="Times New Roman" panose="02020603050405020304" pitchFamily="18" charset="0"/>
              </a:rPr>
              <a:t> </a:t>
            </a:r>
            <a:r>
              <a:rPr lang="it-IT" sz="1800" b="1" dirty="0" err="1">
                <a:solidFill>
                  <a:srgbClr val="222222"/>
                </a:solidFill>
                <a:effectLst/>
                <a:ea typeface="Times New Roman" panose="02020603050405020304" pitchFamily="18" charset="0"/>
              </a:rPr>
              <a:t>plutôt</a:t>
            </a:r>
            <a:r>
              <a:rPr lang="it-IT" sz="1800" b="1" dirty="0">
                <a:solidFill>
                  <a:srgbClr val="222222"/>
                </a:solidFill>
                <a:effectLst/>
                <a:ea typeface="Times New Roman" panose="02020603050405020304" pitchFamily="18" charset="0"/>
              </a:rPr>
              <a:t> </a:t>
            </a:r>
            <a:r>
              <a:rPr lang="it-IT" sz="1800" b="1" dirty="0" err="1">
                <a:solidFill>
                  <a:srgbClr val="222222"/>
                </a:solidFill>
                <a:effectLst/>
                <a:ea typeface="Times New Roman" panose="02020603050405020304" pitchFamily="18" charset="0"/>
              </a:rPr>
              <a:t>des</a:t>
            </a:r>
            <a:r>
              <a:rPr lang="it-IT" sz="1800" b="1" dirty="0">
                <a:solidFill>
                  <a:srgbClr val="222222"/>
                </a:solidFill>
                <a:effectLst/>
                <a:ea typeface="Times New Roman" panose="02020603050405020304" pitchFamily="18" charset="0"/>
              </a:rPr>
              <a:t> </a:t>
            </a:r>
            <a:r>
              <a:rPr lang="it-IT" sz="1800" b="1" dirty="0" err="1">
                <a:solidFill>
                  <a:srgbClr val="222222"/>
                </a:solidFill>
                <a:effectLst/>
                <a:ea typeface="Times New Roman" panose="02020603050405020304" pitchFamily="18" charset="0"/>
              </a:rPr>
              <a:t>Illusionnistes</a:t>
            </a:r>
            <a:r>
              <a:rPr lang="it-IT" sz="1800" dirty="0">
                <a:solidFill>
                  <a:srgbClr val="222222"/>
                </a:solidFill>
                <a:effectLst/>
                <a:ea typeface="Times New Roman" panose="02020603050405020304" pitchFamily="18" charset="0"/>
              </a:rPr>
              <a:t>.</a:t>
            </a:r>
            <a:endParaRPr lang="it-IT" sz="1800" dirty="0">
              <a:effectLst/>
              <a:ea typeface="Times New Roman" panose="02020603050405020304" pitchFamily="18" charset="0"/>
            </a:endParaRPr>
          </a:p>
          <a:p>
            <a:pPr indent="306070" algn="just">
              <a:spcBef>
                <a:spcPts val="600"/>
              </a:spcBef>
              <a:spcAft>
                <a:spcPts val="600"/>
              </a:spcAft>
            </a:pPr>
            <a:r>
              <a:rPr lang="it-IT" sz="1800" dirty="0">
                <a:solidFill>
                  <a:srgbClr val="222222"/>
                </a:solidFill>
                <a:effectLst/>
                <a:ea typeface="Times New Roman" panose="02020603050405020304" pitchFamily="18" charset="0"/>
              </a:rPr>
              <a:t>Quel </a:t>
            </a:r>
            <a:r>
              <a:rPr lang="it-IT" sz="1800" dirty="0" err="1">
                <a:solidFill>
                  <a:srgbClr val="222222"/>
                </a:solidFill>
                <a:effectLst/>
                <a:ea typeface="Times New Roman" panose="02020603050405020304" pitchFamily="18" charset="0"/>
              </a:rPr>
              <a:t>enfantillage</a:t>
            </a:r>
            <a:r>
              <a:rPr lang="it-IT" sz="1800" dirty="0">
                <a:solidFill>
                  <a:srgbClr val="222222"/>
                </a:solidFill>
                <a:effectLst/>
                <a:ea typeface="Times New Roman" panose="02020603050405020304" pitchFamily="18" charset="0"/>
              </a:rPr>
              <a:t>, d’</a:t>
            </a:r>
            <a:r>
              <a:rPr lang="it-IT" sz="1800" dirty="0" err="1">
                <a:solidFill>
                  <a:srgbClr val="222222"/>
                </a:solidFill>
                <a:effectLst/>
                <a:ea typeface="Times New Roman" panose="02020603050405020304" pitchFamily="18" charset="0"/>
              </a:rPr>
              <a:t>ailleurs</a:t>
            </a:r>
            <a:r>
              <a:rPr lang="it-IT" sz="1800" dirty="0">
                <a:solidFill>
                  <a:srgbClr val="222222"/>
                </a:solidFill>
                <a:effectLst/>
                <a:ea typeface="Times New Roman" panose="02020603050405020304" pitchFamily="18" charset="0"/>
              </a:rPr>
              <a:t>, de </a:t>
            </a:r>
            <a:r>
              <a:rPr lang="it-IT" sz="1800" dirty="0" err="1">
                <a:solidFill>
                  <a:srgbClr val="222222"/>
                </a:solidFill>
                <a:effectLst/>
                <a:ea typeface="Times New Roman" panose="02020603050405020304" pitchFamily="18" charset="0"/>
              </a:rPr>
              <a:t>croire</a:t>
            </a:r>
            <a:r>
              <a:rPr lang="it-IT" sz="1800" dirty="0">
                <a:solidFill>
                  <a:srgbClr val="222222"/>
                </a:solidFill>
                <a:effectLst/>
                <a:ea typeface="Times New Roman" panose="02020603050405020304" pitchFamily="18" charset="0"/>
              </a:rPr>
              <a:t> à la </a:t>
            </a:r>
            <a:r>
              <a:rPr lang="it-IT" sz="1800" dirty="0" err="1">
                <a:solidFill>
                  <a:srgbClr val="222222"/>
                </a:solidFill>
                <a:effectLst/>
                <a:ea typeface="Times New Roman" panose="02020603050405020304" pitchFamily="18" charset="0"/>
              </a:rPr>
              <a:t>réalité</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puisque</a:t>
            </a:r>
            <a:r>
              <a:rPr lang="it-IT" sz="1800" dirty="0">
                <a:solidFill>
                  <a:srgbClr val="222222"/>
                </a:solidFill>
                <a:effectLst/>
                <a:ea typeface="Times New Roman" panose="02020603050405020304" pitchFamily="18" charset="0"/>
              </a:rPr>
              <a:t> nous </a:t>
            </a:r>
            <a:r>
              <a:rPr lang="it-IT" sz="1800" dirty="0" err="1">
                <a:solidFill>
                  <a:srgbClr val="222222"/>
                </a:solidFill>
                <a:effectLst/>
                <a:ea typeface="Times New Roman" panose="02020603050405020304" pitchFamily="18" charset="0"/>
              </a:rPr>
              <a:t>portons</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chacun</a:t>
            </a:r>
            <a:r>
              <a:rPr lang="it-IT" sz="1800" dirty="0">
                <a:solidFill>
                  <a:srgbClr val="222222"/>
                </a:solidFill>
                <a:effectLst/>
                <a:ea typeface="Times New Roman" panose="02020603050405020304" pitchFamily="18" charset="0"/>
              </a:rPr>
              <a:t> la </a:t>
            </a:r>
            <a:r>
              <a:rPr lang="it-IT" sz="1800" dirty="0" err="1">
                <a:solidFill>
                  <a:srgbClr val="222222"/>
                </a:solidFill>
                <a:effectLst/>
                <a:ea typeface="Times New Roman" panose="02020603050405020304" pitchFamily="18" charset="0"/>
              </a:rPr>
              <a:t>nôtre</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dans</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notre</a:t>
            </a:r>
            <a:r>
              <a:rPr lang="it-IT" sz="1800" dirty="0">
                <a:solidFill>
                  <a:srgbClr val="222222"/>
                </a:solidFill>
                <a:effectLst/>
                <a:ea typeface="Times New Roman" panose="02020603050405020304" pitchFamily="18" charset="0"/>
              </a:rPr>
              <a:t> pensée et </a:t>
            </a:r>
            <a:r>
              <a:rPr lang="it-IT" sz="1800" dirty="0" err="1">
                <a:solidFill>
                  <a:srgbClr val="222222"/>
                </a:solidFill>
                <a:effectLst/>
                <a:ea typeface="Times New Roman" panose="02020603050405020304" pitchFamily="18" charset="0"/>
              </a:rPr>
              <a:t>dans</a:t>
            </a:r>
            <a:r>
              <a:rPr lang="it-IT" sz="1800" dirty="0">
                <a:solidFill>
                  <a:srgbClr val="222222"/>
                </a:solidFill>
                <a:effectLst/>
                <a:ea typeface="Times New Roman" panose="02020603050405020304" pitchFamily="18" charset="0"/>
              </a:rPr>
              <a:t> nos </a:t>
            </a:r>
            <a:r>
              <a:rPr lang="it-IT" sz="1800" dirty="0" err="1">
                <a:solidFill>
                  <a:srgbClr val="222222"/>
                </a:solidFill>
                <a:effectLst/>
                <a:ea typeface="Times New Roman" panose="02020603050405020304" pitchFamily="18" charset="0"/>
              </a:rPr>
              <a:t>organes</a:t>
            </a:r>
            <a:r>
              <a:rPr lang="it-IT" sz="1800" dirty="0">
                <a:solidFill>
                  <a:srgbClr val="222222"/>
                </a:solidFill>
                <a:effectLst/>
                <a:ea typeface="Times New Roman" panose="02020603050405020304" pitchFamily="18" charset="0"/>
              </a:rPr>
              <a:t>. Nos </a:t>
            </a:r>
            <a:r>
              <a:rPr lang="it-IT" sz="1800" dirty="0" err="1">
                <a:solidFill>
                  <a:srgbClr val="222222"/>
                </a:solidFill>
                <a:effectLst/>
                <a:ea typeface="Times New Roman" panose="02020603050405020304" pitchFamily="18" charset="0"/>
              </a:rPr>
              <a:t>yeux</a:t>
            </a:r>
            <a:r>
              <a:rPr lang="it-IT" sz="1800" dirty="0">
                <a:solidFill>
                  <a:srgbClr val="222222"/>
                </a:solidFill>
                <a:effectLst/>
                <a:ea typeface="Times New Roman" panose="02020603050405020304" pitchFamily="18" charset="0"/>
              </a:rPr>
              <a:t>, nos </a:t>
            </a:r>
            <a:r>
              <a:rPr lang="it-IT" sz="1800" dirty="0" err="1">
                <a:solidFill>
                  <a:srgbClr val="222222"/>
                </a:solidFill>
                <a:effectLst/>
                <a:ea typeface="Times New Roman" panose="02020603050405020304" pitchFamily="18" charset="0"/>
              </a:rPr>
              <a:t>oreilles</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notre</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odorat</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notre</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goût</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différents</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créent</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autant</a:t>
            </a:r>
            <a:r>
              <a:rPr lang="it-IT" sz="1800" dirty="0">
                <a:solidFill>
                  <a:srgbClr val="222222"/>
                </a:solidFill>
                <a:effectLst/>
                <a:ea typeface="Times New Roman" panose="02020603050405020304" pitchFamily="18" charset="0"/>
              </a:rPr>
              <a:t> de </a:t>
            </a:r>
            <a:r>
              <a:rPr lang="it-IT" sz="1800" dirty="0" err="1">
                <a:solidFill>
                  <a:srgbClr val="222222"/>
                </a:solidFill>
                <a:effectLst/>
                <a:ea typeface="Times New Roman" panose="02020603050405020304" pitchFamily="18" charset="0"/>
              </a:rPr>
              <a:t>vérités</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qu’il</a:t>
            </a:r>
            <a:r>
              <a:rPr lang="it-IT" sz="1800" dirty="0">
                <a:solidFill>
                  <a:srgbClr val="222222"/>
                </a:solidFill>
                <a:effectLst/>
                <a:ea typeface="Times New Roman" panose="02020603050405020304" pitchFamily="18" charset="0"/>
              </a:rPr>
              <a:t> y a d’</a:t>
            </a:r>
            <a:r>
              <a:rPr lang="it-IT" sz="1800" dirty="0" err="1">
                <a:solidFill>
                  <a:srgbClr val="222222"/>
                </a:solidFill>
                <a:effectLst/>
                <a:ea typeface="Times New Roman" panose="02020603050405020304" pitchFamily="18" charset="0"/>
              </a:rPr>
              <a:t>hommes</a:t>
            </a:r>
            <a:r>
              <a:rPr lang="it-IT" sz="1800" dirty="0">
                <a:solidFill>
                  <a:srgbClr val="222222"/>
                </a:solidFill>
                <a:effectLst/>
                <a:ea typeface="Times New Roman" panose="02020603050405020304" pitchFamily="18" charset="0"/>
              </a:rPr>
              <a:t> sur la terre. Et nos esprits qui </a:t>
            </a:r>
            <a:r>
              <a:rPr lang="it-IT" sz="1800" dirty="0" err="1">
                <a:solidFill>
                  <a:srgbClr val="222222"/>
                </a:solidFill>
                <a:effectLst/>
                <a:ea typeface="Times New Roman" panose="02020603050405020304" pitchFamily="18" charset="0"/>
              </a:rPr>
              <a:t>reçoivent</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les</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instructions</a:t>
            </a:r>
            <a:r>
              <a:rPr lang="it-IT" sz="1800" dirty="0">
                <a:solidFill>
                  <a:srgbClr val="222222"/>
                </a:solidFill>
                <a:effectLst/>
                <a:ea typeface="Times New Roman" panose="02020603050405020304" pitchFamily="18" charset="0"/>
              </a:rPr>
              <a:t> de </a:t>
            </a:r>
            <a:r>
              <a:rPr lang="it-IT" sz="1800" dirty="0" err="1">
                <a:solidFill>
                  <a:srgbClr val="222222"/>
                </a:solidFill>
                <a:effectLst/>
                <a:ea typeface="Times New Roman" panose="02020603050405020304" pitchFamily="18" charset="0"/>
              </a:rPr>
              <a:t>ces</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organes</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diversement</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impressionnés</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comprennent</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analysent</a:t>
            </a:r>
            <a:r>
              <a:rPr lang="it-IT" sz="1800" dirty="0">
                <a:solidFill>
                  <a:srgbClr val="222222"/>
                </a:solidFill>
                <a:effectLst/>
                <a:ea typeface="Times New Roman" panose="02020603050405020304" pitchFamily="18" charset="0"/>
              </a:rPr>
              <a:t> et </a:t>
            </a:r>
            <a:r>
              <a:rPr lang="it-IT" sz="1800" dirty="0" err="1">
                <a:solidFill>
                  <a:srgbClr val="222222"/>
                </a:solidFill>
                <a:effectLst/>
                <a:ea typeface="Times New Roman" panose="02020603050405020304" pitchFamily="18" charset="0"/>
              </a:rPr>
              <a:t>jugent</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comme</a:t>
            </a:r>
            <a:r>
              <a:rPr lang="it-IT" sz="1800" dirty="0">
                <a:solidFill>
                  <a:srgbClr val="222222"/>
                </a:solidFill>
                <a:effectLst/>
                <a:ea typeface="Times New Roman" panose="02020603050405020304" pitchFamily="18" charset="0"/>
              </a:rPr>
              <a:t> si </a:t>
            </a:r>
            <a:r>
              <a:rPr lang="it-IT" sz="1800" dirty="0" err="1">
                <a:solidFill>
                  <a:srgbClr val="222222"/>
                </a:solidFill>
                <a:effectLst/>
                <a:ea typeface="Times New Roman" panose="02020603050405020304" pitchFamily="18" charset="0"/>
              </a:rPr>
              <a:t>chacun</a:t>
            </a:r>
            <a:r>
              <a:rPr lang="it-IT" sz="1800" dirty="0">
                <a:solidFill>
                  <a:srgbClr val="222222"/>
                </a:solidFill>
                <a:effectLst/>
                <a:ea typeface="Times New Roman" panose="02020603050405020304" pitchFamily="18" charset="0"/>
              </a:rPr>
              <a:t> de nous </a:t>
            </a:r>
            <a:r>
              <a:rPr lang="it-IT" sz="1800" dirty="0" err="1">
                <a:solidFill>
                  <a:srgbClr val="222222"/>
                </a:solidFill>
                <a:effectLst/>
                <a:ea typeface="Times New Roman" panose="02020603050405020304" pitchFamily="18" charset="0"/>
              </a:rPr>
              <a:t>appartenait</a:t>
            </a:r>
            <a:r>
              <a:rPr lang="it-IT" sz="1800" dirty="0">
                <a:solidFill>
                  <a:srgbClr val="222222"/>
                </a:solidFill>
                <a:effectLst/>
                <a:ea typeface="Times New Roman" panose="02020603050405020304" pitchFamily="18" charset="0"/>
              </a:rPr>
              <a:t> à une </a:t>
            </a:r>
            <a:r>
              <a:rPr lang="it-IT" sz="1800" dirty="0" err="1">
                <a:solidFill>
                  <a:srgbClr val="222222"/>
                </a:solidFill>
                <a:effectLst/>
                <a:ea typeface="Times New Roman" panose="02020603050405020304" pitchFamily="18" charset="0"/>
              </a:rPr>
              <a:t>autre</a:t>
            </a:r>
            <a:r>
              <a:rPr lang="it-IT" sz="1800" dirty="0">
                <a:solidFill>
                  <a:srgbClr val="222222"/>
                </a:solidFill>
                <a:effectLst/>
                <a:ea typeface="Times New Roman" panose="02020603050405020304" pitchFamily="18" charset="0"/>
              </a:rPr>
              <a:t> race. </a:t>
            </a:r>
            <a:r>
              <a:rPr lang="it-IT" sz="1800" dirty="0" err="1">
                <a:solidFill>
                  <a:srgbClr val="222222"/>
                </a:solidFill>
                <a:effectLst/>
                <a:ea typeface="Times New Roman" panose="02020603050405020304" pitchFamily="18" charset="0"/>
              </a:rPr>
              <a:t>Chacun</a:t>
            </a:r>
            <a:r>
              <a:rPr lang="it-IT" sz="1800" dirty="0">
                <a:solidFill>
                  <a:srgbClr val="222222"/>
                </a:solidFill>
                <a:effectLst/>
                <a:ea typeface="Times New Roman" panose="02020603050405020304" pitchFamily="18" charset="0"/>
              </a:rPr>
              <a:t> de nous se </a:t>
            </a:r>
            <a:r>
              <a:rPr lang="it-IT" sz="1800" dirty="0" err="1">
                <a:solidFill>
                  <a:srgbClr val="222222"/>
                </a:solidFill>
                <a:effectLst/>
                <a:ea typeface="Times New Roman" panose="02020603050405020304" pitchFamily="18" charset="0"/>
              </a:rPr>
              <a:t>fait</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donc</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simplement</a:t>
            </a:r>
            <a:r>
              <a:rPr lang="it-IT" sz="1800" dirty="0">
                <a:solidFill>
                  <a:srgbClr val="222222"/>
                </a:solidFill>
                <a:effectLst/>
                <a:ea typeface="Times New Roman" panose="02020603050405020304" pitchFamily="18" charset="0"/>
              </a:rPr>
              <a:t> une </a:t>
            </a:r>
            <a:r>
              <a:rPr lang="it-IT" sz="1800" dirty="0" err="1">
                <a:solidFill>
                  <a:srgbClr val="222222"/>
                </a:solidFill>
                <a:effectLst/>
                <a:ea typeface="Times New Roman" panose="02020603050405020304" pitchFamily="18" charset="0"/>
              </a:rPr>
              <a:t>illusion</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du</a:t>
            </a:r>
            <a:r>
              <a:rPr lang="it-IT" sz="1800" dirty="0">
                <a:solidFill>
                  <a:srgbClr val="222222"/>
                </a:solidFill>
                <a:effectLst/>
                <a:ea typeface="Times New Roman" panose="02020603050405020304" pitchFamily="18" charset="0"/>
              </a:rPr>
              <a:t> monde, </a:t>
            </a:r>
            <a:r>
              <a:rPr lang="it-IT" sz="1800" dirty="0" err="1">
                <a:solidFill>
                  <a:srgbClr val="222222"/>
                </a:solidFill>
                <a:effectLst/>
                <a:ea typeface="Times New Roman" panose="02020603050405020304" pitchFamily="18" charset="0"/>
              </a:rPr>
              <a:t>illusion</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poétique</a:t>
            </a:r>
            <a:r>
              <a:rPr lang="it-IT" sz="1800" dirty="0">
                <a:solidFill>
                  <a:srgbClr val="222222"/>
                </a:solidFill>
                <a:effectLst/>
                <a:ea typeface="Times New Roman" panose="02020603050405020304" pitchFamily="18" charset="0"/>
              </a:rPr>
              <a:t>, sentimentale, </a:t>
            </a:r>
            <a:r>
              <a:rPr lang="it-IT" sz="1800" dirty="0" err="1">
                <a:solidFill>
                  <a:srgbClr val="222222"/>
                </a:solidFill>
                <a:effectLst/>
                <a:ea typeface="Times New Roman" panose="02020603050405020304" pitchFamily="18" charset="0"/>
              </a:rPr>
              <a:t>joyeuse</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mélancolique</a:t>
            </a:r>
            <a:r>
              <a:rPr lang="it-IT" sz="1800" dirty="0">
                <a:solidFill>
                  <a:srgbClr val="222222"/>
                </a:solidFill>
                <a:effectLst/>
                <a:ea typeface="Times New Roman" panose="02020603050405020304" pitchFamily="18" charset="0"/>
              </a:rPr>
              <a:t>, sale </a:t>
            </a:r>
            <a:r>
              <a:rPr lang="it-IT" sz="1800" dirty="0" err="1">
                <a:solidFill>
                  <a:srgbClr val="222222"/>
                </a:solidFill>
                <a:effectLst/>
                <a:ea typeface="Times New Roman" panose="02020603050405020304" pitchFamily="18" charset="0"/>
              </a:rPr>
              <a:t>ou</a:t>
            </a:r>
            <a:r>
              <a:rPr lang="it-IT" sz="1800" dirty="0">
                <a:solidFill>
                  <a:srgbClr val="222222"/>
                </a:solidFill>
                <a:effectLst/>
                <a:ea typeface="Times New Roman" panose="02020603050405020304" pitchFamily="18" charset="0"/>
              </a:rPr>
              <a:t> lugubre </a:t>
            </a:r>
            <a:r>
              <a:rPr lang="it-IT" sz="1800" dirty="0" err="1">
                <a:solidFill>
                  <a:srgbClr val="222222"/>
                </a:solidFill>
                <a:effectLst/>
                <a:ea typeface="Times New Roman" panose="02020603050405020304" pitchFamily="18" charset="0"/>
              </a:rPr>
              <a:t>suivant</a:t>
            </a:r>
            <a:r>
              <a:rPr lang="it-IT" sz="1800" dirty="0">
                <a:solidFill>
                  <a:srgbClr val="222222"/>
                </a:solidFill>
                <a:effectLst/>
                <a:ea typeface="Times New Roman" panose="02020603050405020304" pitchFamily="18" charset="0"/>
              </a:rPr>
              <a:t> sa nature. Et l’</a:t>
            </a:r>
            <a:r>
              <a:rPr lang="it-IT" sz="1800" dirty="0" err="1">
                <a:solidFill>
                  <a:srgbClr val="222222"/>
                </a:solidFill>
                <a:effectLst/>
                <a:ea typeface="Times New Roman" panose="02020603050405020304" pitchFamily="18" charset="0"/>
              </a:rPr>
              <a:t>écrivain</a:t>
            </a:r>
            <a:r>
              <a:rPr lang="it-IT" sz="1800" dirty="0">
                <a:solidFill>
                  <a:srgbClr val="222222"/>
                </a:solidFill>
                <a:effectLst/>
                <a:ea typeface="Times New Roman" panose="02020603050405020304" pitchFamily="18" charset="0"/>
              </a:rPr>
              <a:t> n’a d’</a:t>
            </a:r>
            <a:r>
              <a:rPr lang="it-IT" sz="1800" dirty="0" err="1">
                <a:solidFill>
                  <a:srgbClr val="222222"/>
                </a:solidFill>
                <a:effectLst/>
                <a:ea typeface="Times New Roman" panose="02020603050405020304" pitchFamily="18" charset="0"/>
              </a:rPr>
              <a:t>autre</a:t>
            </a:r>
            <a:r>
              <a:rPr lang="it-IT" sz="1800" dirty="0">
                <a:solidFill>
                  <a:srgbClr val="222222"/>
                </a:solidFill>
                <a:effectLst/>
                <a:ea typeface="Times New Roman" panose="02020603050405020304" pitchFamily="18" charset="0"/>
              </a:rPr>
              <a:t> mission </a:t>
            </a:r>
            <a:r>
              <a:rPr lang="it-IT" sz="1800" dirty="0" err="1">
                <a:solidFill>
                  <a:srgbClr val="222222"/>
                </a:solidFill>
                <a:effectLst/>
                <a:ea typeface="Times New Roman" panose="02020603050405020304" pitchFamily="18" charset="0"/>
              </a:rPr>
              <a:t>que</a:t>
            </a:r>
            <a:r>
              <a:rPr lang="it-IT" sz="1800" dirty="0">
                <a:solidFill>
                  <a:srgbClr val="222222"/>
                </a:solidFill>
                <a:effectLst/>
                <a:ea typeface="Times New Roman" panose="02020603050405020304" pitchFamily="18" charset="0"/>
              </a:rPr>
              <a:t> de </a:t>
            </a:r>
            <a:r>
              <a:rPr lang="it-IT" sz="1800" b="1" dirty="0" err="1">
                <a:solidFill>
                  <a:srgbClr val="222222"/>
                </a:solidFill>
                <a:effectLst/>
                <a:ea typeface="Times New Roman" panose="02020603050405020304" pitchFamily="18" charset="0"/>
              </a:rPr>
              <a:t>reproduire</a:t>
            </a:r>
            <a:r>
              <a:rPr lang="it-IT" sz="1800" b="1" dirty="0">
                <a:solidFill>
                  <a:srgbClr val="222222"/>
                </a:solidFill>
                <a:effectLst/>
                <a:ea typeface="Times New Roman" panose="02020603050405020304" pitchFamily="18" charset="0"/>
              </a:rPr>
              <a:t> </a:t>
            </a:r>
            <a:r>
              <a:rPr lang="it-IT" sz="1800" b="1" dirty="0" err="1">
                <a:solidFill>
                  <a:srgbClr val="222222"/>
                </a:solidFill>
                <a:effectLst/>
                <a:ea typeface="Times New Roman" panose="02020603050405020304" pitchFamily="18" charset="0"/>
              </a:rPr>
              <a:t>fidèlement</a:t>
            </a:r>
            <a:r>
              <a:rPr lang="it-IT" sz="1800" b="1" dirty="0">
                <a:solidFill>
                  <a:srgbClr val="222222"/>
                </a:solidFill>
                <a:effectLst/>
                <a:ea typeface="Times New Roman" panose="02020603050405020304" pitchFamily="18" charset="0"/>
              </a:rPr>
              <a:t> </a:t>
            </a:r>
            <a:r>
              <a:rPr lang="it-IT" sz="1800" b="1" dirty="0" err="1">
                <a:solidFill>
                  <a:srgbClr val="222222"/>
                </a:solidFill>
                <a:effectLst/>
                <a:ea typeface="Times New Roman" panose="02020603050405020304" pitchFamily="18" charset="0"/>
              </a:rPr>
              <a:t>cette</a:t>
            </a:r>
            <a:r>
              <a:rPr lang="it-IT" sz="1800" b="1" dirty="0">
                <a:solidFill>
                  <a:srgbClr val="222222"/>
                </a:solidFill>
                <a:effectLst/>
                <a:ea typeface="Times New Roman" panose="02020603050405020304" pitchFamily="18" charset="0"/>
              </a:rPr>
              <a:t> </a:t>
            </a:r>
            <a:r>
              <a:rPr lang="it-IT" sz="1800" b="1" dirty="0" err="1">
                <a:solidFill>
                  <a:srgbClr val="222222"/>
                </a:solidFill>
                <a:effectLst/>
                <a:ea typeface="Times New Roman" panose="02020603050405020304" pitchFamily="18" charset="0"/>
              </a:rPr>
              <a:t>illusion</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avec</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tous</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les</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procédés</a:t>
            </a:r>
            <a:r>
              <a:rPr lang="it-IT" sz="1800" dirty="0">
                <a:solidFill>
                  <a:srgbClr val="222222"/>
                </a:solidFill>
                <a:effectLst/>
                <a:ea typeface="Times New Roman" panose="02020603050405020304" pitchFamily="18" charset="0"/>
              </a:rPr>
              <a:t> d’art </a:t>
            </a:r>
            <a:r>
              <a:rPr lang="it-IT" sz="1800" dirty="0" err="1">
                <a:solidFill>
                  <a:srgbClr val="222222"/>
                </a:solidFill>
                <a:effectLst/>
                <a:ea typeface="Times New Roman" panose="02020603050405020304" pitchFamily="18" charset="0"/>
              </a:rPr>
              <a:t>qu’il</a:t>
            </a:r>
            <a:r>
              <a:rPr lang="it-IT" sz="1800" dirty="0">
                <a:solidFill>
                  <a:srgbClr val="222222"/>
                </a:solidFill>
                <a:effectLst/>
                <a:ea typeface="Times New Roman" panose="02020603050405020304" pitchFamily="18" charset="0"/>
              </a:rPr>
              <a:t> a </a:t>
            </a:r>
            <a:r>
              <a:rPr lang="it-IT" sz="1800" dirty="0" err="1">
                <a:solidFill>
                  <a:srgbClr val="222222"/>
                </a:solidFill>
                <a:effectLst/>
                <a:ea typeface="Times New Roman" panose="02020603050405020304" pitchFamily="18" charset="0"/>
              </a:rPr>
              <a:t>appris</a:t>
            </a:r>
            <a:r>
              <a:rPr lang="it-IT" sz="1800" dirty="0">
                <a:solidFill>
                  <a:srgbClr val="222222"/>
                </a:solidFill>
                <a:effectLst/>
                <a:ea typeface="Times New Roman" panose="02020603050405020304" pitchFamily="18" charset="0"/>
              </a:rPr>
              <a:t> et dont il </a:t>
            </a:r>
            <a:r>
              <a:rPr lang="it-IT" sz="1800" dirty="0" err="1">
                <a:solidFill>
                  <a:srgbClr val="222222"/>
                </a:solidFill>
                <a:effectLst/>
                <a:ea typeface="Times New Roman" panose="02020603050405020304" pitchFamily="18" charset="0"/>
              </a:rPr>
              <a:t>peut</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disposer</a:t>
            </a:r>
            <a:r>
              <a:rPr lang="it-IT" sz="1800" dirty="0">
                <a:solidFill>
                  <a:srgbClr val="222222"/>
                </a:solidFill>
                <a:ea typeface="Times New Roman" panose="02020603050405020304" pitchFamily="18" charset="0"/>
              </a:rPr>
              <a:t>.</a:t>
            </a:r>
            <a:endParaRPr lang="it-IT" sz="1800" dirty="0">
              <a:effectLst/>
              <a:ea typeface="Times New Roman" panose="02020603050405020304" pitchFamily="18" charset="0"/>
            </a:endParaRPr>
          </a:p>
        </p:txBody>
      </p:sp>
    </p:spTree>
    <p:extLst>
      <p:ext uri="{BB962C8B-B14F-4D97-AF65-F5344CB8AC3E}">
        <p14:creationId xmlns:p14="http://schemas.microsoft.com/office/powerpoint/2010/main" val="11789805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F94A571-B1CD-47B4-BCA8-69F9CC56B5FD}"/>
              </a:ext>
            </a:extLst>
          </p:cNvPr>
          <p:cNvSpPr>
            <a:spLocks noGrp="1"/>
          </p:cNvSpPr>
          <p:nvPr>
            <p:ph type="title"/>
          </p:nvPr>
        </p:nvSpPr>
        <p:spPr/>
        <p:txBody>
          <a:bodyPr>
            <a:normAutofit fontScale="90000"/>
          </a:bodyPr>
          <a:lstStyle/>
          <a:p>
            <a:pPr algn="ctr"/>
            <a:r>
              <a:rPr lang="it-IT" sz="4400" dirty="0">
                <a:solidFill>
                  <a:srgbClr val="222222"/>
                </a:solidFill>
                <a:effectLst/>
                <a:latin typeface="Times New Roman" panose="02020603050405020304" pitchFamily="18" charset="0"/>
                <a:ea typeface="Times New Roman" panose="02020603050405020304" pitchFamily="18" charset="0"/>
              </a:rPr>
              <a:t/>
            </a:r>
            <a:br>
              <a:rPr lang="it-IT" sz="4400" dirty="0">
                <a:solidFill>
                  <a:srgbClr val="222222"/>
                </a:solidFill>
                <a:effectLst/>
                <a:latin typeface="Times New Roman" panose="02020603050405020304" pitchFamily="18" charset="0"/>
                <a:ea typeface="Times New Roman" panose="02020603050405020304" pitchFamily="18" charset="0"/>
              </a:rPr>
            </a:br>
            <a:r>
              <a:rPr lang="it-IT" sz="4400" dirty="0">
                <a:solidFill>
                  <a:srgbClr val="222222"/>
                </a:solidFill>
                <a:effectLst/>
                <a:ea typeface="Times New Roman" panose="02020603050405020304" pitchFamily="18" charset="0"/>
              </a:rPr>
              <a:t>Maupassant, “Le </a:t>
            </a:r>
            <a:r>
              <a:rPr lang="it-IT" sz="4400" dirty="0" err="1">
                <a:solidFill>
                  <a:srgbClr val="222222"/>
                </a:solidFill>
                <a:effectLst/>
                <a:ea typeface="Times New Roman" panose="02020603050405020304" pitchFamily="18" charset="0"/>
              </a:rPr>
              <a:t>roman</a:t>
            </a:r>
            <a:r>
              <a:rPr lang="it-IT" sz="4400" dirty="0">
                <a:solidFill>
                  <a:srgbClr val="222222"/>
                </a:solidFill>
                <a:effectLst/>
                <a:ea typeface="Times New Roman" panose="02020603050405020304" pitchFamily="18" charset="0"/>
              </a:rPr>
              <a:t>”, </a:t>
            </a:r>
            <a:br>
              <a:rPr lang="it-IT" sz="4400" dirty="0">
                <a:solidFill>
                  <a:srgbClr val="222222"/>
                </a:solidFill>
                <a:effectLst/>
                <a:ea typeface="Times New Roman" panose="02020603050405020304" pitchFamily="18" charset="0"/>
              </a:rPr>
            </a:br>
            <a:r>
              <a:rPr lang="it-IT" sz="4400" dirty="0" err="1">
                <a:solidFill>
                  <a:srgbClr val="222222"/>
                </a:solidFill>
                <a:effectLst/>
                <a:ea typeface="Times New Roman" panose="02020603050405020304" pitchFamily="18" charset="0"/>
              </a:rPr>
              <a:t>préface</a:t>
            </a:r>
            <a:r>
              <a:rPr lang="it-IT" sz="4400" dirty="0">
                <a:solidFill>
                  <a:srgbClr val="222222"/>
                </a:solidFill>
                <a:effectLst/>
                <a:ea typeface="Times New Roman" panose="02020603050405020304" pitchFamily="18" charset="0"/>
              </a:rPr>
              <a:t> de </a:t>
            </a:r>
            <a:r>
              <a:rPr lang="it-IT" sz="4400" i="1" dirty="0">
                <a:solidFill>
                  <a:srgbClr val="222222"/>
                </a:solidFill>
                <a:effectLst/>
                <a:ea typeface="Times New Roman" panose="02020603050405020304" pitchFamily="18" charset="0"/>
              </a:rPr>
              <a:t>Pierre et Jean</a:t>
            </a:r>
            <a:r>
              <a:rPr lang="it-IT" sz="4400" dirty="0">
                <a:solidFill>
                  <a:srgbClr val="222222"/>
                </a:solidFill>
                <a:effectLst/>
                <a:ea typeface="Times New Roman" panose="02020603050405020304" pitchFamily="18" charset="0"/>
              </a:rPr>
              <a:t> (suite et fin)</a:t>
            </a:r>
            <a:r>
              <a:rPr lang="it-IT" sz="4400" dirty="0">
                <a:effectLst/>
                <a:latin typeface="Times New Roman" panose="02020603050405020304" pitchFamily="18" charset="0"/>
                <a:ea typeface="Times New Roman" panose="02020603050405020304" pitchFamily="18" charset="0"/>
              </a:rPr>
              <a:t/>
            </a:r>
            <a:br>
              <a:rPr lang="it-IT" sz="4400" dirty="0">
                <a:effectLst/>
                <a:latin typeface="Times New Roman" panose="02020603050405020304" pitchFamily="18" charset="0"/>
                <a:ea typeface="Times New Roman" panose="02020603050405020304" pitchFamily="18" charset="0"/>
              </a:rPr>
            </a:br>
            <a:endParaRPr lang="it-IT" dirty="0"/>
          </a:p>
        </p:txBody>
      </p:sp>
      <p:sp>
        <p:nvSpPr>
          <p:cNvPr id="3" name="Segnaposto contenuto 2">
            <a:extLst>
              <a:ext uri="{FF2B5EF4-FFF2-40B4-BE49-F238E27FC236}">
                <a16:creationId xmlns:a16="http://schemas.microsoft.com/office/drawing/2014/main" id="{C076C621-1F1E-400A-84AB-2AE805BE2D07}"/>
              </a:ext>
            </a:extLst>
          </p:cNvPr>
          <p:cNvSpPr>
            <a:spLocks noGrp="1"/>
          </p:cNvSpPr>
          <p:nvPr>
            <p:ph idx="1"/>
          </p:nvPr>
        </p:nvSpPr>
        <p:spPr/>
        <p:txBody>
          <a:bodyPr>
            <a:normAutofit lnSpcReduction="10000"/>
          </a:bodyPr>
          <a:lstStyle/>
          <a:p>
            <a:pPr marL="0" lvl="1" indent="0" algn="just">
              <a:spcBef>
                <a:spcPts val="0"/>
              </a:spcBef>
              <a:buNone/>
            </a:pPr>
            <a:endParaRPr lang="fr-FR" sz="2200" b="0" i="0" dirty="0">
              <a:solidFill>
                <a:srgbClr val="202122"/>
              </a:solidFill>
              <a:effectLst/>
            </a:endParaRPr>
          </a:p>
          <a:p>
            <a:pPr marL="0" lvl="1" indent="0" algn="just">
              <a:spcBef>
                <a:spcPts val="0"/>
              </a:spcBef>
              <a:buNone/>
            </a:pPr>
            <a:r>
              <a:rPr lang="fr-FR" sz="2200" b="0" i="0" dirty="0">
                <a:solidFill>
                  <a:srgbClr val="202122"/>
                </a:solidFill>
                <a:effectLst/>
              </a:rPr>
              <a:t>Il n’est </a:t>
            </a:r>
            <a:r>
              <a:rPr lang="fr-FR" sz="2200" b="1" i="0" dirty="0">
                <a:solidFill>
                  <a:srgbClr val="202122"/>
                </a:solidFill>
                <a:effectLst/>
              </a:rPr>
              <a:t>point besoin</a:t>
            </a:r>
            <a:r>
              <a:rPr lang="fr-FR" sz="2200" b="0" i="0" dirty="0">
                <a:solidFill>
                  <a:srgbClr val="202122"/>
                </a:solidFill>
                <a:effectLst/>
              </a:rPr>
              <a:t> du vocabulaire bizarre, compliqué, nombreux et chinois qu’on nous impose aujourd’hui sous le nom </a:t>
            </a:r>
            <a:r>
              <a:rPr lang="fr-FR" sz="2200" i="0" dirty="0">
                <a:solidFill>
                  <a:srgbClr val="202122"/>
                </a:solidFill>
                <a:effectLst/>
              </a:rPr>
              <a:t>d’</a:t>
            </a:r>
            <a:r>
              <a:rPr lang="fr-FR" sz="2200" b="1" i="0" dirty="0">
                <a:solidFill>
                  <a:srgbClr val="202122"/>
                </a:solidFill>
                <a:effectLst/>
              </a:rPr>
              <a:t>écriture artiste</a:t>
            </a:r>
            <a:r>
              <a:rPr lang="fr-FR" sz="2200" b="0" i="0" dirty="0">
                <a:solidFill>
                  <a:srgbClr val="202122"/>
                </a:solidFill>
                <a:effectLst/>
              </a:rPr>
              <a:t>, pour fixer toutes les nuances de la pensée ; mais il faut discerner avec une extrême lucidité toutes les modifications de la valeur d’un mot suivant la place qu’il occupe. Ayons moins de noms, de verbes et d’adjectifs aux sens presque insaisissables, mais plus de phrases différentes, diversement construites, ingénieusement coupées, pleines de sonorités et de rythmes savants. Efforçons-nous d’être des stylistes excellents plutôt que des collectionneurs de termes rares.</a:t>
            </a:r>
          </a:p>
          <a:p>
            <a:pPr marL="0" indent="0" algn="just">
              <a:buNone/>
            </a:pPr>
            <a:r>
              <a:rPr lang="fr-FR" sz="2200" dirty="0"/>
              <a:t/>
            </a:r>
            <a:br>
              <a:rPr lang="fr-FR" sz="2200" dirty="0"/>
            </a:br>
            <a:r>
              <a:rPr lang="fr-FR" sz="2200" b="0" i="0" dirty="0">
                <a:solidFill>
                  <a:srgbClr val="202122"/>
                </a:solidFill>
                <a:effectLst/>
              </a:rPr>
              <a:t>La </a:t>
            </a:r>
            <a:r>
              <a:rPr lang="fr-FR" sz="2200" b="1" i="0" dirty="0">
                <a:solidFill>
                  <a:srgbClr val="202122"/>
                </a:solidFill>
                <a:effectLst/>
              </a:rPr>
              <a:t>langue française</a:t>
            </a:r>
            <a:r>
              <a:rPr lang="fr-FR" sz="2200" b="0" i="0" dirty="0">
                <a:solidFill>
                  <a:srgbClr val="202122"/>
                </a:solidFill>
                <a:effectLst/>
              </a:rPr>
              <a:t>, d’ailleurs, est une eau pure que les écrivains maniérés n’ont jamais pu et ne pourront jamais troubler […] La nature de cette langue est d’être </a:t>
            </a:r>
            <a:r>
              <a:rPr lang="fr-FR" sz="2200" b="1" i="0" dirty="0">
                <a:solidFill>
                  <a:srgbClr val="202122"/>
                </a:solidFill>
                <a:effectLst/>
              </a:rPr>
              <a:t>claire, logique et nerveuse</a:t>
            </a:r>
            <a:r>
              <a:rPr lang="fr-FR" sz="2200" b="0" i="0" dirty="0">
                <a:solidFill>
                  <a:srgbClr val="202122"/>
                </a:solidFill>
                <a:effectLst/>
              </a:rPr>
              <a:t>. Elle ne se laisse pas affaiblir, obscurcir ou corrompre.</a:t>
            </a:r>
            <a:r>
              <a:rPr lang="fr-FR" dirty="0"/>
              <a:t/>
            </a:r>
            <a:br>
              <a:rPr lang="fr-FR" dirty="0"/>
            </a:br>
            <a:endParaRPr lang="it-IT" dirty="0"/>
          </a:p>
        </p:txBody>
      </p:sp>
    </p:spTree>
    <p:extLst>
      <p:ext uri="{BB962C8B-B14F-4D97-AF65-F5344CB8AC3E}">
        <p14:creationId xmlns:p14="http://schemas.microsoft.com/office/powerpoint/2010/main" val="44604959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2B77414-D877-493F-A5E6-B6CAE7A67F90}"/>
              </a:ext>
            </a:extLst>
          </p:cNvPr>
          <p:cNvSpPr>
            <a:spLocks noGrp="1"/>
          </p:cNvSpPr>
          <p:nvPr>
            <p:ph type="title"/>
          </p:nvPr>
        </p:nvSpPr>
        <p:spPr/>
        <p:txBody>
          <a:bodyPr/>
          <a:lstStyle/>
          <a:p>
            <a:pPr algn="ctr"/>
            <a:r>
              <a:rPr lang="it-IT" dirty="0"/>
              <a:t>Maupassant, </a:t>
            </a:r>
            <a:r>
              <a:rPr lang="it-IT" i="1" dirty="0"/>
              <a:t>Une vie </a:t>
            </a:r>
            <a:r>
              <a:rPr lang="fr-FR" sz="4400" b="0" i="0" dirty="0">
                <a:solidFill>
                  <a:srgbClr val="202122"/>
                </a:solidFill>
                <a:effectLst/>
              </a:rPr>
              <a:t>(chap. X)</a:t>
            </a:r>
            <a:endParaRPr lang="it-IT" i="1" dirty="0"/>
          </a:p>
        </p:txBody>
      </p:sp>
      <p:sp>
        <p:nvSpPr>
          <p:cNvPr id="3" name="Segnaposto contenuto 2">
            <a:extLst>
              <a:ext uri="{FF2B5EF4-FFF2-40B4-BE49-F238E27FC236}">
                <a16:creationId xmlns:a16="http://schemas.microsoft.com/office/drawing/2014/main" id="{9B5DDEA5-A3FA-49B2-8ABD-05213762FD93}"/>
              </a:ext>
            </a:extLst>
          </p:cNvPr>
          <p:cNvSpPr>
            <a:spLocks noGrp="1"/>
          </p:cNvSpPr>
          <p:nvPr>
            <p:ph idx="1"/>
          </p:nvPr>
        </p:nvSpPr>
        <p:spPr/>
        <p:txBody>
          <a:bodyPr>
            <a:normAutofit fontScale="55000" lnSpcReduction="20000"/>
          </a:bodyPr>
          <a:lstStyle/>
          <a:p>
            <a:pPr algn="just"/>
            <a:endParaRPr lang="fr-FR" b="0" i="0" dirty="0">
              <a:solidFill>
                <a:srgbClr val="202122"/>
              </a:solidFill>
              <a:effectLst/>
              <a:latin typeface="Arial" panose="020B0604020202020204" pitchFamily="34" charset="0"/>
            </a:endParaRPr>
          </a:p>
          <a:p>
            <a:pPr algn="just"/>
            <a:r>
              <a:rPr lang="fr-FR" sz="3600" b="1" i="0" dirty="0">
                <a:solidFill>
                  <a:srgbClr val="202122"/>
                </a:solidFill>
                <a:effectLst/>
              </a:rPr>
              <a:t>Et</a:t>
            </a:r>
            <a:r>
              <a:rPr lang="fr-FR" sz="3600" b="0" i="0" dirty="0">
                <a:solidFill>
                  <a:srgbClr val="202122"/>
                </a:solidFill>
                <a:effectLst/>
              </a:rPr>
              <a:t> la grande maison, qui voyait ainsi de temps en temps disparaître un de ses maîtres, reprit sa vie calme et régulière.</a:t>
            </a:r>
          </a:p>
          <a:p>
            <a:pPr algn="just"/>
            <a:r>
              <a:rPr lang="fr-FR" sz="3600" b="1" i="0" dirty="0">
                <a:solidFill>
                  <a:srgbClr val="202122"/>
                </a:solidFill>
                <a:effectLst/>
              </a:rPr>
              <a:t>Et</a:t>
            </a:r>
            <a:r>
              <a:rPr lang="fr-FR" sz="3600" b="0" i="0" dirty="0">
                <a:solidFill>
                  <a:srgbClr val="202122"/>
                </a:solidFill>
                <a:effectLst/>
              </a:rPr>
              <a:t> puis Paul tomba malade. Jeanne en perdit la raison, resta douze jours sans dormir, presque sans manger.</a:t>
            </a:r>
          </a:p>
          <a:p>
            <a:pPr algn="just"/>
            <a:r>
              <a:rPr lang="fr-FR" sz="3600" b="0" i="0" dirty="0">
                <a:solidFill>
                  <a:srgbClr val="202122"/>
                </a:solidFill>
                <a:effectLst/>
              </a:rPr>
              <a:t>Il guérit ; mais elle demeura épouvantée par cette idée qu’il pouvait mourir. Alors </a:t>
            </a:r>
            <a:r>
              <a:rPr lang="fr-FR" sz="3600" b="1" i="0" dirty="0">
                <a:solidFill>
                  <a:srgbClr val="202122"/>
                </a:solidFill>
                <a:effectLst/>
              </a:rPr>
              <a:t>que ferait-elle ? que deviendrait-elle ?</a:t>
            </a:r>
            <a:r>
              <a:rPr lang="fr-FR" sz="3600" b="0" i="0" dirty="0">
                <a:solidFill>
                  <a:srgbClr val="202122"/>
                </a:solidFill>
                <a:effectLst/>
              </a:rPr>
              <a:t> </a:t>
            </a:r>
            <a:r>
              <a:rPr lang="fr-FR" sz="3600" b="1" i="0" dirty="0">
                <a:solidFill>
                  <a:srgbClr val="202122"/>
                </a:solidFill>
                <a:effectLst/>
              </a:rPr>
              <a:t>Et</a:t>
            </a:r>
            <a:r>
              <a:rPr lang="fr-FR" sz="3600" b="0" i="0" dirty="0">
                <a:solidFill>
                  <a:srgbClr val="202122"/>
                </a:solidFill>
                <a:effectLst/>
              </a:rPr>
              <a:t> tout doucement se glissa dans son cœur le vague besoin d’avoir un autre enfant. Bientôt elle en rêva, reprise tout entière par son ancien désir de voir autour d’elle deux petits êtres, un garçon et une fille. </a:t>
            </a:r>
            <a:r>
              <a:rPr lang="fr-FR" sz="3600" b="1" i="0" dirty="0">
                <a:solidFill>
                  <a:srgbClr val="202122"/>
                </a:solidFill>
                <a:effectLst/>
              </a:rPr>
              <a:t>Et </a:t>
            </a:r>
            <a:r>
              <a:rPr lang="fr-FR" sz="3600" b="0" i="0" dirty="0">
                <a:solidFill>
                  <a:srgbClr val="202122"/>
                </a:solidFill>
                <a:effectLst/>
              </a:rPr>
              <a:t>ce fut une obsession.</a:t>
            </a:r>
          </a:p>
          <a:p>
            <a:pPr algn="just"/>
            <a:r>
              <a:rPr lang="fr-FR" sz="3600" b="0" i="0" dirty="0">
                <a:solidFill>
                  <a:srgbClr val="202122"/>
                </a:solidFill>
                <a:effectLst/>
              </a:rPr>
              <a:t>Mais depuis l’affaire de Rosalie elle vivait séparée de Julien. Un rapprochement semblait même impossible dans les situations où ils se trouvaient. Julien aimait ailleurs ; elle le savait ; </a:t>
            </a:r>
            <a:r>
              <a:rPr lang="fr-FR" sz="3600" b="1" i="0" dirty="0">
                <a:solidFill>
                  <a:srgbClr val="202122"/>
                </a:solidFill>
                <a:effectLst/>
              </a:rPr>
              <a:t>et </a:t>
            </a:r>
            <a:r>
              <a:rPr lang="fr-FR" sz="3600" b="0" i="0" dirty="0">
                <a:solidFill>
                  <a:srgbClr val="202122"/>
                </a:solidFill>
                <a:effectLst/>
              </a:rPr>
              <a:t>la seule pensée de subir de nouveau ses caresses la faisait frémir de répugnance.</a:t>
            </a:r>
          </a:p>
          <a:p>
            <a:pPr algn="just"/>
            <a:r>
              <a:rPr lang="fr-FR" sz="3600" b="0" i="0" dirty="0">
                <a:solidFill>
                  <a:srgbClr val="202122"/>
                </a:solidFill>
                <a:effectLst/>
              </a:rPr>
              <a:t>Elle s’y serait pourtant résignée, tant l’envie d’être encore mère la harcelait ; mais elle se demandait comment pourraient recommencer leurs baisers ? </a:t>
            </a:r>
          </a:p>
          <a:p>
            <a:pPr marL="0" indent="0" algn="just">
              <a:buNone/>
            </a:pPr>
            <a:r>
              <a:rPr lang="fr-FR" sz="3600" dirty="0"/>
              <a:t/>
            </a:r>
            <a:br>
              <a:rPr lang="fr-FR" sz="3600" dirty="0"/>
            </a:br>
            <a:endParaRPr lang="it-IT" sz="3600" dirty="0"/>
          </a:p>
        </p:txBody>
      </p:sp>
    </p:spTree>
    <p:extLst>
      <p:ext uri="{BB962C8B-B14F-4D97-AF65-F5344CB8AC3E}">
        <p14:creationId xmlns:p14="http://schemas.microsoft.com/office/powerpoint/2010/main" val="3633896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EAE88B2-9887-42F8-9A1C-02CE09366B9F}"/>
              </a:ext>
            </a:extLst>
          </p:cNvPr>
          <p:cNvSpPr>
            <a:spLocks noGrp="1"/>
          </p:cNvSpPr>
          <p:nvPr>
            <p:ph type="title"/>
          </p:nvPr>
        </p:nvSpPr>
        <p:spPr/>
        <p:txBody>
          <a:bodyPr/>
          <a:lstStyle/>
          <a:p>
            <a:pPr algn="ctr"/>
            <a:r>
              <a:rPr lang="it-IT" b="1" dirty="0"/>
              <a:t>Stendhal: le </a:t>
            </a:r>
            <a:r>
              <a:rPr lang="it-IT" b="1" dirty="0" err="1"/>
              <a:t>réalisme</a:t>
            </a:r>
            <a:r>
              <a:rPr lang="it-IT" b="1" dirty="0"/>
              <a:t> </a:t>
            </a:r>
            <a:r>
              <a:rPr lang="it-IT" b="1" dirty="0" err="1"/>
              <a:t>historique</a:t>
            </a:r>
            <a:r>
              <a:rPr lang="it-IT" b="1" dirty="0"/>
              <a:t> et </a:t>
            </a:r>
            <a:r>
              <a:rPr lang="it-IT" b="1" dirty="0" err="1"/>
              <a:t>culturel</a:t>
            </a:r>
            <a:endParaRPr lang="it-IT" b="1" dirty="0"/>
          </a:p>
        </p:txBody>
      </p:sp>
      <p:sp>
        <p:nvSpPr>
          <p:cNvPr id="3" name="Segnaposto contenuto 2">
            <a:extLst>
              <a:ext uri="{FF2B5EF4-FFF2-40B4-BE49-F238E27FC236}">
                <a16:creationId xmlns:a16="http://schemas.microsoft.com/office/drawing/2014/main" id="{CF8FFCEB-4CA3-49B3-9866-6D1C91F715CE}"/>
              </a:ext>
            </a:extLst>
          </p:cNvPr>
          <p:cNvSpPr>
            <a:spLocks noGrp="1"/>
          </p:cNvSpPr>
          <p:nvPr>
            <p:ph idx="1"/>
          </p:nvPr>
        </p:nvSpPr>
        <p:spPr/>
        <p:txBody>
          <a:bodyPr>
            <a:normAutofit fontScale="70000" lnSpcReduction="20000"/>
          </a:bodyPr>
          <a:lstStyle/>
          <a:p>
            <a:pPr marL="0" indent="0" algn="just">
              <a:buNone/>
            </a:pPr>
            <a:r>
              <a:rPr lang="fr-FR" b="0" i="0" dirty="0">
                <a:solidFill>
                  <a:srgbClr val="202122"/>
                </a:solidFill>
                <a:effectLst/>
                <a:latin typeface="Arial" panose="020B0604020202020204" pitchFamily="34" charset="0"/>
              </a:rPr>
              <a:t>Un matin que l’abbé travaillait avec Julien, dans la bibliothèque du marquis, à l’éternel procès de </a:t>
            </a:r>
            <a:r>
              <a:rPr lang="fr-FR" b="0" i="0" dirty="0" err="1">
                <a:solidFill>
                  <a:srgbClr val="202122"/>
                </a:solidFill>
                <a:effectLst/>
                <a:latin typeface="Arial" panose="020B0604020202020204" pitchFamily="34" charset="0"/>
              </a:rPr>
              <a:t>Frilair</a:t>
            </a:r>
            <a:r>
              <a:rPr lang="fr-FR" b="0" i="0" dirty="0">
                <a:solidFill>
                  <a:srgbClr val="202122"/>
                </a:solidFill>
                <a:effectLst/>
                <a:latin typeface="Arial" panose="020B0604020202020204" pitchFamily="34" charset="0"/>
              </a:rPr>
              <a:t> :</a:t>
            </a:r>
          </a:p>
          <a:p>
            <a:pPr marL="0" indent="0" algn="just">
              <a:buNone/>
            </a:pPr>
            <a:r>
              <a:rPr lang="fr-FR" b="0" i="0" dirty="0">
                <a:solidFill>
                  <a:srgbClr val="202122"/>
                </a:solidFill>
                <a:effectLst/>
                <a:latin typeface="Arial" panose="020B0604020202020204" pitchFamily="34" charset="0"/>
              </a:rPr>
              <a:t>— Monsieur, dit Julien tout à coup, </a:t>
            </a:r>
            <a:r>
              <a:rPr lang="fr-FR" b="1" i="0" dirty="0">
                <a:solidFill>
                  <a:srgbClr val="202122"/>
                </a:solidFill>
                <a:effectLst/>
                <a:latin typeface="Arial" panose="020B0604020202020204" pitchFamily="34" charset="0"/>
              </a:rPr>
              <a:t>dîner tous les jours avec madame la marquise</a:t>
            </a:r>
            <a:r>
              <a:rPr lang="fr-FR" b="0" i="0" dirty="0">
                <a:solidFill>
                  <a:srgbClr val="202122"/>
                </a:solidFill>
                <a:effectLst/>
                <a:latin typeface="Arial" panose="020B0604020202020204" pitchFamily="34" charset="0"/>
              </a:rPr>
              <a:t>, est-ce un de mes devoirs, ou est-ce une bonté que l’on a pour moi ?</a:t>
            </a:r>
          </a:p>
          <a:p>
            <a:pPr marL="0" indent="0" algn="just">
              <a:buNone/>
            </a:pPr>
            <a:r>
              <a:rPr lang="fr-FR" b="0" i="0" dirty="0">
                <a:solidFill>
                  <a:srgbClr val="202122"/>
                </a:solidFill>
                <a:effectLst/>
                <a:latin typeface="Arial" panose="020B0604020202020204" pitchFamily="34" charset="0"/>
              </a:rPr>
              <a:t>— C’est un honneur insigne ! reprit l’abbé, scandalisé. Jamais M. N… l’académicien, qui, depuis quinze ans, fait une cour assidue, n’a pu l’obtenir pour son neveu M. </a:t>
            </a:r>
            <a:r>
              <a:rPr lang="fr-FR" b="0" i="0" dirty="0" err="1">
                <a:solidFill>
                  <a:srgbClr val="202122"/>
                </a:solidFill>
                <a:effectLst/>
                <a:latin typeface="Arial" panose="020B0604020202020204" pitchFamily="34" charset="0"/>
              </a:rPr>
              <a:t>Tanbeau</a:t>
            </a:r>
            <a:r>
              <a:rPr lang="fr-FR" b="0" i="0" dirty="0">
                <a:solidFill>
                  <a:srgbClr val="202122"/>
                </a:solidFill>
                <a:effectLst/>
                <a:latin typeface="Arial" panose="020B0604020202020204" pitchFamily="34" charset="0"/>
              </a:rPr>
              <a:t>.</a:t>
            </a:r>
          </a:p>
          <a:p>
            <a:pPr marL="0" indent="0" algn="just">
              <a:buNone/>
            </a:pPr>
            <a:r>
              <a:rPr lang="fr-FR" b="0" i="0" dirty="0">
                <a:solidFill>
                  <a:srgbClr val="202122"/>
                </a:solidFill>
                <a:effectLst/>
                <a:latin typeface="Arial" panose="020B0604020202020204" pitchFamily="34" charset="0"/>
              </a:rPr>
              <a:t>— C’est pour moi, monsieur, </a:t>
            </a:r>
            <a:r>
              <a:rPr lang="fr-FR" b="1" i="0" dirty="0">
                <a:solidFill>
                  <a:srgbClr val="202122"/>
                </a:solidFill>
                <a:effectLst/>
                <a:latin typeface="Arial" panose="020B0604020202020204" pitchFamily="34" charset="0"/>
              </a:rPr>
              <a:t>la partie la plus pénible de mon emploi. Je m’ennuyais moins au séminaire</a:t>
            </a:r>
            <a:r>
              <a:rPr lang="fr-FR" b="0" i="0" dirty="0">
                <a:solidFill>
                  <a:srgbClr val="202122"/>
                </a:solidFill>
                <a:effectLst/>
                <a:latin typeface="Arial" panose="020B0604020202020204" pitchFamily="34" charset="0"/>
              </a:rPr>
              <a:t>. Je vois </a:t>
            </a:r>
            <a:r>
              <a:rPr lang="fr-FR" b="1" i="0" dirty="0">
                <a:solidFill>
                  <a:srgbClr val="202122"/>
                </a:solidFill>
                <a:effectLst/>
                <a:latin typeface="Arial" panose="020B0604020202020204" pitchFamily="34" charset="0"/>
              </a:rPr>
              <a:t>bâiller</a:t>
            </a:r>
            <a:r>
              <a:rPr lang="fr-FR" b="0" i="0" dirty="0">
                <a:solidFill>
                  <a:srgbClr val="202122"/>
                </a:solidFill>
                <a:effectLst/>
                <a:latin typeface="Arial" panose="020B0604020202020204" pitchFamily="34" charset="0"/>
              </a:rPr>
              <a:t> quelquefois jusqu’à mademoiselle de La Mole, qui pourtant doit être accoutumée à l’amabilité des amis de la maison. J’ai peur de </a:t>
            </a:r>
            <a:r>
              <a:rPr lang="fr-FR" b="1" i="0" dirty="0">
                <a:solidFill>
                  <a:srgbClr val="202122"/>
                </a:solidFill>
                <a:effectLst/>
                <a:latin typeface="Arial" panose="020B0604020202020204" pitchFamily="34" charset="0"/>
              </a:rPr>
              <a:t>m’endormir</a:t>
            </a:r>
            <a:r>
              <a:rPr lang="fr-FR" b="0" i="0" dirty="0">
                <a:solidFill>
                  <a:srgbClr val="202122"/>
                </a:solidFill>
                <a:effectLst/>
                <a:latin typeface="Arial" panose="020B0604020202020204" pitchFamily="34" charset="0"/>
              </a:rPr>
              <a:t>. De grâce, obtenez-moi la permission d’aller dîner à quarante sous dans quelque auberge obscure.</a:t>
            </a:r>
          </a:p>
          <a:p>
            <a:pPr marL="0" indent="0" algn="just">
              <a:buNone/>
            </a:pPr>
            <a:r>
              <a:rPr lang="fr-FR" b="0" i="0" dirty="0">
                <a:solidFill>
                  <a:srgbClr val="202122"/>
                </a:solidFill>
                <a:effectLst/>
                <a:latin typeface="Arial" panose="020B0604020202020204" pitchFamily="34" charset="0"/>
              </a:rPr>
              <a:t>L’abbé, véritable </a:t>
            </a:r>
            <a:r>
              <a:rPr lang="fr-FR" b="1" i="0" dirty="0">
                <a:solidFill>
                  <a:srgbClr val="202122"/>
                </a:solidFill>
                <a:effectLst/>
                <a:latin typeface="Arial" panose="020B0604020202020204" pitchFamily="34" charset="0"/>
              </a:rPr>
              <a:t>parvenu</a:t>
            </a:r>
            <a:r>
              <a:rPr lang="fr-FR" b="0" i="0" dirty="0">
                <a:solidFill>
                  <a:srgbClr val="202122"/>
                </a:solidFill>
                <a:effectLst/>
                <a:latin typeface="Arial" panose="020B0604020202020204" pitchFamily="34" charset="0"/>
              </a:rPr>
              <a:t>, était fort sensible à l’honneur de dîner avec un grand seigneur. Pendant qu’il s’efforçait de faire comprendre ce sentiment par Julien, un bruit léger leur fit tourner la tête. Julien vit mademoiselle de La Mole qui écoutait. Il rougit. Elle était venue chercher un livre et avait </a:t>
            </a:r>
            <a:r>
              <a:rPr lang="fr-FR" b="0" i="0">
                <a:solidFill>
                  <a:srgbClr val="202122"/>
                </a:solidFill>
                <a:effectLst/>
                <a:latin typeface="Arial" panose="020B0604020202020204" pitchFamily="34" charset="0"/>
              </a:rPr>
              <a:t>tout entendu; </a:t>
            </a:r>
            <a:r>
              <a:rPr lang="fr-FR" b="0" i="0" dirty="0">
                <a:solidFill>
                  <a:srgbClr val="202122"/>
                </a:solidFill>
                <a:effectLst/>
                <a:latin typeface="Arial" panose="020B0604020202020204" pitchFamily="34" charset="0"/>
              </a:rPr>
              <a:t>elle prit quelque considération pour Julien. </a:t>
            </a:r>
            <a:r>
              <a:rPr lang="fr-FR" b="1" i="0" dirty="0">
                <a:solidFill>
                  <a:srgbClr val="202122"/>
                </a:solidFill>
                <a:effectLst/>
                <a:latin typeface="Arial" panose="020B0604020202020204" pitchFamily="34" charset="0"/>
              </a:rPr>
              <a:t>Celui-là n’est pas né à genoux</a:t>
            </a:r>
            <a:r>
              <a:rPr lang="fr-FR" b="0" i="0" dirty="0">
                <a:solidFill>
                  <a:srgbClr val="202122"/>
                </a:solidFill>
                <a:effectLst/>
                <a:latin typeface="Arial" panose="020B0604020202020204" pitchFamily="34" charset="0"/>
              </a:rPr>
              <a:t>, pensa-t-elle, comme ce vieil abbé (</a:t>
            </a:r>
            <a:r>
              <a:rPr lang="fr-FR" b="0" i="1" dirty="0">
                <a:solidFill>
                  <a:srgbClr val="000000"/>
                </a:solidFill>
                <a:effectLst/>
                <a:latin typeface="Arial" panose="020B0604020202020204" pitchFamily="34" charset="0"/>
              </a:rPr>
              <a:t>Le Rouge et le Noir</a:t>
            </a:r>
            <a:r>
              <a:rPr lang="fr-FR" b="0" dirty="0">
                <a:solidFill>
                  <a:srgbClr val="000000"/>
                </a:solidFill>
                <a:effectLst/>
                <a:latin typeface="Arial" panose="020B0604020202020204" pitchFamily="34" charset="0"/>
              </a:rPr>
              <a:t>, chap. XXXIV)</a:t>
            </a:r>
            <a:r>
              <a:rPr lang="fr-FR" b="0" dirty="0">
                <a:solidFill>
                  <a:srgbClr val="202122"/>
                </a:solidFill>
                <a:effectLst/>
                <a:latin typeface="Arial" panose="020B0604020202020204" pitchFamily="34" charset="0"/>
              </a:rPr>
              <a:t>.</a:t>
            </a:r>
          </a:p>
          <a:p>
            <a:endParaRPr lang="it-IT" dirty="0"/>
          </a:p>
        </p:txBody>
      </p:sp>
    </p:spTree>
    <p:extLst>
      <p:ext uri="{BB962C8B-B14F-4D97-AF65-F5344CB8AC3E}">
        <p14:creationId xmlns:p14="http://schemas.microsoft.com/office/powerpoint/2010/main" val="30380160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dirty="0"/>
              <a:t>Maupassant, </a:t>
            </a:r>
            <a:r>
              <a:rPr lang="it-IT" i="1" dirty="0"/>
              <a:t>Une vie </a:t>
            </a:r>
            <a:r>
              <a:rPr lang="fr-FR" dirty="0">
                <a:solidFill>
                  <a:srgbClr val="202122"/>
                </a:solidFill>
              </a:rPr>
              <a:t>(chap. </a:t>
            </a:r>
            <a:r>
              <a:rPr lang="fr-FR" dirty="0" smtClean="0">
                <a:solidFill>
                  <a:srgbClr val="202122"/>
                </a:solidFill>
              </a:rPr>
              <a:t>XIV, explicit</a:t>
            </a:r>
            <a:r>
              <a:rPr lang="fr-FR" dirty="0">
                <a:solidFill>
                  <a:srgbClr val="202122"/>
                </a:solidFill>
              </a:rPr>
              <a:t>)</a:t>
            </a:r>
            <a:endParaRPr lang="it-IT" dirty="0"/>
          </a:p>
        </p:txBody>
      </p:sp>
      <p:sp>
        <p:nvSpPr>
          <p:cNvPr id="3" name="Segnaposto contenuto 2"/>
          <p:cNvSpPr>
            <a:spLocks noGrp="1"/>
          </p:cNvSpPr>
          <p:nvPr>
            <p:ph idx="1"/>
          </p:nvPr>
        </p:nvSpPr>
        <p:spPr/>
        <p:txBody>
          <a:bodyPr>
            <a:noAutofit/>
          </a:bodyPr>
          <a:lstStyle/>
          <a:p>
            <a:r>
              <a:rPr lang="fr-FR" sz="1500" dirty="0"/>
              <a:t>E</a:t>
            </a:r>
            <a:r>
              <a:rPr lang="fr-FR" sz="1800" dirty="0"/>
              <a:t>nfin elle aperçut Rosalie qui portait en ses bras une sorte de paquet de linge.</a:t>
            </a:r>
          </a:p>
          <a:p>
            <a:r>
              <a:rPr lang="fr-FR" sz="1800" dirty="0"/>
              <a:t>Elle voulut aller vers elle, mais elle craignait de tomber tant ses jambes étaient devenues molles. Sa bonne, l’ayant vue, la rejoignit avec son air calme ordinaire ; et elle dit : « Bonjour, Madame ; me v’là revenue, c’est pas sans peine. »</a:t>
            </a:r>
          </a:p>
          <a:p>
            <a:r>
              <a:rPr lang="fr-FR" sz="1800" dirty="0"/>
              <a:t>Jeanne balbutia : « Eh bien ? »</a:t>
            </a:r>
          </a:p>
          <a:p>
            <a:pPr algn="just"/>
            <a:r>
              <a:rPr lang="fr-FR" sz="1800" dirty="0"/>
              <a:t>Rosalie répondit : « Eh bien, elle est morte c’te nuit. Ils sont mariés, v’là la petite. » Et elle tendit l’enfant qu’on ne voyait point dans ses linges.</a:t>
            </a:r>
          </a:p>
          <a:p>
            <a:r>
              <a:rPr lang="fr-FR" sz="1800" dirty="0"/>
              <a:t>Jeanne la reçut machinalement et elles sortirent de la gare, puis montèrent dans la voiture.</a:t>
            </a:r>
          </a:p>
          <a:p>
            <a:r>
              <a:rPr lang="fr-FR" sz="1800" dirty="0"/>
              <a:t>Rosalie reprit : « M. Paul viendra dès l’enterrement fini. Demain à la même heure, faut croire. »</a:t>
            </a:r>
          </a:p>
          <a:p>
            <a:r>
              <a:rPr lang="fr-FR" sz="1800" dirty="0"/>
              <a:t>Jeanne murmura « Paul… » et n’ajouta rien.</a:t>
            </a:r>
          </a:p>
          <a:p>
            <a:pPr algn="just"/>
            <a:r>
              <a:rPr lang="fr-FR" sz="1800" dirty="0" smtClean="0"/>
              <a:t>[…] </a:t>
            </a:r>
            <a:r>
              <a:rPr lang="fr-FR" sz="1800" b="1" dirty="0" smtClean="0"/>
              <a:t>Et</a:t>
            </a:r>
            <a:r>
              <a:rPr lang="fr-FR" sz="1800" dirty="0" smtClean="0"/>
              <a:t> </a:t>
            </a:r>
            <a:r>
              <a:rPr lang="fr-FR" sz="1800" dirty="0"/>
              <a:t>Jeanne regardait droit devant elle en l’air, dans le ciel que coupait, comme des fusées, le vol cintré des hirondelles. </a:t>
            </a:r>
            <a:r>
              <a:rPr lang="fr-FR" sz="1800" b="1" dirty="0"/>
              <a:t>Et</a:t>
            </a:r>
            <a:r>
              <a:rPr lang="fr-FR" sz="1800" dirty="0"/>
              <a:t> soudain une tiédeur douce, une chaleur de vie traversant ses robes, gagna ses jambes, pénétra sa chair ; c’était la chaleur du petit être qui dormait sur ses genoux</a:t>
            </a:r>
            <a:r>
              <a:rPr lang="fr-FR" sz="1800" dirty="0" smtClean="0"/>
              <a:t>.</a:t>
            </a:r>
            <a:endParaRPr lang="fr-FR" sz="1800" dirty="0"/>
          </a:p>
        </p:txBody>
      </p:sp>
    </p:spTree>
    <p:extLst>
      <p:ext uri="{BB962C8B-B14F-4D97-AF65-F5344CB8AC3E}">
        <p14:creationId xmlns:p14="http://schemas.microsoft.com/office/powerpoint/2010/main" val="289591147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dirty="0"/>
              <a:t>Maupassant, </a:t>
            </a:r>
            <a:r>
              <a:rPr lang="it-IT" i="1" dirty="0"/>
              <a:t>Une vie </a:t>
            </a:r>
            <a:r>
              <a:rPr lang="fr-FR" dirty="0">
                <a:solidFill>
                  <a:srgbClr val="202122"/>
                </a:solidFill>
              </a:rPr>
              <a:t>(chap. XIV, explicit</a:t>
            </a:r>
            <a:r>
              <a:rPr lang="fr-FR" dirty="0" smtClean="0">
                <a:solidFill>
                  <a:srgbClr val="202122"/>
                </a:solidFill>
              </a:rPr>
              <a:t>)</a:t>
            </a:r>
            <a:br>
              <a:rPr lang="fr-FR" dirty="0" smtClean="0">
                <a:solidFill>
                  <a:srgbClr val="202122"/>
                </a:solidFill>
              </a:rPr>
            </a:br>
            <a:r>
              <a:rPr lang="fr-FR" dirty="0" smtClean="0">
                <a:solidFill>
                  <a:srgbClr val="202122"/>
                </a:solidFill>
              </a:rPr>
              <a:t>(suite et fin)</a:t>
            </a:r>
            <a:endParaRPr lang="it-IT" dirty="0"/>
          </a:p>
        </p:txBody>
      </p:sp>
      <p:sp>
        <p:nvSpPr>
          <p:cNvPr id="3" name="Segnaposto contenuto 2"/>
          <p:cNvSpPr>
            <a:spLocks noGrp="1"/>
          </p:cNvSpPr>
          <p:nvPr>
            <p:ph idx="1"/>
          </p:nvPr>
        </p:nvSpPr>
        <p:spPr/>
        <p:txBody>
          <a:bodyPr/>
          <a:lstStyle/>
          <a:p>
            <a:r>
              <a:rPr lang="fr-FR" dirty="0"/>
              <a:t>Alors une émotion infinie l’envahit. Elle découvrit brusquement la figure de l’enfant qu’elle n’avait pas encore vue : la fille de son fils. </a:t>
            </a:r>
            <a:r>
              <a:rPr lang="fr-FR" b="1" dirty="0"/>
              <a:t>Et</a:t>
            </a:r>
            <a:r>
              <a:rPr lang="fr-FR" dirty="0"/>
              <a:t> comme la frêle créature, frappée par la lumière vive, ouvrait ses yeux bleus en remuant la bouche, Jeanne se mit à l’embrasser furieusement, la soulevant dans ses bras, la criblant de baisers.</a:t>
            </a:r>
          </a:p>
          <a:p>
            <a:r>
              <a:rPr lang="fr-FR" dirty="0"/>
              <a:t>Mais Rosalie, contente et bourrue, l’arrêta. « Voyons, voyons, madame Jeanne, finissez ; vous allez la faire crier. »</a:t>
            </a:r>
          </a:p>
          <a:p>
            <a:r>
              <a:rPr lang="fr-FR" dirty="0"/>
              <a:t>Puis elle ajouta, répondant sans doute à sa propre pensée : « La vie, voyez-vous, ça n’est jamais si bon ni si mauvais qu’on croit. »</a:t>
            </a:r>
            <a:endParaRPr lang="fr-FR" dirty="0"/>
          </a:p>
        </p:txBody>
      </p:sp>
    </p:spTree>
    <p:extLst>
      <p:ext uri="{BB962C8B-B14F-4D97-AF65-F5344CB8AC3E}">
        <p14:creationId xmlns:p14="http://schemas.microsoft.com/office/powerpoint/2010/main" val="105460083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EAFE324-F5D8-41A9-88E2-8C42544DD984}"/>
              </a:ext>
            </a:extLst>
          </p:cNvPr>
          <p:cNvSpPr>
            <a:spLocks noGrp="1"/>
          </p:cNvSpPr>
          <p:nvPr>
            <p:ph type="title"/>
          </p:nvPr>
        </p:nvSpPr>
        <p:spPr/>
        <p:txBody>
          <a:bodyPr/>
          <a:lstStyle/>
          <a:p>
            <a:pPr algn="ctr"/>
            <a:r>
              <a:rPr lang="it-IT" dirty="0"/>
              <a:t>Maupassant, </a:t>
            </a:r>
            <a:r>
              <a:rPr lang="it-IT" i="1" dirty="0"/>
              <a:t>Bel-Ami </a:t>
            </a:r>
            <a:r>
              <a:rPr lang="fr-FR" sz="4400" b="0" i="0" dirty="0">
                <a:solidFill>
                  <a:srgbClr val="202122"/>
                </a:solidFill>
                <a:effectLst/>
              </a:rPr>
              <a:t>(II, 2)</a:t>
            </a:r>
            <a:endParaRPr lang="it-IT" dirty="0"/>
          </a:p>
        </p:txBody>
      </p:sp>
      <p:sp>
        <p:nvSpPr>
          <p:cNvPr id="3" name="Segnaposto contenuto 2">
            <a:extLst>
              <a:ext uri="{FF2B5EF4-FFF2-40B4-BE49-F238E27FC236}">
                <a16:creationId xmlns:a16="http://schemas.microsoft.com/office/drawing/2014/main" id="{AA846F2A-A9EF-4A09-9E45-AB4B80A492F4}"/>
              </a:ext>
            </a:extLst>
          </p:cNvPr>
          <p:cNvSpPr>
            <a:spLocks noGrp="1"/>
          </p:cNvSpPr>
          <p:nvPr>
            <p:ph idx="1"/>
          </p:nvPr>
        </p:nvSpPr>
        <p:spPr/>
        <p:txBody>
          <a:bodyPr>
            <a:normAutofit fontScale="85000" lnSpcReduction="20000"/>
          </a:bodyPr>
          <a:lstStyle/>
          <a:p>
            <a:pPr algn="just"/>
            <a:r>
              <a:rPr lang="fr-FR" b="0" i="0" dirty="0">
                <a:solidFill>
                  <a:srgbClr val="202122"/>
                </a:solidFill>
                <a:effectLst/>
                <a:latin typeface="Arial" panose="020B0604020202020204" pitchFamily="34" charset="0"/>
              </a:rPr>
              <a:t>[…] il pensa : « Toutes les femmes sont des filles, il faut s’en servir et ne leur rien donner de soi. »</a:t>
            </a:r>
          </a:p>
          <a:p>
            <a:pPr algn="just"/>
            <a:r>
              <a:rPr lang="fr-FR" b="0" i="0" dirty="0">
                <a:solidFill>
                  <a:srgbClr val="202122"/>
                </a:solidFill>
                <a:effectLst/>
                <a:latin typeface="Arial" panose="020B0604020202020204" pitchFamily="34" charset="0"/>
              </a:rPr>
              <a:t>L’amertume de son cœur lui montait aux lèvres en paroles de mépris et de dégoût. Il ne les laissa point s’épandre cependant. Il se répétait : « Le monde est aux forts. Il faut être fort. Il faut être au-dessus de tout. »</a:t>
            </a:r>
          </a:p>
          <a:p>
            <a:pPr algn="just"/>
            <a:r>
              <a:rPr lang="fr-FR" b="0" i="0" dirty="0">
                <a:solidFill>
                  <a:srgbClr val="202122"/>
                </a:solidFill>
                <a:effectLst/>
                <a:latin typeface="Arial" panose="020B0604020202020204" pitchFamily="34" charset="0"/>
              </a:rPr>
              <a:t>La voiture allait plus vite. Elle repassa les fortifications. Du Roy regardait devant lui une clarté rougeâtre dans le ciel, pareille à une lueur de forge démesurée ; et il entendait une rumeur confuse, immense, continue, faite de bruits innombrables et différents, une rumeur sourde, proche, lointaine, </a:t>
            </a:r>
            <a:r>
              <a:rPr lang="fr-FR" b="1" i="0" dirty="0">
                <a:solidFill>
                  <a:srgbClr val="202122"/>
                </a:solidFill>
                <a:effectLst/>
                <a:latin typeface="Arial" panose="020B0604020202020204" pitchFamily="34" charset="0"/>
              </a:rPr>
              <a:t>une vague et énorme palpitation de vie</a:t>
            </a:r>
            <a:r>
              <a:rPr lang="fr-FR" b="0" i="0" dirty="0">
                <a:solidFill>
                  <a:srgbClr val="202122"/>
                </a:solidFill>
                <a:effectLst/>
                <a:latin typeface="Arial" panose="020B0604020202020204" pitchFamily="34" charset="0"/>
              </a:rPr>
              <a:t>, le </a:t>
            </a:r>
            <a:r>
              <a:rPr lang="fr-FR" b="1" i="0" dirty="0">
                <a:solidFill>
                  <a:srgbClr val="202122"/>
                </a:solidFill>
                <a:effectLst/>
                <a:latin typeface="Arial" panose="020B0604020202020204" pitchFamily="34" charset="0"/>
              </a:rPr>
              <a:t>souffle de Paris</a:t>
            </a:r>
            <a:r>
              <a:rPr lang="fr-FR" b="0" i="0" dirty="0">
                <a:solidFill>
                  <a:srgbClr val="202122"/>
                </a:solidFill>
                <a:effectLst/>
                <a:latin typeface="Arial" panose="020B0604020202020204" pitchFamily="34" charset="0"/>
              </a:rPr>
              <a:t> respirant, dans cette nuit d’été, comme un colosse épuisé de fatigue.</a:t>
            </a:r>
          </a:p>
          <a:p>
            <a:pPr algn="just"/>
            <a:r>
              <a:rPr lang="fr-FR" b="0" i="0" dirty="0">
                <a:solidFill>
                  <a:srgbClr val="202122"/>
                </a:solidFill>
                <a:effectLst/>
                <a:latin typeface="Arial" panose="020B0604020202020204" pitchFamily="34" charset="0"/>
              </a:rPr>
              <a:t>Georges songeait : — Je serais bien bête de me faire de la bile. Chacun pour soi. La victoire est aux audacieux. Tout n’est que de l’</a:t>
            </a:r>
            <a:r>
              <a:rPr lang="fr-FR" b="1" i="0" dirty="0">
                <a:solidFill>
                  <a:srgbClr val="202122"/>
                </a:solidFill>
                <a:effectLst/>
                <a:latin typeface="Arial" panose="020B0604020202020204" pitchFamily="34" charset="0"/>
              </a:rPr>
              <a:t>égoïsme</a:t>
            </a:r>
            <a:r>
              <a:rPr lang="fr-FR" b="0" i="0" dirty="0">
                <a:solidFill>
                  <a:srgbClr val="202122"/>
                </a:solidFill>
                <a:effectLst/>
                <a:latin typeface="Arial" panose="020B0604020202020204" pitchFamily="34" charset="0"/>
              </a:rPr>
              <a:t>. L’égoïsme pour l’ambition et la fortune vaut mieux que l’égoïsme pour la femme et pour l’amour.</a:t>
            </a:r>
          </a:p>
          <a:p>
            <a:endParaRPr lang="it-IT" dirty="0"/>
          </a:p>
        </p:txBody>
      </p:sp>
    </p:spTree>
    <p:extLst>
      <p:ext uri="{BB962C8B-B14F-4D97-AF65-F5344CB8AC3E}">
        <p14:creationId xmlns:p14="http://schemas.microsoft.com/office/powerpoint/2010/main" val="32367212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3E82FA7-7616-4A4F-9D16-31892E8338B9}"/>
              </a:ext>
            </a:extLst>
          </p:cNvPr>
          <p:cNvSpPr>
            <a:spLocks noGrp="1"/>
          </p:cNvSpPr>
          <p:nvPr>
            <p:ph type="title"/>
          </p:nvPr>
        </p:nvSpPr>
        <p:spPr/>
        <p:txBody>
          <a:bodyPr>
            <a:normAutofit/>
          </a:bodyPr>
          <a:lstStyle/>
          <a:p>
            <a:pPr algn="ctr"/>
            <a:r>
              <a:rPr lang="it-IT" b="1" dirty="0"/>
              <a:t>Stendhal: </a:t>
            </a:r>
            <a:r>
              <a:rPr lang="it-IT" b="1" dirty="0" err="1"/>
              <a:t>narration</a:t>
            </a:r>
            <a:r>
              <a:rPr lang="it-IT" b="1" dirty="0"/>
              <a:t> omnisciente/point de </a:t>
            </a:r>
            <a:r>
              <a:rPr lang="it-IT" b="1" dirty="0" err="1"/>
              <a:t>vue</a:t>
            </a:r>
            <a:r>
              <a:rPr lang="it-IT" b="1" dirty="0"/>
              <a:t> </a:t>
            </a:r>
            <a:r>
              <a:rPr lang="it-IT" b="1" dirty="0" err="1"/>
              <a:t>du</a:t>
            </a:r>
            <a:r>
              <a:rPr lang="it-IT" b="1" dirty="0"/>
              <a:t> </a:t>
            </a:r>
            <a:r>
              <a:rPr lang="it-IT" b="1" dirty="0" err="1"/>
              <a:t>personnage</a:t>
            </a:r>
            <a:endParaRPr lang="it-IT" b="1" dirty="0"/>
          </a:p>
        </p:txBody>
      </p:sp>
      <p:sp>
        <p:nvSpPr>
          <p:cNvPr id="3" name="Segnaposto contenuto 2">
            <a:extLst>
              <a:ext uri="{FF2B5EF4-FFF2-40B4-BE49-F238E27FC236}">
                <a16:creationId xmlns:a16="http://schemas.microsoft.com/office/drawing/2014/main" id="{31D16992-BDD2-4260-9952-00F00E10F28C}"/>
              </a:ext>
            </a:extLst>
          </p:cNvPr>
          <p:cNvSpPr>
            <a:spLocks noGrp="1"/>
          </p:cNvSpPr>
          <p:nvPr>
            <p:ph idx="1"/>
          </p:nvPr>
        </p:nvSpPr>
        <p:spPr/>
        <p:txBody>
          <a:bodyPr>
            <a:normAutofit fontScale="85000" lnSpcReduction="20000"/>
          </a:bodyPr>
          <a:lstStyle/>
          <a:p>
            <a:pPr marL="0" indent="0" algn="l">
              <a:spcAft>
                <a:spcPts val="0"/>
              </a:spcAft>
              <a:buNone/>
            </a:pPr>
            <a:r>
              <a:rPr lang="fr-FR" sz="3100" b="1" i="0" dirty="0">
                <a:solidFill>
                  <a:srgbClr val="000000"/>
                </a:solidFill>
                <a:effectLst/>
              </a:rPr>
              <a:t>Nous avouerons</a:t>
            </a:r>
            <a:r>
              <a:rPr lang="fr-FR" sz="3100" b="0" i="0" dirty="0">
                <a:solidFill>
                  <a:srgbClr val="000000"/>
                </a:solidFill>
                <a:effectLst/>
              </a:rPr>
              <a:t> que </a:t>
            </a:r>
            <a:r>
              <a:rPr lang="fr-FR" sz="3100" b="1" i="0" dirty="0">
                <a:solidFill>
                  <a:srgbClr val="000000"/>
                </a:solidFill>
                <a:effectLst/>
              </a:rPr>
              <a:t>notre héros</a:t>
            </a:r>
            <a:r>
              <a:rPr lang="fr-FR" sz="3100" b="0" i="0" dirty="0">
                <a:solidFill>
                  <a:srgbClr val="000000"/>
                </a:solidFill>
                <a:effectLst/>
              </a:rPr>
              <a:t> était fort peu héros en ce moment. Toutefois la peur ne venait chez lui qu'en seconde ligne ; il était surtout scandalisé de ce bruit qui lui faisait mal aux oreilles. L'escorte prit le galop; on traversait une grande pièce de terre labourée, située au-delà du canal, et ce champ était jonché de cadavres.</a:t>
            </a:r>
            <a:endParaRPr lang="fr-FR" sz="3100" b="0" i="0" dirty="0">
              <a:solidFill>
                <a:srgbClr val="3E3E3E"/>
              </a:solidFill>
              <a:effectLst/>
            </a:endParaRPr>
          </a:p>
          <a:p>
            <a:pPr marL="0" indent="0" algn="l">
              <a:spcAft>
                <a:spcPts val="0"/>
              </a:spcAft>
              <a:buNone/>
            </a:pPr>
            <a:r>
              <a:rPr lang="fr-FR" sz="3100" b="0" i="0" dirty="0">
                <a:solidFill>
                  <a:srgbClr val="000000"/>
                </a:solidFill>
                <a:effectLst/>
              </a:rPr>
              <a:t>-- Les habits rouges ! Les habits rouges ! Criaient avec joie les hussards de l'escorte, et </a:t>
            </a:r>
            <a:r>
              <a:rPr lang="fr-FR" sz="3100" b="1" i="0" dirty="0">
                <a:solidFill>
                  <a:srgbClr val="000000"/>
                </a:solidFill>
                <a:effectLst/>
              </a:rPr>
              <a:t>d'abord</a:t>
            </a:r>
            <a:r>
              <a:rPr lang="fr-FR" sz="3100" b="0" i="0" dirty="0">
                <a:solidFill>
                  <a:srgbClr val="000000"/>
                </a:solidFill>
                <a:effectLst/>
              </a:rPr>
              <a:t> </a:t>
            </a:r>
            <a:r>
              <a:rPr lang="fr-FR" sz="3100" b="1" i="0" dirty="0">
                <a:solidFill>
                  <a:srgbClr val="000000"/>
                </a:solidFill>
                <a:effectLst/>
              </a:rPr>
              <a:t>Fabrice ne comprenait pas</a:t>
            </a:r>
            <a:r>
              <a:rPr lang="fr-FR" sz="3100" b="0" i="0" dirty="0">
                <a:solidFill>
                  <a:srgbClr val="000000"/>
                </a:solidFill>
                <a:effectLst/>
              </a:rPr>
              <a:t> ; </a:t>
            </a:r>
            <a:r>
              <a:rPr lang="fr-FR" sz="3100" b="1" i="0" dirty="0">
                <a:solidFill>
                  <a:srgbClr val="000000"/>
                </a:solidFill>
                <a:effectLst/>
              </a:rPr>
              <a:t>enfin il remarqua</a:t>
            </a:r>
            <a:r>
              <a:rPr lang="fr-FR" sz="3100" b="0" i="0" dirty="0">
                <a:solidFill>
                  <a:srgbClr val="000000"/>
                </a:solidFill>
                <a:effectLst/>
              </a:rPr>
              <a:t> qu'en effet presque tous les cadavres étaient vêtus de rouge </a:t>
            </a:r>
            <a:r>
              <a:rPr lang="it-IT" sz="3100" kern="0" dirty="0">
                <a:solidFill>
                  <a:srgbClr val="000000"/>
                </a:solidFill>
                <a:effectLst/>
                <a:ea typeface="Times New Roman" panose="02020603050405020304" pitchFamily="18" charset="0"/>
                <a:cs typeface="Lucida Sans" panose="020B0602030504020204" pitchFamily="34" charset="0"/>
              </a:rPr>
              <a:t> […]</a:t>
            </a:r>
            <a:r>
              <a:rPr lang="fr-FR" sz="3100" b="0" i="0" dirty="0">
                <a:solidFill>
                  <a:srgbClr val="000000"/>
                </a:solidFill>
                <a:effectLst/>
              </a:rPr>
              <a:t>.  </a:t>
            </a:r>
          </a:p>
          <a:p>
            <a:pPr marL="0" indent="0" algn="l">
              <a:spcAft>
                <a:spcPts val="0"/>
              </a:spcAft>
              <a:buNone/>
            </a:pPr>
            <a:r>
              <a:rPr lang="it-IT" sz="3100" kern="0" dirty="0">
                <a:solidFill>
                  <a:srgbClr val="000000"/>
                </a:solidFill>
                <a:effectLst/>
                <a:ea typeface="Times New Roman" panose="02020603050405020304" pitchFamily="18" charset="0"/>
                <a:cs typeface="Lucida Sans" panose="020B0602030504020204" pitchFamily="34" charset="0"/>
              </a:rPr>
              <a:t>Ah ! M’y voilà </a:t>
            </a:r>
            <a:r>
              <a:rPr lang="it-IT" sz="3100" kern="0" dirty="0" err="1">
                <a:solidFill>
                  <a:srgbClr val="000000"/>
                </a:solidFill>
                <a:effectLst/>
                <a:ea typeface="Times New Roman" panose="02020603050405020304" pitchFamily="18" charset="0"/>
                <a:cs typeface="Lucida Sans" panose="020B0602030504020204" pitchFamily="34" charset="0"/>
              </a:rPr>
              <a:t>donc</a:t>
            </a:r>
            <a:r>
              <a:rPr lang="it-IT" sz="3100" kern="0" dirty="0">
                <a:solidFill>
                  <a:srgbClr val="000000"/>
                </a:solidFill>
                <a:effectLst/>
                <a:ea typeface="Times New Roman" panose="02020603050405020304" pitchFamily="18" charset="0"/>
                <a:cs typeface="Lucida Sans" panose="020B0602030504020204" pitchFamily="34" charset="0"/>
              </a:rPr>
              <a:t> </a:t>
            </a:r>
            <a:r>
              <a:rPr lang="it-IT" sz="3100" kern="0" dirty="0" err="1">
                <a:solidFill>
                  <a:srgbClr val="000000"/>
                </a:solidFill>
                <a:effectLst/>
                <a:ea typeface="Times New Roman" panose="02020603050405020304" pitchFamily="18" charset="0"/>
                <a:cs typeface="Lucida Sans" panose="020B0602030504020204" pitchFamily="34" charset="0"/>
              </a:rPr>
              <a:t>enfin</a:t>
            </a:r>
            <a:r>
              <a:rPr lang="it-IT" sz="3100" kern="0" dirty="0">
                <a:solidFill>
                  <a:srgbClr val="000000"/>
                </a:solidFill>
                <a:effectLst/>
                <a:ea typeface="Times New Roman" panose="02020603050405020304" pitchFamily="18" charset="0"/>
                <a:cs typeface="Lucida Sans" panose="020B0602030504020204" pitchFamily="34" charset="0"/>
              </a:rPr>
              <a:t> </a:t>
            </a:r>
            <a:r>
              <a:rPr lang="it-IT" sz="3100" kern="0" dirty="0" err="1">
                <a:solidFill>
                  <a:srgbClr val="000000"/>
                </a:solidFill>
                <a:effectLst/>
                <a:ea typeface="Times New Roman" panose="02020603050405020304" pitchFamily="18" charset="0"/>
                <a:cs typeface="Lucida Sans" panose="020B0602030504020204" pitchFamily="34" charset="0"/>
              </a:rPr>
              <a:t>au</a:t>
            </a:r>
            <a:r>
              <a:rPr lang="it-IT" sz="3100" kern="0" dirty="0">
                <a:solidFill>
                  <a:srgbClr val="000000"/>
                </a:solidFill>
                <a:effectLst/>
                <a:ea typeface="Times New Roman" panose="02020603050405020304" pitchFamily="18" charset="0"/>
                <a:cs typeface="Lucida Sans" panose="020B0602030504020204" pitchFamily="34" charset="0"/>
              </a:rPr>
              <a:t> </a:t>
            </a:r>
            <a:r>
              <a:rPr lang="it-IT" sz="3100" kern="0" dirty="0" err="1">
                <a:solidFill>
                  <a:srgbClr val="000000"/>
                </a:solidFill>
                <a:effectLst/>
                <a:ea typeface="Times New Roman" panose="02020603050405020304" pitchFamily="18" charset="0"/>
                <a:cs typeface="Lucida Sans" panose="020B0602030504020204" pitchFamily="34" charset="0"/>
              </a:rPr>
              <a:t>feu</a:t>
            </a:r>
            <a:r>
              <a:rPr lang="it-IT" sz="3100" kern="0" dirty="0">
                <a:solidFill>
                  <a:srgbClr val="000000"/>
                </a:solidFill>
                <a:effectLst/>
                <a:ea typeface="Times New Roman" panose="02020603050405020304" pitchFamily="18" charset="0"/>
                <a:cs typeface="Lucida Sans" panose="020B0602030504020204" pitchFamily="34" charset="0"/>
              </a:rPr>
              <a:t> ! se </a:t>
            </a:r>
            <a:r>
              <a:rPr lang="it-IT" sz="3100" kern="0" dirty="0" err="1">
                <a:solidFill>
                  <a:srgbClr val="000000"/>
                </a:solidFill>
                <a:effectLst/>
                <a:ea typeface="Times New Roman" panose="02020603050405020304" pitchFamily="18" charset="0"/>
                <a:cs typeface="Lucida Sans" panose="020B0602030504020204" pitchFamily="34" charset="0"/>
              </a:rPr>
              <a:t>dit</a:t>
            </a:r>
            <a:r>
              <a:rPr lang="it-IT" sz="3100" kern="0" dirty="0">
                <a:solidFill>
                  <a:srgbClr val="000000"/>
                </a:solidFill>
                <a:effectLst/>
                <a:ea typeface="Times New Roman" panose="02020603050405020304" pitchFamily="18" charset="0"/>
                <a:cs typeface="Lucida Sans" panose="020B0602030504020204" pitchFamily="34" charset="0"/>
              </a:rPr>
              <a:t>-il. </a:t>
            </a:r>
            <a:r>
              <a:rPr lang="it-IT" sz="3100" kern="0" dirty="0" err="1">
                <a:solidFill>
                  <a:srgbClr val="000000"/>
                </a:solidFill>
                <a:effectLst/>
                <a:ea typeface="Times New Roman" panose="02020603050405020304" pitchFamily="18" charset="0"/>
                <a:cs typeface="Lucida Sans" panose="020B0602030504020204" pitchFamily="34" charset="0"/>
              </a:rPr>
              <a:t>J'ai</a:t>
            </a:r>
            <a:r>
              <a:rPr lang="it-IT" sz="3100" kern="0" dirty="0">
                <a:solidFill>
                  <a:srgbClr val="000000"/>
                </a:solidFill>
                <a:effectLst/>
                <a:ea typeface="Times New Roman" panose="02020603050405020304" pitchFamily="18" charset="0"/>
                <a:cs typeface="Lucida Sans" panose="020B0602030504020204" pitchFamily="34" charset="0"/>
              </a:rPr>
              <a:t> vu le </a:t>
            </a:r>
            <a:r>
              <a:rPr lang="it-IT" sz="3100" kern="0" dirty="0" err="1">
                <a:solidFill>
                  <a:srgbClr val="000000"/>
                </a:solidFill>
                <a:effectLst/>
                <a:ea typeface="Times New Roman" panose="02020603050405020304" pitchFamily="18" charset="0"/>
                <a:cs typeface="Lucida Sans" panose="020B0602030504020204" pitchFamily="34" charset="0"/>
              </a:rPr>
              <a:t>feu</a:t>
            </a:r>
            <a:r>
              <a:rPr lang="it-IT" sz="3100" kern="0" dirty="0">
                <a:solidFill>
                  <a:srgbClr val="000000"/>
                </a:solidFill>
                <a:effectLst/>
                <a:ea typeface="Times New Roman" panose="02020603050405020304" pitchFamily="18" charset="0"/>
                <a:cs typeface="Lucida Sans" panose="020B0602030504020204" pitchFamily="34" charset="0"/>
              </a:rPr>
              <a:t> ! se </a:t>
            </a:r>
            <a:r>
              <a:rPr lang="it-IT" sz="3100" kern="0" dirty="0" err="1">
                <a:solidFill>
                  <a:srgbClr val="000000"/>
                </a:solidFill>
                <a:effectLst/>
                <a:ea typeface="Times New Roman" panose="02020603050405020304" pitchFamily="18" charset="0"/>
                <a:cs typeface="Lucida Sans" panose="020B0602030504020204" pitchFamily="34" charset="0"/>
              </a:rPr>
              <a:t>répétait</a:t>
            </a:r>
            <a:r>
              <a:rPr lang="it-IT" sz="3100" kern="0" dirty="0">
                <a:solidFill>
                  <a:srgbClr val="000000"/>
                </a:solidFill>
                <a:effectLst/>
                <a:ea typeface="Times New Roman" panose="02020603050405020304" pitchFamily="18" charset="0"/>
                <a:cs typeface="Lucida Sans" panose="020B0602030504020204" pitchFamily="34" charset="0"/>
              </a:rPr>
              <a:t>-il </a:t>
            </a:r>
            <a:r>
              <a:rPr lang="it-IT" sz="3100" kern="0" dirty="0" err="1">
                <a:solidFill>
                  <a:srgbClr val="000000"/>
                </a:solidFill>
                <a:effectLst/>
                <a:ea typeface="Times New Roman" panose="02020603050405020304" pitchFamily="18" charset="0"/>
                <a:cs typeface="Lucida Sans" panose="020B0602030504020204" pitchFamily="34" charset="0"/>
              </a:rPr>
              <a:t>avec</a:t>
            </a:r>
            <a:r>
              <a:rPr lang="it-IT" sz="3100" kern="0" dirty="0">
                <a:solidFill>
                  <a:srgbClr val="000000"/>
                </a:solidFill>
                <a:effectLst/>
                <a:ea typeface="Times New Roman" panose="02020603050405020304" pitchFamily="18" charset="0"/>
                <a:cs typeface="Lucida Sans" panose="020B0602030504020204" pitchFamily="34" charset="0"/>
              </a:rPr>
              <a:t> </a:t>
            </a:r>
            <a:r>
              <a:rPr lang="it-IT" sz="3100" kern="0" dirty="0" err="1">
                <a:solidFill>
                  <a:srgbClr val="000000"/>
                </a:solidFill>
                <a:effectLst/>
                <a:ea typeface="Times New Roman" panose="02020603050405020304" pitchFamily="18" charset="0"/>
                <a:cs typeface="Lucida Sans" panose="020B0602030504020204" pitchFamily="34" charset="0"/>
              </a:rPr>
              <a:t>satisfaction</a:t>
            </a:r>
            <a:r>
              <a:rPr lang="it-IT" sz="3100" kern="0" dirty="0">
                <a:solidFill>
                  <a:srgbClr val="000000"/>
                </a:solidFill>
                <a:effectLst/>
                <a:ea typeface="Times New Roman" panose="02020603050405020304" pitchFamily="18" charset="0"/>
                <a:cs typeface="Lucida Sans" panose="020B0602030504020204" pitchFamily="34" charset="0"/>
              </a:rPr>
              <a:t>. Me </a:t>
            </a:r>
            <a:r>
              <a:rPr lang="it-IT" sz="3100" kern="0" dirty="0" err="1">
                <a:solidFill>
                  <a:srgbClr val="000000"/>
                </a:solidFill>
                <a:effectLst/>
                <a:ea typeface="Times New Roman" panose="02020603050405020304" pitchFamily="18" charset="0"/>
                <a:cs typeface="Lucida Sans" panose="020B0602030504020204" pitchFamily="34" charset="0"/>
              </a:rPr>
              <a:t>voici</a:t>
            </a:r>
            <a:r>
              <a:rPr lang="it-IT" sz="3100" kern="0" dirty="0">
                <a:solidFill>
                  <a:srgbClr val="000000"/>
                </a:solidFill>
                <a:effectLst/>
                <a:ea typeface="Times New Roman" panose="02020603050405020304" pitchFamily="18" charset="0"/>
                <a:cs typeface="Lucida Sans" panose="020B0602030504020204" pitchFamily="34" charset="0"/>
              </a:rPr>
              <a:t> un </a:t>
            </a:r>
            <a:r>
              <a:rPr lang="it-IT" sz="3100" kern="0" dirty="0" err="1">
                <a:solidFill>
                  <a:srgbClr val="000000"/>
                </a:solidFill>
                <a:effectLst/>
                <a:ea typeface="Times New Roman" panose="02020603050405020304" pitchFamily="18" charset="0"/>
                <a:cs typeface="Lucida Sans" panose="020B0602030504020204" pitchFamily="34" charset="0"/>
              </a:rPr>
              <a:t>vrai</a:t>
            </a:r>
            <a:r>
              <a:rPr lang="it-IT" sz="3100" kern="0" dirty="0">
                <a:solidFill>
                  <a:srgbClr val="000000"/>
                </a:solidFill>
                <a:effectLst/>
                <a:ea typeface="Times New Roman" panose="02020603050405020304" pitchFamily="18" charset="0"/>
                <a:cs typeface="Lucida Sans" panose="020B0602030504020204" pitchFamily="34" charset="0"/>
              </a:rPr>
              <a:t> </a:t>
            </a:r>
            <a:r>
              <a:rPr lang="it-IT" sz="3100" kern="0" dirty="0" err="1">
                <a:solidFill>
                  <a:srgbClr val="000000"/>
                </a:solidFill>
                <a:effectLst/>
                <a:ea typeface="Times New Roman" panose="02020603050405020304" pitchFamily="18" charset="0"/>
                <a:cs typeface="Lucida Sans" panose="020B0602030504020204" pitchFamily="34" charset="0"/>
              </a:rPr>
              <a:t>militaire</a:t>
            </a:r>
            <a:r>
              <a:rPr lang="it-IT" sz="3100" kern="0" dirty="0">
                <a:solidFill>
                  <a:srgbClr val="000000"/>
                </a:solidFill>
                <a:effectLst/>
                <a:ea typeface="Times New Roman" panose="02020603050405020304" pitchFamily="18" charset="0"/>
                <a:cs typeface="Lucida Sans" panose="020B0602030504020204" pitchFamily="34" charset="0"/>
              </a:rPr>
              <a:t> […]. Il </a:t>
            </a:r>
            <a:r>
              <a:rPr lang="it-IT" sz="3100" kern="0" dirty="0" err="1">
                <a:solidFill>
                  <a:srgbClr val="000000"/>
                </a:solidFill>
                <a:effectLst/>
                <a:ea typeface="Times New Roman" panose="02020603050405020304" pitchFamily="18" charset="0"/>
                <a:cs typeface="Lucida Sans" panose="020B0602030504020204" pitchFamily="34" charset="0"/>
              </a:rPr>
              <a:t>avait</a:t>
            </a:r>
            <a:r>
              <a:rPr lang="it-IT" sz="3100" kern="0" dirty="0">
                <a:solidFill>
                  <a:srgbClr val="000000"/>
                </a:solidFill>
                <a:effectLst/>
                <a:ea typeface="Times New Roman" panose="02020603050405020304" pitchFamily="18" charset="0"/>
                <a:cs typeface="Lucida Sans" panose="020B0602030504020204" pitchFamily="34" charset="0"/>
              </a:rPr>
              <a:t> </a:t>
            </a:r>
            <a:r>
              <a:rPr lang="it-IT" sz="3100" kern="0" dirty="0" err="1">
                <a:solidFill>
                  <a:srgbClr val="000000"/>
                </a:solidFill>
                <a:effectLst/>
                <a:ea typeface="Times New Roman" panose="02020603050405020304" pitchFamily="18" charset="0"/>
                <a:cs typeface="Lucida Sans" panose="020B0602030504020204" pitchFamily="34" charset="0"/>
              </a:rPr>
              <a:t>beau</a:t>
            </a:r>
            <a:r>
              <a:rPr lang="it-IT" sz="3100" kern="0" dirty="0">
                <a:solidFill>
                  <a:srgbClr val="000000"/>
                </a:solidFill>
                <a:effectLst/>
                <a:ea typeface="Times New Roman" panose="02020603050405020304" pitchFamily="18" charset="0"/>
                <a:cs typeface="Lucida Sans" panose="020B0602030504020204" pitchFamily="34" charset="0"/>
              </a:rPr>
              <a:t> </a:t>
            </a:r>
            <a:r>
              <a:rPr lang="it-IT" sz="3100" kern="0" dirty="0" err="1">
                <a:solidFill>
                  <a:srgbClr val="000000"/>
                </a:solidFill>
                <a:effectLst/>
                <a:ea typeface="Times New Roman" panose="02020603050405020304" pitchFamily="18" charset="0"/>
                <a:cs typeface="Lucida Sans" panose="020B0602030504020204" pitchFamily="34" charset="0"/>
              </a:rPr>
              <a:t>regarder</a:t>
            </a:r>
            <a:r>
              <a:rPr lang="it-IT" sz="3100" kern="0" dirty="0">
                <a:solidFill>
                  <a:srgbClr val="000000"/>
                </a:solidFill>
                <a:effectLst/>
                <a:ea typeface="Times New Roman" panose="02020603050405020304" pitchFamily="18" charset="0"/>
                <a:cs typeface="Lucida Sans" panose="020B0602030504020204" pitchFamily="34" charset="0"/>
              </a:rPr>
              <a:t> </a:t>
            </a:r>
            <a:r>
              <a:rPr lang="it-IT" sz="3100" kern="0" dirty="0" err="1">
                <a:solidFill>
                  <a:srgbClr val="000000"/>
                </a:solidFill>
                <a:effectLst/>
                <a:ea typeface="Times New Roman" panose="02020603050405020304" pitchFamily="18" charset="0"/>
                <a:cs typeface="Lucida Sans" panose="020B0602030504020204" pitchFamily="34" charset="0"/>
              </a:rPr>
              <a:t>du</a:t>
            </a:r>
            <a:r>
              <a:rPr lang="it-IT" sz="3100" kern="0" dirty="0">
                <a:solidFill>
                  <a:srgbClr val="000000"/>
                </a:solidFill>
                <a:effectLst/>
                <a:ea typeface="Times New Roman" panose="02020603050405020304" pitchFamily="18" charset="0"/>
                <a:cs typeface="Lucida Sans" panose="020B0602030504020204" pitchFamily="34" charset="0"/>
              </a:rPr>
              <a:t> </a:t>
            </a:r>
            <a:r>
              <a:rPr lang="it-IT" sz="3100" kern="0" dirty="0" err="1">
                <a:solidFill>
                  <a:srgbClr val="000000"/>
                </a:solidFill>
                <a:effectLst/>
                <a:ea typeface="Times New Roman" panose="02020603050405020304" pitchFamily="18" charset="0"/>
                <a:cs typeface="Lucida Sans" panose="020B0602030504020204" pitchFamily="34" charset="0"/>
              </a:rPr>
              <a:t>côté</a:t>
            </a:r>
            <a:r>
              <a:rPr lang="it-IT" sz="3100" kern="0" dirty="0">
                <a:solidFill>
                  <a:srgbClr val="000000"/>
                </a:solidFill>
                <a:effectLst/>
                <a:ea typeface="Times New Roman" panose="02020603050405020304" pitchFamily="18" charset="0"/>
                <a:cs typeface="Lucida Sans" panose="020B0602030504020204" pitchFamily="34" charset="0"/>
              </a:rPr>
              <a:t> d'</a:t>
            </a:r>
            <a:r>
              <a:rPr lang="it-IT" sz="3100" kern="0" dirty="0" err="1">
                <a:solidFill>
                  <a:srgbClr val="000000"/>
                </a:solidFill>
                <a:effectLst/>
                <a:ea typeface="Times New Roman" panose="02020603050405020304" pitchFamily="18" charset="0"/>
                <a:cs typeface="Lucida Sans" panose="020B0602030504020204" pitchFamily="34" charset="0"/>
              </a:rPr>
              <a:t>où</a:t>
            </a:r>
            <a:r>
              <a:rPr lang="it-IT" sz="3100" kern="0" dirty="0">
                <a:solidFill>
                  <a:srgbClr val="000000"/>
                </a:solidFill>
                <a:effectLst/>
                <a:ea typeface="Times New Roman" panose="02020603050405020304" pitchFamily="18" charset="0"/>
                <a:cs typeface="Lucida Sans" panose="020B0602030504020204" pitchFamily="34" charset="0"/>
              </a:rPr>
              <a:t> </a:t>
            </a:r>
            <a:r>
              <a:rPr lang="it-IT" sz="3100" kern="0" dirty="0" err="1">
                <a:solidFill>
                  <a:srgbClr val="000000"/>
                </a:solidFill>
                <a:effectLst/>
                <a:ea typeface="Times New Roman" panose="02020603050405020304" pitchFamily="18" charset="0"/>
                <a:cs typeface="Lucida Sans" panose="020B0602030504020204" pitchFamily="34" charset="0"/>
              </a:rPr>
              <a:t>venaient</a:t>
            </a:r>
            <a:r>
              <a:rPr lang="it-IT" sz="3100" kern="0" dirty="0">
                <a:solidFill>
                  <a:srgbClr val="000000"/>
                </a:solidFill>
                <a:effectLst/>
                <a:ea typeface="Times New Roman" panose="02020603050405020304" pitchFamily="18" charset="0"/>
                <a:cs typeface="Lucida Sans" panose="020B0602030504020204" pitchFamily="34" charset="0"/>
              </a:rPr>
              <a:t> </a:t>
            </a:r>
            <a:r>
              <a:rPr lang="it-IT" sz="3100" kern="0" dirty="0" err="1">
                <a:solidFill>
                  <a:srgbClr val="000000"/>
                </a:solidFill>
                <a:effectLst/>
                <a:ea typeface="Times New Roman" panose="02020603050405020304" pitchFamily="18" charset="0"/>
                <a:cs typeface="Lucida Sans" panose="020B0602030504020204" pitchFamily="34" charset="0"/>
              </a:rPr>
              <a:t>les</a:t>
            </a:r>
            <a:r>
              <a:rPr lang="it-IT" sz="3100" kern="0" dirty="0">
                <a:solidFill>
                  <a:srgbClr val="000000"/>
                </a:solidFill>
                <a:effectLst/>
                <a:ea typeface="Times New Roman" panose="02020603050405020304" pitchFamily="18" charset="0"/>
                <a:cs typeface="Lucida Sans" panose="020B0602030504020204" pitchFamily="34" charset="0"/>
              </a:rPr>
              <a:t> </a:t>
            </a:r>
            <a:r>
              <a:rPr lang="it-IT" sz="3100" kern="0" dirty="0" err="1">
                <a:solidFill>
                  <a:srgbClr val="000000"/>
                </a:solidFill>
                <a:effectLst/>
                <a:ea typeface="Times New Roman" panose="02020603050405020304" pitchFamily="18" charset="0"/>
                <a:cs typeface="Lucida Sans" panose="020B0602030504020204" pitchFamily="34" charset="0"/>
              </a:rPr>
              <a:t>boulets</a:t>
            </a:r>
            <a:r>
              <a:rPr lang="it-IT" sz="3100" kern="0" dirty="0">
                <a:solidFill>
                  <a:srgbClr val="000000"/>
                </a:solidFill>
                <a:effectLst/>
                <a:ea typeface="Times New Roman" panose="02020603050405020304" pitchFamily="18" charset="0"/>
                <a:cs typeface="Lucida Sans" panose="020B0602030504020204" pitchFamily="34" charset="0"/>
              </a:rPr>
              <a:t>, il </a:t>
            </a:r>
            <a:r>
              <a:rPr lang="it-IT" sz="3100" kern="0" dirty="0" err="1">
                <a:solidFill>
                  <a:srgbClr val="000000"/>
                </a:solidFill>
                <a:effectLst/>
                <a:ea typeface="Times New Roman" panose="02020603050405020304" pitchFamily="18" charset="0"/>
                <a:cs typeface="Lucida Sans" panose="020B0602030504020204" pitchFamily="34" charset="0"/>
              </a:rPr>
              <a:t>voyait</a:t>
            </a:r>
            <a:r>
              <a:rPr lang="it-IT" sz="3100" kern="0" dirty="0">
                <a:solidFill>
                  <a:srgbClr val="000000"/>
                </a:solidFill>
                <a:effectLst/>
                <a:ea typeface="Times New Roman" panose="02020603050405020304" pitchFamily="18" charset="0"/>
                <a:cs typeface="Lucida Sans" panose="020B0602030504020204" pitchFamily="34" charset="0"/>
              </a:rPr>
              <a:t> la </a:t>
            </a:r>
            <a:r>
              <a:rPr lang="it-IT" sz="3100" kern="0" dirty="0" err="1">
                <a:solidFill>
                  <a:srgbClr val="000000"/>
                </a:solidFill>
                <a:effectLst/>
                <a:ea typeface="Times New Roman" panose="02020603050405020304" pitchFamily="18" charset="0"/>
                <a:cs typeface="Lucida Sans" panose="020B0602030504020204" pitchFamily="34" charset="0"/>
              </a:rPr>
              <a:t>fumée</a:t>
            </a:r>
            <a:r>
              <a:rPr lang="it-IT" sz="3100" kern="0" dirty="0">
                <a:solidFill>
                  <a:srgbClr val="000000"/>
                </a:solidFill>
                <a:effectLst/>
                <a:ea typeface="Times New Roman" panose="02020603050405020304" pitchFamily="18" charset="0"/>
                <a:cs typeface="Lucida Sans" panose="020B0602030504020204" pitchFamily="34" charset="0"/>
              </a:rPr>
              <a:t> </a:t>
            </a:r>
            <a:r>
              <a:rPr lang="it-IT" sz="3100" kern="0" dirty="0" err="1">
                <a:solidFill>
                  <a:srgbClr val="000000"/>
                </a:solidFill>
                <a:effectLst/>
                <a:ea typeface="Times New Roman" panose="02020603050405020304" pitchFamily="18" charset="0"/>
                <a:cs typeface="Lucida Sans" panose="020B0602030504020204" pitchFamily="34" charset="0"/>
              </a:rPr>
              <a:t>blanche</a:t>
            </a:r>
            <a:r>
              <a:rPr lang="it-IT" sz="3100" kern="0" dirty="0">
                <a:solidFill>
                  <a:srgbClr val="000000"/>
                </a:solidFill>
                <a:effectLst/>
                <a:ea typeface="Times New Roman" panose="02020603050405020304" pitchFamily="18" charset="0"/>
                <a:cs typeface="Lucida Sans" panose="020B0602030504020204" pitchFamily="34" charset="0"/>
              </a:rPr>
              <a:t> de la batterie à une </a:t>
            </a:r>
            <a:r>
              <a:rPr lang="it-IT" sz="3100" kern="0" dirty="0" err="1">
                <a:solidFill>
                  <a:srgbClr val="000000"/>
                </a:solidFill>
                <a:effectLst/>
                <a:ea typeface="Times New Roman" panose="02020603050405020304" pitchFamily="18" charset="0"/>
                <a:cs typeface="Lucida Sans" panose="020B0602030504020204" pitchFamily="34" charset="0"/>
              </a:rPr>
              <a:t>distance</a:t>
            </a:r>
            <a:r>
              <a:rPr lang="it-IT" sz="3100" kern="0" dirty="0">
                <a:solidFill>
                  <a:srgbClr val="000000"/>
                </a:solidFill>
                <a:effectLst/>
                <a:ea typeface="Times New Roman" panose="02020603050405020304" pitchFamily="18" charset="0"/>
                <a:cs typeface="Lucida Sans" panose="020B0602030504020204" pitchFamily="34" charset="0"/>
              </a:rPr>
              <a:t> </a:t>
            </a:r>
            <a:r>
              <a:rPr lang="it-IT" sz="3100" kern="0" dirty="0" err="1">
                <a:solidFill>
                  <a:srgbClr val="000000"/>
                </a:solidFill>
                <a:effectLst/>
                <a:ea typeface="Times New Roman" panose="02020603050405020304" pitchFamily="18" charset="0"/>
                <a:cs typeface="Lucida Sans" panose="020B0602030504020204" pitchFamily="34" charset="0"/>
              </a:rPr>
              <a:t>énorme</a:t>
            </a:r>
            <a:r>
              <a:rPr lang="it-IT" sz="3100" kern="0" dirty="0">
                <a:solidFill>
                  <a:srgbClr val="000000"/>
                </a:solidFill>
                <a:effectLst/>
                <a:ea typeface="Times New Roman" panose="02020603050405020304" pitchFamily="18" charset="0"/>
                <a:cs typeface="Lucida Sans" panose="020B0602030504020204" pitchFamily="34" charset="0"/>
              </a:rPr>
              <a:t>, et, </a:t>
            </a:r>
            <a:r>
              <a:rPr lang="it-IT" sz="3100" kern="0" dirty="0" err="1">
                <a:solidFill>
                  <a:srgbClr val="000000"/>
                </a:solidFill>
                <a:effectLst/>
                <a:ea typeface="Times New Roman" panose="02020603050405020304" pitchFamily="18" charset="0"/>
                <a:cs typeface="Lucida Sans" panose="020B0602030504020204" pitchFamily="34" charset="0"/>
              </a:rPr>
              <a:t>au</a:t>
            </a:r>
            <a:r>
              <a:rPr lang="it-IT" sz="3100" kern="0" dirty="0">
                <a:solidFill>
                  <a:srgbClr val="000000"/>
                </a:solidFill>
                <a:effectLst/>
                <a:ea typeface="Times New Roman" panose="02020603050405020304" pitchFamily="18" charset="0"/>
                <a:cs typeface="Lucida Sans" panose="020B0602030504020204" pitchFamily="34" charset="0"/>
              </a:rPr>
              <a:t> milieu </a:t>
            </a:r>
            <a:r>
              <a:rPr lang="it-IT" sz="3100" kern="0" dirty="0" err="1">
                <a:solidFill>
                  <a:srgbClr val="000000"/>
                </a:solidFill>
                <a:effectLst/>
                <a:ea typeface="Times New Roman" panose="02020603050405020304" pitchFamily="18" charset="0"/>
                <a:cs typeface="Lucida Sans" panose="020B0602030504020204" pitchFamily="34" charset="0"/>
              </a:rPr>
              <a:t>du</a:t>
            </a:r>
            <a:r>
              <a:rPr lang="it-IT" sz="3100" kern="0" dirty="0">
                <a:solidFill>
                  <a:srgbClr val="000000"/>
                </a:solidFill>
                <a:effectLst/>
                <a:ea typeface="Times New Roman" panose="02020603050405020304" pitchFamily="18" charset="0"/>
                <a:cs typeface="Lucida Sans" panose="020B0602030504020204" pitchFamily="34" charset="0"/>
              </a:rPr>
              <a:t> </a:t>
            </a:r>
            <a:r>
              <a:rPr lang="it-IT" sz="3100" kern="0" dirty="0" err="1">
                <a:solidFill>
                  <a:srgbClr val="000000"/>
                </a:solidFill>
                <a:effectLst/>
                <a:ea typeface="Times New Roman" panose="02020603050405020304" pitchFamily="18" charset="0"/>
                <a:cs typeface="Lucida Sans" panose="020B0602030504020204" pitchFamily="34" charset="0"/>
              </a:rPr>
              <a:t>ronflement</a:t>
            </a:r>
            <a:r>
              <a:rPr lang="it-IT" sz="3100" kern="0" dirty="0">
                <a:solidFill>
                  <a:srgbClr val="000000"/>
                </a:solidFill>
                <a:effectLst/>
                <a:ea typeface="Times New Roman" panose="02020603050405020304" pitchFamily="18" charset="0"/>
                <a:cs typeface="Lucida Sans" panose="020B0602030504020204" pitchFamily="34" charset="0"/>
              </a:rPr>
              <a:t> </a:t>
            </a:r>
            <a:r>
              <a:rPr lang="it-IT" sz="3100" kern="0" dirty="0" err="1">
                <a:solidFill>
                  <a:srgbClr val="000000"/>
                </a:solidFill>
                <a:effectLst/>
                <a:ea typeface="Times New Roman" panose="02020603050405020304" pitchFamily="18" charset="0"/>
                <a:cs typeface="Lucida Sans" panose="020B0602030504020204" pitchFamily="34" charset="0"/>
              </a:rPr>
              <a:t>égal</a:t>
            </a:r>
            <a:r>
              <a:rPr lang="it-IT" sz="3100" kern="0" dirty="0">
                <a:solidFill>
                  <a:srgbClr val="000000"/>
                </a:solidFill>
                <a:effectLst/>
                <a:ea typeface="Times New Roman" panose="02020603050405020304" pitchFamily="18" charset="0"/>
                <a:cs typeface="Lucida Sans" panose="020B0602030504020204" pitchFamily="34" charset="0"/>
              </a:rPr>
              <a:t> et </a:t>
            </a:r>
            <a:r>
              <a:rPr lang="it-IT" sz="3100" kern="0" dirty="0" err="1">
                <a:solidFill>
                  <a:srgbClr val="000000"/>
                </a:solidFill>
                <a:effectLst/>
                <a:ea typeface="Times New Roman" panose="02020603050405020304" pitchFamily="18" charset="0"/>
                <a:cs typeface="Lucida Sans" panose="020B0602030504020204" pitchFamily="34" charset="0"/>
              </a:rPr>
              <a:t>continu</a:t>
            </a:r>
            <a:r>
              <a:rPr lang="it-IT" sz="3100" kern="0" dirty="0">
                <a:solidFill>
                  <a:srgbClr val="000000"/>
                </a:solidFill>
                <a:effectLst/>
                <a:ea typeface="Times New Roman" panose="02020603050405020304" pitchFamily="18" charset="0"/>
                <a:cs typeface="Lucida Sans" panose="020B0602030504020204" pitchFamily="34" charset="0"/>
              </a:rPr>
              <a:t> </a:t>
            </a:r>
            <a:r>
              <a:rPr lang="it-IT" sz="3100" kern="0" dirty="0" err="1">
                <a:solidFill>
                  <a:srgbClr val="000000"/>
                </a:solidFill>
                <a:effectLst/>
                <a:ea typeface="Times New Roman" panose="02020603050405020304" pitchFamily="18" charset="0"/>
                <a:cs typeface="Lucida Sans" panose="020B0602030504020204" pitchFamily="34" charset="0"/>
              </a:rPr>
              <a:t>produit</a:t>
            </a:r>
            <a:r>
              <a:rPr lang="it-IT" sz="3100" kern="0" dirty="0">
                <a:solidFill>
                  <a:srgbClr val="000000"/>
                </a:solidFill>
                <a:effectLst/>
                <a:ea typeface="Times New Roman" panose="02020603050405020304" pitchFamily="18" charset="0"/>
                <a:cs typeface="Lucida Sans" panose="020B0602030504020204" pitchFamily="34" charset="0"/>
              </a:rPr>
              <a:t> par </a:t>
            </a:r>
            <a:r>
              <a:rPr lang="it-IT" sz="3100" kern="0" dirty="0" err="1">
                <a:solidFill>
                  <a:srgbClr val="000000"/>
                </a:solidFill>
                <a:effectLst/>
                <a:ea typeface="Times New Roman" panose="02020603050405020304" pitchFamily="18" charset="0"/>
                <a:cs typeface="Lucida Sans" panose="020B0602030504020204" pitchFamily="34" charset="0"/>
              </a:rPr>
              <a:t>les</a:t>
            </a:r>
            <a:r>
              <a:rPr lang="it-IT" sz="3100" kern="0" dirty="0">
                <a:solidFill>
                  <a:srgbClr val="000000"/>
                </a:solidFill>
                <a:effectLst/>
                <a:ea typeface="Times New Roman" panose="02020603050405020304" pitchFamily="18" charset="0"/>
                <a:cs typeface="Lucida Sans" panose="020B0602030504020204" pitchFamily="34" charset="0"/>
              </a:rPr>
              <a:t> coups de </a:t>
            </a:r>
            <a:r>
              <a:rPr lang="it-IT" sz="3100" kern="0" dirty="0" err="1">
                <a:solidFill>
                  <a:srgbClr val="000000"/>
                </a:solidFill>
                <a:effectLst/>
                <a:ea typeface="Times New Roman" panose="02020603050405020304" pitchFamily="18" charset="0"/>
                <a:cs typeface="Lucida Sans" panose="020B0602030504020204" pitchFamily="34" charset="0"/>
              </a:rPr>
              <a:t>canon</a:t>
            </a:r>
            <a:r>
              <a:rPr lang="it-IT" sz="3100" kern="0" dirty="0">
                <a:solidFill>
                  <a:srgbClr val="000000"/>
                </a:solidFill>
                <a:effectLst/>
                <a:ea typeface="Times New Roman" panose="02020603050405020304" pitchFamily="18" charset="0"/>
                <a:cs typeface="Lucida Sans" panose="020B0602030504020204" pitchFamily="34" charset="0"/>
              </a:rPr>
              <a:t>, il lui </a:t>
            </a:r>
            <a:r>
              <a:rPr lang="it-IT" sz="3100" kern="0" dirty="0" err="1">
                <a:solidFill>
                  <a:srgbClr val="000000"/>
                </a:solidFill>
                <a:effectLst/>
                <a:ea typeface="Times New Roman" panose="02020603050405020304" pitchFamily="18" charset="0"/>
                <a:cs typeface="Lucida Sans" panose="020B0602030504020204" pitchFamily="34" charset="0"/>
              </a:rPr>
              <a:t>semblait</a:t>
            </a:r>
            <a:r>
              <a:rPr lang="it-IT" sz="3100" kern="0" dirty="0">
                <a:solidFill>
                  <a:srgbClr val="000000"/>
                </a:solidFill>
                <a:effectLst/>
                <a:ea typeface="Times New Roman" panose="02020603050405020304" pitchFamily="18" charset="0"/>
                <a:cs typeface="Lucida Sans" panose="020B0602030504020204" pitchFamily="34" charset="0"/>
              </a:rPr>
              <a:t> </a:t>
            </a:r>
            <a:r>
              <a:rPr lang="it-IT" sz="3100" kern="0" dirty="0" err="1">
                <a:solidFill>
                  <a:srgbClr val="000000"/>
                </a:solidFill>
                <a:effectLst/>
                <a:ea typeface="Times New Roman" panose="02020603050405020304" pitchFamily="18" charset="0"/>
                <a:cs typeface="Lucida Sans" panose="020B0602030504020204" pitchFamily="34" charset="0"/>
              </a:rPr>
              <a:t>entendre</a:t>
            </a:r>
            <a:r>
              <a:rPr lang="it-IT" sz="3100" kern="0" dirty="0">
                <a:solidFill>
                  <a:srgbClr val="000000"/>
                </a:solidFill>
                <a:effectLst/>
                <a:ea typeface="Times New Roman" panose="02020603050405020304" pitchFamily="18" charset="0"/>
                <a:cs typeface="Lucida Sans" panose="020B0602030504020204" pitchFamily="34" charset="0"/>
              </a:rPr>
              <a:t> </a:t>
            </a:r>
            <a:r>
              <a:rPr lang="it-IT" sz="3100" kern="0" dirty="0" err="1">
                <a:solidFill>
                  <a:srgbClr val="000000"/>
                </a:solidFill>
                <a:effectLst/>
                <a:ea typeface="Times New Roman" panose="02020603050405020304" pitchFamily="18" charset="0"/>
                <a:cs typeface="Lucida Sans" panose="020B0602030504020204" pitchFamily="34" charset="0"/>
              </a:rPr>
              <a:t>des</a:t>
            </a:r>
            <a:r>
              <a:rPr lang="it-IT" sz="3100" kern="0" dirty="0">
                <a:solidFill>
                  <a:srgbClr val="000000"/>
                </a:solidFill>
                <a:effectLst/>
                <a:ea typeface="Times New Roman" panose="02020603050405020304" pitchFamily="18" charset="0"/>
                <a:cs typeface="Lucida Sans" panose="020B0602030504020204" pitchFamily="34" charset="0"/>
              </a:rPr>
              <a:t> </a:t>
            </a:r>
            <a:r>
              <a:rPr lang="it-IT" sz="3100" kern="0" dirty="0" err="1">
                <a:solidFill>
                  <a:srgbClr val="000000"/>
                </a:solidFill>
                <a:effectLst/>
                <a:ea typeface="Times New Roman" panose="02020603050405020304" pitchFamily="18" charset="0"/>
                <a:cs typeface="Lucida Sans" panose="020B0602030504020204" pitchFamily="34" charset="0"/>
              </a:rPr>
              <a:t>décharges</a:t>
            </a:r>
            <a:r>
              <a:rPr lang="it-IT" sz="3100" kern="0" dirty="0">
                <a:solidFill>
                  <a:srgbClr val="000000"/>
                </a:solidFill>
                <a:effectLst/>
                <a:ea typeface="Times New Roman" panose="02020603050405020304" pitchFamily="18" charset="0"/>
                <a:cs typeface="Lucida Sans" panose="020B0602030504020204" pitchFamily="34" charset="0"/>
              </a:rPr>
              <a:t> </a:t>
            </a:r>
            <a:r>
              <a:rPr lang="it-IT" sz="3100" kern="0" dirty="0" err="1">
                <a:solidFill>
                  <a:srgbClr val="000000"/>
                </a:solidFill>
                <a:effectLst/>
                <a:ea typeface="Times New Roman" panose="02020603050405020304" pitchFamily="18" charset="0"/>
                <a:cs typeface="Lucida Sans" panose="020B0602030504020204" pitchFamily="34" charset="0"/>
              </a:rPr>
              <a:t>beaucoup</a:t>
            </a:r>
            <a:r>
              <a:rPr lang="it-IT" sz="3100" kern="0" dirty="0">
                <a:solidFill>
                  <a:srgbClr val="000000"/>
                </a:solidFill>
                <a:effectLst/>
                <a:ea typeface="Times New Roman" panose="02020603050405020304" pitchFamily="18" charset="0"/>
                <a:cs typeface="Lucida Sans" panose="020B0602030504020204" pitchFamily="34" charset="0"/>
              </a:rPr>
              <a:t> plus </a:t>
            </a:r>
            <a:r>
              <a:rPr lang="it-IT" sz="3100" kern="0" dirty="0" err="1">
                <a:solidFill>
                  <a:srgbClr val="000000"/>
                </a:solidFill>
                <a:effectLst/>
                <a:ea typeface="Times New Roman" panose="02020603050405020304" pitchFamily="18" charset="0"/>
                <a:cs typeface="Lucida Sans" panose="020B0602030504020204" pitchFamily="34" charset="0"/>
              </a:rPr>
              <a:t>voisines</a:t>
            </a:r>
            <a:r>
              <a:rPr lang="it-IT" sz="3100" kern="0" dirty="0">
                <a:solidFill>
                  <a:srgbClr val="000000"/>
                </a:solidFill>
                <a:effectLst/>
                <a:ea typeface="Times New Roman" panose="02020603050405020304" pitchFamily="18" charset="0"/>
                <a:cs typeface="Lucida Sans" panose="020B0602030504020204" pitchFamily="34" charset="0"/>
              </a:rPr>
              <a:t> ; </a:t>
            </a:r>
            <a:r>
              <a:rPr lang="it-IT" sz="3100" b="1" kern="0" dirty="0">
                <a:solidFill>
                  <a:srgbClr val="000000"/>
                </a:solidFill>
                <a:effectLst/>
                <a:ea typeface="Times New Roman" panose="02020603050405020304" pitchFamily="18" charset="0"/>
                <a:cs typeface="Lucida Sans" panose="020B0602030504020204" pitchFamily="34" charset="0"/>
              </a:rPr>
              <a:t>il </a:t>
            </a:r>
            <a:r>
              <a:rPr lang="it-IT" sz="3100" b="1" kern="0" dirty="0" err="1">
                <a:solidFill>
                  <a:srgbClr val="000000"/>
                </a:solidFill>
                <a:effectLst/>
                <a:ea typeface="Times New Roman" panose="02020603050405020304" pitchFamily="18" charset="0"/>
                <a:cs typeface="Lucida Sans" panose="020B0602030504020204" pitchFamily="34" charset="0"/>
              </a:rPr>
              <a:t>n'y</a:t>
            </a:r>
            <a:r>
              <a:rPr lang="it-IT" sz="3100" b="1" kern="0" dirty="0">
                <a:solidFill>
                  <a:srgbClr val="000000"/>
                </a:solidFill>
                <a:effectLst/>
                <a:ea typeface="Times New Roman" panose="02020603050405020304" pitchFamily="18" charset="0"/>
                <a:cs typeface="Lucida Sans" panose="020B0602030504020204" pitchFamily="34" charset="0"/>
              </a:rPr>
              <a:t> </a:t>
            </a:r>
            <a:r>
              <a:rPr lang="it-IT" sz="3100" b="1" kern="0" dirty="0" err="1">
                <a:solidFill>
                  <a:srgbClr val="000000"/>
                </a:solidFill>
                <a:effectLst/>
                <a:ea typeface="Times New Roman" panose="02020603050405020304" pitchFamily="18" charset="0"/>
                <a:cs typeface="Lucida Sans" panose="020B0602030504020204" pitchFamily="34" charset="0"/>
              </a:rPr>
              <a:t>comprenait</a:t>
            </a:r>
            <a:r>
              <a:rPr lang="it-IT" sz="3100" b="1" kern="0" dirty="0">
                <a:solidFill>
                  <a:srgbClr val="000000"/>
                </a:solidFill>
                <a:effectLst/>
                <a:ea typeface="Times New Roman" panose="02020603050405020304" pitchFamily="18" charset="0"/>
                <a:cs typeface="Lucida Sans" panose="020B0602030504020204" pitchFamily="34" charset="0"/>
              </a:rPr>
              <a:t> </a:t>
            </a:r>
            <a:r>
              <a:rPr lang="it-IT" sz="3100" b="1" kern="0" dirty="0" err="1">
                <a:solidFill>
                  <a:srgbClr val="000000"/>
                </a:solidFill>
                <a:effectLst/>
                <a:ea typeface="Times New Roman" panose="02020603050405020304" pitchFamily="18" charset="0"/>
                <a:cs typeface="Lucida Sans" panose="020B0602030504020204" pitchFamily="34" charset="0"/>
              </a:rPr>
              <a:t>rien</a:t>
            </a:r>
            <a:r>
              <a:rPr lang="it-IT" sz="3100" b="1" kern="0" dirty="0">
                <a:solidFill>
                  <a:srgbClr val="000000"/>
                </a:solidFill>
                <a:effectLst/>
                <a:ea typeface="Times New Roman" panose="02020603050405020304" pitchFamily="18" charset="0"/>
                <a:cs typeface="Lucida Sans" panose="020B0602030504020204" pitchFamily="34" charset="0"/>
              </a:rPr>
              <a:t> </a:t>
            </a:r>
            <a:r>
              <a:rPr lang="it-IT" sz="3100" b="1" kern="0" dirty="0" err="1">
                <a:solidFill>
                  <a:srgbClr val="000000"/>
                </a:solidFill>
                <a:effectLst/>
                <a:ea typeface="Times New Roman" panose="02020603050405020304" pitchFamily="18" charset="0"/>
                <a:cs typeface="Lucida Sans" panose="020B0602030504020204" pitchFamily="34" charset="0"/>
              </a:rPr>
              <a:t>du</a:t>
            </a:r>
            <a:r>
              <a:rPr lang="it-IT" sz="3100" b="1" kern="0" dirty="0">
                <a:solidFill>
                  <a:srgbClr val="000000"/>
                </a:solidFill>
                <a:effectLst/>
                <a:ea typeface="Times New Roman" panose="02020603050405020304" pitchFamily="18" charset="0"/>
                <a:cs typeface="Lucida Sans" panose="020B0602030504020204" pitchFamily="34" charset="0"/>
              </a:rPr>
              <a:t> tout</a:t>
            </a:r>
            <a:r>
              <a:rPr lang="it-IT" sz="3100" kern="0" dirty="0">
                <a:solidFill>
                  <a:srgbClr val="000000"/>
                </a:solidFill>
                <a:effectLst/>
                <a:ea typeface="Times New Roman" panose="02020603050405020304" pitchFamily="18" charset="0"/>
                <a:cs typeface="Lucida Sans" panose="020B0602030504020204" pitchFamily="34" charset="0"/>
              </a:rPr>
              <a:t> (</a:t>
            </a:r>
            <a:r>
              <a:rPr lang="it-IT" sz="3200" dirty="0"/>
              <a:t>Stendhal, </a:t>
            </a:r>
            <a:r>
              <a:rPr lang="it-IT" sz="3200" i="1" dirty="0"/>
              <a:t>La chartreuse de Parme</a:t>
            </a:r>
            <a:r>
              <a:rPr lang="it-IT" sz="3200" dirty="0"/>
              <a:t> (I,3)</a:t>
            </a:r>
            <a:r>
              <a:rPr lang="it-IT" sz="3100" kern="0" dirty="0">
                <a:solidFill>
                  <a:srgbClr val="000000"/>
                </a:solidFill>
                <a:effectLst/>
                <a:ea typeface="Times New Roman" panose="02020603050405020304" pitchFamily="18" charset="0"/>
                <a:cs typeface="Lucida Sans" panose="020B0602030504020204" pitchFamily="34" charset="0"/>
              </a:rPr>
              <a:t>.</a:t>
            </a:r>
            <a:endParaRPr lang="it-IT" dirty="0"/>
          </a:p>
        </p:txBody>
      </p:sp>
    </p:spTree>
    <p:extLst>
      <p:ext uri="{BB962C8B-B14F-4D97-AF65-F5344CB8AC3E}">
        <p14:creationId xmlns:p14="http://schemas.microsoft.com/office/powerpoint/2010/main" val="40990853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C9AD700-A2BF-4B54-972E-8051A1BBC642}"/>
              </a:ext>
            </a:extLst>
          </p:cNvPr>
          <p:cNvSpPr>
            <a:spLocks noGrp="1"/>
          </p:cNvSpPr>
          <p:nvPr>
            <p:ph type="title"/>
          </p:nvPr>
        </p:nvSpPr>
        <p:spPr/>
        <p:txBody>
          <a:bodyPr/>
          <a:lstStyle/>
          <a:p>
            <a:pPr algn="ctr"/>
            <a:r>
              <a:rPr lang="it-IT" b="1" dirty="0"/>
              <a:t>Balzac, </a:t>
            </a:r>
            <a:r>
              <a:rPr lang="it-IT" b="1" i="1" dirty="0" err="1"/>
              <a:t>Avant-propos</a:t>
            </a:r>
            <a:r>
              <a:rPr lang="it-IT" b="1" dirty="0"/>
              <a:t> (1842) de </a:t>
            </a:r>
            <a:r>
              <a:rPr lang="it-IT" b="1" i="1" dirty="0"/>
              <a:t>La </a:t>
            </a:r>
            <a:r>
              <a:rPr lang="it-IT" b="1" i="1" dirty="0" err="1"/>
              <a:t>Comédie</a:t>
            </a:r>
            <a:r>
              <a:rPr lang="it-IT" b="1" i="1" dirty="0"/>
              <a:t> </a:t>
            </a:r>
            <a:r>
              <a:rPr lang="it-IT" b="1" i="1" dirty="0" err="1"/>
              <a:t>humaine</a:t>
            </a:r>
            <a:endParaRPr lang="it-IT" b="1" i="1" dirty="0"/>
          </a:p>
        </p:txBody>
      </p:sp>
      <p:sp>
        <p:nvSpPr>
          <p:cNvPr id="3" name="Segnaposto contenuto 2">
            <a:extLst>
              <a:ext uri="{FF2B5EF4-FFF2-40B4-BE49-F238E27FC236}">
                <a16:creationId xmlns:a16="http://schemas.microsoft.com/office/drawing/2014/main" id="{78D9C876-B555-4D38-A035-A73E197D41B5}"/>
              </a:ext>
            </a:extLst>
          </p:cNvPr>
          <p:cNvSpPr>
            <a:spLocks noGrp="1"/>
          </p:cNvSpPr>
          <p:nvPr>
            <p:ph idx="1"/>
          </p:nvPr>
        </p:nvSpPr>
        <p:spPr/>
        <p:txBody>
          <a:bodyPr>
            <a:normAutofit fontScale="77500" lnSpcReduction="20000"/>
          </a:bodyPr>
          <a:lstStyle/>
          <a:p>
            <a:endPar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endParaRPr>
          </a:p>
          <a:p>
            <a:pPr algn="just"/>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La </a:t>
            </a:r>
            <a:r>
              <a:rPr lang="it-IT" sz="36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Société</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ne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fait</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-elle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pas</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l’</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homme</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suivant</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milieux</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où</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son action se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déploie</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autant</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hommes</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différents</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qu’il</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y a de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variétés</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en </a:t>
            </a:r>
            <a:r>
              <a:rPr lang="it-IT" sz="36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zoologie</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différences</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entre</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un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soldat</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un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ouvrier</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un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administrateur</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un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avocat</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un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oisif</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un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savant</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un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homme</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état</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un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commerçant</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un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marin</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un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poëte</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un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pauvre</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un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prêtre</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sont</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quoique</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plus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difficiles</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à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saisir</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aussi</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considérables</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que</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celles</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qui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distinguent</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loup</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lion</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âne</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corbeau</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requin</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veau</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marin</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brebis</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etc. Il a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donc</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existé</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il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existera</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donc</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tout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temps</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des</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36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Espèces</a:t>
            </a:r>
            <a:r>
              <a:rPr lang="it-IT" sz="36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36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Sociales</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comme</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il y a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des</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36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Espèces</a:t>
            </a:r>
            <a:r>
              <a:rPr lang="it-IT" sz="36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36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Zoologiques</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Si Buffon a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fait</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un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magnifique</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ouvrage</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en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essayant</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représenter</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dans</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un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livre</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l’ensemble de la zoologie,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n’y</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avait</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-il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pas</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une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œuvre</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ce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genre</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à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faire</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pour la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société</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a:t>
            </a:r>
            <a:endParaRPr lang="it-IT" sz="3600" kern="150" dirty="0">
              <a:effectLst/>
              <a:latin typeface="Times New Roman" panose="02020603050405020304" pitchFamily="18" charset="0"/>
              <a:ea typeface="SimSun" panose="02010600030101010101" pitchFamily="2" charset="-122"/>
              <a:cs typeface="Lucida Sans" panose="020B0602030504020204" pitchFamily="34" charset="0"/>
            </a:endParaRPr>
          </a:p>
          <a:p>
            <a:endParaRPr lang="it-IT" dirty="0"/>
          </a:p>
        </p:txBody>
      </p:sp>
    </p:spTree>
    <p:extLst>
      <p:ext uri="{BB962C8B-B14F-4D97-AF65-F5344CB8AC3E}">
        <p14:creationId xmlns:p14="http://schemas.microsoft.com/office/powerpoint/2010/main" val="38144710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E96B41C-EDD8-4BE8-8B41-B7270090D128}"/>
              </a:ext>
            </a:extLst>
          </p:cNvPr>
          <p:cNvSpPr>
            <a:spLocks noGrp="1"/>
          </p:cNvSpPr>
          <p:nvPr>
            <p:ph type="title"/>
          </p:nvPr>
        </p:nvSpPr>
        <p:spPr/>
        <p:txBody>
          <a:bodyPr/>
          <a:lstStyle/>
          <a:p>
            <a:pPr algn="ctr"/>
            <a:r>
              <a:rPr lang="it-IT" b="1" dirty="0"/>
              <a:t>Balzac, </a:t>
            </a:r>
            <a:r>
              <a:rPr lang="it-IT" b="1" i="1" dirty="0" err="1"/>
              <a:t>Avant-propos</a:t>
            </a:r>
            <a:r>
              <a:rPr lang="it-IT" b="1" dirty="0"/>
              <a:t> (1842) de </a:t>
            </a:r>
            <a:r>
              <a:rPr lang="it-IT" b="1" i="1" dirty="0"/>
              <a:t>La </a:t>
            </a:r>
            <a:r>
              <a:rPr lang="it-IT" b="1" i="1" dirty="0" err="1"/>
              <a:t>Comédie</a:t>
            </a:r>
            <a:r>
              <a:rPr lang="it-IT" b="1" i="1" dirty="0"/>
              <a:t> </a:t>
            </a:r>
            <a:r>
              <a:rPr lang="it-IT" b="1" i="1" dirty="0" err="1"/>
              <a:t>humaine</a:t>
            </a:r>
            <a:endParaRPr lang="it-IT" b="1" dirty="0"/>
          </a:p>
        </p:txBody>
      </p:sp>
      <p:sp>
        <p:nvSpPr>
          <p:cNvPr id="3" name="Segnaposto contenuto 2">
            <a:extLst>
              <a:ext uri="{FF2B5EF4-FFF2-40B4-BE49-F238E27FC236}">
                <a16:creationId xmlns:a16="http://schemas.microsoft.com/office/drawing/2014/main" id="{45E1A067-158B-4360-9688-550859B9C8FB}"/>
              </a:ext>
            </a:extLst>
          </p:cNvPr>
          <p:cNvSpPr>
            <a:spLocks noGrp="1"/>
          </p:cNvSpPr>
          <p:nvPr>
            <p:ph idx="1"/>
          </p:nvPr>
        </p:nvSpPr>
        <p:spPr/>
        <p:txBody>
          <a:bodyPr>
            <a:normAutofit fontScale="55000" lnSpcReduction="20000"/>
          </a:bodyPr>
          <a:lstStyle/>
          <a:p>
            <a:pPr algn="just"/>
            <a:r>
              <a:rPr lang="it-IT" sz="5100" kern="150" dirty="0">
                <a:solidFill>
                  <a:srgbClr val="202122"/>
                </a:solidFill>
                <a:effectLst/>
                <a:ea typeface="Calibri" panose="020F0502020204030204" pitchFamily="34" charset="0"/>
              </a:rPr>
              <a:t>La </a:t>
            </a:r>
            <a:r>
              <a:rPr lang="it-IT" sz="5100" b="1" kern="150" dirty="0">
                <a:solidFill>
                  <a:srgbClr val="202122"/>
                </a:solidFill>
                <a:effectLst/>
                <a:ea typeface="Calibri" panose="020F0502020204030204" pitchFamily="34" charset="0"/>
              </a:rPr>
              <a:t>Société </a:t>
            </a:r>
            <a:r>
              <a:rPr lang="it-IT" sz="5100" b="1" kern="150" dirty="0" err="1">
                <a:solidFill>
                  <a:srgbClr val="202122"/>
                </a:solidFill>
                <a:effectLst/>
                <a:ea typeface="Calibri" panose="020F0502020204030204" pitchFamily="34" charset="0"/>
              </a:rPr>
              <a:t>française</a:t>
            </a:r>
            <a:r>
              <a:rPr lang="it-IT" sz="5100" kern="150" dirty="0">
                <a:solidFill>
                  <a:srgbClr val="202122"/>
                </a:solidFill>
                <a:effectLst/>
                <a:ea typeface="Calibri" panose="020F0502020204030204" pitchFamily="34" charset="0"/>
              </a:rPr>
              <a:t> </a:t>
            </a:r>
            <a:r>
              <a:rPr lang="it-IT" sz="5100" kern="150" dirty="0" err="1">
                <a:solidFill>
                  <a:srgbClr val="202122"/>
                </a:solidFill>
                <a:effectLst/>
                <a:ea typeface="Calibri" panose="020F0502020204030204" pitchFamily="34" charset="0"/>
              </a:rPr>
              <a:t>allait</a:t>
            </a:r>
            <a:r>
              <a:rPr lang="it-IT" sz="5100" kern="150" dirty="0">
                <a:solidFill>
                  <a:srgbClr val="202122"/>
                </a:solidFill>
                <a:effectLst/>
                <a:ea typeface="Calibri" panose="020F0502020204030204" pitchFamily="34" charset="0"/>
              </a:rPr>
              <a:t> </a:t>
            </a:r>
            <a:r>
              <a:rPr lang="it-IT" sz="5100" kern="150" dirty="0" err="1">
                <a:solidFill>
                  <a:srgbClr val="202122"/>
                </a:solidFill>
                <a:effectLst/>
                <a:ea typeface="Calibri" panose="020F0502020204030204" pitchFamily="34" charset="0"/>
              </a:rPr>
              <a:t>être</a:t>
            </a:r>
            <a:r>
              <a:rPr lang="it-IT" sz="5100" kern="150" dirty="0">
                <a:solidFill>
                  <a:srgbClr val="202122"/>
                </a:solidFill>
                <a:effectLst/>
                <a:ea typeface="Calibri" panose="020F0502020204030204" pitchFamily="34" charset="0"/>
              </a:rPr>
              <a:t> l’</a:t>
            </a:r>
            <a:r>
              <a:rPr lang="it-IT" sz="5100" kern="150" dirty="0" err="1">
                <a:solidFill>
                  <a:srgbClr val="202122"/>
                </a:solidFill>
                <a:effectLst/>
                <a:ea typeface="Calibri" panose="020F0502020204030204" pitchFamily="34" charset="0"/>
              </a:rPr>
              <a:t>historien</a:t>
            </a:r>
            <a:r>
              <a:rPr lang="it-IT" sz="5100" kern="150" dirty="0">
                <a:solidFill>
                  <a:srgbClr val="202122"/>
                </a:solidFill>
                <a:effectLst/>
                <a:ea typeface="Calibri" panose="020F0502020204030204" pitchFamily="34" charset="0"/>
              </a:rPr>
              <a:t>, je ne </a:t>
            </a:r>
            <a:r>
              <a:rPr lang="it-IT" sz="5100" kern="150" dirty="0" err="1">
                <a:solidFill>
                  <a:srgbClr val="202122"/>
                </a:solidFill>
                <a:effectLst/>
                <a:ea typeface="Calibri" panose="020F0502020204030204" pitchFamily="34" charset="0"/>
              </a:rPr>
              <a:t>devais</a:t>
            </a:r>
            <a:r>
              <a:rPr lang="it-IT" sz="5100" kern="150" dirty="0">
                <a:solidFill>
                  <a:srgbClr val="202122"/>
                </a:solidFill>
                <a:effectLst/>
                <a:ea typeface="Calibri" panose="020F0502020204030204" pitchFamily="34" charset="0"/>
              </a:rPr>
              <a:t> </a:t>
            </a:r>
            <a:r>
              <a:rPr lang="it-IT" sz="5100" kern="150" dirty="0" err="1">
                <a:solidFill>
                  <a:srgbClr val="202122"/>
                </a:solidFill>
                <a:effectLst/>
                <a:ea typeface="Calibri" panose="020F0502020204030204" pitchFamily="34" charset="0"/>
              </a:rPr>
              <a:t>être</a:t>
            </a:r>
            <a:r>
              <a:rPr lang="it-IT" sz="5100" kern="150" dirty="0">
                <a:solidFill>
                  <a:srgbClr val="202122"/>
                </a:solidFill>
                <a:effectLst/>
                <a:ea typeface="Calibri" panose="020F0502020204030204" pitchFamily="34" charset="0"/>
              </a:rPr>
              <a:t> </a:t>
            </a:r>
            <a:r>
              <a:rPr lang="it-IT" sz="5100" kern="150" dirty="0" err="1">
                <a:solidFill>
                  <a:srgbClr val="202122"/>
                </a:solidFill>
                <a:effectLst/>
                <a:ea typeface="Calibri" panose="020F0502020204030204" pitchFamily="34" charset="0"/>
              </a:rPr>
              <a:t>que</a:t>
            </a:r>
            <a:r>
              <a:rPr lang="it-IT" sz="5100" kern="150" dirty="0">
                <a:solidFill>
                  <a:srgbClr val="202122"/>
                </a:solidFill>
                <a:effectLst/>
                <a:ea typeface="Calibri" panose="020F0502020204030204" pitchFamily="34" charset="0"/>
              </a:rPr>
              <a:t> le </a:t>
            </a:r>
            <a:r>
              <a:rPr lang="it-IT" sz="5100" b="1" kern="150" dirty="0" err="1">
                <a:solidFill>
                  <a:srgbClr val="202122"/>
                </a:solidFill>
                <a:effectLst/>
                <a:ea typeface="Calibri" panose="020F0502020204030204" pitchFamily="34" charset="0"/>
              </a:rPr>
              <a:t>secrétaire</a:t>
            </a:r>
            <a:r>
              <a:rPr lang="it-IT" sz="5100" kern="150" dirty="0">
                <a:solidFill>
                  <a:srgbClr val="202122"/>
                </a:solidFill>
                <a:effectLst/>
                <a:ea typeface="Calibri" panose="020F0502020204030204" pitchFamily="34" charset="0"/>
              </a:rPr>
              <a:t>. En </a:t>
            </a:r>
            <a:r>
              <a:rPr lang="it-IT" sz="5100" kern="150" dirty="0" err="1">
                <a:solidFill>
                  <a:srgbClr val="202122"/>
                </a:solidFill>
                <a:effectLst/>
                <a:ea typeface="Calibri" panose="020F0502020204030204" pitchFamily="34" charset="0"/>
              </a:rPr>
              <a:t>dressant</a:t>
            </a:r>
            <a:r>
              <a:rPr lang="it-IT" sz="5100" kern="150" dirty="0">
                <a:solidFill>
                  <a:srgbClr val="202122"/>
                </a:solidFill>
                <a:effectLst/>
                <a:ea typeface="Calibri" panose="020F0502020204030204" pitchFamily="34" charset="0"/>
              </a:rPr>
              <a:t> l’</a:t>
            </a:r>
            <a:r>
              <a:rPr lang="it-IT" sz="5100" kern="150" dirty="0" err="1">
                <a:solidFill>
                  <a:srgbClr val="202122"/>
                </a:solidFill>
                <a:effectLst/>
                <a:ea typeface="Calibri" panose="020F0502020204030204" pitchFamily="34" charset="0"/>
              </a:rPr>
              <a:t>inventaire</a:t>
            </a:r>
            <a:r>
              <a:rPr lang="it-IT" sz="5100" kern="150" dirty="0">
                <a:solidFill>
                  <a:srgbClr val="202122"/>
                </a:solidFill>
                <a:effectLst/>
                <a:ea typeface="Calibri" panose="020F0502020204030204" pitchFamily="34" charset="0"/>
              </a:rPr>
              <a:t> </a:t>
            </a:r>
            <a:r>
              <a:rPr lang="it-IT" sz="5100" kern="150" dirty="0" err="1">
                <a:solidFill>
                  <a:srgbClr val="202122"/>
                </a:solidFill>
                <a:effectLst/>
                <a:ea typeface="Calibri" panose="020F0502020204030204" pitchFamily="34" charset="0"/>
              </a:rPr>
              <a:t>des</a:t>
            </a:r>
            <a:r>
              <a:rPr lang="it-IT" sz="5100" kern="150" dirty="0">
                <a:solidFill>
                  <a:srgbClr val="202122"/>
                </a:solidFill>
                <a:effectLst/>
                <a:ea typeface="Calibri" panose="020F0502020204030204" pitchFamily="34" charset="0"/>
              </a:rPr>
              <a:t> </a:t>
            </a:r>
            <a:r>
              <a:rPr lang="it-IT" sz="5100" kern="150" dirty="0" err="1">
                <a:solidFill>
                  <a:srgbClr val="202122"/>
                </a:solidFill>
                <a:effectLst/>
                <a:ea typeface="Calibri" panose="020F0502020204030204" pitchFamily="34" charset="0"/>
              </a:rPr>
              <a:t>vices</a:t>
            </a:r>
            <a:r>
              <a:rPr lang="it-IT" sz="5100" kern="150" dirty="0">
                <a:solidFill>
                  <a:srgbClr val="202122"/>
                </a:solidFill>
                <a:effectLst/>
                <a:ea typeface="Calibri" panose="020F0502020204030204" pitchFamily="34" charset="0"/>
              </a:rPr>
              <a:t> et </a:t>
            </a:r>
            <a:r>
              <a:rPr lang="it-IT" sz="5100" kern="150" dirty="0" err="1">
                <a:solidFill>
                  <a:srgbClr val="202122"/>
                </a:solidFill>
                <a:effectLst/>
                <a:ea typeface="Calibri" panose="020F0502020204030204" pitchFamily="34" charset="0"/>
              </a:rPr>
              <a:t>des</a:t>
            </a:r>
            <a:r>
              <a:rPr lang="it-IT" sz="5100" kern="150" dirty="0">
                <a:solidFill>
                  <a:srgbClr val="202122"/>
                </a:solidFill>
                <a:effectLst/>
                <a:ea typeface="Calibri" panose="020F0502020204030204" pitchFamily="34" charset="0"/>
              </a:rPr>
              <a:t> </a:t>
            </a:r>
            <a:r>
              <a:rPr lang="it-IT" sz="5100" kern="150" dirty="0" err="1">
                <a:solidFill>
                  <a:srgbClr val="202122"/>
                </a:solidFill>
                <a:effectLst/>
                <a:ea typeface="Calibri" panose="020F0502020204030204" pitchFamily="34" charset="0"/>
              </a:rPr>
              <a:t>vertus</a:t>
            </a:r>
            <a:r>
              <a:rPr lang="it-IT" sz="5100" kern="150" dirty="0">
                <a:solidFill>
                  <a:srgbClr val="202122"/>
                </a:solidFill>
                <a:effectLst/>
                <a:ea typeface="Calibri" panose="020F0502020204030204" pitchFamily="34" charset="0"/>
              </a:rPr>
              <a:t>, en </a:t>
            </a:r>
            <a:r>
              <a:rPr lang="it-IT" sz="5100" kern="150" dirty="0" err="1">
                <a:solidFill>
                  <a:srgbClr val="202122"/>
                </a:solidFill>
                <a:effectLst/>
                <a:ea typeface="Calibri" panose="020F0502020204030204" pitchFamily="34" charset="0"/>
              </a:rPr>
              <a:t>rassemblant</a:t>
            </a:r>
            <a:r>
              <a:rPr lang="it-IT" sz="5100" kern="150" dirty="0">
                <a:solidFill>
                  <a:srgbClr val="202122"/>
                </a:solidFill>
                <a:effectLst/>
                <a:ea typeface="Calibri" panose="020F0502020204030204" pitchFamily="34" charset="0"/>
              </a:rPr>
              <a:t> </a:t>
            </a:r>
            <a:r>
              <a:rPr lang="it-IT" sz="5100" kern="150" dirty="0" err="1">
                <a:solidFill>
                  <a:srgbClr val="202122"/>
                </a:solidFill>
                <a:effectLst/>
                <a:ea typeface="Calibri" panose="020F0502020204030204" pitchFamily="34" charset="0"/>
              </a:rPr>
              <a:t>les</a:t>
            </a:r>
            <a:r>
              <a:rPr lang="it-IT" sz="5100" kern="150" dirty="0">
                <a:solidFill>
                  <a:srgbClr val="202122"/>
                </a:solidFill>
                <a:effectLst/>
                <a:ea typeface="Calibri" panose="020F0502020204030204" pitchFamily="34" charset="0"/>
              </a:rPr>
              <a:t> </a:t>
            </a:r>
            <a:r>
              <a:rPr lang="it-IT" sz="5100" kern="150" dirty="0" err="1">
                <a:solidFill>
                  <a:srgbClr val="202122"/>
                </a:solidFill>
                <a:effectLst/>
                <a:ea typeface="Calibri" panose="020F0502020204030204" pitchFamily="34" charset="0"/>
              </a:rPr>
              <a:t>principaux</a:t>
            </a:r>
            <a:r>
              <a:rPr lang="it-IT" sz="5100" kern="150" dirty="0">
                <a:solidFill>
                  <a:srgbClr val="202122"/>
                </a:solidFill>
                <a:effectLst/>
                <a:ea typeface="Calibri" panose="020F0502020204030204" pitchFamily="34" charset="0"/>
              </a:rPr>
              <a:t> </a:t>
            </a:r>
            <a:r>
              <a:rPr lang="it-IT" sz="5100" kern="150" dirty="0" err="1">
                <a:solidFill>
                  <a:srgbClr val="202122"/>
                </a:solidFill>
                <a:effectLst/>
                <a:ea typeface="Calibri" panose="020F0502020204030204" pitchFamily="34" charset="0"/>
              </a:rPr>
              <a:t>faits</a:t>
            </a:r>
            <a:r>
              <a:rPr lang="it-IT" sz="5100" kern="150" dirty="0">
                <a:solidFill>
                  <a:srgbClr val="202122"/>
                </a:solidFill>
                <a:effectLst/>
                <a:ea typeface="Calibri" panose="020F0502020204030204" pitchFamily="34" charset="0"/>
              </a:rPr>
              <a:t> </a:t>
            </a:r>
            <a:r>
              <a:rPr lang="it-IT" sz="5100" kern="150" dirty="0" err="1">
                <a:solidFill>
                  <a:srgbClr val="202122"/>
                </a:solidFill>
                <a:effectLst/>
                <a:ea typeface="Calibri" panose="020F0502020204030204" pitchFamily="34" charset="0"/>
              </a:rPr>
              <a:t>des</a:t>
            </a:r>
            <a:r>
              <a:rPr lang="it-IT" sz="5100" kern="150" dirty="0">
                <a:solidFill>
                  <a:srgbClr val="202122"/>
                </a:solidFill>
                <a:effectLst/>
                <a:ea typeface="Calibri" panose="020F0502020204030204" pitchFamily="34" charset="0"/>
              </a:rPr>
              <a:t> </a:t>
            </a:r>
            <a:r>
              <a:rPr lang="it-IT" sz="5100" kern="150" dirty="0" err="1">
                <a:solidFill>
                  <a:srgbClr val="202122"/>
                </a:solidFill>
                <a:effectLst/>
                <a:ea typeface="Calibri" panose="020F0502020204030204" pitchFamily="34" charset="0"/>
              </a:rPr>
              <a:t>passions</a:t>
            </a:r>
            <a:r>
              <a:rPr lang="it-IT" sz="5100" kern="150" dirty="0">
                <a:solidFill>
                  <a:srgbClr val="202122"/>
                </a:solidFill>
                <a:effectLst/>
                <a:ea typeface="Calibri" panose="020F0502020204030204" pitchFamily="34" charset="0"/>
              </a:rPr>
              <a:t>, en </a:t>
            </a:r>
            <a:r>
              <a:rPr lang="it-IT" sz="5100" kern="150" dirty="0" err="1">
                <a:solidFill>
                  <a:srgbClr val="202122"/>
                </a:solidFill>
                <a:effectLst/>
                <a:ea typeface="Calibri" panose="020F0502020204030204" pitchFamily="34" charset="0"/>
              </a:rPr>
              <a:t>peignant</a:t>
            </a:r>
            <a:r>
              <a:rPr lang="it-IT" sz="5100" kern="150" dirty="0">
                <a:solidFill>
                  <a:srgbClr val="202122"/>
                </a:solidFill>
                <a:effectLst/>
                <a:ea typeface="Calibri" panose="020F0502020204030204" pitchFamily="34" charset="0"/>
              </a:rPr>
              <a:t> </a:t>
            </a:r>
            <a:r>
              <a:rPr lang="it-IT" sz="5100" kern="150" dirty="0" err="1">
                <a:solidFill>
                  <a:srgbClr val="202122"/>
                </a:solidFill>
                <a:effectLst/>
                <a:ea typeface="Calibri" panose="020F0502020204030204" pitchFamily="34" charset="0"/>
              </a:rPr>
              <a:t>les</a:t>
            </a:r>
            <a:r>
              <a:rPr lang="it-IT" sz="5100" kern="150" dirty="0">
                <a:solidFill>
                  <a:srgbClr val="202122"/>
                </a:solidFill>
                <a:effectLst/>
                <a:ea typeface="Calibri" panose="020F0502020204030204" pitchFamily="34" charset="0"/>
              </a:rPr>
              <a:t> </a:t>
            </a:r>
            <a:r>
              <a:rPr lang="it-IT" sz="5100" kern="150" dirty="0" err="1">
                <a:solidFill>
                  <a:srgbClr val="202122"/>
                </a:solidFill>
                <a:effectLst/>
                <a:ea typeface="Calibri" panose="020F0502020204030204" pitchFamily="34" charset="0"/>
              </a:rPr>
              <a:t>caractères</a:t>
            </a:r>
            <a:r>
              <a:rPr lang="it-IT" sz="5100" kern="150" dirty="0">
                <a:solidFill>
                  <a:srgbClr val="202122"/>
                </a:solidFill>
                <a:effectLst/>
                <a:ea typeface="Calibri" panose="020F0502020204030204" pitchFamily="34" charset="0"/>
              </a:rPr>
              <a:t>, en </a:t>
            </a:r>
            <a:r>
              <a:rPr lang="it-IT" sz="5100" kern="150" dirty="0" err="1">
                <a:solidFill>
                  <a:srgbClr val="202122"/>
                </a:solidFill>
                <a:effectLst/>
                <a:ea typeface="Calibri" panose="020F0502020204030204" pitchFamily="34" charset="0"/>
              </a:rPr>
              <a:t>choisissant</a:t>
            </a:r>
            <a:r>
              <a:rPr lang="it-IT" sz="5100" kern="150" dirty="0">
                <a:solidFill>
                  <a:srgbClr val="202122"/>
                </a:solidFill>
                <a:effectLst/>
                <a:ea typeface="Calibri" panose="020F0502020204030204" pitchFamily="34" charset="0"/>
              </a:rPr>
              <a:t> </a:t>
            </a:r>
            <a:r>
              <a:rPr lang="it-IT" sz="5100" kern="150" dirty="0" err="1">
                <a:solidFill>
                  <a:srgbClr val="202122"/>
                </a:solidFill>
                <a:effectLst/>
                <a:ea typeface="Calibri" panose="020F0502020204030204" pitchFamily="34" charset="0"/>
              </a:rPr>
              <a:t>les</a:t>
            </a:r>
            <a:r>
              <a:rPr lang="it-IT" sz="5100" kern="150" dirty="0">
                <a:solidFill>
                  <a:srgbClr val="202122"/>
                </a:solidFill>
                <a:effectLst/>
                <a:ea typeface="Calibri" panose="020F0502020204030204" pitchFamily="34" charset="0"/>
              </a:rPr>
              <a:t> </a:t>
            </a:r>
            <a:r>
              <a:rPr lang="it-IT" sz="5100" kern="150" dirty="0" err="1">
                <a:solidFill>
                  <a:srgbClr val="202122"/>
                </a:solidFill>
                <a:effectLst/>
                <a:ea typeface="Calibri" panose="020F0502020204030204" pitchFamily="34" charset="0"/>
              </a:rPr>
              <a:t>événements</a:t>
            </a:r>
            <a:r>
              <a:rPr lang="it-IT" sz="5100" kern="150" dirty="0">
                <a:solidFill>
                  <a:srgbClr val="202122"/>
                </a:solidFill>
                <a:effectLst/>
                <a:ea typeface="Calibri" panose="020F0502020204030204" pitchFamily="34" charset="0"/>
              </a:rPr>
              <a:t> </a:t>
            </a:r>
            <a:r>
              <a:rPr lang="it-IT" sz="5100" kern="150" dirty="0" err="1">
                <a:solidFill>
                  <a:srgbClr val="202122"/>
                </a:solidFill>
                <a:effectLst/>
                <a:ea typeface="Calibri" panose="020F0502020204030204" pitchFamily="34" charset="0"/>
              </a:rPr>
              <a:t>principaux</a:t>
            </a:r>
            <a:r>
              <a:rPr lang="it-IT" sz="5100" kern="150" dirty="0">
                <a:solidFill>
                  <a:srgbClr val="202122"/>
                </a:solidFill>
                <a:effectLst/>
                <a:ea typeface="Calibri" panose="020F0502020204030204" pitchFamily="34" charset="0"/>
              </a:rPr>
              <a:t> de la Société, en </a:t>
            </a:r>
            <a:r>
              <a:rPr lang="it-IT" sz="5100" kern="150" dirty="0" err="1">
                <a:solidFill>
                  <a:srgbClr val="202122"/>
                </a:solidFill>
                <a:effectLst/>
                <a:ea typeface="Calibri" panose="020F0502020204030204" pitchFamily="34" charset="0"/>
              </a:rPr>
              <a:t>composant</a:t>
            </a:r>
            <a:r>
              <a:rPr lang="it-IT" sz="5100" kern="150" dirty="0">
                <a:solidFill>
                  <a:srgbClr val="202122"/>
                </a:solidFill>
                <a:effectLst/>
                <a:ea typeface="Calibri" panose="020F0502020204030204" pitchFamily="34" charset="0"/>
              </a:rPr>
              <a:t> </a:t>
            </a:r>
            <a:r>
              <a:rPr lang="it-IT" sz="5100" kern="150" dirty="0" err="1">
                <a:solidFill>
                  <a:srgbClr val="202122"/>
                </a:solidFill>
                <a:effectLst/>
                <a:ea typeface="Calibri" panose="020F0502020204030204" pitchFamily="34" charset="0"/>
              </a:rPr>
              <a:t>des</a:t>
            </a:r>
            <a:r>
              <a:rPr lang="it-IT" sz="5100" kern="150" dirty="0">
                <a:solidFill>
                  <a:srgbClr val="202122"/>
                </a:solidFill>
                <a:effectLst/>
                <a:ea typeface="Calibri" panose="020F0502020204030204" pitchFamily="34" charset="0"/>
              </a:rPr>
              <a:t> </a:t>
            </a:r>
            <a:r>
              <a:rPr lang="it-IT" sz="5100" b="1" kern="150" dirty="0" err="1">
                <a:solidFill>
                  <a:srgbClr val="202122"/>
                </a:solidFill>
                <a:effectLst/>
                <a:ea typeface="Calibri" panose="020F0502020204030204" pitchFamily="34" charset="0"/>
              </a:rPr>
              <a:t>types</a:t>
            </a:r>
            <a:r>
              <a:rPr lang="it-IT" sz="5100" kern="150" dirty="0">
                <a:solidFill>
                  <a:srgbClr val="202122"/>
                </a:solidFill>
                <a:effectLst/>
                <a:ea typeface="Calibri" panose="020F0502020204030204" pitchFamily="34" charset="0"/>
              </a:rPr>
              <a:t> par la </a:t>
            </a:r>
            <a:r>
              <a:rPr lang="it-IT" sz="5100" kern="150" dirty="0" err="1">
                <a:solidFill>
                  <a:srgbClr val="202122"/>
                </a:solidFill>
                <a:effectLst/>
                <a:ea typeface="Calibri" panose="020F0502020204030204" pitchFamily="34" charset="0"/>
              </a:rPr>
              <a:t>réunion</a:t>
            </a:r>
            <a:r>
              <a:rPr lang="it-IT" sz="5100" kern="150" dirty="0">
                <a:solidFill>
                  <a:srgbClr val="202122"/>
                </a:solidFill>
                <a:effectLst/>
                <a:ea typeface="Calibri" panose="020F0502020204030204" pitchFamily="34" charset="0"/>
              </a:rPr>
              <a:t> </a:t>
            </a:r>
            <a:r>
              <a:rPr lang="it-IT" sz="5100" kern="150" dirty="0" err="1">
                <a:solidFill>
                  <a:srgbClr val="202122"/>
                </a:solidFill>
                <a:effectLst/>
                <a:ea typeface="Calibri" panose="020F0502020204030204" pitchFamily="34" charset="0"/>
              </a:rPr>
              <a:t>des</a:t>
            </a:r>
            <a:r>
              <a:rPr lang="it-IT" sz="5100" kern="150" dirty="0">
                <a:solidFill>
                  <a:srgbClr val="202122"/>
                </a:solidFill>
                <a:effectLst/>
                <a:ea typeface="Calibri" panose="020F0502020204030204" pitchFamily="34" charset="0"/>
              </a:rPr>
              <a:t> traits de </a:t>
            </a:r>
            <a:r>
              <a:rPr lang="it-IT" sz="5100" kern="150" dirty="0" err="1">
                <a:solidFill>
                  <a:srgbClr val="202122"/>
                </a:solidFill>
                <a:effectLst/>
                <a:ea typeface="Calibri" panose="020F0502020204030204" pitchFamily="34" charset="0"/>
              </a:rPr>
              <a:t>plusieurs</a:t>
            </a:r>
            <a:r>
              <a:rPr lang="it-IT" sz="5100" kern="150" dirty="0">
                <a:solidFill>
                  <a:srgbClr val="202122"/>
                </a:solidFill>
                <a:effectLst/>
                <a:ea typeface="Calibri" panose="020F0502020204030204" pitchFamily="34" charset="0"/>
              </a:rPr>
              <a:t> </a:t>
            </a:r>
            <a:r>
              <a:rPr lang="it-IT" sz="5100" kern="150" dirty="0" err="1">
                <a:solidFill>
                  <a:srgbClr val="202122"/>
                </a:solidFill>
                <a:effectLst/>
                <a:ea typeface="Calibri" panose="020F0502020204030204" pitchFamily="34" charset="0"/>
              </a:rPr>
              <a:t>caractères</a:t>
            </a:r>
            <a:r>
              <a:rPr lang="it-IT" sz="5100" kern="150" dirty="0">
                <a:solidFill>
                  <a:srgbClr val="202122"/>
                </a:solidFill>
                <a:effectLst/>
                <a:ea typeface="Calibri" panose="020F0502020204030204" pitchFamily="34" charset="0"/>
              </a:rPr>
              <a:t> </a:t>
            </a:r>
            <a:r>
              <a:rPr lang="it-IT" sz="5100" kern="150" dirty="0" err="1">
                <a:solidFill>
                  <a:srgbClr val="202122"/>
                </a:solidFill>
                <a:effectLst/>
                <a:ea typeface="Calibri" panose="020F0502020204030204" pitchFamily="34" charset="0"/>
              </a:rPr>
              <a:t>homogènes</a:t>
            </a:r>
            <a:r>
              <a:rPr lang="it-IT" sz="5100" kern="150" dirty="0">
                <a:solidFill>
                  <a:srgbClr val="202122"/>
                </a:solidFill>
                <a:effectLst/>
                <a:ea typeface="Calibri" panose="020F0502020204030204" pitchFamily="34" charset="0"/>
              </a:rPr>
              <a:t>, </a:t>
            </a:r>
            <a:r>
              <a:rPr lang="it-IT" sz="5100" kern="150" dirty="0" err="1">
                <a:solidFill>
                  <a:srgbClr val="202122"/>
                </a:solidFill>
                <a:effectLst/>
                <a:ea typeface="Calibri" panose="020F0502020204030204" pitchFamily="34" charset="0"/>
              </a:rPr>
              <a:t>peut-être</a:t>
            </a:r>
            <a:r>
              <a:rPr lang="it-IT" sz="5100" kern="150" dirty="0">
                <a:solidFill>
                  <a:srgbClr val="202122"/>
                </a:solidFill>
                <a:effectLst/>
                <a:ea typeface="Calibri" panose="020F0502020204030204" pitchFamily="34" charset="0"/>
              </a:rPr>
              <a:t> </a:t>
            </a:r>
            <a:r>
              <a:rPr lang="it-IT" sz="5100" kern="150" dirty="0" err="1">
                <a:solidFill>
                  <a:srgbClr val="202122"/>
                </a:solidFill>
                <a:effectLst/>
                <a:ea typeface="Calibri" panose="020F0502020204030204" pitchFamily="34" charset="0"/>
              </a:rPr>
              <a:t>pouvais</a:t>
            </a:r>
            <a:r>
              <a:rPr lang="it-IT" sz="5100" kern="150" dirty="0">
                <a:solidFill>
                  <a:srgbClr val="202122"/>
                </a:solidFill>
                <a:effectLst/>
                <a:ea typeface="Calibri" panose="020F0502020204030204" pitchFamily="34" charset="0"/>
              </a:rPr>
              <a:t>-je </a:t>
            </a:r>
            <a:r>
              <a:rPr lang="it-IT" sz="5100" kern="150" dirty="0" err="1">
                <a:solidFill>
                  <a:srgbClr val="202122"/>
                </a:solidFill>
                <a:effectLst/>
                <a:ea typeface="Calibri" panose="020F0502020204030204" pitchFamily="34" charset="0"/>
              </a:rPr>
              <a:t>arriver</a:t>
            </a:r>
            <a:r>
              <a:rPr lang="it-IT" sz="5100" kern="150" dirty="0">
                <a:solidFill>
                  <a:srgbClr val="202122"/>
                </a:solidFill>
                <a:effectLst/>
                <a:ea typeface="Calibri" panose="020F0502020204030204" pitchFamily="34" charset="0"/>
              </a:rPr>
              <a:t> à </a:t>
            </a:r>
            <a:r>
              <a:rPr lang="it-IT" sz="5100" kern="150" dirty="0" err="1">
                <a:solidFill>
                  <a:srgbClr val="202122"/>
                </a:solidFill>
                <a:effectLst/>
                <a:ea typeface="Calibri" panose="020F0502020204030204" pitchFamily="34" charset="0"/>
              </a:rPr>
              <a:t>écrire</a:t>
            </a:r>
            <a:r>
              <a:rPr lang="it-IT" sz="5100" kern="150" dirty="0">
                <a:solidFill>
                  <a:srgbClr val="202122"/>
                </a:solidFill>
                <a:effectLst/>
                <a:ea typeface="Calibri" panose="020F0502020204030204" pitchFamily="34" charset="0"/>
              </a:rPr>
              <a:t> l’histoire </a:t>
            </a:r>
            <a:r>
              <a:rPr lang="it-IT" sz="5100" kern="150" dirty="0" err="1">
                <a:solidFill>
                  <a:srgbClr val="202122"/>
                </a:solidFill>
                <a:effectLst/>
                <a:ea typeface="Calibri" panose="020F0502020204030204" pitchFamily="34" charset="0"/>
              </a:rPr>
              <a:t>oubliée</a:t>
            </a:r>
            <a:r>
              <a:rPr lang="it-IT" sz="5100" kern="150" dirty="0">
                <a:solidFill>
                  <a:srgbClr val="202122"/>
                </a:solidFill>
                <a:effectLst/>
                <a:ea typeface="Calibri" panose="020F0502020204030204" pitchFamily="34" charset="0"/>
              </a:rPr>
              <a:t> par </a:t>
            </a:r>
            <a:r>
              <a:rPr lang="it-IT" sz="5100" kern="150" dirty="0" err="1">
                <a:solidFill>
                  <a:srgbClr val="202122"/>
                </a:solidFill>
                <a:effectLst/>
                <a:ea typeface="Calibri" panose="020F0502020204030204" pitchFamily="34" charset="0"/>
              </a:rPr>
              <a:t>tant</a:t>
            </a:r>
            <a:r>
              <a:rPr lang="it-IT" sz="5100" kern="150" dirty="0">
                <a:solidFill>
                  <a:srgbClr val="202122"/>
                </a:solidFill>
                <a:effectLst/>
                <a:ea typeface="Calibri" panose="020F0502020204030204" pitchFamily="34" charset="0"/>
              </a:rPr>
              <a:t> d’</a:t>
            </a:r>
            <a:r>
              <a:rPr lang="it-IT" sz="5100" kern="150" dirty="0" err="1">
                <a:solidFill>
                  <a:srgbClr val="202122"/>
                </a:solidFill>
                <a:effectLst/>
                <a:ea typeface="Calibri" panose="020F0502020204030204" pitchFamily="34" charset="0"/>
              </a:rPr>
              <a:t>historiens</a:t>
            </a:r>
            <a:r>
              <a:rPr lang="it-IT" sz="5100" kern="150" dirty="0">
                <a:solidFill>
                  <a:srgbClr val="202122"/>
                </a:solidFill>
                <a:effectLst/>
                <a:ea typeface="Calibri" panose="020F0502020204030204" pitchFamily="34" charset="0"/>
              </a:rPr>
              <a:t>, celle </a:t>
            </a:r>
            <a:r>
              <a:rPr lang="it-IT" sz="5100" kern="150" dirty="0" err="1">
                <a:solidFill>
                  <a:srgbClr val="202122"/>
                </a:solidFill>
                <a:effectLst/>
                <a:ea typeface="Calibri" panose="020F0502020204030204" pitchFamily="34" charset="0"/>
              </a:rPr>
              <a:t>des</a:t>
            </a:r>
            <a:r>
              <a:rPr lang="it-IT" sz="5100" kern="150" dirty="0">
                <a:solidFill>
                  <a:srgbClr val="202122"/>
                </a:solidFill>
                <a:effectLst/>
                <a:ea typeface="Calibri" panose="020F0502020204030204" pitchFamily="34" charset="0"/>
              </a:rPr>
              <a:t> </a:t>
            </a:r>
            <a:r>
              <a:rPr lang="it-IT" sz="5100" b="1" kern="150" dirty="0" err="1">
                <a:solidFill>
                  <a:srgbClr val="202122"/>
                </a:solidFill>
                <a:effectLst/>
                <a:ea typeface="Calibri" panose="020F0502020204030204" pitchFamily="34" charset="0"/>
              </a:rPr>
              <a:t>mœurs</a:t>
            </a:r>
            <a:r>
              <a:rPr lang="it-IT" sz="5100" kern="150" dirty="0">
                <a:solidFill>
                  <a:srgbClr val="202122"/>
                </a:solidFill>
                <a:effectLst/>
                <a:ea typeface="Calibri" panose="020F0502020204030204" pitchFamily="34" charset="0"/>
              </a:rPr>
              <a:t>. </a:t>
            </a:r>
            <a:endParaRPr lang="it-IT" sz="5100" kern="150" dirty="0">
              <a:effectLst/>
              <a:ea typeface="Calibri" panose="020F0502020204030204" pitchFamily="34" charset="0"/>
            </a:endParaRPr>
          </a:p>
          <a:p>
            <a:pPr marL="0" indent="0" algn="just">
              <a:buNone/>
            </a:pPr>
            <a:endParaRPr lang="it-IT" sz="5100" kern="150" dirty="0">
              <a:effectLst/>
              <a:ea typeface="Calibri" panose="020F0502020204030204" pitchFamily="34" charset="0"/>
            </a:endParaRPr>
          </a:p>
          <a:p>
            <a:pPr algn="just"/>
            <a:r>
              <a:rPr lang="it-IT" sz="5100" kern="150" dirty="0">
                <a:solidFill>
                  <a:srgbClr val="202122"/>
                </a:solidFill>
                <a:effectLst/>
                <a:ea typeface="Calibri" panose="020F0502020204030204" pitchFamily="34" charset="0"/>
              </a:rPr>
              <a:t>S’en </a:t>
            </a:r>
            <a:r>
              <a:rPr lang="it-IT" sz="5100" kern="150" dirty="0" err="1">
                <a:solidFill>
                  <a:srgbClr val="202122"/>
                </a:solidFill>
                <a:effectLst/>
                <a:ea typeface="Calibri" panose="020F0502020204030204" pitchFamily="34" charset="0"/>
              </a:rPr>
              <a:t>tenant</a:t>
            </a:r>
            <a:r>
              <a:rPr lang="it-IT" sz="5100" kern="150" dirty="0">
                <a:solidFill>
                  <a:srgbClr val="202122"/>
                </a:solidFill>
                <a:effectLst/>
                <a:ea typeface="Calibri" panose="020F0502020204030204" pitchFamily="34" charset="0"/>
              </a:rPr>
              <a:t> à </a:t>
            </a:r>
            <a:r>
              <a:rPr lang="it-IT" sz="5100" kern="150" dirty="0" err="1">
                <a:solidFill>
                  <a:srgbClr val="202122"/>
                </a:solidFill>
                <a:effectLst/>
                <a:ea typeface="Calibri" panose="020F0502020204030204" pitchFamily="34" charset="0"/>
              </a:rPr>
              <a:t>cette</a:t>
            </a:r>
            <a:r>
              <a:rPr lang="it-IT" sz="5100" kern="150" dirty="0">
                <a:solidFill>
                  <a:srgbClr val="202122"/>
                </a:solidFill>
                <a:effectLst/>
                <a:ea typeface="Calibri" panose="020F0502020204030204" pitchFamily="34" charset="0"/>
              </a:rPr>
              <a:t> </a:t>
            </a:r>
            <a:r>
              <a:rPr lang="it-IT" sz="5100" kern="150" dirty="0" err="1">
                <a:solidFill>
                  <a:srgbClr val="202122"/>
                </a:solidFill>
                <a:effectLst/>
                <a:ea typeface="Calibri" panose="020F0502020204030204" pitchFamily="34" charset="0"/>
              </a:rPr>
              <a:t>reproduction</a:t>
            </a:r>
            <a:r>
              <a:rPr lang="it-IT" sz="5100" kern="150" dirty="0">
                <a:solidFill>
                  <a:srgbClr val="202122"/>
                </a:solidFill>
                <a:effectLst/>
                <a:ea typeface="Calibri" panose="020F0502020204030204" pitchFamily="34" charset="0"/>
              </a:rPr>
              <a:t> </a:t>
            </a:r>
            <a:r>
              <a:rPr lang="it-IT" sz="5100" kern="150" dirty="0" err="1">
                <a:solidFill>
                  <a:srgbClr val="202122"/>
                </a:solidFill>
                <a:effectLst/>
                <a:ea typeface="Calibri" panose="020F0502020204030204" pitchFamily="34" charset="0"/>
              </a:rPr>
              <a:t>rigoureuse</a:t>
            </a:r>
            <a:r>
              <a:rPr lang="it-IT" sz="5100" kern="150" dirty="0">
                <a:solidFill>
                  <a:srgbClr val="202122"/>
                </a:solidFill>
                <a:effectLst/>
                <a:ea typeface="Calibri" panose="020F0502020204030204" pitchFamily="34" charset="0"/>
              </a:rPr>
              <a:t>, un </a:t>
            </a:r>
            <a:r>
              <a:rPr lang="it-IT" sz="5100" kern="150" dirty="0" err="1">
                <a:solidFill>
                  <a:srgbClr val="202122"/>
                </a:solidFill>
                <a:effectLst/>
                <a:ea typeface="Calibri" panose="020F0502020204030204" pitchFamily="34" charset="0"/>
              </a:rPr>
              <a:t>écrivain</a:t>
            </a:r>
            <a:r>
              <a:rPr lang="it-IT" sz="5100" kern="150" dirty="0">
                <a:solidFill>
                  <a:srgbClr val="202122"/>
                </a:solidFill>
                <a:effectLst/>
                <a:ea typeface="Calibri" panose="020F0502020204030204" pitchFamily="34" charset="0"/>
              </a:rPr>
              <a:t> </a:t>
            </a:r>
            <a:r>
              <a:rPr lang="it-IT" sz="5100" kern="150" dirty="0" err="1">
                <a:solidFill>
                  <a:srgbClr val="202122"/>
                </a:solidFill>
                <a:effectLst/>
                <a:ea typeface="Calibri" panose="020F0502020204030204" pitchFamily="34" charset="0"/>
              </a:rPr>
              <a:t>pouvait</a:t>
            </a:r>
            <a:r>
              <a:rPr lang="it-IT" sz="5100" kern="150" dirty="0">
                <a:solidFill>
                  <a:srgbClr val="202122"/>
                </a:solidFill>
                <a:effectLst/>
                <a:ea typeface="Calibri" panose="020F0502020204030204" pitchFamily="34" charset="0"/>
              </a:rPr>
              <a:t> devenir un </a:t>
            </a:r>
            <a:r>
              <a:rPr lang="it-IT" sz="5100" b="1" kern="150" dirty="0" err="1">
                <a:solidFill>
                  <a:srgbClr val="202122"/>
                </a:solidFill>
                <a:effectLst/>
                <a:ea typeface="Calibri" panose="020F0502020204030204" pitchFamily="34" charset="0"/>
              </a:rPr>
              <a:t>peintre</a:t>
            </a:r>
            <a:r>
              <a:rPr lang="it-IT" sz="5100" kern="150" dirty="0">
                <a:solidFill>
                  <a:srgbClr val="202122"/>
                </a:solidFill>
                <a:effectLst/>
                <a:ea typeface="Calibri" panose="020F0502020204030204" pitchFamily="34" charset="0"/>
              </a:rPr>
              <a:t> plus </a:t>
            </a:r>
            <a:r>
              <a:rPr lang="it-IT" sz="5100" kern="150" dirty="0" err="1">
                <a:solidFill>
                  <a:srgbClr val="202122"/>
                </a:solidFill>
                <a:effectLst/>
                <a:ea typeface="Calibri" panose="020F0502020204030204" pitchFamily="34" charset="0"/>
              </a:rPr>
              <a:t>ou</a:t>
            </a:r>
            <a:r>
              <a:rPr lang="it-IT" sz="5100" kern="150" dirty="0">
                <a:solidFill>
                  <a:srgbClr val="202122"/>
                </a:solidFill>
                <a:effectLst/>
                <a:ea typeface="Calibri" panose="020F0502020204030204" pitchFamily="34" charset="0"/>
              </a:rPr>
              <a:t> </a:t>
            </a:r>
            <a:r>
              <a:rPr lang="it-IT" sz="5100" kern="150" dirty="0" err="1">
                <a:solidFill>
                  <a:srgbClr val="202122"/>
                </a:solidFill>
                <a:effectLst/>
                <a:ea typeface="Calibri" panose="020F0502020204030204" pitchFamily="34" charset="0"/>
              </a:rPr>
              <a:t>moins</a:t>
            </a:r>
            <a:r>
              <a:rPr lang="it-IT" sz="5100" kern="150" dirty="0">
                <a:solidFill>
                  <a:srgbClr val="202122"/>
                </a:solidFill>
                <a:effectLst/>
                <a:ea typeface="Calibri" panose="020F0502020204030204" pitchFamily="34" charset="0"/>
              </a:rPr>
              <a:t> </a:t>
            </a:r>
            <a:r>
              <a:rPr lang="it-IT" sz="5100" kern="150" dirty="0" err="1">
                <a:solidFill>
                  <a:srgbClr val="202122"/>
                </a:solidFill>
                <a:effectLst/>
                <a:ea typeface="Calibri" panose="020F0502020204030204" pitchFamily="34" charset="0"/>
              </a:rPr>
              <a:t>fidèle</a:t>
            </a:r>
            <a:r>
              <a:rPr lang="it-IT" sz="5100" kern="150" dirty="0">
                <a:solidFill>
                  <a:srgbClr val="202122"/>
                </a:solidFill>
                <a:effectLst/>
                <a:ea typeface="Calibri" panose="020F0502020204030204" pitchFamily="34" charset="0"/>
              </a:rPr>
              <a:t>, plus </a:t>
            </a:r>
            <a:r>
              <a:rPr lang="it-IT" sz="5100" kern="150" dirty="0" err="1">
                <a:solidFill>
                  <a:srgbClr val="202122"/>
                </a:solidFill>
                <a:effectLst/>
                <a:ea typeface="Calibri" panose="020F0502020204030204" pitchFamily="34" charset="0"/>
              </a:rPr>
              <a:t>ou</a:t>
            </a:r>
            <a:r>
              <a:rPr lang="it-IT" sz="5100" kern="150" dirty="0">
                <a:solidFill>
                  <a:srgbClr val="202122"/>
                </a:solidFill>
                <a:effectLst/>
                <a:ea typeface="Calibri" panose="020F0502020204030204" pitchFamily="34" charset="0"/>
              </a:rPr>
              <a:t> </a:t>
            </a:r>
            <a:r>
              <a:rPr lang="it-IT" sz="5100" kern="150" dirty="0" err="1">
                <a:solidFill>
                  <a:srgbClr val="202122"/>
                </a:solidFill>
                <a:effectLst/>
                <a:ea typeface="Calibri" panose="020F0502020204030204" pitchFamily="34" charset="0"/>
              </a:rPr>
              <a:t>moins</a:t>
            </a:r>
            <a:r>
              <a:rPr lang="it-IT" sz="5100" kern="150" dirty="0">
                <a:solidFill>
                  <a:srgbClr val="202122"/>
                </a:solidFill>
                <a:effectLst/>
                <a:ea typeface="Calibri" panose="020F0502020204030204" pitchFamily="34" charset="0"/>
              </a:rPr>
              <a:t> </a:t>
            </a:r>
            <a:r>
              <a:rPr lang="it-IT" sz="5100" kern="150" dirty="0" err="1">
                <a:solidFill>
                  <a:srgbClr val="202122"/>
                </a:solidFill>
                <a:effectLst/>
                <a:ea typeface="Calibri" panose="020F0502020204030204" pitchFamily="34" charset="0"/>
              </a:rPr>
              <a:t>heureux</a:t>
            </a:r>
            <a:r>
              <a:rPr lang="it-IT" sz="5100" kern="150" dirty="0">
                <a:solidFill>
                  <a:srgbClr val="202122"/>
                </a:solidFill>
                <a:effectLst/>
                <a:ea typeface="Calibri" panose="020F0502020204030204" pitchFamily="34" charset="0"/>
              </a:rPr>
              <a:t>, </a:t>
            </a:r>
            <a:r>
              <a:rPr lang="it-IT" sz="5100" kern="150" dirty="0" err="1">
                <a:solidFill>
                  <a:srgbClr val="202122"/>
                </a:solidFill>
                <a:effectLst/>
                <a:ea typeface="Calibri" panose="020F0502020204030204" pitchFamily="34" charset="0"/>
              </a:rPr>
              <a:t>patient</a:t>
            </a:r>
            <a:r>
              <a:rPr lang="it-IT" sz="5100" kern="150" dirty="0">
                <a:solidFill>
                  <a:srgbClr val="202122"/>
                </a:solidFill>
                <a:effectLst/>
                <a:ea typeface="Calibri" panose="020F0502020204030204" pitchFamily="34" charset="0"/>
              </a:rPr>
              <a:t> </a:t>
            </a:r>
            <a:r>
              <a:rPr lang="it-IT" sz="5100" kern="150" dirty="0" err="1">
                <a:solidFill>
                  <a:srgbClr val="202122"/>
                </a:solidFill>
                <a:effectLst/>
                <a:ea typeface="Calibri" panose="020F0502020204030204" pitchFamily="34" charset="0"/>
              </a:rPr>
              <a:t>ou</a:t>
            </a:r>
            <a:r>
              <a:rPr lang="it-IT" sz="5100" kern="150" dirty="0">
                <a:solidFill>
                  <a:srgbClr val="202122"/>
                </a:solidFill>
                <a:effectLst/>
                <a:ea typeface="Calibri" panose="020F0502020204030204" pitchFamily="34" charset="0"/>
              </a:rPr>
              <a:t> </a:t>
            </a:r>
            <a:r>
              <a:rPr lang="it-IT" sz="5100" kern="150" dirty="0" err="1">
                <a:solidFill>
                  <a:srgbClr val="202122"/>
                </a:solidFill>
                <a:effectLst/>
                <a:ea typeface="Calibri" panose="020F0502020204030204" pitchFamily="34" charset="0"/>
              </a:rPr>
              <a:t>courageux</a:t>
            </a:r>
            <a:r>
              <a:rPr lang="it-IT" sz="5100" kern="150" dirty="0">
                <a:solidFill>
                  <a:srgbClr val="202122"/>
                </a:solidFill>
                <a:effectLst/>
                <a:ea typeface="Calibri" panose="020F0502020204030204" pitchFamily="34" charset="0"/>
              </a:rPr>
              <a:t> </a:t>
            </a:r>
            <a:r>
              <a:rPr lang="it-IT" sz="5100" kern="150" dirty="0" err="1">
                <a:solidFill>
                  <a:srgbClr val="202122"/>
                </a:solidFill>
                <a:effectLst/>
                <a:ea typeface="Calibri" panose="020F0502020204030204" pitchFamily="34" charset="0"/>
              </a:rPr>
              <a:t>des</a:t>
            </a:r>
            <a:r>
              <a:rPr lang="it-IT" sz="5100" kern="150" dirty="0">
                <a:solidFill>
                  <a:srgbClr val="202122"/>
                </a:solidFill>
                <a:effectLst/>
                <a:ea typeface="Calibri" panose="020F0502020204030204" pitchFamily="34" charset="0"/>
              </a:rPr>
              <a:t> </a:t>
            </a:r>
            <a:r>
              <a:rPr lang="it-IT" sz="5100" kern="150" dirty="0" err="1">
                <a:solidFill>
                  <a:srgbClr val="202122"/>
                </a:solidFill>
                <a:effectLst/>
                <a:ea typeface="Calibri" panose="020F0502020204030204" pitchFamily="34" charset="0"/>
              </a:rPr>
              <a:t>types</a:t>
            </a:r>
            <a:r>
              <a:rPr lang="it-IT" sz="5100" kern="150" dirty="0">
                <a:solidFill>
                  <a:srgbClr val="202122"/>
                </a:solidFill>
                <a:effectLst/>
                <a:ea typeface="Calibri" panose="020F0502020204030204" pitchFamily="34" charset="0"/>
              </a:rPr>
              <a:t> </a:t>
            </a:r>
            <a:r>
              <a:rPr lang="it-IT" sz="5100" kern="150" dirty="0" err="1">
                <a:solidFill>
                  <a:srgbClr val="202122"/>
                </a:solidFill>
                <a:effectLst/>
                <a:ea typeface="Calibri" panose="020F0502020204030204" pitchFamily="34" charset="0"/>
              </a:rPr>
              <a:t>humains</a:t>
            </a:r>
            <a:r>
              <a:rPr lang="it-IT" sz="5100" kern="150" dirty="0">
                <a:solidFill>
                  <a:srgbClr val="202122"/>
                </a:solidFill>
                <a:effectLst/>
                <a:ea typeface="Calibri" panose="020F0502020204030204" pitchFamily="34" charset="0"/>
              </a:rPr>
              <a:t>, le </a:t>
            </a:r>
            <a:r>
              <a:rPr lang="it-IT" sz="5100" b="1" kern="150" dirty="0" err="1">
                <a:solidFill>
                  <a:srgbClr val="202122"/>
                </a:solidFill>
                <a:effectLst/>
                <a:ea typeface="Calibri" panose="020F0502020204030204" pitchFamily="34" charset="0"/>
              </a:rPr>
              <a:t>conteur</a:t>
            </a:r>
            <a:r>
              <a:rPr lang="it-IT" sz="5100" kern="150" dirty="0">
                <a:solidFill>
                  <a:srgbClr val="202122"/>
                </a:solidFill>
                <a:effectLst/>
                <a:ea typeface="Calibri" panose="020F0502020204030204" pitchFamily="34" charset="0"/>
              </a:rPr>
              <a:t> </a:t>
            </a:r>
            <a:r>
              <a:rPr lang="it-IT" sz="5100" kern="150" dirty="0" err="1">
                <a:solidFill>
                  <a:srgbClr val="202122"/>
                </a:solidFill>
                <a:effectLst/>
                <a:ea typeface="Calibri" panose="020F0502020204030204" pitchFamily="34" charset="0"/>
              </a:rPr>
              <a:t>des</a:t>
            </a:r>
            <a:r>
              <a:rPr lang="it-IT" sz="5100" kern="150" dirty="0">
                <a:solidFill>
                  <a:srgbClr val="202122"/>
                </a:solidFill>
                <a:effectLst/>
                <a:ea typeface="Calibri" panose="020F0502020204030204" pitchFamily="34" charset="0"/>
              </a:rPr>
              <a:t> </a:t>
            </a:r>
            <a:r>
              <a:rPr lang="it-IT" sz="5100" kern="150" dirty="0" err="1">
                <a:solidFill>
                  <a:srgbClr val="202122"/>
                </a:solidFill>
                <a:effectLst/>
                <a:ea typeface="Calibri" panose="020F0502020204030204" pitchFamily="34" charset="0"/>
              </a:rPr>
              <a:t>drames</a:t>
            </a:r>
            <a:r>
              <a:rPr lang="it-IT" sz="5100" kern="150" dirty="0">
                <a:solidFill>
                  <a:srgbClr val="202122"/>
                </a:solidFill>
                <a:effectLst/>
                <a:ea typeface="Calibri" panose="020F0502020204030204" pitchFamily="34" charset="0"/>
              </a:rPr>
              <a:t> de la vie intime, </a:t>
            </a:r>
            <a:r>
              <a:rPr lang="it-IT" sz="5100" b="1" kern="150" dirty="0">
                <a:solidFill>
                  <a:srgbClr val="202122"/>
                </a:solidFill>
                <a:effectLst/>
                <a:ea typeface="Calibri" panose="020F0502020204030204" pitchFamily="34" charset="0"/>
              </a:rPr>
              <a:t>l’</a:t>
            </a:r>
            <a:r>
              <a:rPr lang="it-IT" sz="5100" b="1" kern="150" dirty="0" err="1">
                <a:solidFill>
                  <a:srgbClr val="202122"/>
                </a:solidFill>
                <a:effectLst/>
                <a:ea typeface="Calibri" panose="020F0502020204030204" pitchFamily="34" charset="0"/>
              </a:rPr>
              <a:t>archéologue</a:t>
            </a:r>
            <a:r>
              <a:rPr lang="it-IT" sz="5100" kern="150" dirty="0">
                <a:solidFill>
                  <a:srgbClr val="202122"/>
                </a:solidFill>
                <a:effectLst/>
                <a:ea typeface="Calibri" panose="020F0502020204030204" pitchFamily="34" charset="0"/>
              </a:rPr>
              <a:t> </a:t>
            </a:r>
            <a:r>
              <a:rPr lang="it-IT" sz="5100" kern="150" dirty="0" err="1">
                <a:solidFill>
                  <a:srgbClr val="202122"/>
                </a:solidFill>
                <a:effectLst/>
                <a:ea typeface="Calibri" panose="020F0502020204030204" pitchFamily="34" charset="0"/>
              </a:rPr>
              <a:t>du</a:t>
            </a:r>
            <a:r>
              <a:rPr lang="it-IT" sz="5100" kern="150" dirty="0">
                <a:solidFill>
                  <a:srgbClr val="202122"/>
                </a:solidFill>
                <a:effectLst/>
                <a:ea typeface="Calibri" panose="020F0502020204030204" pitchFamily="34" charset="0"/>
              </a:rPr>
              <a:t> mobilier social, le </a:t>
            </a:r>
            <a:r>
              <a:rPr lang="it-IT" sz="5100" b="1" kern="150" dirty="0" err="1">
                <a:solidFill>
                  <a:srgbClr val="202122"/>
                </a:solidFill>
                <a:effectLst/>
                <a:ea typeface="Calibri" panose="020F0502020204030204" pitchFamily="34" charset="0"/>
              </a:rPr>
              <a:t>nomenclateur</a:t>
            </a:r>
            <a:r>
              <a:rPr lang="it-IT" sz="5100" kern="150" dirty="0">
                <a:solidFill>
                  <a:srgbClr val="202122"/>
                </a:solidFill>
                <a:effectLst/>
                <a:ea typeface="Calibri" panose="020F0502020204030204" pitchFamily="34" charset="0"/>
              </a:rPr>
              <a:t> </a:t>
            </a:r>
            <a:r>
              <a:rPr lang="it-IT" sz="5100" kern="150" dirty="0" err="1">
                <a:solidFill>
                  <a:srgbClr val="202122"/>
                </a:solidFill>
                <a:effectLst/>
                <a:ea typeface="Calibri" panose="020F0502020204030204" pitchFamily="34" charset="0"/>
              </a:rPr>
              <a:t>des</a:t>
            </a:r>
            <a:r>
              <a:rPr lang="it-IT" sz="5100" kern="150" dirty="0">
                <a:solidFill>
                  <a:srgbClr val="202122"/>
                </a:solidFill>
                <a:effectLst/>
                <a:ea typeface="Calibri" panose="020F0502020204030204" pitchFamily="34" charset="0"/>
              </a:rPr>
              <a:t> </a:t>
            </a:r>
            <a:r>
              <a:rPr lang="it-IT" sz="5100" kern="150" dirty="0" err="1">
                <a:solidFill>
                  <a:srgbClr val="202122"/>
                </a:solidFill>
                <a:effectLst/>
                <a:ea typeface="Calibri" panose="020F0502020204030204" pitchFamily="34" charset="0"/>
              </a:rPr>
              <a:t>professions</a:t>
            </a:r>
            <a:r>
              <a:rPr lang="it-IT" sz="5100" kern="150" dirty="0">
                <a:solidFill>
                  <a:srgbClr val="202122"/>
                </a:solidFill>
                <a:effectLst/>
                <a:ea typeface="Calibri" panose="020F0502020204030204" pitchFamily="34" charset="0"/>
              </a:rPr>
              <a:t>, </a:t>
            </a:r>
            <a:r>
              <a:rPr lang="it-IT" sz="5100" b="1" kern="150" dirty="0">
                <a:solidFill>
                  <a:srgbClr val="202122"/>
                </a:solidFill>
                <a:effectLst/>
                <a:ea typeface="Calibri" panose="020F0502020204030204" pitchFamily="34" charset="0"/>
              </a:rPr>
              <a:t>l’</a:t>
            </a:r>
            <a:r>
              <a:rPr lang="it-IT" sz="5100" b="1" kern="150" dirty="0" err="1">
                <a:solidFill>
                  <a:srgbClr val="202122"/>
                </a:solidFill>
                <a:effectLst/>
                <a:ea typeface="Calibri" panose="020F0502020204030204" pitchFamily="34" charset="0"/>
              </a:rPr>
              <a:t>enregistreur</a:t>
            </a:r>
            <a:r>
              <a:rPr lang="it-IT" sz="5100" kern="150" dirty="0">
                <a:solidFill>
                  <a:srgbClr val="202122"/>
                </a:solidFill>
                <a:effectLst/>
                <a:ea typeface="Calibri" panose="020F0502020204030204" pitchFamily="34" charset="0"/>
              </a:rPr>
              <a:t> </a:t>
            </a:r>
            <a:r>
              <a:rPr lang="it-IT" sz="5100" kern="150" dirty="0" err="1">
                <a:solidFill>
                  <a:srgbClr val="202122"/>
                </a:solidFill>
                <a:effectLst/>
                <a:ea typeface="Calibri" panose="020F0502020204030204" pitchFamily="34" charset="0"/>
              </a:rPr>
              <a:t>du</a:t>
            </a:r>
            <a:r>
              <a:rPr lang="it-IT" sz="5100" kern="150" dirty="0">
                <a:solidFill>
                  <a:srgbClr val="202122"/>
                </a:solidFill>
                <a:effectLst/>
                <a:ea typeface="Calibri" panose="020F0502020204030204" pitchFamily="34" charset="0"/>
              </a:rPr>
              <a:t> </a:t>
            </a:r>
            <a:r>
              <a:rPr lang="it-IT" sz="5100" kern="150" dirty="0" err="1">
                <a:solidFill>
                  <a:srgbClr val="202122"/>
                </a:solidFill>
                <a:effectLst/>
                <a:ea typeface="Calibri" panose="020F0502020204030204" pitchFamily="34" charset="0"/>
              </a:rPr>
              <a:t>bien</a:t>
            </a:r>
            <a:r>
              <a:rPr lang="it-IT" sz="5100" kern="150" dirty="0">
                <a:solidFill>
                  <a:srgbClr val="202122"/>
                </a:solidFill>
                <a:effectLst/>
                <a:ea typeface="Calibri" panose="020F0502020204030204" pitchFamily="34" charset="0"/>
              </a:rPr>
              <a:t> et </a:t>
            </a:r>
            <a:r>
              <a:rPr lang="it-IT" sz="5100" kern="150" dirty="0" err="1">
                <a:solidFill>
                  <a:srgbClr val="202122"/>
                </a:solidFill>
                <a:effectLst/>
                <a:ea typeface="Calibri" panose="020F0502020204030204" pitchFamily="34" charset="0"/>
              </a:rPr>
              <a:t>du</a:t>
            </a:r>
            <a:r>
              <a:rPr lang="it-IT" sz="5100" kern="150" dirty="0">
                <a:solidFill>
                  <a:srgbClr val="202122"/>
                </a:solidFill>
                <a:effectLst/>
                <a:ea typeface="Calibri" panose="020F0502020204030204" pitchFamily="34" charset="0"/>
              </a:rPr>
              <a:t> mal.</a:t>
            </a:r>
            <a:endParaRPr lang="it-IT" sz="5100" kern="150" dirty="0">
              <a:effectLst/>
              <a:ea typeface="Calibri" panose="020F0502020204030204" pitchFamily="34" charset="0"/>
            </a:endParaRPr>
          </a:p>
          <a:p>
            <a:endParaRPr lang="it-IT" dirty="0"/>
          </a:p>
        </p:txBody>
      </p:sp>
    </p:spTree>
    <p:extLst>
      <p:ext uri="{BB962C8B-B14F-4D97-AF65-F5344CB8AC3E}">
        <p14:creationId xmlns:p14="http://schemas.microsoft.com/office/powerpoint/2010/main" val="14339962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08FF79C-211C-47F8-812A-81E76C25EF4E}"/>
              </a:ext>
            </a:extLst>
          </p:cNvPr>
          <p:cNvSpPr>
            <a:spLocks noGrp="1"/>
          </p:cNvSpPr>
          <p:nvPr>
            <p:ph type="title"/>
          </p:nvPr>
        </p:nvSpPr>
        <p:spPr/>
        <p:txBody>
          <a:bodyPr/>
          <a:lstStyle/>
          <a:p>
            <a:pPr algn="ctr"/>
            <a:r>
              <a:rPr lang="it-IT" b="1" dirty="0" err="1"/>
              <a:t>Structure</a:t>
            </a:r>
            <a:r>
              <a:rPr lang="it-IT" b="1" dirty="0"/>
              <a:t> de </a:t>
            </a:r>
            <a:r>
              <a:rPr lang="it-IT" b="1" i="1" dirty="0"/>
              <a:t>La </a:t>
            </a:r>
            <a:r>
              <a:rPr lang="it-IT" b="1" i="1" dirty="0" err="1"/>
              <a:t>Comédie</a:t>
            </a:r>
            <a:r>
              <a:rPr lang="it-IT" b="1" i="1" dirty="0"/>
              <a:t> </a:t>
            </a:r>
            <a:r>
              <a:rPr lang="it-IT" b="1" i="1" dirty="0" err="1"/>
              <a:t>humaine</a:t>
            </a:r>
            <a:endParaRPr lang="it-IT" b="1" dirty="0"/>
          </a:p>
        </p:txBody>
      </p:sp>
      <p:sp>
        <p:nvSpPr>
          <p:cNvPr id="3" name="Segnaposto contenuto 2">
            <a:extLst>
              <a:ext uri="{FF2B5EF4-FFF2-40B4-BE49-F238E27FC236}">
                <a16:creationId xmlns:a16="http://schemas.microsoft.com/office/drawing/2014/main" id="{C87C2185-C051-4698-8E9D-B5CAB68CCA05}"/>
              </a:ext>
            </a:extLst>
          </p:cNvPr>
          <p:cNvSpPr>
            <a:spLocks noGrp="1"/>
          </p:cNvSpPr>
          <p:nvPr>
            <p:ph idx="1"/>
          </p:nvPr>
        </p:nvSpPr>
        <p:spPr/>
        <p:txBody>
          <a:bodyPr/>
          <a:lstStyle/>
          <a:p>
            <a:pPr marL="0" indent="0">
              <a:buNone/>
            </a:pPr>
            <a:r>
              <a:rPr lang="it-IT" b="1" kern="150" dirty="0">
                <a:solidFill>
                  <a:srgbClr val="202122"/>
                </a:solidFill>
                <a:effectLst/>
                <a:ea typeface="Calibri" panose="020F0502020204030204" pitchFamily="34" charset="0"/>
              </a:rPr>
              <a:t>1) </a:t>
            </a:r>
            <a:r>
              <a:rPr lang="it-IT" b="1" kern="150" dirty="0" err="1">
                <a:solidFill>
                  <a:srgbClr val="202122"/>
                </a:solidFill>
                <a:effectLst/>
                <a:ea typeface="Calibri" panose="020F0502020204030204" pitchFamily="34" charset="0"/>
              </a:rPr>
              <a:t>Études</a:t>
            </a:r>
            <a:r>
              <a:rPr lang="it-IT" b="1" kern="150" dirty="0">
                <a:solidFill>
                  <a:srgbClr val="202122"/>
                </a:solidFill>
                <a:effectLst/>
                <a:ea typeface="Calibri" panose="020F0502020204030204" pitchFamily="34" charset="0"/>
              </a:rPr>
              <a:t> de </a:t>
            </a:r>
            <a:r>
              <a:rPr lang="it-IT" b="1" kern="150" dirty="0" err="1">
                <a:solidFill>
                  <a:srgbClr val="202122"/>
                </a:solidFill>
                <a:effectLst/>
                <a:ea typeface="Calibri" panose="020F0502020204030204" pitchFamily="34" charset="0"/>
              </a:rPr>
              <a:t>mœurs</a:t>
            </a:r>
            <a:r>
              <a:rPr lang="it-IT" b="1" kern="150" dirty="0">
                <a:solidFill>
                  <a:srgbClr val="202122"/>
                </a:solidFill>
                <a:effectLst/>
                <a:ea typeface="Calibri" panose="020F0502020204030204" pitchFamily="34" charset="0"/>
              </a:rPr>
              <a:t> :</a:t>
            </a:r>
          </a:p>
          <a:p>
            <a:pPr lvl="1"/>
            <a:endParaRPr lang="it-IT" sz="2000" kern="150" dirty="0">
              <a:solidFill>
                <a:srgbClr val="202122"/>
              </a:solidFill>
              <a:latin typeface="Arial" panose="020B0604020202020204" pitchFamily="34" charset="0"/>
              <a:ea typeface="Calibri" panose="020F0502020204030204" pitchFamily="34" charset="0"/>
            </a:endParaRPr>
          </a:p>
          <a:p>
            <a:pPr lvl="1"/>
            <a:r>
              <a:rPr lang="it-IT" sz="2000" kern="150" dirty="0" err="1">
                <a:solidFill>
                  <a:srgbClr val="202122"/>
                </a:solidFill>
                <a:latin typeface="Arial" panose="020B0604020202020204" pitchFamily="34" charset="0"/>
                <a:ea typeface="Calibri" panose="020F0502020204030204" pitchFamily="34" charset="0"/>
              </a:rPr>
              <a:t>Scènes</a:t>
            </a:r>
            <a:r>
              <a:rPr lang="it-IT" sz="2000" kern="150" dirty="0">
                <a:solidFill>
                  <a:srgbClr val="202122"/>
                </a:solidFill>
                <a:latin typeface="Arial" panose="020B0604020202020204" pitchFamily="34" charset="0"/>
                <a:ea typeface="Calibri" panose="020F0502020204030204" pitchFamily="34" charset="0"/>
              </a:rPr>
              <a:t> de la vie </a:t>
            </a:r>
            <a:r>
              <a:rPr lang="it-IT" sz="2000" kern="150" dirty="0" err="1">
                <a:solidFill>
                  <a:srgbClr val="202122"/>
                </a:solidFill>
                <a:latin typeface="Arial" panose="020B0604020202020204" pitchFamily="34" charset="0"/>
                <a:ea typeface="Calibri" panose="020F0502020204030204" pitchFamily="34" charset="0"/>
              </a:rPr>
              <a:t>privée</a:t>
            </a:r>
            <a:r>
              <a:rPr lang="it-IT" sz="2000" kern="150" dirty="0">
                <a:solidFill>
                  <a:srgbClr val="202122"/>
                </a:solidFill>
                <a:latin typeface="Arial" panose="020B0604020202020204" pitchFamily="34" charset="0"/>
                <a:ea typeface="Calibri" panose="020F0502020204030204" pitchFamily="34" charset="0"/>
              </a:rPr>
              <a:t> (</a:t>
            </a:r>
            <a:r>
              <a:rPr lang="it-IT" sz="2000" i="1" kern="150" dirty="0">
                <a:solidFill>
                  <a:srgbClr val="202122"/>
                </a:solidFill>
                <a:latin typeface="Arial" panose="020B0604020202020204" pitchFamily="34" charset="0"/>
                <a:ea typeface="Calibri" panose="020F0502020204030204" pitchFamily="34" charset="0"/>
              </a:rPr>
              <a:t>Le </a:t>
            </a:r>
            <a:r>
              <a:rPr lang="it-IT" sz="2000" i="1" kern="150" dirty="0" err="1">
                <a:solidFill>
                  <a:srgbClr val="202122"/>
                </a:solidFill>
                <a:latin typeface="Arial" panose="020B0604020202020204" pitchFamily="34" charset="0"/>
                <a:ea typeface="Calibri" panose="020F0502020204030204" pitchFamily="34" charset="0"/>
              </a:rPr>
              <a:t>Père</a:t>
            </a:r>
            <a:r>
              <a:rPr lang="it-IT" sz="2000" i="1" kern="150" dirty="0">
                <a:solidFill>
                  <a:srgbClr val="202122"/>
                </a:solidFill>
                <a:latin typeface="Arial" panose="020B0604020202020204" pitchFamily="34" charset="0"/>
                <a:ea typeface="Calibri" panose="020F0502020204030204" pitchFamily="34" charset="0"/>
              </a:rPr>
              <a:t> </a:t>
            </a:r>
            <a:r>
              <a:rPr lang="it-IT" sz="2000" i="1" kern="150" dirty="0" err="1">
                <a:solidFill>
                  <a:srgbClr val="202122"/>
                </a:solidFill>
                <a:latin typeface="Arial" panose="020B0604020202020204" pitchFamily="34" charset="0"/>
                <a:ea typeface="Calibri" panose="020F0502020204030204" pitchFamily="34" charset="0"/>
              </a:rPr>
              <a:t>Goriot</a:t>
            </a:r>
            <a:r>
              <a:rPr lang="it-IT" sz="2000" kern="150" dirty="0">
                <a:solidFill>
                  <a:srgbClr val="202122"/>
                </a:solidFill>
                <a:latin typeface="Arial" panose="020B0604020202020204" pitchFamily="34" charset="0"/>
                <a:ea typeface="Calibri" panose="020F0502020204030204" pitchFamily="34" charset="0"/>
              </a:rPr>
              <a:t>, à partir de 1845)</a:t>
            </a:r>
          </a:p>
          <a:p>
            <a:pPr lvl="1"/>
            <a:r>
              <a:rPr lang="it-IT" sz="2000" kern="150" dirty="0" err="1">
                <a:solidFill>
                  <a:srgbClr val="202122"/>
                </a:solidFill>
                <a:latin typeface="Arial" panose="020B0604020202020204" pitchFamily="34" charset="0"/>
                <a:ea typeface="Calibri" panose="020F0502020204030204" pitchFamily="34" charset="0"/>
              </a:rPr>
              <a:t>Scènes</a:t>
            </a:r>
            <a:r>
              <a:rPr lang="it-IT" sz="2000" kern="150" dirty="0">
                <a:solidFill>
                  <a:srgbClr val="202122"/>
                </a:solidFill>
                <a:latin typeface="Arial" panose="020B0604020202020204" pitchFamily="34" charset="0"/>
                <a:ea typeface="Calibri" panose="020F0502020204030204" pitchFamily="34" charset="0"/>
              </a:rPr>
              <a:t> de la vie de province (</a:t>
            </a:r>
            <a:r>
              <a:rPr lang="it-IT" sz="2000" i="1" kern="150" dirty="0" err="1">
                <a:solidFill>
                  <a:srgbClr val="202122"/>
                </a:solidFill>
                <a:latin typeface="Arial" panose="020B0604020202020204" pitchFamily="34" charset="0"/>
                <a:ea typeface="Calibri" panose="020F0502020204030204" pitchFamily="34" charset="0"/>
              </a:rPr>
              <a:t>Eugénie</a:t>
            </a:r>
            <a:r>
              <a:rPr lang="it-IT" sz="2000" i="1" kern="150" dirty="0">
                <a:solidFill>
                  <a:srgbClr val="202122"/>
                </a:solidFill>
                <a:latin typeface="Arial" panose="020B0604020202020204" pitchFamily="34" charset="0"/>
                <a:ea typeface="Calibri" panose="020F0502020204030204" pitchFamily="34" charset="0"/>
              </a:rPr>
              <a:t> </a:t>
            </a:r>
            <a:r>
              <a:rPr lang="it-IT" sz="2000" i="1" kern="150" dirty="0" err="1">
                <a:solidFill>
                  <a:srgbClr val="202122"/>
                </a:solidFill>
                <a:latin typeface="Arial" panose="020B0604020202020204" pitchFamily="34" charset="0"/>
                <a:ea typeface="Calibri" panose="020F0502020204030204" pitchFamily="34" charset="0"/>
              </a:rPr>
              <a:t>Grandet</a:t>
            </a:r>
            <a:r>
              <a:rPr lang="it-IT" sz="2000" kern="150" dirty="0">
                <a:solidFill>
                  <a:srgbClr val="202122"/>
                </a:solidFill>
                <a:latin typeface="Arial" panose="020B0604020202020204" pitchFamily="34" charset="0"/>
                <a:ea typeface="Calibri" panose="020F0502020204030204" pitchFamily="34" charset="0"/>
              </a:rPr>
              <a:t>, 1833)</a:t>
            </a:r>
          </a:p>
          <a:p>
            <a:pPr lvl="1"/>
            <a:r>
              <a:rPr lang="it-IT" sz="2000" kern="150" dirty="0" err="1">
                <a:solidFill>
                  <a:srgbClr val="202122"/>
                </a:solidFill>
                <a:latin typeface="Arial" panose="020B0604020202020204" pitchFamily="34" charset="0"/>
                <a:ea typeface="Calibri" panose="020F0502020204030204" pitchFamily="34" charset="0"/>
              </a:rPr>
              <a:t>Scènes</a:t>
            </a:r>
            <a:r>
              <a:rPr lang="it-IT" sz="2000" kern="150" dirty="0">
                <a:solidFill>
                  <a:srgbClr val="202122"/>
                </a:solidFill>
                <a:latin typeface="Arial" panose="020B0604020202020204" pitchFamily="34" charset="0"/>
                <a:ea typeface="Calibri" panose="020F0502020204030204" pitchFamily="34" charset="0"/>
              </a:rPr>
              <a:t> de la vie </a:t>
            </a:r>
            <a:r>
              <a:rPr lang="it-IT" sz="2000" kern="150" dirty="0" err="1">
                <a:solidFill>
                  <a:srgbClr val="202122"/>
                </a:solidFill>
                <a:latin typeface="Arial" panose="020B0604020202020204" pitchFamily="34" charset="0"/>
                <a:ea typeface="Calibri" panose="020F0502020204030204" pitchFamily="34" charset="0"/>
              </a:rPr>
              <a:t>parisienne</a:t>
            </a:r>
            <a:r>
              <a:rPr lang="it-IT" sz="2000" kern="150" dirty="0">
                <a:solidFill>
                  <a:srgbClr val="202122"/>
                </a:solidFill>
                <a:latin typeface="Arial" panose="020B0604020202020204" pitchFamily="34" charset="0"/>
                <a:ea typeface="Calibri" panose="020F0502020204030204" pitchFamily="34" charset="0"/>
              </a:rPr>
              <a:t> (</a:t>
            </a:r>
            <a:r>
              <a:rPr lang="it-IT" sz="2000" i="1" kern="150" dirty="0">
                <a:solidFill>
                  <a:srgbClr val="202122"/>
                </a:solidFill>
                <a:latin typeface="Arial" panose="020B0604020202020204" pitchFamily="34" charset="0"/>
                <a:ea typeface="Calibri" panose="020F0502020204030204" pitchFamily="34" charset="0"/>
              </a:rPr>
              <a:t>Le </a:t>
            </a:r>
            <a:r>
              <a:rPr lang="it-IT" sz="2000" i="1" kern="150" dirty="0" err="1">
                <a:solidFill>
                  <a:srgbClr val="202122"/>
                </a:solidFill>
                <a:latin typeface="Arial" panose="020B0604020202020204" pitchFamily="34" charset="0"/>
                <a:ea typeface="Calibri" panose="020F0502020204030204" pitchFamily="34" charset="0"/>
              </a:rPr>
              <a:t>Père</a:t>
            </a:r>
            <a:r>
              <a:rPr lang="it-IT" sz="2000" i="1" kern="150" dirty="0">
                <a:solidFill>
                  <a:srgbClr val="202122"/>
                </a:solidFill>
                <a:latin typeface="Arial" panose="020B0604020202020204" pitchFamily="34" charset="0"/>
                <a:ea typeface="Calibri" panose="020F0502020204030204" pitchFamily="34" charset="0"/>
              </a:rPr>
              <a:t> </a:t>
            </a:r>
            <a:r>
              <a:rPr lang="it-IT" sz="2000" i="1" kern="150" dirty="0" err="1">
                <a:solidFill>
                  <a:srgbClr val="202122"/>
                </a:solidFill>
                <a:latin typeface="Arial" panose="020B0604020202020204" pitchFamily="34" charset="0"/>
                <a:ea typeface="Calibri" panose="020F0502020204030204" pitchFamily="34" charset="0"/>
              </a:rPr>
              <a:t>Goriot</a:t>
            </a:r>
            <a:r>
              <a:rPr lang="it-IT" sz="2000" kern="150" dirty="0">
                <a:solidFill>
                  <a:srgbClr val="202122"/>
                </a:solidFill>
                <a:latin typeface="Arial" panose="020B0604020202020204" pitchFamily="34" charset="0"/>
                <a:ea typeface="Calibri" panose="020F0502020204030204" pitchFamily="34" charset="0"/>
              </a:rPr>
              <a:t>, 1834-1835)</a:t>
            </a:r>
          </a:p>
          <a:p>
            <a:pPr lvl="1"/>
            <a:r>
              <a:rPr lang="it-IT" sz="2000" kern="150" dirty="0" err="1">
                <a:solidFill>
                  <a:srgbClr val="202122"/>
                </a:solidFill>
                <a:latin typeface="Arial" panose="020B0604020202020204" pitchFamily="34" charset="0"/>
                <a:ea typeface="Calibri" panose="020F0502020204030204" pitchFamily="34" charset="0"/>
              </a:rPr>
              <a:t>Scènes</a:t>
            </a:r>
            <a:r>
              <a:rPr lang="it-IT" sz="2000" kern="150" dirty="0">
                <a:solidFill>
                  <a:srgbClr val="202122"/>
                </a:solidFill>
                <a:latin typeface="Arial" panose="020B0604020202020204" pitchFamily="34" charset="0"/>
                <a:ea typeface="Calibri" panose="020F0502020204030204" pitchFamily="34" charset="0"/>
              </a:rPr>
              <a:t> de la vie </a:t>
            </a:r>
            <a:r>
              <a:rPr lang="it-IT" sz="2000" kern="150" dirty="0" err="1">
                <a:solidFill>
                  <a:srgbClr val="202122"/>
                </a:solidFill>
                <a:latin typeface="Arial" panose="020B0604020202020204" pitchFamily="34" charset="0"/>
                <a:ea typeface="Calibri" panose="020F0502020204030204" pitchFamily="34" charset="0"/>
              </a:rPr>
              <a:t>politique</a:t>
            </a:r>
            <a:endParaRPr lang="it-IT" sz="2000" kern="150" dirty="0">
              <a:solidFill>
                <a:srgbClr val="202122"/>
              </a:solidFill>
              <a:latin typeface="Arial" panose="020B0604020202020204" pitchFamily="34" charset="0"/>
              <a:ea typeface="Calibri" panose="020F0502020204030204" pitchFamily="34" charset="0"/>
            </a:endParaRPr>
          </a:p>
          <a:p>
            <a:pPr lvl="1"/>
            <a:r>
              <a:rPr lang="it-IT" sz="2000" kern="150" dirty="0" err="1">
                <a:solidFill>
                  <a:srgbClr val="202122"/>
                </a:solidFill>
                <a:latin typeface="Arial" panose="020B0604020202020204" pitchFamily="34" charset="0"/>
                <a:ea typeface="Calibri" panose="020F0502020204030204" pitchFamily="34" charset="0"/>
              </a:rPr>
              <a:t>Scènes</a:t>
            </a:r>
            <a:r>
              <a:rPr lang="it-IT" sz="2000" kern="150" dirty="0">
                <a:solidFill>
                  <a:srgbClr val="202122"/>
                </a:solidFill>
                <a:latin typeface="Arial" panose="020B0604020202020204" pitchFamily="34" charset="0"/>
                <a:ea typeface="Calibri" panose="020F0502020204030204" pitchFamily="34" charset="0"/>
              </a:rPr>
              <a:t> de la vie </a:t>
            </a:r>
            <a:r>
              <a:rPr lang="it-IT" sz="2000" kern="150" dirty="0" err="1">
                <a:solidFill>
                  <a:srgbClr val="202122"/>
                </a:solidFill>
                <a:latin typeface="Arial" panose="020B0604020202020204" pitchFamily="34" charset="0"/>
                <a:ea typeface="Calibri" panose="020F0502020204030204" pitchFamily="34" charset="0"/>
              </a:rPr>
              <a:t>militaire</a:t>
            </a:r>
            <a:endParaRPr lang="it-IT" sz="2000" kern="150" dirty="0">
              <a:effectLst/>
              <a:latin typeface="Calibri" panose="020F0502020204030204" pitchFamily="34" charset="0"/>
              <a:ea typeface="Calibri" panose="020F0502020204030204" pitchFamily="34" charset="0"/>
            </a:endParaRPr>
          </a:p>
          <a:p>
            <a:pPr lvl="1"/>
            <a:r>
              <a:rPr lang="it-IT" sz="2000" kern="150" dirty="0" err="1">
                <a:solidFill>
                  <a:srgbClr val="202122"/>
                </a:solidFill>
                <a:latin typeface="Arial" panose="020B0604020202020204" pitchFamily="34" charset="0"/>
                <a:ea typeface="Calibri" panose="020F0502020204030204" pitchFamily="34" charset="0"/>
              </a:rPr>
              <a:t>Scènes</a:t>
            </a:r>
            <a:r>
              <a:rPr lang="it-IT" sz="2000" kern="150" dirty="0">
                <a:solidFill>
                  <a:srgbClr val="202122"/>
                </a:solidFill>
                <a:latin typeface="Arial" panose="020B0604020202020204" pitchFamily="34" charset="0"/>
                <a:ea typeface="Calibri" panose="020F0502020204030204" pitchFamily="34" charset="0"/>
              </a:rPr>
              <a:t> de la vie de campagne</a:t>
            </a:r>
          </a:p>
          <a:p>
            <a:pPr marL="457200" lvl="1" indent="0">
              <a:buNone/>
            </a:pPr>
            <a:endParaRPr lang="it-IT" sz="1400" kern="150" dirty="0">
              <a:effectLst/>
              <a:latin typeface="Calibri" panose="020F0502020204030204" pitchFamily="34" charset="0"/>
              <a:ea typeface="Calibri" panose="020F0502020204030204" pitchFamily="34" charset="0"/>
            </a:endParaRPr>
          </a:p>
          <a:p>
            <a:pPr marL="0" indent="0">
              <a:buNone/>
            </a:pPr>
            <a:r>
              <a:rPr lang="it-IT" sz="2800" b="1" kern="150" dirty="0">
                <a:solidFill>
                  <a:srgbClr val="202122"/>
                </a:solidFill>
                <a:effectLst/>
                <a:ea typeface="Calibri" panose="020F0502020204030204" pitchFamily="34" charset="0"/>
              </a:rPr>
              <a:t>2) </a:t>
            </a:r>
            <a:r>
              <a:rPr lang="it-IT" sz="2800" b="1" kern="150" dirty="0" err="1">
                <a:solidFill>
                  <a:srgbClr val="202122"/>
                </a:solidFill>
                <a:effectLst/>
                <a:ea typeface="Calibri" panose="020F0502020204030204" pitchFamily="34" charset="0"/>
              </a:rPr>
              <a:t>Études</a:t>
            </a:r>
            <a:r>
              <a:rPr lang="it-IT" sz="2800" b="1" kern="150" dirty="0">
                <a:solidFill>
                  <a:srgbClr val="202122"/>
                </a:solidFill>
                <a:effectLst/>
                <a:ea typeface="Calibri" panose="020F0502020204030204" pitchFamily="34" charset="0"/>
              </a:rPr>
              <a:t> </a:t>
            </a:r>
            <a:r>
              <a:rPr lang="it-IT" sz="2800" b="1" kern="150" dirty="0" err="1">
                <a:solidFill>
                  <a:srgbClr val="202122"/>
                </a:solidFill>
                <a:effectLst/>
                <a:ea typeface="Calibri" panose="020F0502020204030204" pitchFamily="34" charset="0"/>
              </a:rPr>
              <a:t>philosophiques</a:t>
            </a:r>
            <a:endParaRPr lang="it-IT" sz="2800" b="1" kern="150" dirty="0">
              <a:solidFill>
                <a:srgbClr val="202122"/>
              </a:solidFill>
              <a:effectLst/>
              <a:ea typeface="Calibri" panose="020F0502020204030204" pitchFamily="34" charset="0"/>
            </a:endParaRPr>
          </a:p>
          <a:p>
            <a:pPr marL="0" indent="0">
              <a:buNone/>
            </a:pPr>
            <a:r>
              <a:rPr lang="it-IT" sz="2800" b="1" kern="150" dirty="0">
                <a:solidFill>
                  <a:srgbClr val="202122"/>
                </a:solidFill>
                <a:effectLst/>
                <a:ea typeface="Calibri" panose="020F0502020204030204" pitchFamily="34" charset="0"/>
              </a:rPr>
              <a:t>3) </a:t>
            </a:r>
            <a:r>
              <a:rPr lang="it-IT" sz="2800" b="1" kern="150" dirty="0" err="1">
                <a:solidFill>
                  <a:srgbClr val="202122"/>
                </a:solidFill>
                <a:effectLst/>
                <a:ea typeface="Calibri" panose="020F0502020204030204" pitchFamily="34" charset="0"/>
              </a:rPr>
              <a:t>Études</a:t>
            </a:r>
            <a:r>
              <a:rPr lang="it-IT" sz="2800" b="1" kern="150" dirty="0">
                <a:solidFill>
                  <a:srgbClr val="202122"/>
                </a:solidFill>
                <a:effectLst/>
                <a:ea typeface="Calibri" panose="020F0502020204030204" pitchFamily="34" charset="0"/>
              </a:rPr>
              <a:t> </a:t>
            </a:r>
            <a:r>
              <a:rPr lang="it-IT" sz="2800" b="1" kern="150" dirty="0" err="1">
                <a:solidFill>
                  <a:srgbClr val="202122"/>
                </a:solidFill>
                <a:effectLst/>
                <a:ea typeface="Calibri" panose="020F0502020204030204" pitchFamily="34" charset="0"/>
              </a:rPr>
              <a:t>analytiques</a:t>
            </a:r>
            <a:endParaRPr lang="it-IT" b="1" dirty="0"/>
          </a:p>
        </p:txBody>
      </p:sp>
    </p:spTree>
    <p:extLst>
      <p:ext uri="{BB962C8B-B14F-4D97-AF65-F5344CB8AC3E}">
        <p14:creationId xmlns:p14="http://schemas.microsoft.com/office/powerpoint/2010/main" val="5058770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340AE12-CFEB-4752-80BF-A07C1A76E99B}"/>
              </a:ext>
            </a:extLst>
          </p:cNvPr>
          <p:cNvSpPr>
            <a:spLocks noGrp="1"/>
          </p:cNvSpPr>
          <p:nvPr>
            <p:ph type="title"/>
          </p:nvPr>
        </p:nvSpPr>
        <p:spPr/>
        <p:txBody>
          <a:bodyPr/>
          <a:lstStyle/>
          <a:p>
            <a:pPr algn="ctr"/>
            <a:r>
              <a:rPr lang="it-IT" sz="4400" i="1" kern="150" dirty="0">
                <a:solidFill>
                  <a:srgbClr val="202122"/>
                </a:solidFill>
                <a:latin typeface="Arial" panose="020B0604020202020204" pitchFamily="34" charset="0"/>
                <a:ea typeface="Calibri" panose="020F0502020204030204" pitchFamily="34" charset="0"/>
              </a:rPr>
              <a:t>Le </a:t>
            </a:r>
            <a:r>
              <a:rPr lang="it-IT" sz="4400" i="1" kern="150" dirty="0" err="1">
                <a:solidFill>
                  <a:srgbClr val="202122"/>
                </a:solidFill>
                <a:latin typeface="Arial" panose="020B0604020202020204" pitchFamily="34" charset="0"/>
                <a:ea typeface="Calibri" panose="020F0502020204030204" pitchFamily="34" charset="0"/>
              </a:rPr>
              <a:t>Père</a:t>
            </a:r>
            <a:r>
              <a:rPr lang="it-IT" sz="4400" i="1" kern="150" dirty="0">
                <a:solidFill>
                  <a:srgbClr val="202122"/>
                </a:solidFill>
                <a:latin typeface="Arial" panose="020B0604020202020204" pitchFamily="34" charset="0"/>
                <a:ea typeface="Calibri" panose="020F0502020204030204" pitchFamily="34" charset="0"/>
              </a:rPr>
              <a:t> </a:t>
            </a:r>
            <a:r>
              <a:rPr lang="it-IT" sz="4400" i="1" kern="150" dirty="0" err="1">
                <a:solidFill>
                  <a:srgbClr val="202122"/>
                </a:solidFill>
                <a:latin typeface="Arial" panose="020B0604020202020204" pitchFamily="34" charset="0"/>
                <a:ea typeface="Calibri" panose="020F0502020204030204" pitchFamily="34" charset="0"/>
              </a:rPr>
              <a:t>Goriot</a:t>
            </a:r>
            <a:r>
              <a:rPr lang="it-IT" sz="4400" kern="150" dirty="0">
                <a:solidFill>
                  <a:srgbClr val="202122"/>
                </a:solidFill>
                <a:latin typeface="Arial" panose="020B0604020202020204" pitchFamily="34" charset="0"/>
                <a:ea typeface="Calibri" panose="020F0502020204030204" pitchFamily="34" charset="0"/>
              </a:rPr>
              <a:t> </a:t>
            </a:r>
            <a:br>
              <a:rPr lang="it-IT" sz="4400" kern="150" dirty="0">
                <a:solidFill>
                  <a:srgbClr val="202122"/>
                </a:solidFill>
                <a:latin typeface="Arial" panose="020B0604020202020204" pitchFamily="34" charset="0"/>
                <a:ea typeface="Calibri" panose="020F0502020204030204" pitchFamily="34" charset="0"/>
              </a:rPr>
            </a:br>
            <a:r>
              <a:rPr lang="it-IT" sz="4400" kern="150" dirty="0">
                <a:solidFill>
                  <a:srgbClr val="202122"/>
                </a:solidFill>
                <a:latin typeface="Arial" panose="020B0604020202020204" pitchFamily="34" charset="0"/>
                <a:ea typeface="Calibri" panose="020F0502020204030204" pitchFamily="34" charset="0"/>
              </a:rPr>
              <a:t>(</a:t>
            </a:r>
            <a:r>
              <a:rPr lang="it-IT" sz="4400" kern="150" dirty="0" err="1">
                <a:solidFill>
                  <a:srgbClr val="202122"/>
                </a:solidFill>
                <a:latin typeface="Arial" panose="020B0604020202020204" pitchFamily="34" charset="0"/>
                <a:ea typeface="Calibri" panose="020F0502020204030204" pitchFamily="34" charset="0"/>
              </a:rPr>
              <a:t>description</a:t>
            </a:r>
            <a:r>
              <a:rPr lang="it-IT" sz="4400" kern="150" dirty="0">
                <a:solidFill>
                  <a:srgbClr val="202122"/>
                </a:solidFill>
                <a:latin typeface="Arial" panose="020B0604020202020204" pitchFamily="34" charset="0"/>
                <a:ea typeface="Calibri" panose="020F0502020204030204" pitchFamily="34" charset="0"/>
              </a:rPr>
              <a:t> de la </a:t>
            </a:r>
            <a:r>
              <a:rPr lang="it-IT" sz="4400" kern="150" dirty="0" err="1">
                <a:solidFill>
                  <a:srgbClr val="202122"/>
                </a:solidFill>
                <a:latin typeface="Arial" panose="020B0604020202020204" pitchFamily="34" charset="0"/>
                <a:ea typeface="Calibri" panose="020F0502020204030204" pitchFamily="34" charset="0"/>
              </a:rPr>
              <a:t>pension</a:t>
            </a:r>
            <a:r>
              <a:rPr lang="it-IT" sz="4400" kern="150" dirty="0">
                <a:solidFill>
                  <a:srgbClr val="202122"/>
                </a:solidFill>
                <a:latin typeface="Arial" panose="020B0604020202020204" pitchFamily="34" charset="0"/>
                <a:ea typeface="Calibri" panose="020F0502020204030204" pitchFamily="34" charset="0"/>
              </a:rPr>
              <a:t> </a:t>
            </a:r>
            <a:r>
              <a:rPr lang="it-IT" sz="4400" kern="150" dirty="0" err="1">
                <a:solidFill>
                  <a:srgbClr val="202122"/>
                </a:solidFill>
                <a:latin typeface="Arial" panose="020B0604020202020204" pitchFamily="34" charset="0"/>
                <a:ea typeface="Calibri" panose="020F0502020204030204" pitchFamily="34" charset="0"/>
              </a:rPr>
              <a:t>Vauquer</a:t>
            </a:r>
            <a:r>
              <a:rPr lang="it-IT" sz="4400" kern="150" dirty="0">
                <a:solidFill>
                  <a:srgbClr val="202122"/>
                </a:solidFill>
                <a:latin typeface="Arial" panose="020B0604020202020204" pitchFamily="34" charset="0"/>
                <a:ea typeface="Calibri" panose="020F0502020204030204" pitchFamily="34" charset="0"/>
              </a:rPr>
              <a:t>)</a:t>
            </a:r>
            <a:endParaRPr lang="it-IT" dirty="0"/>
          </a:p>
        </p:txBody>
      </p:sp>
      <p:sp>
        <p:nvSpPr>
          <p:cNvPr id="3" name="Segnaposto contenuto 2">
            <a:extLst>
              <a:ext uri="{FF2B5EF4-FFF2-40B4-BE49-F238E27FC236}">
                <a16:creationId xmlns:a16="http://schemas.microsoft.com/office/drawing/2014/main" id="{B0AF91FA-4B07-4D94-9979-45B2A76D8232}"/>
              </a:ext>
            </a:extLst>
          </p:cNvPr>
          <p:cNvSpPr>
            <a:spLocks noGrp="1"/>
          </p:cNvSpPr>
          <p:nvPr>
            <p:ph idx="1"/>
          </p:nvPr>
        </p:nvSpPr>
        <p:spPr/>
        <p:txBody>
          <a:bodyPr/>
          <a:lstStyle/>
          <a:p>
            <a:pPr algn="just"/>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Cette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pièce est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dans</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tout son lustre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au</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moment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où</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vers</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sept</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heures</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du</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matin</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le chat de madame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Vauquer</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précède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sa maîtresse,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saute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sur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les</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buffets, y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flaire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le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lait</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que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contiennent</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plusieurs</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jattes</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couvertes</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d’</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assiettes</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et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fait</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entendre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son </a:t>
            </a:r>
            <a:r>
              <a:rPr lang="it-IT" sz="1800" i="1" dirty="0" err="1">
                <a:effectLst/>
                <a:latin typeface="Times New Roman" panose="02020603050405020304" pitchFamily="18" charset="0"/>
                <a:ea typeface="SimSun" panose="02010600030101010101" pitchFamily="2" charset="-122"/>
                <a:cs typeface="Lucida Sans" panose="020B0602030504020204" pitchFamily="34" charset="0"/>
              </a:rPr>
              <a:t>ronron</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matinal</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Bientôt</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b="1" dirty="0">
                <a:effectLst/>
                <a:latin typeface="Times New Roman" panose="02020603050405020304" pitchFamily="18" charset="0"/>
                <a:ea typeface="SimSun" panose="02010600030101010101" pitchFamily="2" charset="-122"/>
                <a:cs typeface="Lucida Sans" panose="020B0602030504020204" pitchFamily="34" charset="0"/>
              </a:rPr>
              <a:t>la </a:t>
            </a:r>
            <a:r>
              <a:rPr lang="it-IT" sz="1800" b="1" dirty="0" err="1">
                <a:effectLst/>
                <a:latin typeface="Times New Roman" panose="02020603050405020304" pitchFamily="18" charset="0"/>
                <a:ea typeface="SimSun" panose="02010600030101010101" pitchFamily="2" charset="-122"/>
                <a:cs typeface="Lucida Sans" panose="020B0602030504020204" pitchFamily="34" charset="0"/>
              </a:rPr>
              <a:t>veuve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se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montre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attifée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de son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bonnet</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de tulle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sous</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lequel</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pend</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un tour de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faux</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cheveux</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mal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mis</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elle marche en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traînassant</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ses</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pantoufles</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grimacées</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Sa face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vieillotte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grassouillette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du</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milieu de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laquelle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sort</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un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nez</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à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bec</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de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perroquet</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ses</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petites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mains</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potelées</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sa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personne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dodue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comme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un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rat</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d’</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église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son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corsage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trop</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plein et qui flotte,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sont</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b="1" dirty="0">
                <a:effectLst/>
                <a:latin typeface="Times New Roman" panose="02020603050405020304" pitchFamily="18" charset="0"/>
                <a:ea typeface="SimSun" panose="02010600030101010101" pitchFamily="2" charset="-122"/>
                <a:cs typeface="Lucida Sans" panose="020B0602030504020204" pitchFamily="34" charset="0"/>
              </a:rPr>
              <a:t>en </a:t>
            </a:r>
            <a:r>
              <a:rPr lang="it-IT" sz="1800" b="1" dirty="0" err="1">
                <a:effectLst/>
                <a:latin typeface="Times New Roman" panose="02020603050405020304" pitchFamily="18" charset="0"/>
                <a:ea typeface="SimSun" panose="02010600030101010101" pitchFamily="2" charset="-122"/>
                <a:cs typeface="Lucida Sans" panose="020B0602030504020204" pitchFamily="34" charset="0"/>
              </a:rPr>
              <a:t>harmonie</a:t>
            </a:r>
            <a:r>
              <a:rPr lang="it-IT" sz="1800" b="1"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b="1" dirty="0" err="1">
                <a:effectLst/>
                <a:latin typeface="Times New Roman" panose="02020603050405020304" pitchFamily="18" charset="0"/>
                <a:ea typeface="SimSun" panose="02010600030101010101" pitchFamily="2" charset="-122"/>
                <a:cs typeface="Lucida Sans" panose="020B0602030504020204" pitchFamily="34" charset="0"/>
              </a:rPr>
              <a:t>avec</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cette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salle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où</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suinte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le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malheur</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où</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s’est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blottie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la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spéculation</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et dont madame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Vauquer</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respire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l’air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chaudement</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fétide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sans en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être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écœurée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Sa figure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fraîche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comme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une première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gelée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d’</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automne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ses</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yeux</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ridés</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dont l’</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expression</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passe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du</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sourire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prescrit</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aux</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danseuses</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à l’</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amer</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renfrognement</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de l’</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escompteur</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enfin</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b="1" dirty="0" err="1">
                <a:effectLst/>
                <a:latin typeface="Times New Roman" panose="02020603050405020304" pitchFamily="18" charset="0"/>
                <a:ea typeface="SimSun" panose="02010600030101010101" pitchFamily="2" charset="-122"/>
                <a:cs typeface="Lucida Sans" panose="020B0602030504020204" pitchFamily="34" charset="0"/>
              </a:rPr>
              <a:t>toute</a:t>
            </a:r>
            <a:r>
              <a:rPr lang="it-IT" sz="1800" b="1" dirty="0">
                <a:effectLst/>
                <a:latin typeface="Times New Roman" panose="02020603050405020304" pitchFamily="18" charset="0"/>
                <a:ea typeface="SimSun" panose="02010600030101010101" pitchFamily="2" charset="-122"/>
                <a:cs typeface="Lucida Sans" panose="020B0602030504020204" pitchFamily="34" charset="0"/>
              </a:rPr>
              <a:t> sa </a:t>
            </a:r>
            <a:r>
              <a:rPr lang="it-IT" sz="1800" b="1" dirty="0" err="1">
                <a:effectLst/>
                <a:latin typeface="Times New Roman" panose="02020603050405020304" pitchFamily="18" charset="0"/>
                <a:ea typeface="SimSun" panose="02010600030101010101" pitchFamily="2" charset="-122"/>
                <a:cs typeface="Lucida Sans" panose="020B0602030504020204" pitchFamily="34" charset="0"/>
              </a:rPr>
              <a:t>personne</a:t>
            </a:r>
            <a:r>
              <a:rPr lang="it-IT" sz="1800" b="1"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b="1" dirty="0" err="1">
                <a:effectLst/>
                <a:latin typeface="Times New Roman" panose="02020603050405020304" pitchFamily="18" charset="0"/>
                <a:ea typeface="SimSun" panose="02010600030101010101" pitchFamily="2" charset="-122"/>
                <a:cs typeface="Lucida Sans" panose="020B0602030504020204" pitchFamily="34" charset="0"/>
              </a:rPr>
              <a:t>explique</a:t>
            </a:r>
            <a:r>
              <a:rPr lang="it-IT" sz="1800" b="1" dirty="0">
                <a:effectLst/>
                <a:latin typeface="Times New Roman" panose="02020603050405020304" pitchFamily="18" charset="0"/>
                <a:ea typeface="SimSun" panose="02010600030101010101" pitchFamily="2" charset="-122"/>
                <a:cs typeface="Lucida Sans" panose="020B0602030504020204" pitchFamily="34" charset="0"/>
              </a:rPr>
              <a:t> la </a:t>
            </a:r>
            <a:r>
              <a:rPr lang="it-IT" sz="1800" b="1" dirty="0" err="1">
                <a:effectLst/>
                <a:latin typeface="Times New Roman" panose="02020603050405020304" pitchFamily="18" charset="0"/>
                <a:ea typeface="SimSun" panose="02010600030101010101" pitchFamily="2" charset="-122"/>
                <a:cs typeface="Lucida Sans" panose="020B0602030504020204" pitchFamily="34" charset="0"/>
              </a:rPr>
              <a:t>pension</a:t>
            </a:r>
            <a:r>
              <a:rPr lang="it-IT" sz="1800" b="1"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b="1" dirty="0" err="1">
                <a:effectLst/>
                <a:latin typeface="Times New Roman" panose="02020603050405020304" pitchFamily="18" charset="0"/>
                <a:ea typeface="SimSun" panose="02010600030101010101" pitchFamily="2" charset="-122"/>
                <a:cs typeface="Lucida Sans" panose="020B0602030504020204" pitchFamily="34" charset="0"/>
              </a:rPr>
              <a:t>comme</a:t>
            </a:r>
            <a:r>
              <a:rPr lang="it-IT" sz="1800" b="1" dirty="0">
                <a:effectLst/>
                <a:latin typeface="Times New Roman" panose="02020603050405020304" pitchFamily="18" charset="0"/>
                <a:ea typeface="SimSun" panose="02010600030101010101" pitchFamily="2" charset="-122"/>
                <a:cs typeface="Lucida Sans" panose="020B0602030504020204" pitchFamily="34" charset="0"/>
              </a:rPr>
              <a:t> la </a:t>
            </a:r>
            <a:r>
              <a:rPr lang="it-IT" sz="1800" b="1" dirty="0" err="1">
                <a:effectLst/>
                <a:latin typeface="Times New Roman" panose="02020603050405020304" pitchFamily="18" charset="0"/>
                <a:ea typeface="SimSun" panose="02010600030101010101" pitchFamily="2" charset="-122"/>
                <a:cs typeface="Lucida Sans" panose="020B0602030504020204" pitchFamily="34" charset="0"/>
              </a:rPr>
              <a:t>pension</a:t>
            </a:r>
            <a:r>
              <a:rPr lang="it-IT" sz="1800" b="1"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b="1" dirty="0" err="1">
                <a:effectLst/>
                <a:latin typeface="Times New Roman" panose="02020603050405020304" pitchFamily="18" charset="0"/>
                <a:ea typeface="SimSun" panose="02010600030101010101" pitchFamily="2" charset="-122"/>
                <a:cs typeface="Lucida Sans" panose="020B0602030504020204" pitchFamily="34" charset="0"/>
              </a:rPr>
              <a:t>implique</a:t>
            </a:r>
            <a:r>
              <a:rPr lang="it-IT" sz="1800" b="1" dirty="0">
                <a:effectLst/>
                <a:latin typeface="Times New Roman" panose="02020603050405020304" pitchFamily="18" charset="0"/>
                <a:ea typeface="SimSun" panose="02010600030101010101" pitchFamily="2" charset="-122"/>
                <a:cs typeface="Lucida Sans" panose="020B0602030504020204" pitchFamily="34" charset="0"/>
              </a:rPr>
              <a:t> sa </a:t>
            </a:r>
            <a:r>
              <a:rPr lang="it-IT" sz="1800" b="1" dirty="0" err="1">
                <a:effectLst/>
                <a:latin typeface="Times New Roman" panose="02020603050405020304" pitchFamily="18" charset="0"/>
                <a:ea typeface="SimSun" panose="02010600030101010101" pitchFamily="2" charset="-122"/>
                <a:cs typeface="Lucida Sans" panose="020B0602030504020204" pitchFamily="34" charset="0"/>
              </a:rPr>
              <a:t>personne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Le bagne ne va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pas</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sans l’</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argousin</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vous</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n’</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imagineriez</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pas</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l’un sans l’</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autre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L’</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embonpoint</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blafard</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de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cette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petite femme est le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produit</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de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cette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vie,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comme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le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typhus</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est la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conséquence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des</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exhalaisons</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d’un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hôpital</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b="1" dirty="0">
                <a:effectLst/>
                <a:latin typeface="Times New Roman" panose="02020603050405020304" pitchFamily="18" charset="0"/>
                <a:ea typeface="SimSun" panose="02010600030101010101" pitchFamily="2" charset="-122"/>
                <a:cs typeface="Lucida Sans" panose="020B0602030504020204" pitchFamily="34" charset="0"/>
              </a:rPr>
              <a:t>Son jupon</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de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laine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tricotée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qui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dépasse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sa première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jupe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faite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avec</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une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vieille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robe, et dont la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ouate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s’</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échappe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par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les</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fentes</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de l’</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étoffe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lézardée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b="1" dirty="0" err="1">
                <a:effectLst/>
                <a:latin typeface="Times New Roman" panose="02020603050405020304" pitchFamily="18" charset="0"/>
                <a:ea typeface="SimSun" panose="02010600030101010101" pitchFamily="2" charset="-122"/>
                <a:cs typeface="Lucida Sans" panose="020B0602030504020204" pitchFamily="34" charset="0"/>
              </a:rPr>
              <a:t>résume</a:t>
            </a:r>
            <a:r>
              <a:rPr lang="it-IT" sz="1800" b="1" dirty="0">
                <a:effectLst/>
                <a:latin typeface="Times New Roman" panose="02020603050405020304" pitchFamily="18" charset="0"/>
                <a:ea typeface="SimSun" panose="02010600030101010101" pitchFamily="2" charset="-122"/>
                <a:cs typeface="Lucida Sans" panose="020B0602030504020204" pitchFamily="34" charset="0"/>
              </a:rPr>
              <a:t> le </a:t>
            </a:r>
            <a:r>
              <a:rPr lang="it-IT" sz="1800" b="1" dirty="0" err="1">
                <a:effectLst/>
                <a:latin typeface="Times New Roman" panose="02020603050405020304" pitchFamily="18" charset="0"/>
                <a:ea typeface="SimSun" panose="02010600030101010101" pitchFamily="2" charset="-122"/>
                <a:cs typeface="Lucida Sans" panose="020B0602030504020204" pitchFamily="34" charset="0"/>
              </a:rPr>
              <a:t>salon</a:t>
            </a:r>
            <a:r>
              <a:rPr lang="it-IT" sz="1800" b="1" dirty="0">
                <a:effectLst/>
                <a:latin typeface="Times New Roman" panose="02020603050405020304" pitchFamily="18" charset="0"/>
                <a:ea typeface="SimSun" panose="02010600030101010101" pitchFamily="2" charset="-122"/>
                <a:cs typeface="Lucida Sans" panose="020B0602030504020204" pitchFamily="34" charset="0"/>
              </a:rPr>
              <a:t>, la </a:t>
            </a:r>
            <a:r>
              <a:rPr lang="it-IT" sz="1800" b="1" dirty="0" err="1">
                <a:effectLst/>
                <a:latin typeface="Times New Roman" panose="02020603050405020304" pitchFamily="18" charset="0"/>
                <a:ea typeface="SimSun" panose="02010600030101010101" pitchFamily="2" charset="-122"/>
                <a:cs typeface="Lucida Sans" panose="020B0602030504020204" pitchFamily="34" charset="0"/>
              </a:rPr>
              <a:t>salle</a:t>
            </a:r>
            <a:r>
              <a:rPr lang="it-IT" sz="1800" b="1" dirty="0">
                <a:effectLst/>
                <a:latin typeface="Times New Roman" panose="02020603050405020304" pitchFamily="18" charset="0"/>
                <a:ea typeface="SimSun" panose="02010600030101010101" pitchFamily="2" charset="-122"/>
                <a:cs typeface="Lucida Sans" panose="020B0602030504020204" pitchFamily="34" charset="0"/>
              </a:rPr>
              <a:t> à </a:t>
            </a:r>
            <a:r>
              <a:rPr lang="it-IT" sz="1800" b="1" dirty="0" err="1">
                <a:effectLst/>
                <a:latin typeface="Times New Roman" panose="02020603050405020304" pitchFamily="18" charset="0"/>
                <a:ea typeface="SimSun" panose="02010600030101010101" pitchFamily="2" charset="-122"/>
                <a:cs typeface="Lucida Sans" panose="020B0602030504020204" pitchFamily="34" charset="0"/>
              </a:rPr>
              <a:t>manger</a:t>
            </a:r>
            <a:r>
              <a:rPr lang="it-IT" sz="1800" b="1" dirty="0">
                <a:effectLst/>
                <a:latin typeface="Times New Roman" panose="02020603050405020304" pitchFamily="18" charset="0"/>
                <a:ea typeface="SimSun" panose="02010600030101010101" pitchFamily="2" charset="-122"/>
                <a:cs typeface="Lucida Sans" panose="020B0602030504020204" pitchFamily="34" charset="0"/>
              </a:rPr>
              <a:t>, le </a:t>
            </a:r>
            <a:r>
              <a:rPr lang="it-IT" sz="1800" b="1" dirty="0" err="1">
                <a:effectLst/>
                <a:latin typeface="Times New Roman" panose="02020603050405020304" pitchFamily="18" charset="0"/>
                <a:ea typeface="SimSun" panose="02010600030101010101" pitchFamily="2" charset="-122"/>
                <a:cs typeface="Lucida Sans" panose="020B0602030504020204" pitchFamily="34" charset="0"/>
              </a:rPr>
              <a:t>jardinet</a:t>
            </a:r>
            <a:r>
              <a:rPr lang="it-IT" sz="1800" b="1"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b="1" dirty="0" err="1">
                <a:effectLst/>
                <a:latin typeface="Times New Roman" panose="02020603050405020304" pitchFamily="18" charset="0"/>
                <a:ea typeface="SimSun" panose="02010600030101010101" pitchFamily="2" charset="-122"/>
                <a:cs typeface="Lucida Sans" panose="020B0602030504020204" pitchFamily="34" charset="0"/>
              </a:rPr>
              <a:t>annonce</a:t>
            </a:r>
            <a:r>
              <a:rPr lang="it-IT" sz="1800" b="1" dirty="0">
                <a:effectLst/>
                <a:latin typeface="Times New Roman" panose="02020603050405020304" pitchFamily="18" charset="0"/>
                <a:ea typeface="SimSun" panose="02010600030101010101" pitchFamily="2" charset="-122"/>
                <a:cs typeface="Lucida Sans" panose="020B0602030504020204" pitchFamily="34" charset="0"/>
              </a:rPr>
              <a:t> la cuisine et </a:t>
            </a:r>
            <a:r>
              <a:rPr lang="it-IT" sz="1800" b="1" dirty="0" err="1">
                <a:effectLst/>
                <a:latin typeface="Times New Roman" panose="02020603050405020304" pitchFamily="18" charset="0"/>
                <a:ea typeface="SimSun" panose="02010600030101010101" pitchFamily="2" charset="-122"/>
                <a:cs typeface="Lucida Sans" panose="020B0602030504020204" pitchFamily="34" charset="0"/>
              </a:rPr>
              <a:t>fait</a:t>
            </a:r>
            <a:r>
              <a:rPr lang="it-IT" sz="1800" b="1"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b="1" dirty="0" err="1">
                <a:effectLst/>
                <a:latin typeface="Times New Roman" panose="02020603050405020304" pitchFamily="18" charset="0"/>
                <a:ea typeface="SimSun" panose="02010600030101010101" pitchFamily="2" charset="-122"/>
                <a:cs typeface="Lucida Sans" panose="020B0602030504020204" pitchFamily="34" charset="0"/>
              </a:rPr>
              <a:t>pressentir</a:t>
            </a:r>
            <a:r>
              <a:rPr lang="it-IT" sz="1800" b="1"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b="1" dirty="0" err="1">
                <a:effectLst/>
                <a:latin typeface="Times New Roman" panose="02020603050405020304" pitchFamily="18" charset="0"/>
                <a:ea typeface="SimSun" panose="02010600030101010101" pitchFamily="2" charset="-122"/>
                <a:cs typeface="Lucida Sans" panose="020B0602030504020204" pitchFamily="34" charset="0"/>
              </a:rPr>
              <a:t>les</a:t>
            </a:r>
            <a:r>
              <a:rPr lang="it-IT" sz="1800" b="1"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b="1" dirty="0" err="1">
                <a:effectLst/>
                <a:latin typeface="Times New Roman" panose="02020603050405020304" pitchFamily="18" charset="0"/>
                <a:ea typeface="SimSun" panose="02010600030101010101" pitchFamily="2" charset="-122"/>
                <a:cs typeface="Lucida Sans" panose="020B0602030504020204" pitchFamily="34" charset="0"/>
              </a:rPr>
              <a:t>pensionnaires</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Quand</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elle est là, ce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spectacle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est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complet</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Âgée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d’</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environ</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cinquante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ans</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madame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Vauquer</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b="1" dirty="0" err="1">
                <a:effectLst/>
                <a:latin typeface="Times New Roman" panose="02020603050405020304" pitchFamily="18" charset="0"/>
                <a:ea typeface="SimSun" panose="02010600030101010101" pitchFamily="2" charset="-122"/>
                <a:cs typeface="Lucida Sans" panose="020B0602030504020204" pitchFamily="34" charset="0"/>
              </a:rPr>
              <a:t>ressemble</a:t>
            </a:r>
            <a:r>
              <a:rPr lang="it-IT" sz="1800" b="1" dirty="0">
                <a:effectLst/>
                <a:latin typeface="Times New Roman" panose="02020603050405020304" pitchFamily="18" charset="0"/>
                <a:ea typeface="SimSun" panose="02010600030101010101" pitchFamily="2" charset="-122"/>
                <a:cs typeface="Lucida Sans" panose="020B0602030504020204" pitchFamily="34" charset="0"/>
              </a:rPr>
              <a:t> à </a:t>
            </a:r>
            <a:r>
              <a:rPr lang="it-IT" sz="1800" b="1" dirty="0" err="1">
                <a:effectLst/>
                <a:latin typeface="Times New Roman" panose="02020603050405020304" pitchFamily="18" charset="0"/>
                <a:ea typeface="SimSun" panose="02010600030101010101" pitchFamily="2" charset="-122"/>
                <a:cs typeface="Lucida Sans" panose="020B0602030504020204" pitchFamily="34" charset="0"/>
              </a:rPr>
              <a:t>toutes</a:t>
            </a:r>
            <a:r>
              <a:rPr lang="it-IT" sz="1800" b="1"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b="1" dirty="0" err="1">
                <a:effectLst/>
                <a:latin typeface="Times New Roman" panose="02020603050405020304" pitchFamily="18" charset="0"/>
                <a:ea typeface="SimSun" panose="02010600030101010101" pitchFamily="2" charset="-122"/>
                <a:cs typeface="Lucida Sans" panose="020B0602030504020204" pitchFamily="34" charset="0"/>
              </a:rPr>
              <a:t>les</a:t>
            </a:r>
            <a:r>
              <a:rPr lang="it-IT" sz="1800" b="1"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b="1" i="1" dirty="0">
                <a:effectLst/>
                <a:latin typeface="Times New Roman" panose="02020603050405020304" pitchFamily="18" charset="0"/>
                <a:ea typeface="SimSun" panose="02010600030101010101" pitchFamily="2" charset="-122"/>
                <a:cs typeface="Lucida Sans" panose="020B0602030504020204" pitchFamily="34" charset="0"/>
              </a:rPr>
              <a:t>femmes qui </a:t>
            </a:r>
            <a:r>
              <a:rPr lang="it-IT" sz="1800" b="1" i="1" dirty="0" err="1">
                <a:effectLst/>
                <a:latin typeface="Times New Roman" panose="02020603050405020304" pitchFamily="18" charset="0"/>
                <a:ea typeface="SimSun" panose="02010600030101010101" pitchFamily="2" charset="-122"/>
                <a:cs typeface="Lucida Sans" panose="020B0602030504020204" pitchFamily="34" charset="0"/>
              </a:rPr>
              <a:t>ont</a:t>
            </a:r>
            <a:r>
              <a:rPr lang="it-IT" sz="1800" b="1" i="1"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b="1" i="1" dirty="0" err="1">
                <a:effectLst/>
                <a:latin typeface="Times New Roman" panose="02020603050405020304" pitchFamily="18" charset="0"/>
                <a:ea typeface="SimSun" panose="02010600030101010101" pitchFamily="2" charset="-122"/>
                <a:cs typeface="Lucida Sans" panose="020B0602030504020204" pitchFamily="34" charset="0"/>
              </a:rPr>
              <a:t>eu</a:t>
            </a:r>
            <a:r>
              <a:rPr lang="it-IT" sz="1800" b="1" i="1"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b="1" i="1" dirty="0" err="1">
                <a:effectLst/>
                <a:latin typeface="Times New Roman" panose="02020603050405020304" pitchFamily="18" charset="0"/>
                <a:ea typeface="SimSun" panose="02010600030101010101" pitchFamily="2" charset="-122"/>
                <a:cs typeface="Lucida Sans" panose="020B0602030504020204" pitchFamily="34" charset="0"/>
              </a:rPr>
              <a:t>des</a:t>
            </a:r>
            <a:r>
              <a:rPr lang="it-IT" sz="1800" b="1" i="1"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b="1" i="1" dirty="0" err="1">
                <a:effectLst/>
                <a:latin typeface="Times New Roman" panose="02020603050405020304" pitchFamily="18" charset="0"/>
                <a:ea typeface="SimSun" panose="02010600030101010101" pitchFamily="2" charset="-122"/>
                <a:cs typeface="Lucida Sans" panose="020B0602030504020204" pitchFamily="34" charset="0"/>
              </a:rPr>
              <a:t>malheurs</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endParaRPr lang="it-IT" dirty="0"/>
          </a:p>
        </p:txBody>
      </p:sp>
    </p:spTree>
    <p:extLst>
      <p:ext uri="{BB962C8B-B14F-4D97-AF65-F5344CB8AC3E}">
        <p14:creationId xmlns:p14="http://schemas.microsoft.com/office/powerpoint/2010/main" val="12007151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D736D66-FFEE-488C-965C-AFBB5888FB4C}"/>
              </a:ext>
            </a:extLst>
          </p:cNvPr>
          <p:cNvSpPr>
            <a:spLocks noGrp="1"/>
          </p:cNvSpPr>
          <p:nvPr>
            <p:ph type="title"/>
          </p:nvPr>
        </p:nvSpPr>
        <p:spPr/>
        <p:txBody>
          <a:bodyPr/>
          <a:lstStyle/>
          <a:p>
            <a:pPr algn="ctr"/>
            <a:r>
              <a:rPr lang="it-IT" sz="4400" i="1" kern="150" dirty="0">
                <a:solidFill>
                  <a:srgbClr val="202122"/>
                </a:solidFill>
                <a:latin typeface="Arial" panose="020B0604020202020204" pitchFamily="34" charset="0"/>
                <a:ea typeface="Calibri" panose="020F0502020204030204" pitchFamily="34" charset="0"/>
              </a:rPr>
              <a:t>Eugénie Grandet</a:t>
            </a:r>
            <a:r>
              <a:rPr lang="it-IT" sz="4400" kern="150" dirty="0">
                <a:solidFill>
                  <a:srgbClr val="202122"/>
                </a:solidFill>
                <a:latin typeface="Arial" panose="020B0604020202020204" pitchFamily="34" charset="0"/>
                <a:ea typeface="Calibri" panose="020F0502020204030204" pitchFamily="34" charset="0"/>
              </a:rPr>
              <a:t>,</a:t>
            </a:r>
            <a:br>
              <a:rPr lang="it-IT" sz="4400" kern="150" dirty="0">
                <a:solidFill>
                  <a:srgbClr val="202122"/>
                </a:solidFill>
                <a:latin typeface="Arial" panose="020B0604020202020204" pitchFamily="34" charset="0"/>
                <a:ea typeface="Calibri" panose="020F0502020204030204" pitchFamily="34" charset="0"/>
              </a:rPr>
            </a:br>
            <a:r>
              <a:rPr lang="it-IT" sz="4400" kern="150" dirty="0">
                <a:solidFill>
                  <a:srgbClr val="202122"/>
                </a:solidFill>
                <a:latin typeface="Arial" panose="020B0604020202020204" pitchFamily="34" charset="0"/>
                <a:ea typeface="Calibri" panose="020F0502020204030204" pitchFamily="34" charset="0"/>
              </a:rPr>
              <a:t>explicit (= </a:t>
            </a:r>
            <a:r>
              <a:rPr lang="it-IT" sz="4400" kern="150" dirty="0" err="1">
                <a:solidFill>
                  <a:srgbClr val="202122"/>
                </a:solidFill>
                <a:latin typeface="Arial" panose="020B0604020202020204" pitchFamily="34" charset="0"/>
                <a:ea typeface="Calibri" panose="020F0502020204030204" pitchFamily="34" charset="0"/>
              </a:rPr>
              <a:t>dénouement</a:t>
            </a:r>
            <a:r>
              <a:rPr lang="it-IT" sz="4400" kern="150" dirty="0">
                <a:solidFill>
                  <a:srgbClr val="202122"/>
                </a:solidFill>
                <a:latin typeface="Arial" panose="020B0604020202020204" pitchFamily="34" charset="0"/>
                <a:ea typeface="Calibri" panose="020F0502020204030204" pitchFamily="34" charset="0"/>
              </a:rPr>
              <a:t>)</a:t>
            </a:r>
            <a:endParaRPr lang="it-IT" dirty="0"/>
          </a:p>
        </p:txBody>
      </p:sp>
      <p:sp>
        <p:nvSpPr>
          <p:cNvPr id="3" name="Segnaposto contenuto 2">
            <a:extLst>
              <a:ext uri="{FF2B5EF4-FFF2-40B4-BE49-F238E27FC236}">
                <a16:creationId xmlns:a16="http://schemas.microsoft.com/office/drawing/2014/main" id="{17781E8A-3939-402F-A4B9-167452DDDD53}"/>
              </a:ext>
            </a:extLst>
          </p:cNvPr>
          <p:cNvSpPr>
            <a:spLocks noGrp="1"/>
          </p:cNvSpPr>
          <p:nvPr>
            <p:ph idx="1"/>
          </p:nvPr>
        </p:nvSpPr>
        <p:spPr/>
        <p:txBody>
          <a:bodyPr>
            <a:noAutofit/>
          </a:bodyPr>
          <a:lstStyle/>
          <a:p>
            <a:pPr marL="0" indent="0" algn="just">
              <a:buNone/>
            </a:pPr>
            <a:r>
              <a:rPr lang="fr-FR" sz="1800" b="0" i="0" dirty="0">
                <a:solidFill>
                  <a:srgbClr val="202122"/>
                </a:solidFill>
                <a:effectLst/>
              </a:rPr>
              <a:t>Madame de </a:t>
            </a:r>
            <a:r>
              <a:rPr lang="fr-FR" sz="1800" b="0" i="0" dirty="0" err="1">
                <a:solidFill>
                  <a:srgbClr val="202122"/>
                </a:solidFill>
                <a:effectLst/>
              </a:rPr>
              <a:t>Bonfons</a:t>
            </a:r>
            <a:r>
              <a:rPr lang="fr-FR" sz="1800" b="0" i="0" dirty="0">
                <a:solidFill>
                  <a:srgbClr val="202122"/>
                </a:solidFill>
                <a:effectLst/>
              </a:rPr>
              <a:t> fut veuve à trente-six ans, riche de huit cent mille livres de rente, encore belle, mais comme une femme est belle près de quarante ans. Son visage est blanc, reposé, calme. Sa voix est douce et recueillie, ses manières sont simples. Elle a toutes les noblesses de la douleur, la sainteté d’une personne qui n’a pas souillé son âme au contact du monde, mais aussi la roideur de la </a:t>
            </a:r>
            <a:r>
              <a:rPr lang="fr-FR" sz="1800" b="1" i="0" dirty="0">
                <a:solidFill>
                  <a:srgbClr val="202122"/>
                </a:solidFill>
                <a:effectLst/>
              </a:rPr>
              <a:t>vieille fille</a:t>
            </a:r>
            <a:r>
              <a:rPr lang="fr-FR" sz="1800" b="0" i="0" dirty="0">
                <a:solidFill>
                  <a:srgbClr val="202122"/>
                </a:solidFill>
                <a:effectLst/>
              </a:rPr>
              <a:t> et les habitudes mesquines que donne </a:t>
            </a:r>
            <a:r>
              <a:rPr lang="fr-FR" sz="1800" b="1" i="0" dirty="0">
                <a:solidFill>
                  <a:srgbClr val="202122"/>
                </a:solidFill>
                <a:effectLst/>
              </a:rPr>
              <a:t>l’existence étroite de la province</a:t>
            </a:r>
            <a:r>
              <a:rPr lang="fr-FR" sz="1800" b="0" i="0" dirty="0">
                <a:solidFill>
                  <a:srgbClr val="202122"/>
                </a:solidFill>
                <a:effectLst/>
              </a:rPr>
              <a:t>. Malgré ses huit cent mille livres de rente, elle vit comme avait vécu la pauvre Eugénie Grandet, n’allume le feu de sa chambre qu’aux jours où jadis son père lui permettait d’allumer le foyer de la salle, et l’éteint conformément au programme en vigueur dans ses jeunes années. Elle est toujours vêtue comme l’était sa mère. </a:t>
            </a:r>
            <a:r>
              <a:rPr lang="fr-FR" sz="1800" b="1" i="0" dirty="0">
                <a:solidFill>
                  <a:srgbClr val="202122"/>
                </a:solidFill>
                <a:effectLst/>
              </a:rPr>
              <a:t>La maison</a:t>
            </a:r>
            <a:r>
              <a:rPr lang="fr-FR" sz="1800" b="0" i="0" dirty="0">
                <a:solidFill>
                  <a:srgbClr val="202122"/>
                </a:solidFill>
                <a:effectLst/>
              </a:rPr>
              <a:t> de Saumur, maison sans soleil, sans chaleur, sans cesse ombragée, mélancolique, </a:t>
            </a:r>
            <a:r>
              <a:rPr lang="fr-FR" sz="1800" b="1" i="0" dirty="0">
                <a:solidFill>
                  <a:srgbClr val="202122"/>
                </a:solidFill>
                <a:effectLst/>
              </a:rPr>
              <a:t>est l’image de sa vie</a:t>
            </a:r>
            <a:r>
              <a:rPr lang="fr-FR" sz="1800" b="0" i="0" dirty="0">
                <a:solidFill>
                  <a:srgbClr val="202122"/>
                </a:solidFill>
                <a:effectLst/>
              </a:rPr>
              <a:t> […]. </a:t>
            </a:r>
            <a:r>
              <a:rPr lang="fr-FR" sz="1800" b="1" i="0" dirty="0">
                <a:solidFill>
                  <a:srgbClr val="202122"/>
                </a:solidFill>
                <a:effectLst/>
              </a:rPr>
              <a:t>Madame</a:t>
            </a:r>
            <a:r>
              <a:rPr lang="fr-FR" sz="1800" b="0" i="0" dirty="0">
                <a:solidFill>
                  <a:srgbClr val="202122"/>
                </a:solidFill>
                <a:effectLst/>
              </a:rPr>
              <a:t> de </a:t>
            </a:r>
            <a:r>
              <a:rPr lang="fr-FR" sz="1800" b="0" i="0" dirty="0" err="1">
                <a:solidFill>
                  <a:srgbClr val="202122"/>
                </a:solidFill>
                <a:effectLst/>
              </a:rPr>
              <a:t>Bonfons</a:t>
            </a:r>
            <a:r>
              <a:rPr lang="fr-FR" sz="1800" b="0" i="0" dirty="0">
                <a:solidFill>
                  <a:srgbClr val="202122"/>
                </a:solidFill>
                <a:effectLst/>
              </a:rPr>
              <a:t> que, par raillerie, on appelle </a:t>
            </a:r>
            <a:r>
              <a:rPr lang="fr-FR" sz="1800" b="1" i="1" dirty="0">
                <a:solidFill>
                  <a:srgbClr val="202122"/>
                </a:solidFill>
                <a:effectLst/>
              </a:rPr>
              <a:t>mademoiselle</a:t>
            </a:r>
            <a:r>
              <a:rPr lang="fr-FR" sz="1800" b="0" i="0" dirty="0">
                <a:solidFill>
                  <a:srgbClr val="202122"/>
                </a:solidFill>
                <a:effectLst/>
              </a:rPr>
              <a:t>, inspire généralement un religieux respect. Ce </a:t>
            </a:r>
            <a:r>
              <a:rPr lang="fr-FR" sz="1800" b="1" i="0" dirty="0">
                <a:solidFill>
                  <a:srgbClr val="202122"/>
                </a:solidFill>
                <a:effectLst/>
              </a:rPr>
              <a:t>noble cœur</a:t>
            </a:r>
            <a:r>
              <a:rPr lang="fr-FR" sz="1800" b="0" i="0" dirty="0">
                <a:solidFill>
                  <a:srgbClr val="202122"/>
                </a:solidFill>
                <a:effectLst/>
              </a:rPr>
              <a:t>, qui ne battait que pour les sentiments les plus tendres, devait donc être soumis aux </a:t>
            </a:r>
            <a:r>
              <a:rPr lang="fr-FR" sz="1800" b="1" i="0" dirty="0">
                <a:solidFill>
                  <a:srgbClr val="202122"/>
                </a:solidFill>
                <a:effectLst/>
              </a:rPr>
              <a:t>calculs de l’intérêt</a:t>
            </a:r>
            <a:r>
              <a:rPr lang="fr-FR" sz="1800" b="0" i="0" dirty="0">
                <a:solidFill>
                  <a:srgbClr val="202122"/>
                </a:solidFill>
                <a:effectLst/>
              </a:rPr>
              <a:t> humain. </a:t>
            </a:r>
            <a:r>
              <a:rPr lang="fr-FR" sz="1800" b="1" i="0" dirty="0">
                <a:solidFill>
                  <a:srgbClr val="202122"/>
                </a:solidFill>
                <a:effectLst/>
              </a:rPr>
              <a:t>L’argent</a:t>
            </a:r>
            <a:r>
              <a:rPr lang="fr-FR" sz="1800" b="0" i="0" dirty="0">
                <a:solidFill>
                  <a:srgbClr val="202122"/>
                </a:solidFill>
                <a:effectLst/>
              </a:rPr>
              <a:t> devait communiquer ses teintes froides à cette </a:t>
            </a:r>
            <a:r>
              <a:rPr lang="fr-FR" sz="1800" b="1" i="0" dirty="0">
                <a:solidFill>
                  <a:srgbClr val="202122"/>
                </a:solidFill>
                <a:effectLst/>
              </a:rPr>
              <a:t>vie céleste</a:t>
            </a:r>
            <a:r>
              <a:rPr lang="fr-FR" sz="1800" b="0" i="0" dirty="0">
                <a:solidFill>
                  <a:srgbClr val="202122"/>
                </a:solidFill>
                <a:effectLst/>
              </a:rPr>
              <a:t>, et lui donner de la défiance pour les sentiments.</a:t>
            </a:r>
          </a:p>
          <a:p>
            <a:pPr marL="0" indent="0" algn="just">
              <a:buNone/>
            </a:pPr>
            <a:r>
              <a:rPr lang="fr-FR" sz="1800" b="0" i="0" dirty="0">
                <a:solidFill>
                  <a:srgbClr val="202122"/>
                </a:solidFill>
                <a:effectLst/>
              </a:rPr>
              <a:t>— Il n’y a que toi qui m’aimes, disait-elle à Nanon. […] Eugénie marche au ciel accompagnée d’un cortège de bienfaits. La grandeur de son âme amoindrit les petitesses de son éducation et les coutumes de sa vie première. Telle est l’histoire de cette femme, qui n’est pas du monde au milieu du monde ; qui, faite pour être magnifiquement épouse et mère, n’a ni mari, ni enfants, ni famille. </a:t>
            </a:r>
          </a:p>
        </p:txBody>
      </p:sp>
    </p:spTree>
    <p:extLst>
      <p:ext uri="{BB962C8B-B14F-4D97-AF65-F5344CB8AC3E}">
        <p14:creationId xmlns:p14="http://schemas.microsoft.com/office/powerpoint/2010/main" val="823356471"/>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1644</TotalTime>
  <Words>1806</Words>
  <Application>Microsoft Office PowerPoint</Application>
  <PresentationFormat>Widescreen</PresentationFormat>
  <Paragraphs>199</Paragraphs>
  <Slides>32</Slides>
  <Notes>0</Notes>
  <HiddenSlides>0</HiddenSlides>
  <MMClips>0</MMClips>
  <ScaleCrop>false</ScaleCrop>
  <HeadingPairs>
    <vt:vector size="6" baseType="variant">
      <vt:variant>
        <vt:lpstr>Caratteri utilizzati</vt:lpstr>
      </vt:variant>
      <vt:variant>
        <vt:i4>6</vt:i4>
      </vt:variant>
      <vt:variant>
        <vt:lpstr>Tema</vt:lpstr>
      </vt:variant>
      <vt:variant>
        <vt:i4>1</vt:i4>
      </vt:variant>
      <vt:variant>
        <vt:lpstr>Titoli diapositive</vt:lpstr>
      </vt:variant>
      <vt:variant>
        <vt:i4>32</vt:i4>
      </vt:variant>
    </vt:vector>
  </HeadingPairs>
  <TitlesOfParts>
    <vt:vector size="39" baseType="lpstr">
      <vt:lpstr>SimSun</vt:lpstr>
      <vt:lpstr>Arial</vt:lpstr>
      <vt:lpstr>Calibri</vt:lpstr>
      <vt:lpstr>Calibri Light</vt:lpstr>
      <vt:lpstr>Lucida Sans</vt:lpstr>
      <vt:lpstr>Times New Roman</vt:lpstr>
      <vt:lpstr>Tema di Office</vt:lpstr>
      <vt:lpstr>Le roman réaliste et naturaliste au XIXe siècle</vt:lpstr>
      <vt:lpstr>Stendhal: le roman-miroir</vt:lpstr>
      <vt:lpstr>Stendhal: le réalisme historique et culturel</vt:lpstr>
      <vt:lpstr>Stendhal: narration omnisciente/point de vue du personnage</vt:lpstr>
      <vt:lpstr>Balzac, Avant-propos (1842) de La Comédie humaine</vt:lpstr>
      <vt:lpstr>Balzac, Avant-propos (1842) de La Comédie humaine</vt:lpstr>
      <vt:lpstr>Structure de La Comédie humaine</vt:lpstr>
      <vt:lpstr>Le Père Goriot  (description de la pension Vauquer)</vt:lpstr>
      <vt:lpstr>Eugénie Grandet, explicit (= dénouement)</vt:lpstr>
      <vt:lpstr>George Sand, Indiana (1832): le «féminisme»</vt:lpstr>
      <vt:lpstr>Indiana: l’Histoire  (Révolution de Juillet)</vt:lpstr>
      <vt:lpstr>Les courants réalistes au XIXe siècle</vt:lpstr>
      <vt:lpstr>Flaubert, Madame Bovary (II,3)</vt:lpstr>
      <vt:lpstr>Flaubert, Madame Bovary (II,3)- suite</vt:lpstr>
      <vt:lpstr>Flaubert, L’éducation sentimentale (I,1) </vt:lpstr>
      <vt:lpstr>Flaubert, L’éducation sentimentale (I,1) -suite</vt:lpstr>
      <vt:lpstr>Presentazione standard di PowerPoint</vt:lpstr>
      <vt:lpstr>Roland Barthes, L’effet de réel (1968)</vt:lpstr>
      <vt:lpstr>Edmond et Jules de Goncourt, Germinie Lacerteux, préface</vt:lpstr>
      <vt:lpstr>Edmond et Jules de Goncourt, Germinie Lacerteux, préface (suite)</vt:lpstr>
      <vt:lpstr>Edmond et Jules de Goncourt, Germinie Lacerteux, préface (suite et fin)</vt:lpstr>
      <vt:lpstr>Zola, Le roman expérimental</vt:lpstr>
      <vt:lpstr>Zola, Le roman expérimental (suite)</vt:lpstr>
      <vt:lpstr>Zola, Germinal (III, 3)</vt:lpstr>
      <vt:lpstr>Zola, Germinal (III, 3) - suite</vt:lpstr>
      <vt:lpstr>Maupassant, “Le roman”,  préface de Pierre et Jean</vt:lpstr>
      <vt:lpstr> Maupassant, “Le roman”,  préface de Pierre et Jean (suite) </vt:lpstr>
      <vt:lpstr> Maupassant, “Le roman”,  préface de Pierre et Jean (suite et fin) </vt:lpstr>
      <vt:lpstr>Maupassant, Une vie (chap. X)</vt:lpstr>
      <vt:lpstr>Maupassant, Une vie (chap. XIV, explicit)</vt:lpstr>
      <vt:lpstr>Maupassant, Une vie (chap. XIV, explicit) (suite et fin)</vt:lpstr>
      <vt:lpstr>Maupassant, Bel-Ami (II, 2)</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 roman réaliste et naturaliste au XIXe siècle</dc:title>
  <dc:creator>Fabio Vasarri</dc:creator>
  <cp:lastModifiedBy>Fabio</cp:lastModifiedBy>
  <cp:revision>24</cp:revision>
  <dcterms:created xsi:type="dcterms:W3CDTF">2020-11-22T10:04:43Z</dcterms:created>
  <dcterms:modified xsi:type="dcterms:W3CDTF">2022-12-21T15:25:33Z</dcterms:modified>
</cp:coreProperties>
</file>