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1"/>
  </p:notesMasterIdLst>
  <p:sldIdLst>
    <p:sldId id="302" r:id="rId5"/>
    <p:sldId id="284" r:id="rId6"/>
    <p:sldId id="287" r:id="rId7"/>
    <p:sldId id="296" r:id="rId8"/>
    <p:sldId id="297" r:id="rId9"/>
    <p:sldId id="298" r:id="rId10"/>
    <p:sldId id="299" r:id="rId11"/>
    <p:sldId id="300" r:id="rId12"/>
    <p:sldId id="291" r:id="rId13"/>
    <p:sldId id="315" r:id="rId14"/>
    <p:sldId id="270" r:id="rId15"/>
    <p:sldId id="292" r:id="rId16"/>
    <p:sldId id="293" r:id="rId17"/>
    <p:sldId id="257" r:id="rId18"/>
    <p:sldId id="316" r:id="rId19"/>
    <p:sldId id="258" r:id="rId20"/>
    <p:sldId id="317" r:id="rId21"/>
    <p:sldId id="260" r:id="rId22"/>
    <p:sldId id="272" r:id="rId23"/>
    <p:sldId id="318" r:id="rId24"/>
    <p:sldId id="295" r:id="rId25"/>
    <p:sldId id="283" r:id="rId26"/>
    <p:sldId id="274" r:id="rId27"/>
    <p:sldId id="273" r:id="rId28"/>
    <p:sldId id="288" r:id="rId29"/>
    <p:sldId id="306" r:id="rId30"/>
    <p:sldId id="307" r:id="rId31"/>
    <p:sldId id="313" r:id="rId32"/>
    <p:sldId id="308" r:id="rId33"/>
    <p:sldId id="310" r:id="rId34"/>
    <p:sldId id="314" r:id="rId35"/>
    <p:sldId id="294" r:id="rId36"/>
    <p:sldId id="303" r:id="rId37"/>
    <p:sldId id="304" r:id="rId38"/>
    <p:sldId id="305" r:id="rId39"/>
    <p:sldId id="286" r:id="rId4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0B71"/>
    <a:srgbClr val="B0CD1C"/>
    <a:srgbClr val="0A8C46"/>
    <a:srgbClr val="30A5D4"/>
    <a:srgbClr val="1956A4"/>
    <a:srgbClr val="F8B352"/>
    <a:srgbClr val="EA22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81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7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F431BE-92E9-DF40-9E16-4293A34197D3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A4BE2-91B8-2647-8E7F-D6CB7B3006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8212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egnaposto immagine diapositiva 1">
            <a:extLst>
              <a:ext uri="{FF2B5EF4-FFF2-40B4-BE49-F238E27FC236}">
                <a16:creationId xmlns:a16="http://schemas.microsoft.com/office/drawing/2014/main" id="{DF46B84C-A1AE-6A07-E6CE-5D596525BC8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7650" name="Segnaposto note 2">
            <a:extLst>
              <a:ext uri="{FF2B5EF4-FFF2-40B4-BE49-F238E27FC236}">
                <a16:creationId xmlns:a16="http://schemas.microsoft.com/office/drawing/2014/main" id="{7572EE27-A3B8-AEDA-4774-9D6C017F3B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331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egnaposto immagine diapositiva 1">
            <a:extLst>
              <a:ext uri="{FF2B5EF4-FFF2-40B4-BE49-F238E27FC236}">
                <a16:creationId xmlns:a16="http://schemas.microsoft.com/office/drawing/2014/main" id="{99EA29FE-BAAC-DFC2-0C56-845928407CF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9698" name="Segnaposto note 2">
            <a:extLst>
              <a:ext uri="{FF2B5EF4-FFF2-40B4-BE49-F238E27FC236}">
                <a16:creationId xmlns:a16="http://schemas.microsoft.com/office/drawing/2014/main" id="{1C205D59-4DB3-2D93-4571-86E67F09AF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351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egnaposto immagine diapositiva 1">
            <a:extLst>
              <a:ext uri="{FF2B5EF4-FFF2-40B4-BE49-F238E27FC236}">
                <a16:creationId xmlns:a16="http://schemas.microsoft.com/office/drawing/2014/main" id="{69B3C254-48AD-7881-9E4B-9F68FD002BF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1746" name="Segnaposto note 2">
            <a:extLst>
              <a:ext uri="{FF2B5EF4-FFF2-40B4-BE49-F238E27FC236}">
                <a16:creationId xmlns:a16="http://schemas.microsoft.com/office/drawing/2014/main" id="{B1C7140B-5705-C819-6E03-65BB5AF0EE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109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egnaposto immagine diapositiva 1">
            <a:extLst>
              <a:ext uri="{FF2B5EF4-FFF2-40B4-BE49-F238E27FC236}">
                <a16:creationId xmlns:a16="http://schemas.microsoft.com/office/drawing/2014/main" id="{B13D543A-043A-B336-8D4E-CF173F4CBE4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3794" name="Segnaposto note 2">
            <a:extLst>
              <a:ext uri="{FF2B5EF4-FFF2-40B4-BE49-F238E27FC236}">
                <a16:creationId xmlns:a16="http://schemas.microsoft.com/office/drawing/2014/main" id="{44AFBAB2-3289-7330-CB1A-DEC12AC42E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733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3ED2CF-C8EB-4BD3-8317-1C40504EE5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C311270-C452-4A05-8091-6152D5CDE5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73B1D6-DA9D-4CB4-80A3-F49420DE5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4935-F036-4222-B098-571D53AA1190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99DA0D5-EC67-4181-BF36-A564EAD83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40A627-ADBD-4AC5-9E8D-B5F381525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A629-4FB7-4622-941B-46D76B8B7F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5468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5FFD12-B5E9-4E4D-AE7F-7E2F0C4FD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56E9CA0-AECA-4067-A6BE-753D260B73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F70581A-1714-4828-BCAB-9DC6A84E4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4935-F036-4222-B098-571D53AA1190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73883A-0752-40F2-9B6A-238BCDBB7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28AB9E-519B-4BCF-9C13-AE0D9FB53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A629-4FB7-4622-941B-46D76B8B7F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2732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094FAF4-D232-48DE-969E-643ACD15C0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CC31B52-9826-41A3-8BC3-24727A5342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61121D-AEE7-4E7B-B129-0EFA2B65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4935-F036-4222-B098-571D53AA1190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95509D5-CF63-46C2-B8BF-71651074F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F942433-B6DD-45FB-AE6A-3ABD6716C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A629-4FB7-4622-941B-46D76B8B7F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2467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3EAF0D-8C77-432D-A375-657F4A9D9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E5D09E9-05B2-4A65-BE2A-62484DA9C2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B631FD0-6456-4DA7-B65E-B16E1E499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4935-F036-4222-B098-571D53AA1190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A86B25-98B8-46D8-861F-14FFCA6C2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0DEAF52-6C17-4DD6-8EAE-E772BDA1F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A629-4FB7-4622-941B-46D76B8B7F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0761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BE49EA-CE9E-4A22-94C5-4FF409E26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8086102-EFB0-4B67-A59E-E8BEB3B8F1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DA47DF-51D5-4E78-AF29-69C76F9FD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4935-F036-4222-B098-571D53AA1190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C9377A-243E-4CFD-8094-6D41A8F1F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2A3717-5DAA-4F61-B552-817229A25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A629-4FB7-4622-941B-46D76B8B7F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4106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C56296-9C9F-423C-B81C-F1598A365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A97E355-4349-4DCA-A762-21517F7127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9FA0C52-2F5C-46F4-B0EE-98EEEA04C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DBE4F1C-CA44-41AD-A3A7-8829C3C58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4935-F036-4222-B098-571D53AA1190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E3F93F0-1312-4282-A530-021938B5E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65B05BF-FD63-4D07-9FC9-4F89E85D3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A629-4FB7-4622-941B-46D76B8B7F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9886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E9BD0B-7A6B-4BA8-8B67-56AEB7E3F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ECAB289-E924-499C-A5EB-6C8798EF96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D395967-C4ED-456F-9D22-2E3A9727C1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7572B3B-AA04-4455-A6A0-F0EC9463F5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B8AFAC8-F4EF-4A2F-A5C3-3E07809A64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95D0E4A-7058-46F6-9377-5D0F73DB7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4935-F036-4222-B098-571D53AA1190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2E905B3-271F-4E48-9032-9CE8F000A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486E215-01F4-4C08-8DE1-6457E0309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A629-4FB7-4622-941B-46D76B8B7F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3741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8B7336-298B-4BAB-BC91-4B1FF48C7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D1D37EA-7743-44E4-99A8-0D5016923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4935-F036-4222-B098-571D53AA1190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86DE29A-4CA5-434C-AE68-2E8CE59E1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13A0D89-0F14-42F3-90E5-A63660857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A629-4FB7-4622-941B-46D76B8B7F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744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91D979D-9935-4B39-9A7C-E1C7A19B3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4935-F036-4222-B098-571D53AA1190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57D480D-DD16-4221-A931-2D1B5C896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9A84B6F-6B3F-418D-96AF-48F68BE63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A629-4FB7-4622-941B-46D76B8B7F73}" type="slidenum">
              <a:rPr lang="it-IT" smtClean="0"/>
              <a:t>‹N›</a:t>
            </a:fld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12177B4-7EF1-A4A7-3B88-B885AE4D4D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69700" b="84840"/>
          <a:stretch/>
        </p:blipFill>
        <p:spPr>
          <a:xfrm>
            <a:off x="9109275" y="243071"/>
            <a:ext cx="2927431" cy="70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20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012142-BE0F-412B-AF6E-C225055A5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8723C59-DEF1-48C1-B42F-AD8CBFDB0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01F602F-8D74-4884-BB70-4F5881C4F2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32C78D1-B73B-45B6-8908-82888C293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4935-F036-4222-B098-571D53AA1190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A855195-1DB4-44C2-98EE-2EEE3C4F2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4E6B01D-7F32-4F49-A493-F58E608B6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A629-4FB7-4622-941B-46D76B8B7F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4940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4E7228-52C5-4B89-AE41-D188CC0DF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0007245-4F65-48FF-981B-D7108F655F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47A2391-BCF8-47FA-9176-B4822E3E32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4BF2919-B430-4BF0-A232-15665E160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4935-F036-4222-B098-571D53AA1190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FB5865F-CB8E-4EF2-9AF1-8EF78EE0C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A0C2C71-8720-4F50-A242-2FA0F3ED6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A629-4FB7-4622-941B-46D76B8B7F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3259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0B45771-C5F7-41A3-9855-07F6FC743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A104EF0-B1FF-43AC-A3F0-D43B0E1E02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3158A75-ECE0-4D03-8444-11EF1E4BF2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34935-F036-4222-B098-571D53AA1190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A78122E-B907-4DA8-B513-19DA1E5534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4899D72-129A-49B7-A424-BCE56C9522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6A629-4FB7-4622-941B-46D76B8B7F73}" type="slidenum">
              <a:rPr lang="it-IT" smtClean="0"/>
              <a:t>‹N›</a:t>
            </a:fld>
            <a:endParaRPr lang="it-IT"/>
          </a:p>
        </p:txBody>
      </p:sp>
      <p:pic>
        <p:nvPicPr>
          <p:cNvPr id="10" name="Immagine 2" descr="Immagine che contiene testo&#10;&#10;Descrizione generata automaticamente">
            <a:extLst>
              <a:ext uri="{FF2B5EF4-FFF2-40B4-BE49-F238E27FC236}">
                <a16:creationId xmlns:a16="http://schemas.microsoft.com/office/drawing/2014/main" id="{5101B990-78B1-1D45-B62A-06985136A54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2302" y="248607"/>
            <a:ext cx="2743200" cy="53960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EB78FA2-5657-3000-F158-B8904E40D7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r="69700" b="84840"/>
          <a:stretch/>
        </p:blipFill>
        <p:spPr>
          <a:xfrm>
            <a:off x="9109275" y="243071"/>
            <a:ext cx="2927431" cy="70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104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glenn.zucman.com/blog/emoji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lvisjuribus.it/la-comunicazione-pubblica-nella-prospettiva-del-new-public-management-e-la-figura-del-dirigente-come-sfida-al-cambiamento-tesi-di-laurea/" TargetMode="External"/><Relationship Id="rId7" Type="http://schemas.openxmlformats.org/officeDocument/2006/relationships/hyperlink" Target="https://creativecommons.org/licenses/by-nc/3.0/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youtu.be/-rEeNH3vfkk" TargetMode="External"/><Relationship Id="rId5" Type="http://schemas.openxmlformats.org/officeDocument/2006/relationships/hyperlink" Target="https://youtu.be/QpEQaI1SibM" TargetMode="External"/><Relationship Id="rId4" Type="http://schemas.openxmlformats.org/officeDocument/2006/relationships/hyperlink" Target="https://youtu.be/yY9xURthP_8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mailto:orientamento.studium@unica.it" TargetMode="Externa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mailto:giunti@unica.it" TargetMode="External"/><Relationship Id="rId7" Type="http://schemas.openxmlformats.org/officeDocument/2006/relationships/hyperlink" Target="http://www.com.unica.it/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orientamento.studium@unica.it" TargetMode="External"/><Relationship Id="rId5" Type="http://schemas.openxmlformats.org/officeDocument/2006/relationships/hyperlink" Target="mailto:orientaform@unica.it" TargetMode="External"/><Relationship Id="rId4" Type="http://schemas.openxmlformats.org/officeDocument/2006/relationships/hyperlink" Target="mailto:r.loi@amm.unica.it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CCCB6D-5162-4AAE-A5E3-3AC55410D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CD8C04-CC7B-40EF-82EB-E9821F79BB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70" y="2458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1C73CA5-3B01-FDD5-A2AE-4EE9229C1A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53" r="24560" b="-1"/>
          <a:stretch/>
        </p:blipFill>
        <p:spPr>
          <a:xfrm>
            <a:off x="-170" y="10"/>
            <a:ext cx="8450317" cy="685799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06255DD2-A4FB-B9BD-62EF-BA876B9F50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8" y="643467"/>
            <a:ext cx="4620584" cy="4567137"/>
          </a:xfrm>
        </p:spPr>
        <p:txBody>
          <a:bodyPr>
            <a:normAutofit/>
          </a:bodyPr>
          <a:lstStyle/>
          <a:p>
            <a:pPr algn="l"/>
            <a:r>
              <a:rPr lang="it-IT" sz="4400" dirty="0">
                <a:solidFill>
                  <a:srgbClr val="FFFFFF"/>
                </a:solidFill>
              </a:rPr>
              <a:t>Corso base:</a:t>
            </a:r>
            <a:br>
              <a:rPr lang="it-IT" sz="4400">
                <a:solidFill>
                  <a:srgbClr val="FFFFFF"/>
                </a:solidFill>
              </a:rPr>
            </a:br>
            <a:r>
              <a:rPr lang="it-IT" sz="4400">
                <a:solidFill>
                  <a:srgbClr val="FFFFFF"/>
                </a:solidFill>
              </a:rPr>
              <a:t>Sc. Comunicazione</a:t>
            </a:r>
            <a:endParaRPr lang="it-IT" sz="4400" dirty="0">
              <a:solidFill>
                <a:srgbClr val="FFFFFF"/>
              </a:solidFill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372A223-05BB-A397-A355-28B1B1228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7" y="5277684"/>
            <a:ext cx="4620584" cy="775494"/>
          </a:xfrm>
        </p:spPr>
        <p:txBody>
          <a:bodyPr>
            <a:normAutofit/>
          </a:bodyPr>
          <a:lstStyle/>
          <a:p>
            <a:pPr algn="l"/>
            <a:r>
              <a:rPr lang="it-IT" sz="4800" dirty="0">
                <a:solidFill>
                  <a:srgbClr val="FFFFFF"/>
                </a:solidFill>
              </a:rPr>
              <a:t>A.A. 2022-2023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979E099-C348-19C7-F82D-ACE0E6C886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0" r="18322" b="-2"/>
          <a:stretch/>
        </p:blipFill>
        <p:spPr>
          <a:xfrm>
            <a:off x="6225997" y="-2458"/>
            <a:ext cx="5962785" cy="685800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7480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A7B1BB-E0A1-D749-9BB9-2AFEA4AED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 DOPO?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65AD21A-FC99-DD40-9FBC-2A82B82614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2045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6C1C298-3390-5F48-8A48-7A319BED96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952"/>
          <a:stretch/>
        </p:blipFill>
        <p:spPr>
          <a:xfrm>
            <a:off x="3470632" y="1884951"/>
            <a:ext cx="5250735" cy="48585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57070" y="1053954"/>
            <a:ext cx="5677857" cy="830997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FFFFFF"/>
                </a:solidFill>
              </a:rPr>
              <a:t>La domanda che fanno più spesso a chi si laurea in percorsi umanistici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718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6C1C298-3390-5F48-8A48-7A319BED96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952"/>
          <a:stretch/>
        </p:blipFill>
        <p:spPr>
          <a:xfrm>
            <a:off x="3470632" y="1884951"/>
            <a:ext cx="5250735" cy="4858512"/>
          </a:xfrm>
          <a:prstGeom prst="rect">
            <a:avLst/>
          </a:prstGeom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AB7E6365-F5F0-3344-AD88-BA5C12DE2100}"/>
              </a:ext>
            </a:extLst>
          </p:cNvPr>
          <p:cNvSpPr txBox="1"/>
          <p:nvPr/>
        </p:nvSpPr>
        <p:spPr>
          <a:xfrm>
            <a:off x="4005071" y="1206360"/>
            <a:ext cx="4181856" cy="461665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FFFFFF"/>
                </a:solidFill>
              </a:rPr>
              <a:t>E poi cosa fai?  </a:t>
            </a: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AC0711E-3015-1445-A226-9BB1B697DD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481527" y="746100"/>
            <a:ext cx="1317393" cy="1382183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7175EB4-3BD3-C740-93FA-ABE652A7B833}"/>
              </a:ext>
            </a:extLst>
          </p:cNvPr>
          <p:cNvSpPr txBox="1"/>
          <p:nvPr/>
        </p:nvSpPr>
        <p:spPr>
          <a:xfrm>
            <a:off x="7455878" y="2695374"/>
            <a:ext cx="141536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>
                <a:hlinkClick r:id="rId4" tooltip="https://glenn.zucman.com/blog/emoji/"/>
              </a:rPr>
              <a:t>Questa foto</a:t>
            </a:r>
            <a:r>
              <a:rPr lang="it-IT" sz="900"/>
              <a:t> di Autore sconosciuto è concesso in licenza da </a:t>
            </a:r>
            <a:r>
              <a:rPr lang="it-IT" sz="900">
                <a:hlinkClick r:id="rId5" tooltip="https://creativecommons.org/licenses/by/3.0/"/>
              </a:rPr>
              <a:t>CC BY</a:t>
            </a:r>
            <a:endParaRPr lang="it-IT" sz="900"/>
          </a:p>
        </p:txBody>
      </p:sp>
    </p:spTree>
    <p:extLst>
      <p:ext uri="{BB962C8B-B14F-4D97-AF65-F5344CB8AC3E}">
        <p14:creationId xmlns:p14="http://schemas.microsoft.com/office/powerpoint/2010/main" val="4294543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9FF1A18-A158-4D42-91F4-C382A48E20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Continuo a studiare 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07789BE-E1BD-5B4D-8C8D-483918A455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/>
              <a:t>Lavoro </a:t>
            </a:r>
          </a:p>
        </p:txBody>
      </p:sp>
      <p:pic>
        <p:nvPicPr>
          <p:cNvPr id="13" name="Segnaposto contenuto 12">
            <a:extLst>
              <a:ext uri="{FF2B5EF4-FFF2-40B4-BE49-F238E27FC236}">
                <a16:creationId xmlns:a16="http://schemas.microsoft.com/office/drawing/2014/main" id="{1D1D05CF-4C77-3F44-A00E-59D5551011D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172200" y="2619640"/>
            <a:ext cx="5183188" cy="3455458"/>
          </a:xfrm>
        </p:spPr>
      </p:pic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2A1B2274-AA9C-6F46-8E99-905827221EA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3200" dirty="0"/>
              <a:t>3 lauree magistrali:</a:t>
            </a:r>
          </a:p>
          <a:p>
            <a:r>
              <a:rPr lang="it-IT" dirty="0">
                <a:solidFill>
                  <a:srgbClr val="1956A4"/>
                </a:solidFill>
              </a:rPr>
              <a:t>Dal percorso Linguaggi e comunicazione artistica -&gt; </a:t>
            </a:r>
            <a:r>
              <a:rPr lang="it-IT" dirty="0">
                <a:solidFill>
                  <a:srgbClr val="1956A4"/>
                </a:solidFill>
                <a:hlinkClick r:id="rId4"/>
              </a:rPr>
              <a:t>Produzione multimediale</a:t>
            </a:r>
            <a:endParaRPr lang="it-IT" dirty="0">
              <a:solidFill>
                <a:srgbClr val="1956A4"/>
              </a:solidFill>
            </a:endParaRPr>
          </a:p>
          <a:p>
            <a:r>
              <a:rPr lang="it-IT" dirty="0">
                <a:solidFill>
                  <a:srgbClr val="EA2270"/>
                </a:solidFill>
              </a:rPr>
              <a:t>Dal percorso Divulgazione scientifica e comunicazione delle organizzazioni -&gt; </a:t>
            </a:r>
            <a:r>
              <a:rPr lang="it-IT" dirty="0">
                <a:solidFill>
                  <a:srgbClr val="EA2270"/>
                </a:solidFill>
                <a:hlinkClick r:id="rId5"/>
              </a:rPr>
              <a:t>Innovazione sociale e comunicazione</a:t>
            </a:r>
            <a:endParaRPr lang="it-IT" dirty="0">
              <a:solidFill>
                <a:srgbClr val="EA2270"/>
              </a:solidFill>
            </a:endParaRPr>
          </a:p>
          <a:p>
            <a:r>
              <a:rPr lang="it-IT" dirty="0">
                <a:solidFill>
                  <a:srgbClr val="00B050"/>
                </a:solidFill>
              </a:rPr>
              <a:t>Per tutti/e: </a:t>
            </a:r>
            <a:r>
              <a:rPr lang="it-IT" dirty="0">
                <a:solidFill>
                  <a:srgbClr val="00B050"/>
                </a:solidFill>
                <a:hlinkClick r:id="rId6"/>
              </a:rPr>
              <a:t>Giornalismo e informazione web</a:t>
            </a:r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09C60E5-29EF-C54B-9801-6D205F97DDBA}"/>
              </a:ext>
            </a:extLst>
          </p:cNvPr>
          <p:cNvSpPr txBox="1"/>
          <p:nvPr/>
        </p:nvSpPr>
        <p:spPr>
          <a:xfrm>
            <a:off x="6172200" y="6075098"/>
            <a:ext cx="5183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>
                <a:hlinkClick r:id="rId3" tooltip="http://www.salvisjuribus.it/la-comunicazione-pubblica-nella-prospettiva-del-new-public-management-e-la-figura-del-dirigente-come-sfida-al-cambiamento-tesi-di-laurea/"/>
              </a:rPr>
              <a:t>Questa foto</a:t>
            </a:r>
            <a:r>
              <a:rPr lang="it-IT" sz="900"/>
              <a:t> di Autore sconosciuto è concesso in licenza da </a:t>
            </a:r>
            <a:r>
              <a:rPr lang="it-IT" sz="900">
                <a:hlinkClick r:id="rId7" tooltip="https://creativecommons.org/licenses/by-nc/3.0/"/>
              </a:rPr>
              <a:t>CC BY-NC</a:t>
            </a:r>
            <a:endParaRPr lang="it-IT" sz="900"/>
          </a:p>
        </p:txBody>
      </p:sp>
    </p:spTree>
    <p:extLst>
      <p:ext uri="{BB962C8B-B14F-4D97-AF65-F5344CB8AC3E}">
        <p14:creationId xmlns:p14="http://schemas.microsoft.com/office/powerpoint/2010/main" val="2969236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2EC86962-E0D9-F647-7FFC-E66C0F93C95C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5772150" y="3429000"/>
            <a:ext cx="6264275" cy="2376488"/>
          </a:xfrm>
        </p:spPr>
        <p:txBody>
          <a:bodyPr/>
          <a:lstStyle/>
          <a:p>
            <a:pPr marL="0" indent="0" algn="r" defTabSz="377825">
              <a:spcBef>
                <a:spcPct val="0"/>
              </a:spcBef>
              <a:buNone/>
            </a:pPr>
            <a:r>
              <a:rPr lang="it-IT" altLang="it-IT" sz="2000" b="1">
                <a:latin typeface="Helvetica" pitchFamily="2" charset="0"/>
                <a:sym typeface="Helvetica" pitchFamily="2" charset="0"/>
              </a:rPr>
              <a:t>Classe LM - 62 &amp; Classe LM - 59 </a:t>
            </a:r>
          </a:p>
          <a:p>
            <a:pPr marL="0" indent="0" algn="r" defTabSz="377825">
              <a:spcBef>
                <a:spcPct val="0"/>
              </a:spcBef>
              <a:buNone/>
            </a:pPr>
            <a:r>
              <a:rPr lang="it-IT" altLang="it-IT" sz="2000" b="1">
                <a:latin typeface="Helvetica" pitchFamily="2" charset="0"/>
                <a:sym typeface="Helvetica" pitchFamily="2" charset="0"/>
              </a:rPr>
              <a:t>Accesso libero</a:t>
            </a:r>
          </a:p>
          <a:p>
            <a:pPr marL="0" indent="0" defTabSz="377825">
              <a:spcBef>
                <a:spcPct val="0"/>
              </a:spcBef>
              <a:buNone/>
            </a:pPr>
            <a:endParaRPr lang="it-IT" altLang="it-IT" sz="2100" b="1">
              <a:solidFill>
                <a:srgbClr val="FF0000"/>
              </a:solidFill>
              <a:latin typeface="Helvetica" pitchFamily="2" charset="0"/>
            </a:endParaRPr>
          </a:p>
          <a:p>
            <a:pPr marL="0" indent="0" defTabSz="377825">
              <a:spcBef>
                <a:spcPct val="0"/>
              </a:spcBef>
              <a:buNone/>
            </a:pPr>
            <a:endParaRPr lang="it-IT" altLang="it-IT" sz="2100" b="1">
              <a:solidFill>
                <a:srgbClr val="FF0000"/>
              </a:solidFill>
              <a:latin typeface="Helvetica" pitchFamily="2" charset="0"/>
            </a:endParaRPr>
          </a:p>
          <a:p>
            <a:pPr marL="0" indent="0" defTabSz="377825">
              <a:spcBef>
                <a:spcPct val="0"/>
              </a:spcBef>
              <a:buNone/>
            </a:pPr>
            <a:r>
              <a:rPr lang="it-IT" altLang="it-IT" sz="2100" b="1">
                <a:solidFill>
                  <a:srgbClr val="FF0000"/>
                </a:solidFill>
                <a:latin typeface="Helvetica" pitchFamily="2" charset="0"/>
              </a:rPr>
              <a:t>Laurea magistrale interclasse </a:t>
            </a:r>
            <a:r>
              <a:rPr lang="it-IT" altLang="it-IT" sz="2000"/>
              <a:t>(LM 62 Scienze della politica  / LM 59 Scienze della comunicazione pubblica, d'impresa e pubblicità)</a:t>
            </a:r>
          </a:p>
          <a:p>
            <a:pPr marL="0" indent="0" algn="r" defTabSz="377825">
              <a:spcBef>
                <a:spcPct val="0"/>
              </a:spcBef>
              <a:buNone/>
            </a:pPr>
            <a:r>
              <a:rPr lang="it-IT" altLang="it-IT" sz="2000" b="1">
                <a:latin typeface="Helvetica" pitchFamily="2" charset="0"/>
                <a:sym typeface="Helvetica" pitchFamily="2" charset="0"/>
              </a:rPr>
              <a:t> </a:t>
            </a:r>
          </a:p>
        </p:txBody>
      </p:sp>
      <p:sp>
        <p:nvSpPr>
          <p:cNvPr id="26626" name="Rectangle 3">
            <a:extLst>
              <a:ext uri="{FF2B5EF4-FFF2-40B4-BE49-F238E27FC236}">
                <a16:creationId xmlns:a16="http://schemas.microsoft.com/office/drawing/2014/main" id="{9CA8C5C1-AF91-F4EF-998F-8DCFB8E66FAF}"/>
              </a:ext>
            </a:extLst>
          </p:cNvPr>
          <p:cNvSpPr>
            <a:spLocks/>
          </p:cNvSpPr>
          <p:nvPr/>
        </p:nvSpPr>
        <p:spPr bwMode="auto">
          <a:xfrm>
            <a:off x="5376069" y="745332"/>
            <a:ext cx="6444456" cy="2431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5719" tIns="35719" rIns="35719" bIns="35719" anchor="b"/>
          <a:lstStyle>
            <a:lvl1pPr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cs typeface="Helvetica Light" panose="020B0403020202020204" pitchFamily="34" charset="0"/>
                <a:sym typeface="Helvetica Light" panose="020B0403020202020204" pitchFamily="34" charset="0"/>
              </a:defRPr>
            </a:lvl1pPr>
            <a:lvl2pPr marL="742950" indent="-285750"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2pPr>
            <a:lvl3pPr marL="1143000" indent="-228600"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3pPr>
            <a:lvl4pPr marL="1600200" indent="-228600"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4pPr>
            <a:lvl5pPr marL="2057400" indent="-228600"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5pPr>
            <a:lvl6pPr marL="2514600" indent="-228600" defTabSz="820738" eaLnBrk="0" fontAlgn="base" hangingPunct="0">
              <a:spcBef>
                <a:spcPts val="5900"/>
              </a:spcBef>
              <a:spcAft>
                <a:spcPct val="0"/>
              </a:spcAft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6pPr>
            <a:lvl7pPr marL="2971800" indent="-228600" defTabSz="820738" eaLnBrk="0" fontAlgn="base" hangingPunct="0">
              <a:spcBef>
                <a:spcPts val="5900"/>
              </a:spcBef>
              <a:spcAft>
                <a:spcPct val="0"/>
              </a:spcAft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7pPr>
            <a:lvl8pPr marL="3429000" indent="-228600" defTabSz="820738" eaLnBrk="0" fontAlgn="base" hangingPunct="0">
              <a:spcBef>
                <a:spcPts val="5900"/>
              </a:spcBef>
              <a:spcAft>
                <a:spcPct val="0"/>
              </a:spcAft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8pPr>
            <a:lvl9pPr marL="3886200" indent="-228600" defTabSz="820738" eaLnBrk="0" fontAlgn="base" hangingPunct="0">
              <a:spcBef>
                <a:spcPts val="5900"/>
              </a:spcBef>
              <a:spcAft>
                <a:spcPct val="0"/>
              </a:spcAft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it-IT" altLang="it-IT" sz="4800" b="1">
                <a:solidFill>
                  <a:srgbClr val="CD222A"/>
                </a:solidFill>
                <a:latin typeface="Helvetica" pitchFamily="2" charset="0"/>
                <a:sym typeface="Helvetica" pitchFamily="2" charset="0"/>
              </a:rPr>
              <a:t>Innovazione Sociale e Comunicazione (SIC)</a:t>
            </a:r>
          </a:p>
        </p:txBody>
      </p:sp>
      <p:pic>
        <p:nvPicPr>
          <p:cNvPr id="26627" name="Immagine 5">
            <a:extLst>
              <a:ext uri="{FF2B5EF4-FFF2-40B4-BE49-F238E27FC236}">
                <a16:creationId xmlns:a16="http://schemas.microsoft.com/office/drawing/2014/main" id="{2FD81BB9-EC2D-84AB-CEED-3332E833EF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736725"/>
            <a:ext cx="4869657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102638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7C96A99-B0C0-5C2F-A70B-A1F9BA1D8552}"/>
              </a:ext>
            </a:extLst>
          </p:cNvPr>
          <p:cNvSpPr/>
          <p:nvPr/>
        </p:nvSpPr>
        <p:spPr>
          <a:xfrm>
            <a:off x="1847850" y="1556544"/>
            <a:ext cx="9954419" cy="5109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400"/>
              </a:spcAft>
              <a:defRPr/>
            </a:pPr>
            <a:endParaRPr lang="it-IT" sz="2000" dirty="0"/>
          </a:p>
          <a:p>
            <a:pPr>
              <a:lnSpc>
                <a:spcPct val="107000"/>
              </a:lnSpc>
              <a:spcAft>
                <a:spcPts val="400"/>
              </a:spcAft>
              <a:defRPr/>
            </a:pPr>
            <a:endParaRPr lang="it-IT" sz="2000" dirty="0"/>
          </a:p>
          <a:p>
            <a:pPr algn="just">
              <a:lnSpc>
                <a:spcPct val="107000"/>
              </a:lnSpc>
              <a:spcAft>
                <a:spcPts val="400"/>
              </a:spcAft>
              <a:defRPr/>
            </a:pPr>
            <a:r>
              <a:rPr lang="it-IT" sz="2100" b="1" dirty="0">
                <a:solidFill>
                  <a:srgbClr val="FF0000"/>
                </a:solidFill>
                <a:latin typeface="Helvetica" pitchFamily="2" charset="0"/>
              </a:rPr>
              <a:t>Competenze di pensiero critico, di analisi e progettazione</a:t>
            </a:r>
            <a:r>
              <a:rPr lang="it-IT" sz="2000" dirty="0"/>
              <a:t>, nonché </a:t>
            </a:r>
            <a:r>
              <a:rPr lang="it-IT" sz="2100" b="1" dirty="0">
                <a:solidFill>
                  <a:srgbClr val="FF0000"/>
                </a:solidFill>
                <a:latin typeface="Helvetica" pitchFamily="2" charset="0"/>
              </a:rPr>
              <a:t>abilità di leadership </a:t>
            </a:r>
            <a:r>
              <a:rPr lang="it-IT" sz="2000" dirty="0"/>
              <a:t>dirette a ripensare la società contemporanea in termini di analisi del rischio, gestione di situazioni di crisi, di inclusione sociale, parità di genere, sostenibilità e sviluppo locale.</a:t>
            </a:r>
          </a:p>
          <a:p>
            <a:pPr algn="just">
              <a:lnSpc>
                <a:spcPct val="107000"/>
              </a:lnSpc>
              <a:spcAft>
                <a:spcPts val="400"/>
              </a:spcAft>
              <a:defRPr/>
            </a:pPr>
            <a:endParaRPr lang="it-IT" sz="2000" dirty="0"/>
          </a:p>
          <a:p>
            <a:pPr algn="just">
              <a:lnSpc>
                <a:spcPct val="107000"/>
              </a:lnSpc>
              <a:spcAft>
                <a:spcPts val="400"/>
              </a:spcAft>
              <a:defRPr/>
            </a:pPr>
            <a:r>
              <a:rPr lang="it-IT" sz="2000" dirty="0"/>
              <a:t>Analisi, progettazione, gestione e valutazione di </a:t>
            </a:r>
            <a:r>
              <a:rPr lang="it-IT" sz="2100" b="1" dirty="0">
                <a:solidFill>
                  <a:srgbClr val="FF0000"/>
                </a:solidFill>
                <a:latin typeface="Helvetica" pitchFamily="2" charset="0"/>
              </a:rPr>
              <a:t>interventi e iniziative di innovazione sociale e comunicativa </a:t>
            </a:r>
            <a:r>
              <a:rPr lang="it-IT" sz="2000" dirty="0"/>
              <a:t>per il soddisfacimento di bisogni sociali e la costruzione di politiche pubbliche partecipate.</a:t>
            </a:r>
          </a:p>
          <a:p>
            <a:pPr algn="just">
              <a:lnSpc>
                <a:spcPct val="107000"/>
              </a:lnSpc>
              <a:spcAft>
                <a:spcPts val="400"/>
              </a:spcAft>
              <a:defRPr/>
            </a:pPr>
            <a:endParaRPr lang="it-IT" sz="2000" dirty="0"/>
          </a:p>
          <a:p>
            <a:pPr>
              <a:lnSpc>
                <a:spcPct val="107000"/>
              </a:lnSpc>
              <a:spcAft>
                <a:spcPts val="400"/>
              </a:spcAft>
              <a:defRPr/>
            </a:pPr>
            <a:r>
              <a:rPr lang="it-IT" sz="2000" dirty="0"/>
              <a:t> </a:t>
            </a:r>
          </a:p>
          <a:p>
            <a:pPr>
              <a:lnSpc>
                <a:spcPct val="107000"/>
              </a:lnSpc>
              <a:spcAft>
                <a:spcPts val="400"/>
              </a:spcAft>
              <a:defRPr/>
            </a:pPr>
            <a:endParaRPr lang="it-IT" sz="2000" dirty="0"/>
          </a:p>
          <a:p>
            <a:pPr algn="just">
              <a:lnSpc>
                <a:spcPct val="107000"/>
              </a:lnSpc>
              <a:spcAft>
                <a:spcPts val="400"/>
              </a:spcAft>
              <a:defRPr/>
            </a:pPr>
            <a:endParaRPr lang="it-IT" sz="1650" dirty="0"/>
          </a:p>
        </p:txBody>
      </p:sp>
      <p:pic>
        <p:nvPicPr>
          <p:cNvPr id="28674" name="Immagine 2">
            <a:extLst>
              <a:ext uri="{FF2B5EF4-FFF2-40B4-BE49-F238E27FC236}">
                <a16:creationId xmlns:a16="http://schemas.microsoft.com/office/drawing/2014/main" id="{4B1D2D48-C1C3-9F05-915B-0AB52CFCB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82" y="2720975"/>
            <a:ext cx="14160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3">
            <a:extLst>
              <a:ext uri="{FF2B5EF4-FFF2-40B4-BE49-F238E27FC236}">
                <a16:creationId xmlns:a16="http://schemas.microsoft.com/office/drawing/2014/main" id="{5BB5E687-9527-A94B-F7FE-782CF4AB75A2}"/>
              </a:ext>
            </a:extLst>
          </p:cNvPr>
          <p:cNvSpPr>
            <a:spLocks/>
          </p:cNvSpPr>
          <p:nvPr/>
        </p:nvSpPr>
        <p:spPr bwMode="auto">
          <a:xfrm>
            <a:off x="3791744" y="836613"/>
            <a:ext cx="8010525" cy="1080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5719" tIns="35719" rIns="35719" bIns="35719"/>
          <a:lstStyle>
            <a:lvl1pPr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cs typeface="Helvetica Light" panose="020B0403020202020204" pitchFamily="34" charset="0"/>
                <a:sym typeface="Helvetica Light" panose="020B0403020202020204" pitchFamily="34" charset="0"/>
              </a:defRPr>
            </a:lvl1pPr>
            <a:lvl2pPr marL="742950" indent="-285750"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2pPr>
            <a:lvl3pPr marL="1143000" indent="-228600"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3pPr>
            <a:lvl4pPr marL="1600200" indent="-228600"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4pPr>
            <a:lvl5pPr marL="2057400" indent="-228600"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5pPr>
            <a:lvl6pPr marL="2514600" indent="-228600" defTabSz="820738" eaLnBrk="0" fontAlgn="base" hangingPunct="0">
              <a:spcBef>
                <a:spcPts val="5900"/>
              </a:spcBef>
              <a:spcAft>
                <a:spcPct val="0"/>
              </a:spcAft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6pPr>
            <a:lvl7pPr marL="2971800" indent="-228600" defTabSz="820738" eaLnBrk="0" fontAlgn="base" hangingPunct="0">
              <a:spcBef>
                <a:spcPts val="5900"/>
              </a:spcBef>
              <a:spcAft>
                <a:spcPct val="0"/>
              </a:spcAft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7pPr>
            <a:lvl8pPr marL="3429000" indent="-228600" defTabSz="820738" eaLnBrk="0" fontAlgn="base" hangingPunct="0">
              <a:spcBef>
                <a:spcPts val="5900"/>
              </a:spcBef>
              <a:spcAft>
                <a:spcPct val="0"/>
              </a:spcAft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8pPr>
            <a:lvl9pPr marL="3886200" indent="-228600" defTabSz="820738" eaLnBrk="0" fontAlgn="base" hangingPunct="0">
              <a:spcBef>
                <a:spcPts val="5900"/>
              </a:spcBef>
              <a:spcAft>
                <a:spcPct val="0"/>
              </a:spcAft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9pPr>
          </a:lstStyle>
          <a:p>
            <a:pPr eaLnBrk="1">
              <a:spcBef>
                <a:spcPct val="0"/>
              </a:spcBef>
              <a:buSzTx/>
              <a:buFontTx/>
              <a:buNone/>
            </a:pPr>
            <a:r>
              <a:rPr lang="it-IT" altLang="it-IT" sz="3300" b="1">
                <a:solidFill>
                  <a:srgbClr val="CD222A"/>
                </a:solidFill>
                <a:latin typeface="Helvetica" pitchFamily="2" charset="0"/>
              </a:rPr>
              <a:t>Formazione multidisciplinare</a:t>
            </a:r>
            <a:endParaRPr lang="it-IT" altLang="it-IT" sz="3300" b="1">
              <a:solidFill>
                <a:srgbClr val="CD222A"/>
              </a:solidFill>
              <a:latin typeface="Helvetica" pitchFamily="2" charset="0"/>
              <a:sym typeface="Helvetica" pitchFamily="2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147E320-835F-086D-561F-01FAA2A032FF}"/>
              </a:ext>
            </a:extLst>
          </p:cNvPr>
          <p:cNvSpPr/>
          <p:nvPr/>
        </p:nvSpPr>
        <p:spPr>
          <a:xfrm>
            <a:off x="8716617" y="129209"/>
            <a:ext cx="3085652" cy="834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903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pasted-image.png">
            <a:extLst>
              <a:ext uri="{FF2B5EF4-FFF2-40B4-BE49-F238E27FC236}">
                <a16:creationId xmlns:a16="http://schemas.microsoft.com/office/drawing/2014/main" id="{35BCCC42-1679-DC18-97BA-3174881B69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92"/>
          <a:stretch>
            <a:fillRect/>
          </a:stretch>
        </p:blipFill>
        <p:spPr bwMode="auto">
          <a:xfrm>
            <a:off x="0" y="1146175"/>
            <a:ext cx="3359944" cy="5123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6082" name="Rectangle 2">
            <a:extLst>
              <a:ext uri="{FF2B5EF4-FFF2-40B4-BE49-F238E27FC236}">
                <a16:creationId xmlns:a16="http://schemas.microsoft.com/office/drawing/2014/main" id="{4EE0E782-962D-451E-8F32-19ED3CC6B0CB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359944" y="1502569"/>
            <a:ext cx="8566944" cy="4591050"/>
          </a:xfrm>
        </p:spPr>
        <p:txBody>
          <a:bodyPr/>
          <a:lstStyle/>
          <a:p>
            <a:pPr marL="212725" indent="-212725" defTabSz="388144">
              <a:spcBef>
                <a:spcPts val="1150"/>
              </a:spcBef>
              <a:buClr>
                <a:srgbClr val="CD222A"/>
              </a:buClr>
              <a:buSzPct val="200000"/>
              <a:buFontTx/>
              <a:buChar char="‣"/>
              <a:defRPr/>
            </a:pPr>
            <a:r>
              <a:rPr lang="it-IT" sz="1650" dirty="0">
                <a:latin typeface="Helvetica" pitchFamily="2" charset="0"/>
              </a:rPr>
              <a:t>Competenze nella costruzione di database e analisi dati, analisi qualitativa</a:t>
            </a:r>
            <a:endParaRPr lang="it-IT" altLang="it-IT" sz="1650" dirty="0">
              <a:latin typeface="Helvetica" pitchFamily="2" charset="0"/>
            </a:endParaRPr>
          </a:p>
          <a:p>
            <a:pPr marL="212725" indent="-212725" defTabSz="388144">
              <a:spcBef>
                <a:spcPts val="1150"/>
              </a:spcBef>
              <a:buClr>
                <a:srgbClr val="CD222A"/>
              </a:buClr>
              <a:buSzPct val="200000"/>
              <a:buFontTx/>
              <a:buChar char="‣"/>
              <a:defRPr/>
            </a:pPr>
            <a:r>
              <a:rPr lang="it-IT" altLang="it-IT" sz="1650" dirty="0">
                <a:latin typeface="Helvetica" pitchFamily="2" charset="0"/>
              </a:rPr>
              <a:t>progetta soluzioni reattive alle sfide sociali che si adattano al quadro </a:t>
            </a:r>
            <a:r>
              <a:rPr lang="it-IT" altLang="it-IT" sz="1650" b="1" dirty="0">
                <a:solidFill>
                  <a:srgbClr val="FF0000"/>
                </a:solidFill>
                <a:latin typeface="Helvetica" pitchFamily="2" charset="0"/>
              </a:rPr>
              <a:t>dell'Agenda 2030 </a:t>
            </a:r>
            <a:r>
              <a:rPr lang="it-IT" altLang="it-IT" sz="1650" dirty="0">
                <a:latin typeface="Helvetica" pitchFamily="2" charset="0"/>
              </a:rPr>
              <a:t>(Programma d’azione per le persone, il pianeta e lo sviluppo sostenibile sottoscritto dai Paesi membri dell’UE);</a:t>
            </a:r>
          </a:p>
          <a:p>
            <a:pPr marL="212725" indent="-212725" defTabSz="388144">
              <a:spcBef>
                <a:spcPts val="1150"/>
              </a:spcBef>
              <a:buClr>
                <a:srgbClr val="CD222A"/>
              </a:buClr>
              <a:buSzPct val="200000"/>
              <a:buFontTx/>
              <a:buChar char="‣"/>
              <a:defRPr/>
            </a:pPr>
            <a:r>
              <a:rPr lang="it-IT" sz="1650" dirty="0">
                <a:latin typeface="Helvetica" pitchFamily="2" charset="0"/>
              </a:rPr>
              <a:t>individua e risponde a nuovi bisogni sociali attraverso processi partecipati</a:t>
            </a:r>
          </a:p>
          <a:p>
            <a:pPr marL="212725" indent="-212725" defTabSz="388144">
              <a:spcBef>
                <a:spcPts val="1150"/>
              </a:spcBef>
              <a:buClr>
                <a:srgbClr val="CD222A"/>
              </a:buClr>
              <a:buSzPct val="200000"/>
              <a:buFontTx/>
              <a:buChar char="‣"/>
              <a:defRPr/>
            </a:pPr>
            <a:r>
              <a:rPr lang="it-IT" sz="1650" dirty="0">
                <a:latin typeface="Helvetica" pitchFamily="2" charset="0"/>
              </a:rPr>
              <a:t>attiva nuove relazioni mettendo in connessione portatori di sfide e innovazione </a:t>
            </a:r>
          </a:p>
          <a:p>
            <a:pPr marL="212725" indent="-212725" defTabSz="388144">
              <a:spcBef>
                <a:spcPts val="1150"/>
              </a:spcBef>
              <a:buClr>
                <a:srgbClr val="CD222A"/>
              </a:buClr>
              <a:buSzPct val="200000"/>
              <a:buFontTx/>
              <a:buChar char="‣"/>
              <a:defRPr/>
            </a:pPr>
            <a:r>
              <a:rPr lang="it-IT" sz="1650" dirty="0">
                <a:latin typeface="Helvetica" pitchFamily="2" charset="0"/>
              </a:rPr>
              <a:t>definisce e attiva i processi di innovazione valutandone i rischi e l'equità sociale</a:t>
            </a:r>
          </a:p>
          <a:p>
            <a:pPr marL="212725" indent="-212725" defTabSz="388144">
              <a:spcBef>
                <a:spcPts val="1150"/>
              </a:spcBef>
              <a:buClr>
                <a:srgbClr val="CD222A"/>
              </a:buClr>
              <a:buSzPct val="200000"/>
              <a:buFontTx/>
              <a:buChar char="‣"/>
              <a:defRPr/>
            </a:pPr>
            <a:r>
              <a:rPr lang="it-IT" sz="1650" dirty="0">
                <a:latin typeface="Helvetica" pitchFamily="2" charset="0"/>
              </a:rPr>
              <a:t>implementa attività, servizi e beni innovativi per l'imprenditoria sociale nella prospettiva di produrre esiti collettivamente desiderabili in termini di miglioramento della solidarietà sociale, della sostenibilità ambientale e del rendimento economico di organizzazioni, reti di organizzazioni e sistemi territoriali;</a:t>
            </a:r>
          </a:p>
          <a:p>
            <a:pPr marL="212725" indent="-212725" defTabSz="388144">
              <a:spcBef>
                <a:spcPts val="1150"/>
              </a:spcBef>
              <a:buClr>
                <a:srgbClr val="CD222A"/>
              </a:buClr>
              <a:buSzPct val="200000"/>
              <a:buFontTx/>
              <a:buChar char="‣"/>
              <a:defRPr/>
            </a:pPr>
            <a:r>
              <a:rPr lang="it-IT" sz="1650" dirty="0">
                <a:latin typeface="Helvetica" pitchFamily="2" charset="0"/>
              </a:rPr>
              <a:t>valorizza, analizza, descrive e fa emergere le specificità territoriali in cui si opera e le diverse reti sociali e produttive dei territori stimolandone i processi partecipativi</a:t>
            </a:r>
          </a:p>
          <a:p>
            <a:pPr marL="0" indent="0" defTabSz="388144">
              <a:spcBef>
                <a:spcPts val="1150"/>
              </a:spcBef>
              <a:buClr>
                <a:srgbClr val="CD222A"/>
              </a:buClr>
              <a:buSzPct val="200000"/>
              <a:buNone/>
              <a:defRPr/>
            </a:pPr>
            <a:r>
              <a:rPr lang="it-IT" sz="1650" dirty="0">
                <a:latin typeface="Helvetica" pitchFamily="2" charset="0"/>
              </a:rPr>
              <a:t>.</a:t>
            </a:r>
          </a:p>
          <a:p>
            <a:pPr marL="0" indent="0" defTabSz="388144">
              <a:spcBef>
                <a:spcPts val="1150"/>
              </a:spcBef>
              <a:buClr>
                <a:srgbClr val="CD222A"/>
              </a:buClr>
              <a:buSzPct val="200000"/>
              <a:buNone/>
              <a:defRPr/>
            </a:pPr>
            <a:endParaRPr lang="it-IT" altLang="it-IT" sz="1650" dirty="0">
              <a:latin typeface="Helvetica" pitchFamily="2" charset="0"/>
            </a:endParaRP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0F366167-CFE8-C276-AEEE-B0457F45BB59}"/>
              </a:ext>
            </a:extLst>
          </p:cNvPr>
          <p:cNvSpPr>
            <a:spLocks/>
          </p:cNvSpPr>
          <p:nvPr/>
        </p:nvSpPr>
        <p:spPr bwMode="auto">
          <a:xfrm>
            <a:off x="5052219" y="764382"/>
            <a:ext cx="6876256" cy="1656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5719" tIns="35719" rIns="35719" bIns="35719"/>
          <a:lstStyle>
            <a:lvl1pPr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cs typeface="Helvetica Light" panose="020B0403020202020204" pitchFamily="34" charset="0"/>
                <a:sym typeface="Helvetica Light" panose="020B0403020202020204" pitchFamily="34" charset="0"/>
              </a:defRPr>
            </a:lvl1pPr>
            <a:lvl2pPr marL="742950" indent="-285750"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2pPr>
            <a:lvl3pPr marL="1143000" indent="-228600"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3pPr>
            <a:lvl4pPr marL="1600200" indent="-228600"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4pPr>
            <a:lvl5pPr marL="2057400" indent="-228600"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5pPr>
            <a:lvl6pPr marL="2514600" indent="-228600" defTabSz="820738" eaLnBrk="0" fontAlgn="base" hangingPunct="0">
              <a:spcBef>
                <a:spcPts val="5900"/>
              </a:spcBef>
              <a:spcAft>
                <a:spcPct val="0"/>
              </a:spcAft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6pPr>
            <a:lvl7pPr marL="2971800" indent="-228600" defTabSz="820738" eaLnBrk="0" fontAlgn="base" hangingPunct="0">
              <a:spcBef>
                <a:spcPts val="5900"/>
              </a:spcBef>
              <a:spcAft>
                <a:spcPct val="0"/>
              </a:spcAft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7pPr>
            <a:lvl8pPr marL="3429000" indent="-228600" defTabSz="820738" eaLnBrk="0" fontAlgn="base" hangingPunct="0">
              <a:spcBef>
                <a:spcPts val="5900"/>
              </a:spcBef>
              <a:spcAft>
                <a:spcPct val="0"/>
              </a:spcAft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8pPr>
            <a:lvl9pPr marL="3886200" indent="-228600" defTabSz="820738" eaLnBrk="0" fontAlgn="base" hangingPunct="0">
              <a:spcBef>
                <a:spcPts val="5900"/>
              </a:spcBef>
              <a:spcAft>
                <a:spcPct val="0"/>
              </a:spcAft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9pPr>
          </a:lstStyle>
          <a:p>
            <a:pPr eaLnBrk="1">
              <a:spcBef>
                <a:spcPct val="0"/>
              </a:spcBef>
              <a:buSzTx/>
              <a:buFontTx/>
              <a:buNone/>
            </a:pPr>
            <a:r>
              <a:rPr lang="it-IT" altLang="it-IT" sz="3000" b="1">
                <a:solidFill>
                  <a:srgbClr val="CD222A"/>
                </a:solidFill>
                <a:latin typeface="Helvetica" pitchFamily="2" charset="0"/>
              </a:rPr>
              <a:t>Competenze in ambito lavorativo</a:t>
            </a:r>
            <a:endParaRPr lang="it-IT" altLang="it-IT" sz="3000" b="1">
              <a:solidFill>
                <a:srgbClr val="CD222A"/>
              </a:solidFill>
              <a:latin typeface="Helvetica" pitchFamily="2" charset="0"/>
              <a:sym typeface="Helvetica" pitchFamily="2" charset="0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A6EEE5FB-A95F-7944-DFE2-32A793DBF25A}"/>
              </a:ext>
            </a:extLst>
          </p:cNvPr>
          <p:cNvSpPr/>
          <p:nvPr/>
        </p:nvSpPr>
        <p:spPr>
          <a:xfrm>
            <a:off x="8716617" y="9941"/>
            <a:ext cx="3085652" cy="834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46713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>
            <a:extLst>
              <a:ext uri="{FF2B5EF4-FFF2-40B4-BE49-F238E27FC236}">
                <a16:creationId xmlns:a16="http://schemas.microsoft.com/office/drawing/2014/main" id="{984B93A3-9401-3CBB-8EDE-1C029EEE5BA1}"/>
              </a:ext>
            </a:extLst>
          </p:cNvPr>
          <p:cNvSpPr>
            <a:spLocks/>
          </p:cNvSpPr>
          <p:nvPr/>
        </p:nvSpPr>
        <p:spPr bwMode="auto">
          <a:xfrm>
            <a:off x="3791744" y="836613"/>
            <a:ext cx="8010525" cy="1080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5719" tIns="35719" rIns="35719" bIns="35719"/>
          <a:lstStyle>
            <a:lvl1pPr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cs typeface="Helvetica Light" panose="020B0403020202020204" pitchFamily="34" charset="0"/>
                <a:sym typeface="Helvetica Light" panose="020B0403020202020204" pitchFamily="34" charset="0"/>
              </a:defRPr>
            </a:lvl1pPr>
            <a:lvl2pPr marL="742950" indent="-285750"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2pPr>
            <a:lvl3pPr marL="1143000" indent="-228600"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3pPr>
            <a:lvl4pPr marL="1600200" indent="-228600"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4pPr>
            <a:lvl5pPr marL="2057400" indent="-228600">
              <a:spcBef>
                <a:spcPts val="5900"/>
              </a:spcBef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5pPr>
            <a:lvl6pPr marL="2514600" indent="-228600" defTabSz="820738" eaLnBrk="0" fontAlgn="base" hangingPunct="0">
              <a:spcBef>
                <a:spcPts val="5900"/>
              </a:spcBef>
              <a:spcAft>
                <a:spcPct val="0"/>
              </a:spcAft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6pPr>
            <a:lvl7pPr marL="2971800" indent="-228600" defTabSz="820738" eaLnBrk="0" fontAlgn="base" hangingPunct="0">
              <a:spcBef>
                <a:spcPts val="5900"/>
              </a:spcBef>
              <a:spcAft>
                <a:spcPct val="0"/>
              </a:spcAft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7pPr>
            <a:lvl8pPr marL="3429000" indent="-228600" defTabSz="820738" eaLnBrk="0" fontAlgn="base" hangingPunct="0">
              <a:spcBef>
                <a:spcPts val="5900"/>
              </a:spcBef>
              <a:spcAft>
                <a:spcPct val="0"/>
              </a:spcAft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8pPr>
            <a:lvl9pPr marL="3886200" indent="-228600" defTabSz="820738" eaLnBrk="0" fontAlgn="base" hangingPunct="0">
              <a:spcBef>
                <a:spcPts val="5900"/>
              </a:spcBef>
              <a:spcAft>
                <a:spcPct val="0"/>
              </a:spcAft>
              <a:buSzPct val="75000"/>
              <a:buChar char="•"/>
              <a:defRPr sz="4200">
                <a:solidFill>
                  <a:srgbClr val="000000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defRPr>
            </a:lvl9pPr>
          </a:lstStyle>
          <a:p>
            <a:pPr eaLnBrk="1">
              <a:spcBef>
                <a:spcPct val="0"/>
              </a:spcBef>
              <a:buSzTx/>
              <a:buFontTx/>
              <a:buNone/>
            </a:pPr>
            <a:r>
              <a:rPr lang="it-IT" altLang="it-IT" sz="3300" b="1">
                <a:solidFill>
                  <a:srgbClr val="CD222A"/>
                </a:solidFill>
                <a:latin typeface="Helvetica" pitchFamily="2" charset="0"/>
              </a:rPr>
              <a:t>Profili professionali</a:t>
            </a:r>
            <a:endParaRPr lang="it-IT" altLang="it-IT" sz="3300" b="1">
              <a:solidFill>
                <a:srgbClr val="CD222A"/>
              </a:solidFill>
              <a:latin typeface="Helvetica" pitchFamily="2" charset="0"/>
              <a:sym typeface="Helvetica" pitchFamily="2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04777BA3-BF01-6BFE-FA90-86E94B105E4C}"/>
              </a:ext>
            </a:extLst>
          </p:cNvPr>
          <p:cNvSpPr/>
          <p:nvPr/>
        </p:nvSpPr>
        <p:spPr>
          <a:xfrm>
            <a:off x="227013" y="1380332"/>
            <a:ext cx="8747919" cy="48316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400"/>
              </a:spcAft>
              <a:defRPr/>
            </a:pPr>
            <a:r>
              <a:rPr lang="it-IT" sz="1900" b="1" dirty="0">
                <a:solidFill>
                  <a:srgbClr val="FF0000"/>
                </a:solidFill>
                <a:latin typeface="Helvetica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Esperto/a dell’innovazione sociale e della progettazione territoriale partecipata</a:t>
            </a:r>
            <a:r>
              <a:rPr lang="it-IT" sz="1900" dirty="0">
                <a:latin typeface="Helvetica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400"/>
              </a:spcAft>
              <a:defRPr/>
            </a:pPr>
            <a:r>
              <a:rPr lang="it-IT" sz="1400" dirty="0"/>
              <a:t>- Settore terziario e dei servizi alle persone</a:t>
            </a:r>
            <a:br>
              <a:rPr lang="it-IT" sz="1400" dirty="0"/>
            </a:br>
            <a:r>
              <a:rPr lang="it-IT" sz="1400" dirty="0"/>
              <a:t>- Settore della ricerca e della progettazione</a:t>
            </a:r>
            <a:br>
              <a:rPr lang="it-IT" sz="1400" dirty="0"/>
            </a:br>
            <a:r>
              <a:rPr lang="it-IT" sz="1400" dirty="0"/>
              <a:t>- Presso le agenzie operanti nel settore della comunicazione e della formazione dell'opinione pubblica</a:t>
            </a:r>
            <a:br>
              <a:rPr lang="it-IT" sz="1400" dirty="0"/>
            </a:br>
            <a:r>
              <a:rPr lang="it-IT" sz="1400" dirty="0"/>
              <a:t>- Consulenza nell'ambito della comunicazione sociale, della gestione dei processi interculturali e dello sviluppo umano al servizio di Enti locali</a:t>
            </a:r>
            <a:br>
              <a:rPr lang="it-IT" sz="1400" dirty="0"/>
            </a:br>
            <a:r>
              <a:rPr lang="it-IT" sz="1400" dirty="0"/>
              <a:t>- Settore associativo, cooperativistico e del no-profit, istituzioni di mediazione sociale, culturale e politica</a:t>
            </a:r>
            <a:endParaRPr lang="it-IT" sz="1400" dirty="0">
              <a:latin typeface="Helvetica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57175" indent="-257175">
              <a:lnSpc>
                <a:spcPct val="107000"/>
              </a:lnSpc>
              <a:spcAft>
                <a:spcPts val="400"/>
              </a:spcAft>
              <a:buFontTx/>
              <a:buAutoNum type="alphaLcParenR"/>
              <a:defRPr/>
            </a:pPr>
            <a:endParaRPr lang="it-IT" dirty="0"/>
          </a:p>
          <a:p>
            <a:pPr>
              <a:lnSpc>
                <a:spcPct val="107000"/>
              </a:lnSpc>
              <a:spcAft>
                <a:spcPts val="400"/>
              </a:spcAft>
              <a:defRPr/>
            </a:pPr>
            <a:r>
              <a:rPr lang="it-IT" sz="1900" b="1" dirty="0">
                <a:solidFill>
                  <a:srgbClr val="002060"/>
                </a:solidFill>
                <a:latin typeface="Helvetica" pitchFamily="2" charset="0"/>
              </a:rPr>
              <a:t>b) esperto/a e progettista della comunicazione istituzionale e politica e delle pubbliche relazioni. </a:t>
            </a:r>
          </a:p>
          <a:p>
            <a:pPr>
              <a:lnSpc>
                <a:spcPct val="107000"/>
              </a:lnSpc>
              <a:spcAft>
                <a:spcPts val="400"/>
              </a:spcAft>
              <a:defRPr/>
            </a:pPr>
            <a:r>
              <a:rPr lang="it-IT" sz="1400" dirty="0"/>
              <a:t>Responsabile degli uffici comunicazione e di relazione con il pubblico</a:t>
            </a:r>
            <a:br>
              <a:rPr lang="it-IT" sz="1400" dirty="0"/>
            </a:br>
            <a:r>
              <a:rPr lang="it-IT" sz="1400" dirty="0"/>
              <a:t>- Responsabile della comunicazione digitale</a:t>
            </a:r>
            <a:br>
              <a:rPr lang="it-IT" sz="1400" dirty="0"/>
            </a:br>
            <a:r>
              <a:rPr lang="it-IT" sz="1400" dirty="0"/>
              <a:t>- Social media Strategist</a:t>
            </a:r>
            <a:br>
              <a:rPr lang="it-IT" sz="1400" dirty="0"/>
            </a:br>
            <a:r>
              <a:rPr lang="it-IT" sz="1400" dirty="0"/>
              <a:t>- Professionista di campagne integrate di comunicazione strategica</a:t>
            </a:r>
            <a:br>
              <a:rPr lang="it-IT" sz="1400" dirty="0"/>
            </a:br>
            <a:r>
              <a:rPr lang="it-IT" sz="1400" dirty="0"/>
              <a:t>- Comunicatore politico e Spin doctor</a:t>
            </a:r>
            <a:br>
              <a:rPr lang="it-IT" sz="1400" dirty="0"/>
            </a:br>
            <a:r>
              <a:rPr lang="it-IT" sz="1400" dirty="0"/>
              <a:t>- Responsabile delle relazioni istituzionali e dei public </a:t>
            </a:r>
            <a:r>
              <a:rPr lang="it-IT" sz="1400" dirty="0" err="1"/>
              <a:t>affairs</a:t>
            </a:r>
            <a:r>
              <a:rPr lang="it-IT" sz="1400" dirty="0"/>
              <a:t>.</a:t>
            </a:r>
            <a:br>
              <a:rPr lang="it-IT" sz="1400" dirty="0"/>
            </a:br>
            <a:r>
              <a:rPr lang="it-IT" sz="1400" dirty="0"/>
              <a:t>- Portavoce in istituzioni governative, amministrazioni e organizzazioni complesse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476487C-C90A-2072-981F-8A61AA644BE0}"/>
              </a:ext>
            </a:extLst>
          </p:cNvPr>
          <p:cNvSpPr/>
          <p:nvPr/>
        </p:nvSpPr>
        <p:spPr>
          <a:xfrm>
            <a:off x="8716617" y="129209"/>
            <a:ext cx="3085652" cy="834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pic>
        <p:nvPicPr>
          <p:cNvPr id="32771" name="Immagine 3">
            <a:extLst>
              <a:ext uri="{FF2B5EF4-FFF2-40B4-BE49-F238E27FC236}">
                <a16:creationId xmlns:a16="http://schemas.microsoft.com/office/drawing/2014/main" id="{B7EBFE7F-268C-C5A0-A650-DC034F392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382" y="692944"/>
            <a:ext cx="2664619" cy="568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085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>
            <a:extLst>
              <a:ext uri="{FF2B5EF4-FFF2-40B4-BE49-F238E27FC236}">
                <a16:creationId xmlns:a16="http://schemas.microsoft.com/office/drawing/2014/main" id="{FEE32225-B12E-0AF6-B486-DFBCF8E72604}"/>
              </a:ext>
            </a:extLst>
          </p:cNvPr>
          <p:cNvSpPr>
            <a:spLocks/>
          </p:cNvSpPr>
          <p:nvPr/>
        </p:nvSpPr>
        <p:spPr bwMode="auto">
          <a:xfrm>
            <a:off x="804069" y="1062832"/>
            <a:ext cx="9072563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5719" tIns="35719" rIns="35719" bIns="35719" anchor="ctr"/>
          <a:lstStyle>
            <a:lvl1pPr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1pPr>
            <a:lvl2pPr marL="742950" indent="-285750"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2pPr>
            <a:lvl3pPr marL="1143000" indent="-228600"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3pPr>
            <a:lvl4pPr marL="1600200" indent="-228600"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4pPr>
            <a:lvl5pPr marL="2057400" indent="-228600"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9pPr>
          </a:lstStyle>
          <a:p>
            <a:pPr algn="ctr" eaLnBrk="1"/>
            <a:r>
              <a:rPr lang="it-IT" altLang="it-IT" sz="2200" b="1">
                <a:solidFill>
                  <a:srgbClr val="CD222A"/>
                </a:solidFill>
                <a:latin typeface="Helvetica" pitchFamily="2" charset="0"/>
                <a:sym typeface="Helvetica" pitchFamily="2" charset="0"/>
              </a:rPr>
              <a:t>Piano degli Studi – A.A. 2022-2023</a:t>
            </a:r>
          </a:p>
        </p:txBody>
      </p:sp>
      <p:graphicFrame>
        <p:nvGraphicFramePr>
          <p:cNvPr id="10242" name="Group 2">
            <a:extLst>
              <a:ext uri="{FF2B5EF4-FFF2-40B4-BE49-F238E27FC236}">
                <a16:creationId xmlns:a16="http://schemas.microsoft.com/office/drawing/2014/main" id="{990ECCC1-3C55-501D-86BB-BC13A8DC2FCE}"/>
              </a:ext>
            </a:extLst>
          </p:cNvPr>
          <p:cNvGraphicFramePr>
            <a:graphicFrameLocks noGrp="1"/>
          </p:cNvGraphicFramePr>
          <p:nvPr/>
        </p:nvGraphicFramePr>
        <p:xfrm>
          <a:off x="825500" y="1824038"/>
          <a:ext cx="9051132" cy="3688558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9051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5173">
                <a:tc>
                  <a:txBody>
                    <a:bodyPr/>
                    <a:lstStyle>
                      <a:lvl1pPr algn="l" eaLnBrk="0">
                        <a:spcBef>
                          <a:spcPts val="5900"/>
                        </a:spcBef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MS PGothic" panose="020B0600070205080204" pitchFamily="34" charset="-128"/>
                          <a:sym typeface="Helvetica Light" charset="0"/>
                        </a:defRPr>
                      </a:lvl1pPr>
                      <a:lvl2pPr marL="742950" indent="-285750" algn="l" eaLnBrk="0">
                        <a:spcBef>
                          <a:spcPts val="5900"/>
                        </a:spcBef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  <a:sym typeface="Helvetica Light" charset="0"/>
                        </a:defRPr>
                      </a:lvl2pPr>
                      <a:lvl3pPr marL="1143000" indent="-228600" algn="l" eaLnBrk="0">
                        <a:spcBef>
                          <a:spcPts val="5900"/>
                        </a:spcBef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  <a:sym typeface="Helvetica Light" charset="0"/>
                        </a:defRPr>
                      </a:lvl3pPr>
                      <a:lvl4pPr marL="1600200" indent="-228600" algn="l" eaLnBrk="0">
                        <a:spcBef>
                          <a:spcPts val="5900"/>
                        </a:spcBef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  <a:sym typeface="Helvetica Light" charset="0"/>
                        </a:defRPr>
                      </a:lvl4pPr>
                      <a:lvl5pPr marL="2057400" indent="-228600" algn="l" eaLnBrk="0">
                        <a:spcBef>
                          <a:spcPts val="5900"/>
                        </a:spcBef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  <a:sym typeface="Helvetica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5900"/>
                        </a:spcBef>
                        <a:spcAft>
                          <a:spcPct val="0"/>
                        </a:spcAft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  <a:sym typeface="Helvetica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5900"/>
                        </a:spcBef>
                        <a:spcAft>
                          <a:spcPct val="0"/>
                        </a:spcAft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  <a:sym typeface="Helvetica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5900"/>
                        </a:spcBef>
                        <a:spcAft>
                          <a:spcPct val="0"/>
                        </a:spcAft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  <a:sym typeface="Helvetica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5900"/>
                        </a:spcBef>
                        <a:spcAft>
                          <a:spcPct val="0"/>
                        </a:spcAft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  <a:sym typeface="Helvetica Light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51000" algn="l"/>
                        </a:tabLst>
                      </a:pPr>
                      <a:r>
                        <a:rPr kumimoji="0" lang="it-IT" altLang="it-IT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sym typeface="Helvetica" panose="020B0604020202020204" pitchFamily="34" charset="0"/>
                        </a:rPr>
                        <a:t>PRIMO ANNO</a:t>
                      </a:r>
                      <a:endParaRPr kumimoji="0" lang="it-IT" altLang="it-IT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 Light" charset="0"/>
                        <a:ea typeface="MS PGothic" panose="020B0600070205080204" pitchFamily="34" charset="-128"/>
                        <a:sym typeface="Helvetica Light" charset="0"/>
                      </a:endParaRPr>
                    </a:p>
                  </a:txBody>
                  <a:tcPr marL="25400" marR="25400" marT="25402" marB="254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222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761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it-IT" sz="18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  <a:sym typeface="Helvetica Light" charset="0"/>
                        </a:rPr>
                        <a:t>Politics</a:t>
                      </a:r>
                      <a:r>
                        <a:rPr kumimoji="0" lang="it-IT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  <a:sym typeface="Helvetica Light" charset="0"/>
                        </a:rPr>
                        <a:t> and </a:t>
                      </a:r>
                      <a:r>
                        <a:rPr kumimoji="0" lang="it-IT" sz="18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  <a:sym typeface="Helvetica Light" charset="0"/>
                        </a:rPr>
                        <a:t>communication</a:t>
                      </a:r>
                      <a:r>
                        <a:rPr kumimoji="0" lang="it-IT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  <a:sym typeface="Helvetica Light" charset="0"/>
                        </a:rPr>
                        <a:t> </a:t>
                      </a: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  <a:sym typeface="Helvetica Light" charset="0"/>
                        </a:rPr>
                        <a:t>- 9 CFU (inglese)</a:t>
                      </a:r>
                    </a:p>
                  </a:txBody>
                  <a:tcPr marL="22225" marR="22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03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Risk, </a:t>
                      </a:r>
                      <a:r>
                        <a:rPr kumimoji="0" lang="it-IT" sz="18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uncertainty</a:t>
                      </a:r>
                      <a:r>
                        <a:rPr kumimoji="0" lang="it-IT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 and social agency </a:t>
                      </a: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- 9 </a:t>
                      </a: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  <a:sym typeface="Helvetica Light" charset="0"/>
                        </a:rPr>
                        <a:t>CFU (inglese)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kumimoji="0" lang="it-IT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5" marR="22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7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Istituzioni politiche e movimenti sociali  </a:t>
                      </a: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- 6 </a:t>
                      </a: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  <a:sym typeface="Helvetica Light" charset="0"/>
                        </a:rPr>
                        <a:t>CFU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kumimoji="0" lang="it-IT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5" marR="22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42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Comunicazione  istituzionale e tecnologie digitali </a:t>
                      </a: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- 6 </a:t>
                      </a: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  <a:sym typeface="Helvetica Light" charset="0"/>
                        </a:rPr>
                        <a:t>CFU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kumimoji="0" lang="it-IT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5" marR="22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87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Diritto di Internet </a:t>
                      </a: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– 6 </a:t>
                      </a: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  <a:sym typeface="Helvetica Light" charset="0"/>
                        </a:rPr>
                        <a:t>CFU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kumimoji="0" lang="it-IT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5" marR="22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36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Metodi statistici per la misurazione dei fenomeni sociali </a:t>
                      </a: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- 6</a:t>
                      </a: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  <a:sym typeface="Helvetica Light" charset="0"/>
                        </a:rPr>
                        <a:t>CFU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kumimoji="0" lang="it-IT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5" marR="22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4837" name="Immagine 4">
            <a:extLst>
              <a:ext uri="{FF2B5EF4-FFF2-40B4-BE49-F238E27FC236}">
                <a16:creationId xmlns:a16="http://schemas.microsoft.com/office/drawing/2014/main" id="{BFAAF83E-4A5F-1E2F-1401-50183C2D9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3382" y="2386013"/>
            <a:ext cx="1689100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8" name="Immagine 5">
            <a:extLst>
              <a:ext uri="{FF2B5EF4-FFF2-40B4-BE49-F238E27FC236}">
                <a16:creationId xmlns:a16="http://schemas.microsoft.com/office/drawing/2014/main" id="{E4950D9F-A9F4-12B5-548D-1B86A5342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3382" y="4075113"/>
            <a:ext cx="1689100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9" name="Immagine 6">
            <a:extLst>
              <a:ext uri="{FF2B5EF4-FFF2-40B4-BE49-F238E27FC236}">
                <a16:creationId xmlns:a16="http://schemas.microsoft.com/office/drawing/2014/main" id="{BD9A1A7F-F72D-D6E6-91DE-32392DCBB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3382" y="5230813"/>
            <a:ext cx="1689100" cy="1688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82CEC0EF-8CBF-2EC3-365F-E1CE63706279}"/>
              </a:ext>
            </a:extLst>
          </p:cNvPr>
          <p:cNvSpPr/>
          <p:nvPr/>
        </p:nvSpPr>
        <p:spPr>
          <a:xfrm>
            <a:off x="8716617" y="129209"/>
            <a:ext cx="3085652" cy="834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pic>
        <p:nvPicPr>
          <p:cNvPr id="34836" name="Immagine 3">
            <a:extLst>
              <a:ext uri="{FF2B5EF4-FFF2-40B4-BE49-F238E27FC236}">
                <a16:creationId xmlns:a16="http://schemas.microsoft.com/office/drawing/2014/main" id="{A7BB1A41-BC31-EDC3-7C6D-715D72B2B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3382" y="719138"/>
            <a:ext cx="1689100" cy="1688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2331575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>
            <a:extLst>
              <a:ext uri="{FF2B5EF4-FFF2-40B4-BE49-F238E27FC236}">
                <a16:creationId xmlns:a16="http://schemas.microsoft.com/office/drawing/2014/main" id="{76C51064-EE0D-045E-0344-07625514A37F}"/>
              </a:ext>
            </a:extLst>
          </p:cNvPr>
          <p:cNvSpPr>
            <a:spLocks/>
          </p:cNvSpPr>
          <p:nvPr/>
        </p:nvSpPr>
        <p:spPr bwMode="auto">
          <a:xfrm>
            <a:off x="427038" y="1052513"/>
            <a:ext cx="10295732" cy="396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5719" tIns="35719" rIns="35719" bIns="35719" anchor="ctr"/>
          <a:lstStyle>
            <a:lvl1pPr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1pPr>
            <a:lvl2pPr marL="742950" indent="-285750"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2pPr>
            <a:lvl3pPr marL="1143000" indent="-228600"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3pPr>
            <a:lvl4pPr marL="1600200" indent="-228600"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4pPr>
            <a:lvl5pPr marL="2057400" indent="-228600"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9pPr>
          </a:lstStyle>
          <a:p>
            <a:pPr algn="ctr" eaLnBrk="1"/>
            <a:r>
              <a:rPr lang="it-IT" altLang="it-IT" sz="2100" b="1">
                <a:solidFill>
                  <a:srgbClr val="CD222A"/>
                </a:solidFill>
                <a:latin typeface="Helvetica" pitchFamily="2" charset="0"/>
                <a:sym typeface="Helvetica" pitchFamily="2" charset="0"/>
              </a:rPr>
              <a:t>Piano degli Studi – A.A. 2022-2023</a:t>
            </a:r>
          </a:p>
          <a:p>
            <a:pPr algn="ctr" eaLnBrk="1"/>
            <a:endParaRPr lang="it-IT" altLang="it-IT" sz="2100" b="1">
              <a:solidFill>
                <a:srgbClr val="CD222A"/>
              </a:solidFill>
              <a:latin typeface="Helvetica" pitchFamily="2" charset="0"/>
              <a:sym typeface="Helvetica" pitchFamily="2" charset="0"/>
            </a:endParaRPr>
          </a:p>
        </p:txBody>
      </p:sp>
      <p:graphicFrame>
        <p:nvGraphicFramePr>
          <p:cNvPr id="10242" name="Group 2">
            <a:extLst>
              <a:ext uri="{FF2B5EF4-FFF2-40B4-BE49-F238E27FC236}">
                <a16:creationId xmlns:a16="http://schemas.microsoft.com/office/drawing/2014/main" id="{4E79E88E-E884-2C9A-0DE5-2CF5795D7E6C}"/>
              </a:ext>
            </a:extLst>
          </p:cNvPr>
          <p:cNvGraphicFramePr>
            <a:graphicFrameLocks noGrp="1"/>
          </p:cNvGraphicFramePr>
          <p:nvPr/>
        </p:nvGraphicFramePr>
        <p:xfrm>
          <a:off x="227013" y="1593057"/>
          <a:ext cx="11521282" cy="4801396"/>
        </p:xfrm>
        <a:graphic>
          <a:graphicData uri="http://schemas.openxmlformats.org/drawingml/2006/table">
            <a:tbl>
              <a:tblPr/>
              <a:tblGrid>
                <a:gridCol w="11521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834">
                <a:tc>
                  <a:txBody>
                    <a:bodyPr/>
                    <a:lstStyle>
                      <a:lvl1pPr algn="l" eaLnBrk="0">
                        <a:spcBef>
                          <a:spcPts val="5900"/>
                        </a:spcBef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MS PGothic" panose="020B0600070205080204" pitchFamily="34" charset="-128"/>
                          <a:sym typeface="Helvetica Light" charset="0"/>
                        </a:defRPr>
                      </a:lvl1pPr>
                      <a:lvl2pPr marL="742950" indent="-285750" algn="l" eaLnBrk="0">
                        <a:spcBef>
                          <a:spcPts val="5900"/>
                        </a:spcBef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  <a:sym typeface="Helvetica Light" charset="0"/>
                        </a:defRPr>
                      </a:lvl2pPr>
                      <a:lvl3pPr marL="1143000" indent="-228600" algn="l" eaLnBrk="0">
                        <a:spcBef>
                          <a:spcPts val="5900"/>
                        </a:spcBef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  <a:sym typeface="Helvetica Light" charset="0"/>
                        </a:defRPr>
                      </a:lvl3pPr>
                      <a:lvl4pPr marL="1600200" indent="-228600" algn="l" eaLnBrk="0">
                        <a:spcBef>
                          <a:spcPts val="5900"/>
                        </a:spcBef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  <a:sym typeface="Helvetica Light" charset="0"/>
                        </a:defRPr>
                      </a:lvl4pPr>
                      <a:lvl5pPr marL="2057400" indent="-228600" algn="l" eaLnBrk="0">
                        <a:spcBef>
                          <a:spcPts val="5900"/>
                        </a:spcBef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  <a:sym typeface="Helvetica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5900"/>
                        </a:spcBef>
                        <a:spcAft>
                          <a:spcPct val="0"/>
                        </a:spcAft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  <a:sym typeface="Helvetica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5900"/>
                        </a:spcBef>
                        <a:spcAft>
                          <a:spcPct val="0"/>
                        </a:spcAft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  <a:sym typeface="Helvetica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5900"/>
                        </a:spcBef>
                        <a:spcAft>
                          <a:spcPct val="0"/>
                        </a:spcAft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  <a:sym typeface="Helvetica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5900"/>
                        </a:spcBef>
                        <a:spcAft>
                          <a:spcPct val="0"/>
                        </a:spcAft>
                        <a:buSzPct val="75000"/>
                        <a:tabLst>
                          <a:tab pos="1651000" algn="l"/>
                        </a:tabLst>
                        <a:defRPr sz="4600">
                          <a:solidFill>
                            <a:srgbClr val="00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  <a:sym typeface="Helvetica Light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51000" algn="l"/>
                        </a:tabLst>
                      </a:pPr>
                      <a:r>
                        <a:rPr kumimoji="0" lang="it-IT" altLang="it-IT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sym typeface="Helvetica" panose="020B0604020202020204" pitchFamily="34" charset="0"/>
                        </a:rPr>
                        <a:t>SECONDO ANNO</a:t>
                      </a:r>
                      <a:endParaRPr kumimoji="0" lang="it-IT" altLang="it-IT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 Light" charset="0"/>
                        <a:ea typeface="MS PGothic" panose="020B0600070205080204" pitchFamily="34" charset="-128"/>
                        <a:sym typeface="Helvetica Light" charset="0"/>
                      </a:endParaRPr>
                    </a:p>
                  </a:txBody>
                  <a:tcPr marL="25399" marR="25399" marT="25396" marB="253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222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02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 2  esami a scelta tra 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15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Media </a:t>
                      </a:r>
                      <a:r>
                        <a:rPr kumimoji="0" lang="it-IT" sz="15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studies</a:t>
                      </a:r>
                      <a:r>
                        <a:rPr kumimoji="0" lang="it-IT" sz="15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 e </a:t>
                      </a:r>
                      <a:r>
                        <a:rPr kumimoji="0" lang="it-IT" sz="15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digital</a:t>
                      </a:r>
                      <a:r>
                        <a:rPr kumimoji="0" lang="it-IT" sz="15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 storytelling / Comunicazione persuasiva e public speaking / </a:t>
                      </a:r>
                      <a:r>
                        <a:rPr kumimoji="0" lang="it-IT" sz="15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Imprenditività</a:t>
                      </a:r>
                      <a:r>
                        <a:rPr kumimoji="0" lang="it-IT" sz="15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 e sviluppo umano - 12 </a:t>
                      </a:r>
                      <a:r>
                        <a:rPr kumimoji="0" lang="it-IT" sz="15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  <a:sym typeface="Helvetica Light" charset="0"/>
                        </a:rPr>
                        <a:t>CFU </a:t>
                      </a:r>
                      <a:endParaRPr kumimoji="0" lang="it-IT" sz="15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4" marR="2222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1 esame a scelta tra: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15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 Analisi culturale dell'innovazione/ Lavoro e regolazione sociale - 6 </a:t>
                      </a:r>
                      <a:r>
                        <a:rPr kumimoji="0" lang="it-IT" sz="15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  <a:sym typeface="Helvetica Light" charset="0"/>
                        </a:rPr>
                        <a:t>CFU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it-IT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4" marR="2222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51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1 esame a scelta tra: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15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Geografia economico-politica/ Reti sociali, </a:t>
                      </a:r>
                      <a:r>
                        <a:rPr kumimoji="0" lang="it-IT" sz="15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governance</a:t>
                      </a:r>
                      <a:r>
                        <a:rPr kumimoji="0" lang="it-IT" sz="15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, innovazione territoriale – 6 </a:t>
                      </a:r>
                      <a:r>
                        <a:rPr kumimoji="0" lang="it-IT" sz="15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  <a:sym typeface="Helvetica Light" charset="0"/>
                        </a:rPr>
                        <a:t>CFU </a:t>
                      </a:r>
                      <a:endParaRPr kumimoji="0" lang="it-IT" sz="15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4" marR="2222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64">
                <a:tc>
                  <a:txBody>
                    <a:bodyPr/>
                    <a:lstStyle/>
                    <a:p>
                      <a:r>
                        <a:rPr kumimoji="0" lang="it-IT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1 esame a scelta tra: </a:t>
                      </a:r>
                    </a:p>
                    <a:p>
                      <a:r>
                        <a:rPr kumimoji="0" lang="it-IT" sz="15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Antropologia della Sostenibilità / Narrative </a:t>
                      </a:r>
                      <a:r>
                        <a:rPr kumimoji="0" lang="it-IT" sz="15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Methodologies</a:t>
                      </a:r>
                      <a:r>
                        <a:rPr kumimoji="0" lang="it-IT" sz="15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 - 6 </a:t>
                      </a:r>
                      <a:r>
                        <a:rPr kumimoji="0" lang="it-IT" sz="15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  <a:sym typeface="Helvetica Light" charset="0"/>
                        </a:rPr>
                        <a:t>CFU (inglese)</a:t>
                      </a:r>
                      <a:endParaRPr kumimoji="0" lang="it-IT" sz="15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5399" marR="25399" marT="25396" marB="253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0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5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Inglese per la comunicazione pubblica e sociale </a:t>
                      </a:r>
                      <a:r>
                        <a:rPr kumimoji="0" lang="it-IT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– 3 CFU</a:t>
                      </a:r>
                    </a:p>
                  </a:txBody>
                  <a:tcPr marL="25399" marR="25399" marT="25396" marB="253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7296">
                <a:tc>
                  <a:txBody>
                    <a:bodyPr/>
                    <a:lstStyle/>
                    <a:p>
                      <a:r>
                        <a:rPr kumimoji="0" lang="it-IT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A scelta dello studente – 12 CFU</a:t>
                      </a:r>
                    </a:p>
                  </a:txBody>
                  <a:tcPr marL="25399" marR="25399" marT="25396" marB="253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57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Laboratori  - 9 CFU</a:t>
                      </a:r>
                    </a:p>
                  </a:txBody>
                  <a:tcPr marL="22224" marR="2222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0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Tirocinio  - 9 CFU</a:t>
                      </a:r>
                    </a:p>
                  </a:txBody>
                  <a:tcPr marL="22224" marR="2222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20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Prova finale - 15  CFU </a:t>
                      </a:r>
                    </a:p>
                  </a:txBody>
                  <a:tcPr marL="22224" marR="2222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35866" name="Immagine 3">
            <a:extLst>
              <a:ext uri="{FF2B5EF4-FFF2-40B4-BE49-F238E27FC236}">
                <a16:creationId xmlns:a16="http://schemas.microsoft.com/office/drawing/2014/main" id="{892B5E7E-74EE-C26B-5D3A-AF79F6D24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9807" y="4690269"/>
            <a:ext cx="1689100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3B415666-2D77-27B9-3D66-C41CEB093C56}"/>
              </a:ext>
            </a:extLst>
          </p:cNvPr>
          <p:cNvSpPr/>
          <p:nvPr/>
        </p:nvSpPr>
        <p:spPr>
          <a:xfrm>
            <a:off x="8716617" y="129209"/>
            <a:ext cx="3085652" cy="834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14048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A7B1BB-E0A1-D749-9BB9-2AFEA4AED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COSA SI STUDIA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65AD21A-FC99-DD40-9FBC-2A82B82614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0012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>
            <a:extLst>
              <a:ext uri="{FF2B5EF4-FFF2-40B4-BE49-F238E27FC236}">
                <a16:creationId xmlns:a16="http://schemas.microsoft.com/office/drawing/2014/main" id="{4EAC08BC-8BAC-C6C8-66BD-9D7405348E7B}"/>
              </a:ext>
            </a:extLst>
          </p:cNvPr>
          <p:cNvSpPr>
            <a:spLocks/>
          </p:cNvSpPr>
          <p:nvPr/>
        </p:nvSpPr>
        <p:spPr bwMode="auto">
          <a:xfrm>
            <a:off x="1839913" y="1077119"/>
            <a:ext cx="746998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5719" tIns="35719" rIns="35719" bIns="35719" anchor="ctr"/>
          <a:lstStyle>
            <a:lvl1pPr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1pPr>
            <a:lvl2pPr marL="742950" indent="-285750"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2pPr>
            <a:lvl3pPr marL="1143000" indent="-228600"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3pPr>
            <a:lvl4pPr marL="1600200" indent="-228600"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4pPr>
            <a:lvl5pPr marL="2057400" indent="-228600"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panose="020B0403020202020204" pitchFamily="34" charset="0"/>
                <a:ea typeface="MS PGothic" panose="020B0600070205080204" pitchFamily="34" charset="-128"/>
                <a:sym typeface="Helvetica Light" panose="020B0403020202020204" pitchFamily="34" charset="0"/>
              </a:defRPr>
            </a:lvl9pPr>
          </a:lstStyle>
          <a:p>
            <a:pPr algn="ctr" eaLnBrk="1"/>
            <a:r>
              <a:rPr lang="it-IT" altLang="it-IT" sz="2100" b="1">
                <a:solidFill>
                  <a:srgbClr val="CD222A"/>
                </a:solidFill>
                <a:latin typeface="Helvetica" pitchFamily="2" charset="0"/>
                <a:sym typeface="Helvetica" pitchFamily="2" charset="0"/>
              </a:rPr>
              <a:t>Laboratori Professionalizzanti (3 a scelta)</a:t>
            </a:r>
          </a:p>
        </p:txBody>
      </p:sp>
      <p:graphicFrame>
        <p:nvGraphicFramePr>
          <p:cNvPr id="10242" name="Group 2">
            <a:extLst>
              <a:ext uri="{FF2B5EF4-FFF2-40B4-BE49-F238E27FC236}">
                <a16:creationId xmlns:a16="http://schemas.microsoft.com/office/drawing/2014/main" id="{5B49D2B1-D6EB-C2FA-E79D-D9C7A1485E56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2024857"/>
          <a:ext cx="10944225" cy="3298826"/>
        </p:xfrm>
        <a:graphic>
          <a:graphicData uri="http://schemas.openxmlformats.org/drawingml/2006/table">
            <a:tbl>
              <a:tblPr/>
              <a:tblGrid>
                <a:gridCol w="57245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19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56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51000" algn="l"/>
                        </a:tabLst>
                      </a:pPr>
                      <a:r>
                        <a:rPr kumimoji="0" lang="it-IT" altLang="it-IT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sym typeface="Helvetica" panose="020B0604020202020204" pitchFamily="34" charset="0"/>
                        </a:rPr>
                        <a:t>PRIMO ANNO</a:t>
                      </a:r>
                      <a:endParaRPr kumimoji="0" lang="it-IT" alt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 Light" charset="0"/>
                        <a:ea typeface="MS PGothic" panose="020B0600070205080204" pitchFamily="34" charset="-128"/>
                        <a:sym typeface="Helvetica Light" charset="0"/>
                      </a:endParaRPr>
                    </a:p>
                  </a:txBody>
                  <a:tcPr marL="25400" marR="25400" marT="25402" marB="254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22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51000" algn="l"/>
                        </a:tabLst>
                      </a:pPr>
                      <a:r>
                        <a:rPr kumimoji="0" lang="it-IT" altLang="it-IT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sym typeface="Helvetica" panose="020B0604020202020204" pitchFamily="34" charset="0"/>
                        </a:rPr>
                        <a:t>SECONDO ANNO</a:t>
                      </a:r>
                      <a:endParaRPr kumimoji="0" lang="it-IT" alt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 Light" charset="0"/>
                        <a:ea typeface="MS PGothic" panose="020B0600070205080204" pitchFamily="34" charset="-128"/>
                        <a:sym typeface="Helvetica Light" charset="0"/>
                      </a:endParaRPr>
                    </a:p>
                  </a:txBody>
                  <a:tcPr marL="25400" marR="25400" marT="25402" marB="254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222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Popolazione e territorio - 3 CFU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it-IT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5" marR="22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Parità di genere - 3 CFU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5" marR="22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7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Giornalismo e media relations - 3 CFU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it-IT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5" marR="22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Metodologie partecipative - 3 CFU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it-IT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5" marR="22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7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Metodi e analisi per la progettazione territoriale - 3 CFU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it-IT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5" marR="22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Social media management - 3 CFU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it-IT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5" marR="22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5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Governance dei beni comuni - 3 CFU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it-IT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5" marR="22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Sviluppo turistico sostenibile - 3 CFU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it-IT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5" marR="22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85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Diritto sociale dell’abitare - 3 CFU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it-IT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5" marR="22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PGothic" panose="020B0600070205080204" pitchFamily="34" charset="-128"/>
                          <a:cs typeface="+mn-cs"/>
                        </a:rPr>
                        <a:t>Analisi e gestione dei dati per lo sviluppo - 3 CFU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it-IT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</a:txBody>
                  <a:tcPr marL="22225" marR="22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Rettangolo 1">
            <a:extLst>
              <a:ext uri="{FF2B5EF4-FFF2-40B4-BE49-F238E27FC236}">
                <a16:creationId xmlns:a16="http://schemas.microsoft.com/office/drawing/2014/main" id="{CFFC2A66-C0BA-A4D1-F647-49534B600946}"/>
              </a:ext>
            </a:extLst>
          </p:cNvPr>
          <p:cNvSpPr/>
          <p:nvPr/>
        </p:nvSpPr>
        <p:spPr>
          <a:xfrm>
            <a:off x="8716617" y="129209"/>
            <a:ext cx="3085652" cy="834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38250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A7B1BB-E0A1-D749-9BB9-2AFEA4AED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SI STUDIA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65AD21A-FC99-DD40-9FBC-2A82B82614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88341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4">
            <a:extLst>
              <a:ext uri="{FF2B5EF4-FFF2-40B4-BE49-F238E27FC236}">
                <a16:creationId xmlns:a16="http://schemas.microsoft.com/office/drawing/2014/main" id="{9FA4E407-5F70-154F-810E-088AB850BF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" t="990"/>
          <a:stretch/>
        </p:blipFill>
        <p:spPr bwMode="auto">
          <a:xfrm>
            <a:off x="1326183" y="987068"/>
            <a:ext cx="9812871" cy="596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74582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9916489-0B6B-8647-94C2-D7B76148B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914400"/>
            <a:ext cx="3619148" cy="5431536"/>
          </a:xfrm>
        </p:spPr>
        <p:txBody>
          <a:bodyPr>
            <a:normAutofit/>
          </a:bodyPr>
          <a:lstStyle/>
          <a:p>
            <a:r>
              <a:rPr lang="it-IT" sz="6000" b="1" dirty="0"/>
              <a:t>Lezioni frontali</a:t>
            </a:r>
            <a:r>
              <a:rPr lang="it-IT" sz="6000" dirty="0"/>
              <a:t>: </a:t>
            </a:r>
            <a:r>
              <a:rPr lang="it-IT" sz="4400" dirty="0"/>
              <a:t>aula in presenza e virtuale</a:t>
            </a:r>
            <a:br>
              <a:rPr lang="it-IT" sz="4400" dirty="0"/>
            </a:br>
            <a:r>
              <a:rPr lang="it-IT" dirty="0"/>
              <a:t>+</a:t>
            </a:r>
            <a:br>
              <a:rPr lang="it-IT" dirty="0"/>
            </a:br>
            <a:r>
              <a:rPr lang="it-IT" sz="4400" dirty="0"/>
              <a:t>registrazioni</a:t>
            </a:r>
            <a:endParaRPr lang="it-IT" sz="6000" dirty="0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39411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AAA180"/>
          </a:solidFill>
          <a:ln w="41275" cap="rnd">
            <a:solidFill>
              <a:srgbClr val="AAA180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2F12E88-90AC-014A-B66E-48D9C1241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8595" y="917851"/>
            <a:ext cx="6052158" cy="5431536"/>
          </a:xfrm>
        </p:spPr>
        <p:txBody>
          <a:bodyPr anchor="ctr">
            <a:normAutofit/>
          </a:bodyPr>
          <a:lstStyle/>
          <a:p>
            <a:r>
              <a:rPr lang="it-IT" sz="5400" dirty="0"/>
              <a:t> Strumento: </a:t>
            </a:r>
            <a:r>
              <a:rPr lang="it-IT" sz="5400" b="1" dirty="0"/>
              <a:t>Teams</a:t>
            </a:r>
          </a:p>
          <a:p>
            <a:r>
              <a:rPr lang="it-IT" sz="5400" dirty="0"/>
              <a:t> Tempo: </a:t>
            </a:r>
            <a:r>
              <a:rPr lang="it-IT" sz="5400" b="1" dirty="0"/>
              <a:t>2 ore</a:t>
            </a:r>
          </a:p>
          <a:p>
            <a:r>
              <a:rPr lang="it-IT" sz="5400" dirty="0"/>
              <a:t> Chat </a:t>
            </a:r>
          </a:p>
          <a:p>
            <a:r>
              <a:rPr lang="it-IT" sz="5400" dirty="0"/>
              <a:t> Presenza tutor</a:t>
            </a:r>
            <a:endParaRPr lang="it-IT" dirty="0"/>
          </a:p>
        </p:txBody>
      </p:sp>
      <p:pic>
        <p:nvPicPr>
          <p:cNvPr id="7" name="Immagine 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A6A5C7E2-EBFE-4040-842D-AC7B27176D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30" y="391439"/>
            <a:ext cx="2131781" cy="3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6561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9916489-0B6B-8647-94C2-D7B76148B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92168" cy="5431536"/>
          </a:xfrm>
        </p:spPr>
        <p:txBody>
          <a:bodyPr>
            <a:normAutofit/>
          </a:bodyPr>
          <a:lstStyle/>
          <a:p>
            <a:r>
              <a:rPr lang="it-IT" sz="5400" b="1" dirty="0" err="1"/>
              <a:t>Moodle</a:t>
            </a:r>
            <a:r>
              <a:rPr lang="it-IT" sz="5400" i="1" dirty="0"/>
              <a:t>: </a:t>
            </a:r>
            <a:r>
              <a:rPr lang="it-IT" sz="5400" dirty="0"/>
              <a:t>repository delle lezioni +</a:t>
            </a:r>
            <a:br>
              <a:rPr lang="it-IT" sz="5400" dirty="0"/>
            </a:br>
            <a:r>
              <a:rPr lang="it-IT" sz="5400" dirty="0"/>
              <a:t>forum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39411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AAA180"/>
          </a:solidFill>
          <a:ln w="41275" cap="rnd">
            <a:solidFill>
              <a:srgbClr val="AAA180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2F12E88-90AC-014A-B66E-48D9C1241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8595" y="1037871"/>
            <a:ext cx="6052158" cy="5431536"/>
          </a:xfrm>
        </p:spPr>
        <p:txBody>
          <a:bodyPr anchor="ctr">
            <a:normAutofit/>
          </a:bodyPr>
          <a:lstStyle/>
          <a:p>
            <a:pPr>
              <a:spcBef>
                <a:spcPts val="1600"/>
              </a:spcBef>
            </a:pPr>
            <a:r>
              <a:rPr lang="it-IT" sz="5400" dirty="0"/>
              <a:t> </a:t>
            </a:r>
            <a:r>
              <a:rPr lang="it-IT" sz="5200" dirty="0"/>
              <a:t>Strumento: </a:t>
            </a:r>
            <a:r>
              <a:rPr lang="it-IT" sz="5200" b="1" dirty="0" err="1"/>
              <a:t>Moodle</a:t>
            </a:r>
            <a:endParaRPr lang="it-IT" sz="5200" b="1" dirty="0"/>
          </a:p>
          <a:p>
            <a:pPr>
              <a:spcBef>
                <a:spcPts val="1600"/>
              </a:spcBef>
            </a:pPr>
            <a:r>
              <a:rPr lang="it-IT" sz="5200" dirty="0"/>
              <a:t> Risorse: libri, link, files, compiti, quiz, forum, ecc.</a:t>
            </a:r>
          </a:p>
          <a:p>
            <a:pPr>
              <a:spcBef>
                <a:spcPts val="1600"/>
              </a:spcBef>
            </a:pPr>
            <a:r>
              <a:rPr lang="it-IT" sz="5200" dirty="0"/>
              <a:t> Supporto dei/</a:t>
            </a:r>
            <a:r>
              <a:rPr lang="it-IT" sz="5200" dirty="0" err="1"/>
              <a:t>lle</a:t>
            </a:r>
            <a:r>
              <a:rPr lang="it-IT" sz="5200" dirty="0"/>
              <a:t> tutor</a:t>
            </a:r>
          </a:p>
          <a:p>
            <a:endParaRPr lang="it-IT" dirty="0"/>
          </a:p>
        </p:txBody>
      </p:sp>
      <p:pic>
        <p:nvPicPr>
          <p:cNvPr id="6" name="Immagine 5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645832BE-F042-C343-8151-AE1B963E39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30" y="391439"/>
            <a:ext cx="2131781" cy="3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6125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8F036D1-EA2F-C74D-8FD1-275350FE6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569507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365A92FA-16E6-B743-8872-2AFC022693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2740"/>
          <a:stretch/>
        </p:blipFill>
        <p:spPr>
          <a:xfrm>
            <a:off x="11580" y="5592657"/>
            <a:ext cx="12192000" cy="56507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0678AD3C-3CCD-1E40-ABBE-3FFF3B8332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2286"/>
          <a:stretch/>
        </p:blipFill>
        <p:spPr>
          <a:xfrm>
            <a:off x="11580" y="6227181"/>
            <a:ext cx="12192000" cy="123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1846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A7B1BB-E0A1-D749-9BB9-2AFEA4AED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TEMPISTICHE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65AD21A-FC99-DD40-9FBC-2A82B82614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35957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916489-0B6B-8647-94C2-D7B76148B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60" y="1035025"/>
            <a:ext cx="3504438" cy="5431536"/>
          </a:xfrm>
        </p:spPr>
        <p:txBody>
          <a:bodyPr>
            <a:normAutofit/>
          </a:bodyPr>
          <a:lstStyle/>
          <a:p>
            <a:r>
              <a:rPr lang="it-IT" sz="5400" dirty="0"/>
              <a:t>DUE SEMESTRI</a:t>
            </a:r>
            <a:br>
              <a:rPr lang="it-IT" sz="5400" dirty="0"/>
            </a:br>
            <a:r>
              <a:rPr lang="it-IT" sz="3600" dirty="0"/>
              <a:t>ottobre-dicembre</a:t>
            </a:r>
            <a:br>
              <a:rPr lang="it-IT" sz="4800" dirty="0"/>
            </a:br>
            <a:r>
              <a:rPr lang="it-IT" sz="3600" dirty="0"/>
              <a:t>marzo-maggio</a:t>
            </a:r>
            <a:endParaRPr lang="it-IT" sz="5400" i="1" dirty="0"/>
          </a:p>
        </p:txBody>
      </p:sp>
      <p:pic>
        <p:nvPicPr>
          <p:cNvPr id="6" name="Immagine 5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2D509D16-A502-C34C-BF75-AA1C232325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30" y="391439"/>
            <a:ext cx="2131781" cy="3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840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916489-0B6B-8647-94C2-D7B76148B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60" y="1035025"/>
            <a:ext cx="3504438" cy="5431536"/>
          </a:xfrm>
        </p:spPr>
        <p:txBody>
          <a:bodyPr>
            <a:normAutofit/>
          </a:bodyPr>
          <a:lstStyle/>
          <a:p>
            <a:r>
              <a:rPr lang="it-IT" sz="5400" dirty="0"/>
              <a:t>DUE SEMESTRI</a:t>
            </a:r>
            <a:br>
              <a:rPr lang="it-IT" sz="5400" dirty="0"/>
            </a:br>
            <a:r>
              <a:rPr lang="it-IT" sz="3600" b="1" dirty="0">
                <a:solidFill>
                  <a:srgbClr val="C00000"/>
                </a:solidFill>
              </a:rPr>
              <a:t>ottobre-dicembre</a:t>
            </a:r>
            <a:br>
              <a:rPr lang="it-IT" sz="4800" dirty="0"/>
            </a:br>
            <a:r>
              <a:rPr lang="it-IT" sz="3600" dirty="0"/>
              <a:t>marzo-maggio</a:t>
            </a:r>
            <a:endParaRPr lang="it-IT" sz="5400" i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2F12E88-90AC-014A-B66E-48D9C1241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3698" y="1096103"/>
            <a:ext cx="7874392" cy="543153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it-IT" sz="3600" dirty="0">
                <a:solidFill>
                  <a:srgbClr val="C00000"/>
                </a:solidFill>
              </a:rPr>
              <a:t>Insegnamenti del </a:t>
            </a:r>
            <a:r>
              <a:rPr lang="it-IT" sz="3600" b="1" dirty="0">
                <a:solidFill>
                  <a:srgbClr val="C00000"/>
                </a:solidFill>
              </a:rPr>
              <a:t>primo semestre</a:t>
            </a:r>
            <a:r>
              <a:rPr lang="it-IT" sz="3600" dirty="0">
                <a:solidFill>
                  <a:srgbClr val="C00000"/>
                </a:solidFill>
              </a:rPr>
              <a:t>:</a:t>
            </a:r>
          </a:p>
          <a:p>
            <a:pPr marL="0" indent="0">
              <a:buNone/>
            </a:pPr>
            <a:r>
              <a:rPr lang="it-IT" dirty="0"/>
              <a:t>Logica e teoria dell’argomentazione</a:t>
            </a:r>
          </a:p>
          <a:p>
            <a:pPr marL="457200" lvl="1" indent="0">
              <a:buNone/>
            </a:pPr>
            <a:r>
              <a:rPr lang="it-IT" sz="2000" dirty="0"/>
              <a:t>Gruppo matricole pari: prof. Roberto Giuntini</a:t>
            </a:r>
          </a:p>
          <a:p>
            <a:pPr marL="457200" lvl="1" indent="0">
              <a:buNone/>
            </a:pPr>
            <a:r>
              <a:rPr lang="it-IT" sz="2000" dirty="0"/>
              <a:t>Gruppo matricole dispari: prof. Giuseppe </a:t>
            </a:r>
            <a:r>
              <a:rPr lang="it-IT" sz="2000" dirty="0" err="1"/>
              <a:t>Sergioli</a:t>
            </a:r>
            <a:endParaRPr lang="it-IT" sz="2000" dirty="0"/>
          </a:p>
          <a:p>
            <a:pPr marL="0" indent="0">
              <a:buNone/>
            </a:pPr>
            <a:r>
              <a:rPr lang="it-IT" dirty="0"/>
              <a:t>Teorie del linguaggio e della comunicazione</a:t>
            </a:r>
          </a:p>
          <a:p>
            <a:pPr marL="457200" lvl="1" indent="0">
              <a:buNone/>
            </a:pPr>
            <a:r>
              <a:rPr lang="it-IT" sz="2000" dirty="0"/>
              <a:t>Gruppo matricole pari: Prof.ssa Alice Guerrieri</a:t>
            </a:r>
          </a:p>
          <a:p>
            <a:pPr marL="457200" lvl="1" indent="0">
              <a:buNone/>
            </a:pPr>
            <a:r>
              <a:rPr lang="it-IT" sz="2000" dirty="0"/>
              <a:t>Gruppo matricole dispari: Prof.ssa Francesca </a:t>
            </a:r>
            <a:r>
              <a:rPr lang="it-IT" sz="2000" dirty="0" err="1"/>
              <a:t>Ervas</a:t>
            </a:r>
            <a:endParaRPr lang="it-IT" sz="2000" dirty="0"/>
          </a:p>
          <a:p>
            <a:pPr marL="0" indent="0">
              <a:buNone/>
            </a:pPr>
            <a:r>
              <a:rPr lang="it-IT" dirty="0"/>
              <a:t>Elementi di marketing</a:t>
            </a:r>
          </a:p>
          <a:p>
            <a:pPr marL="457200" lvl="1" indent="0">
              <a:buNone/>
            </a:pPr>
            <a:r>
              <a:rPr lang="it-IT" sz="2000" dirty="0"/>
              <a:t>Gruppo unico: Prof. Giuseppe Melis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dirty="0"/>
              <a:t>Statistica sociale</a:t>
            </a:r>
          </a:p>
          <a:p>
            <a:pPr marL="457200" lvl="1" indent="0">
              <a:buNone/>
            </a:pPr>
            <a:r>
              <a:rPr lang="it-IT" sz="2000" dirty="0"/>
              <a:t>Gruppo unico: Prof. Mariano Porcu</a:t>
            </a:r>
          </a:p>
        </p:txBody>
      </p:sp>
      <p:pic>
        <p:nvPicPr>
          <p:cNvPr id="6" name="Immagine 5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2D509D16-A502-C34C-BF75-AA1C232325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30" y="391439"/>
            <a:ext cx="2131781" cy="3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992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916489-0B6B-8647-94C2-D7B76148B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60" y="1035025"/>
            <a:ext cx="3504438" cy="5431536"/>
          </a:xfrm>
        </p:spPr>
        <p:txBody>
          <a:bodyPr>
            <a:normAutofit/>
          </a:bodyPr>
          <a:lstStyle/>
          <a:p>
            <a:r>
              <a:rPr lang="it-IT" sz="5400" dirty="0"/>
              <a:t>DUE SEMESTRI</a:t>
            </a:r>
            <a:br>
              <a:rPr lang="it-IT" sz="5400" dirty="0"/>
            </a:br>
            <a:r>
              <a:rPr lang="it-IT" sz="3600" dirty="0"/>
              <a:t>ottobre-dicembre</a:t>
            </a:r>
            <a:br>
              <a:rPr lang="it-IT" sz="4800" dirty="0"/>
            </a:br>
            <a:r>
              <a:rPr lang="it-IT" sz="3600" b="1" dirty="0">
                <a:solidFill>
                  <a:srgbClr val="C00000"/>
                </a:solidFill>
              </a:rPr>
              <a:t>marzo-maggio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2F12E88-90AC-014A-B66E-48D9C1241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3698" y="1096103"/>
            <a:ext cx="7874392" cy="543153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it-IT" sz="3600" dirty="0">
                <a:solidFill>
                  <a:srgbClr val="C00000"/>
                </a:solidFill>
              </a:rPr>
              <a:t>Insegnamenti del </a:t>
            </a:r>
            <a:r>
              <a:rPr lang="it-IT" sz="3600" b="1" dirty="0">
                <a:solidFill>
                  <a:srgbClr val="C00000"/>
                </a:solidFill>
              </a:rPr>
              <a:t>secondo semestre</a:t>
            </a:r>
            <a:r>
              <a:rPr lang="it-IT" sz="3600" dirty="0">
                <a:solidFill>
                  <a:srgbClr val="C00000"/>
                </a:solidFill>
              </a:rPr>
              <a:t>:</a:t>
            </a:r>
          </a:p>
          <a:p>
            <a:pPr marL="0" indent="0">
              <a:buNone/>
            </a:pPr>
            <a:r>
              <a:rPr lang="it-IT" dirty="0"/>
              <a:t>Lingua Inglese</a:t>
            </a:r>
          </a:p>
          <a:p>
            <a:pPr marL="457200" lvl="1" indent="0">
              <a:buNone/>
            </a:pPr>
            <a:r>
              <a:rPr lang="it-IT" sz="2000" dirty="0"/>
              <a:t>Test del CLA</a:t>
            </a:r>
          </a:p>
          <a:p>
            <a:pPr marL="0" indent="0">
              <a:buNone/>
            </a:pPr>
            <a:r>
              <a:rPr lang="it-IT" dirty="0"/>
              <a:t>English for English for journalism, advertisement and </a:t>
            </a:r>
            <a:r>
              <a:rPr lang="it-IT" dirty="0" err="1"/>
              <a:t>communication</a:t>
            </a:r>
            <a:endParaRPr lang="it-IT" dirty="0"/>
          </a:p>
          <a:p>
            <a:pPr marL="457200" lvl="1" indent="0">
              <a:buNone/>
            </a:pPr>
            <a:r>
              <a:rPr lang="it-IT" sz="2000" dirty="0"/>
              <a:t>Gruppo unico: Prof. John Wade</a:t>
            </a:r>
          </a:p>
          <a:p>
            <a:pPr marL="0" indent="0">
              <a:buNone/>
            </a:pPr>
            <a:r>
              <a:rPr lang="it-IT" dirty="0"/>
              <a:t>Coding e web</a:t>
            </a:r>
          </a:p>
          <a:p>
            <a:pPr marL="457200" lvl="1" indent="0">
              <a:buNone/>
            </a:pPr>
            <a:r>
              <a:rPr lang="it-IT" sz="2000" dirty="0"/>
              <a:t>Gruppo matricole pari: Prof. Stefano Federici</a:t>
            </a:r>
          </a:p>
          <a:p>
            <a:pPr marL="457200" lvl="1" indent="0">
              <a:buNone/>
            </a:pPr>
            <a:r>
              <a:rPr lang="it-IT" sz="2000" dirty="0"/>
              <a:t>Gruppo matricole dispari: docente da definire</a:t>
            </a:r>
          </a:p>
          <a:p>
            <a:pPr marL="0" indent="0">
              <a:buNone/>
            </a:pPr>
            <a:r>
              <a:rPr lang="it-IT" dirty="0"/>
              <a:t>Sociologia della comunicazione e dell’immaginario</a:t>
            </a:r>
          </a:p>
          <a:p>
            <a:pPr marL="457200" lvl="1" indent="0">
              <a:buNone/>
            </a:pPr>
            <a:r>
              <a:rPr lang="it-IT" sz="2000" dirty="0"/>
              <a:t>Gruppo unico: Prof. Emiliano Ilardi</a:t>
            </a:r>
          </a:p>
        </p:txBody>
      </p:sp>
      <p:pic>
        <p:nvPicPr>
          <p:cNvPr id="6" name="Immagine 5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2D509D16-A502-C34C-BF75-AA1C232325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30" y="391439"/>
            <a:ext cx="2131781" cy="3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25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B85690FF-AD4A-0244-9945-5535CB63C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33" y="1041724"/>
            <a:ext cx="12008733" cy="5764192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F7B08B7A-ED88-754A-8082-A2016BDA9444}"/>
              </a:ext>
            </a:extLst>
          </p:cNvPr>
          <p:cNvSpPr/>
          <p:nvPr/>
        </p:nvSpPr>
        <p:spPr>
          <a:xfrm>
            <a:off x="4523773" y="246491"/>
            <a:ext cx="31444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dirty="0"/>
              <a:t>COSA SI STUDIA</a:t>
            </a:r>
          </a:p>
        </p:txBody>
      </p:sp>
    </p:spTree>
    <p:extLst>
      <p:ext uri="{BB962C8B-B14F-4D97-AF65-F5344CB8AC3E}">
        <p14:creationId xmlns:p14="http://schemas.microsoft.com/office/powerpoint/2010/main" val="39486905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916489-0B6B-8647-94C2-D7B76148B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60" y="1035025"/>
            <a:ext cx="3504438" cy="5431536"/>
          </a:xfrm>
        </p:spPr>
        <p:txBody>
          <a:bodyPr>
            <a:normAutofit/>
          </a:bodyPr>
          <a:lstStyle/>
          <a:p>
            <a:r>
              <a:rPr lang="it-IT" sz="5400" dirty="0"/>
              <a:t>APPELLI D’ESAME</a:t>
            </a:r>
            <a:br>
              <a:rPr lang="it-IT" sz="5400" dirty="0"/>
            </a:br>
            <a:br>
              <a:rPr lang="it-IT" sz="4800" dirty="0"/>
            </a:br>
            <a:r>
              <a:rPr lang="it-IT" sz="3600" b="1" dirty="0">
                <a:solidFill>
                  <a:srgbClr val="C00000"/>
                </a:solidFill>
              </a:rPr>
              <a:t>6 appelli </a:t>
            </a:r>
            <a:br>
              <a:rPr lang="it-IT" sz="3600" b="1" dirty="0">
                <a:solidFill>
                  <a:srgbClr val="C00000"/>
                </a:solidFill>
              </a:rPr>
            </a:br>
            <a:r>
              <a:rPr lang="it-IT" sz="3600" b="1" dirty="0">
                <a:solidFill>
                  <a:srgbClr val="C00000"/>
                </a:solidFill>
              </a:rPr>
              <a:t>3 sessioni</a:t>
            </a:r>
          </a:p>
        </p:txBody>
      </p:sp>
      <p:pic>
        <p:nvPicPr>
          <p:cNvPr id="6" name="Immagine 5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2D509D16-A502-C34C-BF75-AA1C232325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30" y="391439"/>
            <a:ext cx="2131781" cy="3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7551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916489-0B6B-8647-94C2-D7B76148B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60" y="1035025"/>
            <a:ext cx="3504438" cy="5431536"/>
          </a:xfrm>
        </p:spPr>
        <p:txBody>
          <a:bodyPr>
            <a:normAutofit/>
          </a:bodyPr>
          <a:lstStyle/>
          <a:p>
            <a:r>
              <a:rPr lang="it-IT" sz="5400" dirty="0"/>
              <a:t>APPELLI D’ESAME</a:t>
            </a:r>
            <a:br>
              <a:rPr lang="it-IT" sz="5400" dirty="0"/>
            </a:br>
            <a:br>
              <a:rPr lang="it-IT" sz="4800" dirty="0"/>
            </a:br>
            <a:r>
              <a:rPr lang="it-IT" sz="3600" b="1" dirty="0">
                <a:solidFill>
                  <a:srgbClr val="C00000"/>
                </a:solidFill>
              </a:rPr>
              <a:t>6 appelli </a:t>
            </a:r>
            <a:br>
              <a:rPr lang="it-IT" sz="3600" b="1" dirty="0">
                <a:solidFill>
                  <a:srgbClr val="C00000"/>
                </a:solidFill>
              </a:rPr>
            </a:br>
            <a:r>
              <a:rPr lang="it-IT" sz="3600" b="1" dirty="0">
                <a:solidFill>
                  <a:srgbClr val="C00000"/>
                </a:solidFill>
              </a:rPr>
              <a:t>3 sessioni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2F12E88-90AC-014A-B66E-48D9C1241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3698" y="1096103"/>
            <a:ext cx="7874392" cy="543153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it-IT" sz="3600" dirty="0">
                <a:solidFill>
                  <a:srgbClr val="C00000"/>
                </a:solidFill>
              </a:rPr>
              <a:t>SESSIONE ESTIVA:</a:t>
            </a:r>
          </a:p>
          <a:p>
            <a:pPr marL="0" indent="0">
              <a:buNone/>
            </a:pPr>
            <a:r>
              <a:rPr lang="it-IT" b="1" dirty="0"/>
              <a:t>Maggio – Giugno - Luglio</a:t>
            </a:r>
          </a:p>
          <a:p>
            <a:pPr marL="0" indent="0">
              <a:buNone/>
            </a:pPr>
            <a:endParaRPr lang="it-IT" sz="36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it-IT" sz="3600" dirty="0">
                <a:solidFill>
                  <a:srgbClr val="C00000"/>
                </a:solidFill>
              </a:rPr>
              <a:t>SESSIONE AUTUNNALE:</a:t>
            </a:r>
          </a:p>
          <a:p>
            <a:pPr marL="0" indent="0">
              <a:buNone/>
            </a:pPr>
            <a:r>
              <a:rPr lang="it-IT" b="1" dirty="0"/>
              <a:t>Settembre</a:t>
            </a:r>
            <a:r>
              <a:rPr lang="it-IT" dirty="0"/>
              <a:t> 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sz="3600" dirty="0">
                <a:solidFill>
                  <a:srgbClr val="C00000"/>
                </a:solidFill>
              </a:rPr>
              <a:t>SESSIONE STRAORDINARIA:</a:t>
            </a:r>
          </a:p>
          <a:p>
            <a:pPr marL="0" indent="0">
              <a:buNone/>
            </a:pPr>
            <a:r>
              <a:rPr lang="it-IT" b="1" dirty="0"/>
              <a:t>Gennaio - Febbraio</a:t>
            </a:r>
          </a:p>
        </p:txBody>
      </p:sp>
      <p:pic>
        <p:nvPicPr>
          <p:cNvPr id="6" name="Immagine 5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2D509D16-A502-C34C-BF75-AA1C232325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30" y="391439"/>
            <a:ext cx="2131781" cy="3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1856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83BAD12-4D8E-F043-A321-69B0279F60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5"/>
          <a:stretch/>
        </p:blipFill>
        <p:spPr>
          <a:xfrm>
            <a:off x="7732643" y="3229020"/>
            <a:ext cx="4278858" cy="2153051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E078D0D5-2C20-404C-A062-090819BA07EB}"/>
              </a:ext>
            </a:extLst>
          </p:cNvPr>
          <p:cNvSpPr/>
          <p:nvPr/>
        </p:nvSpPr>
        <p:spPr>
          <a:xfrm>
            <a:off x="8537713" y="4072580"/>
            <a:ext cx="24350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i="1" dirty="0" err="1">
                <a:highlight>
                  <a:srgbClr val="C0C0C0"/>
                </a:highlight>
              </a:rPr>
              <a:t>com.unica.it</a:t>
            </a:r>
            <a:endParaRPr lang="it-IT" sz="3200" i="1" dirty="0">
              <a:highlight>
                <a:srgbClr val="C0C0C0"/>
              </a:highlight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99EC9D88-64F5-DED6-3B82-20FA82451CA2}"/>
              </a:ext>
            </a:extLst>
          </p:cNvPr>
          <p:cNvSpPr txBox="1"/>
          <p:nvPr/>
        </p:nvSpPr>
        <p:spPr>
          <a:xfrm>
            <a:off x="339524" y="1163909"/>
            <a:ext cx="108248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/>
              <a:t>D. Dove trovare informazioni sul corso, sui programmi degli insegnamenti,</a:t>
            </a:r>
            <a:br>
              <a:rPr lang="it-IT" sz="2800" dirty="0"/>
            </a:br>
            <a:r>
              <a:rPr lang="it-IT" sz="2800" dirty="0"/>
              <a:t>     sugli eventi, sulle attività didattiche in generale?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0CA32FB-8A7F-092E-FA6A-69082BEEB7BA}"/>
              </a:ext>
            </a:extLst>
          </p:cNvPr>
          <p:cNvSpPr txBox="1"/>
          <p:nvPr/>
        </p:nvSpPr>
        <p:spPr>
          <a:xfrm>
            <a:off x="339524" y="2191038"/>
            <a:ext cx="108994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/>
              <a:t>R</a:t>
            </a:r>
            <a:r>
              <a:rPr lang="it-IT" sz="2800" dirty="0"/>
              <a:t>. </a:t>
            </a:r>
            <a:r>
              <a:rPr lang="it-IT" sz="2800" b="1" dirty="0"/>
              <a:t>Piattaforma</a:t>
            </a:r>
            <a:r>
              <a:rPr lang="it-IT" sz="2800" dirty="0"/>
              <a:t> EFIS, </a:t>
            </a:r>
            <a:r>
              <a:rPr lang="it-IT" sz="2800" b="1" dirty="0"/>
              <a:t>SITO </a:t>
            </a:r>
            <a:r>
              <a:rPr lang="it-IT" sz="2800" dirty="0"/>
              <a:t>CORSO, </a:t>
            </a:r>
            <a:r>
              <a:rPr lang="it-IT" sz="2800" b="1" dirty="0"/>
              <a:t>APP MOODLE  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8A23122-727E-1383-A4A3-658CA73F60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412"/>
          <a:stretch/>
        </p:blipFill>
        <p:spPr>
          <a:xfrm>
            <a:off x="339526" y="3252721"/>
            <a:ext cx="4502255" cy="212935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DBDB1C67-DB69-8A35-ECEE-83EE761FAE2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986" b="70725"/>
          <a:stretch/>
        </p:blipFill>
        <p:spPr>
          <a:xfrm>
            <a:off x="4881538" y="3264001"/>
            <a:ext cx="2650837" cy="212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801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99EC9D88-64F5-DED6-3B82-20FA82451CA2}"/>
              </a:ext>
            </a:extLst>
          </p:cNvPr>
          <p:cNvSpPr txBox="1"/>
          <p:nvPr/>
        </p:nvSpPr>
        <p:spPr>
          <a:xfrm>
            <a:off x="339524" y="1163909"/>
            <a:ext cx="8713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/>
              <a:t>D. Dove trovare informazioni sulla vita del corso di laurea?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0CA32FB-8A7F-092E-FA6A-69082BEEB7BA}"/>
              </a:ext>
            </a:extLst>
          </p:cNvPr>
          <p:cNvSpPr txBox="1"/>
          <p:nvPr/>
        </p:nvSpPr>
        <p:spPr>
          <a:xfrm>
            <a:off x="339524" y="2191038"/>
            <a:ext cx="108994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/>
              <a:t>R</a:t>
            </a:r>
            <a:r>
              <a:rPr lang="it-IT" sz="2800" dirty="0"/>
              <a:t>. Profili social: </a:t>
            </a:r>
            <a:r>
              <a:rPr lang="it-IT" sz="2800" b="1" dirty="0"/>
              <a:t>INSTAGRAM</a:t>
            </a:r>
            <a:r>
              <a:rPr lang="it-IT" sz="2800" dirty="0"/>
              <a:t>, </a:t>
            </a:r>
            <a:r>
              <a:rPr lang="it-IT" sz="2800" b="1" dirty="0"/>
              <a:t>FACEBOOK</a:t>
            </a:r>
            <a:r>
              <a:rPr lang="it-IT" sz="2800" dirty="0"/>
              <a:t>, </a:t>
            </a:r>
            <a:r>
              <a:rPr lang="it-IT" sz="2800" b="1" dirty="0"/>
              <a:t>TWITTER</a:t>
            </a:r>
            <a:r>
              <a:rPr lang="it-IT" sz="2800" dirty="0"/>
              <a:t>, </a:t>
            </a:r>
            <a:r>
              <a:rPr lang="it-IT" sz="2800" b="1" dirty="0"/>
              <a:t>YOUTUBE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5D16176-87A2-C896-0C3E-E7B650AEFB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278" y="2793770"/>
            <a:ext cx="3436031" cy="395467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EDA54DB5-7BD8-E521-ADF9-AD1440F55B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71" y="2793770"/>
            <a:ext cx="2897277" cy="395467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6FE816DA-BD6D-DB8F-F4F9-868619BE62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14" y="2793770"/>
            <a:ext cx="3239360" cy="395467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642654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99EC9D88-64F5-DED6-3B82-20FA82451CA2}"/>
              </a:ext>
            </a:extLst>
          </p:cNvPr>
          <p:cNvSpPr txBox="1"/>
          <p:nvPr/>
        </p:nvSpPr>
        <p:spPr>
          <a:xfrm>
            <a:off x="339524" y="1163909"/>
            <a:ext cx="102301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/>
              <a:t>D. Dove trovare informazioni sui calendari delle lezioni e degli esami?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0CA32FB-8A7F-092E-FA6A-69082BEEB7BA}"/>
              </a:ext>
            </a:extLst>
          </p:cNvPr>
          <p:cNvSpPr txBox="1"/>
          <p:nvPr/>
        </p:nvSpPr>
        <p:spPr>
          <a:xfrm>
            <a:off x="374249" y="2191038"/>
            <a:ext cx="108994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/>
              <a:t>R</a:t>
            </a:r>
            <a:r>
              <a:rPr lang="it-IT" sz="2800" dirty="0"/>
              <a:t>. Nella </a:t>
            </a:r>
            <a:r>
              <a:rPr lang="it-IT" sz="2800" b="1" dirty="0"/>
              <a:t>agenda web </a:t>
            </a:r>
            <a:r>
              <a:rPr lang="it-IT" sz="2800" dirty="0"/>
              <a:t>di easy staff: https://</a:t>
            </a:r>
            <a:r>
              <a:rPr lang="it-IT" sz="2800" dirty="0" err="1"/>
              <a:t>unica.easystaff.it</a:t>
            </a:r>
            <a:r>
              <a:rPr lang="it-IT" sz="2800" dirty="0"/>
              <a:t>/</a:t>
            </a:r>
            <a:r>
              <a:rPr lang="it-IT" sz="2800" dirty="0" err="1"/>
              <a:t>AgendaWeb</a:t>
            </a:r>
            <a:r>
              <a:rPr lang="it-IT" sz="2800" dirty="0"/>
              <a:t>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B964866-8E83-47CE-0E4F-F54BDB9B71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696" b="28175"/>
          <a:stretch/>
        </p:blipFill>
        <p:spPr>
          <a:xfrm>
            <a:off x="6806526" y="2897739"/>
            <a:ext cx="4878793" cy="302804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1D7D5526-7387-83C7-64AA-F4318A0B3B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45" b="25688"/>
          <a:stretch/>
        </p:blipFill>
        <p:spPr>
          <a:xfrm>
            <a:off x="374249" y="2897739"/>
            <a:ext cx="5793204" cy="3028048"/>
          </a:xfrm>
          <a:prstGeom prst="rect">
            <a:avLst/>
          </a:prstGeom>
        </p:spPr>
      </p:pic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6CBA9DA7-7D80-2884-5069-EC162AF8A2A1}"/>
              </a:ext>
            </a:extLst>
          </p:cNvPr>
          <p:cNvSpPr/>
          <p:nvPr/>
        </p:nvSpPr>
        <p:spPr>
          <a:xfrm>
            <a:off x="843149" y="3230088"/>
            <a:ext cx="1484416" cy="43938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32FBA9BB-F60F-B451-329F-ADF611ED8C16}"/>
              </a:ext>
            </a:extLst>
          </p:cNvPr>
          <p:cNvSpPr/>
          <p:nvPr/>
        </p:nvSpPr>
        <p:spPr>
          <a:xfrm>
            <a:off x="7087591" y="3170713"/>
            <a:ext cx="1484416" cy="43938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02861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99EC9D88-64F5-DED6-3B82-20FA82451CA2}"/>
              </a:ext>
            </a:extLst>
          </p:cNvPr>
          <p:cNvSpPr txBox="1"/>
          <p:nvPr/>
        </p:nvSpPr>
        <p:spPr>
          <a:xfrm>
            <a:off x="339524" y="1163909"/>
            <a:ext cx="9177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/>
              <a:t>D. Chi può aiutarti a capire meglio come funziona l’università?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0CA32FB-8A7F-092E-FA6A-69082BEEB7BA}"/>
              </a:ext>
            </a:extLst>
          </p:cNvPr>
          <p:cNvSpPr txBox="1"/>
          <p:nvPr/>
        </p:nvSpPr>
        <p:spPr>
          <a:xfrm>
            <a:off x="374249" y="2191038"/>
            <a:ext cx="108994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/>
              <a:t>R</a:t>
            </a:r>
            <a:r>
              <a:rPr lang="it-IT" sz="2800" dirty="0"/>
              <a:t>. La </a:t>
            </a:r>
            <a:r>
              <a:rPr lang="it-IT" sz="2800" b="1" dirty="0"/>
              <a:t>tutor</a:t>
            </a:r>
            <a:r>
              <a:rPr lang="it-IT" sz="2800" dirty="0"/>
              <a:t> di </a:t>
            </a:r>
            <a:r>
              <a:rPr lang="it-IT" sz="2800" b="1" dirty="0"/>
              <a:t>orientamento</a:t>
            </a:r>
            <a:r>
              <a:rPr lang="it-IT" sz="2800" dirty="0"/>
              <a:t> e i/le </a:t>
            </a:r>
            <a:r>
              <a:rPr lang="it-IT" sz="2800" b="1" dirty="0"/>
              <a:t>tutor</a:t>
            </a:r>
            <a:r>
              <a:rPr lang="it-IT" sz="2800" dirty="0"/>
              <a:t> </a:t>
            </a:r>
            <a:r>
              <a:rPr lang="it-IT" sz="2800" b="1" dirty="0" err="1"/>
              <a:t>buddy</a:t>
            </a:r>
            <a:endParaRPr lang="it-IT" sz="2800" b="1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03FA2D7-F2FC-1659-9BB7-0F34E0B4B653}"/>
              </a:ext>
            </a:extLst>
          </p:cNvPr>
          <p:cNvSpPr txBox="1"/>
          <p:nvPr/>
        </p:nvSpPr>
        <p:spPr>
          <a:xfrm>
            <a:off x="2168053" y="3100186"/>
            <a:ext cx="7842845" cy="22268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t-IT" altLang="it-IT" sz="3200" dirty="0">
                <a:latin typeface="Tahoma" panose="020B0604030504040204" pitchFamily="34" charset="0"/>
                <a:cs typeface="Tahoma" panose="020B0604030504040204" pitchFamily="34" charset="0"/>
              </a:rPr>
              <a:t>Tutor orientamento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3200" dirty="0">
                <a:latin typeface="Tahoma" panose="020B0604030504040204" pitchFamily="34" charset="0"/>
                <a:cs typeface="Tahoma" panose="020B0604030504040204" pitchFamily="34" charset="0"/>
              </a:rPr>
              <a:t>Dott.ssa </a:t>
            </a:r>
            <a:r>
              <a:rPr lang="it-IT" altLang="it-IT" sz="3200" b="1" dirty="0">
                <a:latin typeface="Tahoma" panose="020B0604030504040204" pitchFamily="34" charset="0"/>
                <a:cs typeface="Tahoma" panose="020B0604030504040204" pitchFamily="34" charset="0"/>
              </a:rPr>
              <a:t>Alessia Pitzalis </a:t>
            </a:r>
            <a:r>
              <a:rPr lang="it-IT" altLang="it-IT" sz="3200" dirty="0">
                <a:latin typeface="Tahoma" panose="020B0604030504040204" pitchFamily="34" charset="0"/>
                <a:cs typeface="Tahoma" panose="020B0604030504040204" pitchFamily="34" charset="0"/>
              </a:rPr>
              <a:t>		</a:t>
            </a:r>
            <a:r>
              <a:rPr lang="it-IT" sz="3200" dirty="0"/>
              <a:t>          </a:t>
            </a:r>
            <a:r>
              <a:rPr lang="it-IT" sz="3200" dirty="0">
                <a:latin typeface="Tahoma" panose="020B0604030504040204" pitchFamily="34" charset="0"/>
                <a:cs typeface="Tahoma" panose="020B0604030504040204" pitchFamily="34" charset="0"/>
                <a:hlinkClick r:id="rId2"/>
              </a:rPr>
              <a:t>orientamento.studium@unica.it</a:t>
            </a:r>
            <a:endParaRPr lang="it-IT" sz="3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9387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13">
            <a:extLst>
              <a:ext uri="{FF2B5EF4-FFF2-40B4-BE49-F238E27FC236}">
                <a16:creationId xmlns:a16="http://schemas.microsoft.com/office/drawing/2014/main" id="{D593349E-2EC0-EB41-B8DD-4C5F0A9F2E3F}"/>
              </a:ext>
            </a:extLst>
          </p:cNvPr>
          <p:cNvSpPr/>
          <p:nvPr/>
        </p:nvSpPr>
        <p:spPr>
          <a:xfrm>
            <a:off x="10330149" y="590400"/>
            <a:ext cx="1615163" cy="25267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4FD322D8-1FCE-4544-8A31-697F8D228623}"/>
              </a:ext>
            </a:extLst>
          </p:cNvPr>
          <p:cNvSpPr txBox="1"/>
          <p:nvPr/>
        </p:nvSpPr>
        <p:spPr>
          <a:xfrm>
            <a:off x="0" y="6488028"/>
            <a:ext cx="12192000" cy="369973"/>
          </a:xfrm>
          <a:prstGeom prst="rect">
            <a:avLst/>
          </a:prstGeom>
          <a:solidFill>
            <a:srgbClr val="1956A4"/>
          </a:solidFill>
        </p:spPr>
        <p:txBody>
          <a:bodyPr vert="horz" wrap="square" lIns="0" tIns="106045" rIns="0" bIns="0" rtlCol="0">
            <a:spAutoFit/>
          </a:bodyPr>
          <a:lstStyle/>
          <a:p>
            <a:pPr marL="69850" algn="ctr">
              <a:lnSpc>
                <a:spcPts val="2220"/>
              </a:lnSpc>
              <a:spcBef>
                <a:spcPts val="835"/>
              </a:spcBef>
            </a:pPr>
            <a:endParaRPr sz="1600" dirty="0">
              <a:latin typeface="Lucida Sans"/>
              <a:cs typeface="Lucida Sans"/>
            </a:endParaRPr>
          </a:p>
        </p:txBody>
      </p:sp>
      <p:sp>
        <p:nvSpPr>
          <p:cNvPr id="11" name="Shape 31">
            <a:extLst>
              <a:ext uri="{FF2B5EF4-FFF2-40B4-BE49-F238E27FC236}">
                <a16:creationId xmlns:a16="http://schemas.microsoft.com/office/drawing/2014/main" id="{4D9E4F83-33CC-BB4D-B0AC-2A6AFFC702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9016" y="1728375"/>
            <a:ext cx="9934931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400" b="1" dirty="0">
                <a:latin typeface="Tahoma" panose="020B0604030504040204" pitchFamily="34" charset="0"/>
                <a:cs typeface="Tahoma" panose="020B0604030504040204" pitchFamily="34" charset="0"/>
              </a:rPr>
              <a:t>Elisabetta Gola (coordinatrice) :	</a:t>
            </a:r>
            <a:r>
              <a:rPr lang="it-IT" altLang="it-IT" sz="2400" b="1" dirty="0">
                <a:latin typeface="Tahoma" panose="020B0604030504040204" pitchFamily="34" charset="0"/>
                <a:cs typeface="Tahoma" panose="020B0604030504040204" pitchFamily="34" charset="0"/>
                <a:hlinkClick r:id="rId3"/>
              </a:rPr>
              <a:t>egola@unica.it</a:t>
            </a:r>
            <a:r>
              <a:rPr lang="it-IT" altLang="it-IT" sz="2400" b="1" dirty="0">
                <a:latin typeface="Tahoma" panose="020B0604030504040204" pitchFamily="34" charset="0"/>
                <a:cs typeface="Tahoma" panose="020B0604030504040204" pitchFamily="34" charset="0"/>
              </a:rPr>
              <a:t>            </a:t>
            </a:r>
            <a:r>
              <a:rPr lang="it-IT" altLang="it-IT" sz="2400" b="1" dirty="0">
                <a:solidFill>
                  <a:srgbClr val="FFFF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|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400" dirty="0">
                <a:latin typeface="Tahoma" panose="020B0604030504040204" pitchFamily="34" charset="0"/>
                <a:cs typeface="Tahoma" panose="020B0604030504040204" pitchFamily="34" charset="0"/>
              </a:rPr>
              <a:t>Rita </a:t>
            </a:r>
            <a:r>
              <a:rPr lang="it-IT" altLang="it-IT" sz="2400" dirty="0" err="1">
                <a:latin typeface="Tahoma" panose="020B0604030504040204" pitchFamily="34" charset="0"/>
                <a:cs typeface="Tahoma" panose="020B0604030504040204" pitchFamily="34" charset="0"/>
              </a:rPr>
              <a:t>Loi</a:t>
            </a:r>
            <a:r>
              <a:rPr lang="it-IT" altLang="it-IT" sz="2400" dirty="0">
                <a:latin typeface="Tahoma" panose="020B0604030504040204" pitchFamily="34" charset="0"/>
                <a:cs typeface="Tahoma" panose="020B0604030504040204" pitchFamily="34" charset="0"/>
              </a:rPr>
              <a:t> (coordinatore didattico):		</a:t>
            </a:r>
            <a:r>
              <a:rPr lang="it-IT" altLang="it-IT" sz="2400" dirty="0">
                <a:latin typeface="Tahoma" panose="020B0604030504040204" pitchFamily="34" charset="0"/>
                <a:cs typeface="Tahoma" panose="020B0604030504040204" pitchFamily="34" charset="0"/>
                <a:hlinkClick r:id="rId4"/>
              </a:rPr>
              <a:t>r.loi@amm.unica.it</a:t>
            </a:r>
            <a:r>
              <a:rPr lang="it-IT" altLang="it-IT" sz="2400" dirty="0">
                <a:latin typeface="Tahoma" panose="020B0604030504040204" pitchFamily="34" charset="0"/>
                <a:cs typeface="Tahoma" panose="020B0604030504040204" pitchFamily="34" charset="0"/>
              </a:rPr>
              <a:t>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t-IT" altLang="it-IT" sz="24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t-IT" altLang="it-IT" sz="2400" dirty="0">
                <a:latin typeface="Tahoma" panose="020B0604030504040204" pitchFamily="34" charset="0"/>
                <a:cs typeface="Tahoma" panose="020B0604030504040204" pitchFamily="34" charset="0"/>
              </a:rPr>
              <a:t>Ufficio Orientamento:			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it-IT" altLang="it-IT" sz="2400" dirty="0">
                <a:latin typeface="Tahoma" panose="020B0604030504040204" pitchFamily="34" charset="0"/>
                <a:cs typeface="Tahoma" panose="020B0604030504040204" pitchFamily="34" charset="0"/>
              </a:rPr>
              <a:t>Via </a:t>
            </a:r>
            <a:r>
              <a:rPr lang="it-IT" altLang="it-IT" sz="2400" dirty="0" err="1">
                <a:latin typeface="Tahoma" panose="020B0604030504040204" pitchFamily="34" charset="0"/>
                <a:cs typeface="Tahoma" panose="020B0604030504040204" pitchFamily="34" charset="0"/>
              </a:rPr>
              <a:t>is</a:t>
            </a:r>
            <a:r>
              <a:rPr lang="it-IT" altLang="it-IT" sz="2400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altLang="it-IT" sz="2400" dirty="0" err="1">
                <a:latin typeface="Tahoma" panose="020B0604030504040204" pitchFamily="34" charset="0"/>
                <a:cs typeface="Tahoma" panose="020B0604030504040204" pitchFamily="34" charset="0"/>
              </a:rPr>
              <a:t>Mirrionis</a:t>
            </a:r>
            <a:r>
              <a:rPr lang="it-IT" altLang="it-IT" sz="2400" dirty="0">
                <a:latin typeface="Tahoma" panose="020B0604030504040204" pitchFamily="34" charset="0"/>
                <a:cs typeface="Tahoma" panose="020B0604030504040204" pitchFamily="34" charset="0"/>
              </a:rPr>
              <a:t>, 1 – 09123 Cagliari         </a:t>
            </a:r>
            <a:r>
              <a:rPr lang="it-IT" altLang="it-IT" sz="2400" dirty="0">
                <a:latin typeface="Tahoma" panose="020B0604030504040204" pitchFamily="34" charset="0"/>
                <a:cs typeface="Tahoma" panose="020B0604030504040204" pitchFamily="34" charset="0"/>
                <a:hlinkClick r:id="rId5"/>
              </a:rPr>
              <a:t>orientaform@unica.it</a:t>
            </a:r>
            <a:endParaRPr lang="it-IT" altLang="it-IT" sz="24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t-IT" altLang="it-IT" sz="24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t-IT" altLang="it-IT" sz="2400" dirty="0">
                <a:latin typeface="Tahoma" panose="020B0604030504040204" pitchFamily="34" charset="0"/>
                <a:cs typeface="Tahoma" panose="020B0604030504040204" pitchFamily="34" charset="0"/>
              </a:rPr>
              <a:t>Tutor orientamento facoltà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it-IT" altLang="it-IT" sz="2400" dirty="0">
                <a:latin typeface="Tahoma" panose="020B0604030504040204" pitchFamily="34" charset="0"/>
                <a:cs typeface="Tahoma" panose="020B0604030504040204" pitchFamily="34" charset="0"/>
              </a:rPr>
              <a:t>Dott.ssa Alessia </a:t>
            </a:r>
            <a:r>
              <a:rPr lang="it-IT" altLang="it-IT" sz="2400" dirty="0" err="1">
                <a:latin typeface="Tahoma" panose="020B0604030504040204" pitchFamily="34" charset="0"/>
                <a:cs typeface="Tahoma" panose="020B0604030504040204" pitchFamily="34" charset="0"/>
              </a:rPr>
              <a:t>Pitzalis</a:t>
            </a:r>
            <a:r>
              <a:rPr lang="it-IT" altLang="it-IT" sz="2400" dirty="0">
                <a:latin typeface="Tahoma" panose="020B0604030504040204" pitchFamily="34" charset="0"/>
                <a:cs typeface="Tahoma" panose="020B0604030504040204" pitchFamily="34" charset="0"/>
              </a:rPr>
              <a:t> 		</a:t>
            </a:r>
            <a:r>
              <a:rPr lang="it-IT" dirty="0"/>
              <a:t>          </a:t>
            </a:r>
            <a:r>
              <a:rPr lang="it-IT" sz="2400" dirty="0">
                <a:latin typeface="Tahoma" panose="020B0604030504040204" pitchFamily="34" charset="0"/>
                <a:cs typeface="Tahoma" panose="020B0604030504040204" pitchFamily="34" charset="0"/>
                <a:hlinkClick r:id="rId6"/>
              </a:rPr>
              <a:t>orientamento.studium@unica.it</a:t>
            </a:r>
            <a:endParaRPr lang="it-IT" sz="24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it-IT" altLang="it-IT" sz="24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it-IT" altLang="it-IT" sz="2400" dirty="0">
                <a:latin typeface="Tahoma" panose="020B0604030504040204" pitchFamily="34" charset="0"/>
                <a:cs typeface="Tahoma" panose="020B0604030504040204" pitchFamily="34" charset="0"/>
              </a:rPr>
              <a:t>Sito web                                             </a:t>
            </a:r>
            <a:r>
              <a:rPr lang="it-IT" altLang="it-IT" sz="2400" dirty="0">
                <a:latin typeface="Tahoma" panose="020B0604030504040204" pitchFamily="34" charset="0"/>
                <a:cs typeface="Tahoma" panose="020B0604030504040204" pitchFamily="34" charset="0"/>
                <a:hlinkClick r:id="rId7"/>
              </a:rPr>
              <a:t>www.com.unica.it</a:t>
            </a:r>
            <a:endParaRPr lang="it-IT" altLang="it-IT" sz="24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it-IT" altLang="it-IT" sz="24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t-IT" altLang="it-IT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F37B036-B337-ED4C-A76E-37ECADFD0D3B}"/>
              </a:ext>
            </a:extLst>
          </p:cNvPr>
          <p:cNvSpPr txBox="1"/>
          <p:nvPr/>
        </p:nvSpPr>
        <p:spPr>
          <a:xfrm rot="16200000">
            <a:off x="-1375396" y="2839770"/>
            <a:ext cx="51946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600" b="1" dirty="0">
                <a:solidFill>
                  <a:srgbClr val="F8B352"/>
                </a:solidFill>
              </a:rPr>
              <a:t>CONTATTI</a:t>
            </a:r>
          </a:p>
        </p:txBody>
      </p:sp>
    </p:spTree>
    <p:extLst>
      <p:ext uri="{BB962C8B-B14F-4D97-AF65-F5344CB8AC3E}">
        <p14:creationId xmlns:p14="http://schemas.microsoft.com/office/powerpoint/2010/main" val="315838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7B08B7A-ED88-754A-8082-A2016BDA9444}"/>
              </a:ext>
            </a:extLst>
          </p:cNvPr>
          <p:cNvSpPr/>
          <p:nvPr/>
        </p:nvSpPr>
        <p:spPr>
          <a:xfrm>
            <a:off x="3463041" y="188125"/>
            <a:ext cx="5004767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3600" dirty="0"/>
              <a:t>COSA SI STUDIA</a:t>
            </a:r>
            <a:br>
              <a:rPr lang="it-IT" sz="3600" dirty="0"/>
            </a:br>
            <a:r>
              <a:rPr lang="it-IT" sz="3200" b="1" dirty="0"/>
              <a:t>I ANNO</a:t>
            </a:r>
            <a:r>
              <a:rPr lang="it-IT" sz="3200" dirty="0"/>
              <a:t>-PERCORSO COMUNE</a:t>
            </a:r>
            <a:endParaRPr lang="it-IT" sz="3600" dirty="0"/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34D57134-9F13-FD41-B20C-CADC29E278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5861"/>
              </p:ext>
            </p:extLst>
          </p:nvPr>
        </p:nvGraphicFramePr>
        <p:xfrm>
          <a:off x="1382950" y="2266880"/>
          <a:ext cx="5844702" cy="4389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44702">
                  <a:extLst>
                    <a:ext uri="{9D8B030D-6E8A-4147-A177-3AD203B41FA5}">
                      <a16:colId xmlns:a16="http://schemas.microsoft.com/office/drawing/2014/main" val="6108701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1800" kern="50" dirty="0">
                          <a:effectLst/>
                        </a:rPr>
                        <a:t>INSEGNAMENTI</a:t>
                      </a:r>
                      <a:endParaRPr lang="it-IT" sz="2000" kern="5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 anchor="ctr">
                    <a:solidFill>
                      <a:srgbClr val="30A5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6816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effectLst/>
                        </a:rPr>
                        <a:t>Logica e teoria dell’argomentazione</a:t>
                      </a:r>
                      <a:endParaRPr lang="it-IT" sz="2000" kern="50" dirty="0">
                        <a:effectLst/>
                      </a:endParaRPr>
                    </a:p>
                    <a:p>
                      <a:pPr algn="l"/>
                      <a:r>
                        <a:rPr lang="it-IT" sz="1800" kern="50" dirty="0">
                          <a:effectLst/>
                        </a:rPr>
                        <a:t> </a:t>
                      </a:r>
                      <a:endParaRPr lang="it-IT" sz="2000" kern="5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30A5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462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800" kern="50" dirty="0">
                          <a:effectLst/>
                        </a:rPr>
                        <a:t>Coding e Web</a:t>
                      </a:r>
                      <a:endParaRPr lang="it-IT" sz="2000" kern="50" dirty="0">
                        <a:effectLst/>
                      </a:endParaRPr>
                    </a:p>
                    <a:p>
                      <a:pPr algn="l"/>
                      <a:r>
                        <a:rPr lang="it-IT" sz="1800" kern="50" dirty="0">
                          <a:effectLst/>
                        </a:rPr>
                        <a:t> </a:t>
                      </a:r>
                      <a:endParaRPr lang="it-IT" sz="2000" kern="5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30A5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390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effectLst/>
                        </a:rPr>
                        <a:t>Lingua Inglese</a:t>
                      </a:r>
                      <a:endParaRPr lang="it-IT" sz="2000" kern="50" dirty="0">
                        <a:effectLst/>
                      </a:endParaRPr>
                    </a:p>
                    <a:p>
                      <a:pPr algn="l"/>
                      <a:r>
                        <a:rPr lang="it-IT" sz="1800" kern="50" dirty="0">
                          <a:effectLst/>
                        </a:rPr>
                        <a:t> </a:t>
                      </a:r>
                      <a:endParaRPr lang="it-IT" sz="2000" kern="5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30A5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63867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kern="50" dirty="0">
                          <a:effectLst/>
                        </a:rPr>
                        <a:t>English for journalism, advertisement and communication</a:t>
                      </a:r>
                    </a:p>
                    <a:p>
                      <a:pPr algn="l"/>
                      <a:endParaRPr lang="it-IT" sz="2000" kern="5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30A5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98287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effectLst/>
                        </a:rPr>
                        <a:t>Teoria dei linguaggi e della comunicazione</a:t>
                      </a:r>
                      <a:endParaRPr lang="it-IT" sz="2000" kern="50" dirty="0">
                        <a:effectLst/>
                      </a:endParaRPr>
                    </a:p>
                    <a:p>
                      <a:pPr algn="l"/>
                      <a:r>
                        <a:rPr lang="it-IT" sz="1800" kern="50" dirty="0">
                          <a:effectLst/>
                        </a:rPr>
                        <a:t> </a:t>
                      </a:r>
                      <a:endParaRPr lang="it-IT" sz="2000" kern="5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30A5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2098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effectLst/>
                        </a:rPr>
                        <a:t>Sociologia della comunicazione e dell’immaginario</a:t>
                      </a:r>
                      <a:endParaRPr lang="it-IT" sz="2000" kern="50" dirty="0">
                        <a:effectLst/>
                      </a:endParaRPr>
                    </a:p>
                    <a:p>
                      <a:pPr algn="l"/>
                      <a:r>
                        <a:rPr lang="it-IT" sz="1800" kern="50" dirty="0">
                          <a:effectLst/>
                        </a:rPr>
                        <a:t> </a:t>
                      </a:r>
                      <a:endParaRPr lang="it-IT" sz="2000" kern="5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30A5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11669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effectLst/>
                        </a:rPr>
                        <a:t>Statistica sociale </a:t>
                      </a:r>
                      <a:endParaRPr lang="it-IT" sz="2000" kern="50" dirty="0">
                        <a:effectLst/>
                      </a:endParaRPr>
                    </a:p>
                    <a:p>
                      <a:pPr algn="l"/>
                      <a:r>
                        <a:rPr lang="it-IT" sz="1800" kern="50" dirty="0">
                          <a:effectLst/>
                        </a:rPr>
                        <a:t>OPPURE</a:t>
                      </a:r>
                      <a:endParaRPr lang="it-IT" sz="2000" kern="50" dirty="0">
                        <a:effectLst/>
                      </a:endParaRPr>
                    </a:p>
                    <a:p>
                      <a:pPr algn="l"/>
                      <a:r>
                        <a:rPr lang="it-IT" sz="1800" kern="50" dirty="0">
                          <a:effectLst/>
                        </a:rPr>
                        <a:t>Fondamenti di marketing</a:t>
                      </a:r>
                      <a:endParaRPr lang="it-IT" sz="2000" kern="50" dirty="0">
                        <a:effectLst/>
                      </a:endParaRPr>
                    </a:p>
                  </a:txBody>
                  <a:tcPr marL="68580" marR="68580" marT="0" marB="0">
                    <a:solidFill>
                      <a:srgbClr val="30A5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91330"/>
                  </a:ext>
                </a:extLst>
              </a:tr>
            </a:tbl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C9C42D46-8B64-1C4A-BBC0-C6E8F4114D21}"/>
              </a:ext>
            </a:extLst>
          </p:cNvPr>
          <p:cNvSpPr txBox="1"/>
          <p:nvPr/>
        </p:nvSpPr>
        <p:spPr>
          <a:xfrm>
            <a:off x="7801584" y="3287949"/>
            <a:ext cx="28210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INSEGNAMENTI DI BASE</a:t>
            </a:r>
          </a:p>
        </p:txBody>
      </p:sp>
    </p:spTree>
    <p:extLst>
      <p:ext uri="{BB962C8B-B14F-4D97-AF65-F5344CB8AC3E}">
        <p14:creationId xmlns:p14="http://schemas.microsoft.com/office/powerpoint/2010/main" val="1249321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7B08B7A-ED88-754A-8082-A2016BDA9444}"/>
              </a:ext>
            </a:extLst>
          </p:cNvPr>
          <p:cNvSpPr/>
          <p:nvPr/>
        </p:nvSpPr>
        <p:spPr>
          <a:xfrm>
            <a:off x="2153555" y="236765"/>
            <a:ext cx="7623754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3600" dirty="0"/>
              <a:t>COSA SI STUDIA</a:t>
            </a:r>
            <a:br>
              <a:rPr lang="it-IT" sz="3600" dirty="0"/>
            </a:br>
            <a:r>
              <a:rPr lang="it-IT" sz="3200" b="1" dirty="0"/>
              <a:t>II ANNO</a:t>
            </a:r>
            <a:r>
              <a:rPr lang="it-IT" sz="3200" dirty="0"/>
              <a:t>-</a:t>
            </a:r>
            <a:r>
              <a:rPr lang="it-IT" sz="3200" i="1" dirty="0"/>
              <a:t>Linguaggi e comunicazione artistica</a:t>
            </a:r>
            <a:endParaRPr lang="it-IT" sz="3600" i="1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9C42D46-8B64-1C4A-BBC0-C6E8F4114D21}"/>
              </a:ext>
            </a:extLst>
          </p:cNvPr>
          <p:cNvSpPr txBox="1"/>
          <p:nvPr/>
        </p:nvSpPr>
        <p:spPr>
          <a:xfrm>
            <a:off x="8027720" y="2386854"/>
            <a:ext cx="37234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 laboratori a scelta (20 ore): selezionarne uno da ciascun gruppo</a:t>
            </a:r>
          </a:p>
          <a:p>
            <a:r>
              <a:rPr lang="it-IT" dirty="0"/>
              <a:t> </a:t>
            </a:r>
          </a:p>
          <a:p>
            <a:r>
              <a:rPr lang="it-IT" dirty="0"/>
              <a:t>Gruppo 1:</a:t>
            </a:r>
          </a:p>
          <a:p>
            <a:r>
              <a:rPr lang="it-IT" dirty="0"/>
              <a:t>Laboratorio di scrittura</a:t>
            </a:r>
          </a:p>
          <a:p>
            <a:r>
              <a:rPr lang="it-IT" dirty="0"/>
              <a:t>Giornalismo e ufficio stampa</a:t>
            </a:r>
          </a:p>
          <a:p>
            <a:r>
              <a:rPr lang="it-IT" dirty="0"/>
              <a:t>Big data e </a:t>
            </a:r>
            <a:r>
              <a:rPr lang="it-IT" dirty="0" err="1"/>
              <a:t>infografica</a:t>
            </a:r>
            <a:br>
              <a:rPr lang="it-IT" dirty="0"/>
            </a:br>
            <a:endParaRPr lang="it-IT" dirty="0"/>
          </a:p>
          <a:p>
            <a:r>
              <a:rPr lang="it-IT" dirty="0"/>
              <a:t>Gruppo 2: </a:t>
            </a:r>
            <a:br>
              <a:rPr lang="it-IT" dirty="0"/>
            </a:br>
            <a:r>
              <a:rPr lang="it-IT" dirty="0"/>
              <a:t>Public </a:t>
            </a:r>
            <a:r>
              <a:rPr lang="it-IT" dirty="0" err="1"/>
              <a:t>speaking</a:t>
            </a:r>
            <a:r>
              <a:rPr lang="it-IT" dirty="0"/>
              <a:t> ed elementi di dizione</a:t>
            </a:r>
            <a:br>
              <a:rPr lang="it-IT" dirty="0"/>
            </a:br>
            <a:r>
              <a:rPr lang="it-IT" dirty="0" err="1"/>
              <a:t>Storytelling</a:t>
            </a:r>
            <a:r>
              <a:rPr lang="it-IT" dirty="0"/>
              <a:t> ed elementi di sceneggiatura</a:t>
            </a:r>
          </a:p>
          <a:p>
            <a:r>
              <a:rPr lang="it-IT" dirty="0"/>
              <a:t>Gestione eventi virtuali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44A5A49D-8A51-0C44-9F2D-A33ABAE99F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294917"/>
              </p:ext>
            </p:extLst>
          </p:nvPr>
        </p:nvGraphicFramePr>
        <p:xfrm>
          <a:off x="843001" y="1753279"/>
          <a:ext cx="5815518" cy="4815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15518">
                  <a:extLst>
                    <a:ext uri="{9D8B030D-6E8A-4147-A177-3AD203B41FA5}">
                      <a16:colId xmlns:a16="http://schemas.microsoft.com/office/drawing/2014/main" val="218535854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1800" kern="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INSEGNAMENTI</a:t>
                      </a:r>
                      <a:endParaRPr lang="it-IT" sz="2000" kern="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 anchor="ctr">
                    <a:solidFill>
                      <a:srgbClr val="B0CD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122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Lingua spagnola</a:t>
                      </a:r>
                    </a:p>
                    <a:p>
                      <a:pPr algn="l"/>
                      <a:endParaRPr lang="it-IT" sz="2000" kern="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B0CD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828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Filosofia della mente e Intelligenza artificiale</a:t>
                      </a:r>
                      <a:endParaRPr lang="it-IT" sz="2000" kern="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l"/>
                      <a:r>
                        <a:rPr lang="it-IT" sz="1800" kern="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it-IT" sz="2000" kern="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B0CD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9541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Linguaggi del cinema, della televisione e dei media digitali</a:t>
                      </a:r>
                    </a:p>
                    <a:p>
                      <a:pPr algn="l"/>
                      <a:endParaRPr lang="it-IT" sz="2000" kern="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B0CD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2256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Musiche popolari contemporanee</a:t>
                      </a:r>
                    </a:p>
                    <a:p>
                      <a:pPr algn="l"/>
                      <a:endParaRPr lang="it-IT" sz="2000" kern="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rgbClr val="B0CD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4961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Metodi e tecniche di comunicazione visiva</a:t>
                      </a:r>
                    </a:p>
                    <a:p>
                      <a:pPr algn="l"/>
                      <a:endParaRPr lang="it-IT" sz="2000" kern="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 anchor="ctr">
                    <a:solidFill>
                      <a:srgbClr val="B0CD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040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Analisi dell'immagine</a:t>
                      </a:r>
                    </a:p>
                    <a:p>
                      <a:pPr algn="l"/>
                      <a:endParaRPr lang="it-IT" sz="2000" kern="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B0CD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538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Trattamento informatico dei linguaggi multimediali</a:t>
                      </a:r>
                    </a:p>
                    <a:p>
                      <a:pPr algn="l"/>
                      <a:r>
                        <a:rPr lang="it-IT" sz="1800" kern="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OPPURE</a:t>
                      </a:r>
                      <a:endParaRPr lang="it-IT" sz="2000" kern="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l"/>
                      <a:r>
                        <a:rPr lang="it-IT" sz="1800" kern="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Fondamenti di automazione e programmazione</a:t>
                      </a:r>
                    </a:p>
                  </a:txBody>
                  <a:tcPr marL="68580" marR="68580" marT="0" marB="0">
                    <a:solidFill>
                      <a:srgbClr val="B0CD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1548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+ LABORATORI</a:t>
                      </a:r>
                      <a:endParaRPr lang="it-IT" sz="2000" kern="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rgbClr val="B0CD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255195"/>
                  </a:ext>
                </a:extLst>
              </a:tr>
            </a:tbl>
          </a:graphicData>
        </a:graphic>
      </p:graphicFrame>
      <p:cxnSp>
        <p:nvCxnSpPr>
          <p:cNvPr id="14" name="Connettore 4 13">
            <a:extLst>
              <a:ext uri="{FF2B5EF4-FFF2-40B4-BE49-F238E27FC236}">
                <a16:creationId xmlns:a16="http://schemas.microsoft.com/office/drawing/2014/main" id="{9CFCA0D7-941A-9241-B26F-AE17D86E3D8E}"/>
              </a:ext>
            </a:extLst>
          </p:cNvPr>
          <p:cNvCxnSpPr>
            <a:cxnSpLocks/>
          </p:cNvCxnSpPr>
          <p:nvPr/>
        </p:nvCxnSpPr>
        <p:spPr>
          <a:xfrm flipV="1">
            <a:off x="5692239" y="4161199"/>
            <a:ext cx="2335481" cy="2244436"/>
          </a:xfrm>
          <a:prstGeom prst="bentConnector3">
            <a:avLst>
              <a:gd name="adj1" fmla="val 50000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9526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7B08B7A-ED88-754A-8082-A2016BDA9444}"/>
              </a:ext>
            </a:extLst>
          </p:cNvPr>
          <p:cNvSpPr/>
          <p:nvPr/>
        </p:nvSpPr>
        <p:spPr>
          <a:xfrm>
            <a:off x="1165992" y="265949"/>
            <a:ext cx="9598911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3600" dirty="0"/>
              <a:t>COSA SI STUDIA</a:t>
            </a:r>
            <a:br>
              <a:rPr lang="it-IT" sz="3600" dirty="0"/>
            </a:br>
            <a:r>
              <a:rPr lang="it-IT" sz="3200" b="1" dirty="0"/>
              <a:t>II ANNO</a:t>
            </a:r>
            <a:r>
              <a:rPr lang="it-IT" sz="3200" dirty="0"/>
              <a:t>-</a:t>
            </a:r>
            <a:r>
              <a:rPr lang="it-IT" sz="3200" i="1" dirty="0"/>
              <a:t>Comunicazione scientifica e delle organizzazioni</a:t>
            </a:r>
            <a:endParaRPr lang="it-IT" sz="3600" i="1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9C42D46-8B64-1C4A-BBC0-C6E8F4114D21}"/>
              </a:ext>
            </a:extLst>
          </p:cNvPr>
          <p:cNvSpPr txBox="1"/>
          <p:nvPr/>
        </p:nvSpPr>
        <p:spPr>
          <a:xfrm>
            <a:off x="8017282" y="2260708"/>
            <a:ext cx="372345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 laboratori a scelta (20 ore): selezionarne uno da ciascun gruppo</a:t>
            </a:r>
          </a:p>
          <a:p>
            <a:r>
              <a:rPr lang="it-IT" dirty="0"/>
              <a:t> </a:t>
            </a:r>
          </a:p>
          <a:p>
            <a:r>
              <a:rPr lang="en-US" dirty="0"/>
              <a:t>Gruppo 3:</a:t>
            </a:r>
            <a:endParaRPr lang="it-IT" dirty="0"/>
          </a:p>
          <a:p>
            <a:r>
              <a:rPr lang="en-US" dirty="0" err="1"/>
              <a:t>Scrittura</a:t>
            </a:r>
            <a:r>
              <a:rPr lang="en-US" dirty="0"/>
              <a:t> </a:t>
            </a:r>
            <a:r>
              <a:rPr lang="en-US" dirty="0" err="1"/>
              <a:t>argomentativa</a:t>
            </a:r>
            <a:br>
              <a:rPr lang="en-US" dirty="0"/>
            </a:br>
            <a:r>
              <a:rPr lang="en-US" dirty="0"/>
              <a:t>Search Engine Optimization (SEO)</a:t>
            </a:r>
            <a:br>
              <a:rPr lang="en-US" dirty="0"/>
            </a:br>
            <a:r>
              <a:rPr lang="en-US" dirty="0"/>
              <a:t>Analytics e sentiment analysis</a:t>
            </a:r>
            <a:br>
              <a:rPr lang="en-US" dirty="0"/>
            </a:br>
            <a:endParaRPr lang="it-IT" dirty="0"/>
          </a:p>
          <a:p>
            <a:r>
              <a:rPr lang="it-IT" dirty="0"/>
              <a:t>Gruppo 4:</a:t>
            </a:r>
          </a:p>
          <a:p>
            <a:r>
              <a:rPr lang="it-IT" dirty="0"/>
              <a:t>Social media management e </a:t>
            </a:r>
            <a:r>
              <a:rPr lang="it-IT" dirty="0" err="1"/>
              <a:t>content</a:t>
            </a:r>
            <a:r>
              <a:rPr lang="it-IT" dirty="0"/>
              <a:t> </a:t>
            </a:r>
            <a:r>
              <a:rPr lang="it-IT" dirty="0" err="1"/>
              <a:t>curation</a:t>
            </a:r>
            <a:br>
              <a:rPr lang="it-IT" dirty="0"/>
            </a:br>
            <a:r>
              <a:rPr lang="it-IT" dirty="0"/>
              <a:t>Brand </a:t>
            </a:r>
            <a:r>
              <a:rPr lang="it-IT" dirty="0" err="1"/>
              <a:t>Journalism</a:t>
            </a:r>
            <a:br>
              <a:rPr lang="it-IT" dirty="0"/>
            </a:br>
            <a:r>
              <a:rPr lang="it-IT" dirty="0"/>
              <a:t>Giornalismo scientifico e Data </a:t>
            </a:r>
            <a:r>
              <a:rPr lang="it-IT" dirty="0" err="1"/>
              <a:t>Journalism</a:t>
            </a:r>
            <a:endParaRPr lang="it-IT" dirty="0"/>
          </a:p>
          <a:p>
            <a:r>
              <a:rPr lang="it-IT" dirty="0"/>
              <a:t> 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44A5A49D-8A51-0C44-9F2D-A33ABAE99F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982247"/>
              </p:ext>
            </p:extLst>
          </p:nvPr>
        </p:nvGraphicFramePr>
        <p:xfrm>
          <a:off x="795500" y="2185788"/>
          <a:ext cx="5815518" cy="4389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15518">
                  <a:extLst>
                    <a:ext uri="{9D8B030D-6E8A-4147-A177-3AD203B41FA5}">
                      <a16:colId xmlns:a16="http://schemas.microsoft.com/office/drawing/2014/main" val="218535854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1800" kern="50" dirty="0">
                          <a:solidFill>
                            <a:schemeClr val="bg1"/>
                          </a:solidFill>
                          <a:effectLst/>
                        </a:rPr>
                        <a:t>INSEGNAMENTI</a:t>
                      </a:r>
                      <a:endParaRPr lang="it-IT" sz="2000" kern="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 anchor="ctr">
                    <a:solidFill>
                      <a:srgbClr val="0A8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122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 Unicode MS" panose="020B0604020202020204" pitchFamily="34" charset="-128"/>
                        </a:rPr>
                        <a:t>Lingua spagnola</a:t>
                      </a:r>
                      <a:r>
                        <a:rPr lang="it-IT" sz="1200" kern="5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 Unicode MS" panose="020B0604020202020204" pitchFamily="34" charset="-128"/>
                        </a:rPr>
                        <a:t> </a:t>
                      </a:r>
                    </a:p>
                    <a:p>
                      <a:pPr algn="l"/>
                      <a:endParaRPr lang="it-IT" sz="1800" kern="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0A8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828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Filosofia della mente e Intelligenza artificiale</a:t>
                      </a:r>
                    </a:p>
                    <a:p>
                      <a:pPr algn="l"/>
                      <a:endParaRPr lang="it-IT" sz="1800" kern="50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0A8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9541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Teorie della conoscenza ed epistemologia</a:t>
                      </a:r>
                    </a:p>
                    <a:p>
                      <a:pPr algn="l"/>
                      <a:r>
                        <a:rPr lang="it-IT" sz="1800" b="1" i="0" kern="5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OPPURE</a:t>
                      </a:r>
                      <a:endParaRPr lang="it-IT" sz="1800" i="0" kern="50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  <a:p>
                      <a:pPr algn="l"/>
                      <a:r>
                        <a:rPr lang="it-IT" sz="1800" kern="5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Comunicazione scientifica, dell’ambiente e della salute</a:t>
                      </a:r>
                      <a:r>
                        <a:rPr lang="it-IT" sz="1800" i="1" kern="5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 </a:t>
                      </a:r>
                      <a:endParaRPr lang="it-IT" sz="1800" kern="50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0A8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2256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Sociologia generale </a:t>
                      </a:r>
                    </a:p>
                    <a:p>
                      <a:pPr algn="l"/>
                      <a:endParaRPr lang="it-IT" sz="1800" kern="50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0A8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4961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Comunicazione pubblica  </a:t>
                      </a:r>
                    </a:p>
                    <a:p>
                      <a:pPr algn="l"/>
                      <a:endParaRPr lang="it-IT" sz="1800" kern="50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0A8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040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Storia delle scienze e delle tecniche</a:t>
                      </a:r>
                    </a:p>
                    <a:p>
                      <a:pPr algn="l"/>
                      <a:r>
                        <a:rPr lang="en-US" sz="1800" b="1" i="0" kern="5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OPPURE</a:t>
                      </a:r>
                      <a:endParaRPr lang="it-IT" sz="1800" i="0" kern="50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  <a:p>
                      <a:pPr algn="l"/>
                      <a:r>
                        <a:rPr lang="en-US" sz="1800" i="1" kern="5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Foundations of computation </a:t>
                      </a:r>
                      <a:r>
                        <a:rPr lang="en-US" sz="1800" kern="5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(in lingua inglese)</a:t>
                      </a:r>
                      <a:r>
                        <a:rPr lang="en-US" sz="1800" i="1" kern="5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 </a:t>
                      </a:r>
                      <a:endParaRPr lang="it-IT" sz="1800" kern="50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0A8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538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+ LABORATORI</a:t>
                      </a:r>
                    </a:p>
                  </a:txBody>
                  <a:tcPr marL="68580" marR="68580" marT="0" marB="0">
                    <a:solidFill>
                      <a:srgbClr val="0A8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255195"/>
                  </a:ext>
                </a:extLst>
              </a:tr>
            </a:tbl>
          </a:graphicData>
        </a:graphic>
      </p:graphicFrame>
      <p:cxnSp>
        <p:nvCxnSpPr>
          <p:cNvPr id="4" name="Connettore 4 3">
            <a:extLst>
              <a:ext uri="{FF2B5EF4-FFF2-40B4-BE49-F238E27FC236}">
                <a16:creationId xmlns:a16="http://schemas.microsoft.com/office/drawing/2014/main" id="{24C6AE0E-FCFF-54DD-F441-DD98A4E714BC}"/>
              </a:ext>
            </a:extLst>
          </p:cNvPr>
          <p:cNvCxnSpPr>
            <a:cxnSpLocks/>
          </p:cNvCxnSpPr>
          <p:nvPr/>
        </p:nvCxnSpPr>
        <p:spPr>
          <a:xfrm flipV="1">
            <a:off x="5644738" y="4180114"/>
            <a:ext cx="2335481" cy="2244436"/>
          </a:xfrm>
          <a:prstGeom prst="bentConnector3">
            <a:avLst>
              <a:gd name="adj1" fmla="val 50000"/>
            </a:avLst>
          </a:prstGeom>
          <a:ln w="76200">
            <a:solidFill>
              <a:schemeClr val="bg1">
                <a:lumMod val="65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8545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7B08B7A-ED88-754A-8082-A2016BDA9444}"/>
              </a:ext>
            </a:extLst>
          </p:cNvPr>
          <p:cNvSpPr/>
          <p:nvPr/>
        </p:nvSpPr>
        <p:spPr>
          <a:xfrm>
            <a:off x="3358846" y="188125"/>
            <a:ext cx="5213158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3600" dirty="0"/>
              <a:t>COSA SI STUDIA</a:t>
            </a:r>
            <a:br>
              <a:rPr lang="it-IT" sz="3600" dirty="0"/>
            </a:br>
            <a:r>
              <a:rPr lang="it-IT" sz="3200" b="1" dirty="0"/>
              <a:t>III ANNO</a:t>
            </a:r>
            <a:r>
              <a:rPr lang="it-IT" sz="3200" dirty="0"/>
              <a:t>-PERCORSO COMUNE</a:t>
            </a:r>
            <a:endParaRPr lang="it-IT" sz="3600" dirty="0"/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34D57134-9F13-FD41-B20C-CADC29E278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584711"/>
              </p:ext>
            </p:extLst>
          </p:nvPr>
        </p:nvGraphicFramePr>
        <p:xfrm>
          <a:off x="855023" y="1769040"/>
          <a:ext cx="6742280" cy="3291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42280">
                  <a:extLst>
                    <a:ext uri="{9D8B030D-6E8A-4147-A177-3AD203B41FA5}">
                      <a16:colId xmlns:a16="http://schemas.microsoft.com/office/drawing/2014/main" val="6108701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1800" kern="50" dirty="0">
                          <a:effectLst/>
                        </a:rPr>
                        <a:t>INSEGNAMENTI</a:t>
                      </a:r>
                      <a:endParaRPr lang="it-IT" sz="2000" kern="5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 anchor="ctr">
                    <a:solidFill>
                      <a:srgbClr val="CB0B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6816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Composizione ed elaborazione dei testi </a:t>
                      </a:r>
                    </a:p>
                    <a:p>
                      <a:pPr algn="l"/>
                      <a:r>
                        <a:rPr lang="it-IT" sz="1800" b="1" i="0" kern="50" dirty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OPPURE</a:t>
                      </a:r>
                      <a:endParaRPr lang="it-IT" sz="1800" i="0" kern="50" dirty="0"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  <a:p>
                      <a:pPr algn="l"/>
                      <a:r>
                        <a:rPr lang="it-IT" sz="1800" kern="50" dirty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Scrittura per i media digitali </a:t>
                      </a:r>
                    </a:p>
                  </a:txBody>
                  <a:tcPr marL="68580" marR="68580" marT="0" marB="0">
                    <a:solidFill>
                      <a:srgbClr val="CB0B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462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Psicologia della comunicazione</a:t>
                      </a:r>
                    </a:p>
                    <a:p>
                      <a:pPr algn="l"/>
                      <a:r>
                        <a:rPr lang="it-IT" sz="1800" kern="50" dirty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rgbClr val="CB0B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390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Web istituzionale, diritto d’autore e dati aperti</a:t>
                      </a:r>
                    </a:p>
                    <a:p>
                      <a:pPr algn="l"/>
                      <a:r>
                        <a:rPr lang="en-US" sz="1800" b="1" i="0" kern="50" dirty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OPPURE</a:t>
                      </a:r>
                      <a:endParaRPr lang="it-IT" sz="1800" i="0" kern="50" dirty="0"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  <a:p>
                      <a:pPr algn="l"/>
                      <a:r>
                        <a:rPr lang="en-US" sz="1800" i="1" kern="5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Foundations of Data Science and Machine Learning </a:t>
                      </a:r>
                      <a:r>
                        <a:rPr lang="en-US" sz="1800" kern="5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(in </a:t>
                      </a:r>
                      <a:r>
                        <a:rPr lang="en-US" sz="1800" kern="50" dirty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lingua inglese)</a:t>
                      </a:r>
                      <a:endParaRPr lang="it-IT" sz="1800" kern="50" dirty="0"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rgbClr val="CB0B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63867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Comunicazione pubblicitaria </a:t>
                      </a:r>
                    </a:p>
                    <a:p>
                      <a:pPr algn="l"/>
                      <a:r>
                        <a:rPr lang="it-IT" sz="1800" b="1" i="0" kern="50" dirty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OPPURE</a:t>
                      </a:r>
                      <a:endParaRPr lang="it-IT" sz="1800" i="0" kern="50" dirty="0"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  <a:p>
                      <a:pPr algn="l"/>
                      <a:r>
                        <a:rPr lang="it-IT" sz="1800" kern="50" dirty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Comunicazione d’impresa</a:t>
                      </a:r>
                    </a:p>
                  </a:txBody>
                  <a:tcPr marL="68580" marR="68580" marT="0" marB="0">
                    <a:solidFill>
                      <a:srgbClr val="CB0B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9828757"/>
                  </a:ext>
                </a:extLst>
              </a:tr>
            </a:tbl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C9C42D46-8B64-1C4A-BBC0-C6E8F4114D21}"/>
              </a:ext>
            </a:extLst>
          </p:cNvPr>
          <p:cNvSpPr txBox="1"/>
          <p:nvPr/>
        </p:nvSpPr>
        <p:spPr>
          <a:xfrm>
            <a:off x="8286071" y="2957210"/>
            <a:ext cx="28210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Percorso comune con specializzazioni</a:t>
            </a:r>
          </a:p>
        </p:txBody>
      </p:sp>
    </p:spTree>
    <p:extLst>
      <p:ext uri="{BB962C8B-B14F-4D97-AF65-F5344CB8AC3E}">
        <p14:creationId xmlns:p14="http://schemas.microsoft.com/office/powerpoint/2010/main" val="1527201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7B08B7A-ED88-754A-8082-A2016BDA9444}"/>
              </a:ext>
            </a:extLst>
          </p:cNvPr>
          <p:cNvSpPr/>
          <p:nvPr/>
        </p:nvSpPr>
        <p:spPr>
          <a:xfrm>
            <a:off x="3358846" y="188125"/>
            <a:ext cx="5213158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3600" dirty="0"/>
              <a:t>COSA SI STUDIA</a:t>
            </a:r>
            <a:br>
              <a:rPr lang="it-IT" sz="3600" dirty="0"/>
            </a:br>
            <a:r>
              <a:rPr lang="it-IT" sz="3200" b="1" dirty="0"/>
              <a:t>III ANNO</a:t>
            </a:r>
            <a:r>
              <a:rPr lang="it-IT" sz="3200" dirty="0"/>
              <a:t>-PERCORSO COMUNE</a:t>
            </a:r>
            <a:endParaRPr lang="it-IT" sz="3600" dirty="0"/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B45CA991-D5B2-AC46-8F3E-EA8AF8A4E9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35611"/>
              </p:ext>
            </p:extLst>
          </p:nvPr>
        </p:nvGraphicFramePr>
        <p:xfrm>
          <a:off x="1957215" y="3429000"/>
          <a:ext cx="3309088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09088">
                  <a:extLst>
                    <a:ext uri="{9D8B030D-6E8A-4147-A177-3AD203B41FA5}">
                      <a16:colId xmlns:a16="http://schemas.microsoft.com/office/drawing/2014/main" val="30617634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1800" kern="50" dirty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ALTRE ATTIVITÀ</a:t>
                      </a:r>
                    </a:p>
                  </a:txBody>
                  <a:tcPr marL="68580" marR="68580" marT="0" marB="0">
                    <a:solidFill>
                      <a:srgbClr val="CB0B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9871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50" dirty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A scelta dello studente</a:t>
                      </a:r>
                    </a:p>
                  </a:txBody>
                  <a:tcPr marL="68580" marR="68580" marT="0" marB="0">
                    <a:solidFill>
                      <a:srgbClr val="CB0B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717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it-IT" sz="1800" kern="50" dirty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Tirocinio</a:t>
                      </a:r>
                    </a:p>
                  </a:txBody>
                  <a:tcPr marL="68580" marR="68580" marT="0" marB="0">
                    <a:solidFill>
                      <a:srgbClr val="CB0B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71353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50" dirty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Prova finale </a:t>
                      </a:r>
                    </a:p>
                  </a:txBody>
                  <a:tcPr marL="68580" marR="68580" marT="0" marB="0">
                    <a:solidFill>
                      <a:srgbClr val="CB0B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22532"/>
                  </a:ext>
                </a:extLst>
              </a:tr>
            </a:tbl>
          </a:graphicData>
        </a:graphic>
      </p:graphicFrame>
      <p:cxnSp>
        <p:nvCxnSpPr>
          <p:cNvPr id="7" name="Connettore 4 6">
            <a:extLst>
              <a:ext uri="{FF2B5EF4-FFF2-40B4-BE49-F238E27FC236}">
                <a16:creationId xmlns:a16="http://schemas.microsoft.com/office/drawing/2014/main" id="{5DE2CD5F-4172-9946-9EA8-5B2420C6DB1A}"/>
              </a:ext>
            </a:extLst>
          </p:cNvPr>
          <p:cNvCxnSpPr>
            <a:cxnSpLocks/>
          </p:cNvCxnSpPr>
          <p:nvPr/>
        </p:nvCxnSpPr>
        <p:spPr>
          <a:xfrm flipV="1">
            <a:off x="5345343" y="2486335"/>
            <a:ext cx="1138136" cy="1060332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4 7">
            <a:extLst>
              <a:ext uri="{FF2B5EF4-FFF2-40B4-BE49-F238E27FC236}">
                <a16:creationId xmlns:a16="http://schemas.microsoft.com/office/drawing/2014/main" id="{C841CDE0-7762-D24C-B6D2-D05ECB009CA1}"/>
              </a:ext>
            </a:extLst>
          </p:cNvPr>
          <p:cNvCxnSpPr>
            <a:cxnSpLocks/>
          </p:cNvCxnSpPr>
          <p:nvPr/>
        </p:nvCxnSpPr>
        <p:spPr>
          <a:xfrm>
            <a:off x="5345343" y="4088156"/>
            <a:ext cx="1138136" cy="1060332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4 8">
            <a:extLst>
              <a:ext uri="{FF2B5EF4-FFF2-40B4-BE49-F238E27FC236}">
                <a16:creationId xmlns:a16="http://schemas.microsoft.com/office/drawing/2014/main" id="{6906D10C-1F15-7A46-8424-3DB25C6E4A6F}"/>
              </a:ext>
            </a:extLst>
          </p:cNvPr>
          <p:cNvCxnSpPr>
            <a:cxnSpLocks/>
          </p:cNvCxnSpPr>
          <p:nvPr/>
        </p:nvCxnSpPr>
        <p:spPr>
          <a:xfrm>
            <a:off x="5345343" y="3840480"/>
            <a:ext cx="1376464" cy="12700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magine 12">
            <a:extLst>
              <a:ext uri="{FF2B5EF4-FFF2-40B4-BE49-F238E27FC236}">
                <a16:creationId xmlns:a16="http://schemas.microsoft.com/office/drawing/2014/main" id="{5AC42675-DEAE-694E-A85F-544D2833E3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867" y="3445355"/>
            <a:ext cx="790249" cy="790249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F693A508-A1D3-064F-8887-D07DA58506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91" y="3461982"/>
            <a:ext cx="790249" cy="790249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B9F9D623-D118-764A-A9C3-65F9657BE5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471" y="3460724"/>
            <a:ext cx="790249" cy="790249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024AE7D5-318D-8F46-B8F8-D2310F921CE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04" b="21072"/>
          <a:stretch/>
        </p:blipFill>
        <p:spPr>
          <a:xfrm>
            <a:off x="9360140" y="3475419"/>
            <a:ext cx="1422400" cy="775554"/>
          </a:xfrm>
          <a:prstGeom prst="rect">
            <a:avLst/>
          </a:prstGeom>
        </p:spPr>
      </p:pic>
      <p:pic>
        <p:nvPicPr>
          <p:cNvPr id="25" name="Elemento grafico 24" descr="Progetto con riempimento a tinta unita">
            <a:extLst>
              <a:ext uri="{FF2B5EF4-FFF2-40B4-BE49-F238E27FC236}">
                <a16:creationId xmlns:a16="http://schemas.microsoft.com/office/drawing/2014/main" id="{74619E52-9980-8240-8E0E-B06DDDC086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82350" y="1920749"/>
            <a:ext cx="914400" cy="914400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E5A36675-6628-754E-A7F3-6657209090CC}"/>
              </a:ext>
            </a:extLst>
          </p:cNvPr>
          <p:cNvSpPr txBox="1"/>
          <p:nvPr/>
        </p:nvSpPr>
        <p:spPr>
          <a:xfrm>
            <a:off x="7879403" y="1928926"/>
            <a:ext cx="21727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/>
              <a:t>Esami opzionali</a:t>
            </a:r>
          </a:p>
          <a:p>
            <a:r>
              <a:rPr lang="it-IT" sz="2000" b="1" dirty="0"/>
              <a:t>Esami di altri corsi</a:t>
            </a:r>
          </a:p>
          <a:p>
            <a:r>
              <a:rPr lang="it-IT" sz="2000" b="1" dirty="0"/>
              <a:t>Seminari ed eventi</a:t>
            </a:r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A1A00F7F-21EA-7B49-A079-DFDFE13417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133" y="4619287"/>
            <a:ext cx="1346200" cy="116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203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02A5A6C-6E33-544F-9D12-2CAEAAA8E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1" y="1178865"/>
            <a:ext cx="11753629" cy="5627050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C7440D77-200F-0B40-AE05-99F91031A8E0}"/>
              </a:ext>
            </a:extLst>
          </p:cNvPr>
          <p:cNvSpPr/>
          <p:nvPr/>
        </p:nvSpPr>
        <p:spPr>
          <a:xfrm>
            <a:off x="4523773" y="246491"/>
            <a:ext cx="31444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dirty="0"/>
              <a:t>COSA SI STUDIA</a:t>
            </a:r>
          </a:p>
        </p:txBody>
      </p:sp>
    </p:spTree>
    <p:extLst>
      <p:ext uri="{BB962C8B-B14F-4D97-AF65-F5344CB8AC3E}">
        <p14:creationId xmlns:p14="http://schemas.microsoft.com/office/powerpoint/2010/main" val="1388617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01E56CF0DBED24FBDDC4645CF2727BB" ma:contentTypeVersion="13" ma:contentTypeDescription="Creare un nuovo documento." ma:contentTypeScope="" ma:versionID="2c1cc753435991ed85cd5b8d8c692c54">
  <xsd:schema xmlns:xsd="http://www.w3.org/2001/XMLSchema" xmlns:xs="http://www.w3.org/2001/XMLSchema" xmlns:p="http://schemas.microsoft.com/office/2006/metadata/properties" xmlns:ns2="51cacd88-976b-4101-9a68-f90ca2e1236a" xmlns:ns3="528af014-68ec-4226-9981-f37e785c6bbc" targetNamespace="http://schemas.microsoft.com/office/2006/metadata/properties" ma:root="true" ma:fieldsID="5ab304668bbaada1362d87540b562c40" ns2:_="" ns3:_="">
    <xsd:import namespace="51cacd88-976b-4101-9a68-f90ca2e1236a"/>
    <xsd:import namespace="528af014-68ec-4226-9981-f37e785c6b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cacd88-976b-4101-9a68-f90ca2e123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8af014-68ec-4226-9981-f37e785c6bb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0AF850-19B1-4BE3-A6DE-EEF34672AF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cacd88-976b-4101-9a68-f90ca2e1236a"/>
    <ds:schemaRef ds:uri="528af014-68ec-4226-9981-f37e785c6b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2F6CD95-48F5-407C-BFFE-76A4975809F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2ECEB1A-003E-42C8-8836-F57586BA70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19388</TotalTime>
  <Words>1589</Words>
  <Application>Microsoft Macintosh PowerPoint</Application>
  <PresentationFormat>Widescreen</PresentationFormat>
  <Paragraphs>229</Paragraphs>
  <Slides>36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46" baseType="lpstr">
      <vt:lpstr>Arial</vt:lpstr>
      <vt:lpstr>Calibri</vt:lpstr>
      <vt:lpstr>Calibri Light</vt:lpstr>
      <vt:lpstr>Helvetica</vt:lpstr>
      <vt:lpstr>Helvetica Light</vt:lpstr>
      <vt:lpstr>Helvetica Neue</vt:lpstr>
      <vt:lpstr>Lucida Sans</vt:lpstr>
      <vt:lpstr>Tahoma</vt:lpstr>
      <vt:lpstr>Times New Roman</vt:lpstr>
      <vt:lpstr>Tema di Office</vt:lpstr>
      <vt:lpstr>Corso base: Sc. Comunicazione</vt:lpstr>
      <vt:lpstr>COSA SI STUDIA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E DOPO?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COME SI STUDIA</vt:lpstr>
      <vt:lpstr>Presentazione standard di PowerPoint</vt:lpstr>
      <vt:lpstr>Lezioni frontali: aula in presenza e virtuale + registrazioni</vt:lpstr>
      <vt:lpstr>Moodle: repository delle lezioni + forum</vt:lpstr>
      <vt:lpstr>Presentazione standard di PowerPoint</vt:lpstr>
      <vt:lpstr>TEMPISTICHE</vt:lpstr>
      <vt:lpstr>DUE SEMESTRI ottobre-dicembre marzo-maggio</vt:lpstr>
      <vt:lpstr>DUE SEMESTRI ottobre-dicembre marzo-maggio</vt:lpstr>
      <vt:lpstr>DUE SEMESTRI ottobre-dicembre marzo-maggio</vt:lpstr>
      <vt:lpstr>APPELLI D’ESAME  6 appelli  3 sessioni</vt:lpstr>
      <vt:lpstr>APPELLI D’ESAME  6 appelli  3 sessioni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Marta Varacalli</dc:creator>
  <cp:lastModifiedBy>Elisabetta Gola</cp:lastModifiedBy>
  <cp:revision>27</cp:revision>
  <dcterms:created xsi:type="dcterms:W3CDTF">2022-02-15T13:51:36Z</dcterms:created>
  <dcterms:modified xsi:type="dcterms:W3CDTF">2023-07-28T18:09:54Z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0x010100F01E56CF0DBED24FBDDC4645CF2727BB</vt:lpwstr>
  </property>
</Properties>
</file>