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60" r:id="rId4"/>
    <p:sldId id="257" r:id="rId5"/>
    <p:sldId id="258" r:id="rId6"/>
    <p:sldId id="261" r:id="rId7"/>
    <p:sldId id="263" r:id="rId8"/>
    <p:sldId id="265" r:id="rId9"/>
    <p:sldId id="267" r:id="rId10"/>
    <p:sldId id="268" r:id="rId11"/>
    <p:sldId id="269" r:id="rId12"/>
    <p:sldId id="273" r:id="rId13"/>
    <p:sldId id="270" r:id="rId14"/>
    <p:sldId id="271" r:id="rId15"/>
    <p:sldId id="274" r:id="rId16"/>
    <p:sldId id="272" r:id="rId17"/>
    <p:sldId id="275" r:id="rId18"/>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Stile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0" d="100"/>
          <a:sy n="80" d="100"/>
        </p:scale>
        <p:origin x="354"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A433A09-C833-4B79-A7CE-F73F6124ED90}"/>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927B6753-6BD5-488E-B04D-DDD48DA5A6A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67C6425E-A762-47CC-9B3E-CC852ADBBA2A}"/>
              </a:ext>
            </a:extLst>
          </p:cNvPr>
          <p:cNvSpPr>
            <a:spLocks noGrp="1"/>
          </p:cNvSpPr>
          <p:nvPr>
            <p:ph type="dt" sz="half" idx="10"/>
          </p:nvPr>
        </p:nvSpPr>
        <p:spPr/>
        <p:txBody>
          <a:bodyPr/>
          <a:lstStyle/>
          <a:p>
            <a:fld id="{2B550C4B-F758-40CD-B2E0-470AFEF7623A}" type="datetimeFigureOut">
              <a:rPr lang="it-IT" smtClean="0"/>
              <a:t>14/11/2023</a:t>
            </a:fld>
            <a:endParaRPr lang="it-IT" dirty="0"/>
          </a:p>
        </p:txBody>
      </p:sp>
      <p:sp>
        <p:nvSpPr>
          <p:cNvPr id="5" name="Segnaposto piè di pagina 4">
            <a:extLst>
              <a:ext uri="{FF2B5EF4-FFF2-40B4-BE49-F238E27FC236}">
                <a16:creationId xmlns:a16="http://schemas.microsoft.com/office/drawing/2014/main" id="{0C39C5C9-50AE-4B77-A71B-F0F591755C29}"/>
              </a:ext>
            </a:extLst>
          </p:cNvPr>
          <p:cNvSpPr>
            <a:spLocks noGrp="1"/>
          </p:cNvSpPr>
          <p:nvPr>
            <p:ph type="ftr" sz="quarter" idx="11"/>
          </p:nvPr>
        </p:nvSpPr>
        <p:spPr/>
        <p:txBody>
          <a:bodyPr/>
          <a:lstStyle/>
          <a:p>
            <a:endParaRPr lang="it-IT" dirty="0"/>
          </a:p>
        </p:txBody>
      </p:sp>
      <p:sp>
        <p:nvSpPr>
          <p:cNvPr id="6" name="Segnaposto numero diapositiva 5">
            <a:extLst>
              <a:ext uri="{FF2B5EF4-FFF2-40B4-BE49-F238E27FC236}">
                <a16:creationId xmlns:a16="http://schemas.microsoft.com/office/drawing/2014/main" id="{1AEA201D-BF8F-48BD-B94D-82BDAB19CC26}"/>
              </a:ext>
            </a:extLst>
          </p:cNvPr>
          <p:cNvSpPr>
            <a:spLocks noGrp="1"/>
          </p:cNvSpPr>
          <p:nvPr>
            <p:ph type="sldNum" sz="quarter" idx="12"/>
          </p:nvPr>
        </p:nvSpPr>
        <p:spPr/>
        <p:txBody>
          <a:bodyPr/>
          <a:lstStyle/>
          <a:p>
            <a:fld id="{5E892E2B-E9E6-4EEB-A7E4-6CA321ABFC97}" type="slidenum">
              <a:rPr lang="it-IT" smtClean="0"/>
              <a:t>‹N›</a:t>
            </a:fld>
            <a:endParaRPr lang="it-IT" dirty="0"/>
          </a:p>
        </p:txBody>
      </p:sp>
    </p:spTree>
    <p:extLst>
      <p:ext uri="{BB962C8B-B14F-4D97-AF65-F5344CB8AC3E}">
        <p14:creationId xmlns:p14="http://schemas.microsoft.com/office/powerpoint/2010/main" val="40274200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5A5F55D-0A71-4C4D-80ED-47D005E2D11B}"/>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C2A95267-A9E5-4F4D-96DA-5A9F916A6C0D}"/>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BAD5A68C-3E40-4097-8DB8-7E9E4187D0E0}"/>
              </a:ext>
            </a:extLst>
          </p:cNvPr>
          <p:cNvSpPr>
            <a:spLocks noGrp="1"/>
          </p:cNvSpPr>
          <p:nvPr>
            <p:ph type="dt" sz="half" idx="10"/>
          </p:nvPr>
        </p:nvSpPr>
        <p:spPr/>
        <p:txBody>
          <a:bodyPr/>
          <a:lstStyle/>
          <a:p>
            <a:fld id="{2B550C4B-F758-40CD-B2E0-470AFEF7623A}" type="datetimeFigureOut">
              <a:rPr lang="it-IT" smtClean="0"/>
              <a:t>14/11/2023</a:t>
            </a:fld>
            <a:endParaRPr lang="it-IT" dirty="0"/>
          </a:p>
        </p:txBody>
      </p:sp>
      <p:sp>
        <p:nvSpPr>
          <p:cNvPr id="5" name="Segnaposto piè di pagina 4">
            <a:extLst>
              <a:ext uri="{FF2B5EF4-FFF2-40B4-BE49-F238E27FC236}">
                <a16:creationId xmlns:a16="http://schemas.microsoft.com/office/drawing/2014/main" id="{8439F420-CBAC-4E4D-B09A-D9B7609D6D39}"/>
              </a:ext>
            </a:extLst>
          </p:cNvPr>
          <p:cNvSpPr>
            <a:spLocks noGrp="1"/>
          </p:cNvSpPr>
          <p:nvPr>
            <p:ph type="ftr" sz="quarter" idx="11"/>
          </p:nvPr>
        </p:nvSpPr>
        <p:spPr/>
        <p:txBody>
          <a:bodyPr/>
          <a:lstStyle/>
          <a:p>
            <a:endParaRPr lang="it-IT" dirty="0"/>
          </a:p>
        </p:txBody>
      </p:sp>
      <p:sp>
        <p:nvSpPr>
          <p:cNvPr id="6" name="Segnaposto numero diapositiva 5">
            <a:extLst>
              <a:ext uri="{FF2B5EF4-FFF2-40B4-BE49-F238E27FC236}">
                <a16:creationId xmlns:a16="http://schemas.microsoft.com/office/drawing/2014/main" id="{67D52115-D55A-467E-B006-C717B52BAF52}"/>
              </a:ext>
            </a:extLst>
          </p:cNvPr>
          <p:cNvSpPr>
            <a:spLocks noGrp="1"/>
          </p:cNvSpPr>
          <p:nvPr>
            <p:ph type="sldNum" sz="quarter" idx="12"/>
          </p:nvPr>
        </p:nvSpPr>
        <p:spPr/>
        <p:txBody>
          <a:bodyPr/>
          <a:lstStyle/>
          <a:p>
            <a:fld id="{5E892E2B-E9E6-4EEB-A7E4-6CA321ABFC97}" type="slidenum">
              <a:rPr lang="it-IT" smtClean="0"/>
              <a:t>‹N›</a:t>
            </a:fld>
            <a:endParaRPr lang="it-IT" dirty="0"/>
          </a:p>
        </p:txBody>
      </p:sp>
    </p:spTree>
    <p:extLst>
      <p:ext uri="{BB962C8B-B14F-4D97-AF65-F5344CB8AC3E}">
        <p14:creationId xmlns:p14="http://schemas.microsoft.com/office/powerpoint/2010/main" val="14006879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139E6D3F-D471-4833-BF7D-94A3AC56FDAD}"/>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A80AE725-C57F-42A9-AF3F-991AC5409A91}"/>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CE223F02-87E3-478E-831B-B09D52E6BA7C}"/>
              </a:ext>
            </a:extLst>
          </p:cNvPr>
          <p:cNvSpPr>
            <a:spLocks noGrp="1"/>
          </p:cNvSpPr>
          <p:nvPr>
            <p:ph type="dt" sz="half" idx="10"/>
          </p:nvPr>
        </p:nvSpPr>
        <p:spPr/>
        <p:txBody>
          <a:bodyPr/>
          <a:lstStyle/>
          <a:p>
            <a:fld id="{2B550C4B-F758-40CD-B2E0-470AFEF7623A}" type="datetimeFigureOut">
              <a:rPr lang="it-IT" smtClean="0"/>
              <a:t>14/11/2023</a:t>
            </a:fld>
            <a:endParaRPr lang="it-IT" dirty="0"/>
          </a:p>
        </p:txBody>
      </p:sp>
      <p:sp>
        <p:nvSpPr>
          <p:cNvPr id="5" name="Segnaposto piè di pagina 4">
            <a:extLst>
              <a:ext uri="{FF2B5EF4-FFF2-40B4-BE49-F238E27FC236}">
                <a16:creationId xmlns:a16="http://schemas.microsoft.com/office/drawing/2014/main" id="{3DAFE16C-4042-431B-BA06-D93ECA4EA7E0}"/>
              </a:ext>
            </a:extLst>
          </p:cNvPr>
          <p:cNvSpPr>
            <a:spLocks noGrp="1"/>
          </p:cNvSpPr>
          <p:nvPr>
            <p:ph type="ftr" sz="quarter" idx="11"/>
          </p:nvPr>
        </p:nvSpPr>
        <p:spPr/>
        <p:txBody>
          <a:bodyPr/>
          <a:lstStyle/>
          <a:p>
            <a:endParaRPr lang="it-IT" dirty="0"/>
          </a:p>
        </p:txBody>
      </p:sp>
      <p:sp>
        <p:nvSpPr>
          <p:cNvPr id="6" name="Segnaposto numero diapositiva 5">
            <a:extLst>
              <a:ext uri="{FF2B5EF4-FFF2-40B4-BE49-F238E27FC236}">
                <a16:creationId xmlns:a16="http://schemas.microsoft.com/office/drawing/2014/main" id="{882D679B-CBE9-4E39-A287-B21AD553E50F}"/>
              </a:ext>
            </a:extLst>
          </p:cNvPr>
          <p:cNvSpPr>
            <a:spLocks noGrp="1"/>
          </p:cNvSpPr>
          <p:nvPr>
            <p:ph type="sldNum" sz="quarter" idx="12"/>
          </p:nvPr>
        </p:nvSpPr>
        <p:spPr/>
        <p:txBody>
          <a:bodyPr/>
          <a:lstStyle/>
          <a:p>
            <a:fld id="{5E892E2B-E9E6-4EEB-A7E4-6CA321ABFC97}" type="slidenum">
              <a:rPr lang="it-IT" smtClean="0"/>
              <a:t>‹N›</a:t>
            </a:fld>
            <a:endParaRPr lang="it-IT" dirty="0"/>
          </a:p>
        </p:txBody>
      </p:sp>
    </p:spTree>
    <p:extLst>
      <p:ext uri="{BB962C8B-B14F-4D97-AF65-F5344CB8AC3E}">
        <p14:creationId xmlns:p14="http://schemas.microsoft.com/office/powerpoint/2010/main" val="1690618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9DC691F-8BA4-4D92-BEDB-201A72D3EFDF}"/>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72DDA112-7C94-4D46-89ED-214805081ED9}"/>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9ED737AD-7E5C-4683-A27C-24478046D947}"/>
              </a:ext>
            </a:extLst>
          </p:cNvPr>
          <p:cNvSpPr>
            <a:spLocks noGrp="1"/>
          </p:cNvSpPr>
          <p:nvPr>
            <p:ph type="dt" sz="half" idx="10"/>
          </p:nvPr>
        </p:nvSpPr>
        <p:spPr/>
        <p:txBody>
          <a:bodyPr/>
          <a:lstStyle/>
          <a:p>
            <a:fld id="{2B550C4B-F758-40CD-B2E0-470AFEF7623A}" type="datetimeFigureOut">
              <a:rPr lang="it-IT" smtClean="0"/>
              <a:t>14/11/2023</a:t>
            </a:fld>
            <a:endParaRPr lang="it-IT" dirty="0"/>
          </a:p>
        </p:txBody>
      </p:sp>
      <p:sp>
        <p:nvSpPr>
          <p:cNvPr id="5" name="Segnaposto piè di pagina 4">
            <a:extLst>
              <a:ext uri="{FF2B5EF4-FFF2-40B4-BE49-F238E27FC236}">
                <a16:creationId xmlns:a16="http://schemas.microsoft.com/office/drawing/2014/main" id="{5A32A87B-E87D-4426-93FD-A13FA083D006}"/>
              </a:ext>
            </a:extLst>
          </p:cNvPr>
          <p:cNvSpPr>
            <a:spLocks noGrp="1"/>
          </p:cNvSpPr>
          <p:nvPr>
            <p:ph type="ftr" sz="quarter" idx="11"/>
          </p:nvPr>
        </p:nvSpPr>
        <p:spPr/>
        <p:txBody>
          <a:bodyPr/>
          <a:lstStyle/>
          <a:p>
            <a:endParaRPr lang="it-IT" dirty="0"/>
          </a:p>
        </p:txBody>
      </p:sp>
      <p:sp>
        <p:nvSpPr>
          <p:cNvPr id="6" name="Segnaposto numero diapositiva 5">
            <a:extLst>
              <a:ext uri="{FF2B5EF4-FFF2-40B4-BE49-F238E27FC236}">
                <a16:creationId xmlns:a16="http://schemas.microsoft.com/office/drawing/2014/main" id="{6621D068-D465-4E12-A306-821854D57FC3}"/>
              </a:ext>
            </a:extLst>
          </p:cNvPr>
          <p:cNvSpPr>
            <a:spLocks noGrp="1"/>
          </p:cNvSpPr>
          <p:nvPr>
            <p:ph type="sldNum" sz="quarter" idx="12"/>
          </p:nvPr>
        </p:nvSpPr>
        <p:spPr/>
        <p:txBody>
          <a:bodyPr/>
          <a:lstStyle/>
          <a:p>
            <a:fld id="{5E892E2B-E9E6-4EEB-A7E4-6CA321ABFC97}" type="slidenum">
              <a:rPr lang="it-IT" smtClean="0"/>
              <a:t>‹N›</a:t>
            </a:fld>
            <a:endParaRPr lang="it-IT" dirty="0"/>
          </a:p>
        </p:txBody>
      </p:sp>
    </p:spTree>
    <p:extLst>
      <p:ext uri="{BB962C8B-B14F-4D97-AF65-F5344CB8AC3E}">
        <p14:creationId xmlns:p14="http://schemas.microsoft.com/office/powerpoint/2010/main" val="34633390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C94C5FC-5444-4FB2-B2B7-C56A3ECE39FE}"/>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FFCC3B70-B855-49A9-BBD2-6D07DF8F25B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40533465-B6D6-4C51-A2F7-FCB987A0EB97}"/>
              </a:ext>
            </a:extLst>
          </p:cNvPr>
          <p:cNvSpPr>
            <a:spLocks noGrp="1"/>
          </p:cNvSpPr>
          <p:nvPr>
            <p:ph type="dt" sz="half" idx="10"/>
          </p:nvPr>
        </p:nvSpPr>
        <p:spPr/>
        <p:txBody>
          <a:bodyPr/>
          <a:lstStyle/>
          <a:p>
            <a:fld id="{2B550C4B-F758-40CD-B2E0-470AFEF7623A}" type="datetimeFigureOut">
              <a:rPr lang="it-IT" smtClean="0"/>
              <a:t>14/11/2023</a:t>
            </a:fld>
            <a:endParaRPr lang="it-IT" dirty="0"/>
          </a:p>
        </p:txBody>
      </p:sp>
      <p:sp>
        <p:nvSpPr>
          <p:cNvPr id="5" name="Segnaposto piè di pagina 4">
            <a:extLst>
              <a:ext uri="{FF2B5EF4-FFF2-40B4-BE49-F238E27FC236}">
                <a16:creationId xmlns:a16="http://schemas.microsoft.com/office/drawing/2014/main" id="{2B849C93-AD01-40F1-AC0C-44C7A4788347}"/>
              </a:ext>
            </a:extLst>
          </p:cNvPr>
          <p:cNvSpPr>
            <a:spLocks noGrp="1"/>
          </p:cNvSpPr>
          <p:nvPr>
            <p:ph type="ftr" sz="quarter" idx="11"/>
          </p:nvPr>
        </p:nvSpPr>
        <p:spPr/>
        <p:txBody>
          <a:bodyPr/>
          <a:lstStyle/>
          <a:p>
            <a:endParaRPr lang="it-IT" dirty="0"/>
          </a:p>
        </p:txBody>
      </p:sp>
      <p:sp>
        <p:nvSpPr>
          <p:cNvPr id="6" name="Segnaposto numero diapositiva 5">
            <a:extLst>
              <a:ext uri="{FF2B5EF4-FFF2-40B4-BE49-F238E27FC236}">
                <a16:creationId xmlns:a16="http://schemas.microsoft.com/office/drawing/2014/main" id="{06B11DC9-D895-478D-A57A-424B5A459BD2}"/>
              </a:ext>
            </a:extLst>
          </p:cNvPr>
          <p:cNvSpPr>
            <a:spLocks noGrp="1"/>
          </p:cNvSpPr>
          <p:nvPr>
            <p:ph type="sldNum" sz="quarter" idx="12"/>
          </p:nvPr>
        </p:nvSpPr>
        <p:spPr/>
        <p:txBody>
          <a:bodyPr/>
          <a:lstStyle/>
          <a:p>
            <a:fld id="{5E892E2B-E9E6-4EEB-A7E4-6CA321ABFC97}" type="slidenum">
              <a:rPr lang="it-IT" smtClean="0"/>
              <a:t>‹N›</a:t>
            </a:fld>
            <a:endParaRPr lang="it-IT" dirty="0"/>
          </a:p>
        </p:txBody>
      </p:sp>
    </p:spTree>
    <p:extLst>
      <p:ext uri="{BB962C8B-B14F-4D97-AF65-F5344CB8AC3E}">
        <p14:creationId xmlns:p14="http://schemas.microsoft.com/office/powerpoint/2010/main" val="37631433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DCDD198-8E7E-4BA2-8BA4-94CCC06FD1EC}"/>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0ECC1DFC-533C-431D-BC92-5E677F4F69DE}"/>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5A350BCC-34C2-4932-9BB6-86707AA62A8B}"/>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92D0E742-40AD-434B-837D-03CD65295F78}"/>
              </a:ext>
            </a:extLst>
          </p:cNvPr>
          <p:cNvSpPr>
            <a:spLocks noGrp="1"/>
          </p:cNvSpPr>
          <p:nvPr>
            <p:ph type="dt" sz="half" idx="10"/>
          </p:nvPr>
        </p:nvSpPr>
        <p:spPr/>
        <p:txBody>
          <a:bodyPr/>
          <a:lstStyle/>
          <a:p>
            <a:fld id="{2B550C4B-F758-40CD-B2E0-470AFEF7623A}" type="datetimeFigureOut">
              <a:rPr lang="it-IT" smtClean="0"/>
              <a:t>14/11/2023</a:t>
            </a:fld>
            <a:endParaRPr lang="it-IT" dirty="0"/>
          </a:p>
        </p:txBody>
      </p:sp>
      <p:sp>
        <p:nvSpPr>
          <p:cNvPr id="6" name="Segnaposto piè di pagina 5">
            <a:extLst>
              <a:ext uri="{FF2B5EF4-FFF2-40B4-BE49-F238E27FC236}">
                <a16:creationId xmlns:a16="http://schemas.microsoft.com/office/drawing/2014/main" id="{D88C6E44-0894-4216-B4D2-C28BB99213B6}"/>
              </a:ext>
            </a:extLst>
          </p:cNvPr>
          <p:cNvSpPr>
            <a:spLocks noGrp="1"/>
          </p:cNvSpPr>
          <p:nvPr>
            <p:ph type="ftr" sz="quarter" idx="11"/>
          </p:nvPr>
        </p:nvSpPr>
        <p:spPr/>
        <p:txBody>
          <a:bodyPr/>
          <a:lstStyle/>
          <a:p>
            <a:endParaRPr lang="it-IT" dirty="0"/>
          </a:p>
        </p:txBody>
      </p:sp>
      <p:sp>
        <p:nvSpPr>
          <p:cNvPr id="7" name="Segnaposto numero diapositiva 6">
            <a:extLst>
              <a:ext uri="{FF2B5EF4-FFF2-40B4-BE49-F238E27FC236}">
                <a16:creationId xmlns:a16="http://schemas.microsoft.com/office/drawing/2014/main" id="{AC8EB14D-4FD4-432F-A1F7-F7B23AE45383}"/>
              </a:ext>
            </a:extLst>
          </p:cNvPr>
          <p:cNvSpPr>
            <a:spLocks noGrp="1"/>
          </p:cNvSpPr>
          <p:nvPr>
            <p:ph type="sldNum" sz="quarter" idx="12"/>
          </p:nvPr>
        </p:nvSpPr>
        <p:spPr/>
        <p:txBody>
          <a:bodyPr/>
          <a:lstStyle/>
          <a:p>
            <a:fld id="{5E892E2B-E9E6-4EEB-A7E4-6CA321ABFC97}" type="slidenum">
              <a:rPr lang="it-IT" smtClean="0"/>
              <a:t>‹N›</a:t>
            </a:fld>
            <a:endParaRPr lang="it-IT" dirty="0"/>
          </a:p>
        </p:txBody>
      </p:sp>
    </p:spTree>
    <p:extLst>
      <p:ext uri="{BB962C8B-B14F-4D97-AF65-F5344CB8AC3E}">
        <p14:creationId xmlns:p14="http://schemas.microsoft.com/office/powerpoint/2010/main" val="12513328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0D3666F-0940-4418-804E-E63E9604AF03}"/>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858F3861-DD84-4387-82F1-4473C745406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F679EC90-CED9-4677-BCA4-F3F1C4DD8A72}"/>
              </a:ext>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9C1991E4-A80D-4D5D-80CE-13684CC7C85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EA706101-8E61-4AC4-B3E3-B15E6193508B}"/>
              </a:ext>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FE432AE6-28A8-499F-B535-C4625C70F33B}"/>
              </a:ext>
            </a:extLst>
          </p:cNvPr>
          <p:cNvSpPr>
            <a:spLocks noGrp="1"/>
          </p:cNvSpPr>
          <p:nvPr>
            <p:ph type="dt" sz="half" idx="10"/>
          </p:nvPr>
        </p:nvSpPr>
        <p:spPr/>
        <p:txBody>
          <a:bodyPr/>
          <a:lstStyle/>
          <a:p>
            <a:fld id="{2B550C4B-F758-40CD-B2E0-470AFEF7623A}" type="datetimeFigureOut">
              <a:rPr lang="it-IT" smtClean="0"/>
              <a:t>14/11/2023</a:t>
            </a:fld>
            <a:endParaRPr lang="it-IT" dirty="0"/>
          </a:p>
        </p:txBody>
      </p:sp>
      <p:sp>
        <p:nvSpPr>
          <p:cNvPr id="8" name="Segnaposto piè di pagina 7">
            <a:extLst>
              <a:ext uri="{FF2B5EF4-FFF2-40B4-BE49-F238E27FC236}">
                <a16:creationId xmlns:a16="http://schemas.microsoft.com/office/drawing/2014/main" id="{B90A279D-84D9-4182-8B91-CED514FD2B7C}"/>
              </a:ext>
            </a:extLst>
          </p:cNvPr>
          <p:cNvSpPr>
            <a:spLocks noGrp="1"/>
          </p:cNvSpPr>
          <p:nvPr>
            <p:ph type="ftr" sz="quarter" idx="11"/>
          </p:nvPr>
        </p:nvSpPr>
        <p:spPr/>
        <p:txBody>
          <a:bodyPr/>
          <a:lstStyle/>
          <a:p>
            <a:endParaRPr lang="it-IT" dirty="0"/>
          </a:p>
        </p:txBody>
      </p:sp>
      <p:sp>
        <p:nvSpPr>
          <p:cNvPr id="9" name="Segnaposto numero diapositiva 8">
            <a:extLst>
              <a:ext uri="{FF2B5EF4-FFF2-40B4-BE49-F238E27FC236}">
                <a16:creationId xmlns:a16="http://schemas.microsoft.com/office/drawing/2014/main" id="{8209A262-EB16-4681-89AC-BE9F4937F169}"/>
              </a:ext>
            </a:extLst>
          </p:cNvPr>
          <p:cNvSpPr>
            <a:spLocks noGrp="1"/>
          </p:cNvSpPr>
          <p:nvPr>
            <p:ph type="sldNum" sz="quarter" idx="12"/>
          </p:nvPr>
        </p:nvSpPr>
        <p:spPr/>
        <p:txBody>
          <a:bodyPr/>
          <a:lstStyle/>
          <a:p>
            <a:fld id="{5E892E2B-E9E6-4EEB-A7E4-6CA321ABFC97}" type="slidenum">
              <a:rPr lang="it-IT" smtClean="0"/>
              <a:t>‹N›</a:t>
            </a:fld>
            <a:endParaRPr lang="it-IT" dirty="0"/>
          </a:p>
        </p:txBody>
      </p:sp>
    </p:spTree>
    <p:extLst>
      <p:ext uri="{BB962C8B-B14F-4D97-AF65-F5344CB8AC3E}">
        <p14:creationId xmlns:p14="http://schemas.microsoft.com/office/powerpoint/2010/main" val="7472652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6F32464-5AD0-49F8-A366-0E102DEF69F6}"/>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86E78465-5D19-4551-BA62-E837418627FC}"/>
              </a:ext>
            </a:extLst>
          </p:cNvPr>
          <p:cNvSpPr>
            <a:spLocks noGrp="1"/>
          </p:cNvSpPr>
          <p:nvPr>
            <p:ph type="dt" sz="half" idx="10"/>
          </p:nvPr>
        </p:nvSpPr>
        <p:spPr/>
        <p:txBody>
          <a:bodyPr/>
          <a:lstStyle/>
          <a:p>
            <a:fld id="{2B550C4B-F758-40CD-B2E0-470AFEF7623A}" type="datetimeFigureOut">
              <a:rPr lang="it-IT" smtClean="0"/>
              <a:t>14/11/2023</a:t>
            </a:fld>
            <a:endParaRPr lang="it-IT" dirty="0"/>
          </a:p>
        </p:txBody>
      </p:sp>
      <p:sp>
        <p:nvSpPr>
          <p:cNvPr id="4" name="Segnaposto piè di pagina 3">
            <a:extLst>
              <a:ext uri="{FF2B5EF4-FFF2-40B4-BE49-F238E27FC236}">
                <a16:creationId xmlns:a16="http://schemas.microsoft.com/office/drawing/2014/main" id="{F4517559-ACDC-4C47-B039-516F0C369BE0}"/>
              </a:ext>
            </a:extLst>
          </p:cNvPr>
          <p:cNvSpPr>
            <a:spLocks noGrp="1"/>
          </p:cNvSpPr>
          <p:nvPr>
            <p:ph type="ftr" sz="quarter" idx="11"/>
          </p:nvPr>
        </p:nvSpPr>
        <p:spPr/>
        <p:txBody>
          <a:bodyPr/>
          <a:lstStyle/>
          <a:p>
            <a:endParaRPr lang="it-IT" dirty="0"/>
          </a:p>
        </p:txBody>
      </p:sp>
      <p:sp>
        <p:nvSpPr>
          <p:cNvPr id="5" name="Segnaposto numero diapositiva 4">
            <a:extLst>
              <a:ext uri="{FF2B5EF4-FFF2-40B4-BE49-F238E27FC236}">
                <a16:creationId xmlns:a16="http://schemas.microsoft.com/office/drawing/2014/main" id="{2A8C1CF3-4DF1-4EC0-87E3-6AF8E99EA4E2}"/>
              </a:ext>
            </a:extLst>
          </p:cNvPr>
          <p:cNvSpPr>
            <a:spLocks noGrp="1"/>
          </p:cNvSpPr>
          <p:nvPr>
            <p:ph type="sldNum" sz="quarter" idx="12"/>
          </p:nvPr>
        </p:nvSpPr>
        <p:spPr/>
        <p:txBody>
          <a:bodyPr/>
          <a:lstStyle/>
          <a:p>
            <a:fld id="{5E892E2B-E9E6-4EEB-A7E4-6CA321ABFC97}" type="slidenum">
              <a:rPr lang="it-IT" smtClean="0"/>
              <a:t>‹N›</a:t>
            </a:fld>
            <a:endParaRPr lang="it-IT" dirty="0"/>
          </a:p>
        </p:txBody>
      </p:sp>
    </p:spTree>
    <p:extLst>
      <p:ext uri="{BB962C8B-B14F-4D97-AF65-F5344CB8AC3E}">
        <p14:creationId xmlns:p14="http://schemas.microsoft.com/office/powerpoint/2010/main" val="17092881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0F29F064-05EB-467F-8722-4E3FD59D4A58}"/>
              </a:ext>
            </a:extLst>
          </p:cNvPr>
          <p:cNvSpPr>
            <a:spLocks noGrp="1"/>
          </p:cNvSpPr>
          <p:nvPr>
            <p:ph type="dt" sz="half" idx="10"/>
          </p:nvPr>
        </p:nvSpPr>
        <p:spPr/>
        <p:txBody>
          <a:bodyPr/>
          <a:lstStyle/>
          <a:p>
            <a:fld id="{2B550C4B-F758-40CD-B2E0-470AFEF7623A}" type="datetimeFigureOut">
              <a:rPr lang="it-IT" smtClean="0"/>
              <a:t>14/11/2023</a:t>
            </a:fld>
            <a:endParaRPr lang="it-IT" dirty="0"/>
          </a:p>
        </p:txBody>
      </p:sp>
      <p:sp>
        <p:nvSpPr>
          <p:cNvPr id="3" name="Segnaposto piè di pagina 2">
            <a:extLst>
              <a:ext uri="{FF2B5EF4-FFF2-40B4-BE49-F238E27FC236}">
                <a16:creationId xmlns:a16="http://schemas.microsoft.com/office/drawing/2014/main" id="{9BDFF1F0-F828-4630-A9B9-513B79FCA672}"/>
              </a:ext>
            </a:extLst>
          </p:cNvPr>
          <p:cNvSpPr>
            <a:spLocks noGrp="1"/>
          </p:cNvSpPr>
          <p:nvPr>
            <p:ph type="ftr" sz="quarter" idx="11"/>
          </p:nvPr>
        </p:nvSpPr>
        <p:spPr/>
        <p:txBody>
          <a:bodyPr/>
          <a:lstStyle/>
          <a:p>
            <a:endParaRPr lang="it-IT" dirty="0"/>
          </a:p>
        </p:txBody>
      </p:sp>
      <p:sp>
        <p:nvSpPr>
          <p:cNvPr id="4" name="Segnaposto numero diapositiva 3">
            <a:extLst>
              <a:ext uri="{FF2B5EF4-FFF2-40B4-BE49-F238E27FC236}">
                <a16:creationId xmlns:a16="http://schemas.microsoft.com/office/drawing/2014/main" id="{73878C4B-9D14-4393-ABEA-DE41F224C4E2}"/>
              </a:ext>
            </a:extLst>
          </p:cNvPr>
          <p:cNvSpPr>
            <a:spLocks noGrp="1"/>
          </p:cNvSpPr>
          <p:nvPr>
            <p:ph type="sldNum" sz="quarter" idx="12"/>
          </p:nvPr>
        </p:nvSpPr>
        <p:spPr/>
        <p:txBody>
          <a:bodyPr/>
          <a:lstStyle/>
          <a:p>
            <a:fld id="{5E892E2B-E9E6-4EEB-A7E4-6CA321ABFC97}" type="slidenum">
              <a:rPr lang="it-IT" smtClean="0"/>
              <a:t>‹N›</a:t>
            </a:fld>
            <a:endParaRPr lang="it-IT" dirty="0"/>
          </a:p>
        </p:txBody>
      </p:sp>
    </p:spTree>
    <p:extLst>
      <p:ext uri="{BB962C8B-B14F-4D97-AF65-F5344CB8AC3E}">
        <p14:creationId xmlns:p14="http://schemas.microsoft.com/office/powerpoint/2010/main" val="2063972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070D005-5E46-4500-A7CF-EF795FB6407E}"/>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1F0DBC6A-88B7-4D01-8D5E-8DF8E204CFE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93E046E3-2D40-421E-B488-232A8A763F7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731A157A-8F7B-48F8-AAF8-4424668F62FF}"/>
              </a:ext>
            </a:extLst>
          </p:cNvPr>
          <p:cNvSpPr>
            <a:spLocks noGrp="1"/>
          </p:cNvSpPr>
          <p:nvPr>
            <p:ph type="dt" sz="half" idx="10"/>
          </p:nvPr>
        </p:nvSpPr>
        <p:spPr/>
        <p:txBody>
          <a:bodyPr/>
          <a:lstStyle/>
          <a:p>
            <a:fld id="{2B550C4B-F758-40CD-B2E0-470AFEF7623A}" type="datetimeFigureOut">
              <a:rPr lang="it-IT" smtClean="0"/>
              <a:t>14/11/2023</a:t>
            </a:fld>
            <a:endParaRPr lang="it-IT" dirty="0"/>
          </a:p>
        </p:txBody>
      </p:sp>
      <p:sp>
        <p:nvSpPr>
          <p:cNvPr id="6" name="Segnaposto piè di pagina 5">
            <a:extLst>
              <a:ext uri="{FF2B5EF4-FFF2-40B4-BE49-F238E27FC236}">
                <a16:creationId xmlns:a16="http://schemas.microsoft.com/office/drawing/2014/main" id="{ADB58B51-F8FF-4A26-8F81-8D79ED0E3F14}"/>
              </a:ext>
            </a:extLst>
          </p:cNvPr>
          <p:cNvSpPr>
            <a:spLocks noGrp="1"/>
          </p:cNvSpPr>
          <p:nvPr>
            <p:ph type="ftr" sz="quarter" idx="11"/>
          </p:nvPr>
        </p:nvSpPr>
        <p:spPr/>
        <p:txBody>
          <a:bodyPr/>
          <a:lstStyle/>
          <a:p>
            <a:endParaRPr lang="it-IT" dirty="0"/>
          </a:p>
        </p:txBody>
      </p:sp>
      <p:sp>
        <p:nvSpPr>
          <p:cNvPr id="7" name="Segnaposto numero diapositiva 6">
            <a:extLst>
              <a:ext uri="{FF2B5EF4-FFF2-40B4-BE49-F238E27FC236}">
                <a16:creationId xmlns:a16="http://schemas.microsoft.com/office/drawing/2014/main" id="{1B86DACE-2CB3-4044-A619-B23C1054F9A3}"/>
              </a:ext>
            </a:extLst>
          </p:cNvPr>
          <p:cNvSpPr>
            <a:spLocks noGrp="1"/>
          </p:cNvSpPr>
          <p:nvPr>
            <p:ph type="sldNum" sz="quarter" idx="12"/>
          </p:nvPr>
        </p:nvSpPr>
        <p:spPr/>
        <p:txBody>
          <a:bodyPr/>
          <a:lstStyle/>
          <a:p>
            <a:fld id="{5E892E2B-E9E6-4EEB-A7E4-6CA321ABFC97}" type="slidenum">
              <a:rPr lang="it-IT" smtClean="0"/>
              <a:t>‹N›</a:t>
            </a:fld>
            <a:endParaRPr lang="it-IT" dirty="0"/>
          </a:p>
        </p:txBody>
      </p:sp>
    </p:spTree>
    <p:extLst>
      <p:ext uri="{BB962C8B-B14F-4D97-AF65-F5344CB8AC3E}">
        <p14:creationId xmlns:p14="http://schemas.microsoft.com/office/powerpoint/2010/main" val="23690177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CA01A0A-4076-46BD-9868-3E814F5F27F7}"/>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83B91110-C239-4F79-A3DC-B9BBE1DF89E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dirty="0"/>
          </a:p>
        </p:txBody>
      </p:sp>
      <p:sp>
        <p:nvSpPr>
          <p:cNvPr id="4" name="Segnaposto testo 3">
            <a:extLst>
              <a:ext uri="{FF2B5EF4-FFF2-40B4-BE49-F238E27FC236}">
                <a16:creationId xmlns:a16="http://schemas.microsoft.com/office/drawing/2014/main" id="{3E73B34F-FDC8-4963-B802-AE6D6219B79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92A7EDE6-9D73-4E8F-B229-B4BB322C759E}"/>
              </a:ext>
            </a:extLst>
          </p:cNvPr>
          <p:cNvSpPr>
            <a:spLocks noGrp="1"/>
          </p:cNvSpPr>
          <p:nvPr>
            <p:ph type="dt" sz="half" idx="10"/>
          </p:nvPr>
        </p:nvSpPr>
        <p:spPr/>
        <p:txBody>
          <a:bodyPr/>
          <a:lstStyle/>
          <a:p>
            <a:fld id="{2B550C4B-F758-40CD-B2E0-470AFEF7623A}" type="datetimeFigureOut">
              <a:rPr lang="it-IT" smtClean="0"/>
              <a:t>14/11/2023</a:t>
            </a:fld>
            <a:endParaRPr lang="it-IT" dirty="0"/>
          </a:p>
        </p:txBody>
      </p:sp>
      <p:sp>
        <p:nvSpPr>
          <p:cNvPr id="6" name="Segnaposto piè di pagina 5">
            <a:extLst>
              <a:ext uri="{FF2B5EF4-FFF2-40B4-BE49-F238E27FC236}">
                <a16:creationId xmlns:a16="http://schemas.microsoft.com/office/drawing/2014/main" id="{51C774CC-A44C-4BDD-8214-6609352FE174}"/>
              </a:ext>
            </a:extLst>
          </p:cNvPr>
          <p:cNvSpPr>
            <a:spLocks noGrp="1"/>
          </p:cNvSpPr>
          <p:nvPr>
            <p:ph type="ftr" sz="quarter" idx="11"/>
          </p:nvPr>
        </p:nvSpPr>
        <p:spPr/>
        <p:txBody>
          <a:bodyPr/>
          <a:lstStyle/>
          <a:p>
            <a:endParaRPr lang="it-IT" dirty="0"/>
          </a:p>
        </p:txBody>
      </p:sp>
      <p:sp>
        <p:nvSpPr>
          <p:cNvPr id="7" name="Segnaposto numero diapositiva 6">
            <a:extLst>
              <a:ext uri="{FF2B5EF4-FFF2-40B4-BE49-F238E27FC236}">
                <a16:creationId xmlns:a16="http://schemas.microsoft.com/office/drawing/2014/main" id="{DA110219-2364-4379-854B-F79C4B01813E}"/>
              </a:ext>
            </a:extLst>
          </p:cNvPr>
          <p:cNvSpPr>
            <a:spLocks noGrp="1"/>
          </p:cNvSpPr>
          <p:nvPr>
            <p:ph type="sldNum" sz="quarter" idx="12"/>
          </p:nvPr>
        </p:nvSpPr>
        <p:spPr/>
        <p:txBody>
          <a:bodyPr/>
          <a:lstStyle/>
          <a:p>
            <a:fld id="{5E892E2B-E9E6-4EEB-A7E4-6CA321ABFC97}" type="slidenum">
              <a:rPr lang="it-IT" smtClean="0"/>
              <a:t>‹N›</a:t>
            </a:fld>
            <a:endParaRPr lang="it-IT" dirty="0"/>
          </a:p>
        </p:txBody>
      </p:sp>
    </p:spTree>
    <p:extLst>
      <p:ext uri="{BB962C8B-B14F-4D97-AF65-F5344CB8AC3E}">
        <p14:creationId xmlns:p14="http://schemas.microsoft.com/office/powerpoint/2010/main" val="38591634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3BF2182A-EFED-41FB-997A-E3DA461E98B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8E30F6FF-FF8F-4C31-82E1-B2548AB6102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0FE73634-B354-4D07-B643-8DD44FB715F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B550C4B-F758-40CD-B2E0-470AFEF7623A}" type="datetimeFigureOut">
              <a:rPr lang="it-IT" smtClean="0"/>
              <a:t>14/11/2023</a:t>
            </a:fld>
            <a:endParaRPr lang="it-IT" dirty="0"/>
          </a:p>
        </p:txBody>
      </p:sp>
      <p:sp>
        <p:nvSpPr>
          <p:cNvPr id="5" name="Segnaposto piè di pagina 4">
            <a:extLst>
              <a:ext uri="{FF2B5EF4-FFF2-40B4-BE49-F238E27FC236}">
                <a16:creationId xmlns:a16="http://schemas.microsoft.com/office/drawing/2014/main" id="{994DECFE-FD22-42CB-B7E5-0647E6C5AC4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dirty="0"/>
          </a:p>
        </p:txBody>
      </p:sp>
      <p:sp>
        <p:nvSpPr>
          <p:cNvPr id="6" name="Segnaposto numero diapositiva 5">
            <a:extLst>
              <a:ext uri="{FF2B5EF4-FFF2-40B4-BE49-F238E27FC236}">
                <a16:creationId xmlns:a16="http://schemas.microsoft.com/office/drawing/2014/main" id="{8E52D2DD-5342-4508-93AE-A0B5DEA157E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E892E2B-E9E6-4EEB-A7E4-6CA321ABFC97}" type="slidenum">
              <a:rPr lang="it-IT" smtClean="0"/>
              <a:t>‹N›</a:t>
            </a:fld>
            <a:endParaRPr lang="it-IT" dirty="0"/>
          </a:p>
        </p:txBody>
      </p:sp>
    </p:spTree>
    <p:extLst>
      <p:ext uri="{BB962C8B-B14F-4D97-AF65-F5344CB8AC3E}">
        <p14:creationId xmlns:p14="http://schemas.microsoft.com/office/powerpoint/2010/main" val="9789974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746EBB2-1D46-4573-98B7-7BBE37E17ACF}"/>
              </a:ext>
            </a:extLst>
          </p:cNvPr>
          <p:cNvSpPr>
            <a:spLocks noGrp="1"/>
          </p:cNvSpPr>
          <p:nvPr>
            <p:ph type="ctrTitle"/>
          </p:nvPr>
        </p:nvSpPr>
        <p:spPr/>
        <p:txBody>
          <a:bodyPr/>
          <a:lstStyle/>
          <a:p>
            <a:r>
              <a:rPr lang="it-IT" b="1" dirty="0"/>
              <a:t>Le roman au </a:t>
            </a:r>
            <a:r>
              <a:rPr lang="it-IT" b="1" dirty="0" err="1"/>
              <a:t>XX</a:t>
            </a:r>
            <a:r>
              <a:rPr lang="it-IT" b="1" baseline="30000" dirty="0" err="1"/>
              <a:t>e</a:t>
            </a:r>
            <a:r>
              <a:rPr lang="it-IT" b="1" dirty="0"/>
              <a:t> siècle,</a:t>
            </a:r>
            <a:br>
              <a:rPr lang="it-IT" b="1" dirty="0"/>
            </a:br>
            <a:r>
              <a:rPr lang="it-IT" b="1" dirty="0"/>
              <a:t>de Proust à l’</a:t>
            </a:r>
            <a:r>
              <a:rPr lang="it-IT" b="1" dirty="0" err="1"/>
              <a:t>Oulipo</a:t>
            </a:r>
            <a:endParaRPr lang="it-IT" dirty="0"/>
          </a:p>
        </p:txBody>
      </p:sp>
      <p:sp>
        <p:nvSpPr>
          <p:cNvPr id="3" name="Sottotitolo 2">
            <a:extLst>
              <a:ext uri="{FF2B5EF4-FFF2-40B4-BE49-F238E27FC236}">
                <a16:creationId xmlns:a16="http://schemas.microsoft.com/office/drawing/2014/main" id="{00E42553-25E1-433A-9AA0-57B2C1F75352}"/>
              </a:ext>
            </a:extLst>
          </p:cNvPr>
          <p:cNvSpPr>
            <a:spLocks noGrp="1"/>
          </p:cNvSpPr>
          <p:nvPr>
            <p:ph type="subTitle" idx="1"/>
          </p:nvPr>
        </p:nvSpPr>
        <p:spPr/>
        <p:txBody>
          <a:bodyPr>
            <a:normAutofit lnSpcReduction="10000"/>
          </a:bodyPr>
          <a:lstStyle/>
          <a:p>
            <a:r>
              <a:rPr lang="it-IT" dirty="0"/>
              <a:t>Letteratura francese (corso triennale) </a:t>
            </a:r>
          </a:p>
          <a:p>
            <a:r>
              <a:rPr lang="it-IT" dirty="0"/>
              <a:t>Prof. Fabio Vasarri</a:t>
            </a:r>
          </a:p>
          <a:p>
            <a:r>
              <a:rPr lang="it-IT" dirty="0"/>
              <a:t>1° modulo</a:t>
            </a:r>
          </a:p>
          <a:p>
            <a:r>
              <a:rPr lang="it-IT" dirty="0" err="1"/>
              <a:t>a.a</a:t>
            </a:r>
            <a:r>
              <a:rPr lang="it-IT" dirty="0"/>
              <a:t>. 2023-24</a:t>
            </a:r>
          </a:p>
        </p:txBody>
      </p:sp>
    </p:spTree>
    <p:extLst>
      <p:ext uri="{BB962C8B-B14F-4D97-AF65-F5344CB8AC3E}">
        <p14:creationId xmlns:p14="http://schemas.microsoft.com/office/powerpoint/2010/main" val="3198945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a:t>Nathalie</a:t>
            </a:r>
            <a:r>
              <a:rPr lang="it-IT" dirty="0"/>
              <a:t> </a:t>
            </a:r>
            <a:r>
              <a:rPr lang="it-IT" dirty="0" err="1"/>
              <a:t>Sarraute</a:t>
            </a:r>
            <a:r>
              <a:rPr lang="it-IT" dirty="0"/>
              <a:t>, </a:t>
            </a:r>
            <a:r>
              <a:rPr lang="it-IT" i="1" dirty="0"/>
              <a:t>L</a:t>
            </a:r>
            <a:r>
              <a:rPr lang="fr-FR" i="1" dirty="0"/>
              <a:t>'ère du soupçon</a:t>
            </a:r>
            <a:r>
              <a:rPr lang="it-IT" dirty="0"/>
              <a:t>  (1956)</a:t>
            </a:r>
          </a:p>
        </p:txBody>
      </p:sp>
      <p:sp>
        <p:nvSpPr>
          <p:cNvPr id="3" name="Segnaposto contenuto 2"/>
          <p:cNvSpPr>
            <a:spLocks noGrp="1"/>
          </p:cNvSpPr>
          <p:nvPr>
            <p:ph idx="1"/>
          </p:nvPr>
        </p:nvSpPr>
        <p:spPr/>
        <p:txBody>
          <a:bodyPr/>
          <a:lstStyle/>
          <a:p>
            <a:endParaRPr lang="fr-FR" dirty="0"/>
          </a:p>
          <a:p>
            <a:r>
              <a:rPr lang="fr-FR" dirty="0"/>
              <a:t>[définition des tropismes]: </a:t>
            </a:r>
          </a:p>
          <a:p>
            <a:r>
              <a:rPr lang="fr-FR" dirty="0"/>
              <a:t>un foisonnement innombrable de sensations, d'images, de sentiments, de souvenirs, d'impulsions, de petits actes larvés qu'aucun langage intérieur n'exprime, qui se bousculent aux portes de la conscience, s'assemblent en groupes compacts et surgissent tout à coup, se défont aussitôt, se combinent autrement et réapparaissent sous une nouvelle forme, tandis que continue à se dérouler en nous, pareil au ruban qui s'échappe en crépitant de la fente d'un téléscripteur , le flot ininterrompu des mots.</a:t>
            </a:r>
            <a:endParaRPr lang="it-IT" dirty="0"/>
          </a:p>
        </p:txBody>
      </p:sp>
    </p:spTree>
    <p:extLst>
      <p:ext uri="{BB962C8B-B14F-4D97-AF65-F5344CB8AC3E}">
        <p14:creationId xmlns:p14="http://schemas.microsoft.com/office/powerpoint/2010/main" val="21082667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dirty="0"/>
              <a:t>Le </a:t>
            </a:r>
            <a:r>
              <a:rPr lang="it-IT" dirty="0" err="1"/>
              <a:t>Nouveau</a:t>
            </a:r>
            <a:r>
              <a:rPr lang="it-IT" dirty="0"/>
              <a:t> Roman</a:t>
            </a:r>
            <a:br>
              <a:rPr lang="it-IT" dirty="0"/>
            </a:br>
            <a:r>
              <a:rPr lang="it-IT" dirty="0"/>
              <a:t>(photo de Mario </a:t>
            </a:r>
            <a:r>
              <a:rPr lang="it-IT" dirty="0" err="1"/>
              <a:t>Dondero</a:t>
            </a:r>
            <a:r>
              <a:rPr lang="it-IT" dirty="0"/>
              <a:t>, 1959)</a:t>
            </a:r>
          </a:p>
        </p:txBody>
      </p:sp>
      <p:pic>
        <p:nvPicPr>
          <p:cNvPr id="1026" name="Picture 2" descr="il Nouveau Roman e l&amp;#39;avventura della scrittura. - Hualos"/>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143250" y="2052565"/>
            <a:ext cx="5905500" cy="39528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448560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dirty="0"/>
              <a:t>Alain </a:t>
            </a:r>
            <a:r>
              <a:rPr lang="it-IT" dirty="0" err="1"/>
              <a:t>Robbe-Grillet</a:t>
            </a:r>
            <a:r>
              <a:rPr lang="it-IT" dirty="0"/>
              <a:t>, </a:t>
            </a:r>
            <a:r>
              <a:rPr lang="it-IT" i="1" dirty="0" smtClean="0"/>
              <a:t>La </a:t>
            </a:r>
            <a:r>
              <a:rPr lang="it-IT" i="1" dirty="0" err="1" smtClean="0"/>
              <a:t>jalousie</a:t>
            </a:r>
            <a:r>
              <a:rPr lang="it-IT" dirty="0" smtClean="0"/>
              <a:t> (1957)</a:t>
            </a:r>
            <a:br>
              <a:rPr lang="it-IT" dirty="0" smtClean="0"/>
            </a:br>
            <a:r>
              <a:rPr lang="fr-FR" dirty="0" smtClean="0"/>
              <a:t>Table </a:t>
            </a:r>
            <a:r>
              <a:rPr lang="fr-FR" dirty="0"/>
              <a:t>des matières</a:t>
            </a:r>
          </a:p>
        </p:txBody>
      </p:sp>
      <p:sp>
        <p:nvSpPr>
          <p:cNvPr id="3" name="Segnaposto contenuto 2"/>
          <p:cNvSpPr>
            <a:spLocks noGrp="1"/>
          </p:cNvSpPr>
          <p:nvPr>
            <p:ph idx="1"/>
          </p:nvPr>
        </p:nvSpPr>
        <p:spPr/>
        <p:txBody>
          <a:bodyPr>
            <a:normAutofit fontScale="92500" lnSpcReduction="20000"/>
          </a:bodyPr>
          <a:lstStyle/>
          <a:p>
            <a:endParaRPr lang="fr-FR" dirty="0" smtClean="0"/>
          </a:p>
          <a:p>
            <a:r>
              <a:rPr lang="fr-FR" dirty="0" smtClean="0"/>
              <a:t>Maintenant </a:t>
            </a:r>
            <a:r>
              <a:rPr lang="fr-FR" dirty="0"/>
              <a:t>l’ombre du pilier</a:t>
            </a:r>
          </a:p>
          <a:p>
            <a:r>
              <a:rPr lang="fr-FR" dirty="0"/>
              <a:t>Maintenant l’ombre du pilier sud-ouest</a:t>
            </a:r>
          </a:p>
          <a:p>
            <a:r>
              <a:rPr lang="fr-FR" dirty="0"/>
              <a:t>Le long de la chevelure défaite</a:t>
            </a:r>
          </a:p>
          <a:p>
            <a:r>
              <a:rPr lang="fr-FR" dirty="0"/>
              <a:t>Tout au fond de la vallée</a:t>
            </a:r>
          </a:p>
          <a:p>
            <a:r>
              <a:rPr lang="fr-FR" dirty="0"/>
              <a:t>Maintenant, c’est la voix du second chauffeur</a:t>
            </a:r>
          </a:p>
          <a:p>
            <a:r>
              <a:rPr lang="fr-FR" dirty="0"/>
              <a:t>Maintenant la maison est vide</a:t>
            </a:r>
          </a:p>
          <a:p>
            <a:r>
              <a:rPr lang="fr-FR" dirty="0"/>
              <a:t>Toute la maison est vide</a:t>
            </a:r>
          </a:p>
          <a:p>
            <a:r>
              <a:rPr lang="fr-FR" dirty="0"/>
              <a:t>Entre la peinture grise qui subsiste</a:t>
            </a:r>
          </a:p>
          <a:p>
            <a:r>
              <a:rPr lang="fr-FR" dirty="0"/>
              <a:t>Maintenant l’ombre du pilier</a:t>
            </a:r>
          </a:p>
          <a:p>
            <a:pPr marL="0" indent="0">
              <a:buNone/>
            </a:pPr>
            <a:endParaRPr lang="it-IT" dirty="0"/>
          </a:p>
        </p:txBody>
      </p:sp>
    </p:spTree>
    <p:extLst>
      <p:ext uri="{BB962C8B-B14F-4D97-AF65-F5344CB8AC3E}">
        <p14:creationId xmlns:p14="http://schemas.microsoft.com/office/powerpoint/2010/main" val="40890706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dirty="0"/>
              <a:t>Alain </a:t>
            </a:r>
            <a:r>
              <a:rPr lang="it-IT" dirty="0" err="1"/>
              <a:t>Robbe-Grillet</a:t>
            </a:r>
            <a:r>
              <a:rPr lang="it-IT" dirty="0"/>
              <a:t>, </a:t>
            </a:r>
            <a:br>
              <a:rPr lang="it-IT" dirty="0"/>
            </a:br>
            <a:r>
              <a:rPr lang="it-IT" i="1" dirty="0"/>
              <a:t>Pour un </a:t>
            </a:r>
            <a:r>
              <a:rPr lang="it-IT" i="1" dirty="0" err="1"/>
              <a:t>nouveau</a:t>
            </a:r>
            <a:r>
              <a:rPr lang="it-IT" i="1" dirty="0"/>
              <a:t> </a:t>
            </a:r>
            <a:r>
              <a:rPr lang="it-IT" i="1" dirty="0" err="1"/>
              <a:t>roman</a:t>
            </a:r>
            <a:r>
              <a:rPr lang="it-IT" i="1" dirty="0"/>
              <a:t> </a:t>
            </a:r>
            <a:r>
              <a:rPr lang="it-IT" dirty="0"/>
              <a:t>(1963)</a:t>
            </a:r>
          </a:p>
        </p:txBody>
      </p:sp>
      <p:sp>
        <p:nvSpPr>
          <p:cNvPr id="3" name="Segnaposto contenuto 2"/>
          <p:cNvSpPr>
            <a:spLocks noGrp="1"/>
          </p:cNvSpPr>
          <p:nvPr>
            <p:ph idx="1"/>
          </p:nvPr>
        </p:nvSpPr>
        <p:spPr/>
        <p:txBody>
          <a:bodyPr>
            <a:normAutofit fontScale="85000" lnSpcReduction="20000"/>
          </a:bodyPr>
          <a:lstStyle/>
          <a:p>
            <a:r>
              <a:rPr lang="fr-FR" dirty="0"/>
              <a:t>Ces textes ne constituent en rien une théorie du roman; ils tentent seulement de dégager quelques lignes d'évolution qui me paraissent capitales dans la littérature contemporaine. Si j'emploie volontiers, dans bien des pages, le terme de Nouveau Roman, ce n'est pas pour désigner une école, ni même un groupe défini et constitué d'écrivains qui travailleraient dans le même sens; il n'y a là qu'une appellation commode englobant tous ceux qui cherchent de nouvelles formes romanesques, capables d'exprimer (ou de créer) de nouvelles relations entre l'homme et le monde, tous ceux qui sont décidés à inventer le roman, c'est-à-dire à inventer l'homme. Ils savent, ceux-là, que la répétition systématique des formes du passé est non seulement absurde et vaine, mais qu'elle peut même devenir nuisible.</a:t>
            </a:r>
          </a:p>
          <a:p>
            <a:r>
              <a:rPr lang="fr-FR" dirty="0"/>
              <a:t>Autour de nous, défiant la meute de nos adjectifs animistes ou ménagers, les choses </a:t>
            </a:r>
            <a:r>
              <a:rPr lang="fr-FR" i="1" dirty="0"/>
              <a:t>sont là</a:t>
            </a:r>
            <a:r>
              <a:rPr lang="fr-FR" dirty="0"/>
              <a:t>. Leur surface est nette et lisse, intacte, sans éclat louche ni transparence. Toute notre littérature n’a pas encore réussi à en entamer le plus petit coin, à en amollir la moindre courbe.</a:t>
            </a:r>
            <a:endParaRPr lang="it-IT" dirty="0"/>
          </a:p>
        </p:txBody>
      </p:sp>
    </p:spTree>
    <p:extLst>
      <p:ext uri="{BB962C8B-B14F-4D97-AF65-F5344CB8AC3E}">
        <p14:creationId xmlns:p14="http://schemas.microsoft.com/office/powerpoint/2010/main" val="27144993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dirty="0"/>
              <a:t>Alain </a:t>
            </a:r>
            <a:r>
              <a:rPr lang="it-IT" dirty="0" err="1"/>
              <a:t>Robbe-Grillet</a:t>
            </a:r>
            <a:r>
              <a:rPr lang="it-IT" dirty="0"/>
              <a:t>, </a:t>
            </a:r>
            <a:br>
              <a:rPr lang="it-IT" dirty="0"/>
            </a:br>
            <a:r>
              <a:rPr lang="it-IT" i="1" dirty="0"/>
              <a:t>Pour un </a:t>
            </a:r>
            <a:r>
              <a:rPr lang="it-IT" i="1" dirty="0" err="1"/>
              <a:t>nouveau</a:t>
            </a:r>
            <a:r>
              <a:rPr lang="it-IT" i="1" dirty="0"/>
              <a:t> </a:t>
            </a:r>
            <a:r>
              <a:rPr lang="it-IT" i="1" dirty="0" err="1"/>
              <a:t>roman</a:t>
            </a:r>
            <a:r>
              <a:rPr lang="it-IT" i="1" dirty="0"/>
              <a:t> </a:t>
            </a:r>
            <a:r>
              <a:rPr lang="it-IT" dirty="0"/>
              <a:t>(1963)</a:t>
            </a:r>
          </a:p>
        </p:txBody>
      </p:sp>
      <p:sp>
        <p:nvSpPr>
          <p:cNvPr id="3" name="Segnaposto contenuto 2"/>
          <p:cNvSpPr>
            <a:spLocks noGrp="1"/>
          </p:cNvSpPr>
          <p:nvPr>
            <p:ph idx="1"/>
          </p:nvPr>
        </p:nvSpPr>
        <p:spPr/>
        <p:txBody>
          <a:bodyPr>
            <a:normAutofit fontScale="70000" lnSpcReduction="20000"/>
          </a:bodyPr>
          <a:lstStyle/>
          <a:p>
            <a:r>
              <a:rPr lang="fr-FR" dirty="0"/>
              <a:t>Nous en a-t-on assez parlé du « personnage » ! Et ça ne semble, hélas, pas près de finir. Cinquante années de maladie, le constat de son décès enregistré à maintes reprises par les plus sérieux essayistes, rien n'a encore réussi à le faire tomber du piédestal où l'avait placé le XIXe siècle. C'est une momie à présent, mais qui trône toujours avec la même majesté ­ quoique postiche ­ au milieu des valeurs que révère la critique traditionnelle. C'est même là qu'elle reconnaît le « vrai » romancier : « il crée des personnages »... Pour justifier le bien-fondé de ce point de vue, on utilise le raisonnement habituel : Balzac nous a laissé Le Père Goriot, </a:t>
            </a:r>
            <a:r>
              <a:rPr lang="fr-FR" dirty="0" err="1"/>
              <a:t>Dostoïesvski</a:t>
            </a:r>
            <a:r>
              <a:rPr lang="fr-FR" dirty="0"/>
              <a:t> a donné le jour aux </a:t>
            </a:r>
            <a:r>
              <a:rPr lang="fr-FR" dirty="0" err="1"/>
              <a:t>Karamazov</a:t>
            </a:r>
            <a:r>
              <a:rPr lang="fr-FR" dirty="0"/>
              <a:t>, écrire des romans ne peut plus donc être que cela : ajouter quelques figures modernes à la galerie de portraits que constitue notre histoire littéraire. Un personnage, tout le monde sait ce que le mot signifie. Ce n'est pas un il quelconque, anonyme et translucide, simple sujet de l'action exprimée par le verbe. Un personnage doit avoir un nom propre, double si possible : nom de famille et prénom. Il doit avoir des parents, une hérédité. Il doit avoir une profession. S'il a des biens, cela n'en vaudra que mieux. Enfin il doit posséder un « caractère », un visage qui le reflète, un passé qui a modelé celui-ci et celui-là. Son caractère dicte ses actions, le fait réagir de façon déterminée à chaque événement. Son caractère permet au lecteur de le juger, de l'aimer, de le haïr. C'est grâce à ce caractère qu'il léguera un jour son nom à un type humain, qui attendait, dirait-on, la consécration de ce baptême. Car il faut à la fois que le personnage soit unique et qu'il se hausse à la hauteur d'une catégorie. Il lui faut assez de particularité pour demeurer irremplaçable, et assez de généralité pour devenir universel. </a:t>
            </a:r>
            <a:endParaRPr lang="it-IT" dirty="0"/>
          </a:p>
        </p:txBody>
      </p:sp>
    </p:spTree>
    <p:extLst>
      <p:ext uri="{BB962C8B-B14F-4D97-AF65-F5344CB8AC3E}">
        <p14:creationId xmlns:p14="http://schemas.microsoft.com/office/powerpoint/2010/main" val="14836885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dirty="0" smtClean="0"/>
              <a:t>Michel </a:t>
            </a:r>
            <a:r>
              <a:rPr lang="it-IT" dirty="0" err="1" smtClean="0"/>
              <a:t>Butor</a:t>
            </a:r>
            <a:r>
              <a:rPr lang="it-IT" dirty="0" smtClean="0"/>
              <a:t>,</a:t>
            </a:r>
            <a:br>
              <a:rPr lang="it-IT" dirty="0" smtClean="0"/>
            </a:br>
            <a:r>
              <a:rPr lang="it-IT" i="1" dirty="0" smtClean="0"/>
              <a:t>La </a:t>
            </a:r>
            <a:r>
              <a:rPr lang="it-IT" i="1" dirty="0" err="1" smtClean="0"/>
              <a:t>modification</a:t>
            </a:r>
            <a:r>
              <a:rPr lang="it-IT" dirty="0" smtClean="0"/>
              <a:t> (1957)</a:t>
            </a:r>
            <a:endParaRPr lang="it-IT" dirty="0"/>
          </a:p>
        </p:txBody>
      </p:sp>
      <p:sp>
        <p:nvSpPr>
          <p:cNvPr id="3" name="Segnaposto contenuto 2"/>
          <p:cNvSpPr>
            <a:spLocks noGrp="1"/>
          </p:cNvSpPr>
          <p:nvPr>
            <p:ph idx="1"/>
          </p:nvPr>
        </p:nvSpPr>
        <p:spPr/>
        <p:txBody>
          <a:bodyPr>
            <a:normAutofit fontScale="70000" lnSpcReduction="20000"/>
          </a:bodyPr>
          <a:lstStyle/>
          <a:p>
            <a:r>
              <a:rPr lang="fr-FR" dirty="0"/>
              <a:t>Vous avez mis le pied gauche sur la rainure de cuivre, et de votre épaule droite vous essayez en vain de pousser un peu plus le panneau coulissant.</a:t>
            </a:r>
            <a:br>
              <a:rPr lang="fr-FR" dirty="0"/>
            </a:br>
            <a:r>
              <a:rPr lang="fr-FR" dirty="0" smtClean="0"/>
              <a:t>Vous </a:t>
            </a:r>
            <a:r>
              <a:rPr lang="fr-FR" dirty="0"/>
              <a:t>vous introduisez par l'étroite ouverture en vous frottant contre ses bords, puis, votre valise couverte de granuleux cuir sombre couleur d'épaisse bouteille, votre valise assez petite d'homme habitué aux longs voyages, vous l'arrachez par sa poignée collante, avec vos doigts qui se sont échauffés, si peu lourde qu'elle soit, de l'avoir portée jusqu'ici, vous la soulevez et vous sentez vos muscles et vos tendons se dessiner non seulement dans vos phalanges, dans votre paume, votre poignet et votre bras, mais dans votre épaule aussi, dans toute la moitié du dos et dans vos vertèbres depuis votre cou jusqu'aux reins.</a:t>
            </a:r>
            <a:br>
              <a:rPr lang="fr-FR" dirty="0"/>
            </a:br>
            <a:r>
              <a:rPr lang="fr-FR" dirty="0" smtClean="0"/>
              <a:t>Non</a:t>
            </a:r>
            <a:r>
              <a:rPr lang="fr-FR" dirty="0"/>
              <a:t>, ce n'est pas seulement l'heure, à peine matinale, qui est responsable de cette faiblesse inhabituelle, c'est déjà l'âge qui cherche à vous convaincre de sa domination sur votre corps, et pourtant, vous venez seulement d'atteindre les quarante-cinq ans.</a:t>
            </a:r>
            <a:br>
              <a:rPr lang="fr-FR" dirty="0"/>
            </a:br>
            <a:r>
              <a:rPr lang="fr-FR" dirty="0" smtClean="0"/>
              <a:t>Vos </a:t>
            </a:r>
            <a:r>
              <a:rPr lang="fr-FR" dirty="0"/>
              <a:t>yeux sont mal ouverts, comme voilés de fumée légère, vos paupières sensibles et mal lubrifiées, vos tempes crispées, à la peau tendue et comme raidie en plis minces, vos cheveux qui se </a:t>
            </a:r>
            <a:r>
              <a:rPr lang="fr-FR" dirty="0" err="1"/>
              <a:t>clairsèment</a:t>
            </a:r>
            <a:r>
              <a:rPr lang="fr-FR" dirty="0"/>
              <a:t> et grisonnent, insensiblement pour autrui mais non pour vous, pour Henriette et pour Cécile, ni même pour les enfants désormais, sont un peu hérissés et tout votre corps à l'intérieur de vos habits qui le gênent, le serrent et lui pèsent, est comme baigné, dans son réveil imparfait, d'une eau agitée et gazeuse pleine </a:t>
            </a:r>
            <a:r>
              <a:rPr lang="fr-FR" dirty="0" smtClean="0"/>
              <a:t>d'animalcules</a:t>
            </a:r>
            <a:r>
              <a:rPr lang="fr-FR" dirty="0"/>
              <a:t> en suspension</a:t>
            </a:r>
            <a:r>
              <a:rPr lang="fr-FR" dirty="0" smtClean="0"/>
              <a:t>.</a:t>
            </a:r>
            <a:endParaRPr lang="it-IT" dirty="0"/>
          </a:p>
        </p:txBody>
      </p:sp>
    </p:spTree>
    <p:extLst>
      <p:ext uri="{BB962C8B-B14F-4D97-AF65-F5344CB8AC3E}">
        <p14:creationId xmlns:p14="http://schemas.microsoft.com/office/powerpoint/2010/main" val="7139508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69DF946-1602-4273-BEE5-60404F8776BB}"/>
              </a:ext>
            </a:extLst>
          </p:cNvPr>
          <p:cNvSpPr>
            <a:spLocks noGrp="1"/>
          </p:cNvSpPr>
          <p:nvPr>
            <p:ph type="title"/>
          </p:nvPr>
        </p:nvSpPr>
        <p:spPr/>
        <p:txBody>
          <a:bodyPr>
            <a:normAutofit/>
          </a:bodyPr>
          <a:lstStyle/>
          <a:p>
            <a:pPr algn="ctr"/>
            <a:r>
              <a:rPr lang="fr-FR" sz="3600" b="0" dirty="0">
                <a:effectLst/>
                <a:latin typeface="Verdana" panose="020B0604030504040204" pitchFamily="34" charset="0"/>
              </a:rPr>
              <a:t>Georges Perec, </a:t>
            </a:r>
            <a:r>
              <a:rPr lang="fr-FR" sz="3600" b="0" i="1" dirty="0">
                <a:effectLst/>
                <a:latin typeface="Verdana" panose="020B0604030504040204" pitchFamily="34" charset="0"/>
              </a:rPr>
              <a:t>Les choses</a:t>
            </a:r>
            <a:br>
              <a:rPr lang="fr-FR" sz="3600" b="0" i="1" dirty="0">
                <a:effectLst/>
                <a:latin typeface="Verdana" panose="020B0604030504040204" pitchFamily="34" charset="0"/>
              </a:rPr>
            </a:br>
            <a:r>
              <a:rPr lang="fr-FR" sz="3600" b="0" i="1" dirty="0">
                <a:effectLst/>
                <a:latin typeface="Verdana" panose="020B0604030504040204" pitchFamily="34" charset="0"/>
              </a:rPr>
              <a:t>Une histoire des années soixante</a:t>
            </a:r>
            <a:r>
              <a:rPr lang="fr-FR" sz="3600" b="0" dirty="0">
                <a:effectLst/>
                <a:latin typeface="Verdana" panose="020B0604030504040204" pitchFamily="34" charset="0"/>
              </a:rPr>
              <a:t> (1965)</a:t>
            </a:r>
            <a:endParaRPr lang="it-IT" sz="3600" dirty="0"/>
          </a:p>
        </p:txBody>
      </p:sp>
      <p:sp>
        <p:nvSpPr>
          <p:cNvPr id="3" name="Segnaposto contenuto 2">
            <a:extLst>
              <a:ext uri="{FF2B5EF4-FFF2-40B4-BE49-F238E27FC236}">
                <a16:creationId xmlns:a16="http://schemas.microsoft.com/office/drawing/2014/main" id="{94C2F2DF-ED28-46A3-9B8D-E18AAEBBA6CB}"/>
              </a:ext>
            </a:extLst>
          </p:cNvPr>
          <p:cNvSpPr>
            <a:spLocks noGrp="1"/>
          </p:cNvSpPr>
          <p:nvPr>
            <p:ph idx="1"/>
          </p:nvPr>
        </p:nvSpPr>
        <p:spPr/>
        <p:txBody>
          <a:bodyPr>
            <a:normAutofit fontScale="70000" lnSpcReduction="20000"/>
          </a:bodyPr>
          <a:lstStyle/>
          <a:p>
            <a:endParaRPr lang="fr-FR" dirty="0">
              <a:latin typeface="Verdana" panose="020B0604030504040204" pitchFamily="34" charset="0"/>
            </a:endParaRPr>
          </a:p>
          <a:p>
            <a:r>
              <a:rPr lang="fr-FR" dirty="0">
                <a:latin typeface="Verdana" panose="020B0604030504040204" pitchFamily="34" charset="0"/>
              </a:rPr>
              <a:t>L</a:t>
            </a:r>
            <a:r>
              <a:rPr lang="fr-FR" b="0" i="0" dirty="0">
                <a:effectLst/>
                <a:latin typeface="Verdana" panose="020B0604030504040204" pitchFamily="34" charset="0"/>
              </a:rPr>
              <a:t>a vie, là, serait facile, serait simple. toutes les obligations, tous les problèmes qu'implique la vie matérielle trouveraient une solution naturelle. Une femme de ménage serait là chaque matin. On viendrait livrer, chaque quinzaine, le vin, l'huile, le sucre. Il y aurait une cuisine vaste et claire, avec des carreaux bleus armoriés, trois assiettes de faïence décorées d'arabesques jaunes, à reflets métalliques, des placards partout, une belle table en bois blanc au centre, des tabourets, des bancs. Il serait agréable de venir s'y asseoir, chaque matin, après une douche, à peine habillé. Il y aurait sur la table un gros beurrier de grès, des pots de marmelade, du miel, des toasts, des pamplemousses coupés en deux. Il serait tôt. Ce serait le début d'une longue journée de mai.</a:t>
            </a:r>
          </a:p>
          <a:p>
            <a:r>
              <a:rPr lang="fr-FR" dirty="0">
                <a:latin typeface="Verdana" panose="020B0604030504040204" pitchFamily="34" charset="0"/>
                <a:ea typeface="Verdana" panose="020B0604030504040204" pitchFamily="34" charset="0"/>
              </a:rPr>
              <a:t>Ils décachetteraient leur courrier, ils ouvriraient les journaux. Ils allumeraient une première cigarette. Ils sortiraient. Leur travail ne les retiendrait que quelques heures, le matin. Ils se retrouveraient pour </a:t>
            </a:r>
            <a:r>
              <a:rPr lang="fr-FR" dirty="0" err="1">
                <a:latin typeface="Verdana" panose="020B0604030504040204" pitchFamily="34" charset="0"/>
                <a:ea typeface="Verdana" panose="020B0604030504040204" pitchFamily="34" charset="0"/>
              </a:rPr>
              <a:t>déjeûner</a:t>
            </a:r>
            <a:r>
              <a:rPr lang="fr-FR" dirty="0">
                <a:latin typeface="Verdana" panose="020B0604030504040204" pitchFamily="34" charset="0"/>
                <a:ea typeface="Verdana" panose="020B0604030504040204" pitchFamily="34" charset="0"/>
              </a:rPr>
              <a:t>, d’un sandwich ou d’une grillade, selon leur humeur ; ils prendraient un café à une terrasse, puis rentreraient chez eux, à pied, lentement (chap. I).</a:t>
            </a:r>
            <a:r>
              <a:rPr lang="fr-FR" b="0" i="0" dirty="0">
                <a:solidFill>
                  <a:srgbClr val="333333"/>
                </a:solidFill>
                <a:effectLst/>
                <a:latin typeface="Verdana" panose="020B0604030504040204" pitchFamily="34" charset="0"/>
                <a:ea typeface="Verdana" panose="020B0604030504040204" pitchFamily="34" charset="0"/>
              </a:rPr>
              <a:t/>
            </a:r>
            <a:br>
              <a:rPr lang="fr-FR" b="0" i="0" dirty="0">
                <a:solidFill>
                  <a:srgbClr val="333333"/>
                </a:solidFill>
                <a:effectLst/>
                <a:latin typeface="Verdana" panose="020B0604030504040204" pitchFamily="34" charset="0"/>
                <a:ea typeface="Verdana" panose="020B0604030504040204" pitchFamily="34" charset="0"/>
              </a:rPr>
            </a:br>
            <a:endParaRPr lang="it-IT"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13391288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OULIPO (</a:t>
            </a:r>
            <a:r>
              <a:rPr lang="it-IT" dirty="0" err="1" smtClean="0"/>
              <a:t>exemple</a:t>
            </a:r>
            <a:r>
              <a:rPr lang="it-IT" dirty="0" smtClean="0"/>
              <a:t> de </a:t>
            </a:r>
            <a:r>
              <a:rPr lang="it-IT" dirty="0" err="1" smtClean="0"/>
              <a:t>jeu</a:t>
            </a:r>
            <a:r>
              <a:rPr lang="it-IT" dirty="0" smtClean="0"/>
              <a:t> </a:t>
            </a:r>
            <a:r>
              <a:rPr lang="it-IT" dirty="0" err="1" smtClean="0"/>
              <a:t>oulipien</a:t>
            </a:r>
            <a:r>
              <a:rPr lang="it-IT" dirty="0" smtClean="0"/>
              <a:t>)</a:t>
            </a:r>
            <a:endParaRPr lang="it-IT" dirty="0"/>
          </a:p>
        </p:txBody>
      </p:sp>
      <p:sp>
        <p:nvSpPr>
          <p:cNvPr id="3" name="Segnaposto contenuto 2"/>
          <p:cNvSpPr>
            <a:spLocks noGrp="1"/>
          </p:cNvSpPr>
          <p:nvPr>
            <p:ph idx="1"/>
          </p:nvPr>
        </p:nvSpPr>
        <p:spPr/>
        <p:txBody>
          <a:bodyPr/>
          <a:lstStyle/>
          <a:p>
            <a:endParaRPr lang="fr-FR" dirty="0" smtClean="0"/>
          </a:p>
          <a:p>
            <a:pPr marL="0" indent="0">
              <a:buNone/>
            </a:pPr>
            <a:r>
              <a:rPr lang="fr-FR" dirty="0" smtClean="0"/>
              <a:t>À </a:t>
            </a:r>
            <a:r>
              <a:rPr lang="fr-FR" dirty="0"/>
              <a:t>brader : cinq danseuses en froufrou (grassouillettes), huit ingénues (joueuses) kleptomanes le matin, neuf (onze peut-être) quadragénaires rabougries, six travailleuses, une valeureuse Walkyrie, x yuppies (zélées). </a:t>
            </a:r>
            <a:r>
              <a:rPr lang="fr-FR" dirty="0" smtClean="0"/>
              <a:t>(Hervé </a:t>
            </a:r>
            <a:r>
              <a:rPr lang="fr-FR" dirty="0"/>
              <a:t>Le </a:t>
            </a:r>
            <a:r>
              <a:rPr lang="fr-FR" dirty="0" smtClean="0"/>
              <a:t>Tellier).</a:t>
            </a:r>
          </a:p>
          <a:p>
            <a:endParaRPr lang="fr-FR" dirty="0"/>
          </a:p>
          <a:p>
            <a:pPr marL="0" indent="0">
              <a:buNone/>
            </a:pPr>
            <a:r>
              <a:rPr lang="fr-FR" dirty="0" smtClean="0"/>
              <a:t>[Quelle est la contrainte de ce texte?]</a:t>
            </a:r>
            <a:endParaRPr lang="it-IT" dirty="0"/>
          </a:p>
          <a:p>
            <a:pPr marL="0" indent="0">
              <a:buNone/>
            </a:pPr>
            <a:r>
              <a:rPr lang="fr-FR" dirty="0"/>
              <a:t/>
            </a:r>
            <a:br>
              <a:rPr lang="fr-FR" dirty="0"/>
            </a:br>
            <a:endParaRPr lang="it-IT" dirty="0"/>
          </a:p>
        </p:txBody>
      </p:sp>
    </p:spTree>
    <p:extLst>
      <p:ext uri="{BB962C8B-B14F-4D97-AF65-F5344CB8AC3E}">
        <p14:creationId xmlns:p14="http://schemas.microsoft.com/office/powerpoint/2010/main" val="7983979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dirty="0"/>
              <a:t>Sintesi del programma di esame</a:t>
            </a:r>
          </a:p>
        </p:txBody>
      </p:sp>
      <p:sp>
        <p:nvSpPr>
          <p:cNvPr id="3" name="Segnaposto contenuto 2"/>
          <p:cNvSpPr>
            <a:spLocks noGrp="1"/>
          </p:cNvSpPr>
          <p:nvPr>
            <p:ph idx="1"/>
          </p:nvPr>
        </p:nvSpPr>
        <p:spPr/>
        <p:txBody>
          <a:bodyPr/>
          <a:lstStyle/>
          <a:p>
            <a:r>
              <a:rPr lang="it-IT" dirty="0"/>
              <a:t>Esame da 6 </a:t>
            </a:r>
            <a:r>
              <a:rPr lang="it-IT" dirty="0" err="1"/>
              <a:t>cfu</a:t>
            </a:r>
            <a:r>
              <a:rPr lang="it-IT" dirty="0"/>
              <a:t>:</a:t>
            </a:r>
          </a:p>
          <a:p>
            <a:r>
              <a:rPr lang="it-IT" b="1" dirty="0"/>
              <a:t>3 romanzi</a:t>
            </a:r>
            <a:r>
              <a:rPr lang="it-IT" dirty="0"/>
              <a:t> di autori diversi + uno dei manuali indicati.</a:t>
            </a:r>
          </a:p>
          <a:p>
            <a:endParaRPr lang="it-IT" dirty="0"/>
          </a:p>
          <a:p>
            <a:r>
              <a:rPr lang="it-IT" dirty="0"/>
              <a:t>Esame da 12 </a:t>
            </a:r>
            <a:r>
              <a:rPr lang="it-IT" dirty="0" err="1"/>
              <a:t>cfu</a:t>
            </a:r>
            <a:r>
              <a:rPr lang="it-IT" dirty="0"/>
              <a:t>: </a:t>
            </a:r>
          </a:p>
          <a:p>
            <a:r>
              <a:rPr lang="it-IT" dirty="0"/>
              <a:t>Comprende, oltre al programma precedente, anche un secondo modulo, che prevede:</a:t>
            </a:r>
          </a:p>
          <a:p>
            <a:r>
              <a:rPr lang="it-IT" b="1" dirty="0"/>
              <a:t>3 testi autobiografici</a:t>
            </a:r>
            <a:r>
              <a:rPr lang="it-IT" dirty="0"/>
              <a:t> di almeno 2 autori diversi + la lettura critica indicata (dal manuale di G. Rubino).</a:t>
            </a:r>
          </a:p>
          <a:p>
            <a:endParaRPr lang="it-IT" dirty="0"/>
          </a:p>
        </p:txBody>
      </p:sp>
    </p:spTree>
    <p:extLst>
      <p:ext uri="{BB962C8B-B14F-4D97-AF65-F5344CB8AC3E}">
        <p14:creationId xmlns:p14="http://schemas.microsoft.com/office/powerpoint/2010/main" val="16582868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a:t>Quelques</a:t>
            </a:r>
            <a:r>
              <a:rPr lang="it-IT" dirty="0"/>
              <a:t> </a:t>
            </a:r>
            <a:r>
              <a:rPr lang="it-IT" dirty="0" err="1"/>
              <a:t>points</a:t>
            </a:r>
            <a:r>
              <a:rPr lang="it-IT" dirty="0"/>
              <a:t> de </a:t>
            </a:r>
            <a:r>
              <a:rPr lang="it-IT" dirty="0" err="1"/>
              <a:t>repère</a:t>
            </a:r>
            <a:r>
              <a:rPr lang="it-IT" dirty="0"/>
              <a:t> du programme</a:t>
            </a:r>
          </a:p>
        </p:txBody>
      </p:sp>
      <p:graphicFrame>
        <p:nvGraphicFramePr>
          <p:cNvPr id="6" name="Segnaposto contenuto 5"/>
          <p:cNvGraphicFramePr>
            <a:graphicFrameLocks noGrp="1"/>
          </p:cNvGraphicFramePr>
          <p:nvPr>
            <p:ph idx="1"/>
            <p:extLst>
              <p:ext uri="{D42A27DB-BD31-4B8C-83A1-F6EECF244321}">
                <p14:modId xmlns:p14="http://schemas.microsoft.com/office/powerpoint/2010/main" val="662274157"/>
              </p:ext>
            </p:extLst>
          </p:nvPr>
        </p:nvGraphicFramePr>
        <p:xfrm>
          <a:off x="838200" y="1825625"/>
          <a:ext cx="10515600" cy="3200400"/>
        </p:xfrm>
        <a:graphic>
          <a:graphicData uri="http://schemas.openxmlformats.org/drawingml/2006/table">
            <a:tbl>
              <a:tblPr firstRow="1" bandRow="1">
                <a:tableStyleId>{073A0DAA-6AF3-43AB-8588-CEC1D06C72B9}</a:tableStyleId>
              </a:tblPr>
              <a:tblGrid>
                <a:gridCol w="5257800">
                  <a:extLst>
                    <a:ext uri="{9D8B030D-6E8A-4147-A177-3AD203B41FA5}">
                      <a16:colId xmlns:a16="http://schemas.microsoft.com/office/drawing/2014/main" val="1485200756"/>
                    </a:ext>
                  </a:extLst>
                </a:gridCol>
                <a:gridCol w="5257800">
                  <a:extLst>
                    <a:ext uri="{9D8B030D-6E8A-4147-A177-3AD203B41FA5}">
                      <a16:colId xmlns:a16="http://schemas.microsoft.com/office/drawing/2014/main" val="286265337"/>
                    </a:ext>
                  </a:extLst>
                </a:gridCol>
              </a:tblGrid>
              <a:tr h="370840">
                <a:tc>
                  <a:txBody>
                    <a:bodyPr/>
                    <a:lstStyle/>
                    <a:p>
                      <a:r>
                        <a:rPr lang="it-IT" dirty="0"/>
                        <a:t>Premier</a:t>
                      </a:r>
                      <a:r>
                        <a:rPr lang="it-IT" baseline="0" dirty="0"/>
                        <a:t> </a:t>
                      </a:r>
                      <a:r>
                        <a:rPr lang="it-IT" baseline="0" dirty="0" err="1"/>
                        <a:t>module</a:t>
                      </a:r>
                      <a:r>
                        <a:rPr lang="it-IT" baseline="0" dirty="0"/>
                        <a:t>: </a:t>
                      </a:r>
                      <a:r>
                        <a:rPr lang="it-IT" b="1" dirty="0"/>
                        <a:t>Le roman au </a:t>
                      </a:r>
                      <a:r>
                        <a:rPr lang="it-IT" b="1" dirty="0" err="1"/>
                        <a:t>XX</a:t>
                      </a:r>
                      <a:r>
                        <a:rPr lang="it-IT" b="1" baseline="30000" dirty="0" err="1"/>
                        <a:t>e</a:t>
                      </a:r>
                      <a:r>
                        <a:rPr lang="it-IT" b="1" dirty="0"/>
                        <a:t> </a:t>
                      </a:r>
                      <a:r>
                        <a:rPr lang="it-IT" b="1" dirty="0" err="1"/>
                        <a:t>siècle</a:t>
                      </a:r>
                      <a:endParaRPr lang="it-IT" dirty="0"/>
                    </a:p>
                  </a:txBody>
                  <a:tcPr/>
                </a:tc>
                <a:tc>
                  <a:txBody>
                    <a:bodyPr/>
                    <a:lstStyle/>
                    <a:p>
                      <a:r>
                        <a:rPr lang="it-IT" dirty="0" err="1"/>
                        <a:t>Deuxième</a:t>
                      </a:r>
                      <a:r>
                        <a:rPr lang="it-IT" dirty="0"/>
                        <a:t> </a:t>
                      </a:r>
                      <a:r>
                        <a:rPr lang="it-IT" dirty="0" err="1"/>
                        <a:t>module</a:t>
                      </a:r>
                      <a:r>
                        <a:rPr lang="it-IT" dirty="0"/>
                        <a:t>: </a:t>
                      </a:r>
                      <a:r>
                        <a:rPr lang="it-IT" dirty="0" err="1"/>
                        <a:t>autobiographie</a:t>
                      </a:r>
                      <a:r>
                        <a:rPr lang="it-IT" dirty="0"/>
                        <a:t> et fiction à la fin du </a:t>
                      </a:r>
                      <a:r>
                        <a:rPr lang="it-IT" b="1" dirty="0"/>
                        <a:t> </a:t>
                      </a:r>
                      <a:r>
                        <a:rPr lang="it-IT" b="1" dirty="0" err="1"/>
                        <a:t>XX</a:t>
                      </a:r>
                      <a:r>
                        <a:rPr lang="it-IT" b="1" baseline="30000" dirty="0" err="1"/>
                        <a:t>e</a:t>
                      </a:r>
                      <a:r>
                        <a:rPr lang="it-IT" b="1" dirty="0"/>
                        <a:t> </a:t>
                      </a:r>
                      <a:r>
                        <a:rPr lang="it-IT" b="1" dirty="0" err="1"/>
                        <a:t>siècle</a:t>
                      </a:r>
                      <a:endParaRPr lang="it-IT" dirty="0"/>
                    </a:p>
                  </a:txBody>
                  <a:tcPr/>
                </a:tc>
                <a:extLst>
                  <a:ext uri="{0D108BD9-81ED-4DB2-BD59-A6C34878D82A}">
                    <a16:rowId xmlns:a16="http://schemas.microsoft.com/office/drawing/2014/main" val="4239695511"/>
                  </a:ext>
                </a:extLst>
              </a:tr>
              <a:tr h="370840">
                <a:tc>
                  <a:txBody>
                    <a:bodyPr/>
                    <a:lstStyle/>
                    <a:p>
                      <a:pPr algn="ctr"/>
                      <a:r>
                        <a:rPr lang="it-IT" dirty="0"/>
                        <a:t>Proust</a:t>
                      </a:r>
                    </a:p>
                    <a:p>
                      <a:pPr algn="ctr"/>
                      <a:endParaRPr lang="it-IT" dirty="0"/>
                    </a:p>
                    <a:p>
                      <a:pPr algn="ctr"/>
                      <a:r>
                        <a:rPr lang="it-IT" dirty="0" err="1"/>
                        <a:t>Surréalisme</a:t>
                      </a:r>
                      <a:endParaRPr lang="it-IT" dirty="0"/>
                    </a:p>
                    <a:p>
                      <a:pPr algn="ctr"/>
                      <a:endParaRPr lang="it-IT" dirty="0"/>
                    </a:p>
                    <a:p>
                      <a:pPr algn="ctr"/>
                      <a:r>
                        <a:rPr lang="it-IT" dirty="0" err="1"/>
                        <a:t>Existentialisme</a:t>
                      </a:r>
                      <a:endParaRPr lang="it-IT" dirty="0"/>
                    </a:p>
                    <a:p>
                      <a:pPr algn="ctr"/>
                      <a:endParaRPr lang="it-IT" dirty="0"/>
                    </a:p>
                    <a:p>
                      <a:pPr algn="ctr"/>
                      <a:r>
                        <a:rPr lang="it-IT" dirty="0" err="1"/>
                        <a:t>Nouveau</a:t>
                      </a:r>
                      <a:r>
                        <a:rPr lang="it-IT" dirty="0"/>
                        <a:t> Roman</a:t>
                      </a:r>
                    </a:p>
                    <a:p>
                      <a:pPr algn="ctr"/>
                      <a:endParaRPr lang="it-IT" dirty="0"/>
                    </a:p>
                    <a:p>
                      <a:pPr algn="ctr"/>
                      <a:r>
                        <a:rPr lang="it-IT" dirty="0" err="1"/>
                        <a:t>Oulipo</a:t>
                      </a:r>
                      <a:r>
                        <a:rPr lang="it-IT" dirty="0"/>
                        <a:t> (</a:t>
                      </a:r>
                      <a:r>
                        <a:rPr lang="it-IT" dirty="0" err="1"/>
                        <a:t>Ouvroir</a:t>
                      </a:r>
                      <a:r>
                        <a:rPr lang="it-IT" dirty="0"/>
                        <a:t> de </a:t>
                      </a:r>
                      <a:r>
                        <a:rPr lang="it-IT" dirty="0" err="1"/>
                        <a:t>Littérature</a:t>
                      </a:r>
                      <a:r>
                        <a:rPr lang="it-IT" dirty="0"/>
                        <a:t> </a:t>
                      </a:r>
                      <a:r>
                        <a:rPr lang="it-IT" dirty="0" err="1"/>
                        <a:t>Potentielle</a:t>
                      </a:r>
                      <a:r>
                        <a:rPr lang="it-IT" dirty="0"/>
                        <a:t>)</a:t>
                      </a:r>
                    </a:p>
                  </a:txBody>
                  <a:tcPr/>
                </a:tc>
                <a:tc>
                  <a:txBody>
                    <a:bodyPr/>
                    <a:lstStyle/>
                    <a:p>
                      <a:endParaRPr lang="it-IT" dirty="0"/>
                    </a:p>
                    <a:p>
                      <a:pPr algn="ctr"/>
                      <a:r>
                        <a:rPr lang="it-IT" dirty="0" err="1"/>
                        <a:t>Autofiction</a:t>
                      </a:r>
                      <a:endParaRPr lang="it-IT" dirty="0"/>
                    </a:p>
                    <a:p>
                      <a:pPr algn="ctr"/>
                      <a:endParaRPr lang="it-IT" dirty="0"/>
                    </a:p>
                    <a:p>
                      <a:pPr algn="ctr"/>
                      <a:r>
                        <a:rPr lang="it-IT" dirty="0"/>
                        <a:t>Nouvelle </a:t>
                      </a:r>
                      <a:r>
                        <a:rPr lang="it-IT" dirty="0" err="1"/>
                        <a:t>Autobiographie</a:t>
                      </a:r>
                      <a:endParaRPr lang="it-IT" dirty="0"/>
                    </a:p>
                    <a:p>
                      <a:pPr algn="ctr"/>
                      <a:endParaRPr lang="it-IT" dirty="0"/>
                    </a:p>
                    <a:p>
                      <a:pPr algn="ctr"/>
                      <a:r>
                        <a:rPr lang="it-IT" dirty="0" err="1"/>
                        <a:t>Autosociobiographie</a:t>
                      </a:r>
                      <a:endParaRPr lang="it-IT" dirty="0"/>
                    </a:p>
                  </a:txBody>
                  <a:tcPr/>
                </a:tc>
                <a:extLst>
                  <a:ext uri="{0D108BD9-81ED-4DB2-BD59-A6C34878D82A}">
                    <a16:rowId xmlns:a16="http://schemas.microsoft.com/office/drawing/2014/main" val="1993508741"/>
                  </a:ext>
                </a:extLst>
              </a:tr>
            </a:tbl>
          </a:graphicData>
        </a:graphic>
      </p:graphicFrame>
    </p:spTree>
    <p:extLst>
      <p:ext uri="{BB962C8B-B14F-4D97-AF65-F5344CB8AC3E}">
        <p14:creationId xmlns:p14="http://schemas.microsoft.com/office/powerpoint/2010/main" val="39773634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540B113-0294-449C-B5FE-54F1822A65B5}"/>
              </a:ext>
            </a:extLst>
          </p:cNvPr>
          <p:cNvSpPr>
            <a:spLocks noGrp="1"/>
          </p:cNvSpPr>
          <p:nvPr>
            <p:ph type="title"/>
          </p:nvPr>
        </p:nvSpPr>
        <p:spPr/>
        <p:txBody>
          <a:bodyPr/>
          <a:lstStyle/>
          <a:p>
            <a:pPr algn="ctr"/>
            <a:r>
              <a:rPr lang="it-IT" dirty="0"/>
              <a:t>Marcel Proust, </a:t>
            </a:r>
            <a:r>
              <a:rPr lang="it-IT" i="1" dirty="0"/>
              <a:t>Un </a:t>
            </a:r>
            <a:r>
              <a:rPr lang="it-IT" i="1" dirty="0" err="1"/>
              <a:t>amour</a:t>
            </a:r>
            <a:r>
              <a:rPr lang="it-IT" i="1" dirty="0"/>
              <a:t> de Swann</a:t>
            </a:r>
            <a:r>
              <a:rPr lang="it-IT" dirty="0"/>
              <a:t> (1913)</a:t>
            </a:r>
          </a:p>
        </p:txBody>
      </p:sp>
      <p:sp>
        <p:nvSpPr>
          <p:cNvPr id="3" name="Segnaposto contenuto 2">
            <a:extLst>
              <a:ext uri="{FF2B5EF4-FFF2-40B4-BE49-F238E27FC236}">
                <a16:creationId xmlns:a16="http://schemas.microsoft.com/office/drawing/2014/main" id="{7E2EC651-4EEA-4C1A-8FF2-52E85748C9E0}"/>
              </a:ext>
            </a:extLst>
          </p:cNvPr>
          <p:cNvSpPr>
            <a:spLocks noGrp="1"/>
          </p:cNvSpPr>
          <p:nvPr>
            <p:ph idx="1"/>
          </p:nvPr>
        </p:nvSpPr>
        <p:spPr/>
        <p:txBody>
          <a:bodyPr>
            <a:normAutofit lnSpcReduction="10000"/>
          </a:bodyPr>
          <a:lstStyle/>
          <a:p>
            <a:pPr algn="just"/>
            <a:r>
              <a:rPr lang="it-IT" sz="1800" dirty="0">
                <a:solidFill>
                  <a:srgbClr val="202122"/>
                </a:solidFill>
                <a:effectLst/>
                <a:ea typeface="Times New Roman" panose="02020603050405020304" pitchFamily="18" charset="0"/>
              </a:rPr>
              <a:t>Pour faire partie du « petit noyau », du « petit groupe », du « petit clan » des Verdurin, une condition était suffisante mais elle était nécessaire : il fallait adhérer tacitement à un Credo dont un des articles était que le jeune pianiste, protégé par M</a:t>
            </a:r>
            <a:r>
              <a:rPr lang="it-IT" sz="1800" baseline="30000" dirty="0">
                <a:solidFill>
                  <a:srgbClr val="202122"/>
                </a:solidFill>
                <a:effectLst/>
                <a:ea typeface="Times New Roman" panose="02020603050405020304" pitchFamily="18" charset="0"/>
              </a:rPr>
              <a:t>me</a:t>
            </a:r>
            <a:r>
              <a:rPr lang="it-IT" sz="1800" dirty="0">
                <a:solidFill>
                  <a:srgbClr val="202122"/>
                </a:solidFill>
                <a:effectLst/>
                <a:ea typeface="Times New Roman" panose="02020603050405020304" pitchFamily="18" charset="0"/>
              </a:rPr>
              <a:t> Verdurin cette année-là et dont elle disait : « Ça ne devrait pas être permis de savoir jouer Wagner comme ça ! », « enfonçait » à la fois Planté et Rubinstein et que le docteur Cottard avait plus de diagnostic que Potain. Toute « nouvelle recrue » à qui les Verdurin ne pouvaient pas persuader que les soirées des gens qui n’allaient pas chez eux étaient ennuyeuses comme la pluie, se voyait immédiatement exclue.</a:t>
            </a:r>
          </a:p>
          <a:p>
            <a:pPr algn="just"/>
            <a:r>
              <a:rPr lang="it-IT" sz="1800" dirty="0">
                <a:solidFill>
                  <a:srgbClr val="202122"/>
                </a:solidFill>
                <a:effectLst/>
                <a:ea typeface="Calibri" panose="020F0502020204030204" pitchFamily="34" charset="0"/>
              </a:rPr>
              <a:t>Les Verdurin n’invitaient pas à dîner : on avait chez eux « son couvert mis ». Pour la soirée, il n’y avait pas de programme.</a:t>
            </a:r>
          </a:p>
          <a:p>
            <a:pPr algn="just"/>
            <a:r>
              <a:rPr lang="it-IT" sz="1800" dirty="0">
                <a:solidFill>
                  <a:srgbClr val="202122"/>
                </a:solidFill>
                <a:effectLst/>
                <a:ea typeface="Times New Roman" panose="02020603050405020304" pitchFamily="18" charset="0"/>
              </a:rPr>
              <a:t>si un « fidèle » avait un ami, ou une « habituée » un flirt qui serait capable de le faire « lâcher » quelquefois, les Verdurin, qui ne s’effrayaient pas qu’une femme eût un amant pourvu qu’elle l’eût chez eux, l’aimât en eux, et ne le leur préférât pas, disaient : « Eh bien ! amenez-le votre ami. » Et on l’engageait à l’essai, pour voir s’il était capable de ne pas avoir de secrets pour M</a:t>
            </a:r>
            <a:r>
              <a:rPr lang="it-IT" sz="1800" baseline="30000" dirty="0">
                <a:solidFill>
                  <a:srgbClr val="202122"/>
                </a:solidFill>
                <a:effectLst/>
                <a:ea typeface="Times New Roman" panose="02020603050405020304" pitchFamily="18" charset="0"/>
              </a:rPr>
              <a:t>me</a:t>
            </a:r>
            <a:r>
              <a:rPr lang="it-IT" sz="1800" dirty="0">
                <a:solidFill>
                  <a:srgbClr val="202122"/>
                </a:solidFill>
                <a:effectLst/>
                <a:ea typeface="Times New Roman" panose="02020603050405020304" pitchFamily="18" charset="0"/>
              </a:rPr>
              <a:t> Verdurin, s’il était susceptible d’être agrégé au « petit clan ». S’il ne l’était pas, on prenait à part le fidèle qui l’avait présenté et on lui rendait le service de le brouiller avec son ami ou avec sa maîtresse. Dans le cas contraire, le « nouveau » devenait à son tour un fidèle. Aussi quand cette année-là, la demi-mondaine raconta à M. Verdurin qu’elle avait fait la connaissance d’un homme charmant, M. Swann, et insinua qu’il serait très heureux d’être reçu chez eux, M. Verdurin transmit-il séance tenante la requête à sa femme.</a:t>
            </a:r>
            <a:endParaRPr lang="it-IT" sz="1800" dirty="0">
              <a:solidFill>
                <a:srgbClr val="202122"/>
              </a:solidFill>
              <a:ea typeface="Calibri" panose="020F0502020204030204" pitchFamily="34" charset="0"/>
            </a:endParaRPr>
          </a:p>
          <a:p>
            <a:endParaRPr lang="it-IT" dirty="0"/>
          </a:p>
        </p:txBody>
      </p:sp>
    </p:spTree>
    <p:extLst>
      <p:ext uri="{BB962C8B-B14F-4D97-AF65-F5344CB8AC3E}">
        <p14:creationId xmlns:p14="http://schemas.microsoft.com/office/powerpoint/2010/main" val="1149984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BB1E8BD-6489-4862-BA90-CB2C8B487751}"/>
              </a:ext>
            </a:extLst>
          </p:cNvPr>
          <p:cNvSpPr>
            <a:spLocks noGrp="1"/>
          </p:cNvSpPr>
          <p:nvPr>
            <p:ph type="title"/>
          </p:nvPr>
        </p:nvSpPr>
        <p:spPr/>
        <p:txBody>
          <a:bodyPr/>
          <a:lstStyle/>
          <a:p>
            <a:pPr algn="ctr"/>
            <a:r>
              <a:rPr lang="it-IT" dirty="0"/>
              <a:t>André Gide, les (</a:t>
            </a:r>
            <a:r>
              <a:rPr lang="it-IT" dirty="0" err="1"/>
              <a:t>sous</a:t>
            </a:r>
            <a:r>
              <a:rPr lang="it-IT" dirty="0"/>
              <a:t>-)</a:t>
            </a:r>
            <a:r>
              <a:rPr lang="it-IT" dirty="0" err="1"/>
              <a:t>genres</a:t>
            </a:r>
            <a:r>
              <a:rPr lang="it-IT" dirty="0"/>
              <a:t> </a:t>
            </a:r>
            <a:r>
              <a:rPr lang="it-IT" dirty="0" err="1"/>
              <a:t>narratifs</a:t>
            </a:r>
            <a:endParaRPr lang="it-IT" dirty="0"/>
          </a:p>
        </p:txBody>
      </p:sp>
      <p:sp>
        <p:nvSpPr>
          <p:cNvPr id="3" name="Segnaposto contenuto 2">
            <a:extLst>
              <a:ext uri="{FF2B5EF4-FFF2-40B4-BE49-F238E27FC236}">
                <a16:creationId xmlns:a16="http://schemas.microsoft.com/office/drawing/2014/main" id="{6C377132-8AF2-4ECE-925F-DD709BD9A343}"/>
              </a:ext>
            </a:extLst>
          </p:cNvPr>
          <p:cNvSpPr>
            <a:spLocks noGrp="1"/>
          </p:cNvSpPr>
          <p:nvPr>
            <p:ph idx="1"/>
          </p:nvPr>
        </p:nvSpPr>
        <p:spPr/>
        <p:txBody>
          <a:bodyPr/>
          <a:lstStyle/>
          <a:p>
            <a:endParaRPr lang="it-IT" dirty="0"/>
          </a:p>
          <a:p>
            <a:r>
              <a:rPr lang="it-IT" dirty="0" err="1"/>
              <a:t>récit</a:t>
            </a:r>
            <a:r>
              <a:rPr lang="it-IT" dirty="0"/>
              <a:t> (</a:t>
            </a:r>
            <a:r>
              <a:rPr lang="it-IT" dirty="0" err="1"/>
              <a:t>psychologique</a:t>
            </a:r>
            <a:r>
              <a:rPr lang="it-IT" dirty="0"/>
              <a:t>, à la première </a:t>
            </a:r>
            <a:r>
              <a:rPr lang="it-IT" dirty="0" err="1"/>
              <a:t>personne</a:t>
            </a:r>
            <a:r>
              <a:rPr lang="it-IT" dirty="0"/>
              <a:t>) : </a:t>
            </a:r>
            <a:r>
              <a:rPr lang="it-IT" i="1" dirty="0" err="1" smtClean="0"/>
              <a:t>L’immoraliste</a:t>
            </a:r>
            <a:r>
              <a:rPr lang="it-IT" dirty="0" smtClean="0"/>
              <a:t> (1902)</a:t>
            </a:r>
            <a:endParaRPr lang="it-IT" i="1" dirty="0"/>
          </a:p>
          <a:p>
            <a:endParaRPr lang="it-IT" i="1" dirty="0"/>
          </a:p>
          <a:p>
            <a:r>
              <a:rPr lang="it-IT" dirty="0" err="1"/>
              <a:t>sotie</a:t>
            </a:r>
            <a:r>
              <a:rPr lang="it-IT" dirty="0"/>
              <a:t> (farce, </a:t>
            </a:r>
            <a:r>
              <a:rPr lang="it-IT" dirty="0" err="1"/>
              <a:t>Moyen-âge</a:t>
            </a:r>
            <a:r>
              <a:rPr lang="it-IT" dirty="0"/>
              <a:t>): </a:t>
            </a:r>
            <a:r>
              <a:rPr lang="it-IT" i="1" dirty="0"/>
              <a:t>Les </a:t>
            </a:r>
            <a:r>
              <a:rPr lang="it-IT" i="1" dirty="0" err="1"/>
              <a:t>caves</a:t>
            </a:r>
            <a:r>
              <a:rPr lang="it-IT" i="1" dirty="0"/>
              <a:t> </a:t>
            </a:r>
            <a:r>
              <a:rPr lang="it-IT" i="1" dirty="0" err="1"/>
              <a:t>du</a:t>
            </a:r>
            <a:r>
              <a:rPr lang="it-IT" i="1" dirty="0"/>
              <a:t> </a:t>
            </a:r>
            <a:r>
              <a:rPr lang="it-IT" i="1" dirty="0" smtClean="0"/>
              <a:t>Vatican</a:t>
            </a:r>
            <a:r>
              <a:rPr lang="it-IT" dirty="0" smtClean="0"/>
              <a:t> (1914)</a:t>
            </a:r>
            <a:endParaRPr lang="it-IT" dirty="0"/>
          </a:p>
          <a:p>
            <a:endParaRPr lang="it-IT" dirty="0"/>
          </a:p>
          <a:p>
            <a:r>
              <a:rPr lang="it-IT" dirty="0"/>
              <a:t>roman : </a:t>
            </a:r>
            <a:r>
              <a:rPr lang="it-IT" i="1" dirty="0" err="1"/>
              <a:t>Les</a:t>
            </a:r>
            <a:r>
              <a:rPr lang="it-IT" i="1" dirty="0"/>
              <a:t> </a:t>
            </a:r>
            <a:r>
              <a:rPr lang="it-IT" i="1" dirty="0" err="1" smtClean="0"/>
              <a:t>faux-monnayeurs</a:t>
            </a:r>
            <a:r>
              <a:rPr lang="it-IT" dirty="0" smtClean="0"/>
              <a:t> (1925)</a:t>
            </a:r>
            <a:endParaRPr lang="it-IT" dirty="0"/>
          </a:p>
        </p:txBody>
      </p:sp>
    </p:spTree>
    <p:extLst>
      <p:ext uri="{BB962C8B-B14F-4D97-AF65-F5344CB8AC3E}">
        <p14:creationId xmlns:p14="http://schemas.microsoft.com/office/powerpoint/2010/main" val="15335099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5" name="Rectangle 74">
            <a:extLst>
              <a:ext uri="{FF2B5EF4-FFF2-40B4-BE49-F238E27FC236}">
                <a16:creationId xmlns:a16="http://schemas.microsoft.com/office/drawing/2014/main" id="{21516CB1-E8C8-4751-B6A6-46B2D1E72A61}"/>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823FB074-49A1-4967-835A-89D63F0D4113}"/>
              </a:ext>
            </a:extLst>
          </p:cNvPr>
          <p:cNvSpPr>
            <a:spLocks noGrp="1"/>
          </p:cNvSpPr>
          <p:nvPr>
            <p:ph type="title"/>
          </p:nvPr>
        </p:nvSpPr>
        <p:spPr>
          <a:xfrm>
            <a:off x="429768" y="411480"/>
            <a:ext cx="11131298" cy="1106424"/>
          </a:xfrm>
        </p:spPr>
        <p:txBody>
          <a:bodyPr>
            <a:normAutofit/>
          </a:bodyPr>
          <a:lstStyle/>
          <a:p>
            <a:pPr algn="ctr"/>
            <a:r>
              <a:rPr lang="it-IT" sz="3600" dirty="0"/>
              <a:t>André Breton, </a:t>
            </a:r>
            <a:r>
              <a:rPr lang="it-IT" sz="3600" i="1" dirty="0"/>
              <a:t>Nadja</a:t>
            </a:r>
            <a:r>
              <a:rPr lang="it-IT" sz="3600" dirty="0"/>
              <a:t> (1928; 2e </a:t>
            </a:r>
            <a:r>
              <a:rPr lang="it-IT" sz="3600" dirty="0" err="1"/>
              <a:t>éd</a:t>
            </a:r>
            <a:r>
              <a:rPr lang="it-IT" sz="3600" dirty="0"/>
              <a:t>. 1963)</a:t>
            </a:r>
          </a:p>
        </p:txBody>
      </p:sp>
      <p:sp>
        <p:nvSpPr>
          <p:cNvPr id="77" name="Rectangle 76">
            <a:extLst>
              <a:ext uri="{FF2B5EF4-FFF2-40B4-BE49-F238E27FC236}">
                <a16:creationId xmlns:a16="http://schemas.microsoft.com/office/drawing/2014/main" id="{90C0C0D1-E79A-41FF-8322-256F6DD1499B}"/>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85216"/>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028" name="Picture 4" descr="Nadja&quot; la speranza di André Breton- Saggistica - Le Muse Inquiete">
            <a:extLst>
              <a:ext uri="{FF2B5EF4-FFF2-40B4-BE49-F238E27FC236}">
                <a16:creationId xmlns:a16="http://schemas.microsoft.com/office/drawing/2014/main" id="{8153B80E-204A-4F95-9227-9E4B04D7C84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4359" r="6035" b="1"/>
          <a:stretch/>
        </p:blipFill>
        <p:spPr bwMode="auto">
          <a:xfrm>
            <a:off x="429767" y="1721922"/>
            <a:ext cx="3419856" cy="452056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Nadja - Breton Andre | Acquisti Online su eBay">
            <a:extLst>
              <a:ext uri="{FF2B5EF4-FFF2-40B4-BE49-F238E27FC236}">
                <a16:creationId xmlns:a16="http://schemas.microsoft.com/office/drawing/2014/main" id="{27EB7F22-9A0D-43BD-9132-4D8141B9F91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735" r="-1" b="-1"/>
          <a:stretch/>
        </p:blipFill>
        <p:spPr bwMode="auto">
          <a:xfrm>
            <a:off x="4226837" y="1721922"/>
            <a:ext cx="3420596" cy="4520560"/>
          </a:xfrm>
          <a:prstGeom prst="rect">
            <a:avLst/>
          </a:prstGeom>
          <a:noFill/>
          <a:extLst>
            <a:ext uri="{909E8E84-426E-40DD-AFC4-6F175D3DCCD1}">
              <a14:hiddenFill xmlns:a14="http://schemas.microsoft.com/office/drawing/2010/main">
                <a:solidFill>
                  <a:srgbClr val="FFFFFF"/>
                </a:solidFill>
              </a14:hiddenFill>
            </a:ext>
          </a:extLst>
        </p:spPr>
      </p:pic>
      <p:sp useBgFill="1">
        <p:nvSpPr>
          <p:cNvPr id="79" name="Rectangle 78">
            <a:extLst>
              <a:ext uri="{FF2B5EF4-FFF2-40B4-BE49-F238E27FC236}">
                <a16:creationId xmlns:a16="http://schemas.microsoft.com/office/drawing/2014/main" id="{395FA420-5595-49D1-9D5F-79EC43B55574}"/>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24648" y="1721922"/>
            <a:ext cx="3609143" cy="4520560"/>
          </a:xfrm>
          <a:prstGeom prst="rect">
            <a:avLst/>
          </a:prstGeom>
          <a:ln w="9525">
            <a:solidFill>
              <a:srgbClr val="E1E1E1"/>
            </a:solidFill>
          </a:ln>
          <a:effectLst>
            <a:outerShdw blurRad="50800" dist="38100" dir="2700000" algn="t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32" name="Content Placeholder 1031">
            <a:extLst>
              <a:ext uri="{FF2B5EF4-FFF2-40B4-BE49-F238E27FC236}">
                <a16:creationId xmlns:a16="http://schemas.microsoft.com/office/drawing/2014/main" id="{EC2B666C-34CD-42E0-B0FC-BA005EF2D57D}"/>
              </a:ext>
            </a:extLst>
          </p:cNvPr>
          <p:cNvSpPr>
            <a:spLocks noGrp="1"/>
          </p:cNvSpPr>
          <p:nvPr>
            <p:ph idx="1"/>
          </p:nvPr>
        </p:nvSpPr>
        <p:spPr>
          <a:xfrm>
            <a:off x="8309348" y="2020824"/>
            <a:ext cx="2956060" cy="3959352"/>
          </a:xfrm>
        </p:spPr>
        <p:txBody>
          <a:bodyPr anchor="ctr">
            <a:normAutofit lnSpcReduction="10000"/>
          </a:bodyPr>
          <a:lstStyle/>
          <a:p>
            <a:r>
              <a:rPr lang="en-US" sz="2200" dirty="0"/>
              <a:t>Le </a:t>
            </a:r>
            <a:r>
              <a:rPr lang="en-US" sz="2200" dirty="0" err="1"/>
              <a:t>surréalisme</a:t>
            </a:r>
            <a:r>
              <a:rPr lang="en-US" sz="2200" dirty="0"/>
              <a:t> </a:t>
            </a:r>
            <a:r>
              <a:rPr lang="en-US" sz="2200" dirty="0" err="1"/>
              <a:t>contre</a:t>
            </a:r>
            <a:r>
              <a:rPr lang="en-US" sz="2200" dirty="0"/>
              <a:t> le roman: </a:t>
            </a:r>
            <a:r>
              <a:rPr lang="en-US" sz="2200" dirty="0" err="1"/>
              <a:t>refus</a:t>
            </a:r>
            <a:r>
              <a:rPr lang="en-US" sz="2200" dirty="0"/>
              <a:t> de la fiction, de la description, de </a:t>
            </a:r>
            <a:r>
              <a:rPr lang="en-US" sz="2200" dirty="0" err="1"/>
              <a:t>l’analyse</a:t>
            </a:r>
            <a:r>
              <a:rPr lang="en-US" sz="2200" dirty="0"/>
              <a:t> </a:t>
            </a:r>
            <a:r>
              <a:rPr lang="en-US" sz="2200" dirty="0" err="1"/>
              <a:t>psychologique</a:t>
            </a:r>
            <a:r>
              <a:rPr lang="en-US" sz="2200" dirty="0"/>
              <a:t>…</a:t>
            </a:r>
          </a:p>
          <a:p>
            <a:r>
              <a:rPr lang="en-US" sz="2200" i="1" dirty="0"/>
              <a:t>Nadja</a:t>
            </a:r>
            <a:r>
              <a:rPr lang="en-US" sz="2200" dirty="0"/>
              <a:t>: </a:t>
            </a:r>
            <a:r>
              <a:rPr lang="en-US" sz="2200" dirty="0" err="1"/>
              <a:t>histoire</a:t>
            </a:r>
            <a:r>
              <a:rPr lang="en-US" sz="2200" dirty="0"/>
              <a:t> </a:t>
            </a:r>
            <a:r>
              <a:rPr lang="en-US" sz="2200" dirty="0" err="1"/>
              <a:t>vraie</a:t>
            </a:r>
            <a:r>
              <a:rPr lang="en-US" sz="2200" dirty="0"/>
              <a:t>, “observation </a:t>
            </a:r>
            <a:r>
              <a:rPr lang="en-US" sz="2200" dirty="0" err="1"/>
              <a:t>médicale</a:t>
            </a:r>
            <a:r>
              <a:rPr lang="en-US" sz="2200" dirty="0"/>
              <a:t>”</a:t>
            </a:r>
          </a:p>
          <a:p>
            <a:r>
              <a:rPr lang="en-US" sz="2200" dirty="0"/>
              <a:t>explicit: “La </a:t>
            </a:r>
            <a:r>
              <a:rPr lang="en-US" sz="2200" dirty="0" err="1"/>
              <a:t>beauté</a:t>
            </a:r>
            <a:r>
              <a:rPr lang="en-US" sz="2200" dirty="0"/>
              <a:t> sera CONVULSIVE </a:t>
            </a:r>
            <a:r>
              <a:rPr lang="en-US" sz="2200" dirty="0" err="1"/>
              <a:t>ou</a:t>
            </a:r>
            <a:r>
              <a:rPr lang="en-US" sz="2200" dirty="0"/>
              <a:t> ne sera pas”.</a:t>
            </a:r>
          </a:p>
          <a:p>
            <a:endParaRPr lang="en-US" sz="1800" dirty="0"/>
          </a:p>
        </p:txBody>
      </p:sp>
    </p:spTree>
    <p:extLst>
      <p:ext uri="{BB962C8B-B14F-4D97-AF65-F5344CB8AC3E}">
        <p14:creationId xmlns:p14="http://schemas.microsoft.com/office/powerpoint/2010/main" val="10644715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41B95F4-5196-42B4-A905-1BB6CD6C1D1C}"/>
              </a:ext>
            </a:extLst>
          </p:cNvPr>
          <p:cNvSpPr>
            <a:spLocks noGrp="1"/>
          </p:cNvSpPr>
          <p:nvPr>
            <p:ph type="title"/>
          </p:nvPr>
        </p:nvSpPr>
        <p:spPr/>
        <p:txBody>
          <a:bodyPr/>
          <a:lstStyle/>
          <a:p>
            <a:r>
              <a:rPr lang="it-IT" dirty="0"/>
              <a:t>Jean-Paul Sartre, </a:t>
            </a:r>
            <a:r>
              <a:rPr lang="it-IT" i="1" dirty="0"/>
              <a:t>La </a:t>
            </a:r>
            <a:r>
              <a:rPr lang="it-IT" i="1" dirty="0" err="1"/>
              <a:t>nausée</a:t>
            </a:r>
            <a:r>
              <a:rPr lang="it-IT" dirty="0"/>
              <a:t> (1938)</a:t>
            </a:r>
          </a:p>
        </p:txBody>
      </p:sp>
      <p:sp>
        <p:nvSpPr>
          <p:cNvPr id="3" name="Segnaposto contenuto 2">
            <a:extLst>
              <a:ext uri="{FF2B5EF4-FFF2-40B4-BE49-F238E27FC236}">
                <a16:creationId xmlns:a16="http://schemas.microsoft.com/office/drawing/2014/main" id="{9A47F886-882F-4B0B-BA37-8F76C777D2DF}"/>
              </a:ext>
            </a:extLst>
          </p:cNvPr>
          <p:cNvSpPr>
            <a:spLocks noGrp="1"/>
          </p:cNvSpPr>
          <p:nvPr>
            <p:ph idx="1"/>
          </p:nvPr>
        </p:nvSpPr>
        <p:spPr/>
        <p:txBody>
          <a:bodyPr>
            <a:normAutofit fontScale="77500" lnSpcReduction="20000"/>
          </a:bodyPr>
          <a:lstStyle/>
          <a:p>
            <a:r>
              <a:rPr lang="fr-FR" sz="2800" b="0" i="0" dirty="0">
                <a:solidFill>
                  <a:srgbClr val="343434"/>
                </a:solidFill>
                <a:effectLst/>
              </a:rPr>
              <a:t>Donc j'étais tout à l'heure au Jardin public. La racine du marronnier s'enfonçait dans la terre, juste au-dessous de mon banc. Je ne me rappelais plus que c'était une racine. Les mots s'étaient évanouis et, avec eux, la signification des choses, leurs modes d'emploi, les faibles repères que les hommes ont tracés à leur surface. J'étais assis, un peu voûté, la tête basse, seul en face de cette masse noire et noueuse entièrement brute et qui me faisait peur. Et puis j'ai eu cette illumination.</a:t>
            </a:r>
            <a:br>
              <a:rPr lang="fr-FR" sz="2800" b="0" i="0" dirty="0">
                <a:solidFill>
                  <a:srgbClr val="343434"/>
                </a:solidFill>
                <a:effectLst/>
              </a:rPr>
            </a:br>
            <a:r>
              <a:rPr lang="fr-FR" sz="2800" b="0" i="0" dirty="0">
                <a:solidFill>
                  <a:srgbClr val="343434"/>
                </a:solidFill>
                <a:effectLst/>
              </a:rPr>
              <a:t>Ça m'a coupé le souffle. Jamais, avant ces derniers jours, je n'avais pressenti ce que voulait dire "</a:t>
            </a:r>
            <a:r>
              <a:rPr lang="fr-FR" sz="2800" b="1" i="0" dirty="0">
                <a:solidFill>
                  <a:srgbClr val="343434"/>
                </a:solidFill>
                <a:effectLst/>
              </a:rPr>
              <a:t>exister</a:t>
            </a:r>
            <a:r>
              <a:rPr lang="fr-FR" sz="2800" b="0" i="0" dirty="0">
                <a:solidFill>
                  <a:srgbClr val="343434"/>
                </a:solidFill>
                <a:effectLst/>
              </a:rPr>
              <a:t>".</a:t>
            </a:r>
          </a:p>
          <a:p>
            <a:r>
              <a:rPr lang="fr-FR" dirty="0"/>
              <a:t>[…] la racine, les grilles du jardin, le banc, le gazon rare de la pelouse, tout ça s'était évanoui : la diversité des choses, leur individualité n'était qu'une apparence, un vernis. Ce vernis avait fondu, il restait des masses monstrueuses et </a:t>
            </a:r>
            <a:r>
              <a:rPr lang="fr-FR" b="1" dirty="0"/>
              <a:t>molles</a:t>
            </a:r>
            <a:r>
              <a:rPr lang="fr-FR" dirty="0"/>
              <a:t>, en désordre - nues, d'une effrayante et obscène nudité. </a:t>
            </a:r>
          </a:p>
          <a:p>
            <a:r>
              <a:rPr lang="fr-FR" dirty="0"/>
              <a:t>[...] J'étais là, immobile et glacé, plongé dans une extase horrible. Mais, au sein même de cette extase quelque chose de neuf venait d'apparaître ; je comprenais la </a:t>
            </a:r>
            <a:r>
              <a:rPr lang="fr-FR" b="1" dirty="0"/>
              <a:t>Nausée</a:t>
            </a:r>
            <a:r>
              <a:rPr lang="fr-FR" dirty="0"/>
              <a:t>, je la possédais. À vrai dire je ne me formulais pas mes découvertes. Mais je crois qu'à présent, il me serait facile de les mettre en mots. L'essentiel c'est la </a:t>
            </a:r>
            <a:r>
              <a:rPr lang="fr-FR" b="1" dirty="0"/>
              <a:t>contingence</a:t>
            </a:r>
            <a:r>
              <a:rPr lang="fr-FR" dirty="0"/>
              <a:t>. Je veux dire que, par définition, </a:t>
            </a:r>
            <a:r>
              <a:rPr lang="fr-FR" b="1" dirty="0"/>
              <a:t>l'existence n'est pas la nécessité</a:t>
            </a:r>
            <a:r>
              <a:rPr lang="fr-FR" dirty="0"/>
              <a:t>.</a:t>
            </a:r>
            <a:endParaRPr lang="fr-FR" sz="2800" dirty="0">
              <a:solidFill>
                <a:srgbClr val="343434"/>
              </a:solidFill>
              <a:effectLst/>
            </a:endParaRPr>
          </a:p>
        </p:txBody>
      </p:sp>
    </p:spTree>
    <p:extLst>
      <p:ext uri="{BB962C8B-B14F-4D97-AF65-F5344CB8AC3E}">
        <p14:creationId xmlns:p14="http://schemas.microsoft.com/office/powerpoint/2010/main" val="18451394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38200" y="309707"/>
            <a:ext cx="10515600" cy="1325563"/>
          </a:xfrm>
        </p:spPr>
        <p:txBody>
          <a:bodyPr>
            <a:normAutofit/>
          </a:bodyPr>
          <a:lstStyle/>
          <a:p>
            <a:pPr algn="ctr"/>
            <a:r>
              <a:rPr lang="it-IT" sz="2400" dirty="0" err="1"/>
              <a:t>Nathalie</a:t>
            </a:r>
            <a:r>
              <a:rPr lang="it-IT" sz="2400" dirty="0"/>
              <a:t> </a:t>
            </a:r>
            <a:r>
              <a:rPr lang="it-IT" sz="2400" dirty="0" err="1"/>
              <a:t>Sarraute</a:t>
            </a:r>
            <a:r>
              <a:rPr lang="it-IT" sz="2400" dirty="0"/>
              <a:t>, </a:t>
            </a:r>
            <a:r>
              <a:rPr lang="it-IT" sz="2400" i="1" dirty="0" err="1"/>
              <a:t>Tropismes</a:t>
            </a:r>
            <a:r>
              <a:rPr lang="it-IT" sz="2400" dirty="0"/>
              <a:t>  (1957)</a:t>
            </a:r>
          </a:p>
        </p:txBody>
      </p:sp>
      <p:pic>
        <p:nvPicPr>
          <p:cNvPr id="4" name="Segnaposto contenut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179627" y="2482922"/>
            <a:ext cx="1714500" cy="2676525"/>
          </a:xfrm>
        </p:spPr>
      </p:pic>
      <p:sp>
        <p:nvSpPr>
          <p:cNvPr id="5" name="Rettangolo 4"/>
          <p:cNvSpPr/>
          <p:nvPr/>
        </p:nvSpPr>
        <p:spPr>
          <a:xfrm>
            <a:off x="3117272" y="1873322"/>
            <a:ext cx="6026727" cy="4555093"/>
          </a:xfrm>
          <a:prstGeom prst="rect">
            <a:avLst/>
          </a:prstGeom>
        </p:spPr>
        <p:txBody>
          <a:bodyPr wrap="square">
            <a:spAutoFit/>
          </a:bodyPr>
          <a:lstStyle/>
          <a:p>
            <a:r>
              <a:rPr lang="fr-FR" dirty="0"/>
              <a:t>Dans cette nouvelle édition, Nathalie Sarraute a retranché un chapitre de la première version, publiée par les Éditions Denoël en 1939, pour en ajouter six nouveaux. Les tropismes, a expliqué l'auteur " ce sont des mouvements indéfinissables, qui glissent très rapidement aux limites de notre conscience ; ils sont à l'origine de nos gestes, de nos paroles, des sentiments que nous manifestons, que nous croyons éprouver et qu'il est possible de définir.. ” Vingt-quatre petits tableaux d'oscillations intérieures presque imperceptibles à travers clichés, lieux communs et banalités quotidiennes : vingt-quatre petits récits serrés, où il n'y a plus de trame alibi, plus de noms propres, plus de personnages , mais seulement des “ elle ” et “ il ” , des “ ils ” et “ elles ”, qui échangent leur détresse ou leur vide au long de conversations innocemment cruelles ou savamment féroces. “ </a:t>
            </a:r>
            <a:r>
              <a:rPr lang="fr-FR" sz="2000" dirty="0"/>
              <a:t>Ga</a:t>
            </a:r>
            <a:r>
              <a:rPr lang="it-IT" dirty="0"/>
              <a:t>ë</a:t>
            </a:r>
            <a:r>
              <a:rPr lang="fr-FR" sz="2000" dirty="0"/>
              <a:t>tan</a:t>
            </a:r>
            <a:r>
              <a:rPr lang="fr-FR" dirty="0"/>
              <a:t> Picon </a:t>
            </a:r>
            <a:br>
              <a:rPr lang="fr-FR" dirty="0"/>
            </a:br>
            <a:endParaRPr lang="it-IT" dirty="0"/>
          </a:p>
        </p:txBody>
      </p:sp>
    </p:spTree>
    <p:extLst>
      <p:ext uri="{BB962C8B-B14F-4D97-AF65-F5344CB8AC3E}">
        <p14:creationId xmlns:p14="http://schemas.microsoft.com/office/powerpoint/2010/main" val="12108900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dirty="0" err="1"/>
              <a:t>Nathalie</a:t>
            </a:r>
            <a:r>
              <a:rPr lang="it-IT" dirty="0"/>
              <a:t> </a:t>
            </a:r>
            <a:r>
              <a:rPr lang="it-IT" dirty="0" err="1"/>
              <a:t>Sarraute</a:t>
            </a:r>
            <a:r>
              <a:rPr lang="it-IT" dirty="0"/>
              <a:t>, </a:t>
            </a:r>
            <a:r>
              <a:rPr lang="it-IT" i="1" dirty="0"/>
              <a:t>L</a:t>
            </a:r>
            <a:r>
              <a:rPr lang="fr-FR" i="1" dirty="0"/>
              <a:t>'ère du soupçon</a:t>
            </a:r>
            <a:r>
              <a:rPr lang="it-IT" dirty="0"/>
              <a:t>  (1956)</a:t>
            </a:r>
          </a:p>
        </p:txBody>
      </p:sp>
      <p:sp>
        <p:nvSpPr>
          <p:cNvPr id="3" name="Segnaposto contenuto 2"/>
          <p:cNvSpPr>
            <a:spLocks noGrp="1"/>
          </p:cNvSpPr>
          <p:nvPr>
            <p:ph idx="1"/>
          </p:nvPr>
        </p:nvSpPr>
        <p:spPr/>
        <p:txBody>
          <a:bodyPr>
            <a:normAutofit fontScale="85000" lnSpcReduction="10000"/>
          </a:bodyPr>
          <a:lstStyle/>
          <a:p>
            <a:r>
              <a:rPr lang="fr-FR" dirty="0"/>
              <a:t>Le soupçon, qui est en train de détruire le personnage et tout l’appareil désuet qui assurait sa puissance, est une de ces réactions morbides par lesquelles un organisme se défend et trouve un nouvel équilibre. Il force le romancier à s’acquitter de ce qui est, dit Philip Toynbee, rappelant l’enseignement de Flaubert, « son obligation la plus profonde : découvrir de la nouveauté », et l’empêche de commettre « son crime le plus grave » : répéter les découvertes de ses prédécesseurs.</a:t>
            </a:r>
          </a:p>
          <a:p>
            <a:r>
              <a:rPr lang="fr-FR" dirty="0"/>
              <a:t>Non seulement ils [l’auteur et le lecteur] se méfient du personnage de roman, mais, à travers lui, ils se méfient l'un de l'autre. Il était le terrain d'entente, la base solide d'où ils pouvaient d'un commun effort s'élancer vers des recherches et des découvertes nouvelles. Il est devenu le lieu de leur méfiance réciproque, le terrain dévasté où ils s'affrontent. Quand on examine sa situations actuelle, on est tenté de se dire qu'elle illustre à merveille le mot de Stendhal : « le génie du soupçon est venu au monde ». Nous sommes entrés dans l'ère du soupçon.</a:t>
            </a:r>
            <a:endParaRPr lang="it-IT" dirty="0"/>
          </a:p>
        </p:txBody>
      </p:sp>
    </p:spTree>
    <p:extLst>
      <p:ext uri="{BB962C8B-B14F-4D97-AF65-F5344CB8AC3E}">
        <p14:creationId xmlns:p14="http://schemas.microsoft.com/office/powerpoint/2010/main" val="2398911391"/>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749</TotalTime>
  <Words>1261</Words>
  <Application>Microsoft Office PowerPoint</Application>
  <PresentationFormat>Widescreen</PresentationFormat>
  <Paragraphs>87</Paragraphs>
  <Slides>17</Slides>
  <Notes>0</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17</vt:i4>
      </vt:variant>
    </vt:vector>
  </HeadingPairs>
  <TitlesOfParts>
    <vt:vector size="23" baseType="lpstr">
      <vt:lpstr>Arial</vt:lpstr>
      <vt:lpstr>Calibri</vt:lpstr>
      <vt:lpstr>Calibri Light</vt:lpstr>
      <vt:lpstr>Times New Roman</vt:lpstr>
      <vt:lpstr>Verdana</vt:lpstr>
      <vt:lpstr>Tema di Office</vt:lpstr>
      <vt:lpstr>Le roman au XXe siècle, de Proust à l’Oulipo</vt:lpstr>
      <vt:lpstr>Sintesi del programma di esame</vt:lpstr>
      <vt:lpstr>Quelques points de repère du programme</vt:lpstr>
      <vt:lpstr>Marcel Proust, Un amour de Swann (1913)</vt:lpstr>
      <vt:lpstr>André Gide, les (sous-)genres narratifs</vt:lpstr>
      <vt:lpstr>André Breton, Nadja (1928; 2e éd. 1963)</vt:lpstr>
      <vt:lpstr>Jean-Paul Sartre, La nausée (1938)</vt:lpstr>
      <vt:lpstr>Nathalie Sarraute, Tropismes  (1957)</vt:lpstr>
      <vt:lpstr>Nathalie Sarraute, L'ère du soupçon  (1956)</vt:lpstr>
      <vt:lpstr>Nathalie Sarraute, L'ère du soupçon  (1956)</vt:lpstr>
      <vt:lpstr>Le Nouveau Roman (photo de Mario Dondero, 1959)</vt:lpstr>
      <vt:lpstr>Alain Robbe-Grillet, La jalousie (1957) Table des matières</vt:lpstr>
      <vt:lpstr>Alain Robbe-Grillet,  Pour un nouveau roman (1963)</vt:lpstr>
      <vt:lpstr>Alain Robbe-Grillet,  Pour un nouveau roman (1963)</vt:lpstr>
      <vt:lpstr>Michel Butor, La modification (1957)</vt:lpstr>
      <vt:lpstr>Georges Perec, Les choses Une histoire des années soixante (1965)</vt:lpstr>
      <vt:lpstr>OULIPO (exemple de jeu oulipien)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 roman au XXe siècle, de Proust à l’Oulipo</dc:title>
  <dc:creator>Fabio Vasarri</dc:creator>
  <cp:lastModifiedBy>Fabio</cp:lastModifiedBy>
  <cp:revision>41</cp:revision>
  <dcterms:created xsi:type="dcterms:W3CDTF">2021-10-03T13:30:07Z</dcterms:created>
  <dcterms:modified xsi:type="dcterms:W3CDTF">2023-11-14T09:56:11Z</dcterms:modified>
</cp:coreProperties>
</file>