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04541F-EDB4-426E-90F4-24C1B04BC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ED94AC5-8706-4CF3-B3B6-7E84F68F9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5AE273-9F71-4752-897F-187A7B5A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ADF69B-B601-4510-B60F-03512B98D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E72CC5-199B-4AF8-AEB4-7C9A7C6F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71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1ACDF4-B626-4E16-80FE-3DFAE4EE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327B8C5-360D-4C13-8547-CB531A4EF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E695D0-A11B-4703-9689-458BE2C9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13A420-0B87-4B10-B205-39FB461C8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90667B-8E09-4B46-B87E-FA9E897F1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78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F45CC04-4585-4514-B794-2AF157B66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9B9012-A004-4923-A811-A5915D266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30B16-0E91-4720-BF4D-FC19A2121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ADF6EA-2A78-4B0B-B896-205844E6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7E6765-C8CF-42A1-B726-1E3D73E4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43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4033CD-C42C-48D0-900F-9738C428A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A8AFB6-0060-4E79-AFB0-A5E74AAE4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AF657C-92F8-4BCB-9963-18A09F88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7E0A77-D6EA-4FF1-B0E5-C755B7BB9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5A41CD-982D-4816-8EEF-EC005559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86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2BA45D-A588-47D5-B6AB-D79129D0D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2FAFFE3-DF5C-449F-B2E6-1A9ED4DFD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B86462-E16F-4B67-BE20-4068339D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7306EB-4163-4232-8464-18290221E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064EB7-3CAB-4359-966F-F237F8DE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28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99E1E7-3D5E-4AC6-BAFC-3D8DCF1F4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55685-4C24-45EA-AE42-63F90010A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19B2B19-CA03-4251-B2D5-68728DA95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A5B5402-D38F-4770-BC1B-E0DD94D3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56777-42AD-4612-9265-FE484884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A87466-8E5A-41F7-976A-7C56E52FA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18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6A258-8C6F-40ED-B471-4AB058162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16258C7-4E6F-4E95-B986-C2152369F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0107E6-B318-4514-89A7-D90642C9C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087978A-C330-46F9-8147-D60C38F69F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FE52C57-9C98-4B5F-8216-D11D39716E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CEE6361-B74C-48C5-AD11-D3AE57EF0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7081286-C353-4439-858F-53DE04BC4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2D64BD6-5078-42E3-A239-BCFADD9BD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916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AF682C-DDA9-4737-AC34-78FB0151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BB15688-6A4E-452E-A602-EC8C7AF24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6098C4-7191-4E14-B017-0EE29036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49FFE2E-7040-4029-8AE9-C198FBE3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68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1E74639-2EC2-42A2-A62C-3884CBA91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40CA586-E9AF-4A76-AED1-AAC91560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1788F58-6B53-4B5D-9DBF-E458EB4E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949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571840-CCD6-411E-8729-D7D62FCE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FBBA19-C04A-4D7C-903C-338E1F253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6F5E616-6199-4AF0-91DA-B12B4A2E0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545592A-DD3F-4481-AFEE-AF49F1814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488EDA-FFE8-48AD-A3D4-E2ACB0D4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B85BFD6-D2BC-499C-804A-717088BF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50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82528E-0E6F-4787-83AB-A353C6DE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9CB17F6-4A20-4E96-9E0B-33DB3092E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A75D6DE-6D20-43C9-8EAB-DC84A97AB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787DA1-8049-4210-A1CA-4E7DF2E3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B07A3C-8822-4C97-B000-8722A6E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F75440-12C6-4A20-BB79-75CAC61F2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79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184372E-5C8F-455E-9B20-00791A8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7788FA4-A7A8-40D4-9945-84A09A82B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6ED735-36BA-48A5-8AF1-C04AC5961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68CF-168C-4783-AD93-3A1473C171E1}" type="datetimeFigureOut">
              <a:rPr lang="it-IT" smtClean="0"/>
              <a:t>23/04/2024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752154-EB90-47C4-B828-635DDA2E1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78C3B0-3FD3-4DAF-867F-E978616DB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D8FD6-89A8-475D-945A-ACB5DDE05B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79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46EBB2-1D46-4573-98B7-7BBE37E17A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Jean </a:t>
            </a:r>
            <a:r>
              <a:rPr lang="it-IT" b="1" dirty="0" err="1"/>
              <a:t>Racine</a:t>
            </a:r>
            <a:r>
              <a:rPr lang="it-IT" b="1" dirty="0"/>
              <a:t>, </a:t>
            </a:r>
            <a:r>
              <a:rPr lang="it-IT" b="1" i="1" dirty="0" err="1"/>
              <a:t>Bérénice</a:t>
            </a:r>
            <a:r>
              <a:rPr lang="it-IT" b="1" dirty="0"/>
              <a:t> et </a:t>
            </a:r>
            <a:r>
              <a:rPr lang="it-IT" b="1" i="1" dirty="0" err="1"/>
              <a:t>Phèdre</a:t>
            </a:r>
            <a:endParaRPr lang="it-IT" i="1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0E42553-25E1-433A-9AA0-57B2C1F753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Letteratura francese (corso magistrale) </a:t>
            </a:r>
          </a:p>
          <a:p>
            <a:r>
              <a:rPr lang="it-IT" dirty="0"/>
              <a:t>Prof. Fabio Vasarri</a:t>
            </a:r>
          </a:p>
          <a:p>
            <a:r>
              <a:rPr lang="it-IT" dirty="0"/>
              <a:t>2° modulo</a:t>
            </a:r>
          </a:p>
          <a:p>
            <a:r>
              <a:rPr lang="it-IT" dirty="0" err="1"/>
              <a:t>a.a</a:t>
            </a:r>
            <a:r>
              <a:rPr lang="it-IT" dirty="0"/>
              <a:t>. </a:t>
            </a:r>
            <a:r>
              <a:rPr lang="it-IT"/>
              <a:t>2023-24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89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1AECDD-335C-43D6-B890-DF93D3856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Jean de La Bruyère,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caractères</a:t>
            </a:r>
            <a:r>
              <a:rPr lang="it-IT" dirty="0"/>
              <a:t> (1688)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24C9D6-E81C-4622-8CE0-195B7A79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Corneille nous assujettit à ses caractères et à ses idées, Racine se conforme aux nôtres ; celui-là peint les hommes comme ils devraient être, celui-ci les peint tels qu'ils sont. Il y a plus dans le premier de ce que l'on admire, et de ce que l'on doit même imiter ; il y a plus dans le second de ce que l'on reconnaît dans les autres, ou de ce que l'on éprouve dans soi-même. L'un élève, étonne, maîtrise, instruit ; l'autre plaît, remue, touche, pénètre. Ce qu'il y a de plus beau, de plus noble et de plus impérieux dans la raison, est manié par le premier ; et par l'autre, ce qu'il y a de plus flatteur et de plus délicat dans la passion. Ce sont dans celui-là des maximes, des règles, des préceptes ; et dans celui-ci, du goût et des sentiments. L'on est plus occupé aux pièces de Corneille ; l'on est plus ébranlé et plus attendri à celles de Racine. Corneille est plus moral, Racine plus naturel. Il semble que l'un imite 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Sophocle, 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et que l'autre doit plus </a:t>
            </a:r>
            <a:r>
              <a:rPr lang="fr-FR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à </a:t>
            </a:r>
            <a:r>
              <a:rPr lang="fr-FR" b="0" i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Euripide.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369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6163EA-B1CB-479F-BFD4-A46EBE84E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dirty="0" err="1"/>
              <a:t>Bérénice</a:t>
            </a:r>
            <a:r>
              <a:rPr lang="it-IT" i="1" dirty="0"/>
              <a:t> </a:t>
            </a:r>
            <a:r>
              <a:rPr lang="it-IT" dirty="0"/>
              <a:t>(1670)</a:t>
            </a:r>
            <a:endParaRPr lang="it-IT" i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DE8393-BBC1-4B0B-A8B6-60EBD6A24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Cf. Pierre Corneille, </a:t>
            </a:r>
            <a:r>
              <a:rPr lang="it-IT" i="1" dirty="0" err="1"/>
              <a:t>Tite</a:t>
            </a:r>
            <a:r>
              <a:rPr lang="it-IT" i="1" dirty="0"/>
              <a:t> et </a:t>
            </a:r>
            <a:r>
              <a:rPr lang="it-IT" i="1" dirty="0" err="1"/>
              <a:t>Bérénice</a:t>
            </a:r>
            <a:r>
              <a:rPr lang="it-IT" dirty="0"/>
              <a:t> (</a:t>
            </a:r>
            <a:r>
              <a:rPr lang="it-IT" dirty="0" err="1"/>
              <a:t>comédie</a:t>
            </a:r>
            <a:r>
              <a:rPr lang="it-IT" dirty="0"/>
              <a:t> </a:t>
            </a:r>
            <a:r>
              <a:rPr lang="it-IT" dirty="0" err="1"/>
              <a:t>héro</a:t>
            </a:r>
            <a:r>
              <a:rPr lang="it-IT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ï</a:t>
            </a:r>
            <a:r>
              <a:rPr lang="it-IT" dirty="0" err="1"/>
              <a:t>que</a:t>
            </a:r>
            <a:r>
              <a:rPr lang="it-IT" dirty="0"/>
              <a:t>, 1670) </a:t>
            </a:r>
          </a:p>
          <a:p>
            <a:endParaRPr lang="it-IT" dirty="0"/>
          </a:p>
          <a:p>
            <a:r>
              <a:rPr lang="it-IT" dirty="0" err="1"/>
              <a:t>Préface</a:t>
            </a:r>
            <a:r>
              <a:rPr lang="it-IT" dirty="0"/>
              <a:t>: «</a:t>
            </a:r>
            <a:r>
              <a:rPr lang="it-IT" dirty="0" err="1"/>
              <a:t>faire</a:t>
            </a:r>
            <a:r>
              <a:rPr lang="it-IT" dirty="0"/>
              <a:t> </a:t>
            </a:r>
            <a:r>
              <a:rPr lang="it-IT" dirty="0" err="1"/>
              <a:t>quelque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de </a:t>
            </a:r>
            <a:r>
              <a:rPr lang="it-IT" dirty="0" err="1"/>
              <a:t>rien</a:t>
            </a:r>
            <a:r>
              <a:rPr lang="it-IT" dirty="0"/>
              <a:t>»…</a:t>
            </a:r>
          </a:p>
          <a:p>
            <a:endParaRPr lang="it-IT" dirty="0"/>
          </a:p>
          <a:p>
            <a:r>
              <a:rPr lang="it-IT" dirty="0" err="1"/>
              <a:t>Dans</a:t>
            </a:r>
            <a:r>
              <a:rPr lang="it-IT" dirty="0"/>
              <a:t> l’</a:t>
            </a:r>
            <a:r>
              <a:rPr lang="it-IT" dirty="0" err="1"/>
              <a:t>Orient</a:t>
            </a:r>
            <a:r>
              <a:rPr lang="it-IT" dirty="0"/>
              <a:t> </a:t>
            </a:r>
            <a:r>
              <a:rPr lang="it-IT" dirty="0" err="1"/>
              <a:t>désert</a:t>
            </a:r>
            <a:r>
              <a:rPr lang="it-IT" dirty="0"/>
              <a:t> quel </a:t>
            </a:r>
            <a:r>
              <a:rPr lang="it-IT" dirty="0" err="1"/>
              <a:t>devint</a:t>
            </a:r>
            <a:r>
              <a:rPr lang="it-IT" dirty="0"/>
              <a:t>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ennui</a:t>
            </a:r>
            <a:r>
              <a:rPr lang="it-IT" dirty="0"/>
              <a:t> ! (I, 4)</a:t>
            </a:r>
          </a:p>
          <a:p>
            <a:endParaRPr lang="fr-FR" b="0" i="0" dirty="0">
              <a:solidFill>
                <a:srgbClr val="202122"/>
              </a:solidFill>
              <a:effectLst/>
            </a:endParaRPr>
          </a:p>
          <a:p>
            <a:r>
              <a:rPr lang="fr-FR" b="0" i="0" dirty="0">
                <a:solidFill>
                  <a:srgbClr val="202122"/>
                </a:solidFill>
                <a:effectLst/>
              </a:rPr>
              <a:t>Dans un mois, dans un an, comment souffrirons-nous,</a:t>
            </a:r>
            <a:r>
              <a:rPr lang="fr-FR" dirty="0"/>
              <a:t/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Seigneur, que tant de mers me séparent de vous ;</a:t>
            </a:r>
            <a:r>
              <a:rPr lang="fr-FR" dirty="0"/>
              <a:t/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Que le jour recommence, et que le jour finisse,</a:t>
            </a:r>
            <a:r>
              <a:rPr lang="fr-FR" dirty="0"/>
              <a:t/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Sans que jamais Titus puisse voir Bérénice,</a:t>
            </a:r>
            <a:r>
              <a:rPr lang="fr-FR" dirty="0"/>
              <a:t/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Sans que, de tout le jour, je puisse voir Titus ? (IV, 5)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286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8D8AAD-DAF2-4665-A825-02A600EF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i="1" dirty="0" err="1"/>
              <a:t>Phèdre</a:t>
            </a:r>
            <a:r>
              <a:rPr lang="it-IT" dirty="0"/>
              <a:t> (1677)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D26FCE-6635-4903-8C4A-151062537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Cf. Jacques </a:t>
            </a:r>
            <a:r>
              <a:rPr lang="it-IT" dirty="0" err="1"/>
              <a:t>Pradon</a:t>
            </a:r>
            <a:r>
              <a:rPr lang="it-IT" dirty="0"/>
              <a:t>, </a:t>
            </a:r>
            <a:r>
              <a:rPr lang="it-IT" i="1" dirty="0" err="1"/>
              <a:t>Phèdre</a:t>
            </a:r>
            <a:r>
              <a:rPr lang="it-IT" i="1" dirty="0"/>
              <a:t> et </a:t>
            </a:r>
            <a:r>
              <a:rPr lang="it-IT" i="1" dirty="0" err="1"/>
              <a:t>Hippolyte</a:t>
            </a:r>
            <a:r>
              <a:rPr lang="it-IT" dirty="0"/>
              <a:t> (1677): </a:t>
            </a:r>
            <a:r>
              <a:rPr lang="it-IT" dirty="0" err="1"/>
              <a:t>pas</a:t>
            </a:r>
            <a:r>
              <a:rPr lang="it-IT" dirty="0"/>
              <a:t> d’</a:t>
            </a:r>
            <a:r>
              <a:rPr lang="it-IT" dirty="0" err="1"/>
              <a:t>inceste</a:t>
            </a:r>
            <a:r>
              <a:rPr lang="it-IT" dirty="0"/>
              <a:t>; </a:t>
            </a:r>
            <a:r>
              <a:rPr lang="it-IT" dirty="0" err="1"/>
              <a:t>Phèdre</a:t>
            </a:r>
            <a:r>
              <a:rPr lang="it-IT" dirty="0"/>
              <a:t> et </a:t>
            </a:r>
            <a:r>
              <a:rPr lang="it-IT" dirty="0" err="1"/>
              <a:t>Thésée</a:t>
            </a:r>
            <a:r>
              <a:rPr lang="it-IT" dirty="0"/>
              <a:t>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mariés</a:t>
            </a:r>
            <a:r>
              <a:rPr lang="it-IT" dirty="0"/>
              <a:t>.</a:t>
            </a:r>
          </a:p>
          <a:p>
            <a:pPr fontAlgn="auto">
              <a:lnSpc>
                <a:spcPct val="200000"/>
              </a:lnSpc>
              <a:spcBef>
                <a:spcPts val="0"/>
              </a:spcBef>
            </a:pP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J’aime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…/ Qui ?/ Tu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connais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ce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fils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l’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Amazone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 prince si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longtemps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moi-même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opprimé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it-IT" kern="150" dirty="0">
              <a:effectLst/>
              <a:ea typeface="SimSun" panose="02010600030101010101" pitchFamily="2" charset="-122"/>
              <a:cs typeface="Lucida Sans" panose="020B0602030504020204" pitchFamily="34" charset="0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it-IT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Hippolyte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?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Grands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dieux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! / C’est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toi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qui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l’as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kern="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nommé</a:t>
            </a:r>
            <a:r>
              <a:rPr lang="it-IT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! (I, 3).</a:t>
            </a:r>
            <a:endParaRPr lang="it-IT" kern="150" dirty="0">
              <a:effectLst/>
              <a:ea typeface="SimSun" panose="02010600030101010101" pitchFamily="2" charset="-122"/>
              <a:cs typeface="Lucida Sans" panose="020B0602030504020204" pitchFamily="34" charset="0"/>
            </a:endParaRPr>
          </a:p>
          <a:p>
            <a:pPr algn="l"/>
            <a:endParaRPr lang="fr-FR" b="0" i="0" dirty="0">
              <a:solidFill>
                <a:srgbClr val="202122"/>
              </a:solidFill>
              <a:effectLst/>
            </a:endParaRPr>
          </a:p>
          <a:p>
            <a:pPr algn="l"/>
            <a:r>
              <a:rPr lang="fr-FR" b="0" i="0" dirty="0">
                <a:solidFill>
                  <a:srgbClr val="202122"/>
                </a:solidFill>
                <a:effectLst/>
              </a:rPr>
              <a:t>Et Phèdre au labyrinthe avec vous descendue</a:t>
            </a:r>
            <a:r>
              <a:rPr lang="fr-FR" dirty="0"/>
              <a:t/>
            </a:r>
            <a:br>
              <a:rPr lang="fr-FR" dirty="0"/>
            </a:br>
            <a:r>
              <a:rPr lang="fr-FR" b="0" i="0" dirty="0">
                <a:solidFill>
                  <a:srgbClr val="202122"/>
                </a:solidFill>
                <a:effectLst/>
              </a:rPr>
              <a:t>Se serait avec vous retrouvée ou perdue (II, 5).</a:t>
            </a:r>
            <a:endParaRPr lang="fr-FR" dirty="0">
              <a:effectLst/>
            </a:endParaRPr>
          </a:p>
          <a:p>
            <a:pPr algn="l"/>
            <a:r>
              <a:rPr lang="fr-FR" dirty="0">
                <a:effectLst/>
              </a:rPr>
              <a:t>Et la mort à mes yeux dérobant la clarté,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Rend au jour qu’ils souillaient toute sa pureté (V, 7).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591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45632-1D23-4ADF-B2F9-22F05C792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Leo Spitzer, </a:t>
            </a:r>
            <a:r>
              <a:rPr lang="de-DE" i="1" dirty="0">
                <a:effectLst/>
              </a:rPr>
              <a:t>Die klassische Dämpfung in Racines Stil</a:t>
            </a:r>
            <a:r>
              <a:rPr lang="de-DE" dirty="0">
                <a:effectLst/>
              </a:rPr>
              <a:t> (1931)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692ADB-F55B-46B3-A8FE-5999AA3F9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Trad. fr.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L’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effet</a:t>
            </a:r>
            <a:r>
              <a:rPr lang="it-IT" i="1" dirty="0">
                <a:effectLst/>
                <a:ea typeface="Times New Roman" panose="02020603050405020304" pitchFamily="18" charset="0"/>
              </a:rPr>
              <a:t> de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sourdine</a:t>
            </a:r>
            <a:r>
              <a:rPr lang="it-IT" i="1" dirty="0">
                <a:effectLst/>
                <a:ea typeface="Times New Roman" panose="02020603050405020304" pitchFamily="18" charset="0"/>
              </a:rPr>
              <a:t>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dans</a:t>
            </a:r>
            <a:r>
              <a:rPr lang="it-IT" i="1" dirty="0">
                <a:effectLst/>
                <a:ea typeface="Times New Roman" panose="02020603050405020304" pitchFamily="18" charset="0"/>
              </a:rPr>
              <a:t> le style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classique</a:t>
            </a:r>
            <a:r>
              <a:rPr lang="it-IT" i="1" dirty="0">
                <a:effectLst/>
                <a:ea typeface="Times New Roman" panose="02020603050405020304" pitchFamily="18" charset="0"/>
              </a:rPr>
              <a:t>: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Racine</a:t>
            </a:r>
            <a:endParaRPr lang="it-IT" i="1" dirty="0">
              <a:effectLst/>
              <a:ea typeface="Times New Roman" panose="02020603050405020304" pitchFamily="18" charset="0"/>
            </a:endParaRPr>
          </a:p>
          <a:p>
            <a:r>
              <a:rPr lang="it-IT" dirty="0"/>
              <a:t>Trad. </a:t>
            </a:r>
            <a:r>
              <a:rPr lang="it-IT" dirty="0" err="1"/>
              <a:t>it</a:t>
            </a:r>
            <a:r>
              <a:rPr lang="it-IT" dirty="0"/>
              <a:t>.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La smorzatura classica nello stile di 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Racine</a:t>
            </a:r>
            <a:endParaRPr lang="it-IT" i="1" dirty="0">
              <a:ea typeface="Times New Roman" panose="02020603050405020304" pitchFamily="18" charset="0"/>
            </a:endParaRPr>
          </a:p>
          <a:p>
            <a:endParaRPr lang="it-IT" dirty="0"/>
          </a:p>
          <a:p>
            <a:r>
              <a:rPr lang="it-IT" dirty="0" err="1"/>
              <a:t>Procédé</a:t>
            </a:r>
            <a:r>
              <a:rPr lang="it-IT" dirty="0"/>
              <a:t> </a:t>
            </a:r>
            <a:r>
              <a:rPr lang="it-IT" dirty="0" err="1"/>
              <a:t>typique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style </a:t>
            </a:r>
            <a:r>
              <a:rPr lang="it-IT" dirty="0" err="1"/>
              <a:t>classique</a:t>
            </a:r>
            <a:r>
              <a:rPr lang="it-IT" dirty="0"/>
              <a:t> qui </a:t>
            </a:r>
            <a:r>
              <a:rPr lang="it-IT" dirty="0" err="1"/>
              <a:t>opère</a:t>
            </a:r>
            <a:r>
              <a:rPr lang="it-IT" dirty="0"/>
              <a:t> une </a:t>
            </a:r>
            <a:r>
              <a:rPr lang="it-IT" dirty="0" err="1"/>
              <a:t>prise</a:t>
            </a:r>
            <a:r>
              <a:rPr lang="it-IT" dirty="0"/>
              <a:t> de </a:t>
            </a:r>
            <a:r>
              <a:rPr lang="it-IT" dirty="0" err="1"/>
              <a:t>distance</a:t>
            </a:r>
            <a:r>
              <a:rPr lang="it-IT" dirty="0"/>
              <a:t> vis-à-vis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émotions</a:t>
            </a:r>
            <a:endParaRPr lang="it-IT" dirty="0"/>
          </a:p>
          <a:p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: 3° </a:t>
            </a:r>
            <a:r>
              <a:rPr lang="it-IT" dirty="0" err="1"/>
              <a:t>personne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nom</a:t>
            </a:r>
            <a:r>
              <a:rPr lang="it-IT" dirty="0"/>
              <a:t> </a:t>
            </a:r>
            <a:r>
              <a:rPr lang="it-IT" dirty="0" err="1"/>
              <a:t>propre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de «je»;</a:t>
            </a:r>
          </a:p>
          <a:p>
            <a:r>
              <a:rPr lang="it-IT" dirty="0"/>
              <a:t>L’</a:t>
            </a:r>
            <a:r>
              <a:rPr lang="it-IT" dirty="0" err="1"/>
              <a:t>inanimé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de l’</a:t>
            </a:r>
            <a:r>
              <a:rPr lang="it-IT" dirty="0" err="1"/>
              <a:t>animé</a:t>
            </a:r>
            <a:r>
              <a:rPr lang="it-IT" dirty="0"/>
              <a:t> («ce»/ «</a:t>
            </a:r>
            <a:r>
              <a:rPr lang="it-IT" dirty="0" err="1"/>
              <a:t>celui</a:t>
            </a:r>
            <a:r>
              <a:rPr lang="it-IT" dirty="0"/>
              <a:t>, celle etc.»);</a:t>
            </a:r>
          </a:p>
          <a:p>
            <a:r>
              <a:rPr lang="it-IT" dirty="0"/>
              <a:t>Le </a:t>
            </a:r>
            <a:r>
              <a:rPr lang="it-IT" dirty="0" err="1"/>
              <a:t>pluriel</a:t>
            </a:r>
            <a:r>
              <a:rPr lang="it-IT" dirty="0"/>
              <a:t> «de </a:t>
            </a:r>
            <a:r>
              <a:rPr lang="it-IT" dirty="0" err="1"/>
              <a:t>majesté</a:t>
            </a:r>
            <a:r>
              <a:rPr lang="it-IT" dirty="0"/>
              <a:t>» ;</a:t>
            </a:r>
          </a:p>
          <a:p>
            <a:r>
              <a:rPr lang="it-IT" dirty="0" err="1"/>
              <a:t>Article</a:t>
            </a:r>
            <a:r>
              <a:rPr lang="it-IT" dirty="0"/>
              <a:t> </a:t>
            </a:r>
            <a:r>
              <a:rPr lang="it-IT" dirty="0" err="1"/>
              <a:t>indéfini</a:t>
            </a:r>
            <a:r>
              <a:rPr lang="it-IT" dirty="0"/>
              <a:t> («un(e), </a:t>
            </a:r>
            <a:r>
              <a:rPr lang="it-IT" dirty="0" err="1"/>
              <a:t>des</a:t>
            </a:r>
            <a:r>
              <a:rPr lang="it-IT" dirty="0"/>
              <a:t>»)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lieu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défini</a:t>
            </a:r>
            <a:r>
              <a:rPr lang="it-IT" dirty="0"/>
              <a:t> («le, la, </a:t>
            </a:r>
            <a:r>
              <a:rPr lang="it-IT" dirty="0" err="1"/>
              <a:t>les</a:t>
            </a:r>
            <a:r>
              <a:rPr lang="it-IT" dirty="0"/>
              <a:t>»), etc.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3621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C3D8EB-A236-4BA8-B813-35585BE5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Leo Spitzer, </a:t>
            </a:r>
            <a:r>
              <a:rPr lang="de-DE" i="1" dirty="0">
                <a:effectLst/>
              </a:rPr>
              <a:t>Le </a:t>
            </a:r>
            <a:r>
              <a:rPr lang="de-DE" i="1" dirty="0" err="1">
                <a:effectLst/>
              </a:rPr>
              <a:t>récit</a:t>
            </a:r>
            <a:r>
              <a:rPr lang="de-DE" i="1" dirty="0">
                <a:effectLst/>
              </a:rPr>
              <a:t> de </a:t>
            </a:r>
            <a:r>
              <a:rPr lang="de-DE" i="1" dirty="0" err="1">
                <a:effectLst/>
              </a:rPr>
              <a:t>Théramène</a:t>
            </a:r>
            <a:r>
              <a:rPr lang="de-DE" dirty="0">
                <a:effectLst/>
              </a:rPr>
              <a:t> (1948)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031C60-0B4F-4A5B-93EF-82168E5C9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Analyse</a:t>
            </a:r>
            <a:r>
              <a:rPr lang="it-IT" dirty="0"/>
              <a:t> </a:t>
            </a:r>
            <a:r>
              <a:rPr lang="it-IT" dirty="0" err="1"/>
              <a:t>textuelle</a:t>
            </a:r>
            <a:r>
              <a:rPr lang="it-IT" dirty="0"/>
              <a:t> de l’</a:t>
            </a:r>
            <a:r>
              <a:rPr lang="it-IT" dirty="0" err="1"/>
              <a:t>extrait</a:t>
            </a:r>
            <a:r>
              <a:rPr lang="it-IT" dirty="0"/>
              <a:t> + co-texte de la pièce.</a:t>
            </a:r>
          </a:p>
          <a:p>
            <a:r>
              <a:rPr lang="it-IT" dirty="0" err="1"/>
              <a:t>Critiqué</a:t>
            </a:r>
            <a:r>
              <a:rPr lang="it-IT" dirty="0"/>
              <a:t> car </a:t>
            </a:r>
            <a:r>
              <a:rPr lang="it-IT" dirty="0" err="1"/>
              <a:t>trop</a:t>
            </a:r>
            <a:r>
              <a:rPr lang="it-IT" dirty="0"/>
              <a:t> long et «</a:t>
            </a:r>
            <a:r>
              <a:rPr lang="it-IT" dirty="0" err="1"/>
              <a:t>orné</a:t>
            </a:r>
            <a:r>
              <a:rPr lang="it-IT" dirty="0"/>
              <a:t>» (</a:t>
            </a:r>
            <a:r>
              <a:rPr lang="it-IT" dirty="0" err="1"/>
              <a:t>métaphores</a:t>
            </a:r>
            <a:r>
              <a:rPr lang="it-IT" dirty="0"/>
              <a:t> </a:t>
            </a:r>
            <a:r>
              <a:rPr lang="it-IT" dirty="0" err="1"/>
              <a:t>hardies</a:t>
            </a:r>
            <a:r>
              <a:rPr lang="it-IT" dirty="0"/>
              <a:t>).</a:t>
            </a:r>
          </a:p>
          <a:p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désenchantement</a:t>
            </a:r>
            <a:r>
              <a:rPr lang="it-IT" dirty="0"/>
              <a:t> de </a:t>
            </a:r>
            <a:r>
              <a:rPr lang="it-IT" dirty="0" err="1"/>
              <a:t>Thésée</a:t>
            </a:r>
            <a:r>
              <a:rPr lang="it-IT" dirty="0"/>
              <a:t>, </a:t>
            </a:r>
            <a:r>
              <a:rPr lang="it-IT" dirty="0" err="1"/>
              <a:t>inspiré</a:t>
            </a:r>
            <a:r>
              <a:rPr lang="it-IT" dirty="0"/>
              <a:t> de la </a:t>
            </a:r>
            <a:r>
              <a:rPr lang="it-IT" dirty="0" err="1"/>
              <a:t>notion</a:t>
            </a:r>
            <a:r>
              <a:rPr lang="it-IT" dirty="0"/>
              <a:t> de </a:t>
            </a:r>
            <a:r>
              <a:rPr lang="it-IT" i="1" dirty="0" err="1"/>
              <a:t>desengaño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littérature</a:t>
            </a:r>
            <a:r>
              <a:rPr lang="it-IT" dirty="0"/>
              <a:t> </a:t>
            </a:r>
            <a:r>
              <a:rPr lang="it-IT" dirty="0" err="1"/>
              <a:t>baroque</a:t>
            </a:r>
            <a:r>
              <a:rPr lang="it-IT" dirty="0"/>
              <a:t> </a:t>
            </a:r>
            <a:r>
              <a:rPr lang="it-IT" dirty="0" err="1"/>
              <a:t>espagnole</a:t>
            </a:r>
            <a:r>
              <a:rPr lang="it-IT" dirty="0"/>
              <a:t>.</a:t>
            </a:r>
          </a:p>
          <a:p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monstre et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monstrueux</a:t>
            </a:r>
            <a:r>
              <a:rPr lang="it-IT" dirty="0"/>
              <a:t>.</a:t>
            </a:r>
          </a:p>
          <a:p>
            <a:r>
              <a:rPr lang="it-IT" dirty="0" err="1"/>
              <a:t>Tension</a:t>
            </a:r>
            <a:r>
              <a:rPr lang="it-IT" dirty="0"/>
              <a:t> </a:t>
            </a:r>
            <a:r>
              <a:rPr lang="it-IT" dirty="0" err="1"/>
              <a:t>baroque</a:t>
            </a:r>
            <a:r>
              <a:rPr lang="it-IT" dirty="0"/>
              <a:t>/</a:t>
            </a:r>
            <a:r>
              <a:rPr lang="it-IT" dirty="0" err="1"/>
              <a:t>classicisme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107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FF350D-4FEC-44B1-B3F5-020389983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Roland Barthes, </a:t>
            </a:r>
            <a:r>
              <a:rPr lang="it-IT" i="1" dirty="0"/>
              <a:t>Sur </a:t>
            </a:r>
            <a:r>
              <a:rPr lang="it-IT" i="1" dirty="0" err="1"/>
              <a:t>Racine</a:t>
            </a:r>
            <a:r>
              <a:rPr lang="it-IT" dirty="0"/>
              <a:t> (1963)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7A1BD9-9CD6-4828-BB77-2B4EC9E71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La « formule » de l’</a:t>
            </a:r>
            <a:r>
              <a:rPr lang="it-IT" dirty="0" err="1">
                <a:effectLst/>
                <a:ea typeface="Calibri" panose="020F0502020204030204" pitchFamily="34" charset="0"/>
              </a:rPr>
              <a:t>œuvre</a:t>
            </a:r>
            <a:r>
              <a:rPr lang="it-IT" dirty="0">
                <a:effectLst/>
                <a:ea typeface="Calibri" panose="020F0502020204030204" pitchFamily="34" charset="0"/>
              </a:rPr>
              <a:t> de </a:t>
            </a:r>
            <a:r>
              <a:rPr lang="it-IT" dirty="0" err="1">
                <a:effectLst/>
                <a:ea typeface="Calibri" panose="020F0502020204030204" pitchFamily="34" charset="0"/>
              </a:rPr>
              <a:t>Racine</a:t>
            </a:r>
            <a:r>
              <a:rPr lang="it-IT" dirty="0">
                <a:effectLst/>
                <a:ea typeface="Calibri" panose="020F0502020204030204" pitchFamily="34" charset="0"/>
              </a:rPr>
              <a:t>: </a:t>
            </a:r>
            <a:endParaRPr lang="fr-FR" dirty="0">
              <a:effectLst/>
              <a:ea typeface="Calibri" panose="020F0502020204030204" pitchFamily="34" charset="0"/>
            </a:endParaRPr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A a tout pouvoir sur B. </a:t>
            </a:r>
          </a:p>
          <a:p>
            <a:pPr marL="0" indent="0" algn="ctr">
              <a:buNone/>
            </a:pPr>
            <a:r>
              <a:rPr lang="fr-FR" dirty="0"/>
              <a:t>A aime B, qui ne l’aime pas.</a:t>
            </a:r>
          </a:p>
          <a:p>
            <a:endParaRPr lang="fr-FR" dirty="0"/>
          </a:p>
          <a:p>
            <a:r>
              <a:rPr lang="fr-FR" dirty="0"/>
              <a:t>[par ex., A=Phèdre, B=Hippolyte]</a:t>
            </a:r>
          </a:p>
          <a:p>
            <a:r>
              <a:rPr lang="fr-FR" dirty="0"/>
              <a:t>[on ne peut pas l’appliquer à </a:t>
            </a:r>
            <a:r>
              <a:rPr lang="fr-FR" i="1" dirty="0"/>
              <a:t>Bérénice</a:t>
            </a:r>
            <a:r>
              <a:rPr lang="fr-FR" dirty="0"/>
              <a:t>, qui fait donc exception]</a:t>
            </a:r>
          </a:p>
          <a:p>
            <a:r>
              <a:rPr lang="fr-FR" dirty="0"/>
              <a:t>Logos et Praxis: la parole comme action; aspect pragmatique du langage.</a:t>
            </a:r>
          </a:p>
          <a:p>
            <a:r>
              <a:rPr lang="it-IT" dirty="0" err="1"/>
              <a:t>Aphasie</a:t>
            </a:r>
            <a:r>
              <a:rPr lang="it-IT" dirty="0"/>
              <a:t> = </a:t>
            </a:r>
            <a:r>
              <a:rPr lang="it-IT" dirty="0" err="1"/>
              <a:t>impuissance</a:t>
            </a:r>
            <a:r>
              <a:rPr lang="it-IT" dirty="0"/>
              <a:t> (Titus)</a:t>
            </a:r>
          </a:p>
          <a:p>
            <a:r>
              <a:rPr lang="it-IT" dirty="0" err="1"/>
              <a:t>Aveu</a:t>
            </a:r>
            <a:r>
              <a:rPr lang="it-IT" dirty="0"/>
              <a:t> = </a:t>
            </a:r>
            <a:r>
              <a:rPr lang="it-IT" dirty="0" err="1"/>
              <a:t>mort</a:t>
            </a:r>
            <a:r>
              <a:rPr lang="it-IT" dirty="0"/>
              <a:t> (</a:t>
            </a:r>
            <a:r>
              <a:rPr lang="it-IT" dirty="0" err="1"/>
              <a:t>Phèdre</a:t>
            </a:r>
            <a:r>
              <a:rPr lang="it-IT" dirty="0"/>
              <a:t>, </a:t>
            </a:r>
            <a:r>
              <a:rPr lang="it-IT" dirty="0" err="1"/>
              <a:t>Hippolyte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8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69F871-84E3-4E2A-BD24-642007BA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>
                <a:effectLst/>
                <a:ea typeface="Times New Roman" panose="02020603050405020304" pitchFamily="18" charset="0"/>
              </a:rPr>
              <a:t>Francesco Orlando, </a:t>
            </a:r>
            <a:r>
              <a:rPr lang="it-IT" i="1" dirty="0">
                <a:effectLst/>
                <a:ea typeface="Times New Roman" panose="02020603050405020304" pitchFamily="18" charset="0"/>
              </a:rPr>
              <a:t>Lettura  freudiana della “</a:t>
            </a:r>
            <a:r>
              <a:rPr lang="it-IT" i="1" dirty="0" err="1">
                <a:effectLst/>
                <a:ea typeface="Times New Roman" panose="02020603050405020304" pitchFamily="18" charset="0"/>
              </a:rPr>
              <a:t>Phèdre</a:t>
            </a:r>
            <a:r>
              <a:rPr lang="it-IT" i="1" dirty="0">
                <a:effectLst/>
                <a:ea typeface="Times New Roman" panose="02020603050405020304" pitchFamily="18" charset="0"/>
              </a:rPr>
              <a:t>”</a:t>
            </a:r>
            <a:r>
              <a:rPr lang="it-IT" dirty="0">
                <a:effectLst/>
                <a:ea typeface="Times New Roman" panose="02020603050405020304" pitchFamily="18" charset="0"/>
              </a:rPr>
              <a:t> (1971)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A2ABB1-9AC1-408A-B8B0-390AB7F72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 err="1"/>
              <a:t>Lecture</a:t>
            </a:r>
            <a:r>
              <a:rPr lang="it-IT" dirty="0"/>
              <a:t> </a:t>
            </a:r>
            <a:r>
              <a:rPr lang="it-IT" dirty="0" err="1"/>
              <a:t>psychanalytique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texte, </a:t>
            </a:r>
            <a:r>
              <a:rPr lang="it-IT" dirty="0" err="1"/>
              <a:t>fondée</a:t>
            </a:r>
            <a:r>
              <a:rPr lang="it-IT" dirty="0"/>
              <a:t> sur le </a:t>
            </a:r>
            <a:r>
              <a:rPr lang="it-IT" dirty="0" err="1"/>
              <a:t>retour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refoulé</a:t>
            </a:r>
            <a:r>
              <a:rPr lang="it-IT" dirty="0"/>
              <a:t> (ritorno del represso) et sur la </a:t>
            </a:r>
            <a:r>
              <a:rPr lang="it-IT" dirty="0" err="1"/>
              <a:t>tension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éléments</a:t>
            </a:r>
            <a:r>
              <a:rPr lang="it-IT" dirty="0"/>
              <a:t> </a:t>
            </a:r>
            <a:r>
              <a:rPr lang="it-IT" dirty="0" err="1"/>
              <a:t>opposés</a:t>
            </a:r>
            <a:r>
              <a:rPr lang="it-IT" dirty="0"/>
              <a:t>;</a:t>
            </a:r>
          </a:p>
          <a:p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: jour/</a:t>
            </a:r>
            <a:r>
              <a:rPr lang="it-IT" dirty="0" err="1"/>
              <a:t>nuit</a:t>
            </a:r>
            <a:r>
              <a:rPr lang="it-IT" dirty="0"/>
              <a:t>, lumière/</a:t>
            </a:r>
            <a:r>
              <a:rPr lang="it-IT" dirty="0" err="1"/>
              <a:t>obscurité</a:t>
            </a:r>
            <a:r>
              <a:rPr lang="it-IT" dirty="0"/>
              <a:t>, </a:t>
            </a:r>
            <a:r>
              <a:rPr lang="it-IT" dirty="0" err="1"/>
              <a:t>héros</a:t>
            </a:r>
            <a:r>
              <a:rPr lang="it-IT" dirty="0"/>
              <a:t>/monstre, secret/</a:t>
            </a:r>
            <a:r>
              <a:rPr lang="it-IT" dirty="0" err="1"/>
              <a:t>aveu</a:t>
            </a:r>
            <a:r>
              <a:rPr lang="it-IT" dirty="0"/>
              <a:t>, </a:t>
            </a:r>
            <a:r>
              <a:rPr lang="it-IT" dirty="0" err="1"/>
              <a:t>mythe</a:t>
            </a:r>
            <a:r>
              <a:rPr lang="it-IT" dirty="0"/>
              <a:t>/</a:t>
            </a:r>
            <a:r>
              <a:rPr lang="it-IT" dirty="0" err="1"/>
              <a:t>oubli</a:t>
            </a:r>
            <a:r>
              <a:rPr lang="it-IT" dirty="0"/>
              <a:t>, </a:t>
            </a:r>
            <a:r>
              <a:rPr lang="it-IT" dirty="0" err="1"/>
              <a:t>irrationnel</a:t>
            </a:r>
            <a:r>
              <a:rPr lang="it-IT" dirty="0"/>
              <a:t>/</a:t>
            </a:r>
            <a:r>
              <a:rPr lang="it-IT" dirty="0" err="1"/>
              <a:t>raison</a:t>
            </a:r>
            <a:r>
              <a:rPr lang="it-IT" dirty="0"/>
              <a:t>, </a:t>
            </a:r>
            <a:r>
              <a:rPr lang="it-IT" dirty="0" err="1"/>
              <a:t>inceste</a:t>
            </a:r>
            <a:r>
              <a:rPr lang="it-IT" dirty="0"/>
              <a:t>/</a:t>
            </a:r>
            <a:r>
              <a:rPr lang="it-IT" dirty="0" err="1"/>
              <a:t>civilisation</a:t>
            </a:r>
            <a:r>
              <a:rPr lang="it-IT" dirty="0"/>
              <a:t>, etc.</a:t>
            </a:r>
          </a:p>
          <a:p>
            <a:r>
              <a:rPr lang="it-IT" dirty="0" err="1"/>
              <a:t>Phèdre</a:t>
            </a:r>
            <a:r>
              <a:rPr lang="it-IT" dirty="0"/>
              <a:t>, </a:t>
            </a:r>
            <a:r>
              <a:rPr lang="it-IT" dirty="0" err="1"/>
              <a:t>loi</a:t>
            </a:r>
            <a:r>
              <a:rPr lang="it-IT" dirty="0"/>
              <a:t>/</a:t>
            </a:r>
            <a:r>
              <a:rPr lang="it-IT" dirty="0" err="1"/>
              <a:t>désir</a:t>
            </a:r>
            <a:r>
              <a:rPr lang="it-IT" dirty="0"/>
              <a:t> (</a:t>
            </a:r>
            <a:r>
              <a:rPr lang="it-IT" dirty="0" err="1"/>
              <a:t>Minos</a:t>
            </a:r>
            <a:r>
              <a:rPr lang="it-IT" dirty="0"/>
              <a:t>/</a:t>
            </a:r>
            <a:r>
              <a:rPr lang="it-IT" dirty="0" err="1"/>
              <a:t>Pasiphaé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338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C857EB-7A85-4396-A224-495EA1D4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Allitérations</a:t>
            </a:r>
            <a:r>
              <a:rPr lang="it-IT" dirty="0"/>
              <a:t> et </a:t>
            </a:r>
            <a:r>
              <a:rPr lang="it-IT" dirty="0" err="1"/>
              <a:t>symbolisme</a:t>
            </a:r>
            <a:r>
              <a:rPr lang="it-IT" dirty="0"/>
              <a:t> </a:t>
            </a:r>
            <a:r>
              <a:rPr lang="it-IT" dirty="0" err="1"/>
              <a:t>phonétique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A1BE90-764A-41D8-9ADA-9285C594E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/>
              <a:t>Exemples</a:t>
            </a:r>
            <a:r>
              <a:rPr lang="it-IT" dirty="0"/>
              <a:t> </a:t>
            </a:r>
            <a:r>
              <a:rPr lang="it-IT" dirty="0" err="1"/>
              <a:t>tirés</a:t>
            </a:r>
            <a:r>
              <a:rPr lang="it-IT" dirty="0"/>
              <a:t> de </a:t>
            </a:r>
            <a:r>
              <a:rPr lang="it-IT" i="1" dirty="0" err="1"/>
              <a:t>Phèdre</a:t>
            </a:r>
            <a:r>
              <a:rPr lang="it-IT" dirty="0"/>
              <a:t> :</a:t>
            </a:r>
          </a:p>
          <a:p>
            <a:endParaRPr lang="it-IT" dirty="0"/>
          </a:p>
          <a:p>
            <a:r>
              <a:rPr lang="it-IT" dirty="0"/>
              <a:t>L</a:t>
            </a:r>
            <a:r>
              <a:rPr lang="it-IT" b="1" dirty="0"/>
              <a:t>a</a:t>
            </a:r>
            <a:r>
              <a:rPr lang="it-IT" dirty="0"/>
              <a:t> </a:t>
            </a:r>
            <a:r>
              <a:rPr lang="it-IT" b="1" dirty="0" err="1"/>
              <a:t>fi</a:t>
            </a:r>
            <a:r>
              <a:rPr lang="it-IT" dirty="0" err="1"/>
              <a:t>lle</a:t>
            </a:r>
            <a:r>
              <a:rPr lang="it-IT" dirty="0"/>
              <a:t> de </a:t>
            </a:r>
            <a:r>
              <a:rPr lang="it-IT" dirty="0" err="1"/>
              <a:t>M</a:t>
            </a:r>
            <a:r>
              <a:rPr lang="it-IT" b="1" dirty="0" err="1"/>
              <a:t>i</a:t>
            </a:r>
            <a:r>
              <a:rPr lang="it-IT" dirty="0" err="1"/>
              <a:t>nos</a:t>
            </a:r>
            <a:r>
              <a:rPr lang="it-IT" dirty="0"/>
              <a:t> // et de </a:t>
            </a:r>
            <a:r>
              <a:rPr lang="it-IT" b="1" dirty="0" err="1"/>
              <a:t>Pa</a:t>
            </a:r>
            <a:r>
              <a:rPr lang="it-IT" dirty="0" err="1"/>
              <a:t>s</a:t>
            </a:r>
            <a:r>
              <a:rPr lang="it-IT" b="1" dirty="0" err="1"/>
              <a:t>iphaé</a:t>
            </a:r>
            <a:r>
              <a:rPr lang="it-IT" dirty="0"/>
              <a:t> (I, 1).</a:t>
            </a:r>
          </a:p>
          <a:p>
            <a:endParaRPr lang="it-IT" dirty="0"/>
          </a:p>
          <a:p>
            <a:pPr algn="l"/>
            <a:r>
              <a:rPr lang="fr-FR" dirty="0">
                <a:effectLst/>
              </a:rPr>
              <a:t>V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s m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r</a:t>
            </a:r>
            <a:r>
              <a:rPr lang="fr-FR" b="1" dirty="0">
                <a:effectLst/>
              </a:rPr>
              <a:t>û</a:t>
            </a:r>
            <a:r>
              <a:rPr lang="fr-FR" dirty="0">
                <a:effectLst/>
              </a:rPr>
              <a:t>tes </a:t>
            </a:r>
            <a:r>
              <a:rPr lang="fr-FR" b="1" dirty="0">
                <a:effectLst/>
              </a:rPr>
              <a:t>aux</a:t>
            </a:r>
            <a:r>
              <a:rPr lang="fr-FR" dirty="0">
                <a:effectLst/>
              </a:rPr>
              <a:t> b</a:t>
            </a:r>
            <a:r>
              <a:rPr lang="fr-FR" b="1" dirty="0">
                <a:effectLst/>
              </a:rPr>
              <a:t>o</a:t>
            </a:r>
            <a:r>
              <a:rPr lang="fr-FR" dirty="0">
                <a:effectLst/>
              </a:rPr>
              <a:t>rds // </a:t>
            </a:r>
            <a:r>
              <a:rPr lang="fr-FR" b="1" dirty="0">
                <a:effectLst/>
              </a:rPr>
              <a:t>où</a:t>
            </a:r>
            <a:r>
              <a:rPr lang="fr-FR" dirty="0">
                <a:effectLst/>
              </a:rPr>
              <a:t> v</a:t>
            </a:r>
            <a:r>
              <a:rPr lang="fr-FR" b="1" dirty="0">
                <a:effectLst/>
              </a:rPr>
              <a:t>ou</a:t>
            </a:r>
            <a:r>
              <a:rPr lang="fr-FR" dirty="0">
                <a:effectLst/>
              </a:rPr>
              <a:t>s f</a:t>
            </a:r>
            <a:r>
              <a:rPr lang="fr-FR" b="1" dirty="0">
                <a:effectLst/>
              </a:rPr>
              <a:t>û</a:t>
            </a:r>
            <a:r>
              <a:rPr lang="fr-FR" dirty="0">
                <a:effectLst/>
              </a:rPr>
              <a:t>tes l</a:t>
            </a:r>
            <a:r>
              <a:rPr lang="fr-FR" b="1" dirty="0">
                <a:effectLst/>
              </a:rPr>
              <a:t>ai</a:t>
            </a:r>
            <a:r>
              <a:rPr lang="fr-FR" dirty="0">
                <a:effectLst/>
              </a:rPr>
              <a:t>ss</a:t>
            </a:r>
            <a:r>
              <a:rPr lang="fr-FR" b="1" dirty="0">
                <a:effectLst/>
              </a:rPr>
              <a:t>é</a:t>
            </a:r>
            <a:r>
              <a:rPr lang="fr-FR" dirty="0">
                <a:effectLst/>
              </a:rPr>
              <a:t>e ! (I, 3)</a:t>
            </a:r>
          </a:p>
          <a:p>
            <a:endParaRPr lang="fr-FR" dirty="0">
              <a:effectLst/>
            </a:endParaRPr>
          </a:p>
          <a:p>
            <a:r>
              <a:rPr lang="fr-FR" b="0" i="0" dirty="0">
                <a:solidFill>
                  <a:srgbClr val="202122"/>
                </a:solidFill>
                <a:effectLst/>
              </a:rPr>
              <a:t>Que de soins m’eût coû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és ce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 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ê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 charman</a:t>
            </a:r>
            <a:r>
              <a:rPr lang="fr-FR" b="1" i="0" dirty="0">
                <a:solidFill>
                  <a:srgbClr val="202122"/>
                </a:solidFill>
                <a:effectLst/>
              </a:rPr>
              <a:t>t</a:t>
            </a:r>
            <a:r>
              <a:rPr lang="fr-FR" b="0" i="0" dirty="0">
                <a:solidFill>
                  <a:srgbClr val="202122"/>
                </a:solidFill>
                <a:effectLst/>
              </a:rPr>
              <a:t>e ! (II, 5)</a:t>
            </a:r>
          </a:p>
          <a:p>
            <a:endParaRPr lang="fr-FR" dirty="0">
              <a:solidFill>
                <a:srgbClr val="202122"/>
              </a:solidFill>
            </a:endParaRPr>
          </a:p>
          <a:p>
            <a:r>
              <a:rPr lang="fr-FR" dirty="0">
                <a:solidFill>
                  <a:srgbClr val="202122"/>
                </a:solidFill>
              </a:rPr>
              <a:t>Le j</a:t>
            </a:r>
            <a:r>
              <a:rPr lang="fr-FR" b="1" dirty="0">
                <a:solidFill>
                  <a:srgbClr val="202122"/>
                </a:solidFill>
              </a:rPr>
              <a:t>ou</a:t>
            </a:r>
            <a:r>
              <a:rPr lang="fr-FR" dirty="0">
                <a:solidFill>
                  <a:srgbClr val="202122"/>
                </a:solidFill>
              </a:rPr>
              <a:t>r n’es </a:t>
            </a:r>
            <a:r>
              <a:rPr lang="fr-FR" b="1" dirty="0">
                <a:solidFill>
                  <a:srgbClr val="202122"/>
                </a:solidFill>
              </a:rPr>
              <a:t>p</a:t>
            </a:r>
            <a:r>
              <a:rPr lang="fr-FR" dirty="0">
                <a:solidFill>
                  <a:srgbClr val="202122"/>
                </a:solidFill>
              </a:rPr>
              <a:t>as </a:t>
            </a:r>
            <a:r>
              <a:rPr lang="fr-FR" b="1" dirty="0">
                <a:solidFill>
                  <a:srgbClr val="202122"/>
                </a:solidFill>
              </a:rPr>
              <a:t>p</a:t>
            </a:r>
            <a:r>
              <a:rPr lang="fr-FR" dirty="0">
                <a:solidFill>
                  <a:srgbClr val="202122"/>
                </a:solidFill>
              </a:rPr>
              <a:t>l</a:t>
            </a:r>
            <a:r>
              <a:rPr lang="fr-FR" b="1" dirty="0">
                <a:solidFill>
                  <a:srgbClr val="202122"/>
                </a:solidFill>
              </a:rPr>
              <a:t>u</a:t>
            </a:r>
            <a:r>
              <a:rPr lang="fr-FR" dirty="0">
                <a:solidFill>
                  <a:srgbClr val="202122"/>
                </a:solidFill>
              </a:rPr>
              <a:t>s </a:t>
            </a:r>
            <a:r>
              <a:rPr lang="fr-FR" b="1" dirty="0">
                <a:solidFill>
                  <a:srgbClr val="202122"/>
                </a:solidFill>
              </a:rPr>
              <a:t>pu</a:t>
            </a:r>
            <a:r>
              <a:rPr lang="fr-FR" dirty="0">
                <a:solidFill>
                  <a:srgbClr val="202122"/>
                </a:solidFill>
              </a:rPr>
              <a:t>r que le </a:t>
            </a:r>
            <a:r>
              <a:rPr lang="fr-FR" b="1" dirty="0">
                <a:solidFill>
                  <a:srgbClr val="202122"/>
                </a:solidFill>
              </a:rPr>
              <a:t>fo</a:t>
            </a:r>
            <a:r>
              <a:rPr lang="fr-FR" dirty="0">
                <a:solidFill>
                  <a:srgbClr val="202122"/>
                </a:solidFill>
              </a:rPr>
              <a:t>nd de m</a:t>
            </a:r>
            <a:r>
              <a:rPr lang="fr-FR" b="1" dirty="0">
                <a:solidFill>
                  <a:srgbClr val="202122"/>
                </a:solidFill>
              </a:rPr>
              <a:t>o</a:t>
            </a:r>
            <a:r>
              <a:rPr lang="fr-FR" dirty="0">
                <a:solidFill>
                  <a:srgbClr val="202122"/>
                </a:solidFill>
              </a:rPr>
              <a:t>n </a:t>
            </a:r>
            <a:r>
              <a:rPr lang="it-IT" b="0" i="0" dirty="0" err="1">
                <a:solidFill>
                  <a:srgbClr val="202122"/>
                </a:solidFill>
                <a:effectLst/>
              </a:rPr>
              <a:t>c</a:t>
            </a:r>
            <a:r>
              <a:rPr lang="it-IT" b="1" i="0" dirty="0" err="1">
                <a:solidFill>
                  <a:srgbClr val="202122"/>
                </a:solidFill>
                <a:effectLst/>
              </a:rPr>
              <a:t>œu</a:t>
            </a:r>
            <a:r>
              <a:rPr lang="it-IT" b="0" i="0" dirty="0" err="1">
                <a:solidFill>
                  <a:srgbClr val="202122"/>
                </a:solidFill>
                <a:effectLst/>
              </a:rPr>
              <a:t>r</a:t>
            </a:r>
            <a:r>
              <a:rPr lang="it-IT" b="0" i="0" dirty="0">
                <a:solidFill>
                  <a:srgbClr val="202122"/>
                </a:solidFill>
                <a:effectLst/>
              </a:rPr>
              <a:t> (IV, 2)</a:t>
            </a:r>
            <a:r>
              <a:rPr lang="fr-FR" dirty="0"/>
              <a:t/>
            </a:r>
            <a:br>
              <a:rPr lang="fr-FR" dirty="0"/>
            </a:br>
            <a:r>
              <a:rPr lang="fr-FR" dirty="0">
                <a:effectLst/>
              </a:rPr>
              <a:t/>
            </a:r>
            <a:br>
              <a:rPr lang="fr-FR" dirty="0">
                <a:effectLst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261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590</Words>
  <Application>Microsoft Office PowerPoint</Application>
  <PresentationFormat>Widescreen</PresentationFormat>
  <Paragraphs>63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SimSun</vt:lpstr>
      <vt:lpstr>Arial</vt:lpstr>
      <vt:lpstr>Arial</vt:lpstr>
      <vt:lpstr>Calibri</vt:lpstr>
      <vt:lpstr>Calibri Light</vt:lpstr>
      <vt:lpstr>Lucida Sans</vt:lpstr>
      <vt:lpstr>Times New Roman</vt:lpstr>
      <vt:lpstr>Tema di Office</vt:lpstr>
      <vt:lpstr>Jean Racine, Bérénice et Phèdre</vt:lpstr>
      <vt:lpstr>Jean de La Bruyère, Les caractères (1688)</vt:lpstr>
      <vt:lpstr>Bérénice (1670)</vt:lpstr>
      <vt:lpstr>Phèdre (1677)</vt:lpstr>
      <vt:lpstr>Leo Spitzer, Die klassische Dämpfung in Racines Stil (1931)</vt:lpstr>
      <vt:lpstr>Leo Spitzer, Le récit de Théramène (1948)</vt:lpstr>
      <vt:lpstr>Roland Barthes, Sur Racine (1963)</vt:lpstr>
      <vt:lpstr>Francesco Orlando, Lettura  freudiana della “Phèdre” (1971)</vt:lpstr>
      <vt:lpstr>Allitérations et symbolisme phonétique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 Racine, Bérénice et Phèdre</dc:title>
  <dc:creator>Fabio Vasarri</dc:creator>
  <cp:lastModifiedBy>Fabio</cp:lastModifiedBy>
  <cp:revision>16</cp:revision>
  <dcterms:created xsi:type="dcterms:W3CDTF">2022-05-02T07:25:29Z</dcterms:created>
  <dcterms:modified xsi:type="dcterms:W3CDTF">2024-04-23T08:55:03Z</dcterms:modified>
</cp:coreProperties>
</file>