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  <p:sldMasterId id="2147483672" r:id="rId2"/>
  </p:sldMasterIdLst>
  <p:notesMasterIdLst>
    <p:notesMasterId r:id="rId29"/>
  </p:notesMasterIdLst>
  <p:sldIdLst>
    <p:sldId id="28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9144000" cy="5143500" type="screen16x9"/>
  <p:notesSz cx="6858000" cy="9144000"/>
  <p:embeddedFontLst>
    <p:embeddedFont>
      <p:font typeface="Lato" panose="020F0502020204030203" pitchFamily="34" charset="0"/>
      <p:regular r:id="rId30"/>
      <p:bold r:id="rId31"/>
      <p:italic r:id="rId32"/>
      <p:boldItalic r:id="rId33"/>
    </p:embeddedFont>
    <p:embeddedFont>
      <p:font typeface="Montserrat" panose="00000500000000000000" pitchFamily="2" charset="0"/>
      <p:regular r:id="rId34"/>
      <p:bold r:id="rId35"/>
      <p:italic r:id="rId36"/>
      <p:boldItalic r:id="rId37"/>
    </p:embeddedFont>
    <p:embeddedFont>
      <p:font typeface="Play" panose="020B0604020202020204" charset="0"/>
      <p:regular r:id="rId38"/>
      <p:bold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9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0.fntdata"/><Relationship Id="rId21" Type="http://schemas.openxmlformats.org/officeDocument/2006/relationships/slide" Target="slides/slide19.xml"/><Relationship Id="rId34" Type="http://schemas.openxmlformats.org/officeDocument/2006/relationships/font" Target="fonts/font5.fntdata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4.fntdata"/><Relationship Id="rId38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d00fd5fbc9_4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3d00fd5fbc9_4_5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g3d00fd5fbc9_4_5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2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3d00fd5fbc9_4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5" name="Google Shape;405;g3d00fd5fbc9_4_193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g3d00fd5fbc9_4_193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11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d00fd5fbc9_4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9" name="Google Shape;429;g3d00fd5fbc9_4_216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g3d00fd5fbc9_4_216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12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3d00fd5fbc9_4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5" name="Google Shape;445;g3d00fd5fbc9_4_231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g3d00fd5fbc9_4_231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13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3d00fd5fbc9_4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1" name="Google Shape;471;g3d00fd5fbc9_4_256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g3d00fd5fbc9_4_256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14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3d00fd5fbc9_4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6" name="Google Shape;486;g3d00fd5fbc9_4_270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g3d00fd5fbc9_4_270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15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3d00fd5fbc9_4_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2" name="Google Shape;512;g3d00fd5fbc9_4_295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g3d00fd5fbc9_4_295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16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3d00fd5fbc9_4_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6" name="Google Shape;536;g3d00fd5fbc9_4_318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g3d00fd5fbc9_4_318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17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3d0118974be_1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2" name="Google Shape;562;g3d0118974be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3d0118974be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g3d0118974be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3d00fd5fbc9_4_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4" name="Google Shape;584;g3d00fd5fbc9_4_343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585;g3d00fd5fbc9_4_343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20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d00fd5fbc9_4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g3d00fd5fbc9_4_18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g3d00fd5fbc9_4_18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3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3d00fd5fbc9_4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1" name="Google Shape;611;g3d00fd5fbc9_4_369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612;g3d00fd5fbc9_4_369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21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3d00fd5fbc9_4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4" name="Google Shape;634;g3d00fd5fbc9_4_391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g3d00fd5fbc9_4_391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22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3d0118974be_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g3d0118974be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3d0118974be_5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9" name="Google Shape;669;g3d0118974be_5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d00fd5fbc9_4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9" name="Google Shape;679;g3d00fd5fbc9_4_415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0" name="Google Shape;680;g3d00fd5fbc9_4_415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25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g3d00fd5fbc9_4_4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4" name="Google Shape;694;g3d00fd5fbc9_4_429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5" name="Google Shape;695;g3d00fd5fbc9_4_429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26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d00fd5fbc9_4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g3d00fd5fbc9_4_40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g3d00fd5fbc9_4_40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d00fd5fbc9_4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1" name="Google Shape;261;g3d00fd5fbc9_4_55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g3d00fd5fbc9_4_55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d00fd5fbc9_4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g3d00fd5fbc9_4_84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g3d00fd5fbc9_4_84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d00fd5fbc9_4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g3d00fd5fbc9_4_101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g3d00fd5fbc9_4_101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3d00fd5fbc9_4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1" name="Google Shape;341;g3d00fd5fbc9_4_132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g3d00fd5fbc9_4_132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d00fd5fbc9_4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g3d00fd5fbc9_4_146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g3d00fd5fbc9_4_146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9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d00fd5fbc9_4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857250"/>
            <a:ext cx="54864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9" name="Google Shape;379;g3d00fd5fbc9_4_168:notes"/>
          <p:cNvSpPr txBox="1">
            <a:spLocks noGrp="1"/>
          </p:cNvSpPr>
          <p:nvPr>
            <p:ph type="body" idx="1"/>
          </p:nvPr>
        </p:nvSpPr>
        <p:spPr>
          <a:xfrm>
            <a:off x="685800" y="3300413"/>
            <a:ext cx="54864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g3d00fd5fbc9_4_168:notes"/>
          <p:cNvSpPr txBox="1">
            <a:spLocks noGrp="1"/>
          </p:cNvSpPr>
          <p:nvPr>
            <p:ph type="sldNum" idx="12"/>
          </p:nvPr>
        </p:nvSpPr>
        <p:spPr>
          <a:xfrm>
            <a:off x="3884613" y="6513910"/>
            <a:ext cx="29718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STER">
  <p:cSld name="MASTER">
    <p:bg>
      <p:bgPr>
        <a:solidFill>
          <a:srgbClr val="FFFFFF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0" y="0"/>
            <a:ext cx="9143700" cy="123300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377190" y="4834890"/>
            <a:ext cx="2880300" cy="1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5D6B82"/>
                </a:solidFill>
                <a:latin typeface="Arial"/>
                <a:ea typeface="Arial"/>
                <a:cs typeface="Arial"/>
                <a:sym typeface="Arial"/>
              </a:rPr>
              <a:t>Méthodologie • Dissertation française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6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16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1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1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1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1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8"/>
          <p:cNvSpPr txBox="1">
            <a:spLocks noGrp="1"/>
          </p:cNvSpPr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18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1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64" name="Google Shape;164;p19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65" name="Google Shape;165;p1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0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71" name="Google Shape;171;p20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72" name="Google Shape;172;p20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73" name="Google Shape;173;p20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74" name="Google Shape;174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2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22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5" name="Google Shape;185;p22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86" name="Google Shape;186;p2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3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92" name="Google Shape;192;p23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93" name="Google Shape;193;p2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2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24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4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9" name="Google Shape;199;p2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5"/>
          <p:cNvSpPr txBox="1">
            <a:spLocks noGrp="1"/>
          </p:cNvSpPr>
          <p:nvPr>
            <p:ph type="title"/>
          </p:nvPr>
        </p:nvSpPr>
        <p:spPr>
          <a:xfrm rot="5400000">
            <a:off x="5463778" y="1371600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25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600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5" name="Google Shape;205;p2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2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2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Google Shape;136;p1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Google Shape;137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B4C84A8-EF32-C641-6A78-03619C0B1C83}"/>
              </a:ext>
            </a:extLst>
          </p:cNvPr>
          <p:cNvSpPr txBox="1"/>
          <p:nvPr/>
        </p:nvSpPr>
        <p:spPr>
          <a:xfrm>
            <a:off x="461639" y="710214"/>
            <a:ext cx="846929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Università degli Studi di Cagliari</a:t>
            </a:r>
            <a:br>
              <a:rPr lang="it-IT" dirty="0"/>
            </a:br>
            <a:r>
              <a:rPr lang="it-IT" b="1" dirty="0"/>
              <a:t>Facoltà di Studi Umanistici</a:t>
            </a:r>
          </a:p>
          <a:p>
            <a:pPr algn="ctr"/>
            <a:endParaRPr lang="it-IT" dirty="0"/>
          </a:p>
          <a:p>
            <a:pPr algn="ctr"/>
            <a:br>
              <a:rPr lang="it-IT" dirty="0"/>
            </a:br>
            <a:endParaRPr lang="it-IT" dirty="0"/>
          </a:p>
          <a:p>
            <a:pPr algn="ctr"/>
            <a:endParaRPr lang="it-IT" b="1" dirty="0"/>
          </a:p>
          <a:p>
            <a:pPr algn="ctr"/>
            <a:r>
              <a:rPr lang="it-IT" b="1" dirty="0"/>
              <a:t>LM-37 – Lingue e Letterature Moderne Europee e Americane</a:t>
            </a:r>
            <a:br>
              <a:rPr lang="it-IT" dirty="0"/>
            </a:br>
            <a:r>
              <a:rPr lang="it-IT" b="1" dirty="0"/>
              <a:t>Secondo anno</a:t>
            </a:r>
            <a:endParaRPr lang="it-IT" dirty="0"/>
          </a:p>
          <a:p>
            <a:pPr algn="ctr"/>
            <a:r>
              <a:rPr lang="it-IT" b="1" dirty="0"/>
              <a:t>Francese 5</a:t>
            </a:r>
          </a:p>
          <a:p>
            <a:pPr algn="ctr"/>
            <a:endParaRPr lang="it-IT" dirty="0"/>
          </a:p>
          <a:p>
            <a:pPr algn="ctr"/>
            <a:r>
              <a:rPr lang="it-IT" b="1" dirty="0"/>
              <a:t>Dott.ssa Julie Claudia Barreau</a:t>
            </a:r>
            <a:endParaRPr lang="it-IT" dirty="0"/>
          </a:p>
          <a:p>
            <a:pPr algn="ctr"/>
            <a:br>
              <a:rPr lang="it-IT" dirty="0"/>
            </a:br>
            <a:endParaRPr lang="it-IT" dirty="0"/>
          </a:p>
          <a:p>
            <a:pPr algn="ctr"/>
            <a:r>
              <a:rPr lang="it-IT" b="1" dirty="0"/>
              <a:t>17 Marzo 2026</a:t>
            </a:r>
            <a:endParaRPr lang="it-IT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7B4F21C-CBD5-320A-7CB2-7BE0F9EC3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1812" y="1242873"/>
            <a:ext cx="642520" cy="64252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408214B-16DA-A194-E5CA-B1E3E909E3D3}"/>
              </a:ext>
            </a:extLst>
          </p:cNvPr>
          <p:cNvSpPr txBox="1"/>
          <p:nvPr/>
        </p:nvSpPr>
        <p:spPr>
          <a:xfrm>
            <a:off x="2405848" y="4376692"/>
            <a:ext cx="84515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i="1" dirty="0">
                <a:latin typeface="Aptos" panose="020B0004020202020204" pitchFamily="34" charset="0"/>
              </a:rPr>
              <a:t>Source : Alter Ego 5, Méthode de français C1 &gt; C2, © Hachette FLE</a:t>
            </a:r>
          </a:p>
        </p:txBody>
      </p:sp>
    </p:spTree>
    <p:extLst>
      <p:ext uri="{BB962C8B-B14F-4D97-AF65-F5344CB8AC3E}">
        <p14:creationId xmlns:p14="http://schemas.microsoft.com/office/powerpoint/2010/main" val="226597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4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Plan dialectique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3" name="Google Shape;383;p34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4" name="Google Shape;384;p34"/>
          <p:cNvCxnSpPr/>
          <p:nvPr/>
        </p:nvCxnSpPr>
        <p:spPr>
          <a:xfrm>
            <a:off x="2846070" y="2098548"/>
            <a:ext cx="685800" cy="0"/>
          </a:xfrm>
          <a:prstGeom prst="straightConnector1">
            <a:avLst/>
          </a:prstGeom>
          <a:noFill/>
          <a:ln w="1522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5" name="Google Shape;385;p34"/>
          <p:cNvCxnSpPr/>
          <p:nvPr/>
        </p:nvCxnSpPr>
        <p:spPr>
          <a:xfrm>
            <a:off x="5609844" y="2098548"/>
            <a:ext cx="685800" cy="0"/>
          </a:xfrm>
          <a:prstGeom prst="straightConnector1">
            <a:avLst/>
          </a:prstGeom>
          <a:noFill/>
          <a:ln w="1522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86" name="Google Shape;386;p34"/>
          <p:cNvSpPr/>
          <p:nvPr/>
        </p:nvSpPr>
        <p:spPr>
          <a:xfrm>
            <a:off x="788670" y="1440180"/>
            <a:ext cx="1954530" cy="1543050"/>
          </a:xfrm>
          <a:prstGeom prst="roundRect">
            <a:avLst>
              <a:gd name="adj" fmla="val 3556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34"/>
          <p:cNvSpPr/>
          <p:nvPr/>
        </p:nvSpPr>
        <p:spPr>
          <a:xfrm>
            <a:off x="788670" y="1440180"/>
            <a:ext cx="1954530" cy="96012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34"/>
          <p:cNvSpPr/>
          <p:nvPr/>
        </p:nvSpPr>
        <p:spPr>
          <a:xfrm>
            <a:off x="912114" y="1591056"/>
            <a:ext cx="170764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I. Thèse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4"/>
          <p:cNvSpPr/>
          <p:nvPr/>
        </p:nvSpPr>
        <p:spPr>
          <a:xfrm>
            <a:off x="912114" y="1995678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34"/>
          <p:cNvSpPr/>
          <p:nvPr/>
        </p:nvSpPr>
        <p:spPr>
          <a:xfrm>
            <a:off x="1021842" y="1933956"/>
            <a:ext cx="161163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Une première position est posée.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4"/>
          <p:cNvSpPr/>
          <p:nvPr/>
        </p:nvSpPr>
        <p:spPr>
          <a:xfrm>
            <a:off x="3566160" y="1440180"/>
            <a:ext cx="1954530" cy="1543050"/>
          </a:xfrm>
          <a:prstGeom prst="roundRect">
            <a:avLst>
              <a:gd name="adj" fmla="val 3556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34"/>
          <p:cNvSpPr/>
          <p:nvPr/>
        </p:nvSpPr>
        <p:spPr>
          <a:xfrm>
            <a:off x="3566160" y="1440180"/>
            <a:ext cx="1954530" cy="96012"/>
          </a:xfrm>
          <a:prstGeom prst="rect">
            <a:avLst/>
          </a:prstGeom>
          <a:solidFill>
            <a:srgbClr val="B03A2E"/>
          </a:solidFill>
          <a:ln w="12700" cap="flat" cmpd="sng">
            <a:solidFill>
              <a:srgbClr val="B03A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4"/>
          <p:cNvSpPr/>
          <p:nvPr/>
        </p:nvSpPr>
        <p:spPr>
          <a:xfrm>
            <a:off x="3689604" y="1591056"/>
            <a:ext cx="170764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03A2E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B03A2E"/>
                </a:solidFill>
                <a:latin typeface="Arial"/>
                <a:ea typeface="Arial"/>
                <a:cs typeface="Arial"/>
                <a:sym typeface="Arial"/>
              </a:rPr>
              <a:t>II. Antithèse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34"/>
          <p:cNvSpPr/>
          <p:nvPr/>
        </p:nvSpPr>
        <p:spPr>
          <a:xfrm>
            <a:off x="3689604" y="1995678"/>
            <a:ext cx="54864" cy="54864"/>
          </a:xfrm>
          <a:prstGeom prst="roundRect">
            <a:avLst>
              <a:gd name="adj" fmla="val 25000"/>
            </a:avLst>
          </a:prstGeom>
          <a:solidFill>
            <a:srgbClr val="B03A2E"/>
          </a:solidFill>
          <a:ln w="12700" cap="flat" cmpd="sng">
            <a:solidFill>
              <a:srgbClr val="B03A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4"/>
          <p:cNvSpPr/>
          <p:nvPr/>
        </p:nvSpPr>
        <p:spPr>
          <a:xfrm>
            <a:off x="3799332" y="1933956"/>
            <a:ext cx="161163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On montre ses limites ou son contraire.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34"/>
          <p:cNvSpPr/>
          <p:nvPr/>
        </p:nvSpPr>
        <p:spPr>
          <a:xfrm>
            <a:off x="6323076" y="1440180"/>
            <a:ext cx="2023110" cy="1543050"/>
          </a:xfrm>
          <a:prstGeom prst="roundRect">
            <a:avLst>
              <a:gd name="adj" fmla="val 3556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34"/>
          <p:cNvSpPr/>
          <p:nvPr/>
        </p:nvSpPr>
        <p:spPr>
          <a:xfrm>
            <a:off x="6323076" y="1440180"/>
            <a:ext cx="2023110" cy="96012"/>
          </a:xfrm>
          <a:prstGeom prst="rect">
            <a:avLst/>
          </a:prstGeom>
          <a:solidFill>
            <a:srgbClr val="2F855A"/>
          </a:solidFill>
          <a:ln w="12700" cap="flat" cmpd="sng">
            <a:solidFill>
              <a:srgbClr val="2F85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34"/>
          <p:cNvSpPr/>
          <p:nvPr/>
        </p:nvSpPr>
        <p:spPr>
          <a:xfrm>
            <a:off x="6446520" y="1591056"/>
            <a:ext cx="177622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F855A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F855A"/>
                </a:solidFill>
                <a:latin typeface="Arial"/>
                <a:ea typeface="Arial"/>
                <a:cs typeface="Arial"/>
                <a:sym typeface="Arial"/>
              </a:rPr>
              <a:t>III. Synthèse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34"/>
          <p:cNvSpPr/>
          <p:nvPr/>
        </p:nvSpPr>
        <p:spPr>
          <a:xfrm>
            <a:off x="6446520" y="199567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F855A"/>
          </a:solidFill>
          <a:ln w="12700" cap="flat" cmpd="sng">
            <a:solidFill>
              <a:srgbClr val="2F85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4"/>
          <p:cNvSpPr/>
          <p:nvPr/>
        </p:nvSpPr>
        <p:spPr>
          <a:xfrm>
            <a:off x="6556250" y="1933950"/>
            <a:ext cx="1680300" cy="5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On dépasse l’opposition par une réponse plus fine.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34"/>
          <p:cNvSpPr/>
          <p:nvPr/>
        </p:nvSpPr>
        <p:spPr>
          <a:xfrm>
            <a:off x="1645920" y="3552444"/>
            <a:ext cx="5966460" cy="233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5D6B82"/>
                </a:solidFill>
                <a:latin typeface="Arial"/>
                <a:ea typeface="Arial"/>
                <a:cs typeface="Arial"/>
                <a:sym typeface="Arial"/>
              </a:rPr>
              <a:t>Structure classique : thèse • antithèse • synthèse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4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5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Exemple dialectique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9" name="Google Shape;409;p35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0" name="Google Shape;410;p35"/>
          <p:cNvSpPr/>
          <p:nvPr/>
        </p:nvSpPr>
        <p:spPr>
          <a:xfrm>
            <a:off x="685800" y="1083564"/>
            <a:ext cx="5623560" cy="24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600"/>
              <a:buFont typeface="Arial"/>
              <a:buNone/>
            </a:pPr>
            <a:r>
              <a:rPr lang="fr" sz="16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Sujet : La technologie nous rend-elle plus libres ?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5"/>
          <p:cNvSpPr/>
          <p:nvPr/>
        </p:nvSpPr>
        <p:spPr>
          <a:xfrm>
            <a:off x="651510" y="1611630"/>
            <a:ext cx="2592324" cy="1885950"/>
          </a:xfrm>
          <a:prstGeom prst="roundRect">
            <a:avLst>
              <a:gd name="adj" fmla="val 2909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35"/>
          <p:cNvSpPr/>
          <p:nvPr/>
        </p:nvSpPr>
        <p:spPr>
          <a:xfrm>
            <a:off x="651510" y="1611630"/>
            <a:ext cx="2592324" cy="96012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35"/>
          <p:cNvSpPr/>
          <p:nvPr/>
        </p:nvSpPr>
        <p:spPr>
          <a:xfrm>
            <a:off x="774954" y="1762506"/>
            <a:ext cx="2345436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35"/>
          <p:cNvSpPr/>
          <p:nvPr/>
        </p:nvSpPr>
        <p:spPr>
          <a:xfrm>
            <a:off x="774954" y="2167128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35"/>
          <p:cNvSpPr/>
          <p:nvPr/>
        </p:nvSpPr>
        <p:spPr>
          <a:xfrm>
            <a:off x="884682" y="2105406"/>
            <a:ext cx="2249424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Elle élargit les possibilités d’action et d’accès au savoir.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5"/>
          <p:cNvSpPr/>
          <p:nvPr/>
        </p:nvSpPr>
        <p:spPr>
          <a:xfrm>
            <a:off x="3278124" y="1611630"/>
            <a:ext cx="2592324" cy="1885950"/>
          </a:xfrm>
          <a:prstGeom prst="roundRect">
            <a:avLst>
              <a:gd name="adj" fmla="val 2909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35"/>
          <p:cNvSpPr/>
          <p:nvPr/>
        </p:nvSpPr>
        <p:spPr>
          <a:xfrm>
            <a:off x="3278124" y="1611630"/>
            <a:ext cx="2592324" cy="96012"/>
          </a:xfrm>
          <a:prstGeom prst="rect">
            <a:avLst/>
          </a:prstGeom>
          <a:solidFill>
            <a:srgbClr val="B03A2E"/>
          </a:solidFill>
          <a:ln w="12700" cap="flat" cmpd="sng">
            <a:solidFill>
              <a:srgbClr val="B03A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35"/>
          <p:cNvSpPr/>
          <p:nvPr/>
        </p:nvSpPr>
        <p:spPr>
          <a:xfrm>
            <a:off x="3401568" y="1762506"/>
            <a:ext cx="2345436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03A2E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B03A2E"/>
                </a:solidFill>
                <a:latin typeface="Arial"/>
                <a:ea typeface="Arial"/>
                <a:cs typeface="Arial"/>
                <a:sym typeface="Arial"/>
              </a:rPr>
              <a:t>II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5"/>
          <p:cNvSpPr/>
          <p:nvPr/>
        </p:nvSpPr>
        <p:spPr>
          <a:xfrm>
            <a:off x="3401568" y="2167128"/>
            <a:ext cx="54864" cy="54864"/>
          </a:xfrm>
          <a:prstGeom prst="roundRect">
            <a:avLst>
              <a:gd name="adj" fmla="val 25000"/>
            </a:avLst>
          </a:prstGeom>
          <a:solidFill>
            <a:srgbClr val="B03A2E"/>
          </a:solidFill>
          <a:ln w="12700" cap="flat" cmpd="sng">
            <a:solidFill>
              <a:srgbClr val="B03A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p35"/>
          <p:cNvSpPr/>
          <p:nvPr/>
        </p:nvSpPr>
        <p:spPr>
          <a:xfrm>
            <a:off x="3511296" y="2105406"/>
            <a:ext cx="2249424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Elle crée aussi de nouvelles dépendances et de nouveaux contrôles.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35"/>
          <p:cNvSpPr/>
          <p:nvPr/>
        </p:nvSpPr>
        <p:spPr>
          <a:xfrm>
            <a:off x="5911596" y="1611630"/>
            <a:ext cx="2592324" cy="1885950"/>
          </a:xfrm>
          <a:prstGeom prst="roundRect">
            <a:avLst>
              <a:gd name="adj" fmla="val 2909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35"/>
          <p:cNvSpPr/>
          <p:nvPr/>
        </p:nvSpPr>
        <p:spPr>
          <a:xfrm>
            <a:off x="5911596" y="1611630"/>
            <a:ext cx="2592324" cy="96012"/>
          </a:xfrm>
          <a:prstGeom prst="rect">
            <a:avLst/>
          </a:prstGeom>
          <a:solidFill>
            <a:srgbClr val="2F855A"/>
          </a:solidFill>
          <a:ln w="12700" cap="flat" cmpd="sng">
            <a:solidFill>
              <a:srgbClr val="2F85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35"/>
          <p:cNvSpPr/>
          <p:nvPr/>
        </p:nvSpPr>
        <p:spPr>
          <a:xfrm>
            <a:off x="6035040" y="1762506"/>
            <a:ext cx="2345436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F855A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F855A"/>
                </a:solidFill>
                <a:latin typeface="Arial"/>
                <a:ea typeface="Arial"/>
                <a:cs typeface="Arial"/>
                <a:sym typeface="Arial"/>
              </a:rPr>
              <a:t>III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5"/>
          <p:cNvSpPr/>
          <p:nvPr/>
        </p:nvSpPr>
        <p:spPr>
          <a:xfrm>
            <a:off x="6035040" y="216712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F855A"/>
          </a:solidFill>
          <a:ln w="12700" cap="flat" cmpd="sng">
            <a:solidFill>
              <a:srgbClr val="2F85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35"/>
          <p:cNvSpPr/>
          <p:nvPr/>
        </p:nvSpPr>
        <p:spPr>
          <a:xfrm>
            <a:off x="6144768" y="2105406"/>
            <a:ext cx="2249424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Elle transforme finalement la notion même de liberté.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35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6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Le faux plan dialectique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3" name="Google Shape;433;p36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4" name="Google Shape;434;p36"/>
          <p:cNvCxnSpPr/>
          <p:nvPr/>
        </p:nvCxnSpPr>
        <p:spPr>
          <a:xfrm>
            <a:off x="788670" y="2708910"/>
            <a:ext cx="6412230" cy="0"/>
          </a:xfrm>
          <a:prstGeom prst="straightConnector1">
            <a:avLst/>
          </a:prstGeom>
          <a:noFill/>
          <a:ln w="13950" cap="flat" cmpd="sng">
            <a:solidFill>
              <a:srgbClr val="D9DEE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5" name="Google Shape;435;p36"/>
          <p:cNvCxnSpPr/>
          <p:nvPr/>
        </p:nvCxnSpPr>
        <p:spPr>
          <a:xfrm>
            <a:off x="2928366" y="1440180"/>
            <a:ext cx="0" cy="2503170"/>
          </a:xfrm>
          <a:prstGeom prst="straightConnector1">
            <a:avLst/>
          </a:prstGeom>
          <a:noFill/>
          <a:ln w="13950" cap="flat" cmpd="sng">
            <a:solidFill>
              <a:srgbClr val="D9DEE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6" name="Google Shape;436;p36"/>
          <p:cNvCxnSpPr/>
          <p:nvPr/>
        </p:nvCxnSpPr>
        <p:spPr>
          <a:xfrm>
            <a:off x="5061204" y="1440180"/>
            <a:ext cx="0" cy="2503170"/>
          </a:xfrm>
          <a:prstGeom prst="straightConnector1">
            <a:avLst/>
          </a:prstGeom>
          <a:noFill/>
          <a:ln w="13950" cap="flat" cmpd="sng">
            <a:solidFill>
              <a:srgbClr val="D9DEE7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7" name="Google Shape;437;p36"/>
          <p:cNvSpPr/>
          <p:nvPr/>
        </p:nvSpPr>
        <p:spPr>
          <a:xfrm>
            <a:off x="994410" y="1645920"/>
            <a:ext cx="144018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700"/>
              <a:buFont typeface="Arial"/>
              <a:buNone/>
            </a:pPr>
            <a:r>
              <a:rPr lang="fr" sz="17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700"/>
              <a:buFont typeface="Arial"/>
              <a:buNone/>
            </a:pPr>
            <a:r>
              <a:rPr lang="fr" sz="17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Oui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36"/>
          <p:cNvSpPr/>
          <p:nvPr/>
        </p:nvSpPr>
        <p:spPr>
          <a:xfrm>
            <a:off x="3134106" y="1645920"/>
            <a:ext cx="144018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B03A2E"/>
              </a:buClr>
              <a:buSzPts val="1700"/>
              <a:buFont typeface="Arial"/>
              <a:buNone/>
            </a:pPr>
            <a:r>
              <a:rPr lang="fr" sz="1700" b="1" i="0" u="none" strike="noStrike" cap="none">
                <a:solidFill>
                  <a:srgbClr val="B03A2E"/>
                </a:solidFill>
                <a:latin typeface="Arial"/>
                <a:ea typeface="Arial"/>
                <a:cs typeface="Arial"/>
                <a:sym typeface="Arial"/>
              </a:rPr>
              <a:t>II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B03A2E"/>
              </a:buClr>
              <a:buSzPts val="1700"/>
              <a:buFont typeface="Arial"/>
              <a:buNone/>
            </a:pPr>
            <a:r>
              <a:rPr lang="fr" sz="1700" b="1" i="0" u="none" strike="noStrike" cap="none">
                <a:solidFill>
                  <a:srgbClr val="B03A2E"/>
                </a:solidFill>
                <a:latin typeface="Arial"/>
                <a:ea typeface="Arial"/>
                <a:cs typeface="Arial"/>
                <a:sym typeface="Arial"/>
              </a:rPr>
              <a:t>Non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36"/>
          <p:cNvSpPr/>
          <p:nvPr/>
        </p:nvSpPr>
        <p:spPr>
          <a:xfrm>
            <a:off x="5246370" y="1645920"/>
            <a:ext cx="178308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C69026"/>
              </a:buClr>
              <a:buSzPts val="1700"/>
              <a:buFont typeface="Arial"/>
              <a:buNone/>
            </a:pPr>
            <a:r>
              <a:rPr lang="fr" sz="1700" b="1" i="0" u="none" strike="noStrike" cap="none">
                <a:solidFill>
                  <a:srgbClr val="C69026"/>
                </a:solidFill>
                <a:latin typeface="Arial"/>
                <a:ea typeface="Arial"/>
                <a:cs typeface="Arial"/>
                <a:sym typeface="Arial"/>
              </a:rPr>
              <a:t>III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C69026"/>
              </a:buClr>
              <a:buSzPts val="1700"/>
              <a:buFont typeface="Arial"/>
              <a:buNone/>
            </a:pPr>
            <a:r>
              <a:rPr lang="fr" sz="1700" b="1" i="0" u="none" strike="noStrike" cap="none">
                <a:solidFill>
                  <a:srgbClr val="C69026"/>
                </a:solidFill>
                <a:latin typeface="Arial"/>
                <a:ea typeface="Arial"/>
                <a:cs typeface="Arial"/>
                <a:sym typeface="Arial"/>
              </a:rPr>
              <a:t>Oui mais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6"/>
          <p:cNvSpPr/>
          <p:nvPr/>
        </p:nvSpPr>
        <p:spPr>
          <a:xfrm>
            <a:off x="7509510" y="1577340"/>
            <a:ext cx="1097280" cy="192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03A2E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B03A2E"/>
                </a:solidFill>
                <a:latin typeface="Arial"/>
                <a:ea typeface="Arial"/>
                <a:cs typeface="Arial"/>
                <a:sym typeface="Arial"/>
              </a:rPr>
              <a:t>Erreur fréquente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6"/>
          <p:cNvSpPr/>
          <p:nvPr/>
        </p:nvSpPr>
        <p:spPr>
          <a:xfrm>
            <a:off x="7509510" y="1837944"/>
            <a:ext cx="130302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Sans vraie problématisation,</a:t>
            </a: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 la réflexion devient artificielle et mécanique.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36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7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Exemple de problématisation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9" name="Google Shape;449;p37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0" name="Google Shape;450;p37"/>
          <p:cNvSpPr/>
          <p:nvPr/>
        </p:nvSpPr>
        <p:spPr>
          <a:xfrm>
            <a:off x="685800" y="1083564"/>
            <a:ext cx="6172200" cy="24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600"/>
              <a:buFont typeface="Arial"/>
              <a:buNone/>
            </a:pPr>
            <a:r>
              <a:rPr lang="fr" sz="16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Sujet : L’école garantit-elle l’égalité des chances ?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1" name="Google Shape;451;p37"/>
          <p:cNvCxnSpPr/>
          <p:nvPr/>
        </p:nvCxnSpPr>
        <p:spPr>
          <a:xfrm>
            <a:off x="3031236" y="2180844"/>
            <a:ext cx="788670" cy="0"/>
          </a:xfrm>
          <a:prstGeom prst="straightConnector1">
            <a:avLst/>
          </a:prstGeom>
          <a:noFill/>
          <a:ln w="1777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52" name="Google Shape;452;p37"/>
          <p:cNvCxnSpPr/>
          <p:nvPr/>
        </p:nvCxnSpPr>
        <p:spPr>
          <a:xfrm>
            <a:off x="5692140" y="2180844"/>
            <a:ext cx="720090" cy="0"/>
          </a:xfrm>
          <a:prstGeom prst="straightConnector1">
            <a:avLst/>
          </a:prstGeom>
          <a:noFill/>
          <a:ln w="1777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53" name="Google Shape;453;p37"/>
          <p:cNvSpPr/>
          <p:nvPr/>
        </p:nvSpPr>
        <p:spPr>
          <a:xfrm>
            <a:off x="685800" y="1543050"/>
            <a:ext cx="2194560" cy="1440180"/>
          </a:xfrm>
          <a:prstGeom prst="roundRect">
            <a:avLst>
              <a:gd name="adj" fmla="val 3810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37"/>
          <p:cNvSpPr/>
          <p:nvPr/>
        </p:nvSpPr>
        <p:spPr>
          <a:xfrm>
            <a:off x="685800" y="1543050"/>
            <a:ext cx="2194560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37"/>
          <p:cNvSpPr/>
          <p:nvPr/>
        </p:nvSpPr>
        <p:spPr>
          <a:xfrm>
            <a:off x="809244" y="1693926"/>
            <a:ext cx="194767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Constat 1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7"/>
          <p:cNvSpPr/>
          <p:nvPr/>
        </p:nvSpPr>
        <p:spPr>
          <a:xfrm>
            <a:off x="809244" y="209854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37"/>
          <p:cNvSpPr/>
          <p:nvPr/>
        </p:nvSpPr>
        <p:spPr>
          <a:xfrm>
            <a:off x="918975" y="1988825"/>
            <a:ext cx="18516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L’école se présente comme 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un instrument d’égalité.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458" name="Google Shape;458;p37"/>
          <p:cNvSpPr/>
          <p:nvPr/>
        </p:nvSpPr>
        <p:spPr>
          <a:xfrm>
            <a:off x="3806190" y="1543050"/>
            <a:ext cx="1748790" cy="1440180"/>
          </a:xfrm>
          <a:prstGeom prst="roundRect">
            <a:avLst>
              <a:gd name="adj" fmla="val 3810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37"/>
          <p:cNvSpPr/>
          <p:nvPr/>
        </p:nvSpPr>
        <p:spPr>
          <a:xfrm>
            <a:off x="3806190" y="1543050"/>
            <a:ext cx="1748790" cy="96012"/>
          </a:xfrm>
          <a:prstGeom prst="rect">
            <a:avLst/>
          </a:prstGeom>
          <a:solidFill>
            <a:srgbClr val="B03A2E"/>
          </a:solidFill>
          <a:ln w="12700" cap="flat" cmpd="sng">
            <a:solidFill>
              <a:srgbClr val="B03A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37"/>
          <p:cNvSpPr/>
          <p:nvPr/>
        </p:nvSpPr>
        <p:spPr>
          <a:xfrm>
            <a:off x="3929634" y="1693926"/>
            <a:ext cx="150190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03A2E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B03A2E"/>
                </a:solidFill>
                <a:latin typeface="Arial"/>
                <a:ea typeface="Arial"/>
                <a:cs typeface="Arial"/>
                <a:sym typeface="Arial"/>
              </a:rPr>
              <a:t>Tension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37"/>
          <p:cNvSpPr/>
          <p:nvPr/>
        </p:nvSpPr>
        <p:spPr>
          <a:xfrm>
            <a:off x="3929634" y="2098548"/>
            <a:ext cx="54864" cy="54864"/>
          </a:xfrm>
          <a:prstGeom prst="roundRect">
            <a:avLst>
              <a:gd name="adj" fmla="val 25000"/>
            </a:avLst>
          </a:prstGeom>
          <a:solidFill>
            <a:srgbClr val="B03A2E"/>
          </a:solidFill>
          <a:ln w="12700" cap="flat" cmpd="sng">
            <a:solidFill>
              <a:srgbClr val="B03A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37"/>
          <p:cNvSpPr/>
          <p:nvPr/>
        </p:nvSpPr>
        <p:spPr>
          <a:xfrm>
            <a:off x="4039350" y="2036825"/>
            <a:ext cx="1405800" cy="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Mais la société reste i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négalitaire.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463" name="Google Shape;463;p37"/>
          <p:cNvSpPr/>
          <p:nvPr/>
        </p:nvSpPr>
        <p:spPr>
          <a:xfrm>
            <a:off x="6446520" y="1543050"/>
            <a:ext cx="2057400" cy="1680210"/>
          </a:xfrm>
          <a:prstGeom prst="roundRect">
            <a:avLst>
              <a:gd name="adj" fmla="val 3265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37"/>
          <p:cNvSpPr/>
          <p:nvPr/>
        </p:nvSpPr>
        <p:spPr>
          <a:xfrm>
            <a:off x="6446520" y="1543050"/>
            <a:ext cx="2057400" cy="96012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37"/>
          <p:cNvSpPr/>
          <p:nvPr/>
        </p:nvSpPr>
        <p:spPr>
          <a:xfrm>
            <a:off x="6569964" y="1693926"/>
            <a:ext cx="181051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Question possible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7"/>
          <p:cNvSpPr/>
          <p:nvPr/>
        </p:nvSpPr>
        <p:spPr>
          <a:xfrm>
            <a:off x="6569964" y="2098548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37"/>
          <p:cNvSpPr/>
          <p:nvPr/>
        </p:nvSpPr>
        <p:spPr>
          <a:xfrm>
            <a:off x="6549400" y="2195400"/>
            <a:ext cx="1851600" cy="7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L’école peut-elle 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compenser</a:t>
            </a: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 des 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inégalités qu’elle ne maîtrise pas</a:t>
            </a: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 ?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7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8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Quand utiliser le plan dialectique ?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5" name="Google Shape;475;p38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6" name="Google Shape;476;p38"/>
          <p:cNvSpPr/>
          <p:nvPr/>
        </p:nvSpPr>
        <p:spPr>
          <a:xfrm>
            <a:off x="685800" y="1323594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p38"/>
          <p:cNvSpPr/>
          <p:nvPr/>
        </p:nvSpPr>
        <p:spPr>
          <a:xfrm>
            <a:off x="836675" y="983475"/>
            <a:ext cx="7859700" cy="8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Pour des sujets qui impliquent </a:t>
            </a:r>
            <a:r>
              <a:rPr lang="fr" sz="1500" b="1" i="0" u="none" strike="noStrike" cap="none">
                <a:solidFill>
                  <a:srgbClr val="243447"/>
                </a:solidFill>
              </a:rPr>
              <a:t>un débat</a:t>
            </a: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fr" sz="1500" b="1" i="0" u="none" strike="noStrike" cap="none">
                <a:solidFill>
                  <a:srgbClr val="243447"/>
                </a:solidFill>
              </a:rPr>
              <a:t>un conflit </a:t>
            </a: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de positions ou </a:t>
            </a:r>
            <a:r>
              <a:rPr lang="fr" sz="1500" b="1" i="0" u="none" strike="noStrike" cap="none">
                <a:solidFill>
                  <a:srgbClr val="243447"/>
                </a:solidFill>
              </a:rPr>
              <a:t>une tension </a:t>
            </a: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réelle.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38"/>
          <p:cNvSpPr/>
          <p:nvPr/>
        </p:nvSpPr>
        <p:spPr>
          <a:xfrm>
            <a:off x="685800" y="2105406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p38"/>
          <p:cNvSpPr/>
          <p:nvPr/>
        </p:nvSpPr>
        <p:spPr>
          <a:xfrm>
            <a:off x="836676" y="1981962"/>
            <a:ext cx="7255764" cy="589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Exemples de formulations : « Faut-il… ? », « Peut-on dire que… ? », « La loi protège-t-elle ou limite-t-elle… ? »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38"/>
          <p:cNvSpPr/>
          <p:nvPr/>
        </p:nvSpPr>
        <p:spPr>
          <a:xfrm>
            <a:off x="685800" y="2887218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38"/>
          <p:cNvSpPr/>
          <p:nvPr/>
        </p:nvSpPr>
        <p:spPr>
          <a:xfrm>
            <a:off x="836675" y="2763775"/>
            <a:ext cx="7859700" cy="5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Le plan dialectique n’est pertinent que </a:t>
            </a:r>
            <a:r>
              <a:rPr lang="fr" sz="1500" b="1" i="0" u="none" strike="noStrike" cap="none">
                <a:solidFill>
                  <a:srgbClr val="243447"/>
                </a:solidFill>
              </a:rPr>
              <a:t>si le sujet appelle réellement une confrontation d’idées.</a:t>
            </a:r>
            <a:endParaRPr sz="15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482" name="Google Shape;482;p38"/>
          <p:cNvSpPr/>
          <p:nvPr/>
        </p:nvSpPr>
        <p:spPr>
          <a:xfrm>
            <a:off x="3439700" y="3651315"/>
            <a:ext cx="1714500" cy="3567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Débat réel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38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9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2C7A7B"/>
                </a:solidFill>
                <a:latin typeface="Play"/>
                <a:ea typeface="Play"/>
                <a:cs typeface="Play"/>
                <a:sym typeface="Play"/>
              </a:rPr>
              <a:t>Le plan analytique</a:t>
            </a:r>
            <a:endParaRPr sz="2000" b="0" i="0" u="none" strike="noStrike" cap="none">
              <a:solidFill>
                <a:srgbClr val="2C7A7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0" name="Google Shape;490;p39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1" name="Google Shape;491;p39"/>
          <p:cNvSpPr/>
          <p:nvPr/>
        </p:nvSpPr>
        <p:spPr>
          <a:xfrm>
            <a:off x="685800" y="1097280"/>
            <a:ext cx="342900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600"/>
              <a:buFont typeface="Arial"/>
              <a:buNone/>
            </a:pPr>
            <a:r>
              <a:rPr lang="fr" sz="16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Logique : expliquer un phénomène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39"/>
          <p:cNvSpPr/>
          <p:nvPr/>
        </p:nvSpPr>
        <p:spPr>
          <a:xfrm>
            <a:off x="2962656" y="2160270"/>
            <a:ext cx="308610" cy="308610"/>
          </a:xfrm>
          <a:prstGeom prst="chevron">
            <a:avLst>
              <a:gd name="adj" fmla="val 50000"/>
            </a:avLst>
          </a:prstGeom>
          <a:solidFill>
            <a:srgbClr val="D7DEE8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39"/>
          <p:cNvSpPr/>
          <p:nvPr/>
        </p:nvSpPr>
        <p:spPr>
          <a:xfrm>
            <a:off x="5815584" y="2160270"/>
            <a:ext cx="308610" cy="308610"/>
          </a:xfrm>
          <a:prstGeom prst="chevron">
            <a:avLst>
              <a:gd name="adj" fmla="val 50000"/>
            </a:avLst>
          </a:prstGeom>
          <a:solidFill>
            <a:srgbClr val="D7DEE8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39"/>
          <p:cNvSpPr/>
          <p:nvPr/>
        </p:nvSpPr>
        <p:spPr>
          <a:xfrm>
            <a:off x="685800" y="1645920"/>
            <a:ext cx="2125980" cy="1577340"/>
          </a:xfrm>
          <a:prstGeom prst="roundRect">
            <a:avLst>
              <a:gd name="adj" fmla="val 3478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39"/>
          <p:cNvSpPr/>
          <p:nvPr/>
        </p:nvSpPr>
        <p:spPr>
          <a:xfrm>
            <a:off x="685800" y="1645920"/>
            <a:ext cx="2125980" cy="96012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39"/>
          <p:cNvSpPr/>
          <p:nvPr/>
        </p:nvSpPr>
        <p:spPr>
          <a:xfrm>
            <a:off x="809244" y="1796796"/>
            <a:ext cx="187909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1. Description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9"/>
          <p:cNvSpPr/>
          <p:nvPr/>
        </p:nvSpPr>
        <p:spPr>
          <a:xfrm>
            <a:off x="809244" y="2201418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39"/>
          <p:cNvSpPr/>
          <p:nvPr/>
        </p:nvSpPr>
        <p:spPr>
          <a:xfrm>
            <a:off x="918972" y="2139696"/>
            <a:ext cx="178308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On présente le phénomène.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39"/>
          <p:cNvSpPr/>
          <p:nvPr/>
        </p:nvSpPr>
        <p:spPr>
          <a:xfrm>
            <a:off x="3394710" y="1645920"/>
            <a:ext cx="2125980" cy="1577340"/>
          </a:xfrm>
          <a:prstGeom prst="roundRect">
            <a:avLst>
              <a:gd name="adj" fmla="val 3478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39"/>
          <p:cNvSpPr/>
          <p:nvPr/>
        </p:nvSpPr>
        <p:spPr>
          <a:xfrm>
            <a:off x="3394710" y="1645920"/>
            <a:ext cx="2125980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39"/>
          <p:cNvSpPr/>
          <p:nvPr/>
        </p:nvSpPr>
        <p:spPr>
          <a:xfrm>
            <a:off x="3518154" y="1796796"/>
            <a:ext cx="187909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2. Causes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39"/>
          <p:cNvSpPr/>
          <p:nvPr/>
        </p:nvSpPr>
        <p:spPr>
          <a:xfrm>
            <a:off x="3518154" y="220141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39"/>
          <p:cNvSpPr/>
          <p:nvPr/>
        </p:nvSpPr>
        <p:spPr>
          <a:xfrm>
            <a:off x="3627882" y="2139696"/>
            <a:ext cx="178308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On explique ses origines.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39"/>
          <p:cNvSpPr/>
          <p:nvPr/>
        </p:nvSpPr>
        <p:spPr>
          <a:xfrm>
            <a:off x="6137910" y="1645920"/>
            <a:ext cx="2125980" cy="1577340"/>
          </a:xfrm>
          <a:prstGeom prst="roundRect">
            <a:avLst>
              <a:gd name="adj" fmla="val 3478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39"/>
          <p:cNvSpPr/>
          <p:nvPr/>
        </p:nvSpPr>
        <p:spPr>
          <a:xfrm>
            <a:off x="6137910" y="1645920"/>
            <a:ext cx="2125980" cy="96012"/>
          </a:xfrm>
          <a:prstGeom prst="rect">
            <a:avLst/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39"/>
          <p:cNvSpPr/>
          <p:nvPr/>
        </p:nvSpPr>
        <p:spPr>
          <a:xfrm>
            <a:off x="6261354" y="1796796"/>
            <a:ext cx="187909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C69026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C69026"/>
                </a:solidFill>
                <a:latin typeface="Arial"/>
                <a:ea typeface="Arial"/>
                <a:cs typeface="Arial"/>
                <a:sym typeface="Arial"/>
              </a:rPr>
              <a:t>3. Conséquences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39"/>
          <p:cNvSpPr/>
          <p:nvPr/>
        </p:nvSpPr>
        <p:spPr>
          <a:xfrm>
            <a:off x="6261354" y="2201418"/>
            <a:ext cx="54864" cy="54864"/>
          </a:xfrm>
          <a:prstGeom prst="roundRect">
            <a:avLst>
              <a:gd name="adj" fmla="val 25000"/>
            </a:avLst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39"/>
          <p:cNvSpPr/>
          <p:nvPr/>
        </p:nvSpPr>
        <p:spPr>
          <a:xfrm>
            <a:off x="6371082" y="2139696"/>
            <a:ext cx="178308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On montre ses effets.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39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0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Exemple analytique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6" name="Google Shape;516;p40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7" name="Google Shape;517;p40"/>
          <p:cNvSpPr/>
          <p:nvPr/>
        </p:nvSpPr>
        <p:spPr>
          <a:xfrm>
            <a:off x="685800" y="1083564"/>
            <a:ext cx="6652260" cy="24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600"/>
              <a:buFont typeface="Arial"/>
              <a:buNone/>
            </a:pPr>
            <a:r>
              <a:rPr lang="fr" sz="16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Pourquoi les réseaux sociaux influencent-ils l’estime de soi ?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40"/>
          <p:cNvSpPr/>
          <p:nvPr/>
        </p:nvSpPr>
        <p:spPr>
          <a:xfrm>
            <a:off x="651510" y="1632204"/>
            <a:ext cx="2592324" cy="1885950"/>
          </a:xfrm>
          <a:prstGeom prst="roundRect">
            <a:avLst>
              <a:gd name="adj" fmla="val 2909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p40"/>
          <p:cNvSpPr/>
          <p:nvPr/>
        </p:nvSpPr>
        <p:spPr>
          <a:xfrm>
            <a:off x="651510" y="1632204"/>
            <a:ext cx="2592324" cy="96012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40"/>
          <p:cNvSpPr/>
          <p:nvPr/>
        </p:nvSpPr>
        <p:spPr>
          <a:xfrm>
            <a:off x="774954" y="1783080"/>
            <a:ext cx="2345436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40"/>
          <p:cNvSpPr/>
          <p:nvPr/>
        </p:nvSpPr>
        <p:spPr>
          <a:xfrm>
            <a:off x="774954" y="2187702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40"/>
          <p:cNvSpPr/>
          <p:nvPr/>
        </p:nvSpPr>
        <p:spPr>
          <a:xfrm>
            <a:off x="884682" y="2125980"/>
            <a:ext cx="2249424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Fonctionnement des réseaux et logique de visibilité.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40"/>
          <p:cNvSpPr/>
          <p:nvPr/>
        </p:nvSpPr>
        <p:spPr>
          <a:xfrm>
            <a:off x="3278124" y="1632204"/>
            <a:ext cx="2592324" cy="1885950"/>
          </a:xfrm>
          <a:prstGeom prst="roundRect">
            <a:avLst>
              <a:gd name="adj" fmla="val 2909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4" name="Google Shape;524;p40"/>
          <p:cNvSpPr/>
          <p:nvPr/>
        </p:nvSpPr>
        <p:spPr>
          <a:xfrm>
            <a:off x="3278124" y="1632204"/>
            <a:ext cx="2592324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p40"/>
          <p:cNvSpPr/>
          <p:nvPr/>
        </p:nvSpPr>
        <p:spPr>
          <a:xfrm>
            <a:off x="3401568" y="1783080"/>
            <a:ext cx="2345436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40"/>
          <p:cNvSpPr/>
          <p:nvPr/>
        </p:nvSpPr>
        <p:spPr>
          <a:xfrm>
            <a:off x="3401568" y="2187702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40"/>
          <p:cNvSpPr/>
          <p:nvPr/>
        </p:nvSpPr>
        <p:spPr>
          <a:xfrm>
            <a:off x="3511300" y="1982455"/>
            <a:ext cx="2249400" cy="7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Mécanismes psychologiques : comparaison, validation, exposition.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40"/>
          <p:cNvSpPr/>
          <p:nvPr/>
        </p:nvSpPr>
        <p:spPr>
          <a:xfrm>
            <a:off x="5911596" y="1632204"/>
            <a:ext cx="2592324" cy="1885950"/>
          </a:xfrm>
          <a:prstGeom prst="roundRect">
            <a:avLst>
              <a:gd name="adj" fmla="val 2909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40"/>
          <p:cNvSpPr/>
          <p:nvPr/>
        </p:nvSpPr>
        <p:spPr>
          <a:xfrm>
            <a:off x="5911596" y="1632204"/>
            <a:ext cx="2592324" cy="96012"/>
          </a:xfrm>
          <a:prstGeom prst="rect">
            <a:avLst/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40"/>
          <p:cNvSpPr/>
          <p:nvPr/>
        </p:nvSpPr>
        <p:spPr>
          <a:xfrm>
            <a:off x="6035040" y="1783080"/>
            <a:ext cx="2345436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C69026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C69026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40"/>
          <p:cNvSpPr/>
          <p:nvPr/>
        </p:nvSpPr>
        <p:spPr>
          <a:xfrm>
            <a:off x="6035040" y="2187702"/>
            <a:ext cx="54864" cy="54864"/>
          </a:xfrm>
          <a:prstGeom prst="roundRect">
            <a:avLst>
              <a:gd name="adj" fmla="val 25000"/>
            </a:avLst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40"/>
          <p:cNvSpPr/>
          <p:nvPr/>
        </p:nvSpPr>
        <p:spPr>
          <a:xfrm>
            <a:off x="6144768" y="2125980"/>
            <a:ext cx="2249424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Effets sur les individus et sur l’image de soi.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40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41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Comment choisir le plan ?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0" name="Google Shape;540;p41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41" name="Google Shape;541;p41"/>
          <p:cNvCxnSpPr/>
          <p:nvPr/>
        </p:nvCxnSpPr>
        <p:spPr>
          <a:xfrm>
            <a:off x="2640330" y="2125980"/>
            <a:ext cx="891540" cy="0"/>
          </a:xfrm>
          <a:prstGeom prst="straightConnector1">
            <a:avLst/>
          </a:prstGeom>
          <a:noFill/>
          <a:ln w="1777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42" name="Google Shape;542;p41"/>
          <p:cNvCxnSpPr/>
          <p:nvPr/>
        </p:nvCxnSpPr>
        <p:spPr>
          <a:xfrm>
            <a:off x="5623560" y="2125980"/>
            <a:ext cx="891540" cy="0"/>
          </a:xfrm>
          <a:prstGeom prst="straightConnector1">
            <a:avLst/>
          </a:prstGeom>
          <a:noFill/>
          <a:ln w="1777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43" name="Google Shape;543;p41"/>
          <p:cNvSpPr/>
          <p:nvPr/>
        </p:nvSpPr>
        <p:spPr>
          <a:xfrm>
            <a:off x="720101" y="1508750"/>
            <a:ext cx="1920300" cy="1405800"/>
          </a:xfrm>
          <a:prstGeom prst="roundRect">
            <a:avLst>
              <a:gd name="adj" fmla="val 3902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41"/>
          <p:cNvSpPr/>
          <p:nvPr/>
        </p:nvSpPr>
        <p:spPr>
          <a:xfrm>
            <a:off x="720101" y="1508749"/>
            <a:ext cx="1920300" cy="96000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41"/>
          <p:cNvSpPr/>
          <p:nvPr/>
        </p:nvSpPr>
        <p:spPr>
          <a:xfrm>
            <a:off x="754950" y="1659625"/>
            <a:ext cx="18852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b="1">
                <a:solidFill>
                  <a:srgbClr val="1E3A5F"/>
                </a:solidFill>
              </a:rPr>
              <a:t>Que requiert le sujet ?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41"/>
          <p:cNvSpPr/>
          <p:nvPr/>
        </p:nvSpPr>
        <p:spPr>
          <a:xfrm>
            <a:off x="843534" y="2064258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41"/>
          <p:cNvSpPr/>
          <p:nvPr/>
        </p:nvSpPr>
        <p:spPr>
          <a:xfrm>
            <a:off x="953250" y="2002519"/>
            <a:ext cx="14058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Quelle logique domine ?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41"/>
          <p:cNvSpPr/>
          <p:nvPr/>
        </p:nvSpPr>
        <p:spPr>
          <a:xfrm>
            <a:off x="3566160" y="1508760"/>
            <a:ext cx="1817370" cy="1405890"/>
          </a:xfrm>
          <a:prstGeom prst="roundRect">
            <a:avLst>
              <a:gd name="adj" fmla="val 3902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41"/>
          <p:cNvSpPr/>
          <p:nvPr/>
        </p:nvSpPr>
        <p:spPr>
          <a:xfrm>
            <a:off x="3566160" y="1508760"/>
            <a:ext cx="1817370" cy="96012"/>
          </a:xfrm>
          <a:prstGeom prst="rect">
            <a:avLst/>
          </a:prstGeom>
          <a:solidFill>
            <a:srgbClr val="B03A2E"/>
          </a:solidFill>
          <a:ln w="12700" cap="flat" cmpd="sng">
            <a:solidFill>
              <a:srgbClr val="B03A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Google Shape;550;p41"/>
          <p:cNvSpPr/>
          <p:nvPr/>
        </p:nvSpPr>
        <p:spPr>
          <a:xfrm>
            <a:off x="3689604" y="1659636"/>
            <a:ext cx="157048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03A2E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B03A2E"/>
                </a:solidFill>
                <a:latin typeface="Arial"/>
                <a:ea typeface="Arial"/>
                <a:cs typeface="Arial"/>
                <a:sym typeface="Arial"/>
              </a:rPr>
              <a:t>Un débat ?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41"/>
          <p:cNvSpPr/>
          <p:nvPr/>
        </p:nvSpPr>
        <p:spPr>
          <a:xfrm>
            <a:off x="3689604" y="2064258"/>
            <a:ext cx="54864" cy="54864"/>
          </a:xfrm>
          <a:prstGeom prst="roundRect">
            <a:avLst>
              <a:gd name="adj" fmla="val 25000"/>
            </a:avLst>
          </a:prstGeom>
          <a:solidFill>
            <a:srgbClr val="B03A2E"/>
          </a:solidFill>
          <a:ln w="12700" cap="flat" cmpd="sng">
            <a:solidFill>
              <a:srgbClr val="B03A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41"/>
          <p:cNvSpPr/>
          <p:nvPr/>
        </p:nvSpPr>
        <p:spPr>
          <a:xfrm>
            <a:off x="3799325" y="2002522"/>
            <a:ext cx="14745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Oui → plan 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dialectique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553" name="Google Shape;553;p41"/>
          <p:cNvSpPr/>
          <p:nvPr/>
        </p:nvSpPr>
        <p:spPr>
          <a:xfrm>
            <a:off x="6549390" y="1508760"/>
            <a:ext cx="1817370" cy="1405890"/>
          </a:xfrm>
          <a:prstGeom prst="roundRect">
            <a:avLst>
              <a:gd name="adj" fmla="val 3902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41"/>
          <p:cNvSpPr/>
          <p:nvPr/>
        </p:nvSpPr>
        <p:spPr>
          <a:xfrm>
            <a:off x="6549390" y="1508760"/>
            <a:ext cx="1817370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41"/>
          <p:cNvSpPr/>
          <p:nvPr/>
        </p:nvSpPr>
        <p:spPr>
          <a:xfrm>
            <a:off x="6672834" y="1659636"/>
            <a:ext cx="157048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Une explication ?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41"/>
          <p:cNvSpPr/>
          <p:nvPr/>
        </p:nvSpPr>
        <p:spPr>
          <a:xfrm>
            <a:off x="6672834" y="206425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7" name="Google Shape;557;p41"/>
          <p:cNvSpPr/>
          <p:nvPr/>
        </p:nvSpPr>
        <p:spPr>
          <a:xfrm>
            <a:off x="6782550" y="2002523"/>
            <a:ext cx="14745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Oui → plan 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analytique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558" name="Google Shape;558;p41"/>
          <p:cNvSpPr/>
          <p:nvPr/>
        </p:nvSpPr>
        <p:spPr>
          <a:xfrm>
            <a:off x="925830" y="3531870"/>
            <a:ext cx="7269480" cy="24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 plan doit émerger du sujet,</a:t>
            </a:r>
            <a:r>
              <a:rPr lang="fr" b="1">
                <a:solidFill>
                  <a:schemeClr val="dk1"/>
                </a:solidFill>
              </a:rPr>
              <a:t> jamais l’inverse</a:t>
            </a:r>
            <a:r>
              <a:rPr lang="fr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41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2"/>
          <p:cNvSpPr txBox="1"/>
          <p:nvPr/>
        </p:nvSpPr>
        <p:spPr>
          <a:xfrm>
            <a:off x="731524" y="411477"/>
            <a:ext cx="6352200" cy="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000" b="1" i="0" u="none" strike="noStrike" cap="none">
                <a:solidFill>
                  <a:srgbClr val="28465F"/>
                </a:solidFill>
                <a:latin typeface="Calibri"/>
                <a:ea typeface="Calibri"/>
                <a:cs typeface="Calibri"/>
                <a:sym typeface="Calibri"/>
              </a:rPr>
              <a:t>Exercice : choisir le plan</a:t>
            </a:r>
            <a:endParaRPr/>
          </a:p>
        </p:txBody>
      </p:sp>
      <p:sp>
        <p:nvSpPr>
          <p:cNvPr id="565" name="Google Shape;565;p42"/>
          <p:cNvSpPr/>
          <p:nvPr/>
        </p:nvSpPr>
        <p:spPr>
          <a:xfrm>
            <a:off x="731520" y="1028700"/>
            <a:ext cx="7772400" cy="54864"/>
          </a:xfrm>
          <a:prstGeom prst="rect">
            <a:avLst/>
          </a:prstGeom>
          <a:solidFill>
            <a:srgbClr val="36827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42"/>
          <p:cNvSpPr txBox="1"/>
          <p:nvPr/>
        </p:nvSpPr>
        <p:spPr>
          <a:xfrm>
            <a:off x="731525" y="1165845"/>
            <a:ext cx="7772400" cy="8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Sujet : Les politiques écologiques limitent-elles la liberté individuelle ?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567" name="Google Shape;567;p42"/>
          <p:cNvSpPr/>
          <p:nvPr/>
        </p:nvSpPr>
        <p:spPr>
          <a:xfrm>
            <a:off x="731520" y="2125980"/>
            <a:ext cx="3657600" cy="1577340"/>
          </a:xfrm>
          <a:prstGeom prst="rect">
            <a:avLst/>
          </a:prstGeom>
          <a:solidFill>
            <a:srgbClr val="EBF0F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Plan dialectique</a:t>
            </a:r>
            <a:endParaRPr>
              <a:solidFill>
                <a:schemeClr val="dk2"/>
              </a:solidFill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Char char="●"/>
            </a:pPr>
            <a:r>
              <a:rPr lang="fr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confronter deux positions opposées</a:t>
            </a:r>
            <a:endParaRPr>
              <a:solidFill>
                <a:schemeClr val="dk2"/>
              </a:solidFill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Char char="●"/>
            </a:pPr>
            <a:r>
              <a:rPr lang="fr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logique du débat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68" name="Google Shape;568;p42"/>
          <p:cNvSpPr/>
          <p:nvPr/>
        </p:nvSpPr>
        <p:spPr>
          <a:xfrm>
            <a:off x="4846320" y="2125980"/>
            <a:ext cx="3657600" cy="1577340"/>
          </a:xfrm>
          <a:prstGeom prst="rect">
            <a:avLst/>
          </a:prstGeom>
          <a:solidFill>
            <a:srgbClr val="EBF0F2"/>
          </a:solidFill>
          <a:ln w="9525" cap="flat" cmpd="sng">
            <a:solidFill>
              <a:srgbClr val="36827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 b="1">
                <a:solidFill>
                  <a:srgbClr val="368278"/>
                </a:solidFill>
                <a:latin typeface="Calibri"/>
                <a:ea typeface="Calibri"/>
                <a:cs typeface="Calibri"/>
                <a:sym typeface="Calibri"/>
              </a:rPr>
              <a:t>Plan analytique</a:t>
            </a:r>
            <a:endParaRPr sz="2600" b="1">
              <a:solidFill>
                <a:srgbClr val="36827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368278"/>
              </a:buClr>
              <a:buSzPts val="2000"/>
              <a:buFont typeface="Calibri"/>
              <a:buChar char="●"/>
            </a:pPr>
            <a:r>
              <a:rPr lang="fr" sz="2000">
                <a:solidFill>
                  <a:srgbClr val="368278"/>
                </a:solidFill>
                <a:latin typeface="Calibri"/>
                <a:ea typeface="Calibri"/>
                <a:cs typeface="Calibri"/>
                <a:sym typeface="Calibri"/>
              </a:rPr>
              <a:t>expliquer un phénomène</a:t>
            </a:r>
            <a:endParaRPr>
              <a:solidFill>
                <a:srgbClr val="368278"/>
              </a:solidFill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368278"/>
              </a:buClr>
              <a:buSzPts val="2000"/>
              <a:buFont typeface="Calibri"/>
              <a:buChar char="●"/>
            </a:pPr>
            <a:r>
              <a:rPr lang="fr" sz="2000">
                <a:solidFill>
                  <a:srgbClr val="368278"/>
                </a:solidFill>
                <a:latin typeface="Calibri"/>
                <a:ea typeface="Calibri"/>
                <a:cs typeface="Calibri"/>
                <a:sym typeface="Calibri"/>
              </a:rPr>
              <a:t>logique de l’explication</a:t>
            </a:r>
            <a:endParaRPr>
              <a:solidFill>
                <a:srgbClr val="368278"/>
              </a:solidFill>
            </a:endParaRPr>
          </a:p>
        </p:txBody>
      </p:sp>
      <p:sp>
        <p:nvSpPr>
          <p:cNvPr id="569" name="Google Shape;569;p42"/>
          <p:cNvSpPr txBox="1"/>
          <p:nvPr/>
        </p:nvSpPr>
        <p:spPr>
          <a:xfrm>
            <a:off x="731520" y="37719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Discussion : Le sujet pose-t-il un débat ou demande-t-il d’expliquer un phénomène ?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3"/>
          <p:cNvSpPr txBox="1"/>
          <p:nvPr/>
        </p:nvSpPr>
        <p:spPr>
          <a:xfrm>
            <a:off x="548640" y="240030"/>
            <a:ext cx="8229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Exercice : Il fau</a:t>
            </a:r>
            <a:r>
              <a:rPr lang="fr" sz="2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</a:t>
            </a:r>
            <a:r>
              <a:rPr lang="fr" sz="2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choisir </a:t>
            </a:r>
            <a:r>
              <a:rPr lang="fr" sz="2600" b="1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le plan dialectique</a:t>
            </a:r>
            <a:endParaRPr sz="2600">
              <a:highlight>
                <a:srgbClr val="FFFF00"/>
              </a:highlight>
            </a:endParaRPr>
          </a:p>
        </p:txBody>
      </p:sp>
      <p:sp>
        <p:nvSpPr>
          <p:cNvPr id="575" name="Google Shape;575;p43"/>
          <p:cNvSpPr/>
          <p:nvPr/>
        </p:nvSpPr>
        <p:spPr>
          <a:xfrm>
            <a:off x="548640" y="754380"/>
            <a:ext cx="8229600" cy="41148"/>
          </a:xfrm>
          <a:prstGeom prst="rect">
            <a:avLst/>
          </a:prstGeom>
          <a:solidFill>
            <a:srgbClr val="285A7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43"/>
          <p:cNvSpPr txBox="1"/>
          <p:nvPr/>
        </p:nvSpPr>
        <p:spPr>
          <a:xfrm>
            <a:off x="548640" y="891540"/>
            <a:ext cx="8229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p43"/>
          <p:cNvSpPr txBox="1"/>
          <p:nvPr/>
        </p:nvSpPr>
        <p:spPr>
          <a:xfrm>
            <a:off x="605090" y="891560"/>
            <a:ext cx="82296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Problématique possible 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politiques écologiques limitent-elles la liberté ou permettent-elles de préserver un bien commun ?</a:t>
            </a:r>
            <a:endParaRPr sz="1800"/>
          </a:p>
        </p:txBody>
      </p:sp>
      <p:sp>
        <p:nvSpPr>
          <p:cNvPr id="578" name="Google Shape;578;p43"/>
          <p:cNvSpPr/>
          <p:nvPr/>
        </p:nvSpPr>
        <p:spPr>
          <a:xfrm>
            <a:off x="548650" y="2093151"/>
            <a:ext cx="2651700" cy="1902600"/>
          </a:xfrm>
          <a:prstGeom prst="roundRect">
            <a:avLst>
              <a:gd name="adj" fmla="val 16667"/>
            </a:avLst>
          </a:prstGeom>
          <a:solidFill>
            <a:srgbClr val="345E87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 — Limiter certaines libertés et pratiques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Régulations, normes et contraintes pour réduire l’impact environnemental.</a:t>
            </a:r>
            <a:endParaRPr sz="1600"/>
          </a:p>
        </p:txBody>
      </p:sp>
      <p:sp>
        <p:nvSpPr>
          <p:cNvPr id="579" name="Google Shape;579;p43"/>
          <p:cNvSpPr/>
          <p:nvPr/>
        </p:nvSpPr>
        <p:spPr>
          <a:xfrm>
            <a:off x="3429000" y="2093050"/>
            <a:ext cx="2651700" cy="1902600"/>
          </a:xfrm>
          <a:prstGeom prst="roundRect">
            <a:avLst>
              <a:gd name="adj" fmla="val 16667"/>
            </a:avLst>
          </a:prstGeom>
          <a:solidFill>
            <a:srgbClr val="B4504B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II — Protéger l’environnement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 politiques écologiques sont nécessaires pour préserver les écosystèmes.</a:t>
            </a:r>
            <a:endParaRPr sz="1600"/>
          </a:p>
        </p:txBody>
      </p:sp>
      <p:sp>
        <p:nvSpPr>
          <p:cNvPr id="580" name="Google Shape;580;p43"/>
          <p:cNvSpPr/>
          <p:nvPr/>
        </p:nvSpPr>
        <p:spPr>
          <a:xfrm>
            <a:off x="6309350" y="2093050"/>
            <a:ext cx="2651700" cy="1933200"/>
          </a:xfrm>
          <a:prstGeom prst="roundRect">
            <a:avLst>
              <a:gd name="adj" fmla="val 16667"/>
            </a:avLst>
          </a:prstGeom>
          <a:solidFill>
            <a:srgbClr val="468C64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III — Redéfinir la liberté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Une liberté pensée à l’échelle collective et du bien commun.</a:t>
            </a:r>
            <a:endParaRPr sz="1600"/>
          </a:p>
        </p:txBody>
      </p:sp>
      <p:sp>
        <p:nvSpPr>
          <p:cNvPr id="581" name="Google Shape;581;p43"/>
          <p:cNvSpPr txBox="1"/>
          <p:nvPr/>
        </p:nvSpPr>
        <p:spPr>
          <a:xfrm>
            <a:off x="642050" y="4414425"/>
            <a:ext cx="77046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lt1"/>
                </a:solidFill>
                <a:highlight>
                  <a:srgbClr val="1E3A5F"/>
                </a:highlight>
                <a:latin typeface="Calibri"/>
                <a:ea typeface="Calibri"/>
                <a:cs typeface="Calibri"/>
                <a:sym typeface="Calibri"/>
              </a:rPr>
              <a:t>Avez-vous d’autres suggestions de problématiques ? Quel plan proposez- vous ?</a:t>
            </a:r>
            <a:endParaRPr sz="1800">
              <a:solidFill>
                <a:schemeClr val="lt1"/>
              </a:solidFill>
              <a:highlight>
                <a:srgbClr val="1E3A5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6"/>
          <p:cNvSpPr/>
          <p:nvPr/>
        </p:nvSpPr>
        <p:spPr>
          <a:xfrm>
            <a:off x="534924" y="809244"/>
            <a:ext cx="4732020" cy="3326130"/>
          </a:xfrm>
          <a:prstGeom prst="roundRect">
            <a:avLst>
              <a:gd name="adj" fmla="val 1649"/>
            </a:avLst>
          </a:prstGeom>
          <a:solidFill>
            <a:srgbClr val="FCE5CD"/>
          </a:solidFill>
          <a:ln w="12700" cap="flat" cmpd="sng">
            <a:solidFill>
              <a:srgbClr val="F5F7F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6"/>
          <p:cNvSpPr/>
          <p:nvPr/>
        </p:nvSpPr>
        <p:spPr>
          <a:xfrm>
            <a:off x="867255" y="1789114"/>
            <a:ext cx="3771900" cy="13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900"/>
              <a:buFont typeface="Play"/>
              <a:buNone/>
            </a:pPr>
            <a:r>
              <a:rPr lang="fr" sz="25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Comment écrire</a:t>
            </a:r>
            <a:endParaRPr sz="2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900"/>
              <a:buFont typeface="Play"/>
              <a:buNone/>
            </a:pPr>
            <a:r>
              <a:rPr lang="fr" sz="25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une dissertation</a:t>
            </a:r>
            <a:endParaRPr sz="2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900"/>
              <a:buFont typeface="Play"/>
              <a:buNone/>
            </a:pPr>
            <a:endParaRPr sz="1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6"/>
          <p:cNvSpPr/>
          <p:nvPr/>
        </p:nvSpPr>
        <p:spPr>
          <a:xfrm>
            <a:off x="768096" y="2811780"/>
            <a:ext cx="3360420" cy="617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6" name="Google Shape;216;p26"/>
          <p:cNvCxnSpPr/>
          <p:nvPr/>
        </p:nvCxnSpPr>
        <p:spPr>
          <a:xfrm>
            <a:off x="5452110" y="1062990"/>
            <a:ext cx="2503170" cy="0"/>
          </a:xfrm>
          <a:prstGeom prst="straightConnector1">
            <a:avLst/>
          </a:prstGeom>
          <a:noFill/>
          <a:ln w="28575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7" name="Google Shape;217;p26"/>
          <p:cNvSpPr/>
          <p:nvPr/>
        </p:nvSpPr>
        <p:spPr>
          <a:xfrm>
            <a:off x="5486400" y="1248156"/>
            <a:ext cx="1851660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Objectif du cours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6"/>
          <p:cNvSpPr/>
          <p:nvPr/>
        </p:nvSpPr>
        <p:spPr>
          <a:xfrm>
            <a:off x="5486400" y="1451100"/>
            <a:ext cx="3128400" cy="11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Comprendre la logique de la dissertation française et apprendre</a:t>
            </a:r>
            <a:endParaRPr sz="1500">
              <a:solidFill>
                <a:srgbClr val="243447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à choisir un plan pertinent.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6"/>
          <p:cNvSpPr/>
          <p:nvPr/>
        </p:nvSpPr>
        <p:spPr>
          <a:xfrm>
            <a:off x="5486400" y="2777490"/>
            <a:ext cx="2708910" cy="651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6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44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Méthode de la dissertation : les étapes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8" name="Google Shape;588;p44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9" name="Google Shape;589;p44"/>
          <p:cNvCxnSpPr/>
          <p:nvPr/>
        </p:nvCxnSpPr>
        <p:spPr>
          <a:xfrm>
            <a:off x="2023110" y="2112264"/>
            <a:ext cx="377190" cy="0"/>
          </a:xfrm>
          <a:prstGeom prst="straightConnector1">
            <a:avLst/>
          </a:prstGeom>
          <a:noFill/>
          <a:ln w="1522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90" name="Google Shape;590;p44"/>
          <p:cNvCxnSpPr/>
          <p:nvPr/>
        </p:nvCxnSpPr>
        <p:spPr>
          <a:xfrm>
            <a:off x="3566160" y="2112264"/>
            <a:ext cx="377190" cy="0"/>
          </a:xfrm>
          <a:prstGeom prst="straightConnector1">
            <a:avLst/>
          </a:prstGeom>
          <a:noFill/>
          <a:ln w="1522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91" name="Google Shape;591;p44"/>
          <p:cNvCxnSpPr/>
          <p:nvPr/>
        </p:nvCxnSpPr>
        <p:spPr>
          <a:xfrm>
            <a:off x="5109210" y="2112264"/>
            <a:ext cx="377190" cy="0"/>
          </a:xfrm>
          <a:prstGeom prst="straightConnector1">
            <a:avLst/>
          </a:prstGeom>
          <a:noFill/>
          <a:ln w="1522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92" name="Google Shape;592;p44"/>
          <p:cNvCxnSpPr/>
          <p:nvPr/>
        </p:nvCxnSpPr>
        <p:spPr>
          <a:xfrm>
            <a:off x="6652260" y="2112264"/>
            <a:ext cx="377190" cy="0"/>
          </a:xfrm>
          <a:prstGeom prst="straightConnector1">
            <a:avLst/>
          </a:prstGeom>
          <a:noFill/>
          <a:ln w="15225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93" name="Google Shape;593;p44"/>
          <p:cNvSpPr/>
          <p:nvPr/>
        </p:nvSpPr>
        <p:spPr>
          <a:xfrm>
            <a:off x="685800" y="1591056"/>
            <a:ext cx="1337310" cy="1062990"/>
          </a:xfrm>
          <a:prstGeom prst="roundRect">
            <a:avLst>
              <a:gd name="adj" fmla="val 5161"/>
            </a:avLst>
          </a:prstGeom>
          <a:solidFill>
            <a:srgbClr val="FFFFFF"/>
          </a:solidFill>
          <a:ln w="1905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Google Shape;594;p44"/>
          <p:cNvSpPr/>
          <p:nvPr/>
        </p:nvSpPr>
        <p:spPr>
          <a:xfrm>
            <a:off x="685800" y="1714500"/>
            <a:ext cx="1337310" cy="205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4"/>
          <p:cNvSpPr/>
          <p:nvPr/>
        </p:nvSpPr>
        <p:spPr>
          <a:xfrm>
            <a:off x="788670" y="2002536"/>
            <a:ext cx="1131570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Analyser</a:t>
            </a:r>
            <a:endParaRPr sz="1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le sujet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596" name="Google Shape;596;p44"/>
          <p:cNvSpPr/>
          <p:nvPr/>
        </p:nvSpPr>
        <p:spPr>
          <a:xfrm>
            <a:off x="2228850" y="1591056"/>
            <a:ext cx="1337310" cy="1062990"/>
          </a:xfrm>
          <a:prstGeom prst="roundRect">
            <a:avLst>
              <a:gd name="adj" fmla="val 5161"/>
            </a:avLst>
          </a:prstGeom>
          <a:solidFill>
            <a:srgbClr val="FFFFFF"/>
          </a:solidFill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44"/>
          <p:cNvSpPr/>
          <p:nvPr/>
        </p:nvSpPr>
        <p:spPr>
          <a:xfrm>
            <a:off x="2228850" y="1714500"/>
            <a:ext cx="1337310" cy="205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44"/>
          <p:cNvSpPr/>
          <p:nvPr/>
        </p:nvSpPr>
        <p:spPr>
          <a:xfrm>
            <a:off x="2331720" y="2002536"/>
            <a:ext cx="1131570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Définir</a:t>
            </a:r>
            <a:endParaRPr sz="1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les termes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599" name="Google Shape;599;p44"/>
          <p:cNvSpPr/>
          <p:nvPr/>
        </p:nvSpPr>
        <p:spPr>
          <a:xfrm>
            <a:off x="3771900" y="1591056"/>
            <a:ext cx="1337310" cy="1062990"/>
          </a:xfrm>
          <a:prstGeom prst="roundRect">
            <a:avLst>
              <a:gd name="adj" fmla="val 5161"/>
            </a:avLst>
          </a:prstGeom>
          <a:solidFill>
            <a:srgbClr val="FFFFFF"/>
          </a:solidFill>
          <a:ln w="1905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0" name="Google Shape;600;p44"/>
          <p:cNvSpPr/>
          <p:nvPr/>
        </p:nvSpPr>
        <p:spPr>
          <a:xfrm>
            <a:off x="3771900" y="1714500"/>
            <a:ext cx="1337310" cy="205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C69026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C69026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44"/>
          <p:cNvSpPr/>
          <p:nvPr/>
        </p:nvSpPr>
        <p:spPr>
          <a:xfrm>
            <a:off x="3874770" y="2002536"/>
            <a:ext cx="1131570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Formuler la</a:t>
            </a:r>
            <a:endParaRPr sz="1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problématique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602" name="Google Shape;602;p44"/>
          <p:cNvSpPr/>
          <p:nvPr/>
        </p:nvSpPr>
        <p:spPr>
          <a:xfrm>
            <a:off x="5314950" y="1591056"/>
            <a:ext cx="1337310" cy="1062990"/>
          </a:xfrm>
          <a:prstGeom prst="roundRect">
            <a:avLst>
              <a:gd name="adj" fmla="val 5161"/>
            </a:avLst>
          </a:prstGeom>
          <a:solidFill>
            <a:srgbClr val="FFFFFF"/>
          </a:solidFill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44"/>
          <p:cNvSpPr/>
          <p:nvPr/>
        </p:nvSpPr>
        <p:spPr>
          <a:xfrm>
            <a:off x="5314950" y="1714500"/>
            <a:ext cx="1337310" cy="205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5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44"/>
          <p:cNvSpPr/>
          <p:nvPr/>
        </p:nvSpPr>
        <p:spPr>
          <a:xfrm>
            <a:off x="5417820" y="2002536"/>
            <a:ext cx="1131570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Construire</a:t>
            </a:r>
            <a:endParaRPr sz="1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le plan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605" name="Google Shape;605;p44"/>
          <p:cNvSpPr/>
          <p:nvPr/>
        </p:nvSpPr>
        <p:spPr>
          <a:xfrm>
            <a:off x="6858000" y="1591056"/>
            <a:ext cx="1337310" cy="1062990"/>
          </a:xfrm>
          <a:prstGeom prst="roundRect">
            <a:avLst>
              <a:gd name="adj" fmla="val 5161"/>
            </a:avLst>
          </a:prstGeom>
          <a:solidFill>
            <a:srgbClr val="FFFFFF"/>
          </a:solidFill>
          <a:ln w="19050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6" name="Google Shape;606;p44"/>
          <p:cNvSpPr/>
          <p:nvPr/>
        </p:nvSpPr>
        <p:spPr>
          <a:xfrm>
            <a:off x="6858000" y="1714500"/>
            <a:ext cx="1337310" cy="205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9900FF"/>
                </a:solidFill>
              </a:rPr>
              <a:t>5</a:t>
            </a:r>
            <a:endParaRPr sz="1500" b="1" i="0" u="none" strike="noStrike" cap="none">
              <a:solidFill>
                <a:srgbClr val="9900FF"/>
              </a:solidFill>
            </a:endParaRPr>
          </a:p>
        </p:txBody>
      </p:sp>
      <p:sp>
        <p:nvSpPr>
          <p:cNvPr id="607" name="Google Shape;607;p44"/>
          <p:cNvSpPr/>
          <p:nvPr/>
        </p:nvSpPr>
        <p:spPr>
          <a:xfrm>
            <a:off x="6960870" y="2002536"/>
            <a:ext cx="1131570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Rédiger les</a:t>
            </a:r>
            <a:endParaRPr sz="1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243447"/>
                </a:solidFill>
              </a:rPr>
              <a:t>paragraphes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608" name="Google Shape;608;p44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45"/>
          <p:cNvSpPr/>
          <p:nvPr/>
        </p:nvSpPr>
        <p:spPr>
          <a:xfrm>
            <a:off x="480060" y="308610"/>
            <a:ext cx="59664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Structure de </a:t>
            </a:r>
            <a:r>
              <a:rPr lang="fr" sz="2000" b="1" i="0" u="sng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l’introduction</a:t>
            </a:r>
            <a:endParaRPr sz="2000" b="0" i="0" u="sng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5" name="Google Shape;615;p45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6" name="Google Shape;616;p45"/>
          <p:cNvSpPr/>
          <p:nvPr/>
        </p:nvSpPr>
        <p:spPr>
          <a:xfrm>
            <a:off x="685800" y="1344168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45"/>
          <p:cNvSpPr/>
          <p:nvPr/>
        </p:nvSpPr>
        <p:spPr>
          <a:xfrm>
            <a:off x="836676" y="1220724"/>
            <a:ext cx="4649724" cy="53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243447"/>
                </a:solidFill>
              </a:rPr>
              <a:t>Accroche</a:t>
            </a: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 : ouvrir le sujet sans partir trop loin.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45"/>
          <p:cNvSpPr/>
          <p:nvPr/>
        </p:nvSpPr>
        <p:spPr>
          <a:xfrm>
            <a:off x="685800" y="2071116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45"/>
          <p:cNvSpPr/>
          <p:nvPr/>
        </p:nvSpPr>
        <p:spPr>
          <a:xfrm>
            <a:off x="836676" y="1947672"/>
            <a:ext cx="4649724" cy="53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243447"/>
                </a:solidFill>
              </a:rPr>
              <a:t>Définition des termes et reformulation du sujet.</a:t>
            </a:r>
            <a:endParaRPr sz="15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620" name="Google Shape;620;p45"/>
          <p:cNvSpPr/>
          <p:nvPr/>
        </p:nvSpPr>
        <p:spPr>
          <a:xfrm>
            <a:off x="685800" y="2798064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621;p45"/>
          <p:cNvSpPr/>
          <p:nvPr/>
        </p:nvSpPr>
        <p:spPr>
          <a:xfrm>
            <a:off x="836676" y="2674620"/>
            <a:ext cx="4649724" cy="53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243447"/>
                </a:solidFill>
              </a:rPr>
              <a:t>Problématique</a:t>
            </a: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 : formuler la question centrale.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45"/>
          <p:cNvSpPr/>
          <p:nvPr/>
        </p:nvSpPr>
        <p:spPr>
          <a:xfrm>
            <a:off x="685800" y="3525012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45"/>
          <p:cNvSpPr/>
          <p:nvPr/>
        </p:nvSpPr>
        <p:spPr>
          <a:xfrm>
            <a:off x="836676" y="3401568"/>
            <a:ext cx="4649724" cy="53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243447"/>
                </a:solidFill>
              </a:rPr>
              <a:t>Annonce du plan</a:t>
            </a: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 : montrer la logique du développement.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45"/>
          <p:cNvSpPr/>
          <p:nvPr/>
        </p:nvSpPr>
        <p:spPr>
          <a:xfrm>
            <a:off x="5760720" y="1371600"/>
            <a:ext cx="2537460" cy="2468880"/>
          </a:xfrm>
          <a:prstGeom prst="roundRect">
            <a:avLst>
              <a:gd name="adj" fmla="val 2222"/>
            </a:avLst>
          </a:prstGeom>
          <a:solidFill>
            <a:srgbClr val="D9EAD3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45"/>
          <p:cNvSpPr/>
          <p:nvPr/>
        </p:nvSpPr>
        <p:spPr>
          <a:xfrm>
            <a:off x="5760720" y="1371600"/>
            <a:ext cx="2537460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45"/>
          <p:cNvSpPr/>
          <p:nvPr/>
        </p:nvSpPr>
        <p:spPr>
          <a:xfrm>
            <a:off x="5884164" y="1522476"/>
            <a:ext cx="229057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À retenir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p45"/>
          <p:cNvSpPr/>
          <p:nvPr/>
        </p:nvSpPr>
        <p:spPr>
          <a:xfrm>
            <a:off x="5884164" y="192709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8" name="Google Shape;628;p45"/>
          <p:cNvSpPr/>
          <p:nvPr/>
        </p:nvSpPr>
        <p:spPr>
          <a:xfrm>
            <a:off x="5993892" y="1865376"/>
            <a:ext cx="219456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L’introduction prépare la lecture.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45"/>
          <p:cNvSpPr/>
          <p:nvPr/>
        </p:nvSpPr>
        <p:spPr>
          <a:xfrm>
            <a:off x="5884164" y="2242566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0" name="Google Shape;630;p45"/>
          <p:cNvSpPr/>
          <p:nvPr/>
        </p:nvSpPr>
        <p:spPr>
          <a:xfrm>
            <a:off x="5993892" y="2180844"/>
            <a:ext cx="219456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Elle ne doit pas déjà donner toute la réponse.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45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46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Structure du </a:t>
            </a:r>
            <a:r>
              <a:rPr lang="fr" sz="2000" b="1" i="0" u="sng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développement</a:t>
            </a:r>
            <a:endParaRPr sz="2000" b="0" i="0" u="sng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8" name="Google Shape;638;p46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39" name="Google Shape;639;p46"/>
          <p:cNvCxnSpPr/>
          <p:nvPr/>
        </p:nvCxnSpPr>
        <p:spPr>
          <a:xfrm>
            <a:off x="2708910" y="2112264"/>
            <a:ext cx="651510" cy="0"/>
          </a:xfrm>
          <a:prstGeom prst="straightConnector1">
            <a:avLst/>
          </a:prstGeom>
          <a:noFill/>
          <a:ln w="16500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40" name="Google Shape;640;p46"/>
          <p:cNvCxnSpPr/>
          <p:nvPr/>
        </p:nvCxnSpPr>
        <p:spPr>
          <a:xfrm>
            <a:off x="5589270" y="2112264"/>
            <a:ext cx="651510" cy="0"/>
          </a:xfrm>
          <a:prstGeom prst="straightConnector1">
            <a:avLst/>
          </a:prstGeom>
          <a:noFill/>
          <a:ln w="16500" cap="flat" cmpd="sng">
            <a:solidFill>
              <a:srgbClr val="D7DE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41" name="Google Shape;641;p46"/>
          <p:cNvSpPr/>
          <p:nvPr/>
        </p:nvSpPr>
        <p:spPr>
          <a:xfrm>
            <a:off x="788670" y="1508760"/>
            <a:ext cx="1783080" cy="1508760"/>
          </a:xfrm>
          <a:prstGeom prst="roundRect">
            <a:avLst>
              <a:gd name="adj" fmla="val 3636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46"/>
          <p:cNvSpPr/>
          <p:nvPr/>
        </p:nvSpPr>
        <p:spPr>
          <a:xfrm>
            <a:off x="788670" y="1508760"/>
            <a:ext cx="1783080" cy="96012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643;p46"/>
          <p:cNvSpPr/>
          <p:nvPr/>
        </p:nvSpPr>
        <p:spPr>
          <a:xfrm>
            <a:off x="912114" y="1659636"/>
            <a:ext cx="153619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Idée directrice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4" name="Google Shape;644;p46"/>
          <p:cNvSpPr/>
          <p:nvPr/>
        </p:nvSpPr>
        <p:spPr>
          <a:xfrm>
            <a:off x="912114" y="2064258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46"/>
          <p:cNvSpPr/>
          <p:nvPr/>
        </p:nvSpPr>
        <p:spPr>
          <a:xfrm>
            <a:off x="1021842" y="2002536"/>
            <a:ext cx="144018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Un paragraphe = 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une idée forte.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646" name="Google Shape;646;p46"/>
          <p:cNvSpPr/>
          <p:nvPr/>
        </p:nvSpPr>
        <p:spPr>
          <a:xfrm>
            <a:off x="3429000" y="1508760"/>
            <a:ext cx="1988820" cy="1508760"/>
          </a:xfrm>
          <a:prstGeom prst="roundRect">
            <a:avLst>
              <a:gd name="adj" fmla="val 3636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46"/>
          <p:cNvSpPr/>
          <p:nvPr/>
        </p:nvSpPr>
        <p:spPr>
          <a:xfrm>
            <a:off x="3429000" y="1508760"/>
            <a:ext cx="1988820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46"/>
          <p:cNvSpPr/>
          <p:nvPr/>
        </p:nvSpPr>
        <p:spPr>
          <a:xfrm>
            <a:off x="3552451" y="1659625"/>
            <a:ext cx="1922700" cy="2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Argument + exemple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9" name="Google Shape;649;p46"/>
          <p:cNvSpPr/>
          <p:nvPr/>
        </p:nvSpPr>
        <p:spPr>
          <a:xfrm>
            <a:off x="3552444" y="206425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0" name="Google Shape;650;p46"/>
          <p:cNvSpPr/>
          <p:nvPr/>
        </p:nvSpPr>
        <p:spPr>
          <a:xfrm>
            <a:off x="3662175" y="2002520"/>
            <a:ext cx="1645800" cy="3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On explique puis on illustre.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p46"/>
          <p:cNvSpPr/>
          <p:nvPr/>
        </p:nvSpPr>
        <p:spPr>
          <a:xfrm>
            <a:off x="6275070" y="1508760"/>
            <a:ext cx="2023110" cy="1508760"/>
          </a:xfrm>
          <a:prstGeom prst="roundRect">
            <a:avLst>
              <a:gd name="adj" fmla="val 3636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p46"/>
          <p:cNvSpPr/>
          <p:nvPr/>
        </p:nvSpPr>
        <p:spPr>
          <a:xfrm>
            <a:off x="6275070" y="1508760"/>
            <a:ext cx="2023110" cy="96012"/>
          </a:xfrm>
          <a:prstGeom prst="rect">
            <a:avLst/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46"/>
          <p:cNvSpPr/>
          <p:nvPr/>
        </p:nvSpPr>
        <p:spPr>
          <a:xfrm>
            <a:off x="6321775" y="1659625"/>
            <a:ext cx="20655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C69026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C69026"/>
                </a:solidFill>
                <a:latin typeface="Arial"/>
                <a:ea typeface="Arial"/>
                <a:cs typeface="Arial"/>
                <a:sym typeface="Arial"/>
              </a:rPr>
              <a:t>Connecteurs logiques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46"/>
          <p:cNvSpPr/>
          <p:nvPr/>
        </p:nvSpPr>
        <p:spPr>
          <a:xfrm>
            <a:off x="6398514" y="2064258"/>
            <a:ext cx="54864" cy="54864"/>
          </a:xfrm>
          <a:prstGeom prst="roundRect">
            <a:avLst>
              <a:gd name="adj" fmla="val 25000"/>
            </a:avLst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5" name="Google Shape;655;p46"/>
          <p:cNvSpPr/>
          <p:nvPr/>
        </p:nvSpPr>
        <p:spPr>
          <a:xfrm>
            <a:off x="6508250" y="2059150"/>
            <a:ext cx="1739700" cy="5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Ils assurent la progression du raisonnement.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46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47"/>
          <p:cNvSpPr/>
          <p:nvPr/>
        </p:nvSpPr>
        <p:spPr>
          <a:xfrm>
            <a:off x="457200" y="205740"/>
            <a:ext cx="8229600" cy="617220"/>
          </a:xfrm>
          <a:prstGeom prst="roundRect">
            <a:avLst>
              <a:gd name="adj" fmla="val 16667"/>
            </a:avLst>
          </a:prstGeom>
          <a:solidFill>
            <a:srgbClr val="F0F0F0"/>
          </a:solidFill>
          <a:ln w="9525" cap="flat" cmpd="sng">
            <a:solidFill>
              <a:srgbClr val="78787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Connecteurs logiques dans une dissertation</a:t>
            </a:r>
            <a:endParaRPr sz="2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" sz="1800" i="1">
                <a:solidFill>
                  <a:srgbClr val="505050"/>
                </a:solidFill>
                <a:latin typeface="Calibri"/>
                <a:ea typeface="Calibri"/>
                <a:cs typeface="Calibri"/>
                <a:sym typeface="Calibri"/>
              </a:rPr>
              <a:t>La progression du raisonnement</a:t>
            </a:r>
            <a:endParaRPr sz="1200" i="1"/>
          </a:p>
        </p:txBody>
      </p:sp>
      <p:sp>
        <p:nvSpPr>
          <p:cNvPr id="662" name="Google Shape;662;p47"/>
          <p:cNvSpPr/>
          <p:nvPr/>
        </p:nvSpPr>
        <p:spPr>
          <a:xfrm>
            <a:off x="548640" y="1371600"/>
            <a:ext cx="2560320" cy="308610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 — Introduire la première idée</a:t>
            </a: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Tout d’abord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D’abord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Premièrement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 premier lieu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Pour commencer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Avant tout</a:t>
            </a:r>
            <a:endParaRPr sz="1600"/>
          </a:p>
        </p:txBody>
      </p:sp>
      <p:sp>
        <p:nvSpPr>
          <p:cNvPr id="663" name="Google Shape;663;p47"/>
          <p:cNvSpPr/>
          <p:nvPr/>
        </p:nvSpPr>
        <p:spPr>
          <a:xfrm>
            <a:off x="3154680" y="2708910"/>
            <a:ext cx="320040" cy="4114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8787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4" name="Google Shape;664;p47"/>
          <p:cNvSpPr/>
          <p:nvPr/>
        </p:nvSpPr>
        <p:spPr>
          <a:xfrm>
            <a:off x="3566160" y="1371600"/>
            <a:ext cx="2560320" cy="308610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 — Ajouter une idée</a:t>
            </a: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Ensuite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Puis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 plus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 outre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Par ailleurs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 surcroît</a:t>
            </a:r>
            <a:endParaRPr sz="1600"/>
          </a:p>
        </p:txBody>
      </p:sp>
      <p:sp>
        <p:nvSpPr>
          <p:cNvPr id="665" name="Google Shape;665;p47"/>
          <p:cNvSpPr/>
          <p:nvPr/>
        </p:nvSpPr>
        <p:spPr>
          <a:xfrm>
            <a:off x="6172200" y="2708910"/>
            <a:ext cx="320040" cy="4114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8787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6" name="Google Shape;666;p47"/>
          <p:cNvSpPr/>
          <p:nvPr/>
        </p:nvSpPr>
        <p:spPr>
          <a:xfrm>
            <a:off x="6583680" y="1371600"/>
            <a:ext cx="2560320" cy="3086100"/>
          </a:xfrm>
          <a:prstGeom prst="roundRect">
            <a:avLst>
              <a:gd name="adj" fmla="val 16667"/>
            </a:avLst>
          </a:prstGeom>
          <a:solidFill>
            <a:srgbClr val="C0504D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 — Introduire un exemple</a:t>
            </a: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Par exemple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Ainsi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Notamment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C’est le cas de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On peut penser à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Comme le montre</a:t>
            </a:r>
            <a:endParaRPr sz="1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48"/>
          <p:cNvSpPr/>
          <p:nvPr/>
        </p:nvSpPr>
        <p:spPr>
          <a:xfrm>
            <a:off x="457200" y="205740"/>
            <a:ext cx="8229600" cy="617220"/>
          </a:xfrm>
          <a:prstGeom prst="roundRect">
            <a:avLst>
              <a:gd name="adj" fmla="val 16667"/>
            </a:avLst>
          </a:prstGeom>
          <a:solidFill>
            <a:srgbClr val="F0F0F0"/>
          </a:solidFill>
          <a:ln w="9525" cap="flat" cmpd="sng">
            <a:solidFill>
              <a:srgbClr val="78787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Connecteurs logiques dans une dissertation</a:t>
            </a:r>
            <a:endParaRPr sz="22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>
                <a:solidFill>
                  <a:srgbClr val="505050"/>
                </a:solidFill>
                <a:latin typeface="Calibri"/>
                <a:ea typeface="Calibri"/>
                <a:cs typeface="Calibri"/>
                <a:sym typeface="Calibri"/>
              </a:rPr>
              <a:t>La progression du raisonnement</a:t>
            </a:r>
            <a:endParaRPr sz="1800" i="1"/>
          </a:p>
        </p:txBody>
      </p:sp>
      <p:sp>
        <p:nvSpPr>
          <p:cNvPr id="672" name="Google Shape;672;p48"/>
          <p:cNvSpPr/>
          <p:nvPr/>
        </p:nvSpPr>
        <p:spPr>
          <a:xfrm>
            <a:off x="548640" y="1371600"/>
            <a:ext cx="2560320" cy="3086100"/>
          </a:xfrm>
          <a:prstGeom prst="roundRect">
            <a:avLst>
              <a:gd name="adj" fmla="val 16667"/>
            </a:avLst>
          </a:prstGeom>
          <a:solidFill>
            <a:srgbClr val="8064A2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 — Nuancer ou opposer</a:t>
            </a: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Cependant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Pourtant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Néanmoins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Toutefois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 revanche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Au contraire</a:t>
            </a:r>
            <a:endParaRPr sz="1600"/>
          </a:p>
        </p:txBody>
      </p:sp>
      <p:sp>
        <p:nvSpPr>
          <p:cNvPr id="673" name="Google Shape;673;p48"/>
          <p:cNvSpPr/>
          <p:nvPr/>
        </p:nvSpPr>
        <p:spPr>
          <a:xfrm>
            <a:off x="3154680" y="2708910"/>
            <a:ext cx="320040" cy="4114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8787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4" name="Google Shape;674;p48"/>
          <p:cNvSpPr/>
          <p:nvPr/>
        </p:nvSpPr>
        <p:spPr>
          <a:xfrm>
            <a:off x="3566160" y="1371600"/>
            <a:ext cx="2560320" cy="3086100"/>
          </a:xfrm>
          <a:prstGeom prst="roundRect">
            <a:avLst>
              <a:gd name="adj" fmla="val 16667"/>
            </a:avLst>
          </a:prstGeom>
          <a:solidFill>
            <a:srgbClr val="F79646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 — Introduire une conséquence</a:t>
            </a: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Donc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Par conséquent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Dès lors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C’est pourquoi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 ce fait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Il en résulte que</a:t>
            </a:r>
            <a:endParaRPr sz="1600"/>
          </a:p>
        </p:txBody>
      </p:sp>
      <p:sp>
        <p:nvSpPr>
          <p:cNvPr id="675" name="Google Shape;675;p48"/>
          <p:cNvSpPr/>
          <p:nvPr/>
        </p:nvSpPr>
        <p:spPr>
          <a:xfrm>
            <a:off x="6172200" y="2708910"/>
            <a:ext cx="320040" cy="4114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87878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6" name="Google Shape;676;p48"/>
          <p:cNvSpPr/>
          <p:nvPr/>
        </p:nvSpPr>
        <p:spPr>
          <a:xfrm>
            <a:off x="6583680" y="1371600"/>
            <a:ext cx="2560320" cy="3086100"/>
          </a:xfrm>
          <a:prstGeom prst="roundRect">
            <a:avLst>
              <a:gd name="adj" fmla="val 16667"/>
            </a:avLst>
          </a:prstGeom>
          <a:solidFill>
            <a:srgbClr val="4BACC6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6 — Conclure</a:t>
            </a: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Finalement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 conclusion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 définitive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 somme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Pour conclure</a:t>
            </a:r>
            <a:endParaRPr sz="1600"/>
          </a:p>
          <a:p>
            <a: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 dernier lieu</a:t>
            </a:r>
            <a:endParaRPr sz="1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49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Conclusion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3" name="Google Shape;683;p49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4" name="Google Shape;684;p49"/>
          <p:cNvSpPr/>
          <p:nvPr/>
        </p:nvSpPr>
        <p:spPr>
          <a:xfrm>
            <a:off x="685800" y="1399032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5" name="Google Shape;685;p49"/>
          <p:cNvSpPr/>
          <p:nvPr/>
        </p:nvSpPr>
        <p:spPr>
          <a:xfrm>
            <a:off x="836675" y="1027750"/>
            <a:ext cx="7255800" cy="8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600"/>
              <a:buFont typeface="Arial"/>
              <a:buNone/>
            </a:pPr>
            <a:r>
              <a:rPr lang="fr" sz="16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Répondre clairement à la problématique posée dans l’introduction.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6" name="Google Shape;686;p49"/>
          <p:cNvSpPr/>
          <p:nvPr/>
        </p:nvSpPr>
        <p:spPr>
          <a:xfrm>
            <a:off x="685800" y="2194560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687;p49"/>
          <p:cNvSpPr/>
          <p:nvPr/>
        </p:nvSpPr>
        <p:spPr>
          <a:xfrm>
            <a:off x="836676" y="1933466"/>
            <a:ext cx="7255800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600"/>
              <a:buFont typeface="Arial"/>
              <a:buNone/>
            </a:pPr>
            <a:r>
              <a:rPr lang="fr" sz="16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Faire le bilan du raisonnement sans répéter tout le développement.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8" name="Google Shape;688;p49"/>
          <p:cNvSpPr/>
          <p:nvPr/>
        </p:nvSpPr>
        <p:spPr>
          <a:xfrm>
            <a:off x="685800" y="2990088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9" name="Google Shape;689;p49"/>
          <p:cNvSpPr/>
          <p:nvPr/>
        </p:nvSpPr>
        <p:spPr>
          <a:xfrm>
            <a:off x="836689" y="2722631"/>
            <a:ext cx="7255800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600"/>
              <a:buFont typeface="Arial"/>
              <a:buNone/>
            </a:pPr>
            <a:r>
              <a:rPr lang="fr" sz="16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Proposer, si elle est pertinente, une ouverture brève et logique.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49"/>
          <p:cNvSpPr/>
          <p:nvPr/>
        </p:nvSpPr>
        <p:spPr>
          <a:xfrm>
            <a:off x="3007360" y="3770915"/>
            <a:ext cx="1851600" cy="356700"/>
          </a:xfrm>
          <a:prstGeom prst="rect">
            <a:avLst/>
          </a:prstGeom>
          <a:solidFill>
            <a:srgbClr val="C69026"/>
          </a:solidFill>
          <a:ln w="9525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Clore sans disperser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1" name="Google Shape;691;p49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50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Message final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8" name="Google Shape;698;p50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99" name="Google Shape;699;p50"/>
          <p:cNvSpPr/>
          <p:nvPr/>
        </p:nvSpPr>
        <p:spPr>
          <a:xfrm>
            <a:off x="720090" y="1268730"/>
            <a:ext cx="7543800" cy="2708910"/>
          </a:xfrm>
          <a:prstGeom prst="roundRect">
            <a:avLst>
              <a:gd name="adj" fmla="val 2025"/>
            </a:avLst>
          </a:prstGeom>
          <a:solidFill>
            <a:srgbClr val="F5F7FA"/>
          </a:solidFill>
          <a:ln w="12700" cap="flat" cmpd="sng">
            <a:solidFill>
              <a:srgbClr val="F5F7F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Google Shape;700;p50"/>
          <p:cNvSpPr/>
          <p:nvPr/>
        </p:nvSpPr>
        <p:spPr>
          <a:xfrm>
            <a:off x="1062990" y="1680210"/>
            <a:ext cx="672084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900"/>
              <a:buFont typeface="Arial"/>
              <a:buNone/>
            </a:pPr>
            <a:r>
              <a:rPr lang="fr" sz="19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La dissertation française est un exercice très structuré.</a:t>
            </a:r>
            <a:endParaRPr sz="1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1" name="Google Shape;701;p50"/>
          <p:cNvSpPr/>
          <p:nvPr/>
        </p:nvSpPr>
        <p:spPr>
          <a:xfrm>
            <a:off x="1097280" y="2318004"/>
            <a:ext cx="6686550" cy="651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700"/>
              <a:buFont typeface="Arial"/>
              <a:buNone/>
            </a:pPr>
            <a:r>
              <a:rPr lang="fr" sz="17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L’objectif n’est pas seulement d’exprimer une opinion,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700"/>
              <a:buFont typeface="Arial"/>
              <a:buNone/>
            </a:pPr>
            <a:r>
              <a:rPr lang="fr" sz="17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mais de construire un raisonnement rigoureux.</a:t>
            </a: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2" name="Google Shape;702;p50"/>
          <p:cNvSpPr/>
          <p:nvPr/>
        </p:nvSpPr>
        <p:spPr>
          <a:xfrm>
            <a:off x="1851660" y="3291840"/>
            <a:ext cx="5212080" cy="192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Méthode • problématique • plan pertinent</a:t>
            </a:r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3" name="Google Shape;703;p50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21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7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Brise-glace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p27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8" name="Google Shape;228;p27"/>
          <p:cNvSpPr/>
          <p:nvPr/>
        </p:nvSpPr>
        <p:spPr>
          <a:xfrm>
            <a:off x="493776" y="754380"/>
            <a:ext cx="5623560" cy="192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7"/>
          <p:cNvSpPr/>
          <p:nvPr/>
        </p:nvSpPr>
        <p:spPr>
          <a:xfrm>
            <a:off x="651510" y="1179576"/>
            <a:ext cx="5486400" cy="2846070"/>
          </a:xfrm>
          <a:prstGeom prst="roundRect">
            <a:avLst>
              <a:gd name="adj" fmla="val 1928"/>
            </a:avLst>
          </a:prstGeom>
          <a:solidFill>
            <a:srgbClr val="FCE5CD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27"/>
          <p:cNvSpPr/>
          <p:nvPr/>
        </p:nvSpPr>
        <p:spPr>
          <a:xfrm>
            <a:off x="651510" y="1179576"/>
            <a:ext cx="5486400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7"/>
          <p:cNvSpPr/>
          <p:nvPr/>
        </p:nvSpPr>
        <p:spPr>
          <a:xfrm>
            <a:off x="774954" y="1330452"/>
            <a:ext cx="523951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Questions de départ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7"/>
          <p:cNvSpPr/>
          <p:nvPr/>
        </p:nvSpPr>
        <p:spPr>
          <a:xfrm>
            <a:off x="774954" y="1735074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7"/>
          <p:cNvSpPr/>
          <p:nvPr/>
        </p:nvSpPr>
        <p:spPr>
          <a:xfrm>
            <a:off x="884682" y="1673352"/>
            <a:ext cx="514350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Depuis combien d’années apprenez-vous le français ?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27"/>
          <p:cNvSpPr/>
          <p:nvPr/>
        </p:nvSpPr>
        <p:spPr>
          <a:xfrm>
            <a:off x="774954" y="2050542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7"/>
          <p:cNvSpPr/>
          <p:nvPr/>
        </p:nvSpPr>
        <p:spPr>
          <a:xfrm>
            <a:off x="884682" y="1988820"/>
            <a:ext cx="514350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Quelle compétence vous semble la plus difficile ?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7"/>
          <p:cNvSpPr/>
          <p:nvPr/>
        </p:nvSpPr>
        <p:spPr>
          <a:xfrm>
            <a:off x="774954" y="2366010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7"/>
          <p:cNvSpPr/>
          <p:nvPr/>
        </p:nvSpPr>
        <p:spPr>
          <a:xfrm>
            <a:off x="884682" y="2304288"/>
            <a:ext cx="514350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Quelles difficultés rencontrez-vous quand vous écrivez ?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7"/>
          <p:cNvSpPr/>
          <p:nvPr/>
        </p:nvSpPr>
        <p:spPr>
          <a:xfrm>
            <a:off x="884682" y="2619756"/>
            <a:ext cx="514350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9" name="Google Shape;239;p27"/>
          <p:cNvCxnSpPr/>
          <p:nvPr/>
        </p:nvCxnSpPr>
        <p:spPr>
          <a:xfrm>
            <a:off x="6412230" y="1508760"/>
            <a:ext cx="1543050" cy="0"/>
          </a:xfrm>
          <a:prstGeom prst="straightConnector1">
            <a:avLst/>
          </a:prstGeom>
          <a:noFill/>
          <a:ln w="1905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0" name="Google Shape;240;p27"/>
          <p:cNvSpPr/>
          <p:nvPr/>
        </p:nvSpPr>
        <p:spPr>
          <a:xfrm>
            <a:off x="6446520" y="1680210"/>
            <a:ext cx="822960" cy="205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C69026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C69026"/>
                </a:solidFill>
                <a:latin typeface="Arial"/>
                <a:ea typeface="Arial"/>
                <a:cs typeface="Arial"/>
                <a:sym typeface="Arial"/>
              </a:rPr>
              <a:t>But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7"/>
          <p:cNvSpPr/>
          <p:nvPr/>
        </p:nvSpPr>
        <p:spPr>
          <a:xfrm>
            <a:off x="6446520" y="1933956"/>
            <a:ext cx="2023110" cy="925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400"/>
              <a:buFont typeface="Arial"/>
              <a:buNone/>
            </a:pPr>
            <a:r>
              <a:rPr lang="fr" sz="14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Faire émerger </a:t>
            </a:r>
            <a:r>
              <a:rPr lang="fr">
                <a:solidFill>
                  <a:srgbClr val="243447"/>
                </a:solidFill>
              </a:rPr>
              <a:t>vos blocages et vos besoins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7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8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Difficultés fréquentes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p28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0" name="Google Shape;250;p28"/>
          <p:cNvSpPr/>
          <p:nvPr/>
        </p:nvSpPr>
        <p:spPr>
          <a:xfrm>
            <a:off x="685800" y="1323594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8"/>
          <p:cNvSpPr/>
          <p:nvPr/>
        </p:nvSpPr>
        <p:spPr>
          <a:xfrm>
            <a:off x="836676" y="1200150"/>
            <a:ext cx="7461504" cy="53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La grammaire ralentit souvent la rédaction et bloque la formulation des idées.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8"/>
          <p:cNvSpPr/>
          <p:nvPr/>
        </p:nvSpPr>
        <p:spPr>
          <a:xfrm>
            <a:off x="685800" y="2050542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8"/>
          <p:cNvSpPr/>
          <p:nvPr/>
        </p:nvSpPr>
        <p:spPr>
          <a:xfrm>
            <a:off x="836676" y="1927098"/>
            <a:ext cx="7461504" cy="53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Le vocabulaire manque au moment d’argumenter avec précision.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8"/>
          <p:cNvSpPr/>
          <p:nvPr/>
        </p:nvSpPr>
        <p:spPr>
          <a:xfrm>
            <a:off x="685800" y="2777490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8"/>
          <p:cNvSpPr/>
          <p:nvPr/>
        </p:nvSpPr>
        <p:spPr>
          <a:xfrm>
            <a:off x="836676" y="2654046"/>
            <a:ext cx="7461504" cy="53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L’organisation des idées pose problème : on sait quoi dire, mais pas comment le construire.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28"/>
          <p:cNvSpPr/>
          <p:nvPr/>
        </p:nvSpPr>
        <p:spPr>
          <a:xfrm>
            <a:off x="685800" y="3504438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8"/>
          <p:cNvSpPr/>
          <p:nvPr/>
        </p:nvSpPr>
        <p:spPr>
          <a:xfrm>
            <a:off x="836676" y="3380994"/>
            <a:ext cx="7461504" cy="53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500"/>
              <a:buFont typeface="Arial"/>
              <a:buNone/>
            </a:pPr>
            <a:r>
              <a:rPr lang="fr" sz="15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Le cours vise à apprendre à structurer une réflexion avec plus de confiance à l’écrit.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8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9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Différents exercices académiques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" name="Google Shape;265;p29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6" name="Google Shape;266;p29"/>
          <p:cNvSpPr/>
          <p:nvPr/>
        </p:nvSpPr>
        <p:spPr>
          <a:xfrm>
            <a:off x="582930" y="1268730"/>
            <a:ext cx="2571750" cy="2468880"/>
          </a:xfrm>
          <a:prstGeom prst="roundRect">
            <a:avLst>
              <a:gd name="adj" fmla="val 2222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29"/>
          <p:cNvSpPr/>
          <p:nvPr/>
        </p:nvSpPr>
        <p:spPr>
          <a:xfrm>
            <a:off x="582930" y="1268730"/>
            <a:ext cx="2571750" cy="96012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29"/>
          <p:cNvSpPr/>
          <p:nvPr/>
        </p:nvSpPr>
        <p:spPr>
          <a:xfrm>
            <a:off x="706374" y="1419606"/>
            <a:ext cx="232486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Tema italiano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9"/>
          <p:cNvSpPr/>
          <p:nvPr/>
        </p:nvSpPr>
        <p:spPr>
          <a:xfrm>
            <a:off x="706374" y="1824228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29"/>
          <p:cNvSpPr/>
          <p:nvPr/>
        </p:nvSpPr>
        <p:spPr>
          <a:xfrm>
            <a:off x="816102" y="1762506"/>
            <a:ext cx="222885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Logique d’expression personnelle.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9"/>
          <p:cNvSpPr/>
          <p:nvPr/>
        </p:nvSpPr>
        <p:spPr>
          <a:xfrm>
            <a:off x="706374" y="2139696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29"/>
          <p:cNvSpPr/>
          <p:nvPr/>
        </p:nvSpPr>
        <p:spPr>
          <a:xfrm>
            <a:off x="816102" y="2077974"/>
            <a:ext cx="222885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Argumentation plus libre.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9"/>
          <p:cNvSpPr/>
          <p:nvPr/>
        </p:nvSpPr>
        <p:spPr>
          <a:xfrm>
            <a:off x="3291840" y="1268730"/>
            <a:ext cx="2571750" cy="2468880"/>
          </a:xfrm>
          <a:prstGeom prst="roundRect">
            <a:avLst>
              <a:gd name="adj" fmla="val 2222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9"/>
          <p:cNvSpPr/>
          <p:nvPr/>
        </p:nvSpPr>
        <p:spPr>
          <a:xfrm>
            <a:off x="3291840" y="1268730"/>
            <a:ext cx="2571750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29"/>
          <p:cNvSpPr/>
          <p:nvPr/>
        </p:nvSpPr>
        <p:spPr>
          <a:xfrm>
            <a:off x="3415284" y="1419606"/>
            <a:ext cx="232486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Dissertation française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29"/>
          <p:cNvSpPr/>
          <p:nvPr/>
        </p:nvSpPr>
        <p:spPr>
          <a:xfrm>
            <a:off x="3415284" y="182422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9"/>
          <p:cNvSpPr/>
          <p:nvPr/>
        </p:nvSpPr>
        <p:spPr>
          <a:xfrm>
            <a:off x="3525012" y="1762506"/>
            <a:ext cx="222885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Question problématisée.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29"/>
          <p:cNvSpPr/>
          <p:nvPr/>
        </p:nvSpPr>
        <p:spPr>
          <a:xfrm>
            <a:off x="3415284" y="2139696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9"/>
          <p:cNvSpPr/>
          <p:nvPr/>
        </p:nvSpPr>
        <p:spPr>
          <a:xfrm>
            <a:off x="3525012" y="2077974"/>
            <a:ext cx="222885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Structure très codifiée.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29"/>
          <p:cNvSpPr/>
          <p:nvPr/>
        </p:nvSpPr>
        <p:spPr>
          <a:xfrm>
            <a:off x="6000750" y="1268730"/>
            <a:ext cx="2571750" cy="2468880"/>
          </a:xfrm>
          <a:prstGeom prst="roundRect">
            <a:avLst>
              <a:gd name="adj" fmla="val 2222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9"/>
          <p:cNvSpPr/>
          <p:nvPr/>
        </p:nvSpPr>
        <p:spPr>
          <a:xfrm>
            <a:off x="6000750" y="1268730"/>
            <a:ext cx="2571750" cy="96012"/>
          </a:xfrm>
          <a:prstGeom prst="rect">
            <a:avLst/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9"/>
          <p:cNvSpPr/>
          <p:nvPr/>
        </p:nvSpPr>
        <p:spPr>
          <a:xfrm>
            <a:off x="6124194" y="1419606"/>
            <a:ext cx="232486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C69026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C69026"/>
                </a:solidFill>
                <a:latin typeface="Arial"/>
                <a:ea typeface="Arial"/>
                <a:cs typeface="Arial"/>
                <a:sym typeface="Arial"/>
              </a:rPr>
              <a:t>Synthèse française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9"/>
          <p:cNvSpPr/>
          <p:nvPr/>
        </p:nvSpPr>
        <p:spPr>
          <a:xfrm>
            <a:off x="6124194" y="1824228"/>
            <a:ext cx="54864" cy="54864"/>
          </a:xfrm>
          <a:prstGeom prst="roundRect">
            <a:avLst>
              <a:gd name="adj" fmla="val 25000"/>
            </a:avLst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29"/>
          <p:cNvSpPr/>
          <p:nvPr/>
        </p:nvSpPr>
        <p:spPr>
          <a:xfrm>
            <a:off x="6233922" y="1762506"/>
            <a:ext cx="222885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Reformulation objective.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9"/>
          <p:cNvSpPr/>
          <p:nvPr/>
        </p:nvSpPr>
        <p:spPr>
          <a:xfrm>
            <a:off x="6124194" y="2139696"/>
            <a:ext cx="54864" cy="54864"/>
          </a:xfrm>
          <a:prstGeom prst="roundRect">
            <a:avLst>
              <a:gd name="adj" fmla="val 25000"/>
            </a:avLst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29"/>
          <p:cNvSpPr/>
          <p:nvPr/>
        </p:nvSpPr>
        <p:spPr>
          <a:xfrm>
            <a:off x="6233922" y="2077974"/>
            <a:ext cx="222885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Travail à partir de documents.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9"/>
          <p:cNvSpPr/>
          <p:nvPr/>
        </p:nvSpPr>
        <p:spPr>
          <a:xfrm>
            <a:off x="1748790" y="4032504"/>
            <a:ext cx="5623560" cy="233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5D6B82"/>
                </a:solidFill>
                <a:latin typeface="Arial"/>
                <a:ea typeface="Arial"/>
                <a:cs typeface="Arial"/>
                <a:sym typeface="Arial"/>
              </a:rPr>
              <a:t>Trois exercices différents • trois logiques différentes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9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0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Différence principale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5" name="Google Shape;295;p30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6" name="Google Shape;296;p30"/>
          <p:cNvSpPr/>
          <p:nvPr/>
        </p:nvSpPr>
        <p:spPr>
          <a:xfrm>
            <a:off x="651510" y="1165860"/>
            <a:ext cx="7852410" cy="2948940"/>
          </a:xfrm>
          <a:prstGeom prst="roundRect">
            <a:avLst>
              <a:gd name="adj" fmla="val 1395"/>
            </a:avLst>
          </a:prstGeom>
          <a:solidFill>
            <a:srgbClr val="FCE5CD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30"/>
          <p:cNvSpPr/>
          <p:nvPr/>
        </p:nvSpPr>
        <p:spPr>
          <a:xfrm>
            <a:off x="651510" y="1165860"/>
            <a:ext cx="2606040" cy="397764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30"/>
          <p:cNvSpPr/>
          <p:nvPr/>
        </p:nvSpPr>
        <p:spPr>
          <a:xfrm>
            <a:off x="651510" y="1255014"/>
            <a:ext cx="2606040" cy="164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Tema italiano</a:t>
            </a:r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30"/>
          <p:cNvSpPr/>
          <p:nvPr/>
        </p:nvSpPr>
        <p:spPr>
          <a:xfrm>
            <a:off x="843534" y="2023110"/>
            <a:ext cx="2208276" cy="788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400"/>
              <a:buFont typeface="Arial"/>
              <a:buNone/>
            </a:pPr>
            <a:r>
              <a:rPr lang="fr" sz="14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Argumentation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400"/>
              <a:buFont typeface="Arial"/>
              <a:buNone/>
            </a:pPr>
            <a:r>
              <a:rPr lang="fr" sz="14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plus libre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30"/>
          <p:cNvSpPr/>
          <p:nvPr/>
        </p:nvSpPr>
        <p:spPr>
          <a:xfrm>
            <a:off x="3257550" y="1165860"/>
            <a:ext cx="2606040" cy="397764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30"/>
          <p:cNvSpPr/>
          <p:nvPr/>
        </p:nvSpPr>
        <p:spPr>
          <a:xfrm>
            <a:off x="3257550" y="1255014"/>
            <a:ext cx="2606040" cy="164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Dissertation française</a:t>
            </a:r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30"/>
          <p:cNvSpPr/>
          <p:nvPr/>
        </p:nvSpPr>
        <p:spPr>
          <a:xfrm>
            <a:off x="3449574" y="2023110"/>
            <a:ext cx="2208276" cy="788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400"/>
              <a:buFont typeface="Arial"/>
              <a:buNone/>
            </a:pPr>
            <a:r>
              <a:rPr lang="fr" sz="14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Problématique explicite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400"/>
              <a:buFont typeface="Arial"/>
              <a:buNone/>
            </a:pPr>
            <a:r>
              <a:rPr lang="fr" sz="14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et structure très codifiée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30"/>
          <p:cNvSpPr/>
          <p:nvPr/>
        </p:nvSpPr>
        <p:spPr>
          <a:xfrm>
            <a:off x="5863590" y="1165860"/>
            <a:ext cx="2606040" cy="397764"/>
          </a:xfrm>
          <a:prstGeom prst="rect">
            <a:avLst/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30"/>
          <p:cNvSpPr/>
          <p:nvPr/>
        </p:nvSpPr>
        <p:spPr>
          <a:xfrm>
            <a:off x="5863590" y="1255014"/>
            <a:ext cx="2606040" cy="164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Synthèse française</a:t>
            </a:r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30"/>
          <p:cNvSpPr/>
          <p:nvPr/>
        </p:nvSpPr>
        <p:spPr>
          <a:xfrm>
            <a:off x="6055614" y="2023110"/>
            <a:ext cx="2208276" cy="788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400"/>
              <a:buFont typeface="Arial"/>
              <a:buNone/>
            </a:pPr>
            <a:r>
              <a:rPr lang="fr" sz="14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Reformulation objective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400"/>
              <a:buFont typeface="Arial"/>
              <a:buNone/>
            </a:pPr>
            <a:r>
              <a:rPr lang="fr" sz="14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de documents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30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1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Structure de la dissertation française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Google Shape;313;p31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4" name="Google Shape;314;p31"/>
          <p:cNvSpPr/>
          <p:nvPr/>
        </p:nvSpPr>
        <p:spPr>
          <a:xfrm>
            <a:off x="2935224" y="1933956"/>
            <a:ext cx="246888" cy="342900"/>
          </a:xfrm>
          <a:prstGeom prst="chevron">
            <a:avLst>
              <a:gd name="adj" fmla="val 50000"/>
            </a:avLst>
          </a:prstGeom>
          <a:solidFill>
            <a:srgbClr val="D7DEE8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31"/>
          <p:cNvSpPr/>
          <p:nvPr/>
        </p:nvSpPr>
        <p:spPr>
          <a:xfrm>
            <a:off x="5870448" y="1933956"/>
            <a:ext cx="246888" cy="342900"/>
          </a:xfrm>
          <a:prstGeom prst="chevron">
            <a:avLst>
              <a:gd name="adj" fmla="val 50000"/>
            </a:avLst>
          </a:prstGeom>
          <a:solidFill>
            <a:srgbClr val="D7DEE8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1"/>
          <p:cNvSpPr/>
          <p:nvPr/>
        </p:nvSpPr>
        <p:spPr>
          <a:xfrm>
            <a:off x="685800" y="1405890"/>
            <a:ext cx="1954530" cy="1371600"/>
          </a:xfrm>
          <a:prstGeom prst="roundRect">
            <a:avLst>
              <a:gd name="adj" fmla="val 4000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31"/>
          <p:cNvSpPr/>
          <p:nvPr/>
        </p:nvSpPr>
        <p:spPr>
          <a:xfrm>
            <a:off x="685800" y="1405890"/>
            <a:ext cx="1954530" cy="96012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1"/>
          <p:cNvSpPr/>
          <p:nvPr/>
        </p:nvSpPr>
        <p:spPr>
          <a:xfrm>
            <a:off x="809244" y="1556766"/>
            <a:ext cx="170764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31"/>
          <p:cNvSpPr/>
          <p:nvPr/>
        </p:nvSpPr>
        <p:spPr>
          <a:xfrm>
            <a:off x="809244" y="1961388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31"/>
          <p:cNvSpPr/>
          <p:nvPr/>
        </p:nvSpPr>
        <p:spPr>
          <a:xfrm>
            <a:off x="918972" y="1899666"/>
            <a:ext cx="161163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Amener le sujet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31"/>
          <p:cNvSpPr/>
          <p:nvPr/>
        </p:nvSpPr>
        <p:spPr>
          <a:xfrm>
            <a:off x="809244" y="2276856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1"/>
          <p:cNvSpPr/>
          <p:nvPr/>
        </p:nvSpPr>
        <p:spPr>
          <a:xfrm>
            <a:off x="918972" y="2215134"/>
            <a:ext cx="161163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Poser la problématique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31"/>
          <p:cNvSpPr/>
          <p:nvPr/>
        </p:nvSpPr>
        <p:spPr>
          <a:xfrm>
            <a:off x="3586734" y="1405890"/>
            <a:ext cx="1954530" cy="1371600"/>
          </a:xfrm>
          <a:prstGeom prst="roundRect">
            <a:avLst>
              <a:gd name="adj" fmla="val 4000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1"/>
          <p:cNvSpPr/>
          <p:nvPr/>
        </p:nvSpPr>
        <p:spPr>
          <a:xfrm>
            <a:off x="3586734" y="1405890"/>
            <a:ext cx="1954530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1"/>
          <p:cNvSpPr/>
          <p:nvPr/>
        </p:nvSpPr>
        <p:spPr>
          <a:xfrm>
            <a:off x="3710178" y="1556766"/>
            <a:ext cx="170764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Développement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31"/>
          <p:cNvSpPr/>
          <p:nvPr/>
        </p:nvSpPr>
        <p:spPr>
          <a:xfrm>
            <a:off x="3710178" y="196138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1"/>
          <p:cNvSpPr/>
          <p:nvPr/>
        </p:nvSpPr>
        <p:spPr>
          <a:xfrm>
            <a:off x="3819906" y="1899666"/>
            <a:ext cx="161163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Organiser la réflexion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31"/>
          <p:cNvSpPr/>
          <p:nvPr/>
        </p:nvSpPr>
        <p:spPr>
          <a:xfrm>
            <a:off x="3710178" y="2276856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31"/>
          <p:cNvSpPr/>
          <p:nvPr/>
        </p:nvSpPr>
        <p:spPr>
          <a:xfrm>
            <a:off x="3819906" y="2215134"/>
            <a:ext cx="161163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Argumenter avec méthode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31"/>
          <p:cNvSpPr/>
          <p:nvPr/>
        </p:nvSpPr>
        <p:spPr>
          <a:xfrm>
            <a:off x="6480810" y="1405890"/>
            <a:ext cx="1954530" cy="1371600"/>
          </a:xfrm>
          <a:prstGeom prst="roundRect">
            <a:avLst>
              <a:gd name="adj" fmla="val 4000"/>
            </a:avLst>
          </a:prstGeom>
          <a:solidFill>
            <a:srgbClr val="FFFFFF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31"/>
          <p:cNvSpPr/>
          <p:nvPr/>
        </p:nvSpPr>
        <p:spPr>
          <a:xfrm>
            <a:off x="6480810" y="1405890"/>
            <a:ext cx="1954530" cy="96012"/>
          </a:xfrm>
          <a:prstGeom prst="rect">
            <a:avLst/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31"/>
          <p:cNvSpPr/>
          <p:nvPr/>
        </p:nvSpPr>
        <p:spPr>
          <a:xfrm>
            <a:off x="6604254" y="1556766"/>
            <a:ext cx="170764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C69026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C69026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31"/>
          <p:cNvSpPr/>
          <p:nvPr/>
        </p:nvSpPr>
        <p:spPr>
          <a:xfrm>
            <a:off x="6604254" y="1961388"/>
            <a:ext cx="54864" cy="54864"/>
          </a:xfrm>
          <a:prstGeom prst="roundRect">
            <a:avLst>
              <a:gd name="adj" fmla="val 25000"/>
            </a:avLst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31"/>
          <p:cNvSpPr/>
          <p:nvPr/>
        </p:nvSpPr>
        <p:spPr>
          <a:xfrm>
            <a:off x="6713982" y="1899666"/>
            <a:ext cx="161163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Répondre clairement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31"/>
          <p:cNvSpPr/>
          <p:nvPr/>
        </p:nvSpPr>
        <p:spPr>
          <a:xfrm>
            <a:off x="6604254" y="2276856"/>
            <a:ext cx="54864" cy="54864"/>
          </a:xfrm>
          <a:prstGeom prst="roundRect">
            <a:avLst>
              <a:gd name="adj" fmla="val 25000"/>
            </a:avLst>
          </a:prstGeom>
          <a:solidFill>
            <a:srgbClr val="C69026"/>
          </a:solidFill>
          <a:ln w="12700" cap="flat" cmpd="sng">
            <a:solidFill>
              <a:srgbClr val="C690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31"/>
          <p:cNvSpPr/>
          <p:nvPr/>
        </p:nvSpPr>
        <p:spPr>
          <a:xfrm>
            <a:off x="6713982" y="2215134"/>
            <a:ext cx="161163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Ouvrir si nécessaire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31"/>
          <p:cNvSpPr/>
          <p:nvPr/>
        </p:nvSpPr>
        <p:spPr>
          <a:xfrm>
            <a:off x="1062990" y="3600450"/>
            <a:ext cx="692658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1500"/>
              <a:buFont typeface="Arial"/>
              <a:buNone/>
            </a:pPr>
            <a:r>
              <a:rPr lang="fr" sz="1500" b="1" i="0" u="none" strike="noStrike" cap="none">
                <a:solidFill>
                  <a:srgbClr val="5D6B82"/>
                </a:solidFill>
                <a:latin typeface="Arial"/>
                <a:ea typeface="Arial"/>
                <a:cs typeface="Arial"/>
                <a:sym typeface="Arial"/>
              </a:rPr>
              <a:t>Une réflexion organisée qui répond à une question problématisée.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31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2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L’importance de la problématique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5" name="Google Shape;345;p32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6" name="Google Shape;346;p32"/>
          <p:cNvSpPr/>
          <p:nvPr/>
        </p:nvSpPr>
        <p:spPr>
          <a:xfrm>
            <a:off x="685800" y="1323594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32"/>
          <p:cNvSpPr/>
          <p:nvPr/>
        </p:nvSpPr>
        <p:spPr>
          <a:xfrm>
            <a:off x="836676" y="1200150"/>
            <a:ext cx="7392924" cy="562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600"/>
              <a:buFont typeface="Arial"/>
              <a:buNone/>
            </a:pPr>
            <a:r>
              <a:rPr lang="fr" sz="16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Une dissertation commence toujours par une question, jamais par une simple opinion.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32"/>
          <p:cNvSpPr/>
          <p:nvPr/>
        </p:nvSpPr>
        <p:spPr>
          <a:xfrm>
            <a:off x="685800" y="2077974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32"/>
          <p:cNvSpPr/>
          <p:nvPr/>
        </p:nvSpPr>
        <p:spPr>
          <a:xfrm>
            <a:off x="836676" y="1954530"/>
            <a:ext cx="7392924" cy="562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600"/>
              <a:buFont typeface="Arial"/>
              <a:buNone/>
            </a:pPr>
            <a:r>
              <a:rPr lang="fr" sz="16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Il faut transformer le sujet en problème intellectuel, c’est-à-dire faire apparaître une tension.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32"/>
          <p:cNvSpPr/>
          <p:nvPr/>
        </p:nvSpPr>
        <p:spPr>
          <a:xfrm>
            <a:off x="685800" y="2832354"/>
            <a:ext cx="68580" cy="68580"/>
          </a:xfrm>
          <a:prstGeom prst="roundRect">
            <a:avLst>
              <a:gd name="adj" fmla="val 20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32"/>
          <p:cNvSpPr/>
          <p:nvPr/>
        </p:nvSpPr>
        <p:spPr>
          <a:xfrm>
            <a:off x="836676" y="2708910"/>
            <a:ext cx="7392924" cy="562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600"/>
              <a:buFont typeface="Arial"/>
              <a:buNone/>
            </a:pPr>
            <a:r>
              <a:rPr lang="fr" sz="16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La problématique donne la direction de toute la copie : elle guide le plan, les arguments et la conclusion.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32"/>
          <p:cNvSpPr/>
          <p:nvPr/>
        </p:nvSpPr>
        <p:spPr>
          <a:xfrm>
            <a:off x="3201670" y="3771885"/>
            <a:ext cx="2057400" cy="342900"/>
          </a:xfrm>
          <a:prstGeom prst="rect">
            <a:avLst/>
          </a:prstGeom>
          <a:solidFill>
            <a:srgbClr val="2C7A7B"/>
          </a:solidFill>
          <a:ln w="9525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lang="fr"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Sujet → tension → question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32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3"/>
          <p:cNvSpPr/>
          <p:nvPr/>
        </p:nvSpPr>
        <p:spPr>
          <a:xfrm>
            <a:off x="480060" y="308610"/>
            <a:ext cx="5966460" cy="30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2000"/>
              <a:buFont typeface="Play"/>
              <a:buNone/>
            </a:pPr>
            <a:r>
              <a:rPr lang="fr" sz="2000" b="1" i="0" u="none" strike="noStrike" cap="none">
                <a:solidFill>
                  <a:srgbClr val="1E3A5F"/>
                </a:solidFill>
                <a:latin typeface="Play"/>
                <a:ea typeface="Play"/>
                <a:cs typeface="Play"/>
                <a:sym typeface="Play"/>
              </a:rPr>
              <a:t>Deux logiques possibles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0" name="Google Shape;360;p33"/>
          <p:cNvCxnSpPr/>
          <p:nvPr/>
        </p:nvCxnSpPr>
        <p:spPr>
          <a:xfrm>
            <a:off x="480060" y="699516"/>
            <a:ext cx="8161020" cy="0"/>
          </a:xfrm>
          <a:prstGeom prst="straightConnector1">
            <a:avLst/>
          </a:prstGeom>
          <a:noFill/>
          <a:ln w="1905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1" name="Google Shape;361;p33"/>
          <p:cNvSpPr/>
          <p:nvPr/>
        </p:nvSpPr>
        <p:spPr>
          <a:xfrm>
            <a:off x="822960" y="1405890"/>
            <a:ext cx="3291840" cy="1851660"/>
          </a:xfrm>
          <a:prstGeom prst="roundRect">
            <a:avLst>
              <a:gd name="adj" fmla="val 2963"/>
            </a:avLst>
          </a:prstGeom>
          <a:solidFill>
            <a:srgbClr val="CFE2F3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3"/>
          <p:cNvSpPr/>
          <p:nvPr/>
        </p:nvSpPr>
        <p:spPr>
          <a:xfrm>
            <a:off x="822960" y="1405890"/>
            <a:ext cx="3291840" cy="96012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33"/>
          <p:cNvSpPr/>
          <p:nvPr/>
        </p:nvSpPr>
        <p:spPr>
          <a:xfrm>
            <a:off x="946404" y="1556766"/>
            <a:ext cx="304495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3A5F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1E3A5F"/>
                </a:solidFill>
                <a:latin typeface="Arial"/>
                <a:ea typeface="Arial"/>
                <a:cs typeface="Arial"/>
                <a:sym typeface="Arial"/>
              </a:rPr>
              <a:t>Plan dialectique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33"/>
          <p:cNvSpPr/>
          <p:nvPr/>
        </p:nvSpPr>
        <p:spPr>
          <a:xfrm>
            <a:off x="946404" y="1961388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33"/>
          <p:cNvSpPr/>
          <p:nvPr/>
        </p:nvSpPr>
        <p:spPr>
          <a:xfrm>
            <a:off x="1056132" y="1899666"/>
            <a:ext cx="294894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Logique du 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débat.</a:t>
            </a:r>
            <a:endParaRPr sz="12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366" name="Google Shape;366;p33"/>
          <p:cNvSpPr/>
          <p:nvPr/>
        </p:nvSpPr>
        <p:spPr>
          <a:xfrm>
            <a:off x="946404" y="2276856"/>
            <a:ext cx="54864" cy="54864"/>
          </a:xfrm>
          <a:prstGeom prst="roundRect">
            <a:avLst>
              <a:gd name="adj" fmla="val 25000"/>
            </a:avLst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33"/>
          <p:cNvSpPr/>
          <p:nvPr/>
        </p:nvSpPr>
        <p:spPr>
          <a:xfrm>
            <a:off x="1056132" y="2215134"/>
            <a:ext cx="294894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On confronte des 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positions</a:t>
            </a: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3"/>
          <p:cNvSpPr/>
          <p:nvPr/>
        </p:nvSpPr>
        <p:spPr>
          <a:xfrm>
            <a:off x="4992624" y="1405890"/>
            <a:ext cx="3291840" cy="1851660"/>
          </a:xfrm>
          <a:prstGeom prst="roundRect">
            <a:avLst>
              <a:gd name="adj" fmla="val 2963"/>
            </a:avLst>
          </a:prstGeom>
          <a:solidFill>
            <a:srgbClr val="D9EAD3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2700" dir="2700000" algn="bl" rotWithShape="0">
              <a:srgbClr val="000000">
                <a:alpha val="12156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33"/>
          <p:cNvSpPr/>
          <p:nvPr/>
        </p:nvSpPr>
        <p:spPr>
          <a:xfrm>
            <a:off x="4992624" y="1405890"/>
            <a:ext cx="3291840" cy="96012"/>
          </a:xfrm>
          <a:prstGeom prst="rect">
            <a:avLst/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3"/>
          <p:cNvSpPr/>
          <p:nvPr/>
        </p:nvSpPr>
        <p:spPr>
          <a:xfrm>
            <a:off x="5116068" y="1556766"/>
            <a:ext cx="3044952" cy="240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C7A7B"/>
              </a:buClr>
              <a:buSzPts val="1400"/>
              <a:buFont typeface="Arial"/>
              <a:buNone/>
            </a:pPr>
            <a:r>
              <a:rPr lang="fr" sz="1400" b="1" i="0" u="none" strike="noStrike" cap="none">
                <a:solidFill>
                  <a:srgbClr val="2C7A7B"/>
                </a:solidFill>
                <a:latin typeface="Arial"/>
                <a:ea typeface="Arial"/>
                <a:cs typeface="Arial"/>
                <a:sym typeface="Arial"/>
              </a:rPr>
              <a:t>Plan analytique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33"/>
          <p:cNvSpPr/>
          <p:nvPr/>
        </p:nvSpPr>
        <p:spPr>
          <a:xfrm>
            <a:off x="5116068" y="1961388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33"/>
          <p:cNvSpPr/>
          <p:nvPr/>
        </p:nvSpPr>
        <p:spPr>
          <a:xfrm>
            <a:off x="5225796" y="1899666"/>
            <a:ext cx="294894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Logique de l’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explication</a:t>
            </a: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33"/>
          <p:cNvSpPr/>
          <p:nvPr/>
        </p:nvSpPr>
        <p:spPr>
          <a:xfrm>
            <a:off x="5116068" y="2276856"/>
            <a:ext cx="54864" cy="54864"/>
          </a:xfrm>
          <a:prstGeom prst="roundRect">
            <a:avLst>
              <a:gd name="adj" fmla="val 25000"/>
            </a:avLst>
          </a:prstGeom>
          <a:solidFill>
            <a:srgbClr val="2C7A7B"/>
          </a:solidFill>
          <a:ln w="12700" cap="flat" cmpd="sng">
            <a:solidFill>
              <a:srgbClr val="2C7A7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3"/>
          <p:cNvSpPr/>
          <p:nvPr/>
        </p:nvSpPr>
        <p:spPr>
          <a:xfrm>
            <a:off x="5225796" y="2215134"/>
            <a:ext cx="2948940" cy="26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43447"/>
              </a:buClr>
              <a:buSzPts val="1200"/>
              <a:buFont typeface="Arial"/>
              <a:buNone/>
            </a:pP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On éclaire un </a:t>
            </a:r>
            <a:r>
              <a:rPr lang="fr" sz="1200" b="1" i="0" u="none" strike="noStrike" cap="none">
                <a:solidFill>
                  <a:srgbClr val="243447"/>
                </a:solidFill>
              </a:rPr>
              <a:t>phénomène</a:t>
            </a:r>
            <a:r>
              <a:rPr lang="fr" sz="1200" b="0" i="0" u="none" strike="noStrike" cap="none">
                <a:solidFill>
                  <a:srgbClr val="243447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3"/>
          <p:cNvSpPr/>
          <p:nvPr/>
        </p:nvSpPr>
        <p:spPr>
          <a:xfrm>
            <a:off x="4320540" y="2057400"/>
            <a:ext cx="342900" cy="377190"/>
          </a:xfrm>
          <a:prstGeom prst="chevron">
            <a:avLst>
              <a:gd name="adj" fmla="val 50000"/>
            </a:avLst>
          </a:prstGeom>
          <a:solidFill>
            <a:srgbClr val="D7DEE8"/>
          </a:solidFill>
          <a:ln w="12700" cap="flat" cmpd="sng">
            <a:solidFill>
              <a:srgbClr val="D7DE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33"/>
          <p:cNvSpPr/>
          <p:nvPr/>
        </p:nvSpPr>
        <p:spPr>
          <a:xfrm>
            <a:off x="8538210" y="4786884"/>
            <a:ext cx="240030" cy="1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A8698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7A8698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1138</Words>
  <Application>Microsoft Office PowerPoint</Application>
  <PresentationFormat>Affichage à l'écran (16:9)</PresentationFormat>
  <Paragraphs>292</Paragraphs>
  <Slides>26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26</vt:i4>
      </vt:variant>
    </vt:vector>
  </HeadingPairs>
  <TitlesOfParts>
    <vt:vector size="34" baseType="lpstr">
      <vt:lpstr>Lato</vt:lpstr>
      <vt:lpstr>Calibri</vt:lpstr>
      <vt:lpstr>Montserrat</vt:lpstr>
      <vt:lpstr>Play</vt:lpstr>
      <vt:lpstr>Arial</vt:lpstr>
      <vt:lpstr>Aptos</vt:lpstr>
      <vt:lpstr>Focus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Julie Claudia Barreau</cp:lastModifiedBy>
  <cp:revision>2</cp:revision>
  <dcterms:modified xsi:type="dcterms:W3CDTF">2026-04-01T17:30:55Z</dcterms:modified>
</cp:coreProperties>
</file>