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1" r:id="rId1"/>
    <p:sldMasterId id="2147483672" r:id="rId2"/>
  </p:sldMasterIdLst>
  <p:notesMasterIdLst>
    <p:notesMasterId r:id="rId22"/>
  </p:notesMasterIdLst>
  <p:sldIdLst>
    <p:sldId id="28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89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1T15:05:48.99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56 24575,'42'0'0,"1"-1"0,-1-3 0,1-1 0,47-13 0,-31 7 0,-1 3 0,2 3 0,-1 2 0,88 7 0,-23-1 0,-45-6 0,-51 1 0,0 1 0,0 1 0,1 1 0,-1 2 0,42 9 0,-66-11 0,0 0 0,0 0 0,-1 1 0,1-1 0,0 1 0,-1 0 0,1 0 0,-1 0 0,0 1 0,0-1 0,0 1 0,0 0 0,0 0 0,0 0 0,-1 0 0,0 0 0,1 0 0,-1 1 0,2 4 0,-3-5 0,0 1 0,-1 0 0,1-1 0,-1 1 0,0 0 0,1-1 0,-2 1 0,1 0 0,0 0 0,-1-1 0,0 1 0,0-1 0,0 1 0,0-1 0,0 1 0,-1-1 0,0 1 0,1-1 0,-1 0 0,-4 5 0,-35 53-1365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1T15:05:52.01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24575,'773'0'0,"-723"3"0,1 2 0,55 13 0,-54-8 0,96 5 0,-90-12 0,0 2 0,81 18 0,-1-6 0,-93-13 0,84 17 0,-55-4 0,0-3 0,148 7 0,-90-11 0,74 2 0,-139-11 0,-32 0 0,0-1 0,-1-1 0,1-2 0,-1-1 0,36-10 0,-34 5 0,0 2 0,1 1 0,0 2 0,38 1 0,-21 1 0,154-22 0,-100 11 0,-85 9 0,1 0 0,-1 2 0,1 0 0,28 3 0,-36 5 0,-24 3 0,-27 5 0,-14-5 0,-1-1 0,1-3 0,-93-1 0,-25 1 0,-85 9 0,-46 5 0,93 2 0,119-12 0,-1-4 0,-110-7 0,53-1 0,123 4 0,0-2 0,0 0 0,0-2 0,0 0 0,0-1 0,1-1 0,0-1 0,0-1 0,0-1 0,-19-10 0,0 0 0,-1 2 0,-78-19 0,0 0 0,59 23-1365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4-01T15:05:57.31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2684 228 24575,'-49'1'0,"25"1"0,0-2 0,0 0 0,-1-2 0,1 0 0,0-2 0,-46-13 0,117 13 0,328 18 0,18-1 0,-366-12 0,-1 2 0,31 5 0,-29-3 0,49 3 0,175-9 0,-2751 1 0,2465-2 0,-62-11 0,30 2 0,37 6 0,1-2 0,0-1 0,-28-11 0,-53-15 0,92 29 0,0-2 0,1 0 0,-1 0 0,1-2 0,-27-18 0,8 5 0,2 0 0,22 15 0,0-1 0,0 2 0,0-1 0,-22-7 0,29 12 0,0 1 0,0 1 0,0-1 0,0 0 0,0 1 0,0 0 0,0 0 0,0 0 0,-1 0 0,1 1 0,0 0 0,0-1 0,0 1 0,0 1 0,1-1 0,-1 1 0,0-1 0,0 1 0,-5 4 0,2-1 0,0 1 0,1-1 0,0 1 0,0 0 0,0 0 0,1 1 0,0 0 0,0 0 0,0 0 0,1 0 0,0 1 0,1 0 0,-5 15 0,1 5 0,1 0 0,-4 52 0,6-38 0,2 12 0,3-44 0,-1 1 0,0 0 0,-1 0 0,0 0 0,-1-1 0,-3 14 0,4-23 0,1 1 0,-1-1 0,1 0 0,-1 0 0,0 0 0,1 0 0,-1 0 0,0 0 0,0-1 0,0 1 0,1 0 0,-1 0 0,0 0 0,0-1 0,0 1 0,0 0 0,0-1 0,-1 1 0,1-1 0,0 0 0,0 1 0,0-1 0,0 0 0,-3 1 0,0-1 0,1 0 0,-1 0 0,0-1 0,0 1 0,1-1 0,-1 0 0,0 0 0,-4-2 0,-5-3 0,0 0 0,0-1 0,-15-11 0,-5-5-455,0 2 0,-57-26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d1f616e5b2_2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Google Shape;98;g3d1f616e5b2_2_46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9" name="Google Shape;99;g3d1f616e5b2_2_46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d1f616e5b2_2_2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9" name="Google Shape;309;g3d1f616e5b2_2_249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10" name="Google Shape;310;g3d1f616e5b2_2_249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d1f616e5b2_2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2" name="Google Shape;342;g3d1f616e5b2_2_281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3" name="Google Shape;343;g3d1f616e5b2_2_281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3d1f616e5b2_2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5" name="Google Shape;365;g3d1f616e5b2_2_303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66" name="Google Shape;366;g3d1f616e5b2_2_303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3d1f616e5b2_2_3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8" name="Google Shape;398;g3d1f616e5b2_2_335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9" name="Google Shape;399;g3d1f616e5b2_2_335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3d1f616e5b2_2_3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27" name="Google Shape;427;g3d1f616e5b2_2_3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3d1f616e5b2_2_3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2" name="Google Shape;452;g3d1f616e5b2_2_387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53" name="Google Shape;453;g3d1f616e5b2_2_387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3d1f616e5b2_2_4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8" name="Google Shape;478;g3d1f616e5b2_2_412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79" name="Google Shape;479;g3d1f616e5b2_2_412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3d1f616e5b2_2_4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2" name="Google Shape;492;g3d1f616e5b2_2_425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93" name="Google Shape;493;g3d1f616e5b2_2_425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3d1f616e5b2_2_4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6" name="Google Shape;506;g3d1f616e5b2_2_438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07" name="Google Shape;507;g3d1f616e5b2_2_438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d1f616e5b2_2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3d1f616e5b2_2_56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9" name="Google Shape;109;g3d1f616e5b2_2_56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d1f616e5b2_2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3d1f616e5b2_2_81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5" name="Google Shape;135;g3d1f616e5b2_2_81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d1f616e5b2_2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g3d1f616e5b2_2_106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g3d1f616e5b2_2_106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d1f616e5b2_2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3d1f616e5b2_2_126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2" name="Google Shape;182;g3d1f616e5b2_2_126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d1f616e5b2_2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2" name="Google Shape;212;g3d1f616e5b2_2_156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3" name="Google Shape;213;g3d1f616e5b2_2_156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d1f616e5b2_2_1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g3d1f616e5b2_2_190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48" name="Google Shape;248;g3d1f616e5b2_2_190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d1f616e5b2_2_2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1" name="Google Shape;271;g3d1f616e5b2_2_213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72" name="Google Shape;272;g3d1f616e5b2_2_213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3d1f616e5b2_2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828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0" name="Google Shape;300;g3d1f616e5b2_2_241:notes"/>
          <p:cNvSpPr txBox="1">
            <a:spLocks noGrp="1"/>
          </p:cNvSpPr>
          <p:nvPr>
            <p:ph type="body" idx="1"/>
          </p:nvPr>
        </p:nvSpPr>
        <p:spPr>
          <a:xfrm>
            <a:off x="914400" y="4400550"/>
            <a:ext cx="73152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01" name="Google Shape;301;g3d1f616e5b2_2_241:notes"/>
          <p:cNvSpPr txBox="1">
            <a:spLocks noGrp="1"/>
          </p:cNvSpPr>
          <p:nvPr>
            <p:ph type="sldNum" idx="12"/>
          </p:nvPr>
        </p:nvSpPr>
        <p:spPr>
          <a:xfrm>
            <a:off x="5179484" y="8685213"/>
            <a:ext cx="39624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FAULT">
  <p:cSld name="DEFAULT">
    <p:bg>
      <p:bgPr>
        <a:solidFill>
          <a:schemeClr val="lt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2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4" name="Google Shape;84;p2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5" name="Google Shape;85;p2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6" name="Google Shape;86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89" name="Google Shape;89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4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2" name="Google Shape;92;p24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3" name="Google Shape;93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STER">
  <p:cSld name="MASTER">
    <p:bg>
      <p:bgPr>
        <a:solidFill>
          <a:srgbClr val="FFFFFF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3"/>
          <p:cNvSpPr/>
          <p:nvPr/>
        </p:nvSpPr>
        <p:spPr>
          <a:xfrm>
            <a:off x="0" y="0"/>
            <a:ext cx="9143700" cy="123300"/>
          </a:xfrm>
          <a:prstGeom prst="rect">
            <a:avLst/>
          </a:prstGeom>
          <a:solidFill>
            <a:srgbClr val="1E3A5F"/>
          </a:solidFill>
          <a:ln w="12700" cap="flat" cmpd="sng">
            <a:solidFill>
              <a:srgbClr val="1E3A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3"/>
          <p:cNvSpPr/>
          <p:nvPr/>
        </p:nvSpPr>
        <p:spPr>
          <a:xfrm>
            <a:off x="377190" y="4834890"/>
            <a:ext cx="2880300" cy="1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5D6B82"/>
              </a:buClr>
              <a:buSzPts val="700"/>
              <a:buFont typeface="Arial"/>
              <a:buNone/>
            </a:pPr>
            <a:r>
              <a:rPr lang="fr" sz="700" b="0" i="0" u="none" strike="noStrike" cap="none">
                <a:solidFill>
                  <a:srgbClr val="5D6B82"/>
                </a:solidFill>
                <a:latin typeface="Arial"/>
                <a:ea typeface="Arial"/>
                <a:cs typeface="Arial"/>
                <a:sym typeface="Arial"/>
              </a:rPr>
              <a:t>Méthodologie • Dissertation française</a:t>
            </a: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9058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.png"/><Relationship Id="rId5" Type="http://schemas.openxmlformats.org/officeDocument/2006/relationships/customXml" Target="../ink/ink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B4C84A8-EF32-C641-6A78-03619C0B1C83}"/>
              </a:ext>
            </a:extLst>
          </p:cNvPr>
          <p:cNvSpPr txBox="1"/>
          <p:nvPr/>
        </p:nvSpPr>
        <p:spPr>
          <a:xfrm>
            <a:off x="461639" y="710214"/>
            <a:ext cx="846929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Università degli Studi di Cagliari</a:t>
            </a:r>
            <a:br>
              <a:rPr lang="it-IT" dirty="0"/>
            </a:br>
            <a:r>
              <a:rPr lang="it-IT" b="1" dirty="0"/>
              <a:t>Facoltà di Studi Umanistici</a:t>
            </a:r>
          </a:p>
          <a:p>
            <a:pPr algn="ctr"/>
            <a:endParaRPr lang="it-IT" dirty="0"/>
          </a:p>
          <a:p>
            <a:pPr algn="ctr"/>
            <a:br>
              <a:rPr lang="it-IT" dirty="0"/>
            </a:br>
            <a:endParaRPr lang="it-IT" dirty="0"/>
          </a:p>
          <a:p>
            <a:pPr algn="ctr"/>
            <a:endParaRPr lang="it-IT" b="1" dirty="0"/>
          </a:p>
          <a:p>
            <a:pPr algn="ctr"/>
            <a:r>
              <a:rPr lang="it-IT" b="1" dirty="0"/>
              <a:t>LM-37 – Lingue e Letterature Moderne Europee e Americane</a:t>
            </a:r>
            <a:br>
              <a:rPr lang="it-IT" dirty="0"/>
            </a:br>
            <a:r>
              <a:rPr lang="it-IT" b="1" dirty="0"/>
              <a:t>Secondo anno</a:t>
            </a:r>
            <a:endParaRPr lang="it-IT" dirty="0"/>
          </a:p>
          <a:p>
            <a:pPr algn="ctr"/>
            <a:r>
              <a:rPr lang="it-IT" b="1" dirty="0"/>
              <a:t>Francese 5</a:t>
            </a:r>
          </a:p>
          <a:p>
            <a:pPr algn="ctr"/>
            <a:br>
              <a:rPr lang="it-IT" dirty="0"/>
            </a:br>
            <a:endParaRPr lang="it-IT" dirty="0"/>
          </a:p>
          <a:p>
            <a:pPr algn="ctr"/>
            <a:r>
              <a:rPr lang="it-IT" b="1" dirty="0"/>
              <a:t>Dott.ssa Julie Claudia Barreau</a:t>
            </a:r>
            <a:br>
              <a:rPr lang="it-IT" dirty="0"/>
            </a:br>
            <a:endParaRPr lang="it-IT" dirty="0"/>
          </a:p>
          <a:p>
            <a:pPr algn="ctr"/>
            <a:r>
              <a:rPr lang="it-IT" b="1" dirty="0"/>
              <a:t>25 e 30 Marzo 2026</a:t>
            </a:r>
            <a:endParaRPr lang="it-IT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7B4F21C-CBD5-320A-7CB2-7BE0F9EC3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1812" y="1242873"/>
            <a:ext cx="642520" cy="64252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Encre 2">
                <a:extLst>
                  <a:ext uri="{FF2B5EF4-FFF2-40B4-BE49-F238E27FC236}">
                    <a16:creationId xmlns:a16="http://schemas.microsoft.com/office/drawing/2014/main" id="{7497E9B5-3FE8-AE93-C931-3E5CA79E5C64}"/>
                  </a:ext>
                </a:extLst>
              </p14:cNvPr>
              <p14:cNvContentPartPr/>
              <p14:nvPr/>
            </p14:nvContentPartPr>
            <p14:xfrm>
              <a:off x="203987" y="4773520"/>
              <a:ext cx="405360" cy="75600"/>
            </p14:xfrm>
          </p:contentPart>
        </mc:Choice>
        <mc:Fallback xmlns="">
          <p:pic>
            <p:nvPicPr>
              <p:cNvPr id="3" name="Encre 2">
                <a:extLst>
                  <a:ext uri="{FF2B5EF4-FFF2-40B4-BE49-F238E27FC236}">
                    <a16:creationId xmlns:a16="http://schemas.microsoft.com/office/drawing/2014/main" id="{7497E9B5-3FE8-AE93-C931-3E5CA79E5C6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1347" y="4710880"/>
                <a:ext cx="531000" cy="20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Encre 4">
                <a:extLst>
                  <a:ext uri="{FF2B5EF4-FFF2-40B4-BE49-F238E27FC236}">
                    <a16:creationId xmlns:a16="http://schemas.microsoft.com/office/drawing/2014/main" id="{8093A13B-087E-BB36-5E9B-67BE83F74148}"/>
                  </a:ext>
                </a:extLst>
              </p14:cNvPr>
              <p14:cNvContentPartPr/>
              <p14:nvPr/>
            </p14:nvContentPartPr>
            <p14:xfrm>
              <a:off x="576947" y="4935880"/>
              <a:ext cx="1266480" cy="82080"/>
            </p14:xfrm>
          </p:contentPart>
        </mc:Choice>
        <mc:Fallback xmlns="">
          <p:pic>
            <p:nvPicPr>
              <p:cNvPr id="5" name="Encre 4">
                <a:extLst>
                  <a:ext uri="{FF2B5EF4-FFF2-40B4-BE49-F238E27FC236}">
                    <a16:creationId xmlns:a16="http://schemas.microsoft.com/office/drawing/2014/main" id="{8093A13B-087E-BB36-5E9B-67BE83F7414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3947" y="4872880"/>
                <a:ext cx="1392120" cy="20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Encre 5">
                <a:extLst>
                  <a:ext uri="{FF2B5EF4-FFF2-40B4-BE49-F238E27FC236}">
                    <a16:creationId xmlns:a16="http://schemas.microsoft.com/office/drawing/2014/main" id="{9AB0BCD1-D07C-299A-5A90-820417F1570D}"/>
                  </a:ext>
                </a:extLst>
              </p14:cNvPr>
              <p14:cNvContentPartPr/>
              <p14:nvPr/>
            </p14:nvContentPartPr>
            <p14:xfrm>
              <a:off x="391907" y="4809520"/>
              <a:ext cx="1332720" cy="167400"/>
            </p14:xfrm>
          </p:contentPart>
        </mc:Choice>
        <mc:Fallback xmlns="">
          <p:pic>
            <p:nvPicPr>
              <p:cNvPr id="6" name="Encre 5">
                <a:extLst>
                  <a:ext uri="{FF2B5EF4-FFF2-40B4-BE49-F238E27FC236}">
                    <a16:creationId xmlns:a16="http://schemas.microsoft.com/office/drawing/2014/main" id="{9AB0BCD1-D07C-299A-5A90-820417F1570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29267" y="4746880"/>
                <a:ext cx="1458360" cy="29304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ZoneTexte 6">
            <a:extLst>
              <a:ext uri="{FF2B5EF4-FFF2-40B4-BE49-F238E27FC236}">
                <a16:creationId xmlns:a16="http://schemas.microsoft.com/office/drawing/2014/main" id="{E66B0C98-DE02-E31F-F050-001292468E88}"/>
              </a:ext>
            </a:extLst>
          </p:cNvPr>
          <p:cNvSpPr txBox="1"/>
          <p:nvPr/>
        </p:nvSpPr>
        <p:spPr>
          <a:xfrm>
            <a:off x="683581" y="4296793"/>
            <a:ext cx="84604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i="1">
                <a:latin typeface="Aptos" panose="020B0004020202020204" pitchFamily="34" charset="0"/>
              </a:rPr>
              <a:t>Sources : Édito </a:t>
            </a:r>
            <a:r>
              <a:rPr lang="fr-FR" sz="1100" b="1" i="1" dirty="0">
                <a:latin typeface="Aptos" panose="020B0004020202020204" pitchFamily="34" charset="0"/>
              </a:rPr>
              <a:t>B1 (2e édition), © Didier.</a:t>
            </a:r>
          </a:p>
          <a:p>
            <a:pPr algn="ctr"/>
            <a:r>
              <a:rPr lang="fr-FR" sz="1100" b="1" i="1" dirty="0">
                <a:latin typeface="Aptos" panose="020B0004020202020204" pitchFamily="34" charset="0"/>
              </a:rPr>
              <a:t>Alter Ego + B1, © Hachette FLE. </a:t>
            </a:r>
          </a:p>
        </p:txBody>
      </p:sp>
    </p:spTree>
    <p:extLst>
      <p:ext uri="{BB962C8B-B14F-4D97-AF65-F5344CB8AC3E}">
        <p14:creationId xmlns:p14="http://schemas.microsoft.com/office/powerpoint/2010/main" val="226597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5555"/>
        </a:solidFill>
        <a:effectLst/>
      </p:bgPr>
    </p:bg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4"/>
          <p:cNvSpPr/>
          <p:nvPr/>
        </p:nvSpPr>
        <p:spPr>
          <a:xfrm>
            <a:off x="731520" y="731520"/>
            <a:ext cx="768096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CCCC"/>
              </a:buClr>
              <a:buSzPts val="1300"/>
              <a:buFont typeface="Trebuchet MS"/>
              <a:buNone/>
            </a:pPr>
            <a:r>
              <a:rPr lang="fr" sz="1300" b="0" i="0" u="none" strike="noStrike" cap="none">
                <a:solidFill>
                  <a:srgbClr val="99CCCC"/>
                </a:solidFill>
                <a:latin typeface="Trebuchet MS"/>
                <a:ea typeface="Trebuchet MS"/>
                <a:cs typeface="Trebuchet MS"/>
                <a:sym typeface="Trebuchet MS"/>
              </a:rPr>
              <a:t>Sujet :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34"/>
          <p:cNvSpPr/>
          <p:nvPr/>
        </p:nvSpPr>
        <p:spPr>
          <a:xfrm>
            <a:off x="731520" y="1143000"/>
            <a:ext cx="7680960" cy="2103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Trebuchet MS"/>
              <a:buNone/>
            </a:pPr>
            <a:r>
              <a:rPr lang="fr" sz="2600" b="1" i="0" u="none" strike="noStrike" cap="none">
                <a:solidFill>
                  <a:srgbClr val="FFFFFF"/>
                </a:solidFill>
                <a:highlight>
                  <a:srgbClr val="1A7E7E"/>
                </a:highlight>
                <a:latin typeface="Trebuchet MS"/>
                <a:ea typeface="Trebuchet MS"/>
                <a:cs typeface="Trebuchet MS"/>
                <a:sym typeface="Trebuchet MS"/>
              </a:rPr>
              <a:t>Le marché du travail contemporain</a:t>
            </a:r>
            <a:endParaRPr sz="2600" b="0" i="0" u="none" strike="noStrike" cap="none">
              <a:solidFill>
                <a:schemeClr val="dk1"/>
              </a:solidFill>
              <a:highlight>
                <a:srgbClr val="1A7E7E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Trebuchet MS"/>
              <a:buNone/>
            </a:pPr>
            <a:r>
              <a:rPr lang="fr" sz="2600" b="1" i="0" u="none" strike="noStrike" cap="none">
                <a:solidFill>
                  <a:srgbClr val="FFFFFF"/>
                </a:solidFill>
                <a:highlight>
                  <a:srgbClr val="1A7E7E"/>
                </a:highlight>
                <a:latin typeface="Trebuchet MS"/>
                <a:ea typeface="Trebuchet MS"/>
                <a:cs typeface="Trebuchet MS"/>
                <a:sym typeface="Trebuchet MS"/>
              </a:rPr>
              <a:t>est-il une menace ou une opportunité</a:t>
            </a:r>
            <a:endParaRPr sz="2600" b="0" i="0" u="none" strike="noStrike" cap="none">
              <a:solidFill>
                <a:schemeClr val="dk1"/>
              </a:solidFill>
              <a:highlight>
                <a:srgbClr val="1A7E7E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Trebuchet MS"/>
              <a:buNone/>
            </a:pPr>
            <a:r>
              <a:rPr lang="fr" sz="2600" b="1" i="0" u="none" strike="noStrike" cap="none">
                <a:solidFill>
                  <a:srgbClr val="FFFFFF"/>
                </a:solidFill>
                <a:highlight>
                  <a:srgbClr val="1A7E7E"/>
                </a:highlight>
                <a:latin typeface="Trebuchet MS"/>
                <a:ea typeface="Trebuchet MS"/>
                <a:cs typeface="Trebuchet MS"/>
                <a:sym typeface="Trebuchet MS"/>
              </a:rPr>
              <a:t>pour les jeunes diplômés ?</a:t>
            </a:r>
            <a:endParaRPr sz="2600" b="0" i="0" u="none" strike="noStrike" cap="none">
              <a:solidFill>
                <a:schemeClr val="dk1"/>
              </a:solidFill>
              <a:highlight>
                <a:srgbClr val="1A7E7E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05" name="Google Shape;305;p34"/>
          <p:cNvCxnSpPr/>
          <p:nvPr/>
        </p:nvCxnSpPr>
        <p:spPr>
          <a:xfrm>
            <a:off x="731520" y="3337560"/>
            <a:ext cx="3200400" cy="0"/>
          </a:xfrm>
          <a:prstGeom prst="straightConnector1">
            <a:avLst/>
          </a:prstGeom>
          <a:noFill/>
          <a:ln w="2540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6" name="Google Shape;306;p34"/>
          <p:cNvSpPr/>
          <p:nvPr/>
        </p:nvSpPr>
        <p:spPr>
          <a:xfrm>
            <a:off x="731520" y="3520440"/>
            <a:ext cx="768096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9620"/>
              </a:buClr>
              <a:buSzPts val="1400"/>
              <a:buFont typeface="Calibri"/>
              <a:buNone/>
            </a:pPr>
            <a:r>
              <a:rPr lang="fr" sz="1400" b="1" i="0" u="none" strike="noStrike" cap="none">
                <a:solidFill>
                  <a:srgbClr val="B89620"/>
                </a:solidFill>
                <a:latin typeface="Calibri"/>
                <a:ea typeface="Calibri"/>
                <a:cs typeface="Calibri"/>
                <a:sym typeface="Calibri"/>
              </a:rPr>
              <a:t>Mouvement 1 : </a:t>
            </a:r>
            <a:r>
              <a:rPr lang="fr"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menace / risque</a:t>
            </a:r>
            <a:r>
              <a:rPr lang="fr" sz="1400" b="0" i="0" u="none" strike="noStrike" cap="none">
                <a:solidFill>
                  <a:srgbClr val="99CCCC"/>
                </a:solidFill>
                <a:latin typeface="Calibri"/>
                <a:ea typeface="Calibri"/>
                <a:cs typeface="Calibri"/>
                <a:sym typeface="Calibri"/>
              </a:rPr>
              <a:t>     →     </a:t>
            </a:r>
            <a:r>
              <a:rPr lang="fr" sz="1400" b="1" i="0" u="none" strike="noStrike" cap="none">
                <a:solidFill>
                  <a:srgbClr val="B89620"/>
                </a:solidFill>
                <a:latin typeface="Calibri"/>
                <a:ea typeface="Calibri"/>
                <a:cs typeface="Calibri"/>
                <a:sym typeface="Calibri"/>
              </a:rPr>
              <a:t>Mouvement 2 : </a:t>
            </a:r>
            <a:r>
              <a:rPr lang="fr"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opportunité / renouveau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9"/>
        </a:solidFill>
        <a:effectLst/>
      </p:bgPr>
    </p:bg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5"/>
          <p:cNvSpPr/>
          <p:nvPr/>
        </p:nvSpPr>
        <p:spPr>
          <a:xfrm>
            <a:off x="0" y="0"/>
            <a:ext cx="82296" cy="514350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35"/>
          <p:cNvSpPr/>
          <p:nvPr/>
        </p:nvSpPr>
        <p:spPr>
          <a:xfrm>
            <a:off x="301752" y="201168"/>
            <a:ext cx="854964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2200"/>
              <a:buFont typeface="Trebuchet MS"/>
              <a:buNone/>
            </a:pPr>
            <a:r>
              <a:rPr lang="fr" sz="2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Relais d'écriture — Paragraphe 1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4" name="Google Shape;314;p35"/>
          <p:cNvCxnSpPr/>
          <p:nvPr/>
        </p:nvCxnSpPr>
        <p:spPr>
          <a:xfrm>
            <a:off x="301752" y="777240"/>
            <a:ext cx="8549640" cy="0"/>
          </a:xfrm>
          <a:prstGeom prst="straightConnector1">
            <a:avLst/>
          </a:prstGeom>
          <a:noFill/>
          <a:ln w="190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5" name="Google Shape;315;p35"/>
          <p:cNvSpPr/>
          <p:nvPr/>
        </p:nvSpPr>
        <p:spPr>
          <a:xfrm>
            <a:off x="301752" y="822960"/>
            <a:ext cx="8549640" cy="29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77777"/>
              </a:buClr>
              <a:buSzPts val="1100"/>
              <a:buFont typeface="Calibri"/>
              <a:buNone/>
            </a:pPr>
            <a:r>
              <a:rPr lang="fr" sz="14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Mouvement : la menace</a:t>
            </a:r>
            <a:r>
              <a:rPr lang="fr" sz="12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35"/>
          <p:cNvSpPr/>
          <p:nvPr/>
        </p:nvSpPr>
        <p:spPr>
          <a:xfrm>
            <a:off x="301752" y="1170432"/>
            <a:ext cx="8549640" cy="457200"/>
          </a:xfrm>
          <a:prstGeom prst="rect">
            <a:avLst/>
          </a:prstGeom>
          <a:solidFill>
            <a:srgbClr val="E8F4F4"/>
          </a:solidFill>
          <a:ln w="1015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35"/>
          <p:cNvSpPr/>
          <p:nvPr/>
        </p:nvSpPr>
        <p:spPr>
          <a:xfrm>
            <a:off x="457200" y="1170432"/>
            <a:ext cx="832104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1250"/>
              <a:buFont typeface="Calibri"/>
              <a:buNone/>
            </a:pPr>
            <a:r>
              <a:rPr lang="fr" sz="1250" b="0" i="1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Deux groupes équilibrés · chaque membre rédige une étape · repartez du tableau.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35"/>
          <p:cNvSpPr/>
          <p:nvPr/>
        </p:nvSpPr>
        <p:spPr>
          <a:xfrm>
            <a:off x="301752" y="1755648"/>
            <a:ext cx="8549640" cy="80467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35"/>
          <p:cNvSpPr/>
          <p:nvPr/>
        </p:nvSpPr>
        <p:spPr>
          <a:xfrm>
            <a:off x="301752" y="1755648"/>
            <a:ext cx="73152" cy="804672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35"/>
          <p:cNvSpPr/>
          <p:nvPr/>
        </p:nvSpPr>
        <p:spPr>
          <a:xfrm>
            <a:off x="521208" y="1901952"/>
            <a:ext cx="384048" cy="384048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35"/>
          <p:cNvSpPr/>
          <p:nvPr/>
        </p:nvSpPr>
        <p:spPr>
          <a:xfrm>
            <a:off x="521208" y="1901952"/>
            <a:ext cx="384048" cy="38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rebuchet MS"/>
              <a:buNone/>
            </a:pPr>
            <a:r>
              <a:rPr lang="fr" sz="14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A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p35"/>
          <p:cNvSpPr/>
          <p:nvPr/>
        </p:nvSpPr>
        <p:spPr>
          <a:xfrm>
            <a:off x="1051560" y="1847088"/>
            <a:ext cx="758952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1100"/>
              <a:buFont typeface="Calibri"/>
              <a:buNone/>
            </a:pPr>
            <a:r>
              <a:rPr lang="fr" sz="1100" b="1" i="0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Idée directrice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p35"/>
          <p:cNvSpPr/>
          <p:nvPr/>
        </p:nvSpPr>
        <p:spPr>
          <a:xfrm>
            <a:off x="1051560" y="2157984"/>
            <a:ext cx="758952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Une phrase qui </a:t>
            </a:r>
            <a:r>
              <a:rPr lang="fr" sz="1250" b="1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annonce </a:t>
            </a: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le mouvement « menace »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p35"/>
          <p:cNvSpPr/>
          <p:nvPr/>
        </p:nvSpPr>
        <p:spPr>
          <a:xfrm>
            <a:off x="301752" y="2670048"/>
            <a:ext cx="8549640" cy="80467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35"/>
          <p:cNvSpPr/>
          <p:nvPr/>
        </p:nvSpPr>
        <p:spPr>
          <a:xfrm>
            <a:off x="301752" y="2670048"/>
            <a:ext cx="73152" cy="804672"/>
          </a:xfrm>
          <a:prstGeom prst="rect">
            <a:avLst/>
          </a:prstGeom>
          <a:solidFill>
            <a:srgbClr val="B84020"/>
          </a:solidFill>
          <a:ln w="12700" cap="flat" cmpd="sng">
            <a:solidFill>
              <a:srgbClr val="B840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35"/>
          <p:cNvSpPr/>
          <p:nvPr/>
        </p:nvSpPr>
        <p:spPr>
          <a:xfrm>
            <a:off x="521208" y="2816352"/>
            <a:ext cx="384048" cy="384048"/>
          </a:xfrm>
          <a:prstGeom prst="rect">
            <a:avLst/>
          </a:prstGeom>
          <a:solidFill>
            <a:srgbClr val="B84020"/>
          </a:solidFill>
          <a:ln w="12700" cap="flat" cmpd="sng">
            <a:solidFill>
              <a:srgbClr val="B840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35"/>
          <p:cNvSpPr/>
          <p:nvPr/>
        </p:nvSpPr>
        <p:spPr>
          <a:xfrm>
            <a:off x="521208" y="2816352"/>
            <a:ext cx="384048" cy="38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rebuchet MS"/>
              <a:buNone/>
            </a:pPr>
            <a:r>
              <a:rPr lang="fr" sz="14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B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p35"/>
          <p:cNvSpPr/>
          <p:nvPr/>
        </p:nvSpPr>
        <p:spPr>
          <a:xfrm>
            <a:off x="1051560" y="2761488"/>
            <a:ext cx="758952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4020"/>
              </a:buClr>
              <a:buSzPts val="1100"/>
              <a:buFont typeface="Calibri"/>
              <a:buNone/>
            </a:pPr>
            <a:r>
              <a:rPr lang="fr" sz="1100" b="1" i="0" u="none" strike="noStrike" cap="none">
                <a:solidFill>
                  <a:srgbClr val="B84020"/>
                </a:solidFill>
                <a:latin typeface="Calibri"/>
                <a:ea typeface="Calibri"/>
                <a:cs typeface="Calibri"/>
                <a:sym typeface="Calibri"/>
              </a:rPr>
              <a:t>Développement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35"/>
          <p:cNvSpPr/>
          <p:nvPr/>
        </p:nvSpPr>
        <p:spPr>
          <a:xfrm>
            <a:off x="1051560" y="3072384"/>
            <a:ext cx="758952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2 phrases qui expliquent pourquoi c'est une menace — </a:t>
            </a:r>
            <a:r>
              <a:rPr lang="fr" sz="1250" b="1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repartir du texte</a:t>
            </a:r>
            <a:endParaRPr sz="125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35"/>
          <p:cNvSpPr/>
          <p:nvPr/>
        </p:nvSpPr>
        <p:spPr>
          <a:xfrm>
            <a:off x="301752" y="3584448"/>
            <a:ext cx="8549640" cy="80467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35"/>
          <p:cNvSpPr/>
          <p:nvPr/>
        </p:nvSpPr>
        <p:spPr>
          <a:xfrm>
            <a:off x="301752" y="3584448"/>
            <a:ext cx="73152" cy="804672"/>
          </a:xfrm>
          <a:prstGeom prst="rect">
            <a:avLst/>
          </a:prstGeom>
          <a:solidFill>
            <a:srgbClr val="7A5C9A"/>
          </a:solidFill>
          <a:ln w="12700" cap="flat" cmpd="sng">
            <a:solidFill>
              <a:srgbClr val="7A5C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35"/>
          <p:cNvSpPr/>
          <p:nvPr/>
        </p:nvSpPr>
        <p:spPr>
          <a:xfrm>
            <a:off x="521208" y="3730752"/>
            <a:ext cx="384048" cy="384048"/>
          </a:xfrm>
          <a:prstGeom prst="rect">
            <a:avLst/>
          </a:prstGeom>
          <a:solidFill>
            <a:srgbClr val="7A5C9A"/>
          </a:solidFill>
          <a:ln w="12700" cap="flat" cmpd="sng">
            <a:solidFill>
              <a:srgbClr val="7A5C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35"/>
          <p:cNvSpPr/>
          <p:nvPr/>
        </p:nvSpPr>
        <p:spPr>
          <a:xfrm>
            <a:off x="521208" y="3730752"/>
            <a:ext cx="384048" cy="38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rebuchet MS"/>
              <a:buNone/>
            </a:pPr>
            <a:r>
              <a:rPr lang="fr" sz="14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C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p35"/>
          <p:cNvSpPr/>
          <p:nvPr/>
        </p:nvSpPr>
        <p:spPr>
          <a:xfrm>
            <a:off x="1051560" y="3675888"/>
            <a:ext cx="758952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A5C9A"/>
              </a:buClr>
              <a:buSzPts val="1100"/>
              <a:buFont typeface="Calibri"/>
              <a:buNone/>
            </a:pPr>
            <a:r>
              <a:rPr lang="fr" sz="1100" b="1" i="0" u="none" strike="noStrike" cap="none">
                <a:solidFill>
                  <a:srgbClr val="7A5C9A"/>
                </a:solidFill>
                <a:latin typeface="Calibri"/>
                <a:ea typeface="Calibri"/>
                <a:cs typeface="Calibri"/>
                <a:sym typeface="Calibri"/>
              </a:rPr>
              <a:t>Exemple + conclusion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Google Shape;335;p35"/>
          <p:cNvSpPr/>
          <p:nvPr/>
        </p:nvSpPr>
        <p:spPr>
          <a:xfrm>
            <a:off x="1051560" y="3986784"/>
            <a:ext cx="758952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1 phrase d'</a:t>
            </a:r>
            <a:r>
              <a:rPr lang="fr" sz="1250" b="1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exemple précis tiré du texte </a:t>
            </a: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· 1 phrase de </a:t>
            </a:r>
            <a:r>
              <a:rPr lang="fr" sz="1250" b="1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clôture</a:t>
            </a:r>
            <a:endParaRPr sz="125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35"/>
          <p:cNvSpPr/>
          <p:nvPr/>
        </p:nvSpPr>
        <p:spPr>
          <a:xfrm>
            <a:off x="301752" y="4590288"/>
            <a:ext cx="8549640" cy="164592"/>
          </a:xfrm>
          <a:prstGeom prst="rect">
            <a:avLst/>
          </a:prstGeom>
          <a:solidFill>
            <a:srgbClr val="B89620"/>
          </a:solidFill>
          <a:ln w="1270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35"/>
          <p:cNvSpPr/>
          <p:nvPr/>
        </p:nvSpPr>
        <p:spPr>
          <a:xfrm>
            <a:off x="411480" y="4590288"/>
            <a:ext cx="8321040" cy="164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alibri"/>
              <a:buNone/>
            </a:pPr>
            <a:r>
              <a:rPr lang="fr" sz="9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Essayez d’intégrer le subjonctif là où le sens l’appelle — de préférence dans l’idée directrice ou dans la transition.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8" name="Google Shape;338;p35"/>
          <p:cNvCxnSpPr/>
          <p:nvPr/>
        </p:nvCxnSpPr>
        <p:spPr>
          <a:xfrm>
            <a:off x="365760" y="4818888"/>
            <a:ext cx="8412480" cy="0"/>
          </a:xfrm>
          <a:prstGeom prst="straightConnector1">
            <a:avLst/>
          </a:prstGeom>
          <a:noFill/>
          <a:ln w="9525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39" name="Google Shape;339;p35"/>
          <p:cNvSpPr/>
          <p:nvPr/>
        </p:nvSpPr>
        <p:spPr>
          <a:xfrm>
            <a:off x="365760" y="4846320"/>
            <a:ext cx="8412480" cy="201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AAAA"/>
              </a:buClr>
              <a:buSzPts val="900"/>
              <a:buFont typeface="Calibri"/>
              <a:buNone/>
            </a:pPr>
            <a:r>
              <a:rPr lang="fr" sz="900" b="0" i="0" u="none" strike="noStrike" cap="non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rPr>
              <a:t>Cours 3  ·  Relais d'écriture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9"/>
        </a:solidFill>
        <a:effectLst/>
      </p:bgPr>
    </p:bg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6"/>
          <p:cNvSpPr/>
          <p:nvPr/>
        </p:nvSpPr>
        <p:spPr>
          <a:xfrm>
            <a:off x="0" y="0"/>
            <a:ext cx="82296" cy="514350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36"/>
          <p:cNvSpPr/>
          <p:nvPr/>
        </p:nvSpPr>
        <p:spPr>
          <a:xfrm>
            <a:off x="301752" y="201168"/>
            <a:ext cx="854964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2200"/>
              <a:buFont typeface="Trebuchet MS"/>
              <a:buNone/>
            </a:pPr>
            <a:r>
              <a:rPr lang="fr" sz="2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La transition 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47" name="Google Shape;347;p36"/>
          <p:cNvCxnSpPr/>
          <p:nvPr/>
        </p:nvCxnSpPr>
        <p:spPr>
          <a:xfrm>
            <a:off x="301752" y="777240"/>
            <a:ext cx="8549640" cy="0"/>
          </a:xfrm>
          <a:prstGeom prst="straightConnector1">
            <a:avLst/>
          </a:prstGeom>
          <a:noFill/>
          <a:ln w="190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8" name="Google Shape;348;p36"/>
          <p:cNvSpPr/>
          <p:nvPr/>
        </p:nvSpPr>
        <p:spPr>
          <a:xfrm>
            <a:off x="301752" y="822960"/>
            <a:ext cx="8549640" cy="29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77777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36"/>
          <p:cNvSpPr/>
          <p:nvPr/>
        </p:nvSpPr>
        <p:spPr>
          <a:xfrm>
            <a:off x="301752" y="1170432"/>
            <a:ext cx="8549640" cy="59436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36"/>
          <p:cNvSpPr/>
          <p:nvPr/>
        </p:nvSpPr>
        <p:spPr>
          <a:xfrm>
            <a:off x="457200" y="1170432"/>
            <a:ext cx="8321040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9620"/>
              </a:buClr>
              <a:buSzPts val="1350"/>
              <a:buFont typeface="Calibri"/>
              <a:buNone/>
            </a:pPr>
            <a:r>
              <a:rPr lang="fr" sz="1350" b="1" i="0" u="none" strike="noStrike" cap="none">
                <a:solidFill>
                  <a:srgbClr val="FFE599"/>
                </a:solidFill>
                <a:latin typeface="Calibri"/>
                <a:ea typeface="Calibri"/>
                <a:cs typeface="Calibri"/>
                <a:sym typeface="Calibri"/>
              </a:rPr>
              <a:t>La transition</a:t>
            </a:r>
            <a:r>
              <a:rPr lang="fr" sz="1350" b="1" i="0" u="none" strike="noStrike" cap="none">
                <a:solidFill>
                  <a:srgbClr val="B8962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3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clôt le premier argument </a:t>
            </a:r>
            <a:r>
              <a:rPr lang="fr" sz="135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sans le répéter </a:t>
            </a:r>
            <a:r>
              <a:rPr lang="fr" sz="13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et ouvre le second </a:t>
            </a:r>
            <a:r>
              <a:rPr lang="fr" sz="135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sans le révéler.</a:t>
            </a:r>
            <a:endParaRPr sz="135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p36"/>
          <p:cNvSpPr/>
          <p:nvPr/>
        </p:nvSpPr>
        <p:spPr>
          <a:xfrm>
            <a:off x="301752" y="1901952"/>
            <a:ext cx="8549640" cy="1005840"/>
          </a:xfrm>
          <a:prstGeom prst="rect">
            <a:avLst/>
          </a:prstGeom>
          <a:solidFill>
            <a:srgbClr val="E8F4F4"/>
          </a:solidFill>
          <a:ln w="1015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36"/>
          <p:cNvSpPr/>
          <p:nvPr/>
        </p:nvSpPr>
        <p:spPr>
          <a:xfrm>
            <a:off x="475488" y="1947672"/>
            <a:ext cx="109728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1000"/>
              <a:buFont typeface="Calibri"/>
              <a:buNone/>
            </a:pPr>
            <a:r>
              <a:rPr lang="fr" sz="1000" b="1" i="0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Tâche · par groupe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Google Shape;353;p36"/>
          <p:cNvSpPr/>
          <p:nvPr/>
        </p:nvSpPr>
        <p:spPr>
          <a:xfrm>
            <a:off x="475488" y="2194560"/>
            <a:ext cx="8138160" cy="219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Calibri"/>
              <a:buNone/>
            </a:pPr>
            <a:r>
              <a:rPr lang="fr" sz="1200" b="0" i="1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Voici une base volontairement simple et peu formelle :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Google Shape;354;p36"/>
          <p:cNvSpPr/>
          <p:nvPr/>
        </p:nvSpPr>
        <p:spPr>
          <a:xfrm>
            <a:off x="475488" y="2414016"/>
            <a:ext cx="8138160" cy="420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300"/>
              <a:buFont typeface="Calibri"/>
              <a:buNone/>
            </a:pPr>
            <a:r>
              <a:rPr lang="fr" sz="1300" b="1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« Ces difficultés sont vraies, mais la situation est plus compliquée que ça. »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Google Shape;355;p36"/>
          <p:cNvSpPr/>
          <p:nvPr/>
        </p:nvSpPr>
        <p:spPr>
          <a:xfrm>
            <a:off x="301752" y="2999232"/>
            <a:ext cx="8549640" cy="475488"/>
          </a:xfrm>
          <a:prstGeom prst="rect">
            <a:avLst/>
          </a:prstGeom>
          <a:solidFill>
            <a:srgbClr val="F9CB9C"/>
          </a:solidFill>
          <a:ln w="1270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36"/>
          <p:cNvSpPr/>
          <p:nvPr/>
        </p:nvSpPr>
        <p:spPr>
          <a:xfrm>
            <a:off x="457200" y="2999232"/>
            <a:ext cx="8321040" cy="475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</a:pPr>
            <a:r>
              <a:rPr lang="f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 Modifiez cette phrase pour la rendre plus </a:t>
            </a:r>
            <a:r>
              <a:rPr lang="fr" sz="12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précise, plus nuancée.</a:t>
            </a:r>
            <a:r>
              <a:rPr lang="fr" sz="12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phrase doit s’appuyer sur votre P1 et annoncer le mouvement de votre P2. Intégrez un subjonctif si le sens le permet. Comparez ensuite vos versions.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Google Shape;357;p36"/>
          <p:cNvSpPr/>
          <p:nvPr/>
        </p:nvSpPr>
        <p:spPr>
          <a:xfrm>
            <a:off x="301752" y="3584448"/>
            <a:ext cx="8549640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Font typeface="Calibri"/>
              <a:buNone/>
            </a:pPr>
            <a:r>
              <a:rPr lang="fr"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Modèles syntaxiques « prêts à l’emploi » :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36"/>
          <p:cNvSpPr/>
          <p:nvPr/>
        </p:nvSpPr>
        <p:spPr>
          <a:xfrm>
            <a:off x="411480" y="3895344"/>
            <a:ext cx="822960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00"/>
              <a:buFont typeface="Calibri"/>
              <a:buNone/>
            </a:pPr>
            <a:r>
              <a:rPr lang="fr" sz="1200" b="0" i="1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➤  </a:t>
            </a:r>
            <a:r>
              <a:rPr lang="fr" sz="1200" b="1" i="1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Certes, [Idée A], cependant [Idée B]. </a:t>
            </a:r>
            <a:r>
              <a:rPr lang="fr" sz="1000" b="0" i="0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 → indicatif dans les deux propositions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p36"/>
          <p:cNvSpPr/>
          <p:nvPr/>
        </p:nvSpPr>
        <p:spPr>
          <a:xfrm>
            <a:off x="411480" y="4187952"/>
            <a:ext cx="822960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00"/>
              <a:buFont typeface="Calibri"/>
              <a:buNone/>
            </a:pPr>
            <a:r>
              <a:rPr lang="fr" sz="1200" b="0" i="1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➤  </a:t>
            </a:r>
            <a:r>
              <a:rPr lang="fr" sz="1200" b="1" i="1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Bien que [Idée A + subjonctif], il ne faut pas oublier que [Idée B]. </a:t>
            </a:r>
            <a:r>
              <a:rPr lang="fr" sz="1000" b="0" i="0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 → subjonctif obligatoire après bien que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p36"/>
          <p:cNvSpPr/>
          <p:nvPr/>
        </p:nvSpPr>
        <p:spPr>
          <a:xfrm>
            <a:off x="411480" y="4480560"/>
            <a:ext cx="822960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00"/>
              <a:buFont typeface="Calibri"/>
              <a:buNone/>
            </a:pPr>
            <a:r>
              <a:rPr lang="fr" sz="1200" b="0" i="1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➤  </a:t>
            </a:r>
            <a:r>
              <a:rPr lang="fr" sz="1200" b="1" i="1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Pourtant, il convient de rappeler que [Idée B].</a:t>
            </a:r>
            <a:r>
              <a:rPr lang="fr" sz="1000" b="0" i="0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 → indicatif, ton plus neutre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61" name="Google Shape;361;p36"/>
          <p:cNvCxnSpPr/>
          <p:nvPr/>
        </p:nvCxnSpPr>
        <p:spPr>
          <a:xfrm>
            <a:off x="365760" y="4818888"/>
            <a:ext cx="8412480" cy="0"/>
          </a:xfrm>
          <a:prstGeom prst="straightConnector1">
            <a:avLst/>
          </a:prstGeom>
          <a:noFill/>
          <a:ln w="9525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2" name="Google Shape;362;p36"/>
          <p:cNvSpPr/>
          <p:nvPr/>
        </p:nvSpPr>
        <p:spPr>
          <a:xfrm>
            <a:off x="365760" y="4846320"/>
            <a:ext cx="8412480" cy="201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AAAA"/>
              </a:buClr>
              <a:buSzPts val="900"/>
              <a:buFont typeface="Calibri"/>
              <a:buNone/>
            </a:pPr>
            <a:r>
              <a:rPr lang="fr" sz="900" b="0" i="0" u="none" strike="noStrike" cap="non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rPr>
              <a:t>Cours 3  ·  Relais d'écriture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9"/>
        </a:solidFill>
        <a:effectLst/>
      </p:bgPr>
    </p:bg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7"/>
          <p:cNvSpPr/>
          <p:nvPr/>
        </p:nvSpPr>
        <p:spPr>
          <a:xfrm>
            <a:off x="0" y="0"/>
            <a:ext cx="82296" cy="514350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37"/>
          <p:cNvSpPr/>
          <p:nvPr/>
        </p:nvSpPr>
        <p:spPr>
          <a:xfrm>
            <a:off x="301752" y="201168"/>
            <a:ext cx="854964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2200"/>
              <a:buFont typeface="Trebuchet MS"/>
              <a:buNone/>
            </a:pPr>
            <a:r>
              <a:rPr lang="fr" sz="2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Relais d'écriture — Paragraphe 2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70" name="Google Shape;370;p37"/>
          <p:cNvCxnSpPr/>
          <p:nvPr/>
        </p:nvCxnSpPr>
        <p:spPr>
          <a:xfrm>
            <a:off x="301752" y="777240"/>
            <a:ext cx="8549640" cy="0"/>
          </a:xfrm>
          <a:prstGeom prst="straightConnector1">
            <a:avLst/>
          </a:prstGeom>
          <a:noFill/>
          <a:ln w="190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71" name="Google Shape;371;p37"/>
          <p:cNvSpPr/>
          <p:nvPr/>
        </p:nvSpPr>
        <p:spPr>
          <a:xfrm>
            <a:off x="301752" y="822960"/>
            <a:ext cx="8549640" cy="29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77777"/>
              </a:buClr>
              <a:buSzPts val="1100"/>
              <a:buFont typeface="Calibri"/>
              <a:buNone/>
            </a:pPr>
            <a:r>
              <a:rPr lang="fr" sz="14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Mouvement : l'opportunité</a:t>
            </a:r>
            <a:r>
              <a:rPr lang="fr" sz="110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Google Shape;372;p37"/>
          <p:cNvSpPr/>
          <p:nvPr/>
        </p:nvSpPr>
        <p:spPr>
          <a:xfrm>
            <a:off x="301752" y="1170432"/>
            <a:ext cx="8549640" cy="457200"/>
          </a:xfrm>
          <a:prstGeom prst="rect">
            <a:avLst/>
          </a:prstGeom>
          <a:solidFill>
            <a:srgbClr val="E8F4F4"/>
          </a:solidFill>
          <a:ln w="1015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37"/>
          <p:cNvSpPr/>
          <p:nvPr/>
        </p:nvSpPr>
        <p:spPr>
          <a:xfrm>
            <a:off x="457200" y="1170432"/>
            <a:ext cx="832104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1250"/>
              <a:buFont typeface="Calibri"/>
              <a:buNone/>
            </a:pPr>
            <a:r>
              <a:rPr lang="fr" sz="1250" b="0" i="1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Deux groupes, chaque membre rédige une étape : reprenez au moins une idée du texte ou du tableau.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p37"/>
          <p:cNvSpPr/>
          <p:nvPr/>
        </p:nvSpPr>
        <p:spPr>
          <a:xfrm>
            <a:off x="301752" y="1755648"/>
            <a:ext cx="8549640" cy="80467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37"/>
          <p:cNvSpPr/>
          <p:nvPr/>
        </p:nvSpPr>
        <p:spPr>
          <a:xfrm>
            <a:off x="301752" y="1755648"/>
            <a:ext cx="73152" cy="804672"/>
          </a:xfrm>
          <a:prstGeom prst="rect">
            <a:avLst/>
          </a:prstGeom>
          <a:solidFill>
            <a:srgbClr val="7A5C9A"/>
          </a:solidFill>
          <a:ln w="12700" cap="flat" cmpd="sng">
            <a:solidFill>
              <a:srgbClr val="7A5C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37"/>
          <p:cNvSpPr/>
          <p:nvPr/>
        </p:nvSpPr>
        <p:spPr>
          <a:xfrm>
            <a:off x="521208" y="1901952"/>
            <a:ext cx="384048" cy="384048"/>
          </a:xfrm>
          <a:prstGeom prst="rect">
            <a:avLst/>
          </a:prstGeom>
          <a:solidFill>
            <a:srgbClr val="7A5C9A"/>
          </a:solidFill>
          <a:ln w="12700" cap="flat" cmpd="sng">
            <a:solidFill>
              <a:srgbClr val="7A5C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37"/>
          <p:cNvSpPr/>
          <p:nvPr/>
        </p:nvSpPr>
        <p:spPr>
          <a:xfrm>
            <a:off x="521208" y="1901952"/>
            <a:ext cx="384048" cy="38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rebuchet MS"/>
              <a:buNone/>
            </a:pPr>
            <a:r>
              <a:rPr lang="fr" sz="14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C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37"/>
          <p:cNvSpPr/>
          <p:nvPr/>
        </p:nvSpPr>
        <p:spPr>
          <a:xfrm>
            <a:off x="1051560" y="1847088"/>
            <a:ext cx="758952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A5C9A"/>
              </a:buClr>
              <a:buSzPts val="1100"/>
              <a:buFont typeface="Calibri"/>
              <a:buNone/>
            </a:pPr>
            <a:r>
              <a:rPr lang="fr" sz="1100" b="1" i="0" u="none" strike="noStrike" cap="none">
                <a:solidFill>
                  <a:srgbClr val="7A5C9A"/>
                </a:solidFill>
                <a:latin typeface="Calibri"/>
                <a:ea typeface="Calibri"/>
                <a:cs typeface="Calibri"/>
                <a:sym typeface="Calibri"/>
              </a:rPr>
              <a:t>Idée directrice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Google Shape;379;p37"/>
          <p:cNvSpPr/>
          <p:nvPr/>
        </p:nvSpPr>
        <p:spPr>
          <a:xfrm>
            <a:off x="1051560" y="2157984"/>
            <a:ext cx="758952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Une phrase qui annonce le mouvement « </a:t>
            </a:r>
            <a:r>
              <a:rPr lang="fr" sz="1250" b="1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opportunité</a:t>
            </a: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 »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37"/>
          <p:cNvSpPr/>
          <p:nvPr/>
        </p:nvSpPr>
        <p:spPr>
          <a:xfrm>
            <a:off x="301752" y="2670048"/>
            <a:ext cx="8549640" cy="80467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37"/>
          <p:cNvSpPr/>
          <p:nvPr/>
        </p:nvSpPr>
        <p:spPr>
          <a:xfrm>
            <a:off x="301752" y="2670048"/>
            <a:ext cx="73152" cy="804672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37"/>
          <p:cNvSpPr/>
          <p:nvPr/>
        </p:nvSpPr>
        <p:spPr>
          <a:xfrm>
            <a:off x="521208" y="2816352"/>
            <a:ext cx="384048" cy="384048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37"/>
          <p:cNvSpPr/>
          <p:nvPr/>
        </p:nvSpPr>
        <p:spPr>
          <a:xfrm>
            <a:off x="521208" y="2816352"/>
            <a:ext cx="384048" cy="38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rebuchet MS"/>
              <a:buNone/>
            </a:pPr>
            <a:r>
              <a:rPr lang="fr" sz="14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A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p37"/>
          <p:cNvSpPr/>
          <p:nvPr/>
        </p:nvSpPr>
        <p:spPr>
          <a:xfrm>
            <a:off x="1051560" y="2761488"/>
            <a:ext cx="758952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1100"/>
              <a:buFont typeface="Calibri"/>
              <a:buNone/>
            </a:pPr>
            <a:r>
              <a:rPr lang="fr" sz="1100" b="1" i="0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Développement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37"/>
          <p:cNvSpPr/>
          <p:nvPr/>
        </p:nvSpPr>
        <p:spPr>
          <a:xfrm>
            <a:off x="1051560" y="3072384"/>
            <a:ext cx="758952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2 phrases d'explication — repartez du texte ou du tableau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p37"/>
          <p:cNvSpPr/>
          <p:nvPr/>
        </p:nvSpPr>
        <p:spPr>
          <a:xfrm>
            <a:off x="301752" y="3584448"/>
            <a:ext cx="8549640" cy="80467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37"/>
          <p:cNvSpPr/>
          <p:nvPr/>
        </p:nvSpPr>
        <p:spPr>
          <a:xfrm>
            <a:off x="301752" y="3584448"/>
            <a:ext cx="73152" cy="804672"/>
          </a:xfrm>
          <a:prstGeom prst="rect">
            <a:avLst/>
          </a:prstGeom>
          <a:solidFill>
            <a:srgbClr val="B84020"/>
          </a:solidFill>
          <a:ln w="12700" cap="flat" cmpd="sng">
            <a:solidFill>
              <a:srgbClr val="B840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37"/>
          <p:cNvSpPr/>
          <p:nvPr/>
        </p:nvSpPr>
        <p:spPr>
          <a:xfrm>
            <a:off x="521208" y="3730752"/>
            <a:ext cx="384048" cy="384048"/>
          </a:xfrm>
          <a:prstGeom prst="rect">
            <a:avLst/>
          </a:prstGeom>
          <a:solidFill>
            <a:srgbClr val="B84020"/>
          </a:solidFill>
          <a:ln w="12700" cap="flat" cmpd="sng">
            <a:solidFill>
              <a:srgbClr val="B840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37"/>
          <p:cNvSpPr/>
          <p:nvPr/>
        </p:nvSpPr>
        <p:spPr>
          <a:xfrm>
            <a:off x="521208" y="3730752"/>
            <a:ext cx="384048" cy="38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rebuchet MS"/>
              <a:buNone/>
            </a:pPr>
            <a:r>
              <a:rPr lang="fr" sz="14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B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p37"/>
          <p:cNvSpPr/>
          <p:nvPr/>
        </p:nvSpPr>
        <p:spPr>
          <a:xfrm>
            <a:off x="1051560" y="3675888"/>
            <a:ext cx="758952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4020"/>
              </a:buClr>
              <a:buSzPts val="1100"/>
              <a:buFont typeface="Calibri"/>
              <a:buNone/>
            </a:pPr>
            <a:r>
              <a:rPr lang="fr" sz="1100" b="1" i="0" u="none" strike="noStrike" cap="none">
                <a:solidFill>
                  <a:srgbClr val="B84020"/>
                </a:solidFill>
                <a:latin typeface="Calibri"/>
                <a:ea typeface="Calibri"/>
                <a:cs typeface="Calibri"/>
                <a:sym typeface="Calibri"/>
              </a:rPr>
              <a:t>Exemple + conclusion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p37"/>
          <p:cNvSpPr/>
          <p:nvPr/>
        </p:nvSpPr>
        <p:spPr>
          <a:xfrm>
            <a:off x="1051560" y="3986784"/>
            <a:ext cx="758952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1 exemple ancré dans le texte · 1 mini-conclusion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p37"/>
          <p:cNvSpPr/>
          <p:nvPr/>
        </p:nvSpPr>
        <p:spPr>
          <a:xfrm>
            <a:off x="301752" y="4590288"/>
            <a:ext cx="8549640" cy="164592"/>
          </a:xfrm>
          <a:prstGeom prst="rect">
            <a:avLst/>
          </a:prstGeom>
          <a:solidFill>
            <a:srgbClr val="B89620"/>
          </a:solidFill>
          <a:ln w="1270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37"/>
          <p:cNvSpPr/>
          <p:nvPr/>
        </p:nvSpPr>
        <p:spPr>
          <a:xfrm>
            <a:off x="411480" y="4590288"/>
            <a:ext cx="8321040" cy="164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alibri"/>
              <a:buNone/>
            </a:pPr>
            <a:r>
              <a:rPr lang="fr" sz="9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[idée directrice]  →  [développement]  →  [exemple]  →  [mini-conclusion]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94" name="Google Shape;394;p37"/>
          <p:cNvCxnSpPr/>
          <p:nvPr/>
        </p:nvCxnSpPr>
        <p:spPr>
          <a:xfrm>
            <a:off x="365760" y="4818888"/>
            <a:ext cx="8412480" cy="0"/>
          </a:xfrm>
          <a:prstGeom prst="straightConnector1">
            <a:avLst/>
          </a:prstGeom>
          <a:noFill/>
          <a:ln w="9525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5" name="Google Shape;395;p37"/>
          <p:cNvSpPr/>
          <p:nvPr/>
        </p:nvSpPr>
        <p:spPr>
          <a:xfrm>
            <a:off x="365760" y="4846320"/>
            <a:ext cx="8412480" cy="201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AAAA"/>
              </a:buClr>
              <a:buSzPts val="900"/>
              <a:buFont typeface="Calibri"/>
              <a:buNone/>
            </a:pPr>
            <a:r>
              <a:rPr lang="fr" sz="900" b="0" i="0" u="none" strike="noStrike" cap="non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rPr>
              <a:t>Cours 3  ·  Relais d'écriture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9"/>
        </a:solidFill>
        <a:effectLst/>
      </p:bgPr>
    </p:bg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38"/>
          <p:cNvSpPr/>
          <p:nvPr/>
        </p:nvSpPr>
        <p:spPr>
          <a:xfrm>
            <a:off x="0" y="0"/>
            <a:ext cx="82296" cy="514350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38"/>
          <p:cNvSpPr/>
          <p:nvPr/>
        </p:nvSpPr>
        <p:spPr>
          <a:xfrm>
            <a:off x="301752" y="201168"/>
            <a:ext cx="854964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2200"/>
              <a:buFont typeface="Trebuchet MS"/>
              <a:buNone/>
            </a:pPr>
            <a:r>
              <a:rPr lang="fr" sz="2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Retour sur le texte commun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03" name="Google Shape;403;p38"/>
          <p:cNvCxnSpPr/>
          <p:nvPr/>
        </p:nvCxnSpPr>
        <p:spPr>
          <a:xfrm>
            <a:off x="301752" y="777240"/>
            <a:ext cx="8549640" cy="0"/>
          </a:xfrm>
          <a:prstGeom prst="straightConnector1">
            <a:avLst/>
          </a:prstGeom>
          <a:noFill/>
          <a:ln w="190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4" name="Google Shape;404;p38"/>
          <p:cNvSpPr/>
          <p:nvPr/>
        </p:nvSpPr>
        <p:spPr>
          <a:xfrm>
            <a:off x="301752" y="822960"/>
            <a:ext cx="8549640" cy="29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77777"/>
              </a:buClr>
              <a:buSzPts val="1100"/>
              <a:buFont typeface="Calibri"/>
              <a:buNone/>
            </a:pPr>
            <a:r>
              <a:rPr lang="fr" sz="110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Lecture à voix haute · un·e porte-parole par groupe 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Google Shape;405;p38"/>
          <p:cNvSpPr/>
          <p:nvPr/>
        </p:nvSpPr>
        <p:spPr>
          <a:xfrm>
            <a:off x="301752" y="1097280"/>
            <a:ext cx="8549640" cy="749808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38"/>
          <p:cNvSpPr/>
          <p:nvPr/>
        </p:nvSpPr>
        <p:spPr>
          <a:xfrm>
            <a:off x="301752" y="1097280"/>
            <a:ext cx="73152" cy="749808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38"/>
          <p:cNvSpPr/>
          <p:nvPr/>
        </p:nvSpPr>
        <p:spPr>
          <a:xfrm>
            <a:off x="521208" y="1234440"/>
            <a:ext cx="384048" cy="384048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8"/>
          <p:cNvSpPr/>
          <p:nvPr/>
        </p:nvSpPr>
        <p:spPr>
          <a:xfrm>
            <a:off x="521208" y="1234440"/>
            <a:ext cx="384048" cy="38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rebuchet MS"/>
              <a:buNone/>
            </a:pPr>
            <a:r>
              <a:rPr lang="fr" sz="14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A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9" name="Google Shape;409;p38"/>
          <p:cNvSpPr/>
          <p:nvPr/>
        </p:nvSpPr>
        <p:spPr>
          <a:xfrm>
            <a:off x="1051560" y="1298448"/>
            <a:ext cx="7589520" cy="38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300"/>
              <a:buFont typeface="Calibri"/>
              <a:buNone/>
            </a:pPr>
            <a:r>
              <a:rPr lang="fr" sz="1300" b="0" i="1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Les deux paragraphes défendent-ils des idées vraiment opposées ? Comparez les idées directrices des deux groupes.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0" name="Google Shape;410;p38"/>
          <p:cNvSpPr/>
          <p:nvPr/>
        </p:nvSpPr>
        <p:spPr>
          <a:xfrm>
            <a:off x="301752" y="2011680"/>
            <a:ext cx="8549640" cy="749808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38"/>
          <p:cNvSpPr/>
          <p:nvPr/>
        </p:nvSpPr>
        <p:spPr>
          <a:xfrm>
            <a:off x="301752" y="2011680"/>
            <a:ext cx="73152" cy="749808"/>
          </a:xfrm>
          <a:prstGeom prst="rect">
            <a:avLst/>
          </a:prstGeom>
          <a:solidFill>
            <a:srgbClr val="B84020"/>
          </a:solidFill>
          <a:ln w="12700" cap="flat" cmpd="sng">
            <a:solidFill>
              <a:srgbClr val="B840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38"/>
          <p:cNvSpPr/>
          <p:nvPr/>
        </p:nvSpPr>
        <p:spPr>
          <a:xfrm>
            <a:off x="521208" y="2148840"/>
            <a:ext cx="384048" cy="384048"/>
          </a:xfrm>
          <a:prstGeom prst="rect">
            <a:avLst/>
          </a:prstGeom>
          <a:solidFill>
            <a:srgbClr val="B84020"/>
          </a:solidFill>
          <a:ln w="12700" cap="flat" cmpd="sng">
            <a:solidFill>
              <a:srgbClr val="B840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38"/>
          <p:cNvSpPr/>
          <p:nvPr/>
        </p:nvSpPr>
        <p:spPr>
          <a:xfrm>
            <a:off x="521208" y="2148840"/>
            <a:ext cx="384048" cy="38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rebuchet MS"/>
              <a:buNone/>
            </a:pPr>
            <a:r>
              <a:rPr lang="fr" sz="14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B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4" name="Google Shape;414;p38"/>
          <p:cNvSpPr/>
          <p:nvPr/>
        </p:nvSpPr>
        <p:spPr>
          <a:xfrm>
            <a:off x="1051560" y="2212848"/>
            <a:ext cx="7589520" cy="38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300"/>
              <a:buFont typeface="Calibri"/>
              <a:buNone/>
            </a:pPr>
            <a:r>
              <a:rPr lang="fr" sz="1300" b="0" i="1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La transition clôt ET ouvre en même temps — ou fait-elle seulement l'un des deux ?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Google Shape;415;p38"/>
          <p:cNvSpPr/>
          <p:nvPr/>
        </p:nvSpPr>
        <p:spPr>
          <a:xfrm>
            <a:off x="301752" y="2926080"/>
            <a:ext cx="8549640" cy="749808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38"/>
          <p:cNvSpPr/>
          <p:nvPr/>
        </p:nvSpPr>
        <p:spPr>
          <a:xfrm>
            <a:off x="301752" y="2926080"/>
            <a:ext cx="73152" cy="749808"/>
          </a:xfrm>
          <a:prstGeom prst="rect">
            <a:avLst/>
          </a:prstGeom>
          <a:solidFill>
            <a:srgbClr val="7A5C9A"/>
          </a:solidFill>
          <a:ln w="12700" cap="flat" cmpd="sng">
            <a:solidFill>
              <a:srgbClr val="7A5C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38"/>
          <p:cNvSpPr/>
          <p:nvPr/>
        </p:nvSpPr>
        <p:spPr>
          <a:xfrm>
            <a:off x="521208" y="3063240"/>
            <a:ext cx="384048" cy="384048"/>
          </a:xfrm>
          <a:prstGeom prst="rect">
            <a:avLst/>
          </a:prstGeom>
          <a:solidFill>
            <a:srgbClr val="7A5C9A"/>
          </a:solidFill>
          <a:ln w="12700" cap="flat" cmpd="sng">
            <a:solidFill>
              <a:srgbClr val="7A5C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38"/>
          <p:cNvSpPr/>
          <p:nvPr/>
        </p:nvSpPr>
        <p:spPr>
          <a:xfrm>
            <a:off x="521208" y="3063240"/>
            <a:ext cx="384048" cy="38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rebuchet MS"/>
              <a:buNone/>
            </a:pPr>
            <a:r>
              <a:rPr lang="fr" sz="14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C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9" name="Google Shape;419;p38"/>
          <p:cNvSpPr/>
          <p:nvPr/>
        </p:nvSpPr>
        <p:spPr>
          <a:xfrm>
            <a:off x="1051560" y="3127248"/>
            <a:ext cx="7589520" cy="38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300"/>
              <a:buFont typeface="Calibri"/>
              <a:buNone/>
            </a:pPr>
            <a:r>
              <a:rPr lang="fr" sz="1300" b="0" i="1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Où est le subjonctif ? Le déclencheur est-il correct ?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p38"/>
          <p:cNvSpPr/>
          <p:nvPr/>
        </p:nvSpPr>
        <p:spPr>
          <a:xfrm>
            <a:off x="301752" y="3913632"/>
            <a:ext cx="8549640" cy="749808"/>
          </a:xfrm>
          <a:prstGeom prst="rect">
            <a:avLst/>
          </a:prstGeom>
          <a:solidFill>
            <a:srgbClr val="B89620"/>
          </a:solidFill>
          <a:ln w="1270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38"/>
          <p:cNvSpPr/>
          <p:nvPr/>
        </p:nvSpPr>
        <p:spPr>
          <a:xfrm>
            <a:off x="475488" y="3959352"/>
            <a:ext cx="27432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5555"/>
              </a:buClr>
              <a:buSzPts val="1000"/>
              <a:buFont typeface="Calibri"/>
              <a:buNone/>
            </a:pPr>
            <a:r>
              <a:rPr lang="fr" sz="1000" b="1" i="0" u="none" strike="noStrike" cap="none">
                <a:solidFill>
                  <a:srgbClr val="0F5555"/>
                </a:solidFill>
                <a:latin typeface="Calibri"/>
                <a:ea typeface="Calibri"/>
                <a:cs typeface="Calibri"/>
                <a:sym typeface="Calibri"/>
              </a:rPr>
              <a:t>Tâche réflexive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2" name="Google Shape;422;p38"/>
          <p:cNvSpPr/>
          <p:nvPr/>
        </p:nvSpPr>
        <p:spPr>
          <a:xfrm>
            <a:off x="475488" y="4187952"/>
            <a:ext cx="8229600" cy="40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Calibri"/>
              <a:buNone/>
            </a:pPr>
            <a:r>
              <a:rPr lang="fr" sz="13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Chaque groupe identifie une phrase améliorable dans le texte de l’autre groupe  et explique pourquoi.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23" name="Google Shape;423;p38"/>
          <p:cNvCxnSpPr/>
          <p:nvPr/>
        </p:nvCxnSpPr>
        <p:spPr>
          <a:xfrm>
            <a:off x="365760" y="4818888"/>
            <a:ext cx="8412480" cy="0"/>
          </a:xfrm>
          <a:prstGeom prst="straightConnector1">
            <a:avLst/>
          </a:prstGeom>
          <a:noFill/>
          <a:ln w="9525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4" name="Google Shape;424;p38"/>
          <p:cNvSpPr/>
          <p:nvPr/>
        </p:nvSpPr>
        <p:spPr>
          <a:xfrm>
            <a:off x="365760" y="4846320"/>
            <a:ext cx="8412480" cy="201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AAAA"/>
              </a:buClr>
              <a:buSzPts val="900"/>
              <a:buFont typeface="Calibri"/>
              <a:buNone/>
            </a:pPr>
            <a:r>
              <a:rPr lang="fr" sz="900" b="0" i="0" u="none" strike="noStrike" cap="non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rPr>
              <a:t>Cours 3  ·  Retour collectif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9"/>
        </a:solidFill>
        <a:effectLst/>
      </p:bgPr>
    </p:bg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9"/>
          <p:cNvSpPr/>
          <p:nvPr/>
        </p:nvSpPr>
        <p:spPr>
          <a:xfrm>
            <a:off x="0" y="0"/>
            <a:ext cx="82296" cy="514350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39"/>
          <p:cNvSpPr/>
          <p:nvPr/>
        </p:nvSpPr>
        <p:spPr>
          <a:xfrm>
            <a:off x="301752" y="201168"/>
            <a:ext cx="854964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2200"/>
              <a:buFont typeface="Trebuchet MS"/>
              <a:buNone/>
            </a:pPr>
            <a:r>
              <a:rPr lang="fr" sz="2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Vérifier avant de rédiger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1" name="Google Shape;431;p39"/>
          <p:cNvCxnSpPr/>
          <p:nvPr/>
        </p:nvCxnSpPr>
        <p:spPr>
          <a:xfrm>
            <a:off x="301752" y="777240"/>
            <a:ext cx="8549640" cy="0"/>
          </a:xfrm>
          <a:prstGeom prst="straightConnector1">
            <a:avLst/>
          </a:prstGeom>
          <a:noFill/>
          <a:ln w="190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2" name="Google Shape;432;p39"/>
          <p:cNvSpPr/>
          <p:nvPr/>
        </p:nvSpPr>
        <p:spPr>
          <a:xfrm>
            <a:off x="301752" y="987552"/>
            <a:ext cx="8549640" cy="109728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39"/>
          <p:cNvSpPr/>
          <p:nvPr/>
        </p:nvSpPr>
        <p:spPr>
          <a:xfrm>
            <a:off x="475488" y="1024128"/>
            <a:ext cx="8229600" cy="475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Calibri"/>
              <a:buNone/>
            </a:pPr>
            <a:r>
              <a:rPr lang="fr" sz="1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Avant de commencer à rédiger, vérifie ces trois points clés :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39"/>
          <p:cNvSpPr/>
          <p:nvPr/>
        </p:nvSpPr>
        <p:spPr>
          <a:xfrm>
            <a:off x="475488" y="1481328"/>
            <a:ext cx="8229600" cy="530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9620"/>
              </a:buClr>
              <a:buSzPts val="1500"/>
              <a:buFont typeface="Trebuchet MS"/>
              <a:buNone/>
            </a:pPr>
            <a:endParaRPr sz="1500" b="0" i="0" u="none" strike="noStrike" cap="none">
              <a:solidFill>
                <a:schemeClr val="accent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p39"/>
          <p:cNvSpPr/>
          <p:nvPr/>
        </p:nvSpPr>
        <p:spPr>
          <a:xfrm>
            <a:off x="301752" y="2240280"/>
            <a:ext cx="8549640" cy="29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Font typeface="Calibri"/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6" name="Google Shape;436;p39"/>
          <p:cNvSpPr/>
          <p:nvPr/>
        </p:nvSpPr>
        <p:spPr>
          <a:xfrm>
            <a:off x="301752" y="2606040"/>
            <a:ext cx="8549640" cy="62179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39"/>
          <p:cNvSpPr/>
          <p:nvPr/>
        </p:nvSpPr>
        <p:spPr>
          <a:xfrm>
            <a:off x="301752" y="2606040"/>
            <a:ext cx="73152" cy="621792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39"/>
          <p:cNvSpPr/>
          <p:nvPr/>
        </p:nvSpPr>
        <p:spPr>
          <a:xfrm>
            <a:off x="521195" y="2679199"/>
            <a:ext cx="7706700" cy="2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1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①  Mes verbes et adjectifs sont-ils bien accordés avec le sujet ? (genre et nombre)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9" name="Google Shape;439;p39"/>
          <p:cNvSpPr/>
          <p:nvPr/>
        </p:nvSpPr>
        <p:spPr>
          <a:xfrm>
            <a:off x="521208" y="2953512"/>
            <a:ext cx="8046720" cy="219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77777"/>
              </a:buClr>
              <a:buSzPts val="1150"/>
              <a:buFont typeface="Calibri"/>
              <a:buNone/>
            </a:pPr>
            <a:r>
              <a:rPr lang="fr" sz="115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Ex. : « Elles permet » → ERREUR ! → « Elles permettent »</a:t>
            </a:r>
            <a:endParaRPr sz="11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0" name="Google Shape;440;p39"/>
          <p:cNvSpPr/>
          <p:nvPr/>
        </p:nvSpPr>
        <p:spPr>
          <a:xfrm>
            <a:off x="301752" y="3383280"/>
            <a:ext cx="8549640" cy="62179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39"/>
          <p:cNvSpPr/>
          <p:nvPr/>
        </p:nvSpPr>
        <p:spPr>
          <a:xfrm>
            <a:off x="301752" y="3383280"/>
            <a:ext cx="73152" cy="621792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39"/>
          <p:cNvSpPr/>
          <p:nvPr/>
        </p:nvSpPr>
        <p:spPr>
          <a:xfrm>
            <a:off x="521208" y="3456432"/>
            <a:ext cx="457200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1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②  Ai-je correctement utilisé indicatif et subjonctif ?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3" name="Google Shape;443;p39"/>
          <p:cNvSpPr/>
          <p:nvPr/>
        </p:nvSpPr>
        <p:spPr>
          <a:xfrm>
            <a:off x="521208" y="3730752"/>
            <a:ext cx="8046720" cy="219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77777"/>
              </a:buClr>
              <a:buSzPts val="1150"/>
              <a:buFont typeface="Calibri"/>
              <a:buNone/>
            </a:pPr>
            <a:r>
              <a:rPr lang="fr" sz="115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Ex. : « </a:t>
            </a:r>
            <a:r>
              <a:rPr lang="fr" sz="1150" b="1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Je pense que</a:t>
            </a:r>
            <a:r>
              <a:rPr lang="fr" sz="115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 le marché du travail </a:t>
            </a:r>
            <a:r>
              <a:rPr lang="fr" sz="1150" b="1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évolue.</a:t>
            </a:r>
            <a:r>
              <a:rPr lang="fr" sz="115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 » (indicatif ✓) / « </a:t>
            </a:r>
            <a:r>
              <a:rPr lang="fr" sz="1150" b="1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Je doute que</a:t>
            </a:r>
            <a:r>
              <a:rPr lang="fr" sz="115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 ce </a:t>
            </a:r>
            <a:r>
              <a:rPr lang="fr" sz="1150" b="1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soit</a:t>
            </a:r>
            <a:r>
              <a:rPr lang="fr" sz="115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 facile. » (subjonctif ✓)</a:t>
            </a:r>
            <a:endParaRPr sz="11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4" name="Google Shape;444;p39"/>
          <p:cNvSpPr/>
          <p:nvPr/>
        </p:nvSpPr>
        <p:spPr>
          <a:xfrm>
            <a:off x="301752" y="4160520"/>
            <a:ext cx="8549640" cy="62179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39"/>
          <p:cNvSpPr/>
          <p:nvPr/>
        </p:nvSpPr>
        <p:spPr>
          <a:xfrm>
            <a:off x="301752" y="4160520"/>
            <a:ext cx="73152" cy="621792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39"/>
          <p:cNvSpPr/>
          <p:nvPr/>
        </p:nvSpPr>
        <p:spPr>
          <a:xfrm>
            <a:off x="521208" y="4233672"/>
            <a:ext cx="457200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1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③  Ma transition fait-elle bien le pont entre mes deux idées ?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7" name="Google Shape;447;p39"/>
          <p:cNvSpPr/>
          <p:nvPr/>
        </p:nvSpPr>
        <p:spPr>
          <a:xfrm>
            <a:off x="521208" y="4507992"/>
            <a:ext cx="8046720" cy="219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77777"/>
              </a:buClr>
              <a:buSzPts val="1150"/>
              <a:buFont typeface="Calibri"/>
              <a:buNone/>
            </a:pPr>
            <a:r>
              <a:rPr lang="fr" sz="115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Ex. : La transition s’appuie sur un connecteur (Certes… / Bien que… / Pourtant…)</a:t>
            </a:r>
            <a:endParaRPr sz="11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48" name="Google Shape;448;p39"/>
          <p:cNvCxnSpPr/>
          <p:nvPr/>
        </p:nvCxnSpPr>
        <p:spPr>
          <a:xfrm>
            <a:off x="365760" y="4818888"/>
            <a:ext cx="8412480" cy="0"/>
          </a:xfrm>
          <a:prstGeom prst="straightConnector1">
            <a:avLst/>
          </a:prstGeom>
          <a:noFill/>
          <a:ln w="9525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9" name="Google Shape;449;p39"/>
          <p:cNvSpPr/>
          <p:nvPr/>
        </p:nvSpPr>
        <p:spPr>
          <a:xfrm>
            <a:off x="365760" y="4846320"/>
            <a:ext cx="8412480" cy="201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AAAA"/>
              </a:buClr>
              <a:buSzPts val="900"/>
              <a:buFont typeface="Calibri"/>
              <a:buNone/>
            </a:pPr>
            <a:r>
              <a:rPr lang="fr" sz="900" b="0" i="0" u="none" strike="noStrike" cap="non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rPr>
              <a:t>Cours 3  ·  vérification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9"/>
        </a:solidFill>
        <a:effectLst/>
      </p:bgPr>
    </p:bg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0"/>
          <p:cNvSpPr/>
          <p:nvPr/>
        </p:nvSpPr>
        <p:spPr>
          <a:xfrm>
            <a:off x="0" y="0"/>
            <a:ext cx="82296" cy="514350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40"/>
          <p:cNvSpPr/>
          <p:nvPr/>
        </p:nvSpPr>
        <p:spPr>
          <a:xfrm>
            <a:off x="301752" y="201168"/>
            <a:ext cx="854964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2200"/>
              <a:buFont typeface="Trebuchet MS"/>
              <a:buNone/>
            </a:pPr>
            <a:r>
              <a:rPr lang="fr" sz="2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Devoir pour mercredi 25 mars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57" name="Google Shape;457;p40"/>
          <p:cNvCxnSpPr/>
          <p:nvPr/>
        </p:nvCxnSpPr>
        <p:spPr>
          <a:xfrm>
            <a:off x="301752" y="777240"/>
            <a:ext cx="8549640" cy="0"/>
          </a:xfrm>
          <a:prstGeom prst="straightConnector1">
            <a:avLst/>
          </a:prstGeom>
          <a:noFill/>
          <a:ln w="190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8" name="Google Shape;458;p40"/>
          <p:cNvSpPr/>
          <p:nvPr/>
        </p:nvSpPr>
        <p:spPr>
          <a:xfrm>
            <a:off x="301752" y="987552"/>
            <a:ext cx="8549640" cy="109728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40"/>
          <p:cNvSpPr/>
          <p:nvPr/>
        </p:nvSpPr>
        <p:spPr>
          <a:xfrm>
            <a:off x="475488" y="1024128"/>
            <a:ext cx="8229600" cy="475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Calibri"/>
              <a:buNone/>
            </a:pPr>
            <a:r>
              <a:rPr lang="fr" sz="1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Rédigez une troisième partie (6–8 lignes) qui dépasse l’opposition menée dans P1 et P2, et propose une perspective :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Google Shape;460;p40"/>
          <p:cNvSpPr/>
          <p:nvPr/>
        </p:nvSpPr>
        <p:spPr>
          <a:xfrm>
            <a:off x="475488" y="1481328"/>
            <a:ext cx="8229600" cy="530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9620"/>
              </a:buClr>
              <a:buSzPts val="1500"/>
              <a:buFont typeface="Trebuchet MS"/>
              <a:buNone/>
            </a:pPr>
            <a:r>
              <a:rPr lang="fr" sz="1500" b="1" i="1" u="none" strike="noStrike" cap="none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Comment concilier innovation et protection des travailleurs dans le monde du travail actuel ?</a:t>
            </a:r>
            <a:endParaRPr sz="1500" b="0" i="0" u="none" strike="noStrike" cap="none">
              <a:solidFill>
                <a:schemeClr val="accent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1" name="Google Shape;461;p40"/>
          <p:cNvSpPr/>
          <p:nvPr/>
        </p:nvSpPr>
        <p:spPr>
          <a:xfrm>
            <a:off x="301752" y="2240280"/>
            <a:ext cx="8549640" cy="29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Font typeface="Calibri"/>
              <a:buNone/>
            </a:pPr>
            <a:r>
              <a:rPr lang="fr" sz="1000" b="1" i="0" u="none" strike="noStrike" cap="non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Exigences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2" name="Google Shape;462;p40"/>
          <p:cNvSpPr/>
          <p:nvPr/>
        </p:nvSpPr>
        <p:spPr>
          <a:xfrm>
            <a:off x="301752" y="2606040"/>
            <a:ext cx="8549640" cy="62179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40"/>
          <p:cNvSpPr/>
          <p:nvPr/>
        </p:nvSpPr>
        <p:spPr>
          <a:xfrm>
            <a:off x="301752" y="2606040"/>
            <a:ext cx="73152" cy="621792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40"/>
          <p:cNvSpPr/>
          <p:nvPr/>
        </p:nvSpPr>
        <p:spPr>
          <a:xfrm>
            <a:off x="521208" y="2679192"/>
            <a:ext cx="457200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1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1 expression de concession avec subjonctif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Google Shape;465;p40"/>
          <p:cNvSpPr/>
          <p:nvPr/>
        </p:nvSpPr>
        <p:spPr>
          <a:xfrm>
            <a:off x="521208" y="2953512"/>
            <a:ext cx="8046720" cy="219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77777"/>
              </a:buClr>
              <a:buSzPts val="1150"/>
              <a:buFont typeface="Calibri"/>
              <a:buNone/>
            </a:pPr>
            <a:r>
              <a:rPr lang="fr" sz="115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bien que…  /  quoique…  /  m</a:t>
            </a:r>
            <a:r>
              <a:rPr lang="fr" sz="1150" i="1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algré le fait que</a:t>
            </a:r>
            <a:r>
              <a:rPr lang="fr" sz="115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endParaRPr sz="11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6" name="Google Shape;466;p40"/>
          <p:cNvSpPr/>
          <p:nvPr/>
        </p:nvSpPr>
        <p:spPr>
          <a:xfrm>
            <a:off x="301752" y="3383280"/>
            <a:ext cx="8549640" cy="62179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40"/>
          <p:cNvSpPr/>
          <p:nvPr/>
        </p:nvSpPr>
        <p:spPr>
          <a:xfrm>
            <a:off x="301752" y="3383280"/>
            <a:ext cx="73152" cy="621792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40"/>
          <p:cNvSpPr/>
          <p:nvPr/>
        </p:nvSpPr>
        <p:spPr>
          <a:xfrm>
            <a:off x="521208" y="3456432"/>
            <a:ext cx="457200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1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2 connecteurs de conséquence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Google Shape;469;p40"/>
          <p:cNvSpPr/>
          <p:nvPr/>
        </p:nvSpPr>
        <p:spPr>
          <a:xfrm>
            <a:off x="521208" y="3730752"/>
            <a:ext cx="8046720" cy="219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77777"/>
              </a:buClr>
              <a:buSzPts val="1150"/>
              <a:buFont typeface="Calibri"/>
              <a:buNone/>
            </a:pPr>
            <a:r>
              <a:rPr lang="fr" sz="115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donc  /  par conséquent  /  c'est pourquoi</a:t>
            </a:r>
            <a:endParaRPr sz="11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Google Shape;470;p40"/>
          <p:cNvSpPr/>
          <p:nvPr/>
        </p:nvSpPr>
        <p:spPr>
          <a:xfrm>
            <a:off x="301752" y="4160520"/>
            <a:ext cx="8549640" cy="62179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Google Shape;471;p40"/>
          <p:cNvSpPr/>
          <p:nvPr/>
        </p:nvSpPr>
        <p:spPr>
          <a:xfrm>
            <a:off x="301752" y="4160520"/>
            <a:ext cx="73152" cy="621792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p40"/>
          <p:cNvSpPr/>
          <p:nvPr/>
        </p:nvSpPr>
        <p:spPr>
          <a:xfrm>
            <a:off x="521208" y="4233672"/>
            <a:ext cx="457200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1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1 exemple personnel ou d'actualité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3" name="Google Shape;473;p40"/>
          <p:cNvSpPr/>
          <p:nvPr/>
        </p:nvSpPr>
        <p:spPr>
          <a:xfrm>
            <a:off x="521208" y="4507992"/>
            <a:ext cx="8046720" cy="219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77777"/>
              </a:buClr>
              <a:buSzPts val="1150"/>
              <a:buFont typeface="Calibri"/>
              <a:buNone/>
            </a:pPr>
            <a:r>
              <a:rPr lang="fr" sz="115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tiré de votre expérience ou d'un article récent</a:t>
            </a:r>
            <a:endParaRPr sz="11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74" name="Google Shape;474;p40"/>
          <p:cNvCxnSpPr/>
          <p:nvPr/>
        </p:nvCxnSpPr>
        <p:spPr>
          <a:xfrm>
            <a:off x="365760" y="4818888"/>
            <a:ext cx="8412480" cy="0"/>
          </a:xfrm>
          <a:prstGeom prst="straightConnector1">
            <a:avLst/>
          </a:prstGeom>
          <a:noFill/>
          <a:ln w="9525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5" name="Google Shape;475;p40"/>
          <p:cNvSpPr/>
          <p:nvPr/>
        </p:nvSpPr>
        <p:spPr>
          <a:xfrm>
            <a:off x="365760" y="4846320"/>
            <a:ext cx="8412480" cy="201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AAAA"/>
              </a:buClr>
              <a:buSzPts val="900"/>
              <a:buFont typeface="Calibri"/>
              <a:buNone/>
            </a:pPr>
            <a:r>
              <a:rPr lang="fr" sz="900" b="0" i="0" u="none" strike="noStrike" cap="non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rPr>
              <a:t>Cours 3  ·  Devoir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9"/>
        </a:solidFill>
        <a:effectLst/>
      </p:bgPr>
    </p:bg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41"/>
          <p:cNvSpPr/>
          <p:nvPr/>
        </p:nvSpPr>
        <p:spPr>
          <a:xfrm>
            <a:off x="0" y="0"/>
            <a:ext cx="82296" cy="5143500"/>
          </a:xfrm>
          <a:prstGeom prst="rect">
            <a:avLst/>
          </a:prstGeom>
          <a:solidFill>
            <a:srgbClr val="1A7E7E"/>
          </a:solidFill>
          <a:ln w="9525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41"/>
          <p:cNvSpPr/>
          <p:nvPr/>
        </p:nvSpPr>
        <p:spPr>
          <a:xfrm>
            <a:off x="301752" y="201168"/>
            <a:ext cx="854964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fr" sz="2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Vocabulaire — L’IA et le futur du travail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3" name="Google Shape;483;p41"/>
          <p:cNvCxnSpPr/>
          <p:nvPr/>
        </p:nvCxnSpPr>
        <p:spPr>
          <a:xfrm>
            <a:off x="301752" y="777240"/>
            <a:ext cx="8549640" cy="0"/>
          </a:xfrm>
          <a:prstGeom prst="straightConnector1">
            <a:avLst/>
          </a:prstGeom>
          <a:noFill/>
          <a:ln w="190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4" name="Google Shape;484;p41"/>
          <p:cNvSpPr/>
          <p:nvPr/>
        </p:nvSpPr>
        <p:spPr>
          <a:xfrm>
            <a:off x="301752" y="840960"/>
            <a:ext cx="4160880" cy="365760"/>
          </a:xfrm>
          <a:prstGeom prst="rect">
            <a:avLst/>
          </a:prstGeom>
          <a:solidFill>
            <a:srgbClr val="1A7E7E"/>
          </a:solidFill>
          <a:ln w="9525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fr" sz="13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L’IA &amp; la transformation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41"/>
          <p:cNvSpPr/>
          <p:nvPr/>
        </p:nvSpPr>
        <p:spPr>
          <a:xfrm>
            <a:off x="4589640" y="840960"/>
            <a:ext cx="4160880" cy="365760"/>
          </a:xfrm>
          <a:prstGeom prst="rect">
            <a:avLst/>
          </a:prstGeom>
          <a:solidFill>
            <a:srgbClr val="B84020"/>
          </a:solidFill>
          <a:ln w="9525" cap="flat" cmpd="sng">
            <a:solidFill>
              <a:srgbClr val="B840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fr" sz="13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Métiers &amp; avenir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41"/>
          <p:cNvSpPr/>
          <p:nvPr/>
        </p:nvSpPr>
        <p:spPr>
          <a:xfrm>
            <a:off x="301752" y="1206720"/>
            <a:ext cx="4160880" cy="3520000"/>
          </a:xfrm>
          <a:prstGeom prst="rect">
            <a:avLst/>
          </a:prstGeom>
          <a:solidFill>
            <a:srgbClr val="F0FAFA"/>
          </a:solidFill>
          <a:ln w="9525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0000" tIns="80000" rIns="120000" bIns="80000" anchor="t" anchorCtr="0">
            <a:no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l’intelligence artificielle (f.)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l’automatisation (f.)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l’algorithme (m.)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la numérisation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les données (f. pl.) / le big data (anglicisme)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la robotisation (f.)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déployer une technologie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révolutionner, transformer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optimiser, automatiser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traiter des données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une start-up (anglicisme)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p41"/>
          <p:cNvSpPr/>
          <p:nvPr/>
        </p:nvSpPr>
        <p:spPr>
          <a:xfrm>
            <a:off x="4589640" y="1206720"/>
            <a:ext cx="4160880" cy="3520000"/>
          </a:xfrm>
          <a:prstGeom prst="rect">
            <a:avLst/>
          </a:prstGeom>
          <a:solidFill>
            <a:srgbClr val="FDF0EE"/>
          </a:solidFill>
          <a:ln w="9525" cap="flat" cmpd="sng">
            <a:solidFill>
              <a:srgbClr val="B840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0000" tIns="80000" rIns="120000" bIns="80000" anchor="t" anchorCtr="0">
            <a:no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la reconversion / se reconvertir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la formation continue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les compétences numériques (f. pl.)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 emploi menacé / un métier en voie de disparition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la flexibilité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créer / supprimer des postes</a:t>
            </a:r>
            <a:endParaRPr sz="1150" b="0" i="0" u="none" strike="noStrike" cap="none">
              <a:solidFill>
                <a:srgbClr val="1E2D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1E2D2D"/>
              </a:buClr>
              <a:buSzPts val="1150"/>
              <a:buFont typeface="Calibri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licencier / limoger</a:t>
            </a:r>
            <a:endParaRPr sz="1150" b="0" i="0" u="none" strike="noStrike" cap="none">
              <a:solidFill>
                <a:srgbClr val="1E2D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1E2D2D"/>
              </a:buClr>
              <a:buSzPts val="1150"/>
              <a:buFont typeface="Calibri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le licenciement / le limogeage </a:t>
            </a:r>
            <a:endParaRPr sz="1150" b="0" i="0" u="none" strike="noStrike" cap="none">
              <a:solidFill>
                <a:srgbClr val="1E2D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s’adapter, innover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le marché du travail / le monde de l’entreprise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 poste qualifié / non qualifié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l’économie numérique (f.)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8" name="Google Shape;488;p41"/>
          <p:cNvCxnSpPr/>
          <p:nvPr/>
        </p:nvCxnSpPr>
        <p:spPr>
          <a:xfrm>
            <a:off x="365760" y="4818888"/>
            <a:ext cx="8412480" cy="0"/>
          </a:xfrm>
          <a:prstGeom prst="straightConnector1">
            <a:avLst/>
          </a:prstGeom>
          <a:noFill/>
          <a:ln w="19050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9" name="Google Shape;489;p41"/>
          <p:cNvSpPr/>
          <p:nvPr/>
        </p:nvSpPr>
        <p:spPr>
          <a:xfrm>
            <a:off x="365760" y="4846320"/>
            <a:ext cx="8412480" cy="201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fr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travail  ·  L’IA et le futur du travail  ·  (fam.) = familier  ·  (m.) = masculin  ·  (f.) = féminin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9"/>
        </a:solidFill>
        <a:effectLst/>
      </p:bgPr>
    </p:bg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42"/>
          <p:cNvSpPr/>
          <p:nvPr/>
        </p:nvSpPr>
        <p:spPr>
          <a:xfrm>
            <a:off x="0" y="0"/>
            <a:ext cx="82296" cy="5143500"/>
          </a:xfrm>
          <a:prstGeom prst="rect">
            <a:avLst/>
          </a:prstGeom>
          <a:solidFill>
            <a:srgbClr val="1A7E7E"/>
          </a:solidFill>
          <a:ln w="9525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42"/>
          <p:cNvSpPr/>
          <p:nvPr/>
        </p:nvSpPr>
        <p:spPr>
          <a:xfrm>
            <a:off x="301752" y="201168"/>
            <a:ext cx="854964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fr" sz="2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Vocabulaire — Conditions de travail &amp; sentiments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7" name="Google Shape;497;p42"/>
          <p:cNvCxnSpPr/>
          <p:nvPr/>
        </p:nvCxnSpPr>
        <p:spPr>
          <a:xfrm>
            <a:off x="301752" y="777240"/>
            <a:ext cx="8549640" cy="0"/>
          </a:xfrm>
          <a:prstGeom prst="straightConnector1">
            <a:avLst/>
          </a:prstGeom>
          <a:noFill/>
          <a:ln w="190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98" name="Google Shape;498;p42"/>
          <p:cNvSpPr/>
          <p:nvPr/>
        </p:nvSpPr>
        <p:spPr>
          <a:xfrm>
            <a:off x="301752" y="840960"/>
            <a:ext cx="4160880" cy="365760"/>
          </a:xfrm>
          <a:prstGeom prst="rect">
            <a:avLst/>
          </a:prstGeom>
          <a:solidFill>
            <a:srgbClr val="1A7E7E"/>
          </a:solidFill>
          <a:ln w="9525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fr" sz="13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Conditions &amp; difficultés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42"/>
          <p:cNvSpPr/>
          <p:nvPr/>
        </p:nvSpPr>
        <p:spPr>
          <a:xfrm>
            <a:off x="4589640" y="840960"/>
            <a:ext cx="4160880" cy="365760"/>
          </a:xfrm>
          <a:prstGeom prst="rect">
            <a:avLst/>
          </a:prstGeom>
          <a:solidFill>
            <a:srgbClr val="7A5C9A"/>
          </a:solidFill>
          <a:ln w="9525" cap="flat" cmpd="sng">
            <a:solidFill>
              <a:srgbClr val="7A5C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fr" sz="13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Sentiments &amp; réactions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42"/>
          <p:cNvSpPr/>
          <p:nvPr/>
        </p:nvSpPr>
        <p:spPr>
          <a:xfrm>
            <a:off x="301752" y="1206720"/>
            <a:ext cx="4160880" cy="3520000"/>
          </a:xfrm>
          <a:prstGeom prst="rect">
            <a:avLst/>
          </a:prstGeom>
          <a:solidFill>
            <a:srgbClr val="F0FAFA"/>
          </a:solidFill>
          <a:ln w="9525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0000" tIns="80000" rIns="120000" bIns="80000" anchor="t" anchorCtr="0">
            <a:no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le chômage (m.) / être au chômage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la précarité / un travail précaire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la discrimination à l’embauche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l’égalité (f.) / la disparité salariale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les conditions de travail (f. pl.)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le harcèlement moral, physique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 licenciement abusif / économique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 plan social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la sécurité de l’emploi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bosser (fam.) / trimmer (fam.)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être exploité(e), être un larbin (fam.)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42"/>
          <p:cNvSpPr/>
          <p:nvPr/>
        </p:nvSpPr>
        <p:spPr>
          <a:xfrm>
            <a:off x="4589640" y="1206720"/>
            <a:ext cx="4160880" cy="3520000"/>
          </a:xfrm>
          <a:prstGeom prst="rect">
            <a:avLst/>
          </a:prstGeom>
          <a:solidFill>
            <a:srgbClr val="F5F2FA"/>
          </a:solidFill>
          <a:ln w="9525" cap="flat" cmpd="sng">
            <a:solidFill>
              <a:srgbClr val="7A5C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0000" tIns="80000" rIns="120000" bIns="80000" anchor="t" anchorCtr="0">
            <a:no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craindre / redouter que (+ subjonctif)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espérer / souhaiter que (+ indicatif ou subj.)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s’inquiéter de / s’adapter 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l’espoir (m.) / la crainte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l’inquiétude (f.) / l’optimisme (m.)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se sentir dépassé(e) / valorisé(e)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faire confiance à / douter 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l’enthousiasme (m.) / la réticence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ressentir de la pression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trouver un équilibre / s’épanouir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arrondir ses fins de mois (fam.)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2" name="Google Shape;502;p42"/>
          <p:cNvCxnSpPr/>
          <p:nvPr/>
        </p:nvCxnSpPr>
        <p:spPr>
          <a:xfrm>
            <a:off x="365760" y="4818888"/>
            <a:ext cx="8412480" cy="0"/>
          </a:xfrm>
          <a:prstGeom prst="straightConnector1">
            <a:avLst/>
          </a:prstGeom>
          <a:noFill/>
          <a:ln w="19050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3" name="Google Shape;503;p42"/>
          <p:cNvSpPr/>
          <p:nvPr/>
        </p:nvSpPr>
        <p:spPr>
          <a:xfrm>
            <a:off x="365760" y="4846320"/>
            <a:ext cx="8412480" cy="201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fr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travail  ·  Conditions &amp; sentiments  ·  (fam.) = familier  ·  (m.) = masculin  ·  (f.) = féminin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9"/>
        </a:solidFill>
        <a:effectLst/>
      </p:bgPr>
    </p:bg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43"/>
          <p:cNvSpPr/>
          <p:nvPr/>
        </p:nvSpPr>
        <p:spPr>
          <a:xfrm>
            <a:off x="0" y="0"/>
            <a:ext cx="82296" cy="5143500"/>
          </a:xfrm>
          <a:prstGeom prst="rect">
            <a:avLst/>
          </a:prstGeom>
          <a:solidFill>
            <a:srgbClr val="1A7E7E"/>
          </a:solidFill>
          <a:ln w="9525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43"/>
          <p:cNvSpPr/>
          <p:nvPr/>
        </p:nvSpPr>
        <p:spPr>
          <a:xfrm>
            <a:off x="301752" y="201168"/>
            <a:ext cx="854964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fr" sz="2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Vocabulaire — L’activité professionnelle &amp; statuts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1" name="Google Shape;511;p43"/>
          <p:cNvCxnSpPr/>
          <p:nvPr/>
        </p:nvCxnSpPr>
        <p:spPr>
          <a:xfrm>
            <a:off x="301752" y="777240"/>
            <a:ext cx="8549640" cy="0"/>
          </a:xfrm>
          <a:prstGeom prst="straightConnector1">
            <a:avLst/>
          </a:prstGeom>
          <a:noFill/>
          <a:ln w="190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12" name="Google Shape;512;p43"/>
          <p:cNvSpPr/>
          <p:nvPr/>
        </p:nvSpPr>
        <p:spPr>
          <a:xfrm>
            <a:off x="301752" y="840960"/>
            <a:ext cx="4160880" cy="365760"/>
          </a:xfrm>
          <a:prstGeom prst="rect">
            <a:avLst/>
          </a:prstGeom>
          <a:solidFill>
            <a:srgbClr val="1A7E7E"/>
          </a:solidFill>
          <a:ln w="9525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fr" sz="13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Désigner le travail &amp; les contrats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3" name="Google Shape;513;p43"/>
          <p:cNvSpPr/>
          <p:nvPr/>
        </p:nvSpPr>
        <p:spPr>
          <a:xfrm>
            <a:off x="4589640" y="840960"/>
            <a:ext cx="4160880" cy="365760"/>
          </a:xfrm>
          <a:prstGeom prst="rect">
            <a:avLst/>
          </a:prstGeom>
          <a:solidFill>
            <a:srgbClr val="B89620"/>
          </a:solidFill>
          <a:ln w="9525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fr" sz="13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Hiérarchie &amp; rémunération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43"/>
          <p:cNvSpPr/>
          <p:nvPr/>
        </p:nvSpPr>
        <p:spPr>
          <a:xfrm>
            <a:off x="301752" y="1206720"/>
            <a:ext cx="4160880" cy="3520000"/>
          </a:xfrm>
          <a:prstGeom prst="rect">
            <a:avLst/>
          </a:prstGeom>
          <a:solidFill>
            <a:srgbClr val="F0FAFA"/>
          </a:solidFill>
          <a:ln w="9525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0000" tIns="80000" rIns="120000" bIns="80000" anchor="t" anchorCtr="0">
            <a:no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 emploi / un poste / une mission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 travail / un boulot (fam.) / un taf (argot)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 gagne-pain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être en CDI (m.) / en CDD (m.)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être à temps plein / à temps partiel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être indépendant(e) / à son compte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un/une auto-entrepreneur(se)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un/une salarié(e) </a:t>
            </a:r>
            <a:endParaRPr sz="1150" b="0" i="0" u="none" strike="noStrike" cap="none">
              <a:solidFill>
                <a:srgbClr val="1E2D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1E2D2D"/>
              </a:buClr>
              <a:buSzPts val="1150"/>
              <a:buFont typeface="Calibri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un/une employé(e)</a:t>
            </a:r>
            <a:endParaRPr sz="1150" b="0" i="0" u="none" strike="noStrike" cap="none">
              <a:solidFill>
                <a:srgbClr val="1E2D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un/une intérimaire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une profession libérale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5" name="Google Shape;515;p43"/>
          <p:cNvSpPr/>
          <p:nvPr/>
        </p:nvSpPr>
        <p:spPr>
          <a:xfrm>
            <a:off x="4589640" y="1206720"/>
            <a:ext cx="4160880" cy="3520000"/>
          </a:xfrm>
          <a:prstGeom prst="rect">
            <a:avLst/>
          </a:prstGeom>
          <a:solidFill>
            <a:srgbClr val="FFFAED"/>
          </a:solidFill>
          <a:ln w="9525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0000" tIns="80000" rIns="120000" bIns="80000" anchor="t" anchorCtr="0">
            <a:no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le/la directeur(trice) / dirigeant(e)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le/la DRH (Directeur(trice) des RH)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le/la boss (fam.)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un/une stagiaire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 ouvrier / une ouvrière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une prime  / un bonus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le salaire / la rémunération </a:t>
            </a:r>
            <a:endParaRPr sz="1150" b="0" i="0" u="none" strike="noStrike" cap="none">
              <a:solidFill>
                <a:srgbClr val="1E2D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1E2D2D"/>
              </a:buClr>
              <a:buSzPts val="1150"/>
              <a:buFont typeface="Calibri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la fiche de paie / le bulletin de salaire</a:t>
            </a:r>
            <a:endParaRPr sz="1150" b="0" i="0" u="none" strike="noStrike" cap="none">
              <a:solidFill>
                <a:srgbClr val="1E2D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gravir les échelons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une année sabbatique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000000"/>
              </a:buClr>
              <a:buSzPts val="1150"/>
              <a:buFont typeface="Arial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 arrêt maladie</a:t>
            </a:r>
            <a:endParaRPr sz="1150" b="0" i="0" u="none" strike="noStrike" cap="none">
              <a:solidFill>
                <a:srgbClr val="1E2D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1E2D2D"/>
              </a:buClr>
              <a:buSzPts val="1150"/>
              <a:buFont typeface="Calibri"/>
              <a:buChar char="•"/>
            </a:pPr>
            <a:r>
              <a:rPr lang="fr" sz="11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 congé maternité / paternité</a:t>
            </a:r>
            <a:endParaRPr sz="1150" b="0" i="0" u="none" strike="noStrike" cap="none">
              <a:solidFill>
                <a:srgbClr val="1E2D2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16" name="Google Shape;516;p43"/>
          <p:cNvCxnSpPr/>
          <p:nvPr/>
        </p:nvCxnSpPr>
        <p:spPr>
          <a:xfrm>
            <a:off x="365760" y="4818888"/>
            <a:ext cx="8412480" cy="0"/>
          </a:xfrm>
          <a:prstGeom prst="straightConnector1">
            <a:avLst/>
          </a:prstGeom>
          <a:noFill/>
          <a:ln w="19050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17" name="Google Shape;517;p43"/>
          <p:cNvSpPr/>
          <p:nvPr/>
        </p:nvSpPr>
        <p:spPr>
          <a:xfrm>
            <a:off x="365760" y="4846320"/>
            <a:ext cx="8412600" cy="2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fr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travail  ·  Activité &amp; statuts  ·  (fam.) = familier  ·  (argot) = argot  ·  (m.) = masculin  ·  (f.) = féminin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5555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6"/>
          <p:cNvSpPr/>
          <p:nvPr/>
        </p:nvSpPr>
        <p:spPr>
          <a:xfrm>
            <a:off x="731520" y="914400"/>
            <a:ext cx="768096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7CCCC"/>
              </a:buClr>
              <a:buSzPts val="1400"/>
              <a:buFont typeface="Trebuchet MS"/>
              <a:buNone/>
            </a:pPr>
            <a:r>
              <a:rPr lang="fr" sz="1400" b="0" i="0" u="none" strike="noStrike" cap="none">
                <a:solidFill>
                  <a:srgbClr val="77CCCC"/>
                </a:solidFill>
                <a:latin typeface="Trebuchet MS"/>
                <a:ea typeface="Trebuchet MS"/>
                <a:cs typeface="Trebuchet MS"/>
                <a:sym typeface="Trebuchet MS"/>
              </a:rPr>
              <a:t>Cours 3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6"/>
          <p:cNvSpPr/>
          <p:nvPr/>
        </p:nvSpPr>
        <p:spPr>
          <a:xfrm>
            <a:off x="731520" y="1417320"/>
            <a:ext cx="7680960" cy="1005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Font typeface="Trebuchet MS"/>
              <a:buNone/>
            </a:pPr>
            <a:r>
              <a:rPr lang="fr" sz="4200" b="1" i="0" u="none" strike="noStrike" cap="none">
                <a:solidFill>
                  <a:srgbClr val="FFFFFF"/>
                </a:solidFill>
                <a:highlight>
                  <a:srgbClr val="66AAAA"/>
                </a:highlight>
                <a:latin typeface="Trebuchet MS"/>
                <a:ea typeface="Trebuchet MS"/>
                <a:cs typeface="Trebuchet MS"/>
                <a:sym typeface="Trebuchet MS"/>
              </a:rPr>
              <a:t>Le monde du travail</a:t>
            </a:r>
            <a:endParaRPr sz="4200" b="0" i="0" u="none" strike="noStrike" cap="none">
              <a:solidFill>
                <a:schemeClr val="dk1"/>
              </a:solidFill>
              <a:highlight>
                <a:srgbClr val="66AAAA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3" name="Google Shape;103;p26"/>
          <p:cNvCxnSpPr/>
          <p:nvPr/>
        </p:nvCxnSpPr>
        <p:spPr>
          <a:xfrm>
            <a:off x="731520" y="2514600"/>
            <a:ext cx="3474720" cy="0"/>
          </a:xfrm>
          <a:prstGeom prst="straightConnector1">
            <a:avLst/>
          </a:prstGeom>
          <a:noFill/>
          <a:ln w="317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" name="Google Shape;104;p26"/>
          <p:cNvSpPr/>
          <p:nvPr/>
        </p:nvSpPr>
        <p:spPr>
          <a:xfrm>
            <a:off x="731520" y="2697480"/>
            <a:ext cx="7680960" cy="41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CCCC"/>
              </a:buClr>
              <a:buSzPts val="1500"/>
              <a:buFont typeface="Calibri"/>
              <a:buNone/>
            </a:pPr>
            <a:r>
              <a:rPr lang="fr" sz="1500" b="0" i="1" u="none" strike="noStrike" cap="none">
                <a:solidFill>
                  <a:srgbClr val="99CCCC"/>
                </a:solidFill>
                <a:latin typeface="Calibri"/>
                <a:ea typeface="Calibri"/>
                <a:cs typeface="Calibri"/>
                <a:sym typeface="Calibri"/>
              </a:rPr>
              <a:t>Subjonctif  ·  Argumentation  ·  Transition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6"/>
          <p:cNvSpPr/>
          <p:nvPr/>
        </p:nvSpPr>
        <p:spPr>
          <a:xfrm>
            <a:off x="731520" y="4480560"/>
            <a:ext cx="768096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AAAA"/>
              </a:buClr>
              <a:buSzPts val="1000"/>
              <a:buFont typeface="Calibri"/>
              <a:buNone/>
            </a:pP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9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7"/>
          <p:cNvSpPr/>
          <p:nvPr/>
        </p:nvSpPr>
        <p:spPr>
          <a:xfrm>
            <a:off x="0" y="0"/>
            <a:ext cx="82296" cy="514350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7"/>
          <p:cNvSpPr/>
          <p:nvPr/>
        </p:nvSpPr>
        <p:spPr>
          <a:xfrm>
            <a:off x="301752" y="201168"/>
            <a:ext cx="854964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2200"/>
              <a:buFont typeface="Trebuchet MS"/>
              <a:buNone/>
            </a:pPr>
            <a:r>
              <a:rPr lang="fr" sz="2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Objectifs du cours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3" name="Google Shape;113;p27"/>
          <p:cNvCxnSpPr/>
          <p:nvPr/>
        </p:nvCxnSpPr>
        <p:spPr>
          <a:xfrm>
            <a:off x="301752" y="777240"/>
            <a:ext cx="8549640" cy="0"/>
          </a:xfrm>
          <a:prstGeom prst="straightConnector1">
            <a:avLst/>
          </a:prstGeom>
          <a:noFill/>
          <a:ln w="190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4" name="Google Shape;114;p27"/>
          <p:cNvSpPr/>
          <p:nvPr/>
        </p:nvSpPr>
        <p:spPr>
          <a:xfrm>
            <a:off x="301752" y="960120"/>
            <a:ext cx="8549640" cy="749808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7"/>
          <p:cNvSpPr/>
          <p:nvPr/>
        </p:nvSpPr>
        <p:spPr>
          <a:xfrm>
            <a:off x="301752" y="960120"/>
            <a:ext cx="73152" cy="749808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7"/>
          <p:cNvSpPr/>
          <p:nvPr/>
        </p:nvSpPr>
        <p:spPr>
          <a:xfrm>
            <a:off x="521208" y="1033272"/>
            <a:ext cx="2286000" cy="219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900"/>
              <a:buFont typeface="Calibri"/>
              <a:buNone/>
            </a:pPr>
            <a:r>
              <a:rPr lang="fr" sz="900" b="1" i="0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THÈME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7"/>
          <p:cNvSpPr/>
          <p:nvPr/>
        </p:nvSpPr>
        <p:spPr>
          <a:xfrm>
            <a:off x="521208" y="1307592"/>
            <a:ext cx="795528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300"/>
              <a:buFont typeface="Calibri"/>
              <a:buNone/>
            </a:pPr>
            <a:r>
              <a:rPr lang="fr" sz="130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Le monde du travail à l'ère de l'intelligence artificielle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27"/>
          <p:cNvSpPr/>
          <p:nvPr/>
        </p:nvSpPr>
        <p:spPr>
          <a:xfrm>
            <a:off x="301752" y="1892808"/>
            <a:ext cx="8549640" cy="749808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7"/>
          <p:cNvSpPr/>
          <p:nvPr/>
        </p:nvSpPr>
        <p:spPr>
          <a:xfrm>
            <a:off x="301752" y="1892808"/>
            <a:ext cx="73152" cy="749808"/>
          </a:xfrm>
          <a:prstGeom prst="rect">
            <a:avLst/>
          </a:prstGeom>
          <a:solidFill>
            <a:srgbClr val="B89620"/>
          </a:solidFill>
          <a:ln w="1270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7"/>
          <p:cNvSpPr/>
          <p:nvPr/>
        </p:nvSpPr>
        <p:spPr>
          <a:xfrm>
            <a:off x="521208" y="1965960"/>
            <a:ext cx="2286000" cy="219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9620"/>
              </a:buClr>
              <a:buSzPts val="900"/>
              <a:buFont typeface="Calibri"/>
              <a:buNone/>
            </a:pPr>
            <a:r>
              <a:rPr lang="fr" sz="900" b="1" i="0" u="none" strike="noStrike" cap="none">
                <a:solidFill>
                  <a:srgbClr val="B89620"/>
                </a:solidFill>
                <a:latin typeface="Calibri"/>
                <a:ea typeface="Calibri"/>
                <a:cs typeface="Calibri"/>
                <a:sym typeface="Calibri"/>
              </a:rPr>
              <a:t>LANGUE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27"/>
          <p:cNvSpPr/>
          <p:nvPr/>
        </p:nvSpPr>
        <p:spPr>
          <a:xfrm>
            <a:off x="521208" y="2240280"/>
            <a:ext cx="795528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300"/>
              <a:buFont typeface="Calibri"/>
              <a:buNone/>
            </a:pPr>
            <a:r>
              <a:rPr lang="fr" sz="130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Observer et réemployer le subjonctif présent en contexte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27"/>
          <p:cNvSpPr/>
          <p:nvPr/>
        </p:nvSpPr>
        <p:spPr>
          <a:xfrm>
            <a:off x="301752" y="2825496"/>
            <a:ext cx="8549640" cy="749808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27"/>
          <p:cNvSpPr/>
          <p:nvPr/>
        </p:nvSpPr>
        <p:spPr>
          <a:xfrm>
            <a:off x="301752" y="2825496"/>
            <a:ext cx="73152" cy="749808"/>
          </a:xfrm>
          <a:prstGeom prst="rect">
            <a:avLst/>
          </a:prstGeom>
          <a:solidFill>
            <a:srgbClr val="B84020"/>
          </a:solidFill>
          <a:ln w="12700" cap="flat" cmpd="sng">
            <a:solidFill>
              <a:srgbClr val="B840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7"/>
          <p:cNvSpPr/>
          <p:nvPr/>
        </p:nvSpPr>
        <p:spPr>
          <a:xfrm>
            <a:off x="521208" y="2898648"/>
            <a:ext cx="2286000" cy="219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4020"/>
              </a:buClr>
              <a:buSzPts val="900"/>
              <a:buFont typeface="Calibri"/>
              <a:buNone/>
            </a:pPr>
            <a:r>
              <a:rPr lang="fr" sz="900" b="1" i="0" u="none" strike="noStrike" cap="none">
                <a:solidFill>
                  <a:srgbClr val="B84020"/>
                </a:solidFill>
                <a:latin typeface="Calibri"/>
                <a:ea typeface="Calibri"/>
                <a:cs typeface="Calibri"/>
                <a:sym typeface="Calibri"/>
              </a:rPr>
              <a:t>ÉCRITURE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27"/>
          <p:cNvSpPr/>
          <p:nvPr/>
        </p:nvSpPr>
        <p:spPr>
          <a:xfrm>
            <a:off x="521208" y="3172968"/>
            <a:ext cx="795528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300"/>
              <a:buFont typeface="Calibri"/>
              <a:buNone/>
            </a:pPr>
            <a:r>
              <a:rPr lang="fr" sz="130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Articuler deux paragraphes aux arguments opposés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27"/>
          <p:cNvSpPr/>
          <p:nvPr/>
        </p:nvSpPr>
        <p:spPr>
          <a:xfrm>
            <a:off x="301752" y="3758184"/>
            <a:ext cx="8549640" cy="749808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7"/>
          <p:cNvSpPr/>
          <p:nvPr/>
        </p:nvSpPr>
        <p:spPr>
          <a:xfrm>
            <a:off x="301752" y="3758184"/>
            <a:ext cx="73152" cy="749808"/>
          </a:xfrm>
          <a:prstGeom prst="rect">
            <a:avLst/>
          </a:prstGeom>
          <a:solidFill>
            <a:srgbClr val="7A5C9A"/>
          </a:solidFill>
          <a:ln w="12700" cap="flat" cmpd="sng">
            <a:solidFill>
              <a:srgbClr val="7A5C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7"/>
          <p:cNvSpPr/>
          <p:nvPr/>
        </p:nvSpPr>
        <p:spPr>
          <a:xfrm>
            <a:off x="521208" y="3831336"/>
            <a:ext cx="2286000" cy="219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A5C9A"/>
              </a:buClr>
              <a:buSzPts val="900"/>
              <a:buFont typeface="Calibri"/>
              <a:buNone/>
            </a:pPr>
            <a:r>
              <a:rPr lang="fr" sz="900" b="1" i="0" u="none" strike="noStrike" cap="none">
                <a:solidFill>
                  <a:srgbClr val="7A5C9A"/>
                </a:solidFill>
                <a:latin typeface="Calibri"/>
                <a:ea typeface="Calibri"/>
                <a:cs typeface="Calibri"/>
                <a:sym typeface="Calibri"/>
              </a:rPr>
              <a:t>COMPÉTENCE NOUVELLE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27"/>
          <p:cNvSpPr/>
          <p:nvPr/>
        </p:nvSpPr>
        <p:spPr>
          <a:xfrm>
            <a:off x="521208" y="4105656"/>
            <a:ext cx="795528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300"/>
              <a:buFont typeface="Calibri"/>
              <a:buNone/>
            </a:pPr>
            <a:r>
              <a:rPr lang="fr" sz="130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Rédiger une transition argumentative entre deux mouvements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0" name="Google Shape;130;p27"/>
          <p:cNvCxnSpPr/>
          <p:nvPr/>
        </p:nvCxnSpPr>
        <p:spPr>
          <a:xfrm>
            <a:off x="365760" y="4818888"/>
            <a:ext cx="8412480" cy="0"/>
          </a:xfrm>
          <a:prstGeom prst="straightConnector1">
            <a:avLst/>
          </a:prstGeom>
          <a:noFill/>
          <a:ln w="9525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1" name="Google Shape;131;p27"/>
          <p:cNvSpPr/>
          <p:nvPr/>
        </p:nvSpPr>
        <p:spPr>
          <a:xfrm>
            <a:off x="365760" y="4846320"/>
            <a:ext cx="8412480" cy="201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AAAA"/>
              </a:buClr>
              <a:buSzPts val="900"/>
              <a:buFont typeface="Calibri"/>
              <a:buNone/>
            </a:pPr>
            <a:r>
              <a:rPr lang="fr" sz="900" b="0" i="0" u="none" strike="noStrike" cap="non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rPr>
              <a:t>Cours 3  ·  Objectifs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9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8"/>
          <p:cNvSpPr/>
          <p:nvPr/>
        </p:nvSpPr>
        <p:spPr>
          <a:xfrm>
            <a:off x="0" y="0"/>
            <a:ext cx="82296" cy="514350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28"/>
          <p:cNvSpPr/>
          <p:nvPr/>
        </p:nvSpPr>
        <p:spPr>
          <a:xfrm>
            <a:off x="301752" y="201168"/>
            <a:ext cx="854964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2200"/>
              <a:buFont typeface="Trebuchet MS"/>
              <a:buNone/>
            </a:pPr>
            <a:r>
              <a:rPr lang="fr" sz="2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Activation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9" name="Google Shape;139;p28"/>
          <p:cNvCxnSpPr/>
          <p:nvPr/>
        </p:nvCxnSpPr>
        <p:spPr>
          <a:xfrm>
            <a:off x="301752" y="777240"/>
            <a:ext cx="8549640" cy="0"/>
          </a:xfrm>
          <a:prstGeom prst="straightConnector1">
            <a:avLst/>
          </a:prstGeom>
          <a:noFill/>
          <a:ln w="190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0" name="Google Shape;140;p28"/>
          <p:cNvSpPr/>
          <p:nvPr/>
        </p:nvSpPr>
        <p:spPr>
          <a:xfrm>
            <a:off x="301752" y="822960"/>
            <a:ext cx="8549640" cy="29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77777"/>
              </a:buClr>
              <a:buSzPts val="1100"/>
              <a:buFont typeface="Calibri"/>
              <a:buNone/>
            </a:pPr>
            <a:r>
              <a:rPr lang="fr" sz="110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Questions de départ · par binômes 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28"/>
          <p:cNvSpPr/>
          <p:nvPr/>
        </p:nvSpPr>
        <p:spPr>
          <a:xfrm>
            <a:off x="301752" y="1097280"/>
            <a:ext cx="8549640" cy="96012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8"/>
          <p:cNvSpPr/>
          <p:nvPr/>
        </p:nvSpPr>
        <p:spPr>
          <a:xfrm>
            <a:off x="301752" y="1097280"/>
            <a:ext cx="73152" cy="96012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8"/>
          <p:cNvSpPr/>
          <p:nvPr/>
        </p:nvSpPr>
        <p:spPr>
          <a:xfrm>
            <a:off x="521208" y="1261872"/>
            <a:ext cx="475488" cy="475488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8"/>
          <p:cNvSpPr/>
          <p:nvPr/>
        </p:nvSpPr>
        <p:spPr>
          <a:xfrm>
            <a:off x="521208" y="1261872"/>
            <a:ext cx="475488" cy="475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rebuchet MS"/>
              <a:buNone/>
            </a:pPr>
            <a:r>
              <a:rPr lang="fr" sz="18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A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8"/>
          <p:cNvSpPr/>
          <p:nvPr/>
        </p:nvSpPr>
        <p:spPr>
          <a:xfrm>
            <a:off x="1121588" y="1255425"/>
            <a:ext cx="7729800" cy="6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300"/>
              <a:buFont typeface="Calibri"/>
              <a:buNone/>
            </a:pPr>
            <a:r>
              <a:rPr lang="fr" sz="1300" b="0" i="1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Mélanie est rentrée d'Erasmus et a terminé son cursus universitaire.  Elle postule auprès de différentes entreprises. </a:t>
            </a:r>
            <a:endParaRPr sz="1300" b="0" i="1" u="none" strike="noStrike" cap="none">
              <a:solidFill>
                <a:srgbClr val="1E2D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300"/>
              <a:buFont typeface="Calibri"/>
              <a:buNone/>
            </a:pPr>
            <a:r>
              <a:rPr lang="fr" sz="1300" b="0" i="1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Qu'est-ce qui l'attend selon vous sur le marché du travail ?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28"/>
          <p:cNvSpPr/>
          <p:nvPr/>
        </p:nvSpPr>
        <p:spPr>
          <a:xfrm>
            <a:off x="301752" y="2286000"/>
            <a:ext cx="8549640" cy="96012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28"/>
          <p:cNvSpPr/>
          <p:nvPr/>
        </p:nvSpPr>
        <p:spPr>
          <a:xfrm>
            <a:off x="301752" y="2286000"/>
            <a:ext cx="73152" cy="960120"/>
          </a:xfrm>
          <a:prstGeom prst="rect">
            <a:avLst/>
          </a:prstGeom>
          <a:solidFill>
            <a:srgbClr val="B84020"/>
          </a:solidFill>
          <a:ln w="12700" cap="flat" cmpd="sng">
            <a:solidFill>
              <a:srgbClr val="B840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8"/>
          <p:cNvSpPr/>
          <p:nvPr/>
        </p:nvSpPr>
        <p:spPr>
          <a:xfrm>
            <a:off x="521208" y="2450592"/>
            <a:ext cx="475488" cy="475488"/>
          </a:xfrm>
          <a:prstGeom prst="rect">
            <a:avLst/>
          </a:prstGeom>
          <a:solidFill>
            <a:srgbClr val="B84020"/>
          </a:solidFill>
          <a:ln w="12700" cap="flat" cmpd="sng">
            <a:solidFill>
              <a:srgbClr val="B840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8"/>
          <p:cNvSpPr/>
          <p:nvPr/>
        </p:nvSpPr>
        <p:spPr>
          <a:xfrm>
            <a:off x="521208" y="2450592"/>
            <a:ext cx="475488" cy="475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rebuchet MS"/>
              <a:buNone/>
            </a:pPr>
            <a:r>
              <a:rPr lang="fr" sz="18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B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28"/>
          <p:cNvSpPr/>
          <p:nvPr/>
        </p:nvSpPr>
        <p:spPr>
          <a:xfrm>
            <a:off x="1170432" y="2487168"/>
            <a:ext cx="7498080" cy="54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300"/>
              <a:buFont typeface="Calibri"/>
              <a:buNone/>
            </a:pPr>
            <a:r>
              <a:rPr lang="fr" sz="1300" b="0" i="1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Etes-vous d’accord? Pourquoi ?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28"/>
          <p:cNvSpPr/>
          <p:nvPr/>
        </p:nvSpPr>
        <p:spPr>
          <a:xfrm>
            <a:off x="301752" y="3474720"/>
            <a:ext cx="8549640" cy="96012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8"/>
          <p:cNvSpPr/>
          <p:nvPr/>
        </p:nvSpPr>
        <p:spPr>
          <a:xfrm>
            <a:off x="301752" y="3474720"/>
            <a:ext cx="73152" cy="960120"/>
          </a:xfrm>
          <a:prstGeom prst="rect">
            <a:avLst/>
          </a:prstGeom>
          <a:solidFill>
            <a:srgbClr val="7A5C9A"/>
          </a:solidFill>
          <a:ln w="12700" cap="flat" cmpd="sng">
            <a:solidFill>
              <a:srgbClr val="7A5C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8"/>
          <p:cNvSpPr/>
          <p:nvPr/>
        </p:nvSpPr>
        <p:spPr>
          <a:xfrm>
            <a:off x="521208" y="3639312"/>
            <a:ext cx="475488" cy="475488"/>
          </a:xfrm>
          <a:prstGeom prst="rect">
            <a:avLst/>
          </a:prstGeom>
          <a:solidFill>
            <a:srgbClr val="7A5C9A"/>
          </a:solidFill>
          <a:ln w="12700" cap="flat" cmpd="sng">
            <a:solidFill>
              <a:srgbClr val="7A5C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8"/>
          <p:cNvSpPr/>
          <p:nvPr/>
        </p:nvSpPr>
        <p:spPr>
          <a:xfrm>
            <a:off x="521208" y="3639312"/>
            <a:ext cx="475488" cy="475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rebuchet MS"/>
              <a:buNone/>
            </a:pPr>
            <a:r>
              <a:rPr lang="fr" sz="18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C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28"/>
          <p:cNvSpPr/>
          <p:nvPr/>
        </p:nvSpPr>
        <p:spPr>
          <a:xfrm>
            <a:off x="1170432" y="3675888"/>
            <a:ext cx="7498080" cy="54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300"/>
              <a:buFont typeface="Calibri"/>
              <a:buNone/>
            </a:pPr>
            <a:r>
              <a:rPr lang="fr" sz="1300" b="0" i="1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Un·e porte-parole résume l'échange du binôme en une phrase.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6" name="Google Shape;156;p28"/>
          <p:cNvCxnSpPr/>
          <p:nvPr/>
        </p:nvCxnSpPr>
        <p:spPr>
          <a:xfrm>
            <a:off x="365760" y="4818888"/>
            <a:ext cx="8412480" cy="0"/>
          </a:xfrm>
          <a:prstGeom prst="straightConnector1">
            <a:avLst/>
          </a:prstGeom>
          <a:noFill/>
          <a:ln w="9525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7" name="Google Shape;157;p28"/>
          <p:cNvSpPr/>
          <p:nvPr/>
        </p:nvSpPr>
        <p:spPr>
          <a:xfrm>
            <a:off x="365760" y="4846320"/>
            <a:ext cx="8412480" cy="201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AAAA"/>
              </a:buClr>
              <a:buSzPts val="900"/>
              <a:buFont typeface="Calibri"/>
              <a:buNone/>
            </a:pPr>
            <a:r>
              <a:rPr lang="fr" sz="900" b="0" i="0" u="none" strike="noStrike" cap="non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rPr>
              <a:t>Cours 3  ·  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9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9"/>
          <p:cNvSpPr/>
          <p:nvPr/>
        </p:nvSpPr>
        <p:spPr>
          <a:xfrm>
            <a:off x="0" y="0"/>
            <a:ext cx="82296" cy="514350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9"/>
          <p:cNvSpPr/>
          <p:nvPr/>
        </p:nvSpPr>
        <p:spPr>
          <a:xfrm>
            <a:off x="249727" y="-7"/>
            <a:ext cx="85497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2200"/>
              <a:buFont typeface="Trebuchet MS"/>
              <a:buNone/>
            </a:pPr>
            <a:r>
              <a:rPr lang="fr" sz="2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Texte déclencheur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5" name="Google Shape;165;p29"/>
          <p:cNvCxnSpPr/>
          <p:nvPr/>
        </p:nvCxnSpPr>
        <p:spPr>
          <a:xfrm>
            <a:off x="324602" y="436265"/>
            <a:ext cx="8549700" cy="0"/>
          </a:xfrm>
          <a:prstGeom prst="straightConnector1">
            <a:avLst/>
          </a:prstGeom>
          <a:noFill/>
          <a:ln w="190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6" name="Google Shape;166;p29"/>
          <p:cNvSpPr/>
          <p:nvPr/>
        </p:nvSpPr>
        <p:spPr>
          <a:xfrm>
            <a:off x="324627" y="470410"/>
            <a:ext cx="85497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77777"/>
              </a:buClr>
              <a:buSzPts val="1100"/>
              <a:buFont typeface="Calibri"/>
              <a:buNone/>
            </a:pPr>
            <a:r>
              <a:rPr lang="fr" sz="110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Lecture collective orale :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29"/>
          <p:cNvSpPr/>
          <p:nvPr/>
        </p:nvSpPr>
        <p:spPr>
          <a:xfrm>
            <a:off x="324600" y="762902"/>
            <a:ext cx="8549700" cy="2629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76200" dist="25400" dir="8100000" algn="bl" rotWithShape="0">
              <a:srgbClr val="000000">
                <a:alpha val="10196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9"/>
          <p:cNvSpPr/>
          <p:nvPr/>
        </p:nvSpPr>
        <p:spPr>
          <a:xfrm>
            <a:off x="324625" y="762850"/>
            <a:ext cx="73200" cy="2629800"/>
          </a:xfrm>
          <a:prstGeom prst="rect">
            <a:avLst/>
          </a:prstGeom>
          <a:solidFill>
            <a:srgbClr val="B89620"/>
          </a:solidFill>
          <a:ln w="1270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29"/>
          <p:cNvSpPr/>
          <p:nvPr/>
        </p:nvSpPr>
        <p:spPr>
          <a:xfrm>
            <a:off x="502927" y="797015"/>
            <a:ext cx="81381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1200"/>
              <a:buFont typeface="Trebuchet MS"/>
              <a:buNone/>
            </a:pPr>
            <a:r>
              <a:rPr lang="fr" sz="1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Le travail de demain : entre crainte et espoir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29"/>
          <p:cNvSpPr/>
          <p:nvPr/>
        </p:nvSpPr>
        <p:spPr>
          <a:xfrm>
            <a:off x="455500" y="1089525"/>
            <a:ext cx="8279400" cy="29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Face aux mutations rapides du marché de l'emploi, les avis sont partagés. Bon nombre de jeunes actifs doutent que leur formation universitaire leur </a:t>
            </a:r>
            <a:r>
              <a:rPr lang="fr" sz="1250" b="1" i="0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soit</a:t>
            </a: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 encore utile dans dix ans. Certains syndicats exigent que l'État </a:t>
            </a:r>
            <a:r>
              <a:rPr lang="fr" sz="1250" b="1" i="0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fasse</a:t>
            </a: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 davantage pour encadrer le déploiement de l'intelligence artificielle dans les entreprises et éviter l'obsolescence des compétences.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50"/>
              <a:buFont typeface="Calibri"/>
              <a:buNone/>
            </a:pP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Pourtant, tous ne partagent pas ce pessimisme. Des économistes estiment qu'il est peu probable que l'IA 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A7E7E"/>
              </a:buClr>
              <a:buSzPts val="1250"/>
              <a:buFont typeface="Calibri"/>
              <a:buNone/>
            </a:pPr>
            <a:r>
              <a:rPr lang="fr" sz="1250" b="1" i="0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ait</a:t>
            </a: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 raison de la créativité humaine. Ils soutiennent qu'il faudra que chaque travailleur </a:t>
            </a:r>
            <a:r>
              <a:rPr lang="fr" sz="1250" b="1" i="0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puisse</a:t>
            </a: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 se reconvertir au moins une fois et que cette flexibilité, bien qu'elle </a:t>
            </a:r>
            <a:r>
              <a:rPr lang="fr" sz="1250" b="1" i="0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soit</a:t>
            </a: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 contraignante, représente aussi une forme de liberté nouvelle.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50"/>
              <a:buFont typeface="Calibri"/>
              <a:buNone/>
            </a:pP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La question n'est donc pas de savoir si ces transformations auront lieu, mais comment faire en sorte qu'elles 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A7E7E"/>
              </a:buClr>
              <a:buSzPts val="1250"/>
              <a:buFont typeface="Calibri"/>
              <a:buNone/>
            </a:pPr>
            <a:r>
              <a:rPr lang="fr" sz="1250" b="1" i="0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puissent</a:t>
            </a:r>
            <a:r>
              <a:rPr lang="fr" sz="125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 se produire sans laisser personne au bord du chemin.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29"/>
          <p:cNvSpPr/>
          <p:nvPr/>
        </p:nvSpPr>
        <p:spPr>
          <a:xfrm>
            <a:off x="397825" y="3392700"/>
            <a:ext cx="84765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2200"/>
              <a:buFont typeface="Trebuchet MS"/>
              <a:buNone/>
            </a:pPr>
            <a:r>
              <a:rPr lang="fr" sz="15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Comprendre le texte :</a:t>
            </a:r>
            <a:endParaRPr sz="1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29"/>
          <p:cNvSpPr/>
          <p:nvPr/>
        </p:nvSpPr>
        <p:spPr>
          <a:xfrm>
            <a:off x="397825" y="3719325"/>
            <a:ext cx="7529400" cy="3537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9"/>
          <p:cNvSpPr/>
          <p:nvPr/>
        </p:nvSpPr>
        <p:spPr>
          <a:xfrm>
            <a:off x="850350" y="3719325"/>
            <a:ext cx="8024100" cy="381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300"/>
              <a:buFont typeface="Calibri"/>
              <a:buNone/>
            </a:pPr>
            <a:r>
              <a:rPr lang="fr" sz="1300" b="0" i="1" u="none" strike="noStrike" cap="none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Quels éléments du texte montrent que ces </a:t>
            </a:r>
            <a:r>
              <a:rPr lang="fr" sz="1300" b="1" i="1" u="none" strike="noStrike" cap="none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mutations</a:t>
            </a:r>
            <a:r>
              <a:rPr lang="fr" sz="1300" b="0" i="1" u="none" strike="noStrike" cap="none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 peuvent être </a:t>
            </a:r>
            <a:r>
              <a:rPr lang="fr" sz="1300" b="1" i="1" u="none" strike="noStrike" cap="none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positives </a:t>
            </a:r>
            <a:r>
              <a:rPr lang="fr" sz="1300" b="0" i="1" u="none" strike="noStrike" cap="none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?  </a:t>
            </a:r>
            <a:r>
              <a:rPr lang="it-IT" sz="1300" b="0" i="1" u="none" strike="noStrike" cap="none" dirty="0" err="1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Créativité</a:t>
            </a:r>
            <a:r>
              <a:rPr lang="it-IT" sz="1300" b="0" i="1" u="none" strike="noStrike" cap="none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300" b="0" i="1" u="none" strike="noStrike" cap="none" dirty="0" err="1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flexibité</a:t>
            </a:r>
            <a:r>
              <a:rPr lang="it-IT" sz="1300" b="0" i="1" u="none" strike="noStrike" cap="none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300" b="0" i="1" u="none" strike="noStrike" cap="none" dirty="0" err="1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compétence</a:t>
            </a:r>
            <a:r>
              <a:rPr lang="it-IT" sz="1300" i="1" dirty="0" err="1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it-IT" sz="1300" i="1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300" i="1" dirty="0" err="1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technologiques</a:t>
            </a:r>
            <a:r>
              <a:rPr lang="it-IT" sz="1300" i="1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300" i="1" dirty="0" err="1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repenser</a:t>
            </a:r>
            <a:r>
              <a:rPr lang="it-IT" sz="1300" i="1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 le </a:t>
            </a:r>
            <a:r>
              <a:rPr lang="it-IT" sz="1300" i="1" dirty="0" err="1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travail</a:t>
            </a:r>
            <a:endParaRPr sz="13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29"/>
          <p:cNvSpPr/>
          <p:nvPr/>
        </p:nvSpPr>
        <p:spPr>
          <a:xfrm>
            <a:off x="397827" y="3719324"/>
            <a:ext cx="355200" cy="353700"/>
          </a:xfrm>
          <a:prstGeom prst="rect">
            <a:avLst/>
          </a:prstGeom>
          <a:solidFill>
            <a:srgbClr val="1A7E7E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rebuchet MS"/>
              <a:buNone/>
            </a:pPr>
            <a:r>
              <a:rPr lang="fr" sz="18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A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29"/>
          <p:cNvSpPr/>
          <p:nvPr/>
        </p:nvSpPr>
        <p:spPr>
          <a:xfrm>
            <a:off x="397825" y="4073025"/>
            <a:ext cx="8476500" cy="415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300"/>
              <a:buFont typeface="Calibri"/>
              <a:buNone/>
            </a:pPr>
            <a:r>
              <a:rPr lang="fr" sz="1300" b="0" i="1" u="none" strike="noStrike" cap="none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         Quels </a:t>
            </a:r>
            <a:r>
              <a:rPr lang="fr" sz="1300" b="1" i="1" u="none" strike="noStrike" cap="none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risques </a:t>
            </a:r>
            <a:r>
              <a:rPr lang="fr" sz="1300" b="0" i="1" u="none" strike="noStrike" cap="none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le texte identifie-t-il ? </a:t>
            </a:r>
            <a:r>
              <a:rPr lang="it-IT" sz="1300" i="1" dirty="0" err="1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Menace</a:t>
            </a:r>
            <a:r>
              <a:rPr lang="it-IT" sz="1300" i="1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 pour l’</a:t>
            </a:r>
            <a:r>
              <a:rPr lang="it-IT" sz="1300" i="1" dirty="0" err="1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emploi</a:t>
            </a:r>
            <a:r>
              <a:rPr lang="it-IT" sz="1300" i="1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300" i="1" dirty="0" err="1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contrainte</a:t>
            </a:r>
            <a:r>
              <a:rPr lang="it-IT" sz="1300" i="1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300" i="1" dirty="0" err="1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obsolescence</a:t>
            </a:r>
            <a:r>
              <a:rPr lang="it-IT" sz="1300" i="1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300" i="1" dirty="0" err="1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dépendre</a:t>
            </a:r>
            <a:r>
              <a:rPr lang="it-IT" sz="1300" i="1" dirty="0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 de l’IA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9"/>
          <p:cNvSpPr/>
          <p:nvPr/>
        </p:nvSpPr>
        <p:spPr>
          <a:xfrm>
            <a:off x="397825" y="4073025"/>
            <a:ext cx="355200" cy="415200"/>
          </a:xfrm>
          <a:prstGeom prst="rect">
            <a:avLst/>
          </a:prstGeom>
          <a:solidFill>
            <a:srgbClr val="B84020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rebuchet MS"/>
              <a:buNone/>
            </a:pPr>
            <a:r>
              <a:rPr lang="fr" sz="18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B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29"/>
          <p:cNvSpPr/>
          <p:nvPr/>
        </p:nvSpPr>
        <p:spPr>
          <a:xfrm>
            <a:off x="397650" y="4488225"/>
            <a:ext cx="8476500" cy="475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300"/>
              <a:buFont typeface="Calibri"/>
              <a:buNone/>
            </a:pPr>
            <a:r>
              <a:rPr lang="fr" sz="1300" b="0" i="1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        Quelle est la question centrale du dernier paragraphe ? Reformulez-la avec vos propres mots.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9"/>
          <p:cNvSpPr/>
          <p:nvPr/>
        </p:nvSpPr>
        <p:spPr>
          <a:xfrm>
            <a:off x="397827" y="4488225"/>
            <a:ext cx="355200" cy="475500"/>
          </a:xfrm>
          <a:prstGeom prst="rect">
            <a:avLst/>
          </a:prstGeom>
          <a:solidFill>
            <a:srgbClr val="7A5C9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rebuchet MS"/>
              <a:buNone/>
            </a:pPr>
            <a:r>
              <a:rPr lang="fr" sz="18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C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9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0"/>
          <p:cNvSpPr/>
          <p:nvPr/>
        </p:nvSpPr>
        <p:spPr>
          <a:xfrm>
            <a:off x="0" y="0"/>
            <a:ext cx="82296" cy="514350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30"/>
          <p:cNvSpPr/>
          <p:nvPr/>
        </p:nvSpPr>
        <p:spPr>
          <a:xfrm>
            <a:off x="301752" y="45718"/>
            <a:ext cx="85497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2200"/>
              <a:buFont typeface="Trebuchet MS"/>
              <a:buNone/>
            </a:pPr>
            <a:r>
              <a:rPr lang="fr" sz="2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La tension du sujet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6" name="Google Shape;186;p30"/>
          <p:cNvCxnSpPr/>
          <p:nvPr/>
        </p:nvCxnSpPr>
        <p:spPr>
          <a:xfrm>
            <a:off x="301752" y="621190"/>
            <a:ext cx="8549700" cy="0"/>
          </a:xfrm>
          <a:prstGeom prst="straightConnector1">
            <a:avLst/>
          </a:prstGeom>
          <a:noFill/>
          <a:ln w="190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7" name="Google Shape;187;p30"/>
          <p:cNvSpPr/>
          <p:nvPr/>
        </p:nvSpPr>
        <p:spPr>
          <a:xfrm>
            <a:off x="301777" y="667223"/>
            <a:ext cx="85497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77777"/>
              </a:buClr>
              <a:buSzPts val="1100"/>
              <a:buFont typeface="Calibri"/>
              <a:buNone/>
            </a:pPr>
            <a:r>
              <a:rPr lang="fr" sz="11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Groupe 1 → Risques · Groupe 2 → Opportunités · mise en commun </a:t>
            </a:r>
            <a:endParaRPr sz="11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30"/>
          <p:cNvSpPr/>
          <p:nvPr/>
        </p:nvSpPr>
        <p:spPr>
          <a:xfrm>
            <a:off x="301752" y="1005840"/>
            <a:ext cx="4069080" cy="438912"/>
          </a:xfrm>
          <a:prstGeom prst="rect">
            <a:avLst/>
          </a:prstGeom>
          <a:solidFill>
            <a:srgbClr val="B84020"/>
          </a:solidFill>
          <a:ln w="12700" cap="flat" cmpd="sng">
            <a:solidFill>
              <a:srgbClr val="B840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30"/>
          <p:cNvSpPr/>
          <p:nvPr/>
        </p:nvSpPr>
        <p:spPr>
          <a:xfrm>
            <a:off x="301752" y="1005840"/>
            <a:ext cx="4069200" cy="4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</a:pPr>
            <a:r>
              <a:rPr lang="fr" sz="11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RISQUES · MENACES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30"/>
          <p:cNvSpPr/>
          <p:nvPr/>
        </p:nvSpPr>
        <p:spPr>
          <a:xfrm>
            <a:off x="4599432" y="1005840"/>
            <a:ext cx="4069080" cy="438912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30"/>
          <p:cNvSpPr/>
          <p:nvPr/>
        </p:nvSpPr>
        <p:spPr>
          <a:xfrm>
            <a:off x="4599432" y="1005840"/>
            <a:ext cx="4069080" cy="438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Calibri"/>
              <a:buNone/>
            </a:pPr>
            <a:r>
              <a:rPr lang="fr" sz="11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OPPORTUNITÉS · ESPOIRS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30"/>
          <p:cNvSpPr/>
          <p:nvPr/>
        </p:nvSpPr>
        <p:spPr>
          <a:xfrm>
            <a:off x="301752" y="1472171"/>
            <a:ext cx="4069080" cy="658368"/>
          </a:xfrm>
          <a:prstGeom prst="rect">
            <a:avLst/>
          </a:prstGeom>
          <a:solidFill>
            <a:srgbClr val="F9F9F9"/>
          </a:solidFill>
          <a:ln w="9525" cap="flat" cmpd="sng">
            <a:solidFill>
              <a:srgbClr val="E0E0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30"/>
          <p:cNvSpPr/>
          <p:nvPr/>
        </p:nvSpPr>
        <p:spPr>
          <a:xfrm>
            <a:off x="438912" y="1627632"/>
            <a:ext cx="379476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300"/>
              <a:buFont typeface="Calibri"/>
              <a:buNone/>
            </a:pPr>
            <a:r>
              <a:rPr lang="fr" sz="1300" b="0" i="0" u="none" strike="noStrike" cap="none" dirty="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Abus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IA, </a:t>
            </a:r>
            <a:endParaRPr sz="1300" b="0" i="0" u="none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0"/>
          <p:cNvSpPr/>
          <p:nvPr/>
        </p:nvSpPr>
        <p:spPr>
          <a:xfrm>
            <a:off x="4636008" y="1444752"/>
            <a:ext cx="4069080" cy="658368"/>
          </a:xfrm>
          <a:prstGeom prst="rect">
            <a:avLst/>
          </a:prstGeom>
          <a:solidFill>
            <a:srgbClr val="F9F9F9"/>
          </a:solidFill>
          <a:ln w="9525" cap="flat" cmpd="sng">
            <a:solidFill>
              <a:srgbClr val="E0E0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30"/>
          <p:cNvSpPr/>
          <p:nvPr/>
        </p:nvSpPr>
        <p:spPr>
          <a:xfrm>
            <a:off x="4736592" y="1627632"/>
            <a:ext cx="379476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300"/>
              <a:buFont typeface="Calibri"/>
              <a:buNone/>
            </a:pPr>
            <a:r>
              <a:rPr lang="fr" sz="1300" b="0" i="0" u="none" strike="noStrike" cap="none" dirty="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aide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spécifique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travail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/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accés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aux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soins</a:t>
            </a:r>
            <a:endParaRPr sz="1300" b="0" i="0" u="none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30"/>
          <p:cNvSpPr/>
          <p:nvPr/>
        </p:nvSpPr>
        <p:spPr>
          <a:xfrm>
            <a:off x="301752" y="2103120"/>
            <a:ext cx="4069080" cy="65836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E0E0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4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Compétition</a:t>
            </a:r>
            <a:r>
              <a:rPr lang="it-IT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it-IT" sz="14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fracture</a:t>
            </a:r>
            <a:r>
              <a:rPr lang="it-IT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sociale)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30"/>
          <p:cNvSpPr/>
          <p:nvPr/>
        </p:nvSpPr>
        <p:spPr>
          <a:xfrm>
            <a:off x="438912" y="2286000"/>
            <a:ext cx="379476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300"/>
              <a:buFont typeface="Calibri"/>
              <a:buNone/>
            </a:pPr>
            <a:r>
              <a:rPr lang="fr" sz="1300" b="0" i="0" u="none" strike="noStrike" cap="none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30"/>
          <p:cNvSpPr/>
          <p:nvPr/>
        </p:nvSpPr>
        <p:spPr>
          <a:xfrm>
            <a:off x="4599432" y="2103120"/>
            <a:ext cx="4069080" cy="65836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E0E0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30"/>
          <p:cNvSpPr/>
          <p:nvPr/>
        </p:nvSpPr>
        <p:spPr>
          <a:xfrm>
            <a:off x="4736592" y="2286000"/>
            <a:ext cx="379476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300"/>
              <a:buFont typeface="Calibri"/>
              <a:buNone/>
            </a:pPr>
            <a:r>
              <a:rPr lang="fr" sz="1300" b="0" i="0" u="none" strike="noStrike" cap="none" dirty="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Limiter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la 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pénibilité</a:t>
            </a:r>
            <a:endParaRPr sz="1300" b="0" i="0" u="none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30"/>
          <p:cNvSpPr/>
          <p:nvPr/>
        </p:nvSpPr>
        <p:spPr>
          <a:xfrm>
            <a:off x="301752" y="2761488"/>
            <a:ext cx="4069080" cy="658368"/>
          </a:xfrm>
          <a:prstGeom prst="rect">
            <a:avLst/>
          </a:prstGeom>
          <a:solidFill>
            <a:srgbClr val="F9F9F9"/>
          </a:solidFill>
          <a:ln w="9525" cap="flat" cmpd="sng">
            <a:solidFill>
              <a:srgbClr val="E0E0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30"/>
          <p:cNvSpPr/>
          <p:nvPr/>
        </p:nvSpPr>
        <p:spPr>
          <a:xfrm>
            <a:off x="438912" y="2944368"/>
            <a:ext cx="379476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300"/>
              <a:buFont typeface="Calibri"/>
              <a:buNone/>
            </a:pPr>
            <a:r>
              <a:rPr lang="fr" sz="1300" b="0" i="0" u="none" strike="noStrike" cap="none" dirty="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Suppression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des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postes</a:t>
            </a:r>
            <a:endParaRPr sz="1300" b="0" i="0" u="none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30"/>
          <p:cNvSpPr/>
          <p:nvPr/>
        </p:nvSpPr>
        <p:spPr>
          <a:xfrm>
            <a:off x="4599432" y="2761488"/>
            <a:ext cx="4069080" cy="658368"/>
          </a:xfrm>
          <a:prstGeom prst="rect">
            <a:avLst/>
          </a:prstGeom>
          <a:solidFill>
            <a:srgbClr val="F9F9F9"/>
          </a:solidFill>
          <a:ln w="9525" cap="flat" cmpd="sng">
            <a:solidFill>
              <a:srgbClr val="E0E0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30"/>
          <p:cNvSpPr/>
          <p:nvPr/>
        </p:nvSpPr>
        <p:spPr>
          <a:xfrm>
            <a:off x="4736592" y="2944368"/>
            <a:ext cx="379476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300"/>
              <a:buFont typeface="Calibri"/>
              <a:buNone/>
            </a:pPr>
            <a:r>
              <a:rPr lang="fr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Outils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linguistiques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300" b="0" i="0" u="none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30"/>
          <p:cNvSpPr/>
          <p:nvPr/>
        </p:nvSpPr>
        <p:spPr>
          <a:xfrm>
            <a:off x="324612" y="3419856"/>
            <a:ext cx="4069080" cy="65836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E0E0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30"/>
          <p:cNvSpPr/>
          <p:nvPr/>
        </p:nvSpPr>
        <p:spPr>
          <a:xfrm>
            <a:off x="438912" y="3602736"/>
            <a:ext cx="379476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300"/>
              <a:buFont typeface="Calibri"/>
              <a:buNone/>
            </a:pPr>
            <a:r>
              <a:rPr lang="fr" sz="1300" b="0" i="0" u="none" strike="noStrike" cap="none" dirty="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Dépendre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de l’IA, protection 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des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données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éthique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pollution</a:t>
            </a:r>
            <a:endParaRPr sz="1300" b="0" i="0" u="none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30"/>
          <p:cNvSpPr/>
          <p:nvPr/>
        </p:nvSpPr>
        <p:spPr>
          <a:xfrm>
            <a:off x="4599432" y="3447287"/>
            <a:ext cx="4069080" cy="65836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E0E0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30"/>
          <p:cNvSpPr/>
          <p:nvPr/>
        </p:nvSpPr>
        <p:spPr>
          <a:xfrm>
            <a:off x="4736592" y="3602736"/>
            <a:ext cx="3794760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300"/>
              <a:buFont typeface="Calibri"/>
              <a:buNone/>
            </a:pPr>
            <a:r>
              <a:rPr lang="fr" sz="1300" b="0" i="0" u="none" strike="noStrike" cap="none" dirty="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Changement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de poste, 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flexibilité</a:t>
            </a:r>
            <a:r>
              <a:rPr lang="it-IT" sz="13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300" b="0" i="0" u="none" strike="noStrike" cap="none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renouveau</a:t>
            </a:r>
            <a:endParaRPr sz="1300" b="0" i="0" u="none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8" name="Google Shape;208;p30"/>
          <p:cNvCxnSpPr/>
          <p:nvPr/>
        </p:nvCxnSpPr>
        <p:spPr>
          <a:xfrm>
            <a:off x="365760" y="4818888"/>
            <a:ext cx="8412480" cy="0"/>
          </a:xfrm>
          <a:prstGeom prst="straightConnector1">
            <a:avLst/>
          </a:prstGeom>
          <a:noFill/>
          <a:ln w="9525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9" name="Google Shape;209;p30"/>
          <p:cNvSpPr/>
          <p:nvPr/>
        </p:nvSpPr>
        <p:spPr>
          <a:xfrm>
            <a:off x="365760" y="4846320"/>
            <a:ext cx="8412480" cy="201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AAAA"/>
              </a:buClr>
              <a:buSzPts val="900"/>
              <a:buFont typeface="Calibri"/>
              <a:buNone/>
            </a:pPr>
            <a:r>
              <a:rPr lang="fr" sz="900" b="0" i="0" u="none" strike="noStrike" cap="non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rPr>
              <a:t>Cours 3  ·  Document déclencheur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9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1"/>
          <p:cNvSpPr/>
          <p:nvPr/>
        </p:nvSpPr>
        <p:spPr>
          <a:xfrm>
            <a:off x="0" y="0"/>
            <a:ext cx="82296" cy="514350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1"/>
          <p:cNvSpPr/>
          <p:nvPr/>
        </p:nvSpPr>
        <p:spPr>
          <a:xfrm>
            <a:off x="278889" y="76243"/>
            <a:ext cx="8549700" cy="5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2200"/>
              <a:buFont typeface="Trebuchet MS"/>
              <a:buNone/>
            </a:pPr>
            <a:r>
              <a:rPr lang="fr" sz="2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Point langue — Le subjonctif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7" name="Google Shape;217;p31"/>
          <p:cNvCxnSpPr/>
          <p:nvPr/>
        </p:nvCxnSpPr>
        <p:spPr>
          <a:xfrm>
            <a:off x="256027" y="527415"/>
            <a:ext cx="8549700" cy="0"/>
          </a:xfrm>
          <a:prstGeom prst="straightConnector1">
            <a:avLst/>
          </a:prstGeom>
          <a:noFill/>
          <a:ln w="190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8" name="Google Shape;218;p31"/>
          <p:cNvSpPr/>
          <p:nvPr/>
        </p:nvSpPr>
        <p:spPr>
          <a:xfrm>
            <a:off x="278927" y="533335"/>
            <a:ext cx="85497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77777"/>
              </a:buClr>
              <a:buSzPts val="1100"/>
              <a:buFont typeface="Calibri"/>
              <a:buNone/>
            </a:pPr>
            <a:r>
              <a:rPr lang="fr" sz="110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Observer  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1"/>
          <p:cNvSpPr/>
          <p:nvPr/>
        </p:nvSpPr>
        <p:spPr>
          <a:xfrm>
            <a:off x="301750" y="781325"/>
            <a:ext cx="8504100" cy="475500"/>
          </a:xfrm>
          <a:prstGeom prst="rect">
            <a:avLst/>
          </a:prstGeom>
          <a:solidFill>
            <a:srgbClr val="E8F4F4"/>
          </a:solidFill>
          <a:ln w="1015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31"/>
          <p:cNvSpPr/>
          <p:nvPr/>
        </p:nvSpPr>
        <p:spPr>
          <a:xfrm>
            <a:off x="301750" y="831727"/>
            <a:ext cx="8321100" cy="3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1300"/>
              <a:buFont typeface="Calibri"/>
              <a:buNone/>
            </a:pPr>
            <a:r>
              <a:rPr lang="fr" sz="1300" b="0" i="1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 Ces formes verbales viennent du texte. Observez-les.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1"/>
          <p:cNvSpPr/>
          <p:nvPr/>
        </p:nvSpPr>
        <p:spPr>
          <a:xfrm>
            <a:off x="301750" y="1305225"/>
            <a:ext cx="8549700" cy="384000"/>
          </a:xfrm>
          <a:prstGeom prst="rect">
            <a:avLst/>
          </a:prstGeom>
          <a:solidFill>
            <a:srgbClr val="FFF8DC"/>
          </a:solidFill>
          <a:ln w="1270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30000" rIns="91425" bIns="30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fr" sz="950" b="1" i="0" u="none" strike="noStrike" cap="none">
                <a:solidFill>
                  <a:srgbClr val="7A6000"/>
                </a:solidFill>
                <a:latin typeface="Calibri"/>
                <a:ea typeface="Calibri"/>
                <a:cs typeface="Calibri"/>
                <a:sym typeface="Calibri"/>
              </a:rPr>
              <a:t>📌 Formation </a:t>
            </a:r>
            <a:r>
              <a:rPr lang="fr" sz="95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régulière</a:t>
            </a:r>
            <a:r>
              <a:rPr lang="fr" sz="950" b="1" i="0" u="none" strike="noStrike" cap="none">
                <a:solidFill>
                  <a:srgbClr val="7A6000"/>
                </a:solidFill>
                <a:latin typeface="Calibri"/>
                <a:ea typeface="Calibri"/>
                <a:cs typeface="Calibri"/>
                <a:sym typeface="Calibri"/>
              </a:rPr>
              <a:t>, verbes du 1er groupe et certains verbes du 2ème et 3ème groupe : radical de « ils » au présent + </a:t>
            </a:r>
            <a:r>
              <a:rPr lang="fr" sz="950" b="1" i="0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-e, -es, -e, -ions, -iez, -ent</a:t>
            </a:r>
            <a:r>
              <a:rPr lang="fr" sz="950" b="0" i="0" u="none" strike="noStrike" cap="none">
                <a:solidFill>
                  <a:srgbClr val="7A6000"/>
                </a:solidFill>
                <a:latin typeface="Calibri"/>
                <a:ea typeface="Calibri"/>
                <a:cs typeface="Calibri"/>
                <a:sym typeface="Calibri"/>
              </a:rPr>
              <a:t>  </a:t>
            </a:r>
            <a:endParaRPr sz="950" b="0" i="0" u="none" strike="noStrike" cap="none">
              <a:solidFill>
                <a:srgbClr val="7A6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fr" sz="950" b="0" i="0" u="none" strike="noStrike" cap="none">
                <a:solidFill>
                  <a:srgbClr val="7A6000"/>
                </a:solidFill>
                <a:latin typeface="Calibri"/>
                <a:ea typeface="Calibri"/>
                <a:cs typeface="Calibri"/>
                <a:sym typeface="Calibri"/>
              </a:rPr>
              <a:t>      | ex. : ils </a:t>
            </a:r>
            <a:r>
              <a:rPr lang="fr" sz="950" b="1" i="0" u="none" strike="noStrike" cap="none">
                <a:solidFill>
                  <a:srgbClr val="7A6000"/>
                </a:solidFill>
                <a:latin typeface="Calibri"/>
                <a:ea typeface="Calibri"/>
                <a:cs typeface="Calibri"/>
                <a:sym typeface="Calibri"/>
              </a:rPr>
              <a:t>march</a:t>
            </a:r>
            <a:r>
              <a:rPr lang="fr" sz="950" b="0" i="0" u="none" strike="noStrike" cap="none">
                <a:solidFill>
                  <a:srgbClr val="7A6000"/>
                </a:solidFill>
                <a:latin typeface="Calibri"/>
                <a:ea typeface="Calibri"/>
                <a:cs typeface="Calibri"/>
                <a:sym typeface="Calibri"/>
              </a:rPr>
              <a:t>ent→ que je </a:t>
            </a:r>
            <a:r>
              <a:rPr lang="fr" sz="950" b="1" i="1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marche </a:t>
            </a:r>
            <a:r>
              <a:rPr lang="fr" sz="950" b="0" i="0" u="none" strike="noStrike" cap="none">
                <a:solidFill>
                  <a:srgbClr val="7A6000"/>
                </a:solidFill>
                <a:latin typeface="Calibri"/>
                <a:ea typeface="Calibri"/>
                <a:cs typeface="Calibri"/>
                <a:sym typeface="Calibri"/>
              </a:rPr>
              <a:t>|  ils </a:t>
            </a:r>
            <a:r>
              <a:rPr lang="fr" sz="950" b="1" i="0" u="none" strike="noStrike" cap="none">
                <a:solidFill>
                  <a:srgbClr val="7A6000"/>
                </a:solidFill>
                <a:latin typeface="Calibri"/>
                <a:ea typeface="Calibri"/>
                <a:cs typeface="Calibri"/>
                <a:sym typeface="Calibri"/>
              </a:rPr>
              <a:t>pens</a:t>
            </a:r>
            <a:r>
              <a:rPr lang="fr" sz="950" b="0" i="0" u="none" strike="noStrike" cap="none">
                <a:solidFill>
                  <a:srgbClr val="7A6000"/>
                </a:solidFill>
                <a:latin typeface="Calibri"/>
                <a:ea typeface="Calibri"/>
                <a:cs typeface="Calibri"/>
                <a:sym typeface="Calibri"/>
              </a:rPr>
              <a:t>ent → que nous</a:t>
            </a:r>
            <a:r>
              <a:rPr lang="fr" sz="950" b="0" i="0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950" b="1" i="0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pensions</a:t>
            </a:r>
            <a:r>
              <a:rPr lang="fr" sz="950" b="0" i="0" u="none" strike="noStrike" cap="none">
                <a:solidFill>
                  <a:srgbClr val="7A6000"/>
                </a:solidFill>
                <a:latin typeface="Calibri"/>
                <a:ea typeface="Calibri"/>
                <a:cs typeface="Calibri"/>
                <a:sym typeface="Calibri"/>
              </a:rPr>
              <a:t> | ils </a:t>
            </a:r>
            <a:r>
              <a:rPr lang="fr" sz="950" b="1" i="0" u="none" strike="noStrike" cap="none">
                <a:solidFill>
                  <a:srgbClr val="7A6000"/>
                </a:solidFill>
                <a:latin typeface="Calibri"/>
                <a:ea typeface="Calibri"/>
                <a:cs typeface="Calibri"/>
                <a:sym typeface="Calibri"/>
              </a:rPr>
              <a:t>étudi</a:t>
            </a:r>
            <a:r>
              <a:rPr lang="fr" sz="950" b="0" i="0" u="none" strike="noStrike" cap="none">
                <a:solidFill>
                  <a:srgbClr val="7A6000"/>
                </a:solidFill>
                <a:latin typeface="Calibri"/>
                <a:ea typeface="Calibri"/>
                <a:cs typeface="Calibri"/>
                <a:sym typeface="Calibri"/>
              </a:rPr>
              <a:t>ent→ que vous </a:t>
            </a:r>
            <a:r>
              <a:rPr lang="fr" sz="950" b="1" i="0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étudiiez</a:t>
            </a:r>
            <a:endParaRPr sz="1400" b="1" i="0" u="none" strike="noStrike" cap="none">
              <a:solidFill>
                <a:srgbClr val="1A7E7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1"/>
          <p:cNvSpPr/>
          <p:nvPr/>
        </p:nvSpPr>
        <p:spPr>
          <a:xfrm>
            <a:off x="301752" y="1783080"/>
            <a:ext cx="2651760" cy="64008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31"/>
          <p:cNvSpPr/>
          <p:nvPr/>
        </p:nvSpPr>
        <p:spPr>
          <a:xfrm>
            <a:off x="301752" y="1783080"/>
            <a:ext cx="265176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Trebuchet MS"/>
              <a:buNone/>
            </a:pPr>
            <a:r>
              <a:rPr lang="fr" sz="26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soit</a:t>
            </a:r>
            <a:endParaRPr sz="2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31"/>
          <p:cNvSpPr/>
          <p:nvPr/>
        </p:nvSpPr>
        <p:spPr>
          <a:xfrm>
            <a:off x="3227832" y="1783080"/>
            <a:ext cx="2651760" cy="64008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1"/>
          <p:cNvSpPr/>
          <p:nvPr/>
        </p:nvSpPr>
        <p:spPr>
          <a:xfrm>
            <a:off x="3227832" y="1783080"/>
            <a:ext cx="265176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Trebuchet MS"/>
              <a:buNone/>
            </a:pPr>
            <a:r>
              <a:rPr lang="fr" sz="26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fasse</a:t>
            </a:r>
            <a:endParaRPr sz="2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31"/>
          <p:cNvSpPr/>
          <p:nvPr/>
        </p:nvSpPr>
        <p:spPr>
          <a:xfrm>
            <a:off x="6153912" y="1783080"/>
            <a:ext cx="2651760" cy="64008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31"/>
          <p:cNvSpPr/>
          <p:nvPr/>
        </p:nvSpPr>
        <p:spPr>
          <a:xfrm>
            <a:off x="6153912" y="1783080"/>
            <a:ext cx="2651700" cy="6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Trebuchet MS"/>
              <a:buNone/>
            </a:pPr>
            <a:r>
              <a:rPr lang="fr" sz="26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puisse</a:t>
            </a:r>
            <a:endParaRPr sz="2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31"/>
          <p:cNvSpPr/>
          <p:nvPr/>
        </p:nvSpPr>
        <p:spPr>
          <a:xfrm>
            <a:off x="301752" y="2606040"/>
            <a:ext cx="8549640" cy="59436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31"/>
          <p:cNvSpPr/>
          <p:nvPr/>
        </p:nvSpPr>
        <p:spPr>
          <a:xfrm>
            <a:off x="301752" y="2606040"/>
            <a:ext cx="73152" cy="59436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31"/>
          <p:cNvSpPr/>
          <p:nvPr/>
        </p:nvSpPr>
        <p:spPr>
          <a:xfrm>
            <a:off x="521208" y="2697480"/>
            <a:ext cx="384048" cy="384048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31"/>
          <p:cNvSpPr/>
          <p:nvPr/>
        </p:nvSpPr>
        <p:spPr>
          <a:xfrm>
            <a:off x="521208" y="2697480"/>
            <a:ext cx="384048" cy="38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rebuchet MS"/>
              <a:buNone/>
            </a:pPr>
            <a:r>
              <a:rPr lang="fr" sz="14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A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31"/>
          <p:cNvSpPr/>
          <p:nvPr/>
        </p:nvSpPr>
        <p:spPr>
          <a:xfrm>
            <a:off x="1051560" y="2734056"/>
            <a:ext cx="7635240" cy="347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0" i="1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Est-ce que « fasse » ressemble au présent de l'indicatif de faire ?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31"/>
          <p:cNvSpPr/>
          <p:nvPr/>
        </p:nvSpPr>
        <p:spPr>
          <a:xfrm>
            <a:off x="301752" y="3355848"/>
            <a:ext cx="8549640" cy="59436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31"/>
          <p:cNvSpPr/>
          <p:nvPr/>
        </p:nvSpPr>
        <p:spPr>
          <a:xfrm>
            <a:off x="301752" y="3355848"/>
            <a:ext cx="73152" cy="594360"/>
          </a:xfrm>
          <a:prstGeom prst="rect">
            <a:avLst/>
          </a:prstGeom>
          <a:solidFill>
            <a:srgbClr val="B84020"/>
          </a:solidFill>
          <a:ln w="12700" cap="flat" cmpd="sng">
            <a:solidFill>
              <a:srgbClr val="B840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31"/>
          <p:cNvSpPr/>
          <p:nvPr/>
        </p:nvSpPr>
        <p:spPr>
          <a:xfrm>
            <a:off x="521208" y="3447288"/>
            <a:ext cx="384048" cy="384048"/>
          </a:xfrm>
          <a:prstGeom prst="rect">
            <a:avLst/>
          </a:prstGeom>
          <a:solidFill>
            <a:srgbClr val="B84020"/>
          </a:solidFill>
          <a:ln w="12700" cap="flat" cmpd="sng">
            <a:solidFill>
              <a:srgbClr val="B840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31"/>
          <p:cNvSpPr/>
          <p:nvPr/>
        </p:nvSpPr>
        <p:spPr>
          <a:xfrm>
            <a:off x="521208" y="3447288"/>
            <a:ext cx="384048" cy="38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rebuchet MS"/>
              <a:buNone/>
            </a:pPr>
            <a:r>
              <a:rPr lang="fr" sz="14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B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31"/>
          <p:cNvSpPr/>
          <p:nvPr/>
        </p:nvSpPr>
        <p:spPr>
          <a:xfrm>
            <a:off x="1051560" y="3483864"/>
            <a:ext cx="7635240" cy="347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0" i="1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Après quelle expression apparaît « puisse » ? Qu'est-ce qu'elle exprime ?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31"/>
          <p:cNvSpPr/>
          <p:nvPr/>
        </p:nvSpPr>
        <p:spPr>
          <a:xfrm>
            <a:off x="301752" y="4105656"/>
            <a:ext cx="8549640" cy="59436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31"/>
          <p:cNvSpPr/>
          <p:nvPr/>
        </p:nvSpPr>
        <p:spPr>
          <a:xfrm>
            <a:off x="301752" y="4105656"/>
            <a:ext cx="73152" cy="594360"/>
          </a:xfrm>
          <a:prstGeom prst="rect">
            <a:avLst/>
          </a:prstGeom>
          <a:solidFill>
            <a:srgbClr val="7A5C9A"/>
          </a:solidFill>
          <a:ln w="12700" cap="flat" cmpd="sng">
            <a:solidFill>
              <a:srgbClr val="7A5C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31"/>
          <p:cNvSpPr/>
          <p:nvPr/>
        </p:nvSpPr>
        <p:spPr>
          <a:xfrm>
            <a:off x="521208" y="4197096"/>
            <a:ext cx="384048" cy="384048"/>
          </a:xfrm>
          <a:prstGeom prst="rect">
            <a:avLst/>
          </a:prstGeom>
          <a:solidFill>
            <a:srgbClr val="7A5C9A"/>
          </a:solidFill>
          <a:ln w="12700" cap="flat" cmpd="sng">
            <a:solidFill>
              <a:srgbClr val="7A5C9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31"/>
          <p:cNvSpPr/>
          <p:nvPr/>
        </p:nvSpPr>
        <p:spPr>
          <a:xfrm>
            <a:off x="521208" y="4197096"/>
            <a:ext cx="384048" cy="38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rebuchet MS"/>
              <a:buNone/>
            </a:pPr>
            <a:r>
              <a:rPr lang="fr" sz="14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C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31"/>
          <p:cNvSpPr/>
          <p:nvPr/>
        </p:nvSpPr>
        <p:spPr>
          <a:xfrm>
            <a:off x="1051560" y="4233672"/>
            <a:ext cx="7635240" cy="347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250"/>
              <a:buFont typeface="Calibri"/>
              <a:buNone/>
            </a:pPr>
            <a:r>
              <a:rPr lang="fr" sz="1250" b="0" i="1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Essaie de formuler, pourquoi dans ce contexte on n'utilise pas l'indicatif ?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3" name="Google Shape;243;p31"/>
          <p:cNvCxnSpPr/>
          <p:nvPr/>
        </p:nvCxnSpPr>
        <p:spPr>
          <a:xfrm>
            <a:off x="365760" y="4818888"/>
            <a:ext cx="8412480" cy="0"/>
          </a:xfrm>
          <a:prstGeom prst="straightConnector1">
            <a:avLst/>
          </a:prstGeom>
          <a:noFill/>
          <a:ln w="9525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4" name="Google Shape;244;p31"/>
          <p:cNvSpPr/>
          <p:nvPr/>
        </p:nvSpPr>
        <p:spPr>
          <a:xfrm>
            <a:off x="365760" y="4846320"/>
            <a:ext cx="8412480" cy="201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AAAA"/>
              </a:buClr>
              <a:buSzPts val="900"/>
              <a:buFont typeface="Calibri"/>
              <a:buNone/>
            </a:pPr>
            <a:r>
              <a:rPr lang="fr" sz="900" b="0" i="0" u="none" strike="noStrike" cap="non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rPr>
              <a:t>Cours 3  ·  Point langue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9"/>
        </a:solidFill>
        <a:effectLst/>
      </p:bgPr>
    </p:bg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2"/>
          <p:cNvSpPr/>
          <p:nvPr/>
        </p:nvSpPr>
        <p:spPr>
          <a:xfrm>
            <a:off x="0" y="0"/>
            <a:ext cx="82296" cy="514350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32"/>
          <p:cNvSpPr/>
          <p:nvPr/>
        </p:nvSpPr>
        <p:spPr>
          <a:xfrm>
            <a:off x="301752" y="201168"/>
            <a:ext cx="854964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2200"/>
              <a:buFont typeface="Trebuchet MS"/>
              <a:buNone/>
            </a:pPr>
            <a:r>
              <a:rPr lang="fr" sz="2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Point langue — Règle &amp; déclencheurs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2" name="Google Shape;252;p32"/>
          <p:cNvCxnSpPr/>
          <p:nvPr/>
        </p:nvCxnSpPr>
        <p:spPr>
          <a:xfrm>
            <a:off x="301752" y="777240"/>
            <a:ext cx="8549640" cy="0"/>
          </a:xfrm>
          <a:prstGeom prst="straightConnector1">
            <a:avLst/>
          </a:prstGeom>
          <a:noFill/>
          <a:ln w="190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3" name="Google Shape;253;p32"/>
          <p:cNvSpPr/>
          <p:nvPr/>
        </p:nvSpPr>
        <p:spPr>
          <a:xfrm>
            <a:off x="301752" y="960120"/>
            <a:ext cx="8549640" cy="713232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32"/>
          <p:cNvSpPr/>
          <p:nvPr/>
        </p:nvSpPr>
        <p:spPr>
          <a:xfrm>
            <a:off x="457200" y="960120"/>
            <a:ext cx="8321040" cy="713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9620"/>
              </a:buClr>
              <a:buSzPts val="1400"/>
              <a:buFont typeface="Calibri"/>
              <a:buNone/>
            </a:pPr>
            <a:r>
              <a:rPr lang="fr" sz="1400" b="1" i="0" u="none" strike="noStrike" cap="none">
                <a:solidFill>
                  <a:srgbClr val="B89620"/>
                </a:solidFill>
                <a:latin typeface="Calibri"/>
                <a:ea typeface="Calibri"/>
                <a:cs typeface="Calibri"/>
                <a:sym typeface="Calibri"/>
              </a:rPr>
              <a:t>Subjonctif </a:t>
            </a:r>
            <a:r>
              <a:rPr lang="fr"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= le verbe principal exprime un </a:t>
            </a:r>
            <a:r>
              <a:rPr lang="fr" sz="14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doute, une nécessité ou une émotion</a:t>
            </a:r>
            <a:r>
              <a:rPr lang="fr"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— pas un fait certain.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32"/>
          <p:cNvSpPr/>
          <p:nvPr/>
        </p:nvSpPr>
        <p:spPr>
          <a:xfrm>
            <a:off x="301752" y="1828800"/>
            <a:ext cx="8549640" cy="71323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32"/>
          <p:cNvSpPr/>
          <p:nvPr/>
        </p:nvSpPr>
        <p:spPr>
          <a:xfrm>
            <a:off x="301752" y="1828800"/>
            <a:ext cx="73152" cy="713232"/>
          </a:xfrm>
          <a:prstGeom prst="rect">
            <a:avLst/>
          </a:prstGeom>
          <a:solidFill>
            <a:srgbClr val="B89620"/>
          </a:solidFill>
          <a:ln w="1270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32"/>
          <p:cNvSpPr/>
          <p:nvPr/>
        </p:nvSpPr>
        <p:spPr>
          <a:xfrm>
            <a:off x="530352" y="1920240"/>
            <a:ext cx="804672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5555"/>
              </a:buClr>
              <a:buSzPts val="1300"/>
              <a:buFont typeface="Calibri"/>
              <a:buNone/>
            </a:pPr>
            <a:r>
              <a:rPr lang="fr" sz="1050" b="0" i="1" u="none" strike="noStrike" cap="none">
                <a:solidFill>
                  <a:srgbClr val="0F5555"/>
                </a:solidFill>
                <a:latin typeface="Calibri"/>
                <a:ea typeface="Calibri"/>
                <a:cs typeface="Calibri"/>
                <a:sym typeface="Calibri"/>
              </a:rPr>
              <a:t>Obligation / Nécessité : </a:t>
            </a:r>
            <a:r>
              <a:rPr lang="fr" sz="1300" b="1" i="0" u="sng" strike="noStrike" cap="none">
                <a:solidFill>
                  <a:srgbClr val="0F5555"/>
                </a:solidFill>
                <a:latin typeface="Calibri"/>
                <a:ea typeface="Calibri"/>
                <a:cs typeface="Calibri"/>
                <a:sym typeface="Calibri"/>
              </a:rPr>
              <a:t>Il faut que…</a:t>
            </a:r>
            <a:endParaRPr sz="1300" b="0" i="0" u="sng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32"/>
          <p:cNvSpPr/>
          <p:nvPr/>
        </p:nvSpPr>
        <p:spPr>
          <a:xfrm>
            <a:off x="530352" y="2212848"/>
            <a:ext cx="804672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50"/>
              <a:buFont typeface="Calibri"/>
              <a:buNone/>
            </a:pPr>
            <a:r>
              <a:rPr lang="fr" sz="1250" b="0" i="1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Il faut que chacun puisse se reconvertir / Il est nécessaire que l’État protège les travailleurs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32"/>
          <p:cNvSpPr/>
          <p:nvPr/>
        </p:nvSpPr>
        <p:spPr>
          <a:xfrm>
            <a:off x="301752" y="2724912"/>
            <a:ext cx="8549640" cy="71323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32"/>
          <p:cNvSpPr/>
          <p:nvPr/>
        </p:nvSpPr>
        <p:spPr>
          <a:xfrm>
            <a:off x="301752" y="2724912"/>
            <a:ext cx="73152" cy="713232"/>
          </a:xfrm>
          <a:prstGeom prst="rect">
            <a:avLst/>
          </a:prstGeom>
          <a:solidFill>
            <a:srgbClr val="B89620"/>
          </a:solidFill>
          <a:ln w="1270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32"/>
          <p:cNvSpPr/>
          <p:nvPr/>
        </p:nvSpPr>
        <p:spPr>
          <a:xfrm>
            <a:off x="530352" y="2816352"/>
            <a:ext cx="804672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5555"/>
              </a:buClr>
              <a:buSzPts val="1300"/>
              <a:buFont typeface="Calibri"/>
              <a:buNone/>
            </a:pPr>
            <a:r>
              <a:rPr lang="fr" sz="1050" b="0" i="1" u="none" strike="noStrike" cap="none">
                <a:solidFill>
                  <a:srgbClr val="0F5555"/>
                </a:solidFill>
                <a:latin typeface="Calibri"/>
                <a:ea typeface="Calibri"/>
                <a:cs typeface="Calibri"/>
                <a:sym typeface="Calibri"/>
              </a:rPr>
              <a:t>Sentiment / Crainte : </a:t>
            </a:r>
            <a:r>
              <a:rPr lang="fr" sz="1300" b="1" i="0" u="sng" strike="noStrike" cap="none">
                <a:solidFill>
                  <a:srgbClr val="0F5555"/>
                </a:solidFill>
                <a:latin typeface="Calibri"/>
                <a:ea typeface="Calibri"/>
                <a:cs typeface="Calibri"/>
                <a:sym typeface="Calibri"/>
              </a:rPr>
              <a:t>Je redoute que… / Je crains que…</a:t>
            </a:r>
            <a:endParaRPr sz="1300" b="0" i="0" u="sng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32"/>
          <p:cNvSpPr/>
          <p:nvPr/>
        </p:nvSpPr>
        <p:spPr>
          <a:xfrm>
            <a:off x="530352" y="3108960"/>
            <a:ext cx="804672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50"/>
              <a:buFont typeface="Calibri"/>
              <a:buNone/>
            </a:pPr>
            <a:r>
              <a:rPr lang="fr" sz="1250" b="0" i="1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Je redoute que l’IA supprime mon emploi / Je crains que la flexibilité soit trop contraignante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32"/>
          <p:cNvSpPr/>
          <p:nvPr/>
        </p:nvSpPr>
        <p:spPr>
          <a:xfrm>
            <a:off x="301752" y="3621024"/>
            <a:ext cx="8549640" cy="71323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32"/>
          <p:cNvSpPr/>
          <p:nvPr/>
        </p:nvSpPr>
        <p:spPr>
          <a:xfrm>
            <a:off x="301752" y="3621024"/>
            <a:ext cx="73152" cy="713232"/>
          </a:xfrm>
          <a:prstGeom prst="rect">
            <a:avLst/>
          </a:prstGeom>
          <a:solidFill>
            <a:srgbClr val="B89620"/>
          </a:solidFill>
          <a:ln w="1270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32"/>
          <p:cNvSpPr/>
          <p:nvPr/>
        </p:nvSpPr>
        <p:spPr>
          <a:xfrm>
            <a:off x="530352" y="3712464"/>
            <a:ext cx="804672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5555"/>
              </a:buClr>
              <a:buSzPts val="1300"/>
              <a:buFont typeface="Calibri"/>
              <a:buNone/>
            </a:pPr>
            <a:r>
              <a:rPr lang="fr" sz="1050" b="0" i="1" u="none" strike="noStrike" cap="none">
                <a:solidFill>
                  <a:srgbClr val="0F5555"/>
                </a:solidFill>
                <a:latin typeface="Calibri"/>
                <a:ea typeface="Calibri"/>
                <a:cs typeface="Calibri"/>
                <a:sym typeface="Calibri"/>
              </a:rPr>
              <a:t>Doute, Possibilité, Concession : </a:t>
            </a:r>
            <a:r>
              <a:rPr lang="fr" sz="1300" b="1" i="0" u="sng" strike="noStrike" cap="none">
                <a:solidFill>
                  <a:srgbClr val="0F5555"/>
                </a:solidFill>
                <a:latin typeface="Calibri"/>
                <a:ea typeface="Calibri"/>
                <a:cs typeface="Calibri"/>
                <a:sym typeface="Calibri"/>
              </a:rPr>
              <a:t>Il est peu probable que… (doute) / Bien que… (concession)</a:t>
            </a:r>
            <a:endParaRPr sz="1300" b="0" i="0" u="sng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32"/>
          <p:cNvSpPr/>
          <p:nvPr/>
        </p:nvSpPr>
        <p:spPr>
          <a:xfrm>
            <a:off x="530352" y="4005072"/>
            <a:ext cx="804672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50"/>
              <a:buFont typeface="Calibri"/>
              <a:buNone/>
            </a:pPr>
            <a:r>
              <a:rPr lang="fr" sz="1250" b="0" i="1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Il est peu probable que l’IA remplace toute créativité — Bien que les risques soient réels, de nouvelles opportunités émergent</a:t>
            </a:r>
            <a:endParaRPr sz="12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67" name="Google Shape;267;p32"/>
          <p:cNvCxnSpPr/>
          <p:nvPr/>
        </p:nvCxnSpPr>
        <p:spPr>
          <a:xfrm>
            <a:off x="365760" y="4818888"/>
            <a:ext cx="8412480" cy="0"/>
          </a:xfrm>
          <a:prstGeom prst="straightConnector1">
            <a:avLst/>
          </a:prstGeom>
          <a:noFill/>
          <a:ln w="9525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8" name="Google Shape;268;p32"/>
          <p:cNvSpPr/>
          <p:nvPr/>
        </p:nvSpPr>
        <p:spPr>
          <a:xfrm>
            <a:off x="365760" y="4846320"/>
            <a:ext cx="8412480" cy="201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AAAA"/>
              </a:buClr>
              <a:buSzPts val="900"/>
              <a:buFont typeface="Calibri"/>
              <a:buNone/>
            </a:pPr>
            <a:r>
              <a:rPr lang="fr" sz="900" b="0" i="0" u="none" strike="noStrike" cap="non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rPr>
              <a:t>Cours 3  ·  Point langue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9F9"/>
        </a:solidFill>
        <a:effectLst/>
      </p:bgPr>
    </p:bg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3"/>
          <p:cNvSpPr/>
          <p:nvPr/>
        </p:nvSpPr>
        <p:spPr>
          <a:xfrm>
            <a:off x="0" y="0"/>
            <a:ext cx="82296" cy="514350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33"/>
          <p:cNvSpPr/>
          <p:nvPr/>
        </p:nvSpPr>
        <p:spPr>
          <a:xfrm>
            <a:off x="301752" y="201168"/>
            <a:ext cx="854964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2200"/>
              <a:buFont typeface="Trebuchet MS"/>
              <a:buNone/>
            </a:pPr>
            <a:r>
              <a:rPr lang="fr" sz="2200" b="1" i="0" u="none" strike="noStrike" cap="none">
                <a:solidFill>
                  <a:srgbClr val="1A7E7E"/>
                </a:solidFill>
                <a:latin typeface="Trebuchet MS"/>
                <a:ea typeface="Trebuchet MS"/>
                <a:cs typeface="Trebuchet MS"/>
                <a:sym typeface="Trebuchet MS"/>
              </a:rPr>
              <a:t>Point langue — L’indicatif vs le subjonctif</a:t>
            </a: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6" name="Google Shape;276;p33"/>
          <p:cNvCxnSpPr/>
          <p:nvPr/>
        </p:nvCxnSpPr>
        <p:spPr>
          <a:xfrm>
            <a:off x="301752" y="777240"/>
            <a:ext cx="8549640" cy="0"/>
          </a:xfrm>
          <a:prstGeom prst="straightConnector1">
            <a:avLst/>
          </a:prstGeom>
          <a:noFill/>
          <a:ln w="19050" cap="flat" cmpd="sng">
            <a:solidFill>
              <a:srgbClr val="B8962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7" name="Google Shape;277;p33"/>
          <p:cNvSpPr/>
          <p:nvPr/>
        </p:nvSpPr>
        <p:spPr>
          <a:xfrm>
            <a:off x="301752" y="822960"/>
            <a:ext cx="8549640" cy="29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77777"/>
              </a:buClr>
              <a:buSzPts val="1100"/>
              <a:buFont typeface="Calibri"/>
              <a:buNone/>
            </a:pPr>
            <a:r>
              <a:rPr lang="fr" sz="1100" b="0" i="1" u="none" strike="noStrike" cap="none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Observer la différence · puis transformation par binômes ·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33"/>
          <p:cNvSpPr/>
          <p:nvPr/>
        </p:nvSpPr>
        <p:spPr>
          <a:xfrm>
            <a:off x="301752" y="1097280"/>
            <a:ext cx="8549640" cy="155448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33"/>
          <p:cNvSpPr/>
          <p:nvPr/>
        </p:nvSpPr>
        <p:spPr>
          <a:xfrm>
            <a:off x="301752" y="1097280"/>
            <a:ext cx="73152" cy="1554480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33"/>
          <p:cNvSpPr/>
          <p:nvPr/>
        </p:nvSpPr>
        <p:spPr>
          <a:xfrm>
            <a:off x="521208" y="1280160"/>
            <a:ext cx="475488" cy="475488"/>
          </a:xfrm>
          <a:prstGeom prst="rect">
            <a:avLst/>
          </a:prstGeom>
          <a:solidFill>
            <a:srgbClr val="1A7E7E"/>
          </a:solidFill>
          <a:ln w="12700" cap="flat" cmpd="sng">
            <a:solidFill>
              <a:srgbClr val="1A7E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3"/>
          <p:cNvSpPr/>
          <p:nvPr/>
        </p:nvSpPr>
        <p:spPr>
          <a:xfrm>
            <a:off x="521208" y="1280160"/>
            <a:ext cx="475488" cy="475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rebuchet MS"/>
              <a:buNone/>
            </a:pPr>
            <a:r>
              <a:rPr lang="fr" sz="18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A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33"/>
          <p:cNvSpPr/>
          <p:nvPr/>
        </p:nvSpPr>
        <p:spPr>
          <a:xfrm>
            <a:off x="1170432" y="1261872"/>
            <a:ext cx="731520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Font typeface="Calibri"/>
              <a:buNone/>
            </a:pPr>
            <a:r>
              <a:rPr lang="fr" sz="1000" b="1" i="0" u="none" strike="noStrike" cap="non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Transformez :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33"/>
          <p:cNvSpPr/>
          <p:nvPr/>
        </p:nvSpPr>
        <p:spPr>
          <a:xfrm>
            <a:off x="1170432" y="1517904"/>
            <a:ext cx="7315200" cy="29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400"/>
              <a:buFont typeface="Calibri"/>
              <a:buNone/>
            </a:pPr>
            <a:r>
              <a:rPr lang="fr" sz="140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⚠️  ATTENTION : opinion </a:t>
            </a:r>
            <a:r>
              <a:rPr lang="fr" sz="1400" b="1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affirmative</a:t>
            </a:r>
            <a:r>
              <a:rPr lang="fr" sz="140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 = INDICATIF !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4" name="Google Shape;284;p33"/>
          <p:cNvCxnSpPr/>
          <p:nvPr/>
        </p:nvCxnSpPr>
        <p:spPr>
          <a:xfrm>
            <a:off x="1170432" y="1901952"/>
            <a:ext cx="7132320" cy="0"/>
          </a:xfrm>
          <a:prstGeom prst="straightConnector1">
            <a:avLst/>
          </a:prstGeom>
          <a:noFill/>
          <a:ln w="10150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5" name="Google Shape;285;p33"/>
          <p:cNvSpPr/>
          <p:nvPr/>
        </p:nvSpPr>
        <p:spPr>
          <a:xfrm>
            <a:off x="1170432" y="1993392"/>
            <a:ext cx="731520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7E7E"/>
              </a:buClr>
              <a:buSzPts val="1300"/>
              <a:buFont typeface="Calibri"/>
              <a:buNone/>
            </a:pPr>
            <a:r>
              <a:rPr lang="fr" sz="1300" b="0" i="1" u="none" strike="noStrike" cap="none">
                <a:solidFill>
                  <a:srgbClr val="1A7E7E"/>
                </a:solidFill>
                <a:latin typeface="Calibri"/>
                <a:ea typeface="Calibri"/>
                <a:cs typeface="Calibri"/>
                <a:sym typeface="Calibri"/>
              </a:rPr>
              <a:t>Je pense que / Je crois que / Je trouve que → INDICATIF (≠ italien !)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33"/>
          <p:cNvSpPr/>
          <p:nvPr/>
        </p:nvSpPr>
        <p:spPr>
          <a:xfrm>
            <a:off x="4114800" y="1993392"/>
            <a:ext cx="438912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300"/>
              <a:buFont typeface="Calibri"/>
              <a:buNone/>
            </a:pPr>
            <a:r>
              <a:rPr lang="fr" sz="1300" b="0" i="0" u="none" strike="noStrike" cap="none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33"/>
          <p:cNvSpPr/>
          <p:nvPr/>
        </p:nvSpPr>
        <p:spPr>
          <a:xfrm>
            <a:off x="301752" y="2926080"/>
            <a:ext cx="8549640" cy="155448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25400" dir="8100000" algn="bl" rotWithShape="0">
              <a:srgbClr val="000000">
                <a:alpha val="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33"/>
          <p:cNvSpPr/>
          <p:nvPr/>
        </p:nvSpPr>
        <p:spPr>
          <a:xfrm>
            <a:off x="301752" y="2926080"/>
            <a:ext cx="73152" cy="1554480"/>
          </a:xfrm>
          <a:prstGeom prst="rect">
            <a:avLst/>
          </a:prstGeom>
          <a:solidFill>
            <a:srgbClr val="B84020"/>
          </a:solidFill>
          <a:ln w="12700" cap="flat" cmpd="sng">
            <a:solidFill>
              <a:srgbClr val="B840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33"/>
          <p:cNvSpPr/>
          <p:nvPr/>
        </p:nvSpPr>
        <p:spPr>
          <a:xfrm>
            <a:off x="521208" y="3108960"/>
            <a:ext cx="475488" cy="475488"/>
          </a:xfrm>
          <a:prstGeom prst="rect">
            <a:avLst/>
          </a:prstGeom>
          <a:solidFill>
            <a:srgbClr val="B84020"/>
          </a:solidFill>
          <a:ln w="12700" cap="flat" cmpd="sng">
            <a:solidFill>
              <a:srgbClr val="B8402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33"/>
          <p:cNvSpPr/>
          <p:nvPr/>
        </p:nvSpPr>
        <p:spPr>
          <a:xfrm>
            <a:off x="521208" y="3108960"/>
            <a:ext cx="475488" cy="475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rebuchet MS"/>
              <a:buNone/>
            </a:pPr>
            <a:r>
              <a:rPr lang="fr" sz="1800" b="1" i="0" u="none" strike="noStrike" cap="non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B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33"/>
          <p:cNvSpPr/>
          <p:nvPr/>
        </p:nvSpPr>
        <p:spPr>
          <a:xfrm>
            <a:off x="1170432" y="3090672"/>
            <a:ext cx="7315200" cy="256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Font typeface="Calibri"/>
              <a:buNone/>
            </a:pPr>
            <a:r>
              <a:rPr lang="fr" sz="1000" b="1" i="0" u="none" strike="noStrike" cap="non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Transformez :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33"/>
          <p:cNvSpPr/>
          <p:nvPr/>
        </p:nvSpPr>
        <p:spPr>
          <a:xfrm>
            <a:off x="1170432" y="3346704"/>
            <a:ext cx="7315200" cy="29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400"/>
              <a:buFont typeface="Calibri"/>
              <a:buNone/>
            </a:pPr>
            <a:r>
              <a:rPr lang="fr" sz="140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En italien : « Penso che sia difficile. » </a:t>
            </a:r>
            <a:endParaRPr sz="1400" b="0" i="0" u="none" strike="noStrike" cap="none">
              <a:solidFill>
                <a:srgbClr val="1E2D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2D2D"/>
              </a:buClr>
              <a:buSzPts val="1400"/>
              <a:buFont typeface="Calibri"/>
              <a:buNone/>
            </a:pPr>
            <a:r>
              <a:rPr lang="fr" sz="1400" b="0" i="0" u="none" strike="noStrike" cap="none">
                <a:solidFill>
                  <a:srgbClr val="1E2D2D"/>
                </a:solidFill>
                <a:latin typeface="Calibri"/>
                <a:ea typeface="Calibri"/>
                <a:cs typeface="Calibri"/>
                <a:sym typeface="Calibri"/>
              </a:rPr>
              <a:t>EN FRANÇAIS :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93" name="Google Shape;293;p33"/>
          <p:cNvCxnSpPr/>
          <p:nvPr/>
        </p:nvCxnSpPr>
        <p:spPr>
          <a:xfrm>
            <a:off x="1170432" y="3730752"/>
            <a:ext cx="7132320" cy="0"/>
          </a:xfrm>
          <a:prstGeom prst="straightConnector1">
            <a:avLst/>
          </a:prstGeom>
          <a:noFill/>
          <a:ln w="10150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4" name="Google Shape;294;p33"/>
          <p:cNvSpPr/>
          <p:nvPr/>
        </p:nvSpPr>
        <p:spPr>
          <a:xfrm>
            <a:off x="1170432" y="3822192"/>
            <a:ext cx="731520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84020"/>
              </a:buClr>
              <a:buSzPts val="1300"/>
              <a:buFont typeface="Calibri"/>
              <a:buNone/>
            </a:pPr>
            <a:r>
              <a:rPr lang="fr" sz="1300" b="0" i="1" u="none" strike="noStrike" cap="none">
                <a:solidFill>
                  <a:srgbClr val="B84020"/>
                </a:solidFill>
                <a:latin typeface="Calibri"/>
                <a:ea typeface="Calibri"/>
                <a:cs typeface="Calibri"/>
                <a:sym typeface="Calibri"/>
              </a:rPr>
              <a:t>Je pense que c’est difficile. (indicatif) — Je </a:t>
            </a:r>
            <a:r>
              <a:rPr lang="fr" sz="1300" b="1" i="1" u="none" strike="noStrike" cap="none">
                <a:solidFill>
                  <a:srgbClr val="B84020"/>
                </a:solidFill>
                <a:latin typeface="Calibri"/>
                <a:ea typeface="Calibri"/>
                <a:cs typeface="Calibri"/>
                <a:sym typeface="Calibri"/>
              </a:rPr>
              <a:t>doute</a:t>
            </a:r>
            <a:r>
              <a:rPr lang="fr" sz="1300" b="0" i="1" u="none" strike="noStrike" cap="none">
                <a:solidFill>
                  <a:srgbClr val="B84020"/>
                </a:solidFill>
                <a:latin typeface="Calibri"/>
                <a:ea typeface="Calibri"/>
                <a:cs typeface="Calibri"/>
                <a:sym typeface="Calibri"/>
              </a:rPr>
              <a:t> que ce soit facile. (subjonctif)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33"/>
          <p:cNvSpPr/>
          <p:nvPr/>
        </p:nvSpPr>
        <p:spPr>
          <a:xfrm>
            <a:off x="4114800" y="3822192"/>
            <a:ext cx="438912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300"/>
              <a:buFont typeface="Calibri"/>
              <a:buNone/>
            </a:pPr>
            <a:r>
              <a:rPr lang="fr" sz="1300" b="0" i="0" u="none" strike="noStrike" cap="none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96" name="Google Shape;296;p33"/>
          <p:cNvCxnSpPr/>
          <p:nvPr/>
        </p:nvCxnSpPr>
        <p:spPr>
          <a:xfrm>
            <a:off x="365760" y="4818888"/>
            <a:ext cx="8412480" cy="0"/>
          </a:xfrm>
          <a:prstGeom prst="straightConnector1">
            <a:avLst/>
          </a:prstGeom>
          <a:noFill/>
          <a:ln w="9525" cap="flat" cmpd="sng">
            <a:solidFill>
              <a:srgbClr val="DDDDD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7" name="Google Shape;297;p33"/>
          <p:cNvSpPr/>
          <p:nvPr/>
        </p:nvSpPr>
        <p:spPr>
          <a:xfrm>
            <a:off x="365760" y="4846320"/>
            <a:ext cx="8412480" cy="201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AAAA"/>
              </a:buClr>
              <a:buSzPts val="900"/>
              <a:buFont typeface="Calibri"/>
              <a:buNone/>
            </a:pPr>
            <a:r>
              <a:rPr lang="fr" sz="900" b="0" i="0" u="none" strike="noStrike" cap="non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rPr>
              <a:t>Cours 3  ·  Point langue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2041</Words>
  <Application>Microsoft Office PowerPoint</Application>
  <PresentationFormat>Affichage à l'écran (16:9)</PresentationFormat>
  <Paragraphs>275</Paragraphs>
  <Slides>19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19</vt:i4>
      </vt:variant>
    </vt:vector>
  </HeadingPairs>
  <TitlesOfParts>
    <vt:vector size="25" baseType="lpstr">
      <vt:lpstr>Aptos</vt:lpstr>
      <vt:lpstr>Arial</vt:lpstr>
      <vt:lpstr>Calibri</vt:lpstr>
      <vt:lpstr>Trebuchet MS</vt:lpstr>
      <vt:lpstr>Simple Light</vt:lpstr>
      <vt:lpstr>Simple Light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Julie Claudia Barreau</cp:lastModifiedBy>
  <cp:revision>8</cp:revision>
  <dcterms:modified xsi:type="dcterms:W3CDTF">2026-04-02T19:47:47Z</dcterms:modified>
</cp:coreProperties>
</file>