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Lst>
  <p:notesMasterIdLst>
    <p:notesMasterId r:id="rId13"/>
  </p:notesMasterIdLst>
  <p:sldIdLst>
    <p:sldId id="281" r:id="rId3"/>
    <p:sldId id="256" r:id="rId4"/>
    <p:sldId id="257" r:id="rId5"/>
    <p:sldId id="258" r:id="rId6"/>
    <p:sldId id="259" r:id="rId7"/>
    <p:sldId id="260" r:id="rId8"/>
    <p:sldId id="261" r:id="rId9"/>
    <p:sldId id="262" r:id="rId10"/>
    <p:sldId id="263" r:id="rId11"/>
    <p:sldId id="264" r:id="rId12"/>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4" d="100"/>
          <a:sy n="114" d="100"/>
        </p:scale>
        <p:origin x="7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4-01T15:05:48.992"/>
    </inkml:context>
    <inkml:brush xml:id="br0">
      <inkml:brushProperty name="width" value="0.35" units="cm"/>
      <inkml:brushProperty name="height" value="0.35" units="cm"/>
      <inkml:brushProperty name="color" value="#FFFFFF"/>
    </inkml:brush>
  </inkml:definitions>
  <inkml:trace contextRef="#ctx0" brushRef="#br0">1 56 24575,'42'0'0,"1"-1"0,-1-3 0,1-1 0,47-13 0,-31 7 0,-1 3 0,2 3 0,-1 2 0,88 7 0,-23-1 0,-45-6 0,-51 1 0,0 1 0,0 1 0,1 1 0,-1 2 0,42 9 0,-66-11 0,0 0 0,0 0 0,-1 1 0,1-1 0,0 1 0,-1 0 0,1 0 0,-1 0 0,0 1 0,0-1 0,0 1 0,0 0 0,0 0 0,0 0 0,-1 0 0,0 0 0,1 0 0,-1 1 0,2 4 0,-3-5 0,0 1 0,-1 0 0,1-1 0,-1 1 0,0 0 0,1-1 0,-2 1 0,1 0 0,0 0 0,-1-1 0,0 1 0,0-1 0,0 1 0,0-1 0,0 1 0,-1-1 0,0 1 0,1-1 0,-1 0 0,-4 5 0,-35 53-1365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4-01T15:05:52.013"/>
    </inkml:context>
    <inkml:brush xml:id="br0">
      <inkml:brushProperty name="width" value="0.35" units="cm"/>
      <inkml:brushProperty name="height" value="0.35" units="cm"/>
      <inkml:brushProperty name="color" value="#FFFFFF"/>
    </inkml:brush>
  </inkml:definitions>
  <inkml:trace contextRef="#ctx0" brushRef="#br0">0 0 24575,'773'0'0,"-723"3"0,1 2 0,55 13 0,-54-8 0,96 5 0,-90-12 0,0 2 0,81 18 0,-1-6 0,-93-13 0,84 17 0,-55-4 0,0-3 0,148 7 0,-90-11 0,74 2 0,-139-11 0,-32 0 0,0-1 0,-1-1 0,1-2 0,-1-1 0,36-10 0,-34 5 0,0 2 0,1 1 0,0 2 0,38 1 0,-21 1 0,154-22 0,-100 11 0,-85 9 0,1 0 0,-1 2 0,1 0 0,28 3 0,-36 5 0,-24 3 0,-27 5 0,-14-5 0,-1-1 0,1-3 0,-93-1 0,-25 1 0,-85 9 0,-46 5 0,93 2 0,119-12 0,-1-4 0,-110-7 0,53-1 0,123 4 0,0-2 0,0 0 0,0-2 0,0 0 0,0-1 0,1-1 0,0-1 0,0-1 0,0-1 0,-19-10 0,0 0 0,-1 2 0,-78-19 0,0 0 0,59 23-1365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4-01T15:05:57.313"/>
    </inkml:context>
    <inkml:brush xml:id="br0">
      <inkml:brushProperty name="width" value="0.35" units="cm"/>
      <inkml:brushProperty name="height" value="0.35" units="cm"/>
      <inkml:brushProperty name="color" value="#FFFFFF"/>
    </inkml:brush>
  </inkml:definitions>
  <inkml:trace contextRef="#ctx0" brushRef="#br0">2684 228 24575,'-49'1'0,"25"1"0,0-2 0,0 0 0,-1-2 0,1 0 0,0-2 0,-46-13 0,117 13 0,328 18 0,18-1 0,-366-12 0,-1 2 0,31 5 0,-29-3 0,49 3 0,175-9 0,-2751 1 0,2465-2 0,-62-11 0,30 2 0,37 6 0,1-2 0,0-1 0,-28-11 0,-53-15 0,92 29 0,0-2 0,1 0 0,-1 0 0,1-2 0,-27-18 0,8 5 0,2 0 0,22 15 0,0-1 0,0 2 0,0-1 0,-22-7 0,29 12 0,0 1 0,0 1 0,0-1 0,0 0 0,0 1 0,0 0 0,0 0 0,0 0 0,-1 0 0,1 1 0,0 0 0,0-1 0,0 1 0,0 1 0,1-1 0,-1 1 0,0-1 0,0 1 0,-5 4 0,2-1 0,0 1 0,1-1 0,0 1 0,0 0 0,0 0 0,1 1 0,0 0 0,0 0 0,0 0 0,1 0 0,0 1 0,1 0 0,-5 15 0,1 5 0,1 0 0,-4 52 0,6-38 0,2 12 0,3-44 0,-1 1 0,0 0 0,-1 0 0,0 0 0,-1-1 0,-3 14 0,4-23 0,1 1 0,-1-1 0,1 0 0,-1 0 0,0 0 0,1 0 0,-1 0 0,0 0 0,0-1 0,0 1 0,1 0 0,-1 0 0,0 0 0,0-1 0,0 1 0,0 0 0,0-1 0,-1 1 0,1-1 0,0 0 0,0 1 0,0-1 0,0 0 0,-3 1 0,0-1 0,1 0 0,-1 0 0,0-1 0,0 1 0,1-1 0,-1 0 0,0 0 0,-4-2 0,-5-3 0,0 0 0,0-1 0,-15-11 0,-5-5-455,0 2 0,-57-26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1131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596491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3589321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2748272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MASTER">
  <p:cSld name="MASTER">
    <p:bg>
      <p:bgPr>
        <a:solidFill>
          <a:srgbClr val="FFFFFF"/>
        </a:solidFill>
        <a:effectLst/>
      </p:bgPr>
    </p:bg>
    <p:spTree>
      <p:nvGrpSpPr>
        <p:cNvPr id="1" name="Shape 130"/>
        <p:cNvGrpSpPr/>
        <p:nvPr/>
      </p:nvGrpSpPr>
      <p:grpSpPr>
        <a:xfrm>
          <a:off x="0" y="0"/>
          <a:ext cx="0" cy="0"/>
          <a:chOff x="0" y="0"/>
          <a:chExt cx="0" cy="0"/>
        </a:xfrm>
      </p:grpSpPr>
      <p:sp>
        <p:nvSpPr>
          <p:cNvPr id="131" name="Google Shape;131;p13"/>
          <p:cNvSpPr/>
          <p:nvPr/>
        </p:nvSpPr>
        <p:spPr>
          <a:xfrm>
            <a:off x="0" y="0"/>
            <a:ext cx="9143700" cy="123300"/>
          </a:xfrm>
          <a:prstGeom prst="rect">
            <a:avLst/>
          </a:prstGeom>
          <a:solidFill>
            <a:srgbClr val="1E3A5F"/>
          </a:solidFill>
          <a:ln w="12700" cap="flat" cmpd="sng">
            <a:solidFill>
              <a:srgbClr val="1E3A5F"/>
            </a:solidFill>
            <a:prstDash val="solid"/>
            <a:round/>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132" name="Google Shape;132;p13"/>
          <p:cNvSpPr/>
          <p:nvPr/>
        </p:nvSpPr>
        <p:spPr>
          <a:xfrm>
            <a:off x="377190" y="4834890"/>
            <a:ext cx="2880300" cy="15090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Clr>
                <a:srgbClr val="5D6B82"/>
              </a:buClr>
              <a:buSzPts val="700"/>
              <a:buFont typeface="Arial"/>
              <a:buNone/>
            </a:pPr>
            <a:r>
              <a:rPr lang="fr" sz="700" b="0" i="0" u="none" strike="noStrike" cap="none">
                <a:solidFill>
                  <a:srgbClr val="5D6B82"/>
                </a:solidFill>
                <a:latin typeface="Arial"/>
                <a:ea typeface="Arial"/>
                <a:cs typeface="Arial"/>
                <a:sym typeface="Arial"/>
              </a:rPr>
              <a:t>Méthodologie • Dissertation française</a:t>
            </a:r>
            <a:endParaRPr sz="7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93528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258964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116986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2163035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1964855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4156203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4142897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2906891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394867231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fr"/>
              <a:t>‹N°›</a:t>
            </a:fld>
            <a:endParaRPr/>
          </a:p>
        </p:txBody>
      </p:sp>
    </p:spTree>
    <p:extLst>
      <p:ext uri="{BB962C8B-B14F-4D97-AF65-F5344CB8AC3E}">
        <p14:creationId xmlns:p14="http://schemas.microsoft.com/office/powerpoint/2010/main" val="3088703873"/>
      </p:ext>
    </p:extLst>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customXml" Target="../ink/ink2.xml"/><Relationship Id="rId5" Type="http://schemas.openxmlformats.org/officeDocument/2006/relationships/image" Target="../media/image2.png"/><Relationship Id="rId4" Type="http://schemas.openxmlformats.org/officeDocument/2006/relationships/customXml" Target="../ink/ink1.xml"/><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8B4C84A8-EF32-C641-6A78-03619C0B1C83}"/>
              </a:ext>
            </a:extLst>
          </p:cNvPr>
          <p:cNvSpPr txBox="1"/>
          <p:nvPr/>
        </p:nvSpPr>
        <p:spPr>
          <a:xfrm>
            <a:off x="461639" y="710214"/>
            <a:ext cx="8469297" cy="310854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none" strike="noStrike" kern="0" cap="none" spc="0" normalizeH="0" baseline="0" noProof="0" dirty="0">
                <a:ln>
                  <a:noFill/>
                </a:ln>
                <a:solidFill>
                  <a:srgbClr val="000000"/>
                </a:solidFill>
                <a:effectLst/>
                <a:uLnTx/>
                <a:uFillTx/>
                <a:latin typeface="Arial"/>
                <a:cs typeface="Arial"/>
                <a:sym typeface="Arial"/>
              </a:rPr>
              <a:t>Università degli Studi di Cagliari</a:t>
            </a:r>
            <a:br>
              <a:rPr kumimoji="0" lang="it-IT" sz="1400" b="0" i="0" u="none" strike="noStrike" kern="0" cap="none" spc="0" normalizeH="0" baseline="0" noProof="0" dirty="0">
                <a:ln>
                  <a:noFill/>
                </a:ln>
                <a:solidFill>
                  <a:srgbClr val="000000"/>
                </a:solidFill>
                <a:effectLst/>
                <a:uLnTx/>
                <a:uFillTx/>
                <a:latin typeface="Arial"/>
                <a:cs typeface="Arial"/>
                <a:sym typeface="Arial"/>
              </a:rPr>
            </a:br>
            <a:r>
              <a:rPr kumimoji="0" lang="it-IT" sz="1400" b="1" i="0" u="none" strike="noStrike" kern="0" cap="none" spc="0" normalizeH="0" baseline="0" noProof="0" dirty="0">
                <a:ln>
                  <a:noFill/>
                </a:ln>
                <a:solidFill>
                  <a:srgbClr val="000000"/>
                </a:solidFill>
                <a:effectLst/>
                <a:uLnTx/>
                <a:uFillTx/>
                <a:latin typeface="Arial"/>
                <a:cs typeface="Arial"/>
                <a:sym typeface="Arial"/>
              </a:rPr>
              <a:t>Facoltà di Studi Umanistici</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br>
              <a:rPr kumimoji="0" lang="it-IT" sz="1400" b="0" i="0" u="none" strike="noStrike" kern="0" cap="none" spc="0" normalizeH="0" baseline="0" noProof="0" dirty="0">
                <a:ln>
                  <a:noFill/>
                </a:ln>
                <a:solidFill>
                  <a:srgbClr val="000000"/>
                </a:solidFill>
                <a:effectLst/>
                <a:uLnTx/>
                <a:uFillTx/>
                <a:latin typeface="Arial"/>
                <a:cs typeface="Arial"/>
                <a:sym typeface="Arial"/>
              </a:rPr>
            </a:b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it-IT" sz="1400" b="1"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none" strike="noStrike" kern="0" cap="none" spc="0" normalizeH="0" baseline="0" noProof="0" dirty="0">
                <a:ln>
                  <a:noFill/>
                </a:ln>
                <a:solidFill>
                  <a:srgbClr val="000000"/>
                </a:solidFill>
                <a:effectLst/>
                <a:uLnTx/>
                <a:uFillTx/>
                <a:latin typeface="Arial"/>
                <a:cs typeface="Arial"/>
                <a:sym typeface="Arial"/>
              </a:rPr>
              <a:t>LM-37 – Lingue e Letterature Moderne Europee e Americane</a:t>
            </a:r>
            <a:br>
              <a:rPr kumimoji="0" lang="it-IT" sz="1400" b="0" i="0" u="none" strike="noStrike" kern="0" cap="none" spc="0" normalizeH="0" baseline="0" noProof="0" dirty="0">
                <a:ln>
                  <a:noFill/>
                </a:ln>
                <a:solidFill>
                  <a:srgbClr val="000000"/>
                </a:solidFill>
                <a:effectLst/>
                <a:uLnTx/>
                <a:uFillTx/>
                <a:latin typeface="Arial"/>
                <a:cs typeface="Arial"/>
                <a:sym typeface="Arial"/>
              </a:rPr>
            </a:br>
            <a:r>
              <a:rPr kumimoji="0" lang="it-IT" sz="1400" b="1" i="0" u="none" strike="noStrike" kern="0" cap="none" spc="0" normalizeH="0" baseline="0" noProof="0" dirty="0">
                <a:ln>
                  <a:noFill/>
                </a:ln>
                <a:solidFill>
                  <a:srgbClr val="000000"/>
                </a:solidFill>
                <a:effectLst/>
                <a:uLnTx/>
                <a:uFillTx/>
                <a:latin typeface="Arial"/>
                <a:cs typeface="Arial"/>
                <a:sym typeface="Arial"/>
              </a:rPr>
              <a:t>Secondo anno</a:t>
            </a: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none" strike="noStrike" kern="0" cap="none" spc="0" normalizeH="0" baseline="0" noProof="0" dirty="0">
                <a:ln>
                  <a:noFill/>
                </a:ln>
                <a:solidFill>
                  <a:srgbClr val="000000"/>
                </a:solidFill>
                <a:effectLst/>
                <a:uLnTx/>
                <a:uFillTx/>
                <a:latin typeface="Arial"/>
                <a:cs typeface="Arial"/>
                <a:sym typeface="Arial"/>
              </a:rPr>
              <a:t>Francese 5</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br>
              <a:rPr kumimoji="0" lang="it-IT" sz="1400" b="0" i="0" u="none" strike="noStrike" kern="0" cap="none" spc="0" normalizeH="0" baseline="0" noProof="0" dirty="0">
                <a:ln>
                  <a:noFill/>
                </a:ln>
                <a:solidFill>
                  <a:srgbClr val="000000"/>
                </a:solidFill>
                <a:effectLst/>
                <a:uLnTx/>
                <a:uFillTx/>
                <a:latin typeface="Arial"/>
                <a:cs typeface="Arial"/>
                <a:sym typeface="Arial"/>
              </a:rPr>
            </a:b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none" strike="noStrike" kern="0" cap="none" spc="0" normalizeH="0" baseline="0" noProof="0" dirty="0">
                <a:ln>
                  <a:noFill/>
                </a:ln>
                <a:solidFill>
                  <a:srgbClr val="000000"/>
                </a:solidFill>
                <a:effectLst/>
                <a:uLnTx/>
                <a:uFillTx/>
                <a:latin typeface="Arial"/>
                <a:cs typeface="Arial"/>
                <a:sym typeface="Arial"/>
              </a:rPr>
              <a:t>Dott.ssa Julie Claudia Barreau</a:t>
            </a: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0" u="none" strike="noStrike" kern="0" cap="none" spc="0" normalizeH="0" baseline="0" noProof="0" dirty="0">
                <a:ln>
                  <a:noFill/>
                </a:ln>
                <a:solidFill>
                  <a:srgbClr val="000000"/>
                </a:solidFill>
                <a:effectLst/>
                <a:uLnTx/>
                <a:uFillTx/>
                <a:latin typeface="Arial"/>
                <a:cs typeface="Arial"/>
                <a:sym typeface="Arial"/>
              </a:rPr>
              <a:t>Marzo 2026</a:t>
            </a:r>
            <a:endParaRPr kumimoji="0" lang="it-IT"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4" name="Image 3">
            <a:extLst>
              <a:ext uri="{FF2B5EF4-FFF2-40B4-BE49-F238E27FC236}">
                <a16:creationId xmlns:a16="http://schemas.microsoft.com/office/drawing/2014/main" id="{57B4F21C-CBD5-320A-7CB2-7BE0F9EC33A1}"/>
              </a:ext>
            </a:extLst>
          </p:cNvPr>
          <p:cNvPicPr>
            <a:picLocks noChangeAspect="1"/>
          </p:cNvPicPr>
          <p:nvPr/>
        </p:nvPicPr>
        <p:blipFill>
          <a:blip r:embed="rId3"/>
          <a:stretch>
            <a:fillRect/>
          </a:stretch>
        </p:blipFill>
        <p:spPr>
          <a:xfrm>
            <a:off x="4281812" y="1242873"/>
            <a:ext cx="642520" cy="642520"/>
          </a:xfrm>
          <a:prstGeom prst="rect">
            <a:avLst/>
          </a:prstGeom>
        </p:spPr>
      </p:pic>
      <mc:AlternateContent xmlns:mc="http://schemas.openxmlformats.org/markup-compatibility/2006" xmlns:p14="http://schemas.microsoft.com/office/powerpoint/2010/main">
        <mc:Choice Requires="p14">
          <p:contentPart p14:bwMode="auto" r:id="rId4">
            <p14:nvContentPartPr>
              <p14:cNvPr id="3" name="Encre 2">
                <a:extLst>
                  <a:ext uri="{FF2B5EF4-FFF2-40B4-BE49-F238E27FC236}">
                    <a16:creationId xmlns:a16="http://schemas.microsoft.com/office/drawing/2014/main" id="{7497E9B5-3FE8-AE93-C931-3E5CA79E5C64}"/>
                  </a:ext>
                </a:extLst>
              </p14:cNvPr>
              <p14:cNvContentPartPr/>
              <p14:nvPr/>
            </p14:nvContentPartPr>
            <p14:xfrm>
              <a:off x="203987" y="4773520"/>
              <a:ext cx="405360" cy="75600"/>
            </p14:xfrm>
          </p:contentPart>
        </mc:Choice>
        <mc:Fallback xmlns="">
          <p:pic>
            <p:nvPicPr>
              <p:cNvPr id="3" name="Encre 2">
                <a:extLst>
                  <a:ext uri="{FF2B5EF4-FFF2-40B4-BE49-F238E27FC236}">
                    <a16:creationId xmlns:a16="http://schemas.microsoft.com/office/drawing/2014/main" id="{7497E9B5-3FE8-AE93-C931-3E5CA79E5C64}"/>
                  </a:ext>
                </a:extLst>
              </p:cNvPr>
              <p:cNvPicPr/>
              <p:nvPr/>
            </p:nvPicPr>
            <p:blipFill>
              <a:blip r:embed="rId5"/>
              <a:stretch>
                <a:fillRect/>
              </a:stretch>
            </p:blipFill>
            <p:spPr>
              <a:xfrm>
                <a:off x="141347" y="4710880"/>
                <a:ext cx="531000" cy="2012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Encre 4">
                <a:extLst>
                  <a:ext uri="{FF2B5EF4-FFF2-40B4-BE49-F238E27FC236}">
                    <a16:creationId xmlns:a16="http://schemas.microsoft.com/office/drawing/2014/main" id="{8093A13B-087E-BB36-5E9B-67BE83F74148}"/>
                  </a:ext>
                </a:extLst>
              </p14:cNvPr>
              <p14:cNvContentPartPr/>
              <p14:nvPr/>
            </p14:nvContentPartPr>
            <p14:xfrm>
              <a:off x="576947" y="4935880"/>
              <a:ext cx="1266480" cy="82080"/>
            </p14:xfrm>
          </p:contentPart>
        </mc:Choice>
        <mc:Fallback xmlns="">
          <p:pic>
            <p:nvPicPr>
              <p:cNvPr id="5" name="Encre 4">
                <a:extLst>
                  <a:ext uri="{FF2B5EF4-FFF2-40B4-BE49-F238E27FC236}">
                    <a16:creationId xmlns:a16="http://schemas.microsoft.com/office/drawing/2014/main" id="{8093A13B-087E-BB36-5E9B-67BE83F74148}"/>
                  </a:ext>
                </a:extLst>
              </p:cNvPr>
              <p:cNvPicPr/>
              <p:nvPr/>
            </p:nvPicPr>
            <p:blipFill>
              <a:blip r:embed="rId7"/>
              <a:stretch>
                <a:fillRect/>
              </a:stretch>
            </p:blipFill>
            <p:spPr>
              <a:xfrm>
                <a:off x="513947" y="4872880"/>
                <a:ext cx="1392120" cy="2077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 name="Encre 5">
                <a:extLst>
                  <a:ext uri="{FF2B5EF4-FFF2-40B4-BE49-F238E27FC236}">
                    <a16:creationId xmlns:a16="http://schemas.microsoft.com/office/drawing/2014/main" id="{9AB0BCD1-D07C-299A-5A90-820417F1570D}"/>
                  </a:ext>
                </a:extLst>
              </p14:cNvPr>
              <p14:cNvContentPartPr/>
              <p14:nvPr/>
            </p14:nvContentPartPr>
            <p14:xfrm>
              <a:off x="391907" y="4809520"/>
              <a:ext cx="1332720" cy="167400"/>
            </p14:xfrm>
          </p:contentPart>
        </mc:Choice>
        <mc:Fallback xmlns="">
          <p:pic>
            <p:nvPicPr>
              <p:cNvPr id="6" name="Encre 5">
                <a:extLst>
                  <a:ext uri="{FF2B5EF4-FFF2-40B4-BE49-F238E27FC236}">
                    <a16:creationId xmlns:a16="http://schemas.microsoft.com/office/drawing/2014/main" id="{9AB0BCD1-D07C-299A-5A90-820417F1570D}"/>
                  </a:ext>
                </a:extLst>
              </p:cNvPr>
              <p:cNvPicPr/>
              <p:nvPr/>
            </p:nvPicPr>
            <p:blipFill>
              <a:blip r:embed="rId9"/>
              <a:stretch>
                <a:fillRect/>
              </a:stretch>
            </p:blipFill>
            <p:spPr>
              <a:xfrm>
                <a:off x="329267" y="4746880"/>
                <a:ext cx="1458360" cy="293040"/>
              </a:xfrm>
              <a:prstGeom prst="rect">
                <a:avLst/>
              </a:prstGeom>
            </p:spPr>
          </p:pic>
        </mc:Fallback>
      </mc:AlternateContent>
      <p:sp>
        <p:nvSpPr>
          <p:cNvPr id="7" name="ZoneTexte 6">
            <a:extLst>
              <a:ext uri="{FF2B5EF4-FFF2-40B4-BE49-F238E27FC236}">
                <a16:creationId xmlns:a16="http://schemas.microsoft.com/office/drawing/2014/main" id="{8742D30A-E077-7E64-C3EE-8A61A884A4DA}"/>
              </a:ext>
            </a:extLst>
          </p:cNvPr>
          <p:cNvSpPr txBox="1"/>
          <p:nvPr/>
        </p:nvSpPr>
        <p:spPr>
          <a:xfrm>
            <a:off x="470516" y="4057095"/>
            <a:ext cx="8345009" cy="6001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100" b="1" i="1" u="none" strike="noStrike" kern="0" cap="none" spc="0" normalizeH="0" baseline="0" noProof="0" dirty="0">
                <a:ln>
                  <a:noFill/>
                </a:ln>
                <a:solidFill>
                  <a:srgbClr val="000000"/>
                </a:solidFill>
                <a:effectLst/>
                <a:uLnTx/>
                <a:uFillTx/>
                <a:latin typeface="Aptos" panose="020B0004020202020204" pitchFamily="34" charset="0"/>
                <a:cs typeface="Arial"/>
                <a:sym typeface="Arial"/>
              </a:rPr>
              <a:t>Sources : © Cheminée, Aux origines du français, Garnier, 2009, p. 90</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100" b="1" i="1" u="none" strike="noStrike" kern="0" cap="none" spc="0" normalizeH="0" baseline="0" noProof="0" dirty="0">
                <a:ln>
                  <a:noFill/>
                </a:ln>
                <a:solidFill>
                  <a:srgbClr val="000000"/>
                </a:solidFill>
                <a:effectLst/>
                <a:uLnTx/>
                <a:uFillTx/>
                <a:latin typeface="Aptos" panose="020B0004020202020204" pitchFamily="34" charset="0"/>
                <a:cs typeface="Arial"/>
                <a:sym typeface="Arial"/>
              </a:rPr>
              <a:t>  © Bescherelle, « Élision devant h muet » (en ligne)</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1100" b="1" i="1" kern="0" dirty="0">
                <a:solidFill>
                  <a:srgbClr val="000000"/>
                </a:solidFill>
                <a:latin typeface="Aptos" panose="020B0004020202020204" pitchFamily="34" charset="0"/>
                <a:cs typeface="Arial"/>
                <a:sym typeface="Arial"/>
              </a:rPr>
              <a:t>                              </a:t>
            </a:r>
            <a:r>
              <a:rPr kumimoji="0" lang="fr-FR" sz="1100" b="1" i="1" u="none" strike="noStrike" kern="0" cap="none" spc="0" normalizeH="0" baseline="0" noProof="0" dirty="0">
                <a:ln>
                  <a:noFill/>
                </a:ln>
                <a:solidFill>
                  <a:srgbClr val="000000"/>
                </a:solidFill>
                <a:effectLst/>
                <a:uLnTx/>
                <a:uFillTx/>
                <a:latin typeface="Aptos" panose="020B0004020202020204" pitchFamily="34" charset="0"/>
                <a:cs typeface="Arial"/>
                <a:sym typeface="Arial"/>
              </a:rPr>
              <a:t>© Académie française, Dictionnaire, art. « H » (9e éd., en ligne) </a:t>
            </a:r>
          </a:p>
        </p:txBody>
      </p:sp>
    </p:spTree>
    <p:extLst>
      <p:ext uri="{BB962C8B-B14F-4D97-AF65-F5344CB8AC3E}">
        <p14:creationId xmlns:p14="http://schemas.microsoft.com/office/powerpoint/2010/main" val="226597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9">
    <p:bg>
      <p:bgPr>
        <a:solidFill>
          <a:srgbClr val="F7F8FA"/>
        </a:solidFill>
        <a:effectLst/>
      </p:bgPr>
    </p:bg>
    <p:spTree>
      <p:nvGrpSpPr>
        <p:cNvPr id="1" name=""/>
        <p:cNvGrpSpPr/>
        <p:nvPr/>
      </p:nvGrpSpPr>
      <p:grpSpPr>
        <a:xfrm>
          <a:off x="0" y="0"/>
          <a:ext cx="0" cy="0"/>
          <a:chOff x="0" y="0"/>
          <a:chExt cx="0" cy="0"/>
        </a:xfrm>
      </p:grpSpPr>
      <p:sp>
        <p:nvSpPr>
          <p:cNvPr id="2" name="Shape 0"/>
          <p:cNvSpPr/>
          <p:nvPr/>
        </p:nvSpPr>
        <p:spPr>
          <a:xfrm>
            <a:off x="0" y="0"/>
            <a:ext cx="9144000" cy="1051560"/>
          </a:xfrm>
          <a:prstGeom prst="rect">
            <a:avLst/>
          </a:prstGeom>
          <a:solidFill>
            <a:srgbClr val="6A1B9A"/>
          </a:solidFill>
          <a:ln w="12700">
            <a:solidFill>
              <a:srgbClr val="6A1B9A"/>
            </a:solidFill>
            <a:prstDash val="solid"/>
          </a:ln>
        </p:spPr>
        <p:txBody>
          <a:bodyPr/>
          <a:lstStyle/>
          <a:p>
            <a:endParaRPr lang="fr-FR"/>
          </a:p>
        </p:txBody>
      </p:sp>
      <p:sp>
        <p:nvSpPr>
          <p:cNvPr id="3" name="Text 1"/>
          <p:cNvSpPr/>
          <p:nvPr/>
        </p:nvSpPr>
        <p:spPr>
          <a:xfrm>
            <a:off x="411480" y="91440"/>
            <a:ext cx="8321040" cy="594360"/>
          </a:xfrm>
          <a:prstGeom prst="rect">
            <a:avLst/>
          </a:prstGeom>
          <a:noFill/>
          <a:ln/>
        </p:spPr>
        <p:txBody>
          <a:bodyPr wrap="square" lIns="0" tIns="0" rIns="0" bIns="0" rtlCol="0" anchor="ctr"/>
          <a:lstStyle/>
          <a:p>
            <a:pPr marL="0" indent="0" algn="l">
              <a:buNone/>
            </a:pPr>
            <a:r>
              <a:rPr lang="en-US" sz="2600" b="1" dirty="0">
                <a:solidFill>
                  <a:srgbClr val="FFFFFF"/>
                </a:solidFill>
                <a:latin typeface="Calibri" pitchFamily="34" charset="0"/>
                <a:ea typeface="Calibri" pitchFamily="34" charset="-122"/>
                <a:cs typeface="Calibri" pitchFamily="34" charset="-120"/>
              </a:rPr>
              <a:t>  STRATÉGIE D'APPRENTISSAGE</a:t>
            </a:r>
            <a:endParaRPr lang="en-US" sz="2600" dirty="0"/>
          </a:p>
        </p:txBody>
      </p:sp>
      <p:sp>
        <p:nvSpPr>
          <p:cNvPr id="4" name="Text 2"/>
          <p:cNvSpPr/>
          <p:nvPr/>
        </p:nvSpPr>
        <p:spPr>
          <a:xfrm>
            <a:off x="411480" y="667512"/>
            <a:ext cx="8321040" cy="320040"/>
          </a:xfrm>
          <a:prstGeom prst="rect">
            <a:avLst/>
          </a:prstGeom>
          <a:noFill/>
          <a:ln/>
        </p:spPr>
        <p:txBody>
          <a:bodyPr wrap="square" lIns="0" tIns="0" rIns="0" bIns="0" rtlCol="0" anchor="ctr"/>
          <a:lstStyle/>
          <a:p>
            <a:pPr marL="0" indent="0" algn="l">
              <a:buNone/>
            </a:pPr>
            <a:r>
              <a:rPr lang="en-US" sz="1200" i="1" dirty="0">
                <a:solidFill>
                  <a:srgbClr val="D1E8FF"/>
                </a:solidFill>
                <a:latin typeface="Calibri" pitchFamily="34" charset="0"/>
                <a:ea typeface="Calibri" pitchFamily="34" charset="-122"/>
                <a:cs typeface="Calibri" pitchFamily="34" charset="-120"/>
              </a:rPr>
              <a:t>Pas de règle → mémorisation organisée</a:t>
            </a:r>
            <a:endParaRPr lang="en-US" sz="1200" dirty="0"/>
          </a:p>
        </p:txBody>
      </p:sp>
      <p:sp>
        <p:nvSpPr>
          <p:cNvPr id="5" name="Shape 3"/>
          <p:cNvSpPr/>
          <p:nvPr/>
        </p:nvSpPr>
        <p:spPr>
          <a:xfrm>
            <a:off x="411480" y="1143000"/>
            <a:ext cx="8321040" cy="658368"/>
          </a:xfrm>
          <a:prstGeom prst="rect">
            <a:avLst/>
          </a:prstGeom>
          <a:solidFill>
            <a:srgbClr val="F3E5F5"/>
          </a:solidFill>
          <a:ln w="12700">
            <a:solidFill>
              <a:srgbClr val="CE93D8"/>
            </a:solidFill>
            <a:prstDash val="solid"/>
          </a:ln>
          <a:effectLst>
            <a:outerShdw blurRad="63500" dist="25400" dir="8100000" algn="bl" rotWithShape="0">
              <a:srgbClr val="000000">
                <a:alpha val="9000"/>
              </a:srgbClr>
            </a:outerShdw>
          </a:effectLst>
        </p:spPr>
        <p:txBody>
          <a:bodyPr/>
          <a:lstStyle/>
          <a:p>
            <a:endParaRPr lang="fr-FR"/>
          </a:p>
        </p:txBody>
      </p:sp>
      <p:sp>
        <p:nvSpPr>
          <p:cNvPr id="6" name="Shape 4"/>
          <p:cNvSpPr/>
          <p:nvPr/>
        </p:nvSpPr>
        <p:spPr>
          <a:xfrm>
            <a:off x="411480" y="1143000"/>
            <a:ext cx="109728" cy="658368"/>
          </a:xfrm>
          <a:prstGeom prst="rect">
            <a:avLst/>
          </a:prstGeom>
          <a:solidFill>
            <a:srgbClr val="6A1B9A"/>
          </a:solidFill>
          <a:ln w="12700">
            <a:solidFill>
              <a:srgbClr val="6A1B9A"/>
            </a:solidFill>
            <a:prstDash val="solid"/>
          </a:ln>
        </p:spPr>
        <p:txBody>
          <a:bodyPr/>
          <a:lstStyle/>
          <a:p>
            <a:endParaRPr lang="fr-FR"/>
          </a:p>
        </p:txBody>
      </p:sp>
      <p:sp>
        <p:nvSpPr>
          <p:cNvPr id="7" name="Text 5"/>
          <p:cNvSpPr/>
          <p:nvPr/>
        </p:nvSpPr>
        <p:spPr>
          <a:xfrm>
            <a:off x="640080" y="1234440"/>
            <a:ext cx="8046720" cy="457200"/>
          </a:xfrm>
          <a:prstGeom prst="rect">
            <a:avLst/>
          </a:prstGeom>
          <a:noFill/>
          <a:ln/>
        </p:spPr>
        <p:txBody>
          <a:bodyPr wrap="square" lIns="0" tIns="0" rIns="0" bIns="0" rtlCol="0" anchor="ctr"/>
          <a:lstStyle/>
          <a:p>
            <a:pPr marL="0" indent="0">
              <a:buNone/>
            </a:pPr>
            <a:r>
              <a:rPr lang="en-US" sz="1400" b="1" dirty="0">
                <a:solidFill>
                  <a:srgbClr val="6A1B9A"/>
                </a:solidFill>
                <a:latin typeface="Calibri" pitchFamily="34" charset="0"/>
                <a:ea typeface="Calibri" pitchFamily="34" charset="-122"/>
                <a:cs typeface="Calibri" pitchFamily="34" charset="-120"/>
              </a:rPr>
              <a:t>Il n'existe AUCUNE règle → La seule stratégie est : mémorisation + exposition répétée.</a:t>
            </a:r>
            <a:endParaRPr lang="en-US" sz="1400" dirty="0"/>
          </a:p>
        </p:txBody>
      </p:sp>
      <p:sp>
        <p:nvSpPr>
          <p:cNvPr id="8" name="Shape 6"/>
          <p:cNvSpPr/>
          <p:nvPr/>
        </p:nvSpPr>
        <p:spPr>
          <a:xfrm>
            <a:off x="411480" y="1920240"/>
            <a:ext cx="4041648" cy="1389888"/>
          </a:xfrm>
          <a:prstGeom prst="rect">
            <a:avLst/>
          </a:prstGeom>
          <a:solidFill>
            <a:srgbClr val="E3F2FD"/>
          </a:solidFill>
          <a:ln w="12700">
            <a:solidFill>
              <a:srgbClr val="1565C0"/>
            </a:solidFill>
            <a:prstDash val="solid"/>
          </a:ln>
          <a:effectLst>
            <a:outerShdw blurRad="63500" dist="25400" dir="8100000" algn="bl" rotWithShape="0">
              <a:srgbClr val="000000">
                <a:alpha val="9000"/>
              </a:srgbClr>
            </a:outerShdw>
          </a:effectLst>
        </p:spPr>
        <p:txBody>
          <a:bodyPr/>
          <a:lstStyle/>
          <a:p>
            <a:endParaRPr lang="fr-FR"/>
          </a:p>
        </p:txBody>
      </p:sp>
      <p:sp>
        <p:nvSpPr>
          <p:cNvPr id="9" name="Shape 7"/>
          <p:cNvSpPr/>
          <p:nvPr/>
        </p:nvSpPr>
        <p:spPr>
          <a:xfrm>
            <a:off x="411480" y="1920240"/>
            <a:ext cx="411480" cy="1389888"/>
          </a:xfrm>
          <a:prstGeom prst="rect">
            <a:avLst/>
          </a:prstGeom>
          <a:solidFill>
            <a:srgbClr val="1565C0"/>
          </a:solidFill>
          <a:ln w="12700">
            <a:solidFill>
              <a:srgbClr val="1565C0"/>
            </a:solidFill>
            <a:prstDash val="solid"/>
          </a:ln>
        </p:spPr>
        <p:txBody>
          <a:bodyPr/>
          <a:lstStyle/>
          <a:p>
            <a:endParaRPr lang="fr-FR"/>
          </a:p>
        </p:txBody>
      </p:sp>
      <p:sp>
        <p:nvSpPr>
          <p:cNvPr id="10" name="Text 8"/>
          <p:cNvSpPr/>
          <p:nvPr/>
        </p:nvSpPr>
        <p:spPr>
          <a:xfrm>
            <a:off x="411480" y="2359152"/>
            <a:ext cx="411480" cy="502920"/>
          </a:xfrm>
          <a:prstGeom prst="rect">
            <a:avLst/>
          </a:prstGeom>
          <a:noFill/>
          <a:ln/>
        </p:spPr>
        <p:txBody>
          <a:bodyPr wrap="square" lIns="0" tIns="0" rIns="0" bIns="0" rtlCol="0" anchor="ctr"/>
          <a:lstStyle/>
          <a:p>
            <a:pPr marL="0" indent="0" algn="ctr">
              <a:buNone/>
            </a:pPr>
            <a:r>
              <a:rPr lang="en-US" sz="2000" b="1" dirty="0">
                <a:solidFill>
                  <a:srgbClr val="FFFFFF"/>
                </a:solidFill>
                <a:latin typeface="Calibri" pitchFamily="34" charset="0"/>
                <a:ea typeface="Calibri" pitchFamily="34" charset="-122"/>
                <a:cs typeface="Calibri" pitchFamily="34" charset="-120"/>
              </a:rPr>
              <a:t>1</a:t>
            </a:r>
            <a:endParaRPr lang="en-US" sz="2000" dirty="0"/>
          </a:p>
        </p:txBody>
      </p:sp>
      <p:sp>
        <p:nvSpPr>
          <p:cNvPr id="11" name="Text 9"/>
          <p:cNvSpPr/>
          <p:nvPr/>
        </p:nvSpPr>
        <p:spPr>
          <a:xfrm>
            <a:off x="914400" y="2011680"/>
            <a:ext cx="3429000" cy="347472"/>
          </a:xfrm>
          <a:prstGeom prst="rect">
            <a:avLst/>
          </a:prstGeom>
          <a:noFill/>
          <a:ln/>
        </p:spPr>
        <p:txBody>
          <a:bodyPr wrap="square" lIns="0" tIns="0" rIns="0" bIns="0" rtlCol="0" anchor="ctr"/>
          <a:lstStyle/>
          <a:p>
            <a:pPr marL="0" indent="0">
              <a:buNone/>
            </a:pPr>
            <a:r>
              <a:rPr lang="en-US" sz="1250" b="1" dirty="0">
                <a:solidFill>
                  <a:srgbClr val="1565C0"/>
                </a:solidFill>
                <a:latin typeface="Calibri" pitchFamily="34" charset="0"/>
                <a:ea typeface="Calibri" pitchFamily="34" charset="-122"/>
                <a:cs typeface="Calibri" pitchFamily="34" charset="-120"/>
              </a:rPr>
              <a:t>Construisez DEUX listes</a:t>
            </a:r>
            <a:endParaRPr lang="en-US" sz="1250" dirty="0"/>
          </a:p>
        </p:txBody>
      </p:sp>
      <p:sp>
        <p:nvSpPr>
          <p:cNvPr id="12" name="Text 10"/>
          <p:cNvSpPr/>
          <p:nvPr/>
        </p:nvSpPr>
        <p:spPr>
          <a:xfrm>
            <a:off x="914400" y="2395728"/>
            <a:ext cx="3456432" cy="804672"/>
          </a:xfrm>
          <a:prstGeom prst="rect">
            <a:avLst/>
          </a:prstGeom>
          <a:noFill/>
          <a:ln/>
        </p:spPr>
        <p:txBody>
          <a:bodyPr wrap="square" lIns="0" tIns="0" rIns="0" bIns="0" rtlCol="0" anchor="ctr"/>
          <a:lstStyle/>
          <a:p>
            <a:pPr marL="0" indent="0">
              <a:buNone/>
            </a:pPr>
            <a:r>
              <a:rPr lang="en-US" sz="1150" dirty="0">
                <a:solidFill>
                  <a:srgbClr val="1A1A2E"/>
                </a:solidFill>
                <a:latin typeface="Calibri" pitchFamily="34" charset="0"/>
                <a:ea typeface="Calibri" pitchFamily="34" charset="-122"/>
                <a:cs typeface="Calibri" pitchFamily="34" charset="-120"/>
              </a:rPr>
              <a:t>H muet / H aspiré. Ajoutez 5 mots nouveaux par semaine. Révisez avec des fiches.</a:t>
            </a:r>
            <a:endParaRPr lang="en-US" sz="1150" dirty="0"/>
          </a:p>
        </p:txBody>
      </p:sp>
      <p:sp>
        <p:nvSpPr>
          <p:cNvPr id="13" name="Shape 11"/>
          <p:cNvSpPr/>
          <p:nvPr/>
        </p:nvSpPr>
        <p:spPr>
          <a:xfrm>
            <a:off x="4690872" y="1920240"/>
            <a:ext cx="4041648" cy="1389888"/>
          </a:xfrm>
          <a:prstGeom prst="rect">
            <a:avLst/>
          </a:prstGeom>
          <a:solidFill>
            <a:srgbClr val="FFF3E0"/>
          </a:solidFill>
          <a:ln w="12700">
            <a:solidFill>
              <a:srgbClr val="BF360C"/>
            </a:solidFill>
            <a:prstDash val="solid"/>
          </a:ln>
          <a:effectLst>
            <a:outerShdw blurRad="63500" dist="25400" dir="8100000" algn="bl" rotWithShape="0">
              <a:srgbClr val="000000">
                <a:alpha val="9000"/>
              </a:srgbClr>
            </a:outerShdw>
          </a:effectLst>
        </p:spPr>
        <p:txBody>
          <a:bodyPr/>
          <a:lstStyle/>
          <a:p>
            <a:endParaRPr lang="fr-FR"/>
          </a:p>
        </p:txBody>
      </p:sp>
      <p:sp>
        <p:nvSpPr>
          <p:cNvPr id="14" name="Shape 12"/>
          <p:cNvSpPr/>
          <p:nvPr/>
        </p:nvSpPr>
        <p:spPr>
          <a:xfrm>
            <a:off x="4690872" y="1920240"/>
            <a:ext cx="411480" cy="1389888"/>
          </a:xfrm>
          <a:prstGeom prst="rect">
            <a:avLst/>
          </a:prstGeom>
          <a:solidFill>
            <a:srgbClr val="BF360C"/>
          </a:solidFill>
          <a:ln w="12700">
            <a:solidFill>
              <a:srgbClr val="BF360C"/>
            </a:solidFill>
            <a:prstDash val="solid"/>
          </a:ln>
        </p:spPr>
        <p:txBody>
          <a:bodyPr/>
          <a:lstStyle/>
          <a:p>
            <a:endParaRPr lang="fr-FR"/>
          </a:p>
        </p:txBody>
      </p:sp>
      <p:sp>
        <p:nvSpPr>
          <p:cNvPr id="15" name="Text 13"/>
          <p:cNvSpPr/>
          <p:nvPr/>
        </p:nvSpPr>
        <p:spPr>
          <a:xfrm>
            <a:off x="4690872" y="2359152"/>
            <a:ext cx="411480" cy="502920"/>
          </a:xfrm>
          <a:prstGeom prst="rect">
            <a:avLst/>
          </a:prstGeom>
          <a:noFill/>
          <a:ln/>
        </p:spPr>
        <p:txBody>
          <a:bodyPr wrap="square" lIns="0" tIns="0" rIns="0" bIns="0" rtlCol="0" anchor="ctr"/>
          <a:lstStyle/>
          <a:p>
            <a:pPr marL="0" indent="0" algn="ctr">
              <a:buNone/>
            </a:pPr>
            <a:r>
              <a:rPr lang="en-US" sz="2000" b="1" dirty="0">
                <a:solidFill>
                  <a:srgbClr val="FFFFFF"/>
                </a:solidFill>
                <a:latin typeface="Calibri" pitchFamily="34" charset="0"/>
                <a:ea typeface="Calibri" pitchFamily="34" charset="-122"/>
                <a:cs typeface="Calibri" pitchFamily="34" charset="-120"/>
              </a:rPr>
              <a:t>2</a:t>
            </a:r>
            <a:endParaRPr lang="en-US" sz="2000" dirty="0"/>
          </a:p>
        </p:txBody>
      </p:sp>
      <p:sp>
        <p:nvSpPr>
          <p:cNvPr id="16" name="Text 14"/>
          <p:cNvSpPr/>
          <p:nvPr/>
        </p:nvSpPr>
        <p:spPr>
          <a:xfrm>
            <a:off x="5193792" y="2011680"/>
            <a:ext cx="3429000" cy="347472"/>
          </a:xfrm>
          <a:prstGeom prst="rect">
            <a:avLst/>
          </a:prstGeom>
          <a:noFill/>
          <a:ln/>
        </p:spPr>
        <p:txBody>
          <a:bodyPr wrap="square" lIns="0" tIns="0" rIns="0" bIns="0" rtlCol="0" anchor="ctr"/>
          <a:lstStyle/>
          <a:p>
            <a:pPr marL="0" indent="0">
              <a:buNone/>
            </a:pPr>
            <a:r>
              <a:rPr lang="en-US" sz="1250" b="1" dirty="0" err="1">
                <a:solidFill>
                  <a:srgbClr val="BF360C"/>
                </a:solidFill>
                <a:latin typeface="Calibri" pitchFamily="34" charset="0"/>
                <a:ea typeface="Calibri" pitchFamily="34" charset="-122"/>
                <a:cs typeface="Calibri" pitchFamily="34" charset="-120"/>
              </a:rPr>
              <a:t>Vérifiez</a:t>
            </a:r>
            <a:r>
              <a:rPr lang="en-US" sz="1250" b="1" dirty="0">
                <a:solidFill>
                  <a:srgbClr val="BF360C"/>
                </a:solidFill>
                <a:latin typeface="Calibri" pitchFamily="34" charset="0"/>
                <a:ea typeface="Calibri" pitchFamily="34" charset="-122"/>
                <a:cs typeface="Calibri" pitchFamily="34" charset="-120"/>
              </a:rPr>
              <a:t> dans le dictionnaire</a:t>
            </a:r>
            <a:endParaRPr lang="en-US" sz="1250" dirty="0"/>
          </a:p>
        </p:txBody>
      </p:sp>
      <p:sp>
        <p:nvSpPr>
          <p:cNvPr id="17" name="Text 15"/>
          <p:cNvSpPr/>
          <p:nvPr/>
        </p:nvSpPr>
        <p:spPr>
          <a:xfrm>
            <a:off x="5193792" y="2395728"/>
            <a:ext cx="3456432" cy="804672"/>
          </a:xfrm>
          <a:prstGeom prst="rect">
            <a:avLst/>
          </a:prstGeom>
          <a:noFill/>
          <a:ln/>
        </p:spPr>
        <p:txBody>
          <a:bodyPr wrap="square" lIns="0" tIns="0" rIns="0" bIns="0" rtlCol="0" anchor="ctr"/>
          <a:lstStyle/>
          <a:p>
            <a:pPr marL="0" indent="0">
              <a:buNone/>
            </a:pPr>
            <a:r>
              <a:rPr lang="en-US" sz="1150" dirty="0">
                <a:solidFill>
                  <a:srgbClr val="1A1A2E"/>
                </a:solidFill>
                <a:latin typeface="Calibri" pitchFamily="34" charset="0"/>
                <a:ea typeface="Calibri" pitchFamily="34" charset="-122"/>
                <a:cs typeface="Calibri" pitchFamily="34" charset="-120"/>
              </a:rPr>
              <a:t>Le symbole ‿ (ou une apostrophe dans l'exemple) indique un H muet. Prenez cette habitude.</a:t>
            </a:r>
            <a:endParaRPr lang="en-US" sz="1150" dirty="0"/>
          </a:p>
        </p:txBody>
      </p:sp>
      <p:sp>
        <p:nvSpPr>
          <p:cNvPr id="18" name="Shape 16"/>
          <p:cNvSpPr/>
          <p:nvPr/>
        </p:nvSpPr>
        <p:spPr>
          <a:xfrm>
            <a:off x="411480" y="3456432"/>
            <a:ext cx="4041648" cy="1389888"/>
          </a:xfrm>
          <a:prstGeom prst="rect">
            <a:avLst/>
          </a:prstGeom>
          <a:solidFill>
            <a:srgbClr val="E8F5EE"/>
          </a:solidFill>
          <a:ln w="12700">
            <a:solidFill>
              <a:srgbClr val="1A6B3C"/>
            </a:solidFill>
            <a:prstDash val="solid"/>
          </a:ln>
          <a:effectLst>
            <a:outerShdw blurRad="63500" dist="25400" dir="8100000" algn="bl" rotWithShape="0">
              <a:srgbClr val="000000">
                <a:alpha val="9000"/>
              </a:srgbClr>
            </a:outerShdw>
          </a:effectLst>
        </p:spPr>
        <p:txBody>
          <a:bodyPr/>
          <a:lstStyle/>
          <a:p>
            <a:endParaRPr lang="fr-FR"/>
          </a:p>
        </p:txBody>
      </p:sp>
      <p:sp>
        <p:nvSpPr>
          <p:cNvPr id="19" name="Shape 17"/>
          <p:cNvSpPr/>
          <p:nvPr/>
        </p:nvSpPr>
        <p:spPr>
          <a:xfrm>
            <a:off x="411480" y="3456432"/>
            <a:ext cx="411480" cy="1389888"/>
          </a:xfrm>
          <a:prstGeom prst="rect">
            <a:avLst/>
          </a:prstGeom>
          <a:solidFill>
            <a:srgbClr val="1A6B3C"/>
          </a:solidFill>
          <a:ln w="12700">
            <a:solidFill>
              <a:srgbClr val="1A6B3C"/>
            </a:solidFill>
            <a:prstDash val="solid"/>
          </a:ln>
        </p:spPr>
        <p:txBody>
          <a:bodyPr/>
          <a:lstStyle/>
          <a:p>
            <a:endParaRPr lang="fr-FR"/>
          </a:p>
        </p:txBody>
      </p:sp>
      <p:sp>
        <p:nvSpPr>
          <p:cNvPr id="20" name="Text 18"/>
          <p:cNvSpPr/>
          <p:nvPr/>
        </p:nvSpPr>
        <p:spPr>
          <a:xfrm>
            <a:off x="411480" y="3895344"/>
            <a:ext cx="411480" cy="502920"/>
          </a:xfrm>
          <a:prstGeom prst="rect">
            <a:avLst/>
          </a:prstGeom>
          <a:noFill/>
          <a:ln/>
        </p:spPr>
        <p:txBody>
          <a:bodyPr wrap="square" lIns="0" tIns="0" rIns="0" bIns="0" rtlCol="0" anchor="ctr"/>
          <a:lstStyle/>
          <a:p>
            <a:pPr marL="0" indent="0" algn="ctr">
              <a:buNone/>
            </a:pPr>
            <a:r>
              <a:rPr lang="en-US" sz="2000" b="1" dirty="0">
                <a:solidFill>
                  <a:srgbClr val="FFFFFF"/>
                </a:solidFill>
                <a:latin typeface="Calibri" pitchFamily="34" charset="0"/>
                <a:ea typeface="Calibri" pitchFamily="34" charset="-122"/>
                <a:cs typeface="Calibri" pitchFamily="34" charset="-120"/>
              </a:rPr>
              <a:t>3</a:t>
            </a:r>
            <a:endParaRPr lang="en-US" sz="2000" dirty="0"/>
          </a:p>
        </p:txBody>
      </p:sp>
      <p:sp>
        <p:nvSpPr>
          <p:cNvPr id="21" name="Text 19"/>
          <p:cNvSpPr/>
          <p:nvPr/>
        </p:nvSpPr>
        <p:spPr>
          <a:xfrm>
            <a:off x="914400" y="3547872"/>
            <a:ext cx="3429000" cy="347472"/>
          </a:xfrm>
          <a:prstGeom prst="rect">
            <a:avLst/>
          </a:prstGeom>
          <a:noFill/>
          <a:ln/>
        </p:spPr>
        <p:txBody>
          <a:bodyPr wrap="square" lIns="0" tIns="0" rIns="0" bIns="0" rtlCol="0" anchor="ctr"/>
          <a:lstStyle/>
          <a:p>
            <a:pPr marL="0" indent="0">
              <a:buNone/>
            </a:pPr>
            <a:r>
              <a:rPr lang="en-US" sz="1250" b="1" dirty="0">
                <a:solidFill>
                  <a:srgbClr val="1A6B3C"/>
                </a:solidFill>
                <a:latin typeface="Calibri" pitchFamily="34" charset="0"/>
                <a:ea typeface="Calibri" pitchFamily="34" charset="-122"/>
                <a:cs typeface="Calibri" pitchFamily="34" charset="-120"/>
              </a:rPr>
              <a:t>Écoutez des natifs</a:t>
            </a:r>
            <a:endParaRPr lang="en-US" sz="1250" dirty="0"/>
          </a:p>
        </p:txBody>
      </p:sp>
      <p:sp>
        <p:nvSpPr>
          <p:cNvPr id="22" name="Text 20"/>
          <p:cNvSpPr/>
          <p:nvPr/>
        </p:nvSpPr>
        <p:spPr>
          <a:xfrm>
            <a:off x="914400" y="3931920"/>
            <a:ext cx="3456432" cy="804672"/>
          </a:xfrm>
          <a:prstGeom prst="rect">
            <a:avLst/>
          </a:prstGeom>
          <a:noFill/>
          <a:ln/>
        </p:spPr>
        <p:txBody>
          <a:bodyPr wrap="square" lIns="0" tIns="0" rIns="0" bIns="0" rtlCol="0" anchor="ctr"/>
          <a:lstStyle/>
          <a:p>
            <a:pPr marL="0" indent="0">
              <a:buNone/>
            </a:pPr>
            <a:r>
              <a:rPr lang="en-US" sz="1150" dirty="0">
                <a:solidFill>
                  <a:srgbClr val="1A1A2E"/>
                </a:solidFill>
                <a:latin typeface="Calibri" pitchFamily="34" charset="0"/>
                <a:ea typeface="Calibri" pitchFamily="34" charset="-122"/>
                <a:cs typeface="Calibri" pitchFamily="34" charset="-120"/>
              </a:rPr>
              <a:t>Podcasts, films, radio. À chaque mot en H inconnu : pausez, vérifiez, mémorisez.</a:t>
            </a:r>
            <a:endParaRPr lang="en-US" sz="1150" dirty="0"/>
          </a:p>
        </p:txBody>
      </p:sp>
      <p:sp>
        <p:nvSpPr>
          <p:cNvPr id="23" name="Shape 21"/>
          <p:cNvSpPr/>
          <p:nvPr/>
        </p:nvSpPr>
        <p:spPr>
          <a:xfrm>
            <a:off x="4690872" y="3456432"/>
            <a:ext cx="4041648" cy="1389888"/>
          </a:xfrm>
          <a:prstGeom prst="rect">
            <a:avLst/>
          </a:prstGeom>
          <a:solidFill>
            <a:srgbClr val="F3E5F5"/>
          </a:solidFill>
          <a:ln w="12700">
            <a:solidFill>
              <a:srgbClr val="6A1B9A"/>
            </a:solidFill>
            <a:prstDash val="solid"/>
          </a:ln>
          <a:effectLst>
            <a:outerShdw blurRad="63500" dist="25400" dir="8100000" algn="bl" rotWithShape="0">
              <a:srgbClr val="000000">
                <a:alpha val="9000"/>
              </a:srgbClr>
            </a:outerShdw>
          </a:effectLst>
        </p:spPr>
        <p:txBody>
          <a:bodyPr/>
          <a:lstStyle/>
          <a:p>
            <a:endParaRPr lang="fr-FR"/>
          </a:p>
        </p:txBody>
      </p:sp>
      <p:sp>
        <p:nvSpPr>
          <p:cNvPr id="24" name="Shape 22"/>
          <p:cNvSpPr/>
          <p:nvPr/>
        </p:nvSpPr>
        <p:spPr>
          <a:xfrm>
            <a:off x="4690872" y="3456432"/>
            <a:ext cx="411480" cy="1389888"/>
          </a:xfrm>
          <a:prstGeom prst="rect">
            <a:avLst/>
          </a:prstGeom>
          <a:solidFill>
            <a:srgbClr val="6A1B9A"/>
          </a:solidFill>
          <a:ln w="12700">
            <a:solidFill>
              <a:srgbClr val="6A1B9A"/>
            </a:solidFill>
            <a:prstDash val="solid"/>
          </a:ln>
        </p:spPr>
        <p:txBody>
          <a:bodyPr/>
          <a:lstStyle/>
          <a:p>
            <a:endParaRPr lang="fr-FR"/>
          </a:p>
        </p:txBody>
      </p:sp>
      <p:sp>
        <p:nvSpPr>
          <p:cNvPr id="25" name="Text 23"/>
          <p:cNvSpPr/>
          <p:nvPr/>
        </p:nvSpPr>
        <p:spPr>
          <a:xfrm>
            <a:off x="4690872" y="3895344"/>
            <a:ext cx="411480" cy="502920"/>
          </a:xfrm>
          <a:prstGeom prst="rect">
            <a:avLst/>
          </a:prstGeom>
          <a:noFill/>
          <a:ln/>
        </p:spPr>
        <p:txBody>
          <a:bodyPr wrap="square" lIns="0" tIns="0" rIns="0" bIns="0" rtlCol="0" anchor="ctr"/>
          <a:lstStyle/>
          <a:p>
            <a:pPr marL="0" indent="0" algn="ctr">
              <a:buNone/>
            </a:pPr>
            <a:r>
              <a:rPr lang="en-US" sz="2000" b="1" dirty="0">
                <a:solidFill>
                  <a:srgbClr val="FFFFFF"/>
                </a:solidFill>
                <a:latin typeface="Calibri" pitchFamily="34" charset="0"/>
                <a:ea typeface="Calibri" pitchFamily="34" charset="-122"/>
                <a:cs typeface="Calibri" pitchFamily="34" charset="-120"/>
              </a:rPr>
              <a:t>4</a:t>
            </a:r>
            <a:endParaRPr lang="en-US" sz="2000" dirty="0"/>
          </a:p>
        </p:txBody>
      </p:sp>
      <p:sp>
        <p:nvSpPr>
          <p:cNvPr id="26" name="Text 24"/>
          <p:cNvSpPr/>
          <p:nvPr/>
        </p:nvSpPr>
        <p:spPr>
          <a:xfrm>
            <a:off x="5193792" y="3547872"/>
            <a:ext cx="3429000" cy="347472"/>
          </a:xfrm>
          <a:prstGeom prst="rect">
            <a:avLst/>
          </a:prstGeom>
          <a:noFill/>
          <a:ln/>
        </p:spPr>
        <p:txBody>
          <a:bodyPr wrap="square" lIns="0" tIns="0" rIns="0" bIns="0" rtlCol="0" anchor="ctr"/>
          <a:lstStyle/>
          <a:p>
            <a:pPr marL="0" indent="0">
              <a:buNone/>
            </a:pPr>
            <a:r>
              <a:rPr lang="en-US" sz="1250" b="1" dirty="0">
                <a:solidFill>
                  <a:srgbClr val="6A1B9A"/>
                </a:solidFill>
                <a:latin typeface="Calibri" pitchFamily="34" charset="0"/>
                <a:ea typeface="Calibri" pitchFamily="34" charset="-122"/>
                <a:cs typeface="Calibri" pitchFamily="34" charset="-120"/>
              </a:rPr>
              <a:t>Lisez à voix haute</a:t>
            </a:r>
            <a:endParaRPr lang="en-US" sz="1250" dirty="0"/>
          </a:p>
        </p:txBody>
      </p:sp>
      <p:sp>
        <p:nvSpPr>
          <p:cNvPr id="27" name="Text 25"/>
          <p:cNvSpPr/>
          <p:nvPr/>
        </p:nvSpPr>
        <p:spPr>
          <a:xfrm>
            <a:off x="5193792" y="3931920"/>
            <a:ext cx="3456432" cy="804672"/>
          </a:xfrm>
          <a:prstGeom prst="rect">
            <a:avLst/>
          </a:prstGeom>
          <a:noFill/>
          <a:ln/>
        </p:spPr>
        <p:txBody>
          <a:bodyPr wrap="square" lIns="0" tIns="0" rIns="0" bIns="0" rtlCol="0" anchor="ctr"/>
          <a:lstStyle/>
          <a:p>
            <a:pPr marL="0" indent="0">
              <a:buNone/>
            </a:pPr>
            <a:r>
              <a:rPr lang="en-US" sz="1150" dirty="0">
                <a:solidFill>
                  <a:srgbClr val="1A1A2E"/>
                </a:solidFill>
                <a:latin typeface="Calibri" pitchFamily="34" charset="0"/>
                <a:ea typeface="Calibri" pitchFamily="34" charset="-122"/>
                <a:cs typeface="Calibri" pitchFamily="34" charset="-120"/>
              </a:rPr>
              <a:t>Marquez les élisions et liaisons avant de lire. </a:t>
            </a:r>
            <a:endParaRPr lang="en-US" sz="115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1">
    <p:bg>
      <p:bgPr>
        <a:solidFill>
          <a:srgbClr val="1B2F50"/>
        </a:solidFill>
        <a:effectLst/>
      </p:bgPr>
    </p:bg>
    <p:spTree>
      <p:nvGrpSpPr>
        <p:cNvPr id="1" name=""/>
        <p:cNvGrpSpPr/>
        <p:nvPr/>
      </p:nvGrpSpPr>
      <p:grpSpPr>
        <a:xfrm>
          <a:off x="0" y="0"/>
          <a:ext cx="0" cy="0"/>
          <a:chOff x="0" y="0"/>
          <a:chExt cx="0" cy="0"/>
        </a:xfrm>
      </p:grpSpPr>
      <p:sp>
        <p:nvSpPr>
          <p:cNvPr id="2" name="Shape 0"/>
          <p:cNvSpPr/>
          <p:nvPr/>
        </p:nvSpPr>
        <p:spPr>
          <a:xfrm>
            <a:off x="0" y="3474720"/>
            <a:ext cx="9144000" cy="1668780"/>
          </a:xfrm>
          <a:prstGeom prst="rect">
            <a:avLst/>
          </a:prstGeom>
          <a:solidFill>
            <a:srgbClr val="233B61"/>
          </a:solidFill>
          <a:ln w="12700">
            <a:solidFill>
              <a:srgbClr val="233B61"/>
            </a:solidFill>
            <a:prstDash val="solid"/>
          </a:ln>
        </p:spPr>
        <p:txBody>
          <a:bodyPr/>
          <a:lstStyle/>
          <a:p>
            <a:endParaRPr lang="fr-FR"/>
          </a:p>
        </p:txBody>
      </p:sp>
      <p:sp>
        <p:nvSpPr>
          <p:cNvPr id="3" name="Shape 1"/>
          <p:cNvSpPr/>
          <p:nvPr/>
        </p:nvSpPr>
        <p:spPr>
          <a:xfrm>
            <a:off x="411480" y="1325880"/>
            <a:ext cx="118872" cy="1828800"/>
          </a:xfrm>
          <a:prstGeom prst="rect">
            <a:avLst/>
          </a:prstGeom>
          <a:solidFill>
            <a:srgbClr val="4FC3F7"/>
          </a:solidFill>
          <a:ln w="12700">
            <a:solidFill>
              <a:srgbClr val="4FC3F7"/>
            </a:solidFill>
            <a:prstDash val="solid"/>
          </a:ln>
        </p:spPr>
        <p:txBody>
          <a:bodyPr/>
          <a:lstStyle/>
          <a:p>
            <a:endParaRPr lang="fr-FR"/>
          </a:p>
        </p:txBody>
      </p:sp>
      <p:sp>
        <p:nvSpPr>
          <p:cNvPr id="4" name="Text 2"/>
          <p:cNvSpPr/>
          <p:nvPr/>
        </p:nvSpPr>
        <p:spPr>
          <a:xfrm>
            <a:off x="658368" y="1298448"/>
            <a:ext cx="8229600" cy="658368"/>
          </a:xfrm>
          <a:prstGeom prst="rect">
            <a:avLst/>
          </a:prstGeom>
          <a:noFill/>
          <a:ln/>
        </p:spPr>
        <p:txBody>
          <a:bodyPr wrap="square" lIns="0" tIns="0" rIns="0" bIns="0" rtlCol="0" anchor="ctr"/>
          <a:lstStyle/>
          <a:p>
            <a:pPr marL="0" indent="0" algn="l">
              <a:buNone/>
            </a:pPr>
            <a:r>
              <a:rPr lang="en-US" sz="3400" b="1" kern="0" spc="100" dirty="0">
                <a:solidFill>
                  <a:srgbClr val="FFFFFF"/>
                </a:solidFill>
                <a:latin typeface="Calibri" pitchFamily="34" charset="0"/>
                <a:ea typeface="Calibri" pitchFamily="34" charset="-122"/>
                <a:cs typeface="Calibri" pitchFamily="34" charset="-120"/>
              </a:rPr>
              <a:t>LE « H » MUET ET LE « H » ASPIRÉ</a:t>
            </a:r>
            <a:endParaRPr lang="en-US" sz="3400" dirty="0"/>
          </a:p>
        </p:txBody>
      </p:sp>
      <p:sp>
        <p:nvSpPr>
          <p:cNvPr id="5" name="Text 3"/>
          <p:cNvSpPr/>
          <p:nvPr/>
        </p:nvSpPr>
        <p:spPr>
          <a:xfrm>
            <a:off x="658368" y="1965960"/>
            <a:ext cx="7772400" cy="411480"/>
          </a:xfrm>
          <a:prstGeom prst="rect">
            <a:avLst/>
          </a:prstGeom>
          <a:noFill/>
          <a:ln/>
        </p:spPr>
        <p:txBody>
          <a:bodyPr wrap="square" lIns="0" tIns="0" rIns="0" bIns="0" rtlCol="0" anchor="ctr"/>
          <a:lstStyle/>
          <a:p>
            <a:pPr marL="0" indent="0" algn="l">
              <a:buNone/>
            </a:pPr>
            <a:r>
              <a:rPr lang="en-US" sz="1700" i="1" dirty="0">
                <a:solidFill>
                  <a:srgbClr val="A8D8F0"/>
                </a:solidFill>
                <a:latin typeface="Calibri" pitchFamily="34" charset="0"/>
                <a:ea typeface="Calibri" pitchFamily="34" charset="-122"/>
                <a:cs typeface="Calibri" pitchFamily="34" charset="-120"/>
              </a:rPr>
              <a:t>Élision · Liaison · Enchaînement · Adjectifs</a:t>
            </a:r>
            <a:endParaRPr lang="en-US" sz="1700" dirty="0"/>
          </a:p>
        </p:txBody>
      </p:sp>
      <p:sp>
        <p:nvSpPr>
          <p:cNvPr id="6" name="Text 4"/>
          <p:cNvSpPr/>
          <p:nvPr/>
        </p:nvSpPr>
        <p:spPr>
          <a:xfrm>
            <a:off x="411480" y="3730752"/>
            <a:ext cx="8321040" cy="320040"/>
          </a:xfrm>
          <a:prstGeom prst="rect">
            <a:avLst/>
          </a:prstGeom>
          <a:noFill/>
          <a:ln/>
        </p:spPr>
        <p:txBody>
          <a:bodyPr wrap="square" lIns="0" tIns="0" rIns="0" bIns="0" rtlCol="0" anchor="ctr"/>
          <a:lstStyle/>
          <a:p>
            <a:pPr marL="0" indent="0" algn="l">
              <a:buNone/>
            </a:pPr>
            <a:r>
              <a:rPr lang="en-US" sz="1100" dirty="0">
                <a:solidFill>
                  <a:srgbClr val="7EA8C9"/>
                </a:solidFill>
                <a:latin typeface="Calibri" pitchFamily="34" charset="0"/>
                <a:ea typeface="Calibri" pitchFamily="34" charset="-122"/>
                <a:cs typeface="Calibri" pitchFamily="34" charset="-120"/>
              </a:rPr>
              <a:t>Grammaire du français  ·  </a:t>
            </a:r>
            <a:r>
              <a:rPr lang="fr-FR" sz="1100" noProof="0" dirty="0">
                <a:solidFill>
                  <a:srgbClr val="7EA8C9"/>
                </a:solidFill>
                <a:latin typeface="Calibri" pitchFamily="34" charset="0"/>
                <a:ea typeface="Calibri" pitchFamily="34" charset="-122"/>
                <a:cs typeface="Calibri" pitchFamily="34" charset="-120"/>
              </a:rPr>
              <a:t>Fiche pédagogique</a:t>
            </a:r>
            <a:endParaRPr lang="en-US" sz="1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2">
    <p:bg>
      <p:bgPr>
        <a:solidFill>
          <a:srgbClr val="F7F8FA"/>
        </a:solidFill>
        <a:effectLst/>
      </p:bgPr>
    </p:bg>
    <p:spTree>
      <p:nvGrpSpPr>
        <p:cNvPr id="1" name=""/>
        <p:cNvGrpSpPr/>
        <p:nvPr/>
      </p:nvGrpSpPr>
      <p:grpSpPr>
        <a:xfrm>
          <a:off x="0" y="0"/>
          <a:ext cx="0" cy="0"/>
          <a:chOff x="0" y="0"/>
          <a:chExt cx="0" cy="0"/>
        </a:xfrm>
      </p:grpSpPr>
      <p:sp>
        <p:nvSpPr>
          <p:cNvPr id="2" name="Shape 0"/>
          <p:cNvSpPr/>
          <p:nvPr/>
        </p:nvSpPr>
        <p:spPr>
          <a:xfrm>
            <a:off x="0" y="0"/>
            <a:ext cx="9144000" cy="1051560"/>
          </a:xfrm>
          <a:prstGeom prst="rect">
            <a:avLst/>
          </a:prstGeom>
          <a:solidFill>
            <a:srgbClr val="1B2F50"/>
          </a:solidFill>
          <a:ln w="12700">
            <a:solidFill>
              <a:srgbClr val="1B2F50"/>
            </a:solidFill>
            <a:prstDash val="solid"/>
          </a:ln>
        </p:spPr>
        <p:txBody>
          <a:bodyPr/>
          <a:lstStyle/>
          <a:p>
            <a:endParaRPr lang="fr-FR"/>
          </a:p>
        </p:txBody>
      </p:sp>
      <p:sp>
        <p:nvSpPr>
          <p:cNvPr id="3" name="Text 1"/>
          <p:cNvSpPr/>
          <p:nvPr/>
        </p:nvSpPr>
        <p:spPr>
          <a:xfrm>
            <a:off x="411480" y="91440"/>
            <a:ext cx="8321040" cy="594360"/>
          </a:xfrm>
          <a:prstGeom prst="rect">
            <a:avLst/>
          </a:prstGeom>
          <a:noFill/>
          <a:ln/>
        </p:spPr>
        <p:txBody>
          <a:bodyPr wrap="square" lIns="0" tIns="0" rIns="0" bIns="0" rtlCol="0" anchor="ctr"/>
          <a:lstStyle/>
          <a:p>
            <a:pPr marL="0" indent="0" algn="l">
              <a:buNone/>
            </a:pPr>
            <a:r>
              <a:rPr lang="en-US" sz="2600" b="1" dirty="0">
                <a:solidFill>
                  <a:srgbClr val="FFFFFF"/>
                </a:solidFill>
                <a:latin typeface="Calibri" pitchFamily="34" charset="0"/>
                <a:ea typeface="Calibri" pitchFamily="34" charset="-122"/>
                <a:cs typeface="Calibri" pitchFamily="34" charset="-120"/>
              </a:rPr>
              <a:t>  IDÉE CLÉ</a:t>
            </a:r>
            <a:endParaRPr lang="en-US" sz="2600" dirty="0"/>
          </a:p>
        </p:txBody>
      </p:sp>
      <p:sp>
        <p:nvSpPr>
          <p:cNvPr id="4" name="Text 2"/>
          <p:cNvSpPr/>
          <p:nvPr/>
        </p:nvSpPr>
        <p:spPr>
          <a:xfrm>
            <a:off x="411480" y="667512"/>
            <a:ext cx="8321040" cy="320040"/>
          </a:xfrm>
          <a:prstGeom prst="rect">
            <a:avLst/>
          </a:prstGeom>
          <a:noFill/>
          <a:ln/>
        </p:spPr>
        <p:txBody>
          <a:bodyPr wrap="square" lIns="0" tIns="0" rIns="0" bIns="0" rtlCol="0" anchor="ctr"/>
          <a:lstStyle/>
          <a:p>
            <a:pPr marL="0" indent="0" algn="l">
              <a:buNone/>
            </a:pPr>
            <a:r>
              <a:rPr lang="en-US" sz="1200" i="1" dirty="0">
                <a:solidFill>
                  <a:srgbClr val="D1E8FF"/>
                </a:solidFill>
                <a:latin typeface="Calibri" pitchFamily="34" charset="0"/>
                <a:ea typeface="Calibri" pitchFamily="34" charset="-122"/>
                <a:cs typeface="Calibri" pitchFamily="34" charset="-120"/>
              </a:rPr>
              <a:t>Ce que vous devez comprendre en premier</a:t>
            </a:r>
            <a:endParaRPr lang="en-US" sz="1200" dirty="0"/>
          </a:p>
        </p:txBody>
      </p:sp>
      <p:sp>
        <p:nvSpPr>
          <p:cNvPr id="5" name="Shape 3"/>
          <p:cNvSpPr/>
          <p:nvPr/>
        </p:nvSpPr>
        <p:spPr>
          <a:xfrm>
            <a:off x="411480" y="1188720"/>
            <a:ext cx="8321040" cy="960120"/>
          </a:xfrm>
          <a:prstGeom prst="rect">
            <a:avLst/>
          </a:prstGeom>
          <a:solidFill>
            <a:srgbClr val="E3F2FD"/>
          </a:solidFill>
          <a:ln w="12700">
            <a:solidFill>
              <a:srgbClr val="90CAF9"/>
            </a:solidFill>
            <a:prstDash val="solid"/>
          </a:ln>
          <a:effectLst>
            <a:outerShdw blurRad="63500" dist="25400" dir="8100000" algn="bl" rotWithShape="0">
              <a:srgbClr val="000000">
                <a:alpha val="9000"/>
              </a:srgbClr>
            </a:outerShdw>
          </a:effectLst>
        </p:spPr>
        <p:txBody>
          <a:bodyPr/>
          <a:lstStyle/>
          <a:p>
            <a:endParaRPr lang="fr-FR"/>
          </a:p>
        </p:txBody>
      </p:sp>
      <p:sp>
        <p:nvSpPr>
          <p:cNvPr id="6" name="Shape 4"/>
          <p:cNvSpPr/>
          <p:nvPr/>
        </p:nvSpPr>
        <p:spPr>
          <a:xfrm>
            <a:off x="411480" y="1188720"/>
            <a:ext cx="109728" cy="960120"/>
          </a:xfrm>
          <a:prstGeom prst="rect">
            <a:avLst/>
          </a:prstGeom>
          <a:solidFill>
            <a:srgbClr val="1565C0"/>
          </a:solidFill>
          <a:ln w="12700">
            <a:solidFill>
              <a:srgbClr val="1565C0"/>
            </a:solidFill>
            <a:prstDash val="solid"/>
          </a:ln>
        </p:spPr>
        <p:txBody>
          <a:bodyPr/>
          <a:lstStyle/>
          <a:p>
            <a:endParaRPr lang="fr-FR"/>
          </a:p>
        </p:txBody>
      </p:sp>
      <p:sp>
        <p:nvSpPr>
          <p:cNvPr id="7" name="Text 5"/>
          <p:cNvSpPr/>
          <p:nvPr/>
        </p:nvSpPr>
        <p:spPr>
          <a:xfrm>
            <a:off x="640080" y="1252728"/>
            <a:ext cx="7955280" cy="347472"/>
          </a:xfrm>
          <a:prstGeom prst="rect">
            <a:avLst/>
          </a:prstGeom>
          <a:noFill/>
          <a:ln/>
        </p:spPr>
        <p:txBody>
          <a:bodyPr wrap="square" lIns="0" tIns="0" rIns="0" bIns="0" rtlCol="0" anchor="ctr"/>
          <a:lstStyle/>
          <a:p>
            <a:pPr marL="0" indent="0">
              <a:buNone/>
            </a:pPr>
            <a:r>
              <a:rPr lang="en-US" sz="1600" dirty="0">
                <a:solidFill>
                  <a:srgbClr val="1A1A2E"/>
                </a:solidFill>
                <a:latin typeface="Calibri" pitchFamily="34" charset="0"/>
                <a:ea typeface="Calibri" pitchFamily="34" charset="-122"/>
                <a:cs typeface="Calibri" pitchFamily="34" charset="-120"/>
              </a:rPr>
              <a:t>Le « h » français </a:t>
            </a:r>
            <a:r>
              <a:rPr lang="en-US" sz="1600" b="1" dirty="0">
                <a:solidFill>
                  <a:srgbClr val="1A1A2E"/>
                </a:solidFill>
                <a:latin typeface="Calibri" pitchFamily="34" charset="0"/>
                <a:ea typeface="Calibri" pitchFamily="34" charset="-122"/>
                <a:cs typeface="Calibri" pitchFamily="34" charset="-120"/>
              </a:rPr>
              <a:t>ne se </a:t>
            </a:r>
            <a:r>
              <a:rPr lang="en-US" sz="1600" b="1" dirty="0" err="1">
                <a:solidFill>
                  <a:srgbClr val="1A1A2E"/>
                </a:solidFill>
                <a:latin typeface="Calibri" pitchFamily="34" charset="0"/>
                <a:ea typeface="Calibri" pitchFamily="34" charset="-122"/>
                <a:cs typeface="Calibri" pitchFamily="34" charset="-120"/>
              </a:rPr>
              <a:t>prononce</a:t>
            </a:r>
            <a:r>
              <a:rPr lang="en-US" sz="1600" b="1" dirty="0">
                <a:solidFill>
                  <a:srgbClr val="1A1A2E"/>
                </a:solidFill>
                <a:latin typeface="Calibri" pitchFamily="34" charset="0"/>
                <a:ea typeface="Calibri" pitchFamily="34" charset="-122"/>
                <a:cs typeface="Calibri" pitchFamily="34" charset="-120"/>
              </a:rPr>
              <a:t> JAMAIS</a:t>
            </a:r>
            <a:r>
              <a:rPr lang="en-US" sz="1600" dirty="0">
                <a:solidFill>
                  <a:srgbClr val="1A1A2E"/>
                </a:solidFill>
                <a:latin typeface="Calibri" pitchFamily="34" charset="0"/>
                <a:ea typeface="Calibri" pitchFamily="34" charset="-122"/>
                <a:cs typeface="Calibri" pitchFamily="34" charset="-120"/>
              </a:rPr>
              <a:t>, c'est une lettre muette.</a:t>
            </a:r>
            <a:endParaRPr lang="en-US" sz="1600" dirty="0"/>
          </a:p>
        </p:txBody>
      </p:sp>
      <p:sp>
        <p:nvSpPr>
          <p:cNvPr id="8" name="Text 6"/>
          <p:cNvSpPr/>
          <p:nvPr/>
        </p:nvSpPr>
        <p:spPr>
          <a:xfrm>
            <a:off x="640080" y="1627632"/>
            <a:ext cx="7955280" cy="411480"/>
          </a:xfrm>
          <a:prstGeom prst="rect">
            <a:avLst/>
          </a:prstGeom>
          <a:noFill/>
          <a:ln/>
        </p:spPr>
        <p:txBody>
          <a:bodyPr wrap="square" lIns="0" tIns="0" rIns="0" bIns="0" rtlCol="0" anchor="ctr"/>
          <a:lstStyle/>
          <a:p>
            <a:pPr marL="0" indent="0">
              <a:buNone/>
            </a:pPr>
            <a:r>
              <a:rPr lang="en-US" sz="1600" dirty="0">
                <a:solidFill>
                  <a:srgbClr val="1A1A2E"/>
                </a:solidFill>
                <a:latin typeface="Calibri" pitchFamily="34" charset="0"/>
                <a:ea typeface="Calibri" pitchFamily="34" charset="-122"/>
                <a:cs typeface="Calibri" pitchFamily="34" charset="-120"/>
              </a:rPr>
              <a:t>Mais il existe </a:t>
            </a:r>
            <a:r>
              <a:rPr lang="en-US" sz="1600" b="1" dirty="0">
                <a:solidFill>
                  <a:srgbClr val="1A1A2E"/>
                </a:solidFill>
                <a:latin typeface="Calibri" pitchFamily="34" charset="0"/>
                <a:ea typeface="Calibri" pitchFamily="34" charset="-122"/>
                <a:cs typeface="Calibri" pitchFamily="34" charset="-120"/>
              </a:rPr>
              <a:t>deux types de H</a:t>
            </a:r>
            <a:r>
              <a:rPr lang="en-US" sz="1600" dirty="0">
                <a:solidFill>
                  <a:srgbClr val="1A1A2E"/>
                </a:solidFill>
                <a:latin typeface="Calibri" pitchFamily="34" charset="0"/>
                <a:ea typeface="Calibri" pitchFamily="34" charset="-122"/>
                <a:cs typeface="Calibri" pitchFamily="34" charset="-120"/>
              </a:rPr>
              <a:t> qui se comportent de façon </a:t>
            </a:r>
            <a:r>
              <a:rPr lang="en-US" sz="1600" b="1" dirty="0">
                <a:solidFill>
                  <a:srgbClr val="1A1A2E"/>
                </a:solidFill>
                <a:latin typeface="Calibri" pitchFamily="34" charset="0"/>
                <a:ea typeface="Calibri" pitchFamily="34" charset="-122"/>
                <a:cs typeface="Calibri" pitchFamily="34" charset="-120"/>
              </a:rPr>
              <a:t>radicalement différente</a:t>
            </a:r>
            <a:r>
              <a:rPr lang="en-US" sz="1600" dirty="0">
                <a:solidFill>
                  <a:srgbClr val="1A1A2E"/>
                </a:solidFill>
                <a:latin typeface="Calibri" pitchFamily="34" charset="0"/>
                <a:ea typeface="Calibri" pitchFamily="34" charset="-122"/>
                <a:cs typeface="Calibri" pitchFamily="34" charset="-120"/>
              </a:rPr>
              <a:t> à l'oral.</a:t>
            </a:r>
            <a:endParaRPr lang="en-US" sz="1600" dirty="0"/>
          </a:p>
        </p:txBody>
      </p:sp>
      <p:sp>
        <p:nvSpPr>
          <p:cNvPr id="9" name="Shape 7"/>
          <p:cNvSpPr/>
          <p:nvPr/>
        </p:nvSpPr>
        <p:spPr>
          <a:xfrm>
            <a:off x="411480" y="2286000"/>
            <a:ext cx="4023360" cy="2606040"/>
          </a:xfrm>
          <a:prstGeom prst="rect">
            <a:avLst/>
          </a:prstGeom>
          <a:solidFill>
            <a:srgbClr val="E8F5EE"/>
          </a:solidFill>
          <a:ln w="12700">
            <a:solidFill>
              <a:srgbClr val="A5D6A7"/>
            </a:solidFill>
            <a:prstDash val="solid"/>
          </a:ln>
          <a:effectLst>
            <a:outerShdw blurRad="63500" dist="25400" dir="8100000" algn="bl" rotWithShape="0">
              <a:srgbClr val="000000">
                <a:alpha val="9000"/>
              </a:srgbClr>
            </a:outerShdw>
          </a:effectLst>
        </p:spPr>
        <p:txBody>
          <a:bodyPr/>
          <a:lstStyle/>
          <a:p>
            <a:endParaRPr lang="fr-FR"/>
          </a:p>
        </p:txBody>
      </p:sp>
      <p:sp>
        <p:nvSpPr>
          <p:cNvPr id="10" name="Shape 8"/>
          <p:cNvSpPr/>
          <p:nvPr/>
        </p:nvSpPr>
        <p:spPr>
          <a:xfrm>
            <a:off x="411480" y="2286000"/>
            <a:ext cx="4023360" cy="411480"/>
          </a:xfrm>
          <a:prstGeom prst="rect">
            <a:avLst/>
          </a:prstGeom>
          <a:solidFill>
            <a:srgbClr val="1A6B3C"/>
          </a:solidFill>
          <a:ln w="12700">
            <a:solidFill>
              <a:srgbClr val="1A6B3C"/>
            </a:solidFill>
            <a:prstDash val="solid"/>
          </a:ln>
        </p:spPr>
        <p:txBody>
          <a:bodyPr/>
          <a:lstStyle/>
          <a:p>
            <a:endParaRPr lang="fr-FR"/>
          </a:p>
        </p:txBody>
      </p:sp>
      <p:sp>
        <p:nvSpPr>
          <p:cNvPr id="11" name="Text 9"/>
          <p:cNvSpPr/>
          <p:nvPr/>
        </p:nvSpPr>
        <p:spPr>
          <a:xfrm>
            <a:off x="502920" y="2313432"/>
            <a:ext cx="3840480" cy="338328"/>
          </a:xfrm>
          <a:prstGeom prst="rect">
            <a:avLst/>
          </a:prstGeom>
          <a:noFill/>
          <a:ln/>
        </p:spPr>
        <p:txBody>
          <a:bodyPr wrap="square" lIns="0" tIns="0" rIns="0" bIns="0" rtlCol="0" anchor="ctr"/>
          <a:lstStyle/>
          <a:p>
            <a:pPr marL="0" indent="0" algn="ctr">
              <a:buNone/>
            </a:pPr>
            <a:r>
              <a:rPr lang="en-US" sz="1500" b="1" dirty="0">
                <a:solidFill>
                  <a:srgbClr val="FFFFFF"/>
                </a:solidFill>
                <a:latin typeface="Calibri" pitchFamily="34" charset="0"/>
                <a:ea typeface="Calibri" pitchFamily="34" charset="-122"/>
                <a:cs typeface="Calibri" pitchFamily="34" charset="-120"/>
              </a:rPr>
              <a:t>H MUET</a:t>
            </a:r>
            <a:endParaRPr lang="en-US" sz="1500" dirty="0"/>
          </a:p>
        </p:txBody>
      </p:sp>
      <p:sp>
        <p:nvSpPr>
          <p:cNvPr id="12" name="Text 10"/>
          <p:cNvSpPr/>
          <p:nvPr/>
        </p:nvSpPr>
        <p:spPr>
          <a:xfrm>
            <a:off x="548640" y="2761488"/>
            <a:ext cx="3794760" cy="2011680"/>
          </a:xfrm>
          <a:prstGeom prst="rect">
            <a:avLst/>
          </a:prstGeom>
          <a:noFill/>
          <a:ln/>
        </p:spPr>
        <p:txBody>
          <a:bodyPr wrap="square" lIns="0" tIns="0" rIns="0" bIns="0" rtlCol="0" anchor="ctr"/>
          <a:lstStyle/>
          <a:p>
            <a:pPr marL="0" indent="0">
              <a:buNone/>
            </a:pPr>
            <a:r>
              <a:rPr lang="en-US" sz="1300" dirty="0">
                <a:solidFill>
                  <a:srgbClr val="1A1A2E"/>
                </a:solidFill>
                <a:latin typeface="Calibri" pitchFamily="34" charset="0"/>
                <a:ea typeface="Calibri" pitchFamily="34" charset="-122"/>
                <a:cs typeface="Calibri" pitchFamily="34" charset="-120"/>
              </a:rPr>
              <a:t>Se comporte </a:t>
            </a:r>
            <a:r>
              <a:rPr lang="en-US" sz="1300" b="1" dirty="0">
                <a:solidFill>
                  <a:srgbClr val="1A1A2E"/>
                </a:solidFill>
                <a:latin typeface="Calibri" pitchFamily="34" charset="0"/>
                <a:ea typeface="Calibri" pitchFamily="34" charset="-122"/>
                <a:cs typeface="Calibri" pitchFamily="34" charset="-120"/>
              </a:rPr>
              <a:t>comme une voyelle</a:t>
            </a:r>
            <a:endParaRPr lang="en-US" sz="1300" dirty="0"/>
          </a:p>
          <a:p>
            <a:pPr marL="0" indent="0">
              <a:buNone/>
            </a:pPr>
            <a:endParaRPr lang="en-US" sz="1300" dirty="0"/>
          </a:p>
          <a:p>
            <a:pPr marL="0" indent="0">
              <a:buNone/>
            </a:pPr>
            <a:r>
              <a:rPr lang="en-US" sz="1300" dirty="0">
                <a:solidFill>
                  <a:srgbClr val="1A1A2E"/>
                </a:solidFill>
                <a:latin typeface="Calibri" pitchFamily="34" charset="0"/>
                <a:ea typeface="Calibri" pitchFamily="34" charset="-122"/>
                <a:cs typeface="Calibri" pitchFamily="34" charset="-120"/>
              </a:rPr>
              <a:t>Élision → </a:t>
            </a:r>
            <a:endParaRPr lang="en-US" sz="1300" dirty="0"/>
          </a:p>
          <a:p>
            <a:pPr marL="0" indent="0">
              <a:buNone/>
            </a:pPr>
            <a:r>
              <a:rPr lang="en-US" sz="1300" b="1" i="1" dirty="0">
                <a:solidFill>
                  <a:srgbClr val="1A1A2E"/>
                </a:solidFill>
                <a:latin typeface="Calibri" pitchFamily="34" charset="0"/>
                <a:ea typeface="Calibri" pitchFamily="34" charset="-122"/>
                <a:cs typeface="Calibri" pitchFamily="34" charset="-120"/>
              </a:rPr>
              <a:t>l'homme</a:t>
            </a:r>
            <a:r>
              <a:rPr lang="en-US" sz="1300" dirty="0">
                <a:solidFill>
                  <a:srgbClr val="1A1A2E"/>
                </a:solidFill>
                <a:latin typeface="Calibri" pitchFamily="34" charset="0"/>
                <a:ea typeface="Calibri" pitchFamily="34" charset="-122"/>
                <a:cs typeface="Calibri" pitchFamily="34" charset="-120"/>
              </a:rPr>
              <a:t>  (NON : *le homme)
Liaison → </a:t>
            </a:r>
            <a:r>
              <a:rPr lang="en-US" sz="1300" b="1" i="1" dirty="0">
                <a:solidFill>
                  <a:srgbClr val="1A1A2E"/>
                </a:solidFill>
                <a:latin typeface="Calibri" pitchFamily="34" charset="0"/>
                <a:ea typeface="Calibri" pitchFamily="34" charset="-122"/>
                <a:cs typeface="Calibri" pitchFamily="34" charset="-120"/>
              </a:rPr>
              <a:t>les hirondelles</a:t>
            </a:r>
            <a:r>
              <a:rPr lang="en-US" sz="1300" dirty="0">
                <a:solidFill>
                  <a:srgbClr val="1A1A2E"/>
                </a:solidFill>
                <a:latin typeface="Calibri" pitchFamily="34" charset="0"/>
                <a:ea typeface="Calibri" pitchFamily="34" charset="-122"/>
                <a:cs typeface="Calibri" pitchFamily="34" charset="-120"/>
              </a:rPr>
              <a:t>  [le-z-iʁõdɛl]
Adj. → </a:t>
            </a:r>
            <a:r>
              <a:rPr lang="en-US" sz="1300" b="1" i="1" dirty="0">
                <a:solidFill>
                  <a:srgbClr val="1A1A2E"/>
                </a:solidFill>
                <a:latin typeface="Calibri" pitchFamily="34" charset="0"/>
                <a:ea typeface="Calibri" pitchFamily="34" charset="-122"/>
                <a:cs typeface="Calibri" pitchFamily="34" charset="-120"/>
              </a:rPr>
              <a:t>mon nouvel habit</a:t>
            </a:r>
            <a:endParaRPr lang="en-US" sz="1300" dirty="0"/>
          </a:p>
        </p:txBody>
      </p:sp>
      <p:sp>
        <p:nvSpPr>
          <p:cNvPr id="13" name="Shape 11"/>
          <p:cNvSpPr/>
          <p:nvPr/>
        </p:nvSpPr>
        <p:spPr>
          <a:xfrm>
            <a:off x="4709160" y="2286000"/>
            <a:ext cx="4023360" cy="2606040"/>
          </a:xfrm>
          <a:prstGeom prst="rect">
            <a:avLst/>
          </a:prstGeom>
          <a:solidFill>
            <a:srgbClr val="FDECEA"/>
          </a:solidFill>
          <a:ln w="12700">
            <a:solidFill>
              <a:srgbClr val="EF9A9A"/>
            </a:solidFill>
            <a:prstDash val="solid"/>
          </a:ln>
          <a:effectLst>
            <a:outerShdw blurRad="63500" dist="25400" dir="8100000" algn="bl" rotWithShape="0">
              <a:srgbClr val="000000">
                <a:alpha val="9000"/>
              </a:srgbClr>
            </a:outerShdw>
          </a:effectLst>
        </p:spPr>
        <p:txBody>
          <a:bodyPr/>
          <a:lstStyle/>
          <a:p>
            <a:endParaRPr lang="fr-FR"/>
          </a:p>
        </p:txBody>
      </p:sp>
      <p:sp>
        <p:nvSpPr>
          <p:cNvPr id="14" name="Shape 12"/>
          <p:cNvSpPr/>
          <p:nvPr/>
        </p:nvSpPr>
        <p:spPr>
          <a:xfrm>
            <a:off x="4709160" y="2286000"/>
            <a:ext cx="4023360" cy="411480"/>
          </a:xfrm>
          <a:prstGeom prst="rect">
            <a:avLst/>
          </a:prstGeom>
          <a:solidFill>
            <a:srgbClr val="B71C1C"/>
          </a:solidFill>
          <a:ln w="12700">
            <a:solidFill>
              <a:srgbClr val="B71C1C"/>
            </a:solidFill>
            <a:prstDash val="solid"/>
          </a:ln>
        </p:spPr>
        <p:txBody>
          <a:bodyPr/>
          <a:lstStyle/>
          <a:p>
            <a:endParaRPr lang="fr-FR"/>
          </a:p>
        </p:txBody>
      </p:sp>
      <p:sp>
        <p:nvSpPr>
          <p:cNvPr id="15" name="Text 13"/>
          <p:cNvSpPr/>
          <p:nvPr/>
        </p:nvSpPr>
        <p:spPr>
          <a:xfrm>
            <a:off x="4800600" y="2313432"/>
            <a:ext cx="3840480" cy="338328"/>
          </a:xfrm>
          <a:prstGeom prst="rect">
            <a:avLst/>
          </a:prstGeom>
          <a:noFill/>
          <a:ln/>
        </p:spPr>
        <p:txBody>
          <a:bodyPr wrap="square" lIns="0" tIns="0" rIns="0" bIns="0" rtlCol="0" anchor="ctr"/>
          <a:lstStyle/>
          <a:p>
            <a:pPr marL="0" indent="0" algn="ctr">
              <a:buNone/>
            </a:pPr>
            <a:r>
              <a:rPr lang="en-US" sz="1500" b="1" dirty="0">
                <a:solidFill>
                  <a:srgbClr val="FFFFFF"/>
                </a:solidFill>
                <a:latin typeface="Calibri" pitchFamily="34" charset="0"/>
                <a:ea typeface="Calibri" pitchFamily="34" charset="-122"/>
                <a:cs typeface="Calibri" pitchFamily="34" charset="-120"/>
              </a:rPr>
              <a:t>H ASPIRÉ</a:t>
            </a:r>
            <a:endParaRPr lang="en-US" sz="1500" dirty="0"/>
          </a:p>
        </p:txBody>
      </p:sp>
      <p:sp>
        <p:nvSpPr>
          <p:cNvPr id="16" name="Text 14"/>
          <p:cNvSpPr/>
          <p:nvPr/>
        </p:nvSpPr>
        <p:spPr>
          <a:xfrm>
            <a:off x="4846320" y="2761488"/>
            <a:ext cx="3749040" cy="2011680"/>
          </a:xfrm>
          <a:prstGeom prst="rect">
            <a:avLst/>
          </a:prstGeom>
          <a:noFill/>
          <a:ln/>
        </p:spPr>
        <p:txBody>
          <a:bodyPr wrap="square" lIns="0" tIns="0" rIns="0" bIns="0" rtlCol="0" anchor="ctr"/>
          <a:lstStyle/>
          <a:p>
            <a:pPr marL="0" indent="0">
              <a:buNone/>
            </a:pPr>
            <a:r>
              <a:rPr lang="en-US" sz="1300" b="1" dirty="0">
                <a:solidFill>
                  <a:srgbClr val="1A1A2E"/>
                </a:solidFill>
                <a:latin typeface="Calibri" pitchFamily="34" charset="0"/>
                <a:ea typeface="Calibri" pitchFamily="34" charset="-122"/>
                <a:cs typeface="Calibri" pitchFamily="34" charset="-120"/>
              </a:rPr>
              <a:t>BLOQUE</a:t>
            </a:r>
            <a:r>
              <a:rPr lang="en-US" sz="1300" dirty="0">
                <a:solidFill>
                  <a:srgbClr val="1A1A2E"/>
                </a:solidFill>
                <a:latin typeface="Calibri" pitchFamily="34" charset="0"/>
                <a:ea typeface="Calibri" pitchFamily="34" charset="-122"/>
                <a:cs typeface="Calibri" pitchFamily="34" charset="-120"/>
              </a:rPr>
              <a:t> l'élision et la liaison</a:t>
            </a:r>
            <a:endParaRPr lang="en-US" sz="1300" dirty="0"/>
          </a:p>
          <a:p>
            <a:pPr marL="0" indent="0">
              <a:buNone/>
            </a:pPr>
            <a:endParaRPr lang="en-US" sz="1300" dirty="0"/>
          </a:p>
          <a:p>
            <a:pPr marL="0" indent="0">
              <a:buNone/>
            </a:pPr>
            <a:r>
              <a:rPr lang="en-US" sz="1300" dirty="0">
                <a:solidFill>
                  <a:srgbClr val="1A1A2E"/>
                </a:solidFill>
                <a:latin typeface="Calibri" pitchFamily="34" charset="0"/>
                <a:ea typeface="Calibri" pitchFamily="34" charset="-122"/>
                <a:cs typeface="Calibri" pitchFamily="34" charset="-120"/>
              </a:rPr>
              <a:t>Élision → </a:t>
            </a:r>
            <a:endParaRPr lang="en-US" sz="1300" dirty="0"/>
          </a:p>
          <a:p>
            <a:pPr marL="0" indent="0">
              <a:buNone/>
            </a:pPr>
            <a:r>
              <a:rPr lang="en-US" sz="1300" b="1" dirty="0">
                <a:solidFill>
                  <a:srgbClr val="B71C1C"/>
                </a:solidFill>
                <a:latin typeface="Calibri" pitchFamily="34" charset="0"/>
                <a:ea typeface="Calibri" pitchFamily="34" charset="-122"/>
                <a:cs typeface="Calibri" pitchFamily="34" charset="-120"/>
              </a:rPr>
              <a:t>IMPOSSIBLE</a:t>
            </a:r>
            <a:r>
              <a:rPr lang="en-US" sz="1300" dirty="0">
                <a:solidFill>
                  <a:srgbClr val="1A1A2E"/>
                </a:solidFill>
                <a:latin typeface="Calibri" pitchFamily="34" charset="0"/>
                <a:ea typeface="Calibri" pitchFamily="34" charset="-122"/>
                <a:cs typeface="Calibri" pitchFamily="34" charset="-120"/>
              </a:rPr>
              <a:t> → </a:t>
            </a:r>
            <a:r>
              <a:rPr lang="en-US" sz="1300" b="1" i="1" dirty="0">
                <a:solidFill>
                  <a:srgbClr val="1A1A2E"/>
                </a:solidFill>
                <a:latin typeface="Calibri" pitchFamily="34" charset="0"/>
                <a:ea typeface="Calibri" pitchFamily="34" charset="-122"/>
                <a:cs typeface="Calibri" pitchFamily="34" charset="-120"/>
              </a:rPr>
              <a:t>le hibou</a:t>
            </a:r>
            <a:r>
              <a:rPr lang="en-US" sz="1300" dirty="0">
                <a:solidFill>
                  <a:srgbClr val="1A1A2E"/>
                </a:solidFill>
                <a:latin typeface="Calibri" pitchFamily="34" charset="0"/>
                <a:ea typeface="Calibri" pitchFamily="34" charset="-122"/>
                <a:cs typeface="Calibri" pitchFamily="34" charset="-120"/>
              </a:rPr>
              <a:t>
Liaison → </a:t>
            </a:r>
            <a:r>
              <a:rPr lang="en-US" sz="1300" b="1" dirty="0">
                <a:solidFill>
                  <a:srgbClr val="B71C1C"/>
                </a:solidFill>
                <a:latin typeface="Calibri" pitchFamily="34" charset="0"/>
                <a:ea typeface="Calibri" pitchFamily="34" charset="-122"/>
                <a:cs typeface="Calibri" pitchFamily="34" charset="-120"/>
              </a:rPr>
              <a:t>INTERDITE</a:t>
            </a:r>
            <a:r>
              <a:rPr lang="en-US" sz="1300" dirty="0">
                <a:solidFill>
                  <a:srgbClr val="1A1A2E"/>
                </a:solidFill>
                <a:latin typeface="Calibri" pitchFamily="34" charset="0"/>
                <a:ea typeface="Calibri" pitchFamily="34" charset="-122"/>
                <a:cs typeface="Calibri" pitchFamily="34" charset="-120"/>
              </a:rPr>
              <a:t> → des / haricots
Adj. → </a:t>
            </a:r>
            <a:r>
              <a:rPr lang="en-US" sz="1300" b="1" i="1" dirty="0">
                <a:solidFill>
                  <a:srgbClr val="1A1A2E"/>
                </a:solidFill>
                <a:latin typeface="Calibri" pitchFamily="34" charset="0"/>
                <a:ea typeface="Calibri" pitchFamily="34" charset="-122"/>
                <a:cs typeface="Calibri" pitchFamily="34" charset="-120"/>
              </a:rPr>
              <a:t>mon nouveau haut-de-forme</a:t>
            </a:r>
            <a:endParaRPr lang="en-US" sz="13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
    <p:bg>
      <p:bgPr>
        <a:solidFill>
          <a:srgbClr val="F7F8FA"/>
        </a:solidFill>
        <a:effectLst/>
      </p:bgPr>
    </p:bg>
    <p:spTree>
      <p:nvGrpSpPr>
        <p:cNvPr id="1" name=""/>
        <p:cNvGrpSpPr/>
        <p:nvPr/>
      </p:nvGrpSpPr>
      <p:grpSpPr>
        <a:xfrm>
          <a:off x="0" y="0"/>
          <a:ext cx="0" cy="0"/>
          <a:chOff x="0" y="0"/>
          <a:chExt cx="0" cy="0"/>
        </a:xfrm>
      </p:grpSpPr>
      <p:sp>
        <p:nvSpPr>
          <p:cNvPr id="2" name="Shape 0"/>
          <p:cNvSpPr/>
          <p:nvPr/>
        </p:nvSpPr>
        <p:spPr>
          <a:xfrm>
            <a:off x="0" y="0"/>
            <a:ext cx="9144000" cy="1051560"/>
          </a:xfrm>
          <a:prstGeom prst="rect">
            <a:avLst/>
          </a:prstGeom>
          <a:solidFill>
            <a:srgbClr val="1A6B3C"/>
          </a:solidFill>
          <a:ln w="12700">
            <a:solidFill>
              <a:srgbClr val="1A6B3C"/>
            </a:solidFill>
            <a:prstDash val="solid"/>
          </a:ln>
        </p:spPr>
        <p:txBody>
          <a:bodyPr/>
          <a:lstStyle/>
          <a:p>
            <a:endParaRPr lang="fr-FR"/>
          </a:p>
        </p:txBody>
      </p:sp>
      <p:sp>
        <p:nvSpPr>
          <p:cNvPr id="3" name="Text 1"/>
          <p:cNvSpPr/>
          <p:nvPr/>
        </p:nvSpPr>
        <p:spPr>
          <a:xfrm>
            <a:off x="411480" y="91440"/>
            <a:ext cx="8321040" cy="594360"/>
          </a:xfrm>
          <a:prstGeom prst="rect">
            <a:avLst/>
          </a:prstGeom>
          <a:noFill/>
          <a:ln/>
        </p:spPr>
        <p:txBody>
          <a:bodyPr wrap="square" lIns="0" tIns="0" rIns="0" bIns="0" rtlCol="0" anchor="ctr"/>
          <a:lstStyle/>
          <a:p>
            <a:pPr marL="0" indent="0" algn="l">
              <a:buNone/>
            </a:pPr>
            <a:r>
              <a:rPr lang="en-US" sz="2600" b="1" dirty="0">
                <a:solidFill>
                  <a:srgbClr val="FFFFFF"/>
                </a:solidFill>
                <a:latin typeface="Calibri" pitchFamily="34" charset="0"/>
                <a:ea typeface="Calibri" pitchFamily="34" charset="-122"/>
                <a:cs typeface="Calibri" pitchFamily="34" charset="-120"/>
              </a:rPr>
              <a:t>  H MUET  →  ÉLISION, LIAISON, ENCHAÎNEMENT POSSIBLES</a:t>
            </a:r>
            <a:endParaRPr lang="en-US" sz="2600" dirty="0"/>
          </a:p>
        </p:txBody>
      </p:sp>
      <p:sp>
        <p:nvSpPr>
          <p:cNvPr id="4" name="Text 2"/>
          <p:cNvSpPr/>
          <p:nvPr/>
        </p:nvSpPr>
        <p:spPr>
          <a:xfrm>
            <a:off x="411480" y="1143000"/>
            <a:ext cx="8321040" cy="347472"/>
          </a:xfrm>
          <a:prstGeom prst="rect">
            <a:avLst/>
          </a:prstGeom>
          <a:noFill/>
          <a:ln/>
        </p:spPr>
        <p:txBody>
          <a:bodyPr wrap="square" lIns="0" tIns="0" rIns="0" bIns="0" rtlCol="0" anchor="ctr"/>
          <a:lstStyle/>
          <a:p>
            <a:pPr marL="0" indent="0">
              <a:buNone/>
            </a:pPr>
            <a:r>
              <a:rPr lang="en-US" sz="1300" i="1" dirty="0">
                <a:solidFill>
                  <a:srgbClr val="4A5568"/>
                </a:solidFill>
                <a:latin typeface="Calibri" pitchFamily="34" charset="0"/>
                <a:ea typeface="Calibri" pitchFamily="34" charset="-122"/>
                <a:cs typeface="Calibri" pitchFamily="34" charset="-120"/>
              </a:rPr>
              <a:t>Le H muet est "transparent" : il disparaît phonétiquement et laisse les mots se connecter.</a:t>
            </a:r>
            <a:endParaRPr lang="en-US" sz="1300" dirty="0"/>
          </a:p>
        </p:txBody>
      </p:sp>
      <p:sp>
        <p:nvSpPr>
          <p:cNvPr id="5" name="Shape 3"/>
          <p:cNvSpPr/>
          <p:nvPr/>
        </p:nvSpPr>
        <p:spPr>
          <a:xfrm>
            <a:off x="411480" y="1572768"/>
            <a:ext cx="8321040" cy="1024128"/>
          </a:xfrm>
          <a:prstGeom prst="rect">
            <a:avLst/>
          </a:prstGeom>
          <a:solidFill>
            <a:srgbClr val="E8F5EE"/>
          </a:solidFill>
          <a:ln w="12700">
            <a:solidFill>
              <a:srgbClr val="A5D6A7"/>
            </a:solidFill>
            <a:prstDash val="solid"/>
          </a:ln>
          <a:effectLst>
            <a:outerShdw blurRad="63500" dist="25400" dir="8100000" algn="bl" rotWithShape="0">
              <a:srgbClr val="000000">
                <a:alpha val="9000"/>
              </a:srgbClr>
            </a:outerShdw>
          </a:effectLst>
        </p:spPr>
        <p:txBody>
          <a:bodyPr/>
          <a:lstStyle/>
          <a:p>
            <a:endParaRPr lang="fr-FR"/>
          </a:p>
        </p:txBody>
      </p:sp>
      <p:sp>
        <p:nvSpPr>
          <p:cNvPr id="6" name="Shape 4"/>
          <p:cNvSpPr/>
          <p:nvPr/>
        </p:nvSpPr>
        <p:spPr>
          <a:xfrm>
            <a:off x="411480" y="1572768"/>
            <a:ext cx="109728" cy="1024128"/>
          </a:xfrm>
          <a:prstGeom prst="rect">
            <a:avLst/>
          </a:prstGeom>
          <a:solidFill>
            <a:srgbClr val="1A6B3C"/>
          </a:solidFill>
          <a:ln w="12700">
            <a:solidFill>
              <a:srgbClr val="1A6B3C"/>
            </a:solidFill>
            <a:prstDash val="solid"/>
          </a:ln>
        </p:spPr>
        <p:txBody>
          <a:bodyPr/>
          <a:lstStyle/>
          <a:p>
            <a:endParaRPr lang="fr-FR"/>
          </a:p>
        </p:txBody>
      </p:sp>
      <p:sp>
        <p:nvSpPr>
          <p:cNvPr id="7" name="Text 5"/>
          <p:cNvSpPr/>
          <p:nvPr/>
        </p:nvSpPr>
        <p:spPr>
          <a:xfrm>
            <a:off x="640080" y="1636776"/>
            <a:ext cx="2286000" cy="274320"/>
          </a:xfrm>
          <a:prstGeom prst="rect">
            <a:avLst/>
          </a:prstGeom>
          <a:noFill/>
          <a:ln/>
        </p:spPr>
        <p:txBody>
          <a:bodyPr wrap="square" lIns="0" tIns="0" rIns="0" bIns="0" rtlCol="0" anchor="ctr"/>
          <a:lstStyle/>
          <a:p>
            <a:pPr marL="0" indent="0">
              <a:buNone/>
            </a:pPr>
            <a:r>
              <a:rPr lang="en-US" sz="1100" b="1" kern="0" spc="50" dirty="0">
                <a:solidFill>
                  <a:srgbClr val="1A6B3C"/>
                </a:solidFill>
                <a:latin typeface="Calibri" pitchFamily="34" charset="0"/>
                <a:ea typeface="Calibri" pitchFamily="34" charset="-122"/>
                <a:cs typeface="Calibri" pitchFamily="34" charset="-120"/>
              </a:rPr>
              <a:t>ÉLISION</a:t>
            </a:r>
            <a:endParaRPr lang="en-US" sz="1100" dirty="0"/>
          </a:p>
        </p:txBody>
      </p:sp>
      <p:sp>
        <p:nvSpPr>
          <p:cNvPr id="8" name="Text 6"/>
          <p:cNvSpPr/>
          <p:nvPr/>
        </p:nvSpPr>
        <p:spPr>
          <a:xfrm>
            <a:off x="640080" y="1920240"/>
            <a:ext cx="8229600" cy="274320"/>
          </a:xfrm>
          <a:prstGeom prst="rect">
            <a:avLst/>
          </a:prstGeom>
          <a:noFill/>
          <a:ln/>
        </p:spPr>
        <p:txBody>
          <a:bodyPr wrap="square" lIns="0" tIns="0" rIns="0" bIns="0" rtlCol="0" anchor="ctr"/>
          <a:lstStyle/>
          <a:p>
            <a:pPr marL="0" indent="0">
              <a:buNone/>
            </a:pPr>
            <a:r>
              <a:rPr lang="en-US" sz="1200" i="1" dirty="0">
                <a:solidFill>
                  <a:srgbClr val="4A5568"/>
                </a:solidFill>
                <a:latin typeface="Calibri" pitchFamily="34" charset="0"/>
                <a:ea typeface="Calibri" pitchFamily="34" charset="-122"/>
                <a:cs typeface="Calibri" pitchFamily="34" charset="-120"/>
              </a:rPr>
              <a:t>Le déterminant ou pronom perd sa voyelle finale devant le H muet</a:t>
            </a:r>
            <a:endParaRPr lang="en-US" sz="1200" dirty="0"/>
          </a:p>
        </p:txBody>
      </p:sp>
      <p:sp>
        <p:nvSpPr>
          <p:cNvPr id="9" name="Text 7"/>
          <p:cNvSpPr/>
          <p:nvPr/>
        </p:nvSpPr>
        <p:spPr>
          <a:xfrm>
            <a:off x="640080" y="2212848"/>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l'homme</a:t>
            </a:r>
            <a:endParaRPr lang="en-US" sz="1150" dirty="0"/>
          </a:p>
        </p:txBody>
      </p:sp>
      <p:sp>
        <p:nvSpPr>
          <p:cNvPr id="10" name="Text 8"/>
          <p:cNvSpPr/>
          <p:nvPr/>
        </p:nvSpPr>
        <p:spPr>
          <a:xfrm>
            <a:off x="3337560" y="2212848"/>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l'heure</a:t>
            </a:r>
            <a:endParaRPr lang="en-US" sz="1150" dirty="0"/>
          </a:p>
        </p:txBody>
      </p:sp>
      <p:sp>
        <p:nvSpPr>
          <p:cNvPr id="11" name="Text 9"/>
          <p:cNvSpPr/>
          <p:nvPr/>
        </p:nvSpPr>
        <p:spPr>
          <a:xfrm>
            <a:off x="6035040" y="2212848"/>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l'hiver</a:t>
            </a:r>
            <a:endParaRPr lang="en-US" sz="1150" dirty="0"/>
          </a:p>
        </p:txBody>
      </p:sp>
      <p:sp>
        <p:nvSpPr>
          <p:cNvPr id="12" name="Text 10"/>
          <p:cNvSpPr/>
          <p:nvPr/>
        </p:nvSpPr>
        <p:spPr>
          <a:xfrm>
            <a:off x="7863840" y="2194560"/>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l'habit</a:t>
            </a:r>
            <a:endParaRPr lang="en-US" sz="1150" dirty="0"/>
          </a:p>
        </p:txBody>
      </p:sp>
      <p:sp>
        <p:nvSpPr>
          <p:cNvPr id="13" name="Text 11"/>
          <p:cNvSpPr/>
          <p:nvPr/>
        </p:nvSpPr>
        <p:spPr>
          <a:xfrm>
            <a:off x="11430000" y="2212848"/>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l'hôtel</a:t>
            </a:r>
            <a:endParaRPr lang="en-US" sz="1150" dirty="0"/>
          </a:p>
        </p:txBody>
      </p:sp>
      <p:sp>
        <p:nvSpPr>
          <p:cNvPr id="14" name="Shape 12"/>
          <p:cNvSpPr/>
          <p:nvPr/>
        </p:nvSpPr>
        <p:spPr>
          <a:xfrm>
            <a:off x="411480" y="2688336"/>
            <a:ext cx="8321040" cy="1024128"/>
          </a:xfrm>
          <a:prstGeom prst="rect">
            <a:avLst/>
          </a:prstGeom>
          <a:solidFill>
            <a:srgbClr val="E8F5EE"/>
          </a:solidFill>
          <a:ln w="12700">
            <a:solidFill>
              <a:srgbClr val="A5D6A7"/>
            </a:solidFill>
            <a:prstDash val="solid"/>
          </a:ln>
          <a:effectLst>
            <a:outerShdw blurRad="63500" dist="25400" dir="8100000" algn="bl" rotWithShape="0">
              <a:srgbClr val="000000">
                <a:alpha val="9000"/>
              </a:srgbClr>
            </a:outerShdw>
          </a:effectLst>
        </p:spPr>
        <p:txBody>
          <a:bodyPr/>
          <a:lstStyle/>
          <a:p>
            <a:endParaRPr lang="fr-FR"/>
          </a:p>
        </p:txBody>
      </p:sp>
      <p:sp>
        <p:nvSpPr>
          <p:cNvPr id="15" name="Shape 13"/>
          <p:cNvSpPr/>
          <p:nvPr/>
        </p:nvSpPr>
        <p:spPr>
          <a:xfrm>
            <a:off x="411480" y="2688336"/>
            <a:ext cx="109728" cy="1024128"/>
          </a:xfrm>
          <a:prstGeom prst="rect">
            <a:avLst/>
          </a:prstGeom>
          <a:solidFill>
            <a:srgbClr val="1A6B3C"/>
          </a:solidFill>
          <a:ln w="12700">
            <a:solidFill>
              <a:srgbClr val="1A6B3C"/>
            </a:solidFill>
            <a:prstDash val="solid"/>
          </a:ln>
        </p:spPr>
        <p:txBody>
          <a:bodyPr/>
          <a:lstStyle/>
          <a:p>
            <a:endParaRPr lang="fr-FR"/>
          </a:p>
        </p:txBody>
      </p:sp>
      <p:sp>
        <p:nvSpPr>
          <p:cNvPr id="16" name="Text 14"/>
          <p:cNvSpPr/>
          <p:nvPr/>
        </p:nvSpPr>
        <p:spPr>
          <a:xfrm>
            <a:off x="640080" y="2752344"/>
            <a:ext cx="2286000" cy="274320"/>
          </a:xfrm>
          <a:prstGeom prst="rect">
            <a:avLst/>
          </a:prstGeom>
          <a:noFill/>
          <a:ln/>
        </p:spPr>
        <p:txBody>
          <a:bodyPr wrap="square" lIns="0" tIns="0" rIns="0" bIns="0" rtlCol="0" anchor="ctr"/>
          <a:lstStyle/>
          <a:p>
            <a:pPr marL="0" indent="0">
              <a:buNone/>
            </a:pPr>
            <a:r>
              <a:rPr lang="en-US" sz="1100" b="1" kern="0" spc="50" dirty="0">
                <a:solidFill>
                  <a:srgbClr val="1A6B3C"/>
                </a:solidFill>
                <a:latin typeface="Calibri" pitchFamily="34" charset="0"/>
                <a:ea typeface="Calibri" pitchFamily="34" charset="-122"/>
                <a:cs typeface="Calibri" pitchFamily="34" charset="-120"/>
              </a:rPr>
              <a:t>LIAISON</a:t>
            </a:r>
            <a:endParaRPr lang="en-US" sz="1100" dirty="0"/>
          </a:p>
        </p:txBody>
      </p:sp>
      <p:sp>
        <p:nvSpPr>
          <p:cNvPr id="17" name="Text 15"/>
          <p:cNvSpPr/>
          <p:nvPr/>
        </p:nvSpPr>
        <p:spPr>
          <a:xfrm>
            <a:off x="640080" y="3035808"/>
            <a:ext cx="8229600" cy="274320"/>
          </a:xfrm>
          <a:prstGeom prst="rect">
            <a:avLst/>
          </a:prstGeom>
          <a:noFill/>
          <a:ln/>
        </p:spPr>
        <p:txBody>
          <a:bodyPr wrap="square" lIns="0" tIns="0" rIns="0" bIns="0" rtlCol="0" anchor="ctr"/>
          <a:lstStyle/>
          <a:p>
            <a:pPr marL="0" indent="0">
              <a:buNone/>
            </a:pPr>
            <a:r>
              <a:rPr lang="en-US" sz="1200" i="1" dirty="0">
                <a:solidFill>
                  <a:srgbClr val="4A5568"/>
                </a:solidFill>
                <a:latin typeface="Calibri" pitchFamily="34" charset="0"/>
                <a:ea typeface="Calibri" pitchFamily="34" charset="-122"/>
                <a:cs typeface="Calibri" pitchFamily="34" charset="-120"/>
              </a:rPr>
              <a:t>La consonne finale du mot précédent se prononce</a:t>
            </a:r>
            <a:endParaRPr lang="en-US" sz="1200" dirty="0"/>
          </a:p>
        </p:txBody>
      </p:sp>
      <p:sp>
        <p:nvSpPr>
          <p:cNvPr id="18" name="Text 16"/>
          <p:cNvSpPr/>
          <p:nvPr/>
        </p:nvSpPr>
        <p:spPr>
          <a:xfrm>
            <a:off x="640080" y="3328416"/>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les hirondelles [le-z-iʁõdɛl]</a:t>
            </a:r>
            <a:endParaRPr lang="en-US" sz="1150" dirty="0"/>
          </a:p>
        </p:txBody>
      </p:sp>
      <p:sp>
        <p:nvSpPr>
          <p:cNvPr id="19" name="Text 17"/>
          <p:cNvSpPr/>
          <p:nvPr/>
        </p:nvSpPr>
        <p:spPr>
          <a:xfrm>
            <a:off x="3337560" y="3328416"/>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des hippopotames [de-z-ipopotam]</a:t>
            </a:r>
            <a:endParaRPr lang="en-US" sz="1150" dirty="0"/>
          </a:p>
        </p:txBody>
      </p:sp>
      <p:sp>
        <p:nvSpPr>
          <p:cNvPr id="20" name="Text 18"/>
          <p:cNvSpPr/>
          <p:nvPr/>
        </p:nvSpPr>
        <p:spPr>
          <a:xfrm>
            <a:off x="6035040" y="3328416"/>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les hôtes [le-z-ot]</a:t>
            </a:r>
            <a:endParaRPr lang="en-US" sz="1150" dirty="0"/>
          </a:p>
        </p:txBody>
      </p:sp>
      <p:sp>
        <p:nvSpPr>
          <p:cNvPr id="21" name="Shape 19"/>
          <p:cNvSpPr/>
          <p:nvPr/>
        </p:nvSpPr>
        <p:spPr>
          <a:xfrm>
            <a:off x="411480" y="3803904"/>
            <a:ext cx="8321040" cy="1024128"/>
          </a:xfrm>
          <a:prstGeom prst="rect">
            <a:avLst/>
          </a:prstGeom>
          <a:solidFill>
            <a:srgbClr val="E8F5EE"/>
          </a:solidFill>
          <a:ln w="12700">
            <a:solidFill>
              <a:srgbClr val="A5D6A7"/>
            </a:solidFill>
            <a:prstDash val="solid"/>
          </a:ln>
          <a:effectLst>
            <a:outerShdw blurRad="63500" dist="25400" dir="8100000" algn="bl" rotWithShape="0">
              <a:srgbClr val="000000">
                <a:alpha val="9000"/>
              </a:srgbClr>
            </a:outerShdw>
          </a:effectLst>
        </p:spPr>
        <p:txBody>
          <a:bodyPr/>
          <a:lstStyle/>
          <a:p>
            <a:endParaRPr lang="fr-FR"/>
          </a:p>
        </p:txBody>
      </p:sp>
      <p:sp>
        <p:nvSpPr>
          <p:cNvPr id="22" name="Shape 20"/>
          <p:cNvSpPr/>
          <p:nvPr/>
        </p:nvSpPr>
        <p:spPr>
          <a:xfrm>
            <a:off x="411480" y="3803904"/>
            <a:ext cx="109728" cy="1024128"/>
          </a:xfrm>
          <a:prstGeom prst="rect">
            <a:avLst/>
          </a:prstGeom>
          <a:solidFill>
            <a:srgbClr val="1A6B3C"/>
          </a:solidFill>
          <a:ln w="12700">
            <a:solidFill>
              <a:srgbClr val="1A6B3C"/>
            </a:solidFill>
            <a:prstDash val="solid"/>
          </a:ln>
        </p:spPr>
        <p:txBody>
          <a:bodyPr/>
          <a:lstStyle/>
          <a:p>
            <a:endParaRPr lang="fr-FR"/>
          </a:p>
        </p:txBody>
      </p:sp>
      <p:sp>
        <p:nvSpPr>
          <p:cNvPr id="23" name="Text 21"/>
          <p:cNvSpPr/>
          <p:nvPr/>
        </p:nvSpPr>
        <p:spPr>
          <a:xfrm>
            <a:off x="640080" y="3867912"/>
            <a:ext cx="2286000" cy="274320"/>
          </a:xfrm>
          <a:prstGeom prst="rect">
            <a:avLst/>
          </a:prstGeom>
          <a:noFill/>
          <a:ln/>
        </p:spPr>
        <p:txBody>
          <a:bodyPr wrap="square" lIns="0" tIns="0" rIns="0" bIns="0" rtlCol="0" anchor="ctr"/>
          <a:lstStyle/>
          <a:p>
            <a:pPr marL="0" indent="0">
              <a:buNone/>
            </a:pPr>
            <a:r>
              <a:rPr lang="en-US" sz="1100" b="1" kern="0" spc="50" dirty="0">
                <a:solidFill>
                  <a:srgbClr val="1A6B3C"/>
                </a:solidFill>
                <a:latin typeface="Calibri" pitchFamily="34" charset="0"/>
                <a:ea typeface="Calibri" pitchFamily="34" charset="-122"/>
                <a:cs typeface="Calibri" pitchFamily="34" charset="-120"/>
              </a:rPr>
              <a:t>ADJECTIF MASCULIN SINGULIER</a:t>
            </a:r>
            <a:endParaRPr lang="en-US" sz="1100" dirty="0"/>
          </a:p>
        </p:txBody>
      </p:sp>
      <p:sp>
        <p:nvSpPr>
          <p:cNvPr id="24" name="Text 22"/>
          <p:cNvSpPr/>
          <p:nvPr/>
        </p:nvSpPr>
        <p:spPr>
          <a:xfrm>
            <a:off x="640080" y="4151376"/>
            <a:ext cx="8229600" cy="274320"/>
          </a:xfrm>
          <a:prstGeom prst="rect">
            <a:avLst/>
          </a:prstGeom>
          <a:noFill/>
          <a:ln/>
        </p:spPr>
        <p:txBody>
          <a:bodyPr wrap="square" lIns="0" tIns="0" rIns="0" bIns="0" rtlCol="0" anchor="ctr"/>
          <a:lstStyle/>
          <a:p>
            <a:pPr marL="0" indent="0">
              <a:buNone/>
            </a:pPr>
            <a:r>
              <a:rPr lang="en-US" sz="1200" i="1" dirty="0">
                <a:solidFill>
                  <a:srgbClr val="4A5568"/>
                </a:solidFill>
                <a:latin typeface="Calibri" pitchFamily="34" charset="0"/>
                <a:ea typeface="Calibri" pitchFamily="34" charset="-122"/>
                <a:cs typeface="Calibri" pitchFamily="34" charset="-120"/>
              </a:rPr>
              <a:t>Formes spéciales : beau→bel, nouveau→nouvel, vieux→vieil</a:t>
            </a:r>
            <a:endParaRPr lang="en-US" sz="1200" dirty="0"/>
          </a:p>
        </p:txBody>
      </p:sp>
      <p:sp>
        <p:nvSpPr>
          <p:cNvPr id="25" name="Text 23"/>
          <p:cNvSpPr/>
          <p:nvPr/>
        </p:nvSpPr>
        <p:spPr>
          <a:xfrm>
            <a:off x="640080" y="4443984"/>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un bel hôtel</a:t>
            </a:r>
            <a:endParaRPr lang="en-US" sz="1150" dirty="0"/>
          </a:p>
        </p:txBody>
      </p:sp>
      <p:sp>
        <p:nvSpPr>
          <p:cNvPr id="26" name="Text 24"/>
          <p:cNvSpPr/>
          <p:nvPr/>
        </p:nvSpPr>
        <p:spPr>
          <a:xfrm>
            <a:off x="3337560" y="4443984"/>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mon nouvel habit</a:t>
            </a:r>
            <a:endParaRPr lang="en-US" sz="1150" dirty="0"/>
          </a:p>
        </p:txBody>
      </p:sp>
      <p:sp>
        <p:nvSpPr>
          <p:cNvPr id="27" name="Text 25"/>
          <p:cNvSpPr/>
          <p:nvPr/>
        </p:nvSpPr>
        <p:spPr>
          <a:xfrm>
            <a:off x="6035040" y="4443984"/>
            <a:ext cx="2560320" cy="274320"/>
          </a:xfrm>
          <a:prstGeom prst="rect">
            <a:avLst/>
          </a:prstGeom>
          <a:noFill/>
          <a:ln/>
        </p:spPr>
        <p:txBody>
          <a:bodyPr wrap="square" lIns="0" tIns="0" rIns="0" bIns="0" rtlCol="0" anchor="ctr"/>
          <a:lstStyle/>
          <a:p>
            <a:pPr marL="0" indent="0">
              <a:buNone/>
            </a:pPr>
            <a:r>
              <a:rPr lang="en-US" sz="1150" b="1" dirty="0">
                <a:solidFill>
                  <a:srgbClr val="1A6B3C"/>
                </a:solidFill>
                <a:latin typeface="Calibri" pitchFamily="34" charset="0"/>
                <a:ea typeface="Calibri" pitchFamily="34" charset="-122"/>
                <a:cs typeface="Calibri" pitchFamily="34" charset="-120"/>
              </a:rPr>
              <a:t>✓ un vieil homme</a:t>
            </a:r>
            <a:endParaRPr lang="en-US" sz="115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
    <p:bg>
      <p:bgPr>
        <a:solidFill>
          <a:srgbClr val="F7F8FA"/>
        </a:solidFill>
        <a:effectLst/>
      </p:bgPr>
    </p:bg>
    <p:spTree>
      <p:nvGrpSpPr>
        <p:cNvPr id="1" name=""/>
        <p:cNvGrpSpPr/>
        <p:nvPr/>
      </p:nvGrpSpPr>
      <p:grpSpPr>
        <a:xfrm>
          <a:off x="0" y="0"/>
          <a:ext cx="0" cy="0"/>
          <a:chOff x="0" y="0"/>
          <a:chExt cx="0" cy="0"/>
        </a:xfrm>
      </p:grpSpPr>
      <p:sp>
        <p:nvSpPr>
          <p:cNvPr id="2" name="Shape 0"/>
          <p:cNvSpPr/>
          <p:nvPr/>
        </p:nvSpPr>
        <p:spPr>
          <a:xfrm>
            <a:off x="0" y="0"/>
            <a:ext cx="9144000" cy="1051560"/>
          </a:xfrm>
          <a:prstGeom prst="rect">
            <a:avLst/>
          </a:prstGeom>
          <a:solidFill>
            <a:srgbClr val="B71C1C"/>
          </a:solidFill>
          <a:ln w="12700">
            <a:solidFill>
              <a:srgbClr val="B71C1C"/>
            </a:solidFill>
            <a:prstDash val="solid"/>
          </a:ln>
        </p:spPr>
        <p:txBody>
          <a:bodyPr/>
          <a:lstStyle/>
          <a:p>
            <a:endParaRPr lang="fr-FR"/>
          </a:p>
        </p:txBody>
      </p:sp>
      <p:sp>
        <p:nvSpPr>
          <p:cNvPr id="3" name="Text 1"/>
          <p:cNvSpPr/>
          <p:nvPr/>
        </p:nvSpPr>
        <p:spPr>
          <a:xfrm>
            <a:off x="411480" y="91440"/>
            <a:ext cx="8321040" cy="594360"/>
          </a:xfrm>
          <a:prstGeom prst="rect">
            <a:avLst/>
          </a:prstGeom>
          <a:noFill/>
          <a:ln/>
        </p:spPr>
        <p:txBody>
          <a:bodyPr wrap="square" lIns="0" tIns="0" rIns="0" bIns="0" rtlCol="0" anchor="ctr"/>
          <a:lstStyle/>
          <a:p>
            <a:pPr marL="0" indent="0" algn="l">
              <a:buNone/>
            </a:pPr>
            <a:r>
              <a:rPr lang="en-US" sz="2600" b="1" dirty="0">
                <a:solidFill>
                  <a:srgbClr val="FFFFFF"/>
                </a:solidFill>
                <a:latin typeface="Calibri" pitchFamily="34" charset="0"/>
                <a:ea typeface="Calibri" pitchFamily="34" charset="-122"/>
                <a:cs typeface="Calibri" pitchFamily="34" charset="-120"/>
              </a:rPr>
              <a:t>  H ASPIRÉ  →  ÉLISION ET LIAISON INTERDITES</a:t>
            </a:r>
            <a:endParaRPr lang="en-US" sz="2600" dirty="0"/>
          </a:p>
        </p:txBody>
      </p:sp>
      <p:sp>
        <p:nvSpPr>
          <p:cNvPr id="4" name="Text 2"/>
          <p:cNvSpPr/>
          <p:nvPr/>
        </p:nvSpPr>
        <p:spPr>
          <a:xfrm>
            <a:off x="411480" y="1143000"/>
            <a:ext cx="8321040" cy="347472"/>
          </a:xfrm>
          <a:prstGeom prst="rect">
            <a:avLst/>
          </a:prstGeom>
          <a:noFill/>
          <a:ln/>
        </p:spPr>
        <p:txBody>
          <a:bodyPr wrap="square" lIns="0" tIns="0" rIns="0" bIns="0" rtlCol="0" anchor="ctr"/>
          <a:lstStyle/>
          <a:p>
            <a:pPr marL="0" indent="0">
              <a:buNone/>
            </a:pPr>
            <a:r>
              <a:rPr lang="en-US" sz="1300" i="1" dirty="0">
                <a:solidFill>
                  <a:srgbClr val="4A5568"/>
                </a:solidFill>
                <a:latin typeface="Calibri" pitchFamily="34" charset="0"/>
                <a:ea typeface="Calibri" pitchFamily="34" charset="-122"/>
                <a:cs typeface="Calibri" pitchFamily="34" charset="-120"/>
              </a:rPr>
              <a:t>Le H aspiré "résiste" : il empêche tout contact phonétique entre les deux mots.</a:t>
            </a:r>
            <a:endParaRPr lang="en-US" sz="1300" dirty="0"/>
          </a:p>
        </p:txBody>
      </p:sp>
      <p:sp>
        <p:nvSpPr>
          <p:cNvPr id="5" name="Shape 3"/>
          <p:cNvSpPr/>
          <p:nvPr/>
        </p:nvSpPr>
        <p:spPr>
          <a:xfrm>
            <a:off x="411480" y="1572768"/>
            <a:ext cx="8321040" cy="1005840"/>
          </a:xfrm>
          <a:prstGeom prst="rect">
            <a:avLst/>
          </a:prstGeom>
          <a:solidFill>
            <a:srgbClr val="FDECEA"/>
          </a:solidFill>
          <a:ln w="12700">
            <a:solidFill>
              <a:srgbClr val="EF9A9A"/>
            </a:solidFill>
            <a:prstDash val="solid"/>
          </a:ln>
          <a:effectLst>
            <a:outerShdw blurRad="63500" dist="25400" dir="8100000" algn="bl" rotWithShape="0">
              <a:srgbClr val="000000">
                <a:alpha val="9000"/>
              </a:srgbClr>
            </a:outerShdw>
          </a:effectLst>
        </p:spPr>
        <p:txBody>
          <a:bodyPr/>
          <a:lstStyle/>
          <a:p>
            <a:endParaRPr lang="fr-FR"/>
          </a:p>
        </p:txBody>
      </p:sp>
      <p:sp>
        <p:nvSpPr>
          <p:cNvPr id="6" name="Shape 4"/>
          <p:cNvSpPr/>
          <p:nvPr/>
        </p:nvSpPr>
        <p:spPr>
          <a:xfrm>
            <a:off x="411480" y="1572768"/>
            <a:ext cx="109728" cy="1005840"/>
          </a:xfrm>
          <a:prstGeom prst="rect">
            <a:avLst/>
          </a:prstGeom>
          <a:solidFill>
            <a:srgbClr val="B71C1C"/>
          </a:solidFill>
          <a:ln w="12700">
            <a:solidFill>
              <a:srgbClr val="B71C1C"/>
            </a:solidFill>
            <a:prstDash val="solid"/>
          </a:ln>
        </p:spPr>
        <p:txBody>
          <a:bodyPr/>
          <a:lstStyle/>
          <a:p>
            <a:endParaRPr lang="fr-FR"/>
          </a:p>
        </p:txBody>
      </p:sp>
      <p:sp>
        <p:nvSpPr>
          <p:cNvPr id="7" name="Text 5"/>
          <p:cNvSpPr/>
          <p:nvPr/>
        </p:nvSpPr>
        <p:spPr>
          <a:xfrm>
            <a:off x="640080" y="1636776"/>
            <a:ext cx="4114800" cy="274320"/>
          </a:xfrm>
          <a:prstGeom prst="rect">
            <a:avLst/>
          </a:prstGeom>
          <a:noFill/>
          <a:ln/>
        </p:spPr>
        <p:txBody>
          <a:bodyPr wrap="square" lIns="0" tIns="0" rIns="0" bIns="0" rtlCol="0" anchor="ctr"/>
          <a:lstStyle/>
          <a:p>
            <a:pPr marL="0" indent="0">
              <a:buNone/>
            </a:pPr>
            <a:r>
              <a:rPr lang="en-US" sz="1100" b="1" kern="0" spc="50" dirty="0">
                <a:solidFill>
                  <a:srgbClr val="B71C1C"/>
                </a:solidFill>
                <a:latin typeface="Calibri" pitchFamily="34" charset="0"/>
                <a:ea typeface="Calibri" pitchFamily="34" charset="-122"/>
                <a:cs typeface="Calibri" pitchFamily="34" charset="-120"/>
              </a:rPr>
              <a:t>ÉLISION — IMPOSSIBLE</a:t>
            </a:r>
            <a:endParaRPr lang="en-US" sz="1100" dirty="0"/>
          </a:p>
        </p:txBody>
      </p:sp>
      <p:sp>
        <p:nvSpPr>
          <p:cNvPr id="8" name="Text 6"/>
          <p:cNvSpPr/>
          <p:nvPr/>
        </p:nvSpPr>
        <p:spPr>
          <a:xfrm>
            <a:off x="640080" y="1920240"/>
            <a:ext cx="8229600" cy="256032"/>
          </a:xfrm>
          <a:prstGeom prst="rect">
            <a:avLst/>
          </a:prstGeom>
          <a:noFill/>
          <a:ln/>
        </p:spPr>
        <p:txBody>
          <a:bodyPr wrap="square" lIns="0" tIns="0" rIns="0" bIns="0" rtlCol="0" anchor="ctr"/>
          <a:lstStyle/>
          <a:p>
            <a:pPr marL="0" indent="0">
              <a:buNone/>
            </a:pPr>
            <a:r>
              <a:rPr lang="en-US" sz="1200" i="1" dirty="0">
                <a:solidFill>
                  <a:srgbClr val="4A5568"/>
                </a:solidFill>
                <a:latin typeface="Calibri" pitchFamily="34" charset="0"/>
                <a:ea typeface="Calibri" pitchFamily="34" charset="-122"/>
                <a:cs typeface="Calibri" pitchFamily="34" charset="-120"/>
              </a:rPr>
              <a:t>On garde le déterminant ou pronom complet</a:t>
            </a:r>
            <a:endParaRPr lang="en-US" sz="1200" dirty="0"/>
          </a:p>
        </p:txBody>
      </p:sp>
      <p:sp>
        <p:nvSpPr>
          <p:cNvPr id="9" name="Text 7"/>
          <p:cNvSpPr/>
          <p:nvPr/>
        </p:nvSpPr>
        <p:spPr>
          <a:xfrm>
            <a:off x="640080" y="2194560"/>
            <a:ext cx="198882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le hibou</a:t>
            </a:r>
            <a:endParaRPr lang="en-US" sz="1100" dirty="0"/>
          </a:p>
        </p:txBody>
      </p:sp>
      <p:sp>
        <p:nvSpPr>
          <p:cNvPr id="10" name="Text 8"/>
          <p:cNvSpPr/>
          <p:nvPr/>
        </p:nvSpPr>
        <p:spPr>
          <a:xfrm>
            <a:off x="640080" y="2377440"/>
            <a:ext cx="198882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*l'hibou</a:t>
            </a:r>
            <a:endParaRPr lang="en-US" sz="950" dirty="0"/>
          </a:p>
        </p:txBody>
      </p:sp>
      <p:sp>
        <p:nvSpPr>
          <p:cNvPr id="11" name="Text 9"/>
          <p:cNvSpPr/>
          <p:nvPr/>
        </p:nvSpPr>
        <p:spPr>
          <a:xfrm>
            <a:off x="2674620" y="2194560"/>
            <a:ext cx="198882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la honte</a:t>
            </a:r>
            <a:endParaRPr lang="en-US" sz="1100" dirty="0"/>
          </a:p>
        </p:txBody>
      </p:sp>
      <p:sp>
        <p:nvSpPr>
          <p:cNvPr id="12" name="Text 10"/>
          <p:cNvSpPr/>
          <p:nvPr/>
        </p:nvSpPr>
        <p:spPr>
          <a:xfrm>
            <a:off x="2674620" y="2377440"/>
            <a:ext cx="198882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*l'honte</a:t>
            </a:r>
            <a:endParaRPr lang="en-US" sz="950" dirty="0"/>
          </a:p>
        </p:txBody>
      </p:sp>
      <p:sp>
        <p:nvSpPr>
          <p:cNvPr id="13" name="Text 11"/>
          <p:cNvSpPr/>
          <p:nvPr/>
        </p:nvSpPr>
        <p:spPr>
          <a:xfrm>
            <a:off x="4709160" y="2194560"/>
            <a:ext cx="198882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le hamster</a:t>
            </a:r>
            <a:endParaRPr lang="en-US" sz="1100" dirty="0"/>
          </a:p>
        </p:txBody>
      </p:sp>
      <p:sp>
        <p:nvSpPr>
          <p:cNvPr id="14" name="Text 12"/>
          <p:cNvSpPr/>
          <p:nvPr/>
        </p:nvSpPr>
        <p:spPr>
          <a:xfrm>
            <a:off x="4709160" y="2377440"/>
            <a:ext cx="198882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*l'hamster</a:t>
            </a:r>
            <a:endParaRPr lang="en-US" sz="950" dirty="0"/>
          </a:p>
        </p:txBody>
      </p:sp>
      <p:sp>
        <p:nvSpPr>
          <p:cNvPr id="15" name="Text 13"/>
          <p:cNvSpPr/>
          <p:nvPr/>
        </p:nvSpPr>
        <p:spPr>
          <a:xfrm>
            <a:off x="6743700" y="2194560"/>
            <a:ext cx="198882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le harcèlement</a:t>
            </a:r>
            <a:endParaRPr lang="en-US" sz="1100" dirty="0"/>
          </a:p>
        </p:txBody>
      </p:sp>
      <p:sp>
        <p:nvSpPr>
          <p:cNvPr id="16" name="Text 14"/>
          <p:cNvSpPr/>
          <p:nvPr/>
        </p:nvSpPr>
        <p:spPr>
          <a:xfrm>
            <a:off x="6743700" y="2377440"/>
            <a:ext cx="198882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*l'harcèlement</a:t>
            </a:r>
            <a:endParaRPr lang="en-US" sz="950" dirty="0"/>
          </a:p>
        </p:txBody>
      </p:sp>
      <p:sp>
        <p:nvSpPr>
          <p:cNvPr id="17" name="Shape 15"/>
          <p:cNvSpPr/>
          <p:nvPr/>
        </p:nvSpPr>
        <p:spPr>
          <a:xfrm>
            <a:off x="411480" y="2670048"/>
            <a:ext cx="8321040" cy="1005840"/>
          </a:xfrm>
          <a:prstGeom prst="rect">
            <a:avLst/>
          </a:prstGeom>
          <a:solidFill>
            <a:srgbClr val="FDECEA"/>
          </a:solidFill>
          <a:ln w="12700">
            <a:solidFill>
              <a:srgbClr val="EF9A9A"/>
            </a:solidFill>
            <a:prstDash val="solid"/>
          </a:ln>
          <a:effectLst>
            <a:outerShdw blurRad="63500" dist="25400" dir="8100000" algn="bl" rotWithShape="0">
              <a:srgbClr val="000000">
                <a:alpha val="9000"/>
              </a:srgbClr>
            </a:outerShdw>
          </a:effectLst>
        </p:spPr>
        <p:txBody>
          <a:bodyPr/>
          <a:lstStyle/>
          <a:p>
            <a:endParaRPr lang="fr-FR"/>
          </a:p>
        </p:txBody>
      </p:sp>
      <p:sp>
        <p:nvSpPr>
          <p:cNvPr id="18" name="Shape 16"/>
          <p:cNvSpPr/>
          <p:nvPr/>
        </p:nvSpPr>
        <p:spPr>
          <a:xfrm>
            <a:off x="411480" y="2670048"/>
            <a:ext cx="109728" cy="1005840"/>
          </a:xfrm>
          <a:prstGeom prst="rect">
            <a:avLst/>
          </a:prstGeom>
          <a:solidFill>
            <a:srgbClr val="B71C1C"/>
          </a:solidFill>
          <a:ln w="12700">
            <a:solidFill>
              <a:srgbClr val="B71C1C"/>
            </a:solidFill>
            <a:prstDash val="solid"/>
          </a:ln>
        </p:spPr>
        <p:txBody>
          <a:bodyPr/>
          <a:lstStyle/>
          <a:p>
            <a:endParaRPr lang="fr-FR"/>
          </a:p>
        </p:txBody>
      </p:sp>
      <p:sp>
        <p:nvSpPr>
          <p:cNvPr id="19" name="Text 17"/>
          <p:cNvSpPr/>
          <p:nvPr/>
        </p:nvSpPr>
        <p:spPr>
          <a:xfrm>
            <a:off x="640080" y="2734056"/>
            <a:ext cx="4114800" cy="274320"/>
          </a:xfrm>
          <a:prstGeom prst="rect">
            <a:avLst/>
          </a:prstGeom>
          <a:noFill/>
          <a:ln/>
        </p:spPr>
        <p:txBody>
          <a:bodyPr wrap="square" lIns="0" tIns="0" rIns="0" bIns="0" rtlCol="0" anchor="ctr"/>
          <a:lstStyle/>
          <a:p>
            <a:pPr marL="0" indent="0">
              <a:buNone/>
            </a:pPr>
            <a:r>
              <a:rPr lang="en-US" sz="1100" b="1" kern="0" spc="50" dirty="0">
                <a:solidFill>
                  <a:srgbClr val="B71C1C"/>
                </a:solidFill>
                <a:latin typeface="Calibri" pitchFamily="34" charset="0"/>
                <a:ea typeface="Calibri" pitchFamily="34" charset="-122"/>
                <a:cs typeface="Calibri" pitchFamily="34" charset="-120"/>
              </a:rPr>
              <a:t>LIAISON — INTERDITE</a:t>
            </a:r>
            <a:endParaRPr lang="en-US" sz="1100" dirty="0"/>
          </a:p>
        </p:txBody>
      </p:sp>
      <p:sp>
        <p:nvSpPr>
          <p:cNvPr id="20" name="Text 18"/>
          <p:cNvSpPr/>
          <p:nvPr/>
        </p:nvSpPr>
        <p:spPr>
          <a:xfrm>
            <a:off x="640080" y="3017520"/>
            <a:ext cx="8229600" cy="256032"/>
          </a:xfrm>
          <a:prstGeom prst="rect">
            <a:avLst/>
          </a:prstGeom>
          <a:noFill/>
          <a:ln/>
        </p:spPr>
        <p:txBody>
          <a:bodyPr wrap="square" lIns="0" tIns="0" rIns="0" bIns="0" rtlCol="0" anchor="ctr"/>
          <a:lstStyle/>
          <a:p>
            <a:pPr marL="0" indent="0">
              <a:buNone/>
            </a:pPr>
            <a:r>
              <a:rPr lang="en-US" sz="1200" i="1" dirty="0">
                <a:solidFill>
                  <a:srgbClr val="4A5568"/>
                </a:solidFill>
                <a:latin typeface="Calibri" pitchFamily="34" charset="0"/>
                <a:ea typeface="Calibri" pitchFamily="34" charset="-122"/>
                <a:cs typeface="Calibri" pitchFamily="34" charset="-120"/>
              </a:rPr>
              <a:t>La consonne finale ne se prononce pas  ( / = pause )</a:t>
            </a:r>
            <a:endParaRPr lang="en-US" sz="1200" dirty="0"/>
          </a:p>
        </p:txBody>
      </p:sp>
      <p:sp>
        <p:nvSpPr>
          <p:cNvPr id="21" name="Text 19"/>
          <p:cNvSpPr/>
          <p:nvPr/>
        </p:nvSpPr>
        <p:spPr>
          <a:xfrm>
            <a:off x="640080" y="3291840"/>
            <a:ext cx="198882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des / haricots  [de — aʁiko]</a:t>
            </a:r>
            <a:endParaRPr lang="en-US" sz="1100" dirty="0"/>
          </a:p>
        </p:txBody>
      </p:sp>
      <p:sp>
        <p:nvSpPr>
          <p:cNvPr id="22" name="Text 20"/>
          <p:cNvSpPr/>
          <p:nvPr/>
        </p:nvSpPr>
        <p:spPr>
          <a:xfrm>
            <a:off x="640080" y="3474720"/>
            <a:ext cx="198882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*des-z-haricots</a:t>
            </a:r>
            <a:endParaRPr lang="en-US" sz="950" dirty="0"/>
          </a:p>
        </p:txBody>
      </p:sp>
      <p:sp>
        <p:nvSpPr>
          <p:cNvPr id="23" name="Text 21"/>
          <p:cNvSpPr/>
          <p:nvPr/>
        </p:nvSpPr>
        <p:spPr>
          <a:xfrm>
            <a:off x="2674620" y="3291840"/>
            <a:ext cx="198882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des / hiboux  [de — ibu]</a:t>
            </a:r>
            <a:endParaRPr lang="en-US" sz="1100" dirty="0"/>
          </a:p>
        </p:txBody>
      </p:sp>
      <p:sp>
        <p:nvSpPr>
          <p:cNvPr id="24" name="Text 22"/>
          <p:cNvSpPr/>
          <p:nvPr/>
        </p:nvSpPr>
        <p:spPr>
          <a:xfrm>
            <a:off x="2674620" y="3474720"/>
            <a:ext cx="198882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*des-z-hiboux</a:t>
            </a:r>
            <a:endParaRPr lang="en-US" sz="950" dirty="0"/>
          </a:p>
        </p:txBody>
      </p:sp>
      <p:sp>
        <p:nvSpPr>
          <p:cNvPr id="25" name="Text 23"/>
          <p:cNvSpPr/>
          <p:nvPr/>
        </p:nvSpPr>
        <p:spPr>
          <a:xfrm>
            <a:off x="4709160" y="3291840"/>
            <a:ext cx="198882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des / hamsters  [de — amstɛʁ]</a:t>
            </a:r>
            <a:endParaRPr lang="en-US" sz="1100" dirty="0"/>
          </a:p>
        </p:txBody>
      </p:sp>
      <p:sp>
        <p:nvSpPr>
          <p:cNvPr id="26" name="Text 24"/>
          <p:cNvSpPr/>
          <p:nvPr/>
        </p:nvSpPr>
        <p:spPr>
          <a:xfrm>
            <a:off x="4709160" y="3474720"/>
            <a:ext cx="198882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*des-z-hamsters</a:t>
            </a:r>
            <a:endParaRPr lang="en-US" sz="950" dirty="0"/>
          </a:p>
        </p:txBody>
      </p:sp>
      <p:sp>
        <p:nvSpPr>
          <p:cNvPr id="27" name="Text 25"/>
          <p:cNvSpPr/>
          <p:nvPr/>
        </p:nvSpPr>
        <p:spPr>
          <a:xfrm>
            <a:off x="6743700" y="3291840"/>
            <a:ext cx="198882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des / hérissons  [de — eʁisõ]</a:t>
            </a:r>
            <a:endParaRPr lang="en-US" sz="1100" dirty="0"/>
          </a:p>
        </p:txBody>
      </p:sp>
      <p:sp>
        <p:nvSpPr>
          <p:cNvPr id="28" name="Text 26"/>
          <p:cNvSpPr/>
          <p:nvPr/>
        </p:nvSpPr>
        <p:spPr>
          <a:xfrm>
            <a:off x="6743700" y="3474720"/>
            <a:ext cx="198882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*des-z-hérissons</a:t>
            </a:r>
            <a:endParaRPr lang="en-US" sz="950" dirty="0"/>
          </a:p>
        </p:txBody>
      </p:sp>
      <p:sp>
        <p:nvSpPr>
          <p:cNvPr id="29" name="Shape 27"/>
          <p:cNvSpPr/>
          <p:nvPr/>
        </p:nvSpPr>
        <p:spPr>
          <a:xfrm>
            <a:off x="411480" y="3767328"/>
            <a:ext cx="8321040" cy="1005840"/>
          </a:xfrm>
          <a:prstGeom prst="rect">
            <a:avLst/>
          </a:prstGeom>
          <a:solidFill>
            <a:srgbClr val="FDECEA"/>
          </a:solidFill>
          <a:ln w="12700">
            <a:solidFill>
              <a:srgbClr val="EF9A9A"/>
            </a:solidFill>
            <a:prstDash val="solid"/>
          </a:ln>
          <a:effectLst>
            <a:outerShdw blurRad="63500" dist="25400" dir="8100000" algn="bl" rotWithShape="0">
              <a:srgbClr val="000000">
                <a:alpha val="9000"/>
              </a:srgbClr>
            </a:outerShdw>
          </a:effectLst>
        </p:spPr>
        <p:txBody>
          <a:bodyPr/>
          <a:lstStyle/>
          <a:p>
            <a:endParaRPr lang="fr-FR"/>
          </a:p>
        </p:txBody>
      </p:sp>
      <p:sp>
        <p:nvSpPr>
          <p:cNvPr id="30" name="Shape 28"/>
          <p:cNvSpPr/>
          <p:nvPr/>
        </p:nvSpPr>
        <p:spPr>
          <a:xfrm>
            <a:off x="411480" y="3767328"/>
            <a:ext cx="109728" cy="1005840"/>
          </a:xfrm>
          <a:prstGeom prst="rect">
            <a:avLst/>
          </a:prstGeom>
          <a:solidFill>
            <a:srgbClr val="B71C1C"/>
          </a:solidFill>
          <a:ln w="12700">
            <a:solidFill>
              <a:srgbClr val="B71C1C"/>
            </a:solidFill>
            <a:prstDash val="solid"/>
          </a:ln>
        </p:spPr>
        <p:txBody>
          <a:bodyPr/>
          <a:lstStyle/>
          <a:p>
            <a:endParaRPr lang="fr-FR"/>
          </a:p>
        </p:txBody>
      </p:sp>
      <p:sp>
        <p:nvSpPr>
          <p:cNvPr id="31" name="Text 29"/>
          <p:cNvSpPr/>
          <p:nvPr/>
        </p:nvSpPr>
        <p:spPr>
          <a:xfrm>
            <a:off x="640080" y="3831336"/>
            <a:ext cx="4114800" cy="274320"/>
          </a:xfrm>
          <a:prstGeom prst="rect">
            <a:avLst/>
          </a:prstGeom>
          <a:noFill/>
          <a:ln/>
        </p:spPr>
        <p:txBody>
          <a:bodyPr wrap="square" lIns="0" tIns="0" rIns="0" bIns="0" rtlCol="0" anchor="ctr"/>
          <a:lstStyle/>
          <a:p>
            <a:pPr marL="0" indent="0">
              <a:buNone/>
            </a:pPr>
            <a:r>
              <a:rPr lang="en-US" sz="1100" b="1" kern="0" spc="50" dirty="0">
                <a:solidFill>
                  <a:srgbClr val="B71C1C"/>
                </a:solidFill>
                <a:latin typeface="Calibri" pitchFamily="34" charset="0"/>
                <a:ea typeface="Calibri" pitchFamily="34" charset="-122"/>
                <a:cs typeface="Calibri" pitchFamily="34" charset="-120"/>
              </a:rPr>
              <a:t>ADJECTIF MASCULIN SINGULIER</a:t>
            </a:r>
            <a:endParaRPr lang="en-US" sz="1100" dirty="0"/>
          </a:p>
        </p:txBody>
      </p:sp>
      <p:sp>
        <p:nvSpPr>
          <p:cNvPr id="32" name="Text 30"/>
          <p:cNvSpPr/>
          <p:nvPr/>
        </p:nvSpPr>
        <p:spPr>
          <a:xfrm>
            <a:off x="640080" y="4114800"/>
            <a:ext cx="8229600" cy="256032"/>
          </a:xfrm>
          <a:prstGeom prst="rect">
            <a:avLst/>
          </a:prstGeom>
          <a:noFill/>
          <a:ln/>
        </p:spPr>
        <p:txBody>
          <a:bodyPr wrap="square" lIns="0" tIns="0" rIns="0" bIns="0" rtlCol="0" anchor="ctr"/>
          <a:lstStyle/>
          <a:p>
            <a:pPr marL="0" indent="0">
              <a:buNone/>
            </a:pPr>
            <a:r>
              <a:rPr lang="en-US" sz="1200" i="1" dirty="0">
                <a:solidFill>
                  <a:srgbClr val="4A5568"/>
                </a:solidFill>
                <a:latin typeface="Calibri" pitchFamily="34" charset="0"/>
                <a:ea typeface="Calibri" pitchFamily="34" charset="-122"/>
                <a:cs typeface="Calibri" pitchFamily="34" charset="-120"/>
              </a:rPr>
              <a:t>On garde la forme normale : beau, nouveau, vieux</a:t>
            </a:r>
            <a:endParaRPr lang="en-US" sz="1200" dirty="0"/>
          </a:p>
        </p:txBody>
      </p:sp>
      <p:sp>
        <p:nvSpPr>
          <p:cNvPr id="33" name="Text 31"/>
          <p:cNvSpPr/>
          <p:nvPr/>
        </p:nvSpPr>
        <p:spPr>
          <a:xfrm>
            <a:off x="640080" y="4389120"/>
            <a:ext cx="266700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mon nouveau haut-de-forme</a:t>
            </a:r>
            <a:endParaRPr lang="en-US" sz="1100" dirty="0"/>
          </a:p>
        </p:txBody>
      </p:sp>
      <p:sp>
        <p:nvSpPr>
          <p:cNvPr id="34" name="Text 32"/>
          <p:cNvSpPr/>
          <p:nvPr/>
        </p:nvSpPr>
        <p:spPr>
          <a:xfrm>
            <a:off x="640080" y="4572000"/>
            <a:ext cx="266700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*mon nouvel haut-de-forme</a:t>
            </a:r>
            <a:endParaRPr lang="en-US" sz="950" dirty="0"/>
          </a:p>
        </p:txBody>
      </p:sp>
      <p:sp>
        <p:nvSpPr>
          <p:cNvPr id="35" name="Text 33"/>
          <p:cNvSpPr/>
          <p:nvPr/>
        </p:nvSpPr>
        <p:spPr>
          <a:xfrm>
            <a:off x="3352800" y="4389120"/>
            <a:ext cx="266700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un beau hamster</a:t>
            </a:r>
            <a:endParaRPr lang="en-US" sz="1100" dirty="0"/>
          </a:p>
        </p:txBody>
      </p:sp>
      <p:sp>
        <p:nvSpPr>
          <p:cNvPr id="36" name="Text 34"/>
          <p:cNvSpPr/>
          <p:nvPr/>
        </p:nvSpPr>
        <p:spPr>
          <a:xfrm>
            <a:off x="3352800" y="4572000"/>
            <a:ext cx="266700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*un bel hamster</a:t>
            </a:r>
            <a:endParaRPr lang="en-US" sz="950" dirty="0"/>
          </a:p>
        </p:txBody>
      </p:sp>
      <p:sp>
        <p:nvSpPr>
          <p:cNvPr id="37" name="Text 35"/>
          <p:cNvSpPr/>
          <p:nvPr/>
        </p:nvSpPr>
        <p:spPr>
          <a:xfrm>
            <a:off x="6065520" y="4389120"/>
            <a:ext cx="2667000" cy="256032"/>
          </a:xfrm>
          <a:prstGeom prst="rect">
            <a:avLst/>
          </a:prstGeom>
          <a:noFill/>
          <a:ln/>
        </p:spPr>
        <p:txBody>
          <a:bodyPr wrap="square" lIns="0" tIns="0" rIns="0" bIns="0" rtlCol="0" anchor="ctr"/>
          <a:lstStyle/>
          <a:p>
            <a:pPr marL="0" indent="0">
              <a:buNone/>
            </a:pPr>
            <a:r>
              <a:rPr lang="en-US" sz="1100" b="1" dirty="0">
                <a:solidFill>
                  <a:srgbClr val="1A6B3C"/>
                </a:solidFill>
                <a:latin typeface="Calibri" pitchFamily="34" charset="0"/>
                <a:ea typeface="Calibri" pitchFamily="34" charset="-122"/>
                <a:cs typeface="Calibri" pitchFamily="34" charset="-120"/>
              </a:rPr>
              <a:t>✓ mon vieux hibou</a:t>
            </a:r>
            <a:endParaRPr lang="en-US" sz="1100" dirty="0"/>
          </a:p>
        </p:txBody>
      </p:sp>
      <p:sp>
        <p:nvSpPr>
          <p:cNvPr id="38" name="Text 36"/>
          <p:cNvSpPr/>
          <p:nvPr/>
        </p:nvSpPr>
        <p:spPr>
          <a:xfrm>
            <a:off x="6065520" y="4572000"/>
            <a:ext cx="2667000" cy="182880"/>
          </a:xfrm>
          <a:prstGeom prst="rect">
            <a:avLst/>
          </a:prstGeom>
          <a:noFill/>
          <a:ln/>
        </p:spPr>
        <p:txBody>
          <a:bodyPr wrap="square" lIns="0" tIns="0" rIns="0" bIns="0" rtlCol="0" anchor="ctr"/>
          <a:lstStyle/>
          <a:p>
            <a:pPr marL="0" indent="0">
              <a:buNone/>
            </a:pPr>
            <a:r>
              <a:rPr lang="en-US" sz="950" i="1" dirty="0">
                <a:solidFill>
                  <a:srgbClr val="B71C1C"/>
                </a:solidFill>
                <a:latin typeface="Calibri" pitchFamily="34" charset="0"/>
                <a:ea typeface="Calibri" pitchFamily="34" charset="-122"/>
                <a:cs typeface="Calibri" pitchFamily="34" charset="-120"/>
              </a:rPr>
              <a:t>*mon vieil hibou</a:t>
            </a:r>
            <a:endParaRPr lang="en-US" sz="95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5">
    <p:bg>
      <p:bgPr>
        <a:solidFill>
          <a:srgbClr val="F7F8FA"/>
        </a:solidFill>
        <a:effectLst/>
      </p:bgPr>
    </p:bg>
    <p:spTree>
      <p:nvGrpSpPr>
        <p:cNvPr id="1" name=""/>
        <p:cNvGrpSpPr/>
        <p:nvPr/>
      </p:nvGrpSpPr>
      <p:grpSpPr>
        <a:xfrm>
          <a:off x="0" y="0"/>
          <a:ext cx="0" cy="0"/>
          <a:chOff x="0" y="0"/>
          <a:chExt cx="0" cy="0"/>
        </a:xfrm>
      </p:grpSpPr>
      <p:sp>
        <p:nvSpPr>
          <p:cNvPr id="2" name="Shape 0"/>
          <p:cNvSpPr/>
          <p:nvPr/>
        </p:nvSpPr>
        <p:spPr>
          <a:xfrm>
            <a:off x="0" y="0"/>
            <a:ext cx="9144000" cy="1051560"/>
          </a:xfrm>
          <a:prstGeom prst="rect">
            <a:avLst/>
          </a:prstGeom>
          <a:solidFill>
            <a:srgbClr val="E65100"/>
          </a:solidFill>
          <a:ln w="12700">
            <a:solidFill>
              <a:srgbClr val="E65100"/>
            </a:solidFill>
            <a:prstDash val="solid"/>
          </a:ln>
        </p:spPr>
        <p:txBody>
          <a:bodyPr/>
          <a:lstStyle/>
          <a:p>
            <a:endParaRPr lang="fr-FR"/>
          </a:p>
        </p:txBody>
      </p:sp>
      <p:sp>
        <p:nvSpPr>
          <p:cNvPr id="3" name="Text 1"/>
          <p:cNvSpPr/>
          <p:nvPr/>
        </p:nvSpPr>
        <p:spPr>
          <a:xfrm>
            <a:off x="411480" y="91440"/>
            <a:ext cx="8321040" cy="594360"/>
          </a:xfrm>
          <a:prstGeom prst="rect">
            <a:avLst/>
          </a:prstGeom>
          <a:noFill/>
          <a:ln/>
        </p:spPr>
        <p:txBody>
          <a:bodyPr wrap="square" lIns="0" tIns="0" rIns="0" bIns="0" rtlCol="0" anchor="ctr"/>
          <a:lstStyle/>
          <a:p>
            <a:pPr marL="0" indent="0" algn="l">
              <a:buNone/>
            </a:pPr>
            <a:r>
              <a:rPr lang="en-US" sz="2600" b="1" dirty="0">
                <a:solidFill>
                  <a:srgbClr val="FFFFFF"/>
                </a:solidFill>
                <a:latin typeface="Calibri" pitchFamily="34" charset="0"/>
                <a:ea typeface="Calibri" pitchFamily="34" charset="-122"/>
                <a:cs typeface="Calibri" pitchFamily="34" charset="-120"/>
              </a:rPr>
              <a:t>  APPLICATION CONCRÈTE : LES ADJECTIFS IRRÉGULIERS</a:t>
            </a:r>
            <a:endParaRPr lang="en-US" sz="2600" dirty="0"/>
          </a:p>
        </p:txBody>
      </p:sp>
      <p:sp>
        <p:nvSpPr>
          <p:cNvPr id="4" name="Text 2"/>
          <p:cNvSpPr/>
          <p:nvPr/>
        </p:nvSpPr>
        <p:spPr>
          <a:xfrm>
            <a:off x="411480" y="667512"/>
            <a:ext cx="8321040" cy="320040"/>
          </a:xfrm>
          <a:prstGeom prst="rect">
            <a:avLst/>
          </a:prstGeom>
          <a:noFill/>
          <a:ln/>
        </p:spPr>
        <p:txBody>
          <a:bodyPr wrap="square" lIns="0" tIns="0" rIns="0" bIns="0" rtlCol="0" anchor="ctr"/>
          <a:lstStyle/>
          <a:p>
            <a:pPr marL="0" indent="0" algn="l">
              <a:buNone/>
            </a:pPr>
            <a:r>
              <a:rPr lang="en-US" sz="1200" i="1" dirty="0">
                <a:solidFill>
                  <a:srgbClr val="D1E8FF"/>
                </a:solidFill>
                <a:latin typeface="Calibri" pitchFamily="34" charset="0"/>
                <a:ea typeface="Calibri" pitchFamily="34" charset="-122"/>
                <a:cs typeface="Calibri" pitchFamily="34" charset="-120"/>
              </a:rPr>
              <a:t>beau / bel  ·  nouveau / nouvel  ·  vieux / vieil</a:t>
            </a:r>
            <a:endParaRPr lang="en-US" sz="1200" dirty="0"/>
          </a:p>
        </p:txBody>
      </p:sp>
      <p:sp>
        <p:nvSpPr>
          <p:cNvPr id="5" name="Shape 3"/>
          <p:cNvSpPr/>
          <p:nvPr/>
        </p:nvSpPr>
        <p:spPr>
          <a:xfrm>
            <a:off x="411480" y="1143000"/>
            <a:ext cx="8321040" cy="749808"/>
          </a:xfrm>
          <a:prstGeom prst="rect">
            <a:avLst/>
          </a:prstGeom>
          <a:solidFill>
            <a:srgbClr val="FFF3E0"/>
          </a:solidFill>
          <a:ln w="12700">
            <a:solidFill>
              <a:srgbClr val="FFB74D"/>
            </a:solidFill>
            <a:prstDash val="solid"/>
          </a:ln>
          <a:effectLst>
            <a:outerShdw blurRad="63500" dist="25400" dir="8100000" algn="bl" rotWithShape="0">
              <a:srgbClr val="000000">
                <a:alpha val="9000"/>
              </a:srgbClr>
            </a:outerShdw>
          </a:effectLst>
        </p:spPr>
        <p:txBody>
          <a:bodyPr/>
          <a:lstStyle/>
          <a:p>
            <a:endParaRPr lang="fr-FR"/>
          </a:p>
        </p:txBody>
      </p:sp>
      <p:sp>
        <p:nvSpPr>
          <p:cNvPr id="6" name="Shape 4"/>
          <p:cNvSpPr/>
          <p:nvPr/>
        </p:nvSpPr>
        <p:spPr>
          <a:xfrm>
            <a:off x="411480" y="1143000"/>
            <a:ext cx="109728" cy="749808"/>
          </a:xfrm>
          <a:prstGeom prst="rect">
            <a:avLst/>
          </a:prstGeom>
          <a:solidFill>
            <a:srgbClr val="E65100"/>
          </a:solidFill>
          <a:ln w="12700">
            <a:solidFill>
              <a:srgbClr val="E65100"/>
            </a:solidFill>
            <a:prstDash val="solid"/>
          </a:ln>
        </p:spPr>
        <p:txBody>
          <a:bodyPr/>
          <a:lstStyle/>
          <a:p>
            <a:endParaRPr lang="fr-FR"/>
          </a:p>
        </p:txBody>
      </p:sp>
      <p:sp>
        <p:nvSpPr>
          <p:cNvPr id="7" name="Text 5"/>
          <p:cNvSpPr/>
          <p:nvPr/>
        </p:nvSpPr>
        <p:spPr>
          <a:xfrm>
            <a:off x="640080" y="1188720"/>
            <a:ext cx="7955280" cy="658368"/>
          </a:xfrm>
          <a:prstGeom prst="rect">
            <a:avLst/>
          </a:prstGeom>
          <a:noFill/>
          <a:ln/>
        </p:spPr>
        <p:txBody>
          <a:bodyPr wrap="square" lIns="0" tIns="0" rIns="0" bIns="0" rtlCol="0" anchor="ctr"/>
          <a:lstStyle/>
          <a:p>
            <a:pPr marL="0" indent="0">
              <a:buNone/>
            </a:pPr>
            <a:r>
              <a:rPr lang="en-US" sz="1350" b="1" dirty="0">
                <a:solidFill>
                  <a:srgbClr val="1A1A2E"/>
                </a:solidFill>
                <a:latin typeface="Calibri" pitchFamily="34" charset="0"/>
                <a:ea typeface="Calibri" pitchFamily="34" charset="-122"/>
                <a:cs typeface="Calibri" pitchFamily="34" charset="-120"/>
              </a:rPr>
              <a:t>RÈGLE  </a:t>
            </a:r>
            <a:r>
              <a:rPr lang="en-US" sz="1350" dirty="0">
                <a:solidFill>
                  <a:srgbClr val="1A1A2E"/>
                </a:solidFill>
                <a:latin typeface="Calibri" pitchFamily="34" charset="0"/>
                <a:ea typeface="Calibri" pitchFamily="34" charset="-122"/>
                <a:cs typeface="Calibri" pitchFamily="34" charset="-120"/>
              </a:rPr>
              <a:t>Ces trois adjectifs ont une forme spéciale au masculin singulier </a:t>
            </a:r>
            <a:r>
              <a:rPr lang="en-US" sz="1350" b="1" dirty="0">
                <a:solidFill>
                  <a:srgbClr val="1A1A2E"/>
                </a:solidFill>
                <a:latin typeface="Calibri" pitchFamily="34" charset="0"/>
                <a:ea typeface="Calibri" pitchFamily="34" charset="-122"/>
                <a:cs typeface="Calibri" pitchFamily="34" charset="-120"/>
              </a:rPr>
              <a:t>UNIQUEMENT devant H muet</a:t>
            </a:r>
            <a:r>
              <a:rPr lang="en-US" sz="1350" dirty="0">
                <a:solidFill>
                  <a:srgbClr val="1A1A2E"/>
                </a:solidFill>
                <a:latin typeface="Calibri" pitchFamily="34" charset="0"/>
                <a:ea typeface="Calibri" pitchFamily="34" charset="-122"/>
                <a:cs typeface="Calibri" pitchFamily="34" charset="-120"/>
              </a:rPr>
              <a:t>.</a:t>
            </a:r>
            <a:endParaRPr lang="en-US" sz="1350" dirty="0"/>
          </a:p>
          <a:p>
            <a:pPr marL="0" indent="0">
              <a:buNone/>
            </a:pPr>
            <a:r>
              <a:rPr lang="en-US" sz="1350" dirty="0">
                <a:solidFill>
                  <a:srgbClr val="1A1A2E"/>
                </a:solidFill>
                <a:latin typeface="Calibri" pitchFamily="34" charset="0"/>
                <a:ea typeface="Calibri" pitchFamily="34" charset="-122"/>
                <a:cs typeface="Calibri" pitchFamily="34" charset="-120"/>
              </a:rPr>
              <a:t>Devant H aspiré, on utilise la forme normale.</a:t>
            </a:r>
            <a:endParaRPr lang="en-US" sz="1350" dirty="0"/>
          </a:p>
        </p:txBody>
      </p:sp>
      <p:graphicFrame>
        <p:nvGraphicFramePr>
          <p:cNvPr id="8" name="Table 0"/>
          <p:cNvGraphicFramePr>
            <a:graphicFrameLocks noGrp="1"/>
          </p:cNvGraphicFramePr>
          <p:nvPr>
            <p:extLst>
              <p:ext uri="{D42A27DB-BD31-4B8C-83A1-F6EECF244321}">
                <p14:modId xmlns:p14="http://schemas.microsoft.com/office/powerpoint/2010/main" val="1579011935"/>
              </p:ext>
            </p:extLst>
          </p:nvPr>
        </p:nvGraphicFramePr>
        <p:xfrm>
          <a:off x="411480" y="1993392"/>
          <a:ext cx="8321040" cy="2267712"/>
        </p:xfrm>
        <a:graphic>
          <a:graphicData uri="http://schemas.openxmlformats.org/drawingml/2006/table">
            <a:tbl>
              <a:tblPr/>
              <a:tblGrid>
                <a:gridCol w="1920240">
                  <a:extLst>
                    <a:ext uri="{9D8B030D-6E8A-4147-A177-3AD203B41FA5}">
                      <a16:colId xmlns:a16="http://schemas.microsoft.com/office/drawing/2014/main" val="20000"/>
                    </a:ext>
                  </a:extLst>
                </a:gridCol>
                <a:gridCol w="3291840">
                  <a:extLst>
                    <a:ext uri="{9D8B030D-6E8A-4147-A177-3AD203B41FA5}">
                      <a16:colId xmlns:a16="http://schemas.microsoft.com/office/drawing/2014/main" val="20001"/>
                    </a:ext>
                  </a:extLst>
                </a:gridCol>
                <a:gridCol w="3108960">
                  <a:extLst>
                    <a:ext uri="{9D8B030D-6E8A-4147-A177-3AD203B41FA5}">
                      <a16:colId xmlns:a16="http://schemas.microsoft.com/office/drawing/2014/main" val="20002"/>
                    </a:ext>
                  </a:extLst>
                </a:gridCol>
              </a:tblGrid>
              <a:tr h="566928">
                <a:tc>
                  <a:txBody>
                    <a:bodyPr/>
                    <a:lstStyle/>
                    <a:p>
                      <a:pPr marL="0" indent="0">
                        <a:buNone/>
                      </a:pPr>
                      <a:r>
                        <a:rPr lang="en-US" sz="1250" b="1" dirty="0">
                          <a:solidFill>
                            <a:srgbClr val="FFFFFF"/>
                          </a:solidFill>
                          <a:latin typeface="Calibri" pitchFamily="34" charset="0"/>
                          <a:ea typeface="Calibri" pitchFamily="34" charset="-122"/>
                          <a:cs typeface="Calibri" pitchFamily="34" charset="-120"/>
                        </a:rPr>
                        <a:t>Adjectif</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1B2F50"/>
                    </a:solidFill>
                  </a:tcPr>
                </a:tc>
                <a:tc>
                  <a:txBody>
                    <a:bodyPr/>
                    <a:lstStyle/>
                    <a:p>
                      <a:pPr marL="0" indent="0">
                        <a:buNone/>
                      </a:pPr>
                      <a:r>
                        <a:rPr lang="en-US" sz="1250" b="1" dirty="0">
                          <a:solidFill>
                            <a:srgbClr val="FFFFFF"/>
                          </a:solidFill>
                          <a:latin typeface="Calibri" pitchFamily="34" charset="0"/>
                          <a:ea typeface="Calibri" pitchFamily="34" charset="-122"/>
                          <a:cs typeface="Calibri" pitchFamily="34" charset="-120"/>
                        </a:rPr>
                        <a:t>Devant H MUET  →  forme spéciale</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1A6B3C"/>
                    </a:solidFill>
                  </a:tcPr>
                </a:tc>
                <a:tc>
                  <a:txBody>
                    <a:bodyPr/>
                    <a:lstStyle/>
                    <a:p>
                      <a:pPr marL="0" indent="0">
                        <a:buNone/>
                      </a:pPr>
                      <a:r>
                        <a:rPr lang="en-US" sz="1250" b="1" dirty="0">
                          <a:solidFill>
                            <a:srgbClr val="FFFFFF"/>
                          </a:solidFill>
                          <a:latin typeface="Calibri" pitchFamily="34" charset="0"/>
                          <a:ea typeface="Calibri" pitchFamily="34" charset="-122"/>
                          <a:cs typeface="Calibri" pitchFamily="34" charset="-120"/>
                        </a:rPr>
                        <a:t>Devant H ASPIRÉ  →  forme normale</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B71C1C"/>
                    </a:solidFill>
                  </a:tcPr>
                </a:tc>
                <a:extLst>
                  <a:ext uri="{0D108BD9-81ED-4DB2-BD59-A6C34878D82A}">
                    <a16:rowId xmlns:a16="http://schemas.microsoft.com/office/drawing/2014/main" val="10000"/>
                  </a:ext>
                </a:extLst>
              </a:tr>
              <a:tr h="566928">
                <a:tc>
                  <a:txBody>
                    <a:bodyPr/>
                    <a:lstStyle/>
                    <a:p>
                      <a:pPr marL="0" indent="0">
                        <a:buNone/>
                      </a:pPr>
                      <a:r>
                        <a:rPr lang="en-US" sz="1250" b="1" dirty="0">
                          <a:solidFill>
                            <a:srgbClr val="000000"/>
                          </a:solidFill>
                          <a:latin typeface="Calibri" pitchFamily="34" charset="0"/>
                          <a:ea typeface="Calibri" pitchFamily="34" charset="-122"/>
                          <a:cs typeface="Calibri" pitchFamily="34" charset="-120"/>
                        </a:rPr>
                        <a:t>beau / bel</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tcPr>
                </a:tc>
                <a:tc>
                  <a:txBody>
                    <a:bodyPr/>
                    <a:lstStyle/>
                    <a:p>
                      <a:pPr marL="0" indent="0">
                        <a:buNone/>
                      </a:pPr>
                      <a:r>
                        <a:rPr lang="en-US" sz="1250" dirty="0">
                          <a:solidFill>
                            <a:srgbClr val="000000"/>
                          </a:solidFill>
                          <a:latin typeface="Calibri" pitchFamily="34" charset="0"/>
                          <a:ea typeface="Calibri" pitchFamily="34" charset="-122"/>
                          <a:cs typeface="Calibri" pitchFamily="34" charset="-120"/>
                        </a:rPr>
                        <a:t>un bel hôtel  ·  un bel homme  ·  un bel habit</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E8F5EE"/>
                    </a:solidFill>
                  </a:tcPr>
                </a:tc>
                <a:tc>
                  <a:txBody>
                    <a:bodyPr/>
                    <a:lstStyle/>
                    <a:p>
                      <a:pPr marL="0" indent="0">
                        <a:buNone/>
                      </a:pPr>
                      <a:r>
                        <a:rPr lang="en-US" sz="1250" dirty="0">
                          <a:solidFill>
                            <a:srgbClr val="000000"/>
                          </a:solidFill>
                          <a:latin typeface="Calibri" pitchFamily="34" charset="0"/>
                          <a:ea typeface="Calibri" pitchFamily="34" charset="-122"/>
                          <a:cs typeface="Calibri" pitchFamily="34" charset="-120"/>
                        </a:rPr>
                        <a:t>un beau hibou  ·  un beau hamster</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DECEA"/>
                    </a:solidFill>
                  </a:tcPr>
                </a:tc>
                <a:extLst>
                  <a:ext uri="{0D108BD9-81ED-4DB2-BD59-A6C34878D82A}">
                    <a16:rowId xmlns:a16="http://schemas.microsoft.com/office/drawing/2014/main" val="10001"/>
                  </a:ext>
                </a:extLst>
              </a:tr>
              <a:tr h="566928">
                <a:tc>
                  <a:txBody>
                    <a:bodyPr/>
                    <a:lstStyle/>
                    <a:p>
                      <a:pPr marL="0" indent="0">
                        <a:buNone/>
                      </a:pPr>
                      <a:r>
                        <a:rPr lang="en-US" sz="1250" b="1" dirty="0">
                          <a:solidFill>
                            <a:srgbClr val="000000"/>
                          </a:solidFill>
                          <a:latin typeface="Calibri" pitchFamily="34" charset="0"/>
                          <a:ea typeface="Calibri" pitchFamily="34" charset="-122"/>
                          <a:cs typeface="Calibri" pitchFamily="34" charset="-120"/>
                        </a:rPr>
                        <a:t>nouveau / nouvel</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tcPr>
                </a:tc>
                <a:tc>
                  <a:txBody>
                    <a:bodyPr/>
                    <a:lstStyle/>
                    <a:p>
                      <a:pPr marL="0" indent="0">
                        <a:buNone/>
                      </a:pPr>
                      <a:r>
                        <a:rPr lang="en-US" sz="1250" dirty="0">
                          <a:solidFill>
                            <a:srgbClr val="000000"/>
                          </a:solidFill>
                          <a:latin typeface="Calibri" pitchFamily="34" charset="0"/>
                          <a:ea typeface="Calibri" pitchFamily="34" charset="-122"/>
                          <a:cs typeface="Calibri" pitchFamily="34" charset="-120"/>
                        </a:rPr>
                        <a:t>mon nouvel hôtel  ·  un nouvel habit  ·  le nouvel an</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E8F5EE"/>
                    </a:solidFill>
                  </a:tcPr>
                </a:tc>
                <a:tc>
                  <a:txBody>
                    <a:bodyPr/>
                    <a:lstStyle/>
                    <a:p>
                      <a:pPr marL="0" indent="0">
                        <a:buNone/>
                      </a:pPr>
                      <a:r>
                        <a:rPr lang="en-US" sz="1250" dirty="0">
                          <a:solidFill>
                            <a:srgbClr val="000000"/>
                          </a:solidFill>
                          <a:latin typeface="Calibri" pitchFamily="34" charset="0"/>
                          <a:ea typeface="Calibri" pitchFamily="34" charset="-122"/>
                          <a:cs typeface="Calibri" pitchFamily="34" charset="-120"/>
                        </a:rPr>
                        <a:t>mon nouveau haut-de-forme  ·  le nouveau hall</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DECEA"/>
                    </a:solidFill>
                  </a:tcPr>
                </a:tc>
                <a:extLst>
                  <a:ext uri="{0D108BD9-81ED-4DB2-BD59-A6C34878D82A}">
                    <a16:rowId xmlns:a16="http://schemas.microsoft.com/office/drawing/2014/main" val="10002"/>
                  </a:ext>
                </a:extLst>
              </a:tr>
              <a:tr h="566928">
                <a:tc>
                  <a:txBody>
                    <a:bodyPr/>
                    <a:lstStyle/>
                    <a:p>
                      <a:pPr marL="0" indent="0">
                        <a:buNone/>
                      </a:pPr>
                      <a:r>
                        <a:rPr lang="en-US" sz="1250" b="1" dirty="0">
                          <a:solidFill>
                            <a:srgbClr val="000000"/>
                          </a:solidFill>
                          <a:latin typeface="Calibri" pitchFamily="34" charset="0"/>
                          <a:ea typeface="Calibri" pitchFamily="34" charset="-122"/>
                          <a:cs typeface="Calibri" pitchFamily="34" charset="-120"/>
                        </a:rPr>
                        <a:t>vieux / vieil</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tcPr>
                </a:tc>
                <a:tc>
                  <a:txBody>
                    <a:bodyPr/>
                    <a:lstStyle/>
                    <a:p>
                      <a:pPr marL="0" indent="0">
                        <a:buNone/>
                      </a:pPr>
                      <a:r>
                        <a:rPr lang="en-US" sz="1250" dirty="0">
                          <a:solidFill>
                            <a:srgbClr val="000000"/>
                          </a:solidFill>
                          <a:latin typeface="Calibri" pitchFamily="34" charset="0"/>
                          <a:ea typeface="Calibri" pitchFamily="34" charset="-122"/>
                          <a:cs typeface="Calibri" pitchFamily="34" charset="-120"/>
                        </a:rPr>
                        <a:t>un vieil homme  ·  un vieil hôpital</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E8F5EE"/>
                    </a:solidFill>
                  </a:tcPr>
                </a:tc>
                <a:tc>
                  <a:txBody>
                    <a:bodyPr/>
                    <a:lstStyle/>
                    <a:p>
                      <a:pPr marL="0" indent="0">
                        <a:buNone/>
                      </a:pPr>
                      <a:r>
                        <a:rPr lang="en-US" sz="1250" dirty="0">
                          <a:solidFill>
                            <a:srgbClr val="000000"/>
                          </a:solidFill>
                          <a:latin typeface="Calibri" pitchFamily="34" charset="0"/>
                          <a:ea typeface="Calibri" pitchFamily="34" charset="-122"/>
                          <a:cs typeface="Calibri" pitchFamily="34" charset="-120"/>
                        </a:rPr>
                        <a:t>un vieux hibou  ·  un vieux hamster</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DECEA"/>
                    </a:solidFill>
                  </a:tcPr>
                </a:tc>
                <a:extLst>
                  <a:ext uri="{0D108BD9-81ED-4DB2-BD59-A6C34878D82A}">
                    <a16:rowId xmlns:a16="http://schemas.microsoft.com/office/drawing/2014/main" val="10003"/>
                  </a:ext>
                </a:extLst>
              </a:tr>
            </a:tbl>
          </a:graphicData>
        </a:graphic>
      </p:graphicFrame>
      <p:sp>
        <p:nvSpPr>
          <p:cNvPr id="9" name="Shape 6"/>
          <p:cNvSpPr/>
          <p:nvPr/>
        </p:nvSpPr>
        <p:spPr>
          <a:xfrm>
            <a:off x="411480" y="4709160"/>
            <a:ext cx="8321040" cy="347472"/>
          </a:xfrm>
          <a:prstGeom prst="rect">
            <a:avLst/>
          </a:prstGeom>
          <a:solidFill>
            <a:srgbClr val="FFFDE7"/>
          </a:solidFill>
          <a:ln w="12700">
            <a:solidFill>
              <a:srgbClr val="FFB300"/>
            </a:solidFill>
            <a:prstDash val="solid"/>
          </a:ln>
          <a:effectLst>
            <a:outerShdw blurRad="63500" dist="25400" dir="8100000" algn="bl" rotWithShape="0">
              <a:srgbClr val="000000">
                <a:alpha val="9000"/>
              </a:srgbClr>
            </a:outerShdw>
          </a:effectLst>
        </p:spPr>
        <p:txBody>
          <a:bodyPr/>
          <a:lstStyle/>
          <a:p>
            <a:endParaRPr lang="fr-FR"/>
          </a:p>
        </p:txBody>
      </p:sp>
      <p:sp>
        <p:nvSpPr>
          <p:cNvPr id="10" name="Text 7"/>
          <p:cNvSpPr/>
          <p:nvPr/>
        </p:nvSpPr>
        <p:spPr>
          <a:xfrm>
            <a:off x="548640" y="4754880"/>
            <a:ext cx="8138160" cy="256032"/>
          </a:xfrm>
          <a:prstGeom prst="rect">
            <a:avLst/>
          </a:prstGeom>
          <a:noFill/>
          <a:ln/>
        </p:spPr>
        <p:txBody>
          <a:bodyPr wrap="square" lIns="0" tIns="0" rIns="0" bIns="0" rtlCol="0" anchor="ctr"/>
          <a:lstStyle/>
          <a:p>
            <a:pPr marL="0" indent="0">
              <a:buNone/>
            </a:pPr>
            <a:r>
              <a:rPr lang="en-US" sz="1100" dirty="0">
                <a:solidFill>
                  <a:srgbClr val="1A1A2E"/>
                </a:solidFill>
                <a:latin typeface="Calibri" pitchFamily="34" charset="0"/>
                <a:ea typeface="Calibri" pitchFamily="34" charset="-122"/>
                <a:cs typeface="Calibri" pitchFamily="34" charset="-120"/>
              </a:rPr>
              <a:t>📌  Ces formes (bel, nouvel, vieil) n'existent QU'AU MASCULIN SINGULIER. Au pluriel : de beaux hôtels, de nouveaux habits.</a:t>
            </a:r>
            <a:endParaRPr lang="en-US" sz="11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6">
    <p:bg>
      <p:bgPr>
        <a:solidFill>
          <a:srgbClr val="FFF8E1"/>
        </a:solidFill>
        <a:effectLst/>
      </p:bgPr>
    </p:bg>
    <p:spTree>
      <p:nvGrpSpPr>
        <p:cNvPr id="1" name=""/>
        <p:cNvGrpSpPr/>
        <p:nvPr/>
      </p:nvGrpSpPr>
      <p:grpSpPr>
        <a:xfrm>
          <a:off x="0" y="0"/>
          <a:ext cx="0" cy="0"/>
          <a:chOff x="0" y="0"/>
          <a:chExt cx="0" cy="0"/>
        </a:xfrm>
      </p:grpSpPr>
      <p:sp>
        <p:nvSpPr>
          <p:cNvPr id="2" name="Shape 0"/>
          <p:cNvSpPr/>
          <p:nvPr/>
        </p:nvSpPr>
        <p:spPr>
          <a:xfrm>
            <a:off x="0" y="0"/>
            <a:ext cx="9144000" cy="914400"/>
          </a:xfrm>
          <a:prstGeom prst="rect">
            <a:avLst/>
          </a:prstGeom>
          <a:solidFill>
            <a:srgbClr val="BF360C"/>
          </a:solidFill>
          <a:ln w="12700">
            <a:solidFill>
              <a:srgbClr val="BF360C"/>
            </a:solidFill>
            <a:prstDash val="solid"/>
          </a:ln>
        </p:spPr>
        <p:txBody>
          <a:bodyPr/>
          <a:lstStyle/>
          <a:p>
            <a:endParaRPr lang="fr-FR"/>
          </a:p>
        </p:txBody>
      </p:sp>
      <p:sp>
        <p:nvSpPr>
          <p:cNvPr id="3" name="Text 1"/>
          <p:cNvSpPr/>
          <p:nvPr/>
        </p:nvSpPr>
        <p:spPr>
          <a:xfrm>
            <a:off x="411480" y="73152"/>
            <a:ext cx="8321040" cy="502920"/>
          </a:xfrm>
          <a:prstGeom prst="rect">
            <a:avLst/>
          </a:prstGeom>
          <a:noFill/>
          <a:ln/>
        </p:spPr>
        <p:txBody>
          <a:bodyPr wrap="square" lIns="0" tIns="0" rIns="0" bIns="0" rtlCol="0" anchor="ctr"/>
          <a:lstStyle/>
          <a:p>
            <a:pPr marL="0" indent="0">
              <a:buNone/>
            </a:pPr>
            <a:r>
              <a:rPr lang="en-US" sz="2200" b="1" dirty="0">
                <a:solidFill>
                  <a:srgbClr val="FFFFFF"/>
                </a:solidFill>
                <a:latin typeface="Calibri" pitchFamily="34" charset="0"/>
                <a:ea typeface="Calibri" pitchFamily="34" charset="-122"/>
                <a:cs typeface="Calibri" pitchFamily="34" charset="-120"/>
              </a:rPr>
              <a:t>À RETENIR</a:t>
            </a:r>
            <a:endParaRPr lang="en-US" sz="2200" dirty="0"/>
          </a:p>
        </p:txBody>
      </p:sp>
      <p:sp>
        <p:nvSpPr>
          <p:cNvPr id="4" name="Text 2"/>
          <p:cNvSpPr/>
          <p:nvPr/>
        </p:nvSpPr>
        <p:spPr>
          <a:xfrm>
            <a:off x="411480" y="576072"/>
            <a:ext cx="8321040" cy="274320"/>
          </a:xfrm>
          <a:prstGeom prst="rect">
            <a:avLst/>
          </a:prstGeom>
          <a:noFill/>
          <a:ln/>
        </p:spPr>
        <p:txBody>
          <a:bodyPr wrap="square" lIns="0" tIns="0" rIns="0" bIns="0" rtlCol="0" anchor="ctr"/>
          <a:lstStyle/>
          <a:p>
            <a:pPr marL="0" indent="0">
              <a:buNone/>
            </a:pPr>
            <a:endParaRPr lang="en-US" sz="1100" dirty="0"/>
          </a:p>
        </p:txBody>
      </p:sp>
      <p:sp>
        <p:nvSpPr>
          <p:cNvPr id="5" name="Shape 3"/>
          <p:cNvSpPr/>
          <p:nvPr/>
        </p:nvSpPr>
        <p:spPr>
          <a:xfrm>
            <a:off x="411480" y="987552"/>
            <a:ext cx="8321040" cy="914400"/>
          </a:xfrm>
          <a:prstGeom prst="rect">
            <a:avLst/>
          </a:prstGeom>
          <a:solidFill>
            <a:srgbClr val="FFECB3"/>
          </a:solidFill>
          <a:ln w="12700">
            <a:solidFill>
              <a:srgbClr val="E65100"/>
            </a:solidFill>
            <a:prstDash val="solid"/>
          </a:ln>
          <a:effectLst>
            <a:outerShdw blurRad="63500" dist="25400" dir="8100000" algn="bl" rotWithShape="0">
              <a:srgbClr val="000000">
                <a:alpha val="9000"/>
              </a:srgbClr>
            </a:outerShdw>
          </a:effectLst>
        </p:spPr>
        <p:txBody>
          <a:bodyPr/>
          <a:lstStyle/>
          <a:p>
            <a:endParaRPr lang="fr-FR"/>
          </a:p>
        </p:txBody>
      </p:sp>
      <p:sp>
        <p:nvSpPr>
          <p:cNvPr id="6" name="Shape 4"/>
          <p:cNvSpPr/>
          <p:nvPr/>
        </p:nvSpPr>
        <p:spPr>
          <a:xfrm>
            <a:off x="411480" y="987552"/>
            <a:ext cx="109728" cy="914400"/>
          </a:xfrm>
          <a:prstGeom prst="rect">
            <a:avLst/>
          </a:prstGeom>
          <a:solidFill>
            <a:srgbClr val="E65100"/>
          </a:solidFill>
          <a:ln w="12700">
            <a:solidFill>
              <a:srgbClr val="E65100"/>
            </a:solidFill>
            <a:prstDash val="solid"/>
          </a:ln>
        </p:spPr>
        <p:txBody>
          <a:bodyPr/>
          <a:lstStyle/>
          <a:p>
            <a:endParaRPr lang="fr-FR"/>
          </a:p>
        </p:txBody>
      </p:sp>
      <p:sp>
        <p:nvSpPr>
          <p:cNvPr id="7" name="Text 5"/>
          <p:cNvSpPr/>
          <p:nvPr/>
        </p:nvSpPr>
        <p:spPr>
          <a:xfrm>
            <a:off x="640080" y="1078992"/>
            <a:ext cx="7955280" cy="731520"/>
          </a:xfrm>
          <a:prstGeom prst="rect">
            <a:avLst/>
          </a:prstGeom>
          <a:noFill/>
          <a:ln/>
        </p:spPr>
        <p:txBody>
          <a:bodyPr wrap="square" lIns="0" tIns="0" rIns="0" bIns="0" rtlCol="0" anchor="ctr"/>
          <a:lstStyle/>
          <a:p>
            <a:pPr marL="0" indent="0">
              <a:buNone/>
            </a:pPr>
            <a:r>
              <a:rPr lang="en-US" sz="2000" b="1" dirty="0">
                <a:solidFill>
                  <a:srgbClr val="1A1A2E"/>
                </a:solidFill>
                <a:latin typeface="Calibri" pitchFamily="34" charset="0"/>
                <a:ea typeface="Calibri" pitchFamily="34" charset="-122"/>
                <a:cs typeface="Calibri" pitchFamily="34" charset="-120"/>
              </a:rPr>
              <a:t>Il n'existe </a:t>
            </a:r>
            <a:r>
              <a:rPr lang="en-US" sz="2000" b="1" dirty="0">
                <a:solidFill>
                  <a:srgbClr val="BF360C"/>
                </a:solidFill>
                <a:latin typeface="Calibri" pitchFamily="34" charset="0"/>
                <a:ea typeface="Calibri" pitchFamily="34" charset="-122"/>
                <a:cs typeface="Calibri" pitchFamily="34" charset="-120"/>
              </a:rPr>
              <a:t>AUCUNE règle fiable</a:t>
            </a:r>
            <a:r>
              <a:rPr lang="en-US" sz="2000" b="1" dirty="0">
                <a:solidFill>
                  <a:srgbClr val="1A1A2E"/>
                </a:solidFill>
                <a:latin typeface="Calibri" pitchFamily="34" charset="0"/>
                <a:ea typeface="Calibri" pitchFamily="34" charset="-122"/>
                <a:cs typeface="Calibri" pitchFamily="34" charset="-120"/>
              </a:rPr>
              <a:t> pour savoir si un mot commence par un H muet ou un H aspiré.</a:t>
            </a:r>
            <a:endParaRPr lang="en-US" sz="2000" dirty="0"/>
          </a:p>
        </p:txBody>
      </p:sp>
      <p:sp>
        <p:nvSpPr>
          <p:cNvPr id="8" name="Text 6"/>
          <p:cNvSpPr/>
          <p:nvPr/>
        </p:nvSpPr>
        <p:spPr>
          <a:xfrm>
            <a:off x="411480" y="1984248"/>
            <a:ext cx="8321040" cy="237744"/>
          </a:xfrm>
          <a:prstGeom prst="rect">
            <a:avLst/>
          </a:prstGeom>
          <a:noFill/>
          <a:ln/>
        </p:spPr>
        <p:txBody>
          <a:bodyPr wrap="square" lIns="0" tIns="0" rIns="0" bIns="0" rtlCol="0" anchor="ctr"/>
          <a:lstStyle/>
          <a:p>
            <a:pPr marL="0" indent="0">
              <a:buNone/>
            </a:pPr>
            <a:r>
              <a:rPr lang="en-US" sz="1050" b="1" kern="0" spc="100" dirty="0">
                <a:solidFill>
                  <a:srgbClr val="4A5568"/>
                </a:solidFill>
                <a:latin typeface="Calibri" pitchFamily="34" charset="0"/>
                <a:ea typeface="Calibri" pitchFamily="34" charset="-122"/>
                <a:cs typeface="Calibri" pitchFamily="34" charset="-120"/>
              </a:rPr>
              <a:t>LA SEULE EXPLICATION  :  L'ÉTYMOLOGIE</a:t>
            </a:r>
            <a:endParaRPr lang="en-US" sz="1050" dirty="0"/>
          </a:p>
        </p:txBody>
      </p:sp>
      <p:sp>
        <p:nvSpPr>
          <p:cNvPr id="9" name="Shape 7"/>
          <p:cNvSpPr/>
          <p:nvPr/>
        </p:nvSpPr>
        <p:spPr>
          <a:xfrm>
            <a:off x="411480" y="2258568"/>
            <a:ext cx="4023360" cy="1481328"/>
          </a:xfrm>
          <a:prstGeom prst="rect">
            <a:avLst/>
          </a:prstGeom>
          <a:solidFill>
            <a:srgbClr val="E8F5EE"/>
          </a:solidFill>
          <a:ln w="12700">
            <a:solidFill>
              <a:srgbClr val="A5D6A7"/>
            </a:solidFill>
            <a:prstDash val="solid"/>
          </a:ln>
          <a:effectLst>
            <a:outerShdw blurRad="63500" dist="25400" dir="8100000" algn="bl" rotWithShape="0">
              <a:srgbClr val="000000">
                <a:alpha val="9000"/>
              </a:srgbClr>
            </a:outerShdw>
          </a:effectLst>
        </p:spPr>
        <p:txBody>
          <a:bodyPr/>
          <a:lstStyle/>
          <a:p>
            <a:endParaRPr lang="fr-FR"/>
          </a:p>
        </p:txBody>
      </p:sp>
      <p:sp>
        <p:nvSpPr>
          <p:cNvPr id="10" name="Shape 8"/>
          <p:cNvSpPr/>
          <p:nvPr/>
        </p:nvSpPr>
        <p:spPr>
          <a:xfrm>
            <a:off x="411480" y="2258568"/>
            <a:ext cx="4023360" cy="329184"/>
          </a:xfrm>
          <a:prstGeom prst="rect">
            <a:avLst/>
          </a:prstGeom>
          <a:solidFill>
            <a:srgbClr val="1A6B3C"/>
          </a:solidFill>
          <a:ln w="12700">
            <a:solidFill>
              <a:srgbClr val="1A6B3C"/>
            </a:solidFill>
            <a:prstDash val="solid"/>
          </a:ln>
        </p:spPr>
        <p:txBody>
          <a:bodyPr/>
          <a:lstStyle/>
          <a:p>
            <a:endParaRPr lang="fr-FR"/>
          </a:p>
        </p:txBody>
      </p:sp>
      <p:sp>
        <p:nvSpPr>
          <p:cNvPr id="11" name="Text 9"/>
          <p:cNvSpPr/>
          <p:nvPr/>
        </p:nvSpPr>
        <p:spPr>
          <a:xfrm>
            <a:off x="530352" y="2276856"/>
            <a:ext cx="3794760" cy="274320"/>
          </a:xfrm>
          <a:prstGeom prst="rect">
            <a:avLst/>
          </a:prstGeom>
          <a:noFill/>
          <a:ln/>
        </p:spPr>
        <p:txBody>
          <a:bodyPr wrap="square" lIns="0" tIns="0" rIns="0" bIns="0" rtlCol="0" anchor="ctr"/>
          <a:lstStyle/>
          <a:p>
            <a:pPr marL="0" indent="0">
              <a:buNone/>
            </a:pPr>
            <a:r>
              <a:rPr lang="en-US" sz="1200" b="1" dirty="0">
                <a:solidFill>
                  <a:srgbClr val="FFFFFF"/>
                </a:solidFill>
                <a:latin typeface="Calibri" pitchFamily="34" charset="0"/>
                <a:ea typeface="Calibri" pitchFamily="34" charset="-122"/>
                <a:cs typeface="Calibri" pitchFamily="34" charset="-120"/>
              </a:rPr>
              <a:t>H MUET  →  origine LATINE</a:t>
            </a:r>
            <a:endParaRPr lang="en-US" sz="1200" dirty="0"/>
          </a:p>
        </p:txBody>
      </p:sp>
      <p:sp>
        <p:nvSpPr>
          <p:cNvPr id="12" name="Text 10"/>
          <p:cNvSpPr/>
          <p:nvPr/>
        </p:nvSpPr>
        <p:spPr>
          <a:xfrm>
            <a:off x="548640" y="2633472"/>
            <a:ext cx="3749040" cy="1024128"/>
          </a:xfrm>
          <a:prstGeom prst="rect">
            <a:avLst/>
          </a:prstGeom>
          <a:noFill/>
          <a:ln/>
        </p:spPr>
        <p:txBody>
          <a:bodyPr wrap="square" lIns="0" tIns="0" rIns="0" bIns="0" rtlCol="0" anchor="ctr"/>
          <a:lstStyle/>
          <a:p>
            <a:pPr marL="0" indent="0">
              <a:buNone/>
            </a:pPr>
            <a:r>
              <a:rPr lang="en-US" sz="1150" i="1" dirty="0">
                <a:solidFill>
                  <a:srgbClr val="1A1A2E"/>
                </a:solidFill>
                <a:latin typeface="Calibri" pitchFamily="34" charset="0"/>
                <a:ea typeface="Calibri" pitchFamily="34" charset="-122"/>
                <a:cs typeface="Calibri" pitchFamily="34" charset="-120"/>
              </a:rPr>
              <a:t>l'homme </a:t>
            </a:r>
            <a:r>
              <a:rPr lang="en-US" sz="1150" dirty="0">
                <a:solidFill>
                  <a:srgbClr val="1A1A2E"/>
                </a:solidFill>
                <a:latin typeface="Calibri" pitchFamily="34" charset="0"/>
                <a:ea typeface="Calibri" pitchFamily="34" charset="-122"/>
                <a:cs typeface="Calibri" pitchFamily="34" charset="-120"/>
              </a:rPr>
              <a:t>(homo)  ·  </a:t>
            </a:r>
            <a:r>
              <a:rPr lang="en-US" sz="1150" i="1" dirty="0">
                <a:solidFill>
                  <a:srgbClr val="1A1A2E"/>
                </a:solidFill>
                <a:latin typeface="Calibri" pitchFamily="34" charset="0"/>
                <a:ea typeface="Calibri" pitchFamily="34" charset="-122"/>
                <a:cs typeface="Calibri" pitchFamily="34" charset="-120"/>
              </a:rPr>
              <a:t>l'hiver </a:t>
            </a:r>
            <a:r>
              <a:rPr lang="en-US" sz="1150" dirty="0">
                <a:solidFill>
                  <a:srgbClr val="1A1A2E"/>
                </a:solidFill>
                <a:latin typeface="Calibri" pitchFamily="34" charset="0"/>
                <a:ea typeface="Calibri" pitchFamily="34" charset="-122"/>
                <a:cs typeface="Calibri" pitchFamily="34" charset="-120"/>
              </a:rPr>
              <a:t>(hibernum)
</a:t>
            </a:r>
            <a:r>
              <a:rPr lang="en-US" sz="1150" i="1" dirty="0">
                <a:solidFill>
                  <a:srgbClr val="1A1A2E"/>
                </a:solidFill>
                <a:latin typeface="Calibri" pitchFamily="34" charset="0"/>
                <a:ea typeface="Calibri" pitchFamily="34" charset="-122"/>
                <a:cs typeface="Calibri" pitchFamily="34" charset="-120"/>
              </a:rPr>
              <a:t>l'hôpital </a:t>
            </a:r>
            <a:r>
              <a:rPr lang="en-US" sz="1150" dirty="0">
                <a:solidFill>
                  <a:srgbClr val="1A1A2E"/>
                </a:solidFill>
                <a:latin typeface="Calibri" pitchFamily="34" charset="0"/>
                <a:ea typeface="Calibri" pitchFamily="34" charset="-122"/>
                <a:cs typeface="Calibri" pitchFamily="34" charset="-120"/>
              </a:rPr>
              <a:t>(hospitalis)  ·  </a:t>
            </a:r>
            <a:r>
              <a:rPr lang="en-US" sz="1150" i="1" dirty="0">
                <a:solidFill>
                  <a:srgbClr val="1A1A2E"/>
                </a:solidFill>
                <a:latin typeface="Calibri" pitchFamily="34" charset="0"/>
                <a:ea typeface="Calibri" pitchFamily="34" charset="-122"/>
                <a:cs typeface="Calibri" pitchFamily="34" charset="-120"/>
              </a:rPr>
              <a:t>l'heure </a:t>
            </a:r>
            <a:r>
              <a:rPr lang="en-US" sz="1150" dirty="0">
                <a:solidFill>
                  <a:srgbClr val="1A1A2E"/>
                </a:solidFill>
                <a:latin typeface="Calibri" pitchFamily="34" charset="0"/>
                <a:ea typeface="Calibri" pitchFamily="34" charset="-122"/>
                <a:cs typeface="Calibri" pitchFamily="34" charset="-120"/>
              </a:rPr>
              <a:t>(hora)</a:t>
            </a:r>
            <a:endParaRPr lang="en-US" sz="1150" dirty="0"/>
          </a:p>
        </p:txBody>
      </p:sp>
      <p:sp>
        <p:nvSpPr>
          <p:cNvPr id="13" name="Shape 11"/>
          <p:cNvSpPr/>
          <p:nvPr/>
        </p:nvSpPr>
        <p:spPr>
          <a:xfrm>
            <a:off x="4709160" y="2258568"/>
            <a:ext cx="4023360" cy="1481328"/>
          </a:xfrm>
          <a:prstGeom prst="rect">
            <a:avLst/>
          </a:prstGeom>
          <a:solidFill>
            <a:srgbClr val="FDECEA"/>
          </a:solidFill>
          <a:ln w="12700">
            <a:solidFill>
              <a:srgbClr val="EF9A9A"/>
            </a:solidFill>
            <a:prstDash val="solid"/>
          </a:ln>
          <a:effectLst>
            <a:outerShdw blurRad="63500" dist="25400" dir="8100000" algn="bl" rotWithShape="0">
              <a:srgbClr val="000000">
                <a:alpha val="9000"/>
              </a:srgbClr>
            </a:outerShdw>
          </a:effectLst>
        </p:spPr>
        <p:txBody>
          <a:bodyPr/>
          <a:lstStyle/>
          <a:p>
            <a:endParaRPr lang="fr-FR"/>
          </a:p>
        </p:txBody>
      </p:sp>
      <p:sp>
        <p:nvSpPr>
          <p:cNvPr id="14" name="Shape 12"/>
          <p:cNvSpPr/>
          <p:nvPr/>
        </p:nvSpPr>
        <p:spPr>
          <a:xfrm>
            <a:off x="4709160" y="2258568"/>
            <a:ext cx="4023360" cy="329184"/>
          </a:xfrm>
          <a:prstGeom prst="rect">
            <a:avLst/>
          </a:prstGeom>
          <a:solidFill>
            <a:srgbClr val="B71C1C"/>
          </a:solidFill>
          <a:ln w="12700">
            <a:solidFill>
              <a:srgbClr val="B71C1C"/>
            </a:solidFill>
            <a:prstDash val="solid"/>
          </a:ln>
        </p:spPr>
        <p:txBody>
          <a:bodyPr/>
          <a:lstStyle/>
          <a:p>
            <a:endParaRPr lang="fr-FR"/>
          </a:p>
        </p:txBody>
      </p:sp>
      <p:sp>
        <p:nvSpPr>
          <p:cNvPr id="15" name="Text 13"/>
          <p:cNvSpPr/>
          <p:nvPr/>
        </p:nvSpPr>
        <p:spPr>
          <a:xfrm>
            <a:off x="4828032" y="2276856"/>
            <a:ext cx="3794760" cy="274320"/>
          </a:xfrm>
          <a:prstGeom prst="rect">
            <a:avLst/>
          </a:prstGeom>
          <a:noFill/>
          <a:ln/>
        </p:spPr>
        <p:txBody>
          <a:bodyPr wrap="square" lIns="0" tIns="0" rIns="0" bIns="0" rtlCol="0" anchor="ctr"/>
          <a:lstStyle/>
          <a:p>
            <a:pPr marL="0" indent="0">
              <a:buNone/>
            </a:pPr>
            <a:r>
              <a:rPr lang="en-US" sz="1200" b="1" dirty="0">
                <a:solidFill>
                  <a:srgbClr val="FFFFFF"/>
                </a:solidFill>
                <a:latin typeface="Calibri" pitchFamily="34" charset="0"/>
                <a:ea typeface="Calibri" pitchFamily="34" charset="-122"/>
                <a:cs typeface="Calibri" pitchFamily="34" charset="-120"/>
              </a:rPr>
              <a:t>H ASPIRÉ  →  héritage GERMANIQUE</a:t>
            </a:r>
            <a:endParaRPr lang="en-US" sz="1200" dirty="0"/>
          </a:p>
        </p:txBody>
      </p:sp>
      <p:sp>
        <p:nvSpPr>
          <p:cNvPr id="16" name="Text 14"/>
          <p:cNvSpPr/>
          <p:nvPr/>
        </p:nvSpPr>
        <p:spPr>
          <a:xfrm>
            <a:off x="4846320" y="2633472"/>
            <a:ext cx="3749040" cy="1024128"/>
          </a:xfrm>
          <a:prstGeom prst="rect">
            <a:avLst/>
          </a:prstGeom>
          <a:noFill/>
          <a:ln/>
        </p:spPr>
        <p:txBody>
          <a:bodyPr wrap="square" lIns="0" tIns="0" rIns="0" bIns="0" rtlCol="0" anchor="ctr"/>
          <a:lstStyle/>
          <a:p>
            <a:pPr marL="0" indent="0">
              <a:buNone/>
            </a:pPr>
            <a:r>
              <a:rPr lang="en-US" sz="1150" i="1" dirty="0">
                <a:solidFill>
                  <a:srgbClr val="1A1A2E"/>
                </a:solidFill>
                <a:latin typeface="Calibri" pitchFamily="34" charset="0"/>
                <a:ea typeface="Calibri" pitchFamily="34" charset="-122"/>
                <a:cs typeface="Calibri" pitchFamily="34" charset="-120"/>
              </a:rPr>
              <a:t>le hall </a:t>
            </a:r>
            <a:r>
              <a:rPr lang="en-US" sz="1150" dirty="0">
                <a:solidFill>
                  <a:srgbClr val="1A1A2E"/>
                </a:solidFill>
                <a:latin typeface="Calibri" pitchFamily="34" charset="0"/>
                <a:ea typeface="Calibri" pitchFamily="34" charset="-122"/>
                <a:cs typeface="Calibri" pitchFamily="34" charset="-120"/>
              </a:rPr>
              <a:t>(anglais)  ·  </a:t>
            </a:r>
            <a:r>
              <a:rPr lang="en-US" sz="1150" i="1" dirty="0">
                <a:solidFill>
                  <a:srgbClr val="1A1A2E"/>
                </a:solidFill>
                <a:latin typeface="Calibri" pitchFamily="34" charset="0"/>
                <a:ea typeface="Calibri" pitchFamily="34" charset="-122"/>
                <a:cs typeface="Calibri" pitchFamily="34" charset="-120"/>
              </a:rPr>
              <a:t>le haricot </a:t>
            </a:r>
            <a:r>
              <a:rPr lang="en-US" sz="1150" dirty="0">
                <a:solidFill>
                  <a:srgbClr val="1A1A2E"/>
                </a:solidFill>
                <a:latin typeface="Calibri" pitchFamily="34" charset="0"/>
                <a:ea typeface="Calibri" pitchFamily="34" charset="-122"/>
                <a:cs typeface="Calibri" pitchFamily="34" charset="-120"/>
              </a:rPr>
              <a:t>(francique)
</a:t>
            </a:r>
            <a:r>
              <a:rPr lang="en-US" sz="1150" i="1" dirty="0">
                <a:solidFill>
                  <a:srgbClr val="1A1A2E"/>
                </a:solidFill>
                <a:latin typeface="Calibri" pitchFamily="34" charset="0"/>
                <a:ea typeface="Calibri" pitchFamily="34" charset="-122"/>
                <a:cs typeface="Calibri" pitchFamily="34" charset="-120"/>
              </a:rPr>
              <a:t>le hareng </a:t>
            </a:r>
            <a:r>
              <a:rPr lang="en-US" sz="1150" dirty="0">
                <a:solidFill>
                  <a:srgbClr val="1A1A2E"/>
                </a:solidFill>
                <a:latin typeface="Calibri" pitchFamily="34" charset="0"/>
                <a:ea typeface="Calibri" pitchFamily="34" charset="-122"/>
                <a:cs typeface="Calibri" pitchFamily="34" charset="-120"/>
              </a:rPr>
              <a:t>(néerlandais)  ·  </a:t>
            </a:r>
            <a:r>
              <a:rPr lang="en-US" sz="1150" i="1" dirty="0">
                <a:solidFill>
                  <a:srgbClr val="1A1A2E"/>
                </a:solidFill>
                <a:latin typeface="Calibri" pitchFamily="34" charset="0"/>
                <a:ea typeface="Calibri" pitchFamily="34" charset="-122"/>
                <a:cs typeface="Calibri" pitchFamily="34" charset="-120"/>
              </a:rPr>
              <a:t>la honte </a:t>
            </a:r>
            <a:r>
              <a:rPr lang="en-US" sz="1150" dirty="0">
                <a:solidFill>
                  <a:srgbClr val="1A1A2E"/>
                </a:solidFill>
                <a:latin typeface="Calibri" pitchFamily="34" charset="0"/>
                <a:ea typeface="Calibri" pitchFamily="34" charset="-122"/>
                <a:cs typeface="Calibri" pitchFamily="34" charset="-120"/>
              </a:rPr>
              <a:t>(francique)</a:t>
            </a:r>
            <a:endParaRPr lang="en-US" sz="1150" dirty="0"/>
          </a:p>
        </p:txBody>
      </p:sp>
      <p:sp>
        <p:nvSpPr>
          <p:cNvPr id="17" name="Shape 15"/>
          <p:cNvSpPr/>
          <p:nvPr/>
        </p:nvSpPr>
        <p:spPr>
          <a:xfrm>
            <a:off x="411480" y="3813048"/>
            <a:ext cx="8321040" cy="201168"/>
          </a:xfrm>
          <a:prstGeom prst="rect">
            <a:avLst/>
          </a:prstGeom>
          <a:solidFill>
            <a:srgbClr val="FFECB3"/>
          </a:solidFill>
          <a:ln w="12700">
            <a:solidFill>
              <a:srgbClr val="E65100"/>
            </a:solidFill>
            <a:prstDash val="solid"/>
          </a:ln>
          <a:effectLst>
            <a:outerShdw blurRad="63500" dist="25400" dir="8100000" algn="bl" rotWithShape="0">
              <a:srgbClr val="000000">
                <a:alpha val="9000"/>
              </a:srgbClr>
            </a:outerShdw>
          </a:effectLst>
        </p:spPr>
        <p:txBody>
          <a:bodyPr/>
          <a:lstStyle/>
          <a:p>
            <a:endParaRPr lang="fr-FR"/>
          </a:p>
        </p:txBody>
      </p:sp>
      <p:sp>
        <p:nvSpPr>
          <p:cNvPr id="18" name="Text 16"/>
          <p:cNvSpPr/>
          <p:nvPr/>
        </p:nvSpPr>
        <p:spPr>
          <a:xfrm>
            <a:off x="548640" y="3831336"/>
            <a:ext cx="8138160" cy="164592"/>
          </a:xfrm>
          <a:prstGeom prst="rect">
            <a:avLst/>
          </a:prstGeom>
          <a:noFill/>
          <a:ln/>
        </p:spPr>
        <p:txBody>
          <a:bodyPr wrap="square" lIns="0" tIns="0" rIns="0" bIns="0" rtlCol="0" anchor="ctr"/>
          <a:lstStyle/>
          <a:p>
            <a:pPr marL="0" indent="0">
              <a:buNone/>
            </a:pPr>
            <a:r>
              <a:rPr lang="en-US" sz="1050" i="1" dirty="0">
                <a:solidFill>
                  <a:srgbClr val="1A1A2E"/>
                </a:solidFill>
                <a:latin typeface="Calibri" pitchFamily="34" charset="0"/>
                <a:ea typeface="Calibri" pitchFamily="34" charset="-122"/>
                <a:cs typeface="Calibri" pitchFamily="34" charset="-120"/>
              </a:rPr>
              <a:t>  Environ 80–85 % des mots en H sont H muets  ·  Seulement 15–20 % sont H aspirés.</a:t>
            </a:r>
            <a:endParaRPr lang="en-US" sz="1050" dirty="0"/>
          </a:p>
        </p:txBody>
      </p:sp>
      <p:sp>
        <p:nvSpPr>
          <p:cNvPr id="19" name="Shape 17"/>
          <p:cNvSpPr/>
          <p:nvPr/>
        </p:nvSpPr>
        <p:spPr>
          <a:xfrm>
            <a:off x="411480" y="4078224"/>
            <a:ext cx="8321040" cy="987552"/>
          </a:xfrm>
          <a:prstGeom prst="rect">
            <a:avLst/>
          </a:prstGeom>
          <a:solidFill>
            <a:srgbClr val="EEF6FF"/>
          </a:solidFill>
          <a:ln w="12700">
            <a:solidFill>
              <a:srgbClr val="90CAF9"/>
            </a:solidFill>
            <a:prstDash val="solid"/>
          </a:ln>
          <a:effectLst>
            <a:outerShdw blurRad="63500" dist="25400" dir="8100000" algn="bl" rotWithShape="0">
              <a:srgbClr val="000000">
                <a:alpha val="9000"/>
              </a:srgbClr>
            </a:outerShdw>
          </a:effectLst>
        </p:spPr>
        <p:txBody>
          <a:bodyPr/>
          <a:lstStyle/>
          <a:p>
            <a:endParaRPr lang="fr-FR"/>
          </a:p>
        </p:txBody>
      </p:sp>
      <p:sp>
        <p:nvSpPr>
          <p:cNvPr id="20" name="Shape 18"/>
          <p:cNvSpPr/>
          <p:nvPr/>
        </p:nvSpPr>
        <p:spPr>
          <a:xfrm>
            <a:off x="411480" y="4078224"/>
            <a:ext cx="109728" cy="987552"/>
          </a:xfrm>
          <a:prstGeom prst="rect">
            <a:avLst/>
          </a:prstGeom>
          <a:solidFill>
            <a:srgbClr val="1565C0"/>
          </a:solidFill>
          <a:ln w="12700">
            <a:solidFill>
              <a:srgbClr val="1565C0"/>
            </a:solidFill>
            <a:prstDash val="solid"/>
          </a:ln>
        </p:spPr>
        <p:txBody>
          <a:bodyPr/>
          <a:lstStyle/>
          <a:p>
            <a:endParaRPr lang="fr-FR"/>
          </a:p>
        </p:txBody>
      </p:sp>
      <p:sp>
        <p:nvSpPr>
          <p:cNvPr id="21" name="Text 19"/>
          <p:cNvSpPr/>
          <p:nvPr/>
        </p:nvSpPr>
        <p:spPr>
          <a:xfrm>
            <a:off x="640080" y="4105656"/>
            <a:ext cx="7955280" cy="256032"/>
          </a:xfrm>
          <a:prstGeom prst="rect">
            <a:avLst/>
          </a:prstGeom>
          <a:noFill/>
          <a:ln/>
        </p:spPr>
        <p:txBody>
          <a:bodyPr wrap="square" lIns="0" tIns="0" rIns="0" bIns="0" rtlCol="0" anchor="ctr"/>
          <a:lstStyle/>
          <a:p>
            <a:pPr marL="0" indent="0">
              <a:buNone/>
            </a:pPr>
            <a:r>
              <a:rPr lang="en-US" sz="1050" b="1" dirty="0">
                <a:solidFill>
                  <a:srgbClr val="1565C0"/>
                </a:solidFill>
                <a:latin typeface="Calibri" pitchFamily="34" charset="0"/>
                <a:ea typeface="Calibri" pitchFamily="34" charset="-122"/>
                <a:cs typeface="Calibri" pitchFamily="34" charset="-120"/>
              </a:rPr>
              <a:t>  Note </a:t>
            </a:r>
            <a:r>
              <a:rPr lang="en-US" sz="1050" b="1" dirty="0" err="1">
                <a:solidFill>
                  <a:srgbClr val="1565C0"/>
                </a:solidFill>
                <a:latin typeface="Calibri" pitchFamily="34" charset="0"/>
                <a:ea typeface="Calibri" pitchFamily="34" charset="-122"/>
                <a:cs typeface="Calibri" pitchFamily="34" charset="-120"/>
              </a:rPr>
              <a:t>linguistique</a:t>
            </a:r>
            <a:r>
              <a:rPr lang="en-US" sz="1050" b="1" dirty="0">
                <a:solidFill>
                  <a:srgbClr val="1565C0"/>
                </a:solidFill>
                <a:latin typeface="Calibri" pitchFamily="34" charset="0"/>
                <a:ea typeface="Calibri" pitchFamily="34" charset="-122"/>
                <a:cs typeface="Calibri" pitchFamily="34" charset="-120"/>
              </a:rPr>
              <a:t> :</a:t>
            </a:r>
            <a:endParaRPr lang="en-US" sz="1050" dirty="0"/>
          </a:p>
        </p:txBody>
      </p:sp>
      <p:sp>
        <p:nvSpPr>
          <p:cNvPr id="22" name="Text 20"/>
          <p:cNvSpPr/>
          <p:nvPr/>
        </p:nvSpPr>
        <p:spPr>
          <a:xfrm>
            <a:off x="640080" y="4379976"/>
            <a:ext cx="7955280" cy="640080"/>
          </a:xfrm>
          <a:prstGeom prst="rect">
            <a:avLst/>
          </a:prstGeom>
          <a:noFill/>
          <a:ln/>
        </p:spPr>
        <p:txBody>
          <a:bodyPr wrap="square" lIns="0" tIns="0" rIns="0" bIns="0" rtlCol="0" anchor="ctr"/>
          <a:lstStyle/>
          <a:p>
            <a:pPr marL="0" indent="0">
              <a:buNone/>
            </a:pPr>
            <a:r>
              <a:rPr lang="fr-FR" sz="1000" b="1" noProof="0" dirty="0">
                <a:solidFill>
                  <a:srgbClr val="1A1A2E"/>
                </a:solidFill>
                <a:latin typeface="Calibri" pitchFamily="34" charset="0"/>
                <a:ea typeface="Calibri" pitchFamily="34" charset="-122"/>
                <a:cs typeface="Calibri" pitchFamily="34" charset="-120"/>
              </a:rPr>
              <a:t>L'héritage germanique</a:t>
            </a:r>
            <a:r>
              <a:rPr lang="fr-FR" sz="1000" noProof="0" dirty="0">
                <a:solidFill>
                  <a:srgbClr val="1A1A2E"/>
                </a:solidFill>
                <a:latin typeface="Calibri" pitchFamily="34" charset="0"/>
                <a:ea typeface="Calibri" pitchFamily="34" charset="-122"/>
                <a:cs typeface="Calibri" pitchFamily="34" charset="-120"/>
              </a:rPr>
              <a:t> est la principale source du H aspiré : l'invasion franque a introduit en Gaule un /h/ réellement prononcé, bloquant élision et liaison, trace conservée même après la disparition orale de ce son. L'anglais, le néerlandais et le francique sont toutes des langues germaniques. Les rares exceptions non-germaniques (ex. </a:t>
            </a:r>
            <a:r>
              <a:rPr lang="fr-FR" sz="1000" i="1" noProof="0" dirty="0">
                <a:solidFill>
                  <a:srgbClr val="1A1A2E"/>
                </a:solidFill>
                <a:latin typeface="Calibri" pitchFamily="34" charset="0"/>
                <a:ea typeface="Calibri" pitchFamily="34" charset="-122"/>
                <a:cs typeface="Calibri" pitchFamily="34" charset="-120"/>
              </a:rPr>
              <a:t>le hasard</a:t>
            </a:r>
            <a:r>
              <a:rPr lang="fr-FR" sz="1000" noProof="0" dirty="0">
                <a:solidFill>
                  <a:srgbClr val="1A1A2E"/>
                </a:solidFill>
                <a:latin typeface="Calibri" pitchFamily="34" charset="0"/>
                <a:ea typeface="Calibri" pitchFamily="34" charset="-122"/>
                <a:cs typeface="Calibri" pitchFamily="34" charset="-120"/>
              </a:rPr>
              <a:t>, arabe) suivent le même mécanisme : tout emprunt à une langue où /h/ se prononce tend à devenir H aspiré.</a:t>
            </a:r>
            <a:endParaRPr lang="fr-FR" sz="1000" noProof="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7">
    <p:bg>
      <p:bgPr>
        <a:solidFill>
          <a:srgbClr val="F7F8FA"/>
        </a:solidFill>
        <a:effectLst/>
      </p:bgPr>
    </p:bg>
    <p:spTree>
      <p:nvGrpSpPr>
        <p:cNvPr id="1" name=""/>
        <p:cNvGrpSpPr/>
        <p:nvPr/>
      </p:nvGrpSpPr>
      <p:grpSpPr>
        <a:xfrm>
          <a:off x="0" y="0"/>
          <a:ext cx="0" cy="0"/>
          <a:chOff x="0" y="0"/>
          <a:chExt cx="0" cy="0"/>
        </a:xfrm>
      </p:grpSpPr>
      <p:sp>
        <p:nvSpPr>
          <p:cNvPr id="2" name="Shape 0"/>
          <p:cNvSpPr/>
          <p:nvPr/>
        </p:nvSpPr>
        <p:spPr>
          <a:xfrm>
            <a:off x="0" y="0"/>
            <a:ext cx="9144000" cy="1051560"/>
          </a:xfrm>
          <a:prstGeom prst="rect">
            <a:avLst/>
          </a:prstGeom>
          <a:solidFill>
            <a:srgbClr val="B71C1C"/>
          </a:solidFill>
          <a:ln w="12700">
            <a:solidFill>
              <a:srgbClr val="B71C1C"/>
            </a:solidFill>
            <a:prstDash val="solid"/>
          </a:ln>
        </p:spPr>
        <p:txBody>
          <a:bodyPr/>
          <a:lstStyle/>
          <a:p>
            <a:endParaRPr lang="fr-FR"/>
          </a:p>
        </p:txBody>
      </p:sp>
      <p:sp>
        <p:nvSpPr>
          <p:cNvPr id="3" name="Text 1"/>
          <p:cNvSpPr/>
          <p:nvPr/>
        </p:nvSpPr>
        <p:spPr>
          <a:xfrm>
            <a:off x="411480" y="91440"/>
            <a:ext cx="8321040" cy="594360"/>
          </a:xfrm>
          <a:prstGeom prst="rect">
            <a:avLst/>
          </a:prstGeom>
          <a:noFill/>
          <a:ln/>
        </p:spPr>
        <p:txBody>
          <a:bodyPr wrap="square" lIns="0" tIns="0" rIns="0" bIns="0" rtlCol="0" anchor="ctr"/>
          <a:lstStyle/>
          <a:p>
            <a:pPr marL="0" indent="0" algn="l">
              <a:buNone/>
            </a:pPr>
            <a:r>
              <a:rPr lang="en-US" sz="2600" b="1" dirty="0">
                <a:solidFill>
                  <a:srgbClr val="FFFFFF"/>
                </a:solidFill>
                <a:latin typeface="Calibri" pitchFamily="34" charset="0"/>
                <a:ea typeface="Calibri" pitchFamily="34" charset="-122"/>
                <a:cs typeface="Calibri" pitchFamily="34" charset="-120"/>
              </a:rPr>
              <a:t>  ERREURS FRÉQUENTES</a:t>
            </a:r>
            <a:endParaRPr lang="en-US" sz="2600" dirty="0"/>
          </a:p>
        </p:txBody>
      </p:sp>
      <p:sp>
        <p:nvSpPr>
          <p:cNvPr id="5" name="Shape 3"/>
          <p:cNvSpPr/>
          <p:nvPr/>
        </p:nvSpPr>
        <p:spPr>
          <a:xfrm>
            <a:off x="365760" y="1143000"/>
            <a:ext cx="8412480" cy="685800"/>
          </a:xfrm>
          <a:prstGeom prst="rect">
            <a:avLst/>
          </a:prstGeom>
          <a:solidFill>
            <a:srgbClr val="FFF5F5"/>
          </a:solidFill>
          <a:ln w="12700">
            <a:solidFill>
              <a:srgbClr val="FFCDD2"/>
            </a:solidFill>
            <a:prstDash val="solid"/>
          </a:ln>
          <a:effectLst>
            <a:outerShdw blurRad="63500" dist="25400" dir="8100000" algn="bl" rotWithShape="0">
              <a:srgbClr val="000000">
                <a:alpha val="9000"/>
              </a:srgbClr>
            </a:outerShdw>
          </a:effectLst>
        </p:spPr>
        <p:txBody>
          <a:bodyPr/>
          <a:lstStyle/>
          <a:p>
            <a:endParaRPr lang="fr-FR"/>
          </a:p>
        </p:txBody>
      </p:sp>
      <p:sp>
        <p:nvSpPr>
          <p:cNvPr id="6" name="Text 4"/>
          <p:cNvSpPr/>
          <p:nvPr/>
        </p:nvSpPr>
        <p:spPr>
          <a:xfrm>
            <a:off x="502920" y="1188720"/>
            <a:ext cx="3291840" cy="274320"/>
          </a:xfrm>
          <a:prstGeom prst="rect">
            <a:avLst/>
          </a:prstGeom>
          <a:noFill/>
          <a:ln/>
        </p:spPr>
        <p:txBody>
          <a:bodyPr wrap="square" lIns="0" tIns="0" rIns="0" bIns="0" rtlCol="0" anchor="ctr"/>
          <a:lstStyle/>
          <a:p>
            <a:pPr marL="0" indent="0">
              <a:buNone/>
            </a:pPr>
            <a:r>
              <a:rPr lang="en-US" sz="1200" b="1" i="1" dirty="0">
                <a:solidFill>
                  <a:srgbClr val="B71C1C"/>
                </a:solidFill>
                <a:latin typeface="Calibri" pitchFamily="34" charset="0"/>
                <a:ea typeface="Calibri" pitchFamily="34" charset="-122"/>
                <a:cs typeface="Calibri" pitchFamily="34" charset="-120"/>
              </a:rPr>
              <a:t>✗  *l'hibou  /  *des-z-hiboux</a:t>
            </a:r>
            <a:endParaRPr lang="en-US" sz="1200" dirty="0"/>
          </a:p>
        </p:txBody>
      </p:sp>
      <p:sp>
        <p:nvSpPr>
          <p:cNvPr id="7" name="Shape 5"/>
          <p:cNvSpPr/>
          <p:nvPr/>
        </p:nvSpPr>
        <p:spPr>
          <a:xfrm>
            <a:off x="3931920" y="1216152"/>
            <a:ext cx="0" cy="502920"/>
          </a:xfrm>
          <a:prstGeom prst="line">
            <a:avLst/>
          </a:prstGeom>
          <a:noFill/>
          <a:ln w="19050">
            <a:solidFill>
              <a:srgbClr val="CBD5E0"/>
            </a:solidFill>
            <a:prstDash val="dash"/>
          </a:ln>
        </p:spPr>
        <p:txBody>
          <a:bodyPr/>
          <a:lstStyle/>
          <a:p>
            <a:endParaRPr lang="fr-FR"/>
          </a:p>
        </p:txBody>
      </p:sp>
      <p:sp>
        <p:nvSpPr>
          <p:cNvPr id="8" name="Text 6"/>
          <p:cNvSpPr/>
          <p:nvPr/>
        </p:nvSpPr>
        <p:spPr>
          <a:xfrm>
            <a:off x="4069080" y="1188720"/>
            <a:ext cx="3017520" cy="274320"/>
          </a:xfrm>
          <a:prstGeom prst="rect">
            <a:avLst/>
          </a:prstGeom>
          <a:noFill/>
          <a:ln/>
        </p:spPr>
        <p:txBody>
          <a:bodyPr wrap="square" lIns="0" tIns="0" rIns="0" bIns="0" rtlCol="0" anchor="ctr"/>
          <a:lstStyle/>
          <a:p>
            <a:pPr marL="0" indent="0">
              <a:buNone/>
            </a:pPr>
            <a:r>
              <a:rPr lang="en-US" sz="1200" b="1" i="1" dirty="0">
                <a:solidFill>
                  <a:srgbClr val="1A6B3C"/>
                </a:solidFill>
                <a:latin typeface="Calibri" pitchFamily="34" charset="0"/>
                <a:ea typeface="Calibri" pitchFamily="34" charset="-122"/>
                <a:cs typeface="Calibri" pitchFamily="34" charset="-120"/>
              </a:rPr>
              <a:t>✓  le hibou  /  des / hiboux</a:t>
            </a:r>
            <a:endParaRPr lang="en-US" sz="1200" dirty="0"/>
          </a:p>
        </p:txBody>
      </p:sp>
      <p:sp>
        <p:nvSpPr>
          <p:cNvPr id="9" name="Text 7"/>
          <p:cNvSpPr/>
          <p:nvPr/>
        </p:nvSpPr>
        <p:spPr>
          <a:xfrm>
            <a:off x="502920" y="1536192"/>
            <a:ext cx="8138160" cy="237744"/>
          </a:xfrm>
          <a:prstGeom prst="rect">
            <a:avLst/>
          </a:prstGeom>
          <a:noFill/>
          <a:ln/>
        </p:spPr>
        <p:txBody>
          <a:bodyPr wrap="square" lIns="0" tIns="0" rIns="0" bIns="0" rtlCol="0" anchor="ctr"/>
          <a:lstStyle/>
          <a:p>
            <a:pPr marL="0" indent="0">
              <a:buNone/>
            </a:pPr>
            <a:r>
              <a:rPr lang="en-US" sz="1050" dirty="0">
                <a:solidFill>
                  <a:srgbClr val="4A5568"/>
                </a:solidFill>
                <a:latin typeface="Calibri" pitchFamily="34" charset="0"/>
                <a:ea typeface="Calibri" pitchFamily="34" charset="-122"/>
                <a:cs typeface="Calibri" pitchFamily="34" charset="-120"/>
              </a:rPr>
              <a:t>« hibou » a un H aspiré : pas d'élision, pas de liaison</a:t>
            </a:r>
            <a:endParaRPr lang="en-US" sz="1050" dirty="0"/>
          </a:p>
        </p:txBody>
      </p:sp>
      <p:sp>
        <p:nvSpPr>
          <p:cNvPr id="10" name="Shape 8"/>
          <p:cNvSpPr/>
          <p:nvPr/>
        </p:nvSpPr>
        <p:spPr>
          <a:xfrm>
            <a:off x="365760" y="1926783"/>
            <a:ext cx="8412480" cy="685800"/>
          </a:xfrm>
          <a:prstGeom prst="rect">
            <a:avLst/>
          </a:prstGeom>
          <a:solidFill>
            <a:srgbClr val="FFFFFF"/>
          </a:solidFill>
          <a:ln w="12700">
            <a:solidFill>
              <a:srgbClr val="FFCDD2"/>
            </a:solidFill>
            <a:prstDash val="solid"/>
          </a:ln>
          <a:effectLst>
            <a:outerShdw blurRad="63500" dist="25400" dir="8100000" algn="bl" rotWithShape="0">
              <a:srgbClr val="000000">
                <a:alpha val="9000"/>
              </a:srgbClr>
            </a:outerShdw>
          </a:effectLst>
        </p:spPr>
        <p:txBody>
          <a:bodyPr/>
          <a:lstStyle/>
          <a:p>
            <a:endParaRPr lang="fr-FR"/>
          </a:p>
        </p:txBody>
      </p:sp>
      <p:sp>
        <p:nvSpPr>
          <p:cNvPr id="11" name="Text 9"/>
          <p:cNvSpPr/>
          <p:nvPr/>
        </p:nvSpPr>
        <p:spPr>
          <a:xfrm>
            <a:off x="502920" y="1947672"/>
            <a:ext cx="3291840" cy="274320"/>
          </a:xfrm>
          <a:prstGeom prst="rect">
            <a:avLst/>
          </a:prstGeom>
          <a:noFill/>
          <a:ln/>
        </p:spPr>
        <p:txBody>
          <a:bodyPr wrap="square" lIns="0" tIns="0" rIns="0" bIns="0" rtlCol="0" anchor="ctr"/>
          <a:lstStyle/>
          <a:p>
            <a:pPr marL="0" indent="0">
              <a:buNone/>
            </a:pPr>
            <a:r>
              <a:rPr lang="en-US" sz="1200" b="1" i="1" dirty="0">
                <a:solidFill>
                  <a:srgbClr val="B71C1C"/>
                </a:solidFill>
                <a:latin typeface="Calibri" pitchFamily="34" charset="0"/>
                <a:ea typeface="Calibri" pitchFamily="34" charset="-122"/>
                <a:cs typeface="Calibri" pitchFamily="34" charset="-120"/>
              </a:rPr>
              <a:t>✗  *l'harcèlement  /  *des-z-haricots</a:t>
            </a:r>
            <a:endParaRPr lang="en-US" sz="1200" dirty="0"/>
          </a:p>
        </p:txBody>
      </p:sp>
      <p:sp>
        <p:nvSpPr>
          <p:cNvPr id="12" name="Shape 10"/>
          <p:cNvSpPr/>
          <p:nvPr/>
        </p:nvSpPr>
        <p:spPr>
          <a:xfrm>
            <a:off x="4069080" y="2133404"/>
            <a:ext cx="0" cy="502920"/>
          </a:xfrm>
          <a:prstGeom prst="line">
            <a:avLst/>
          </a:prstGeom>
          <a:noFill/>
          <a:ln w="19050">
            <a:solidFill>
              <a:srgbClr val="CBD5E0"/>
            </a:solidFill>
            <a:prstDash val="dash"/>
          </a:ln>
        </p:spPr>
        <p:txBody>
          <a:bodyPr/>
          <a:lstStyle/>
          <a:p>
            <a:endParaRPr lang="fr-FR"/>
          </a:p>
        </p:txBody>
      </p:sp>
      <p:sp>
        <p:nvSpPr>
          <p:cNvPr id="13" name="Text 11"/>
          <p:cNvSpPr/>
          <p:nvPr/>
        </p:nvSpPr>
        <p:spPr>
          <a:xfrm>
            <a:off x="4136192" y="2133404"/>
            <a:ext cx="3017520" cy="274320"/>
          </a:xfrm>
          <a:prstGeom prst="rect">
            <a:avLst/>
          </a:prstGeom>
          <a:noFill/>
          <a:ln/>
        </p:spPr>
        <p:txBody>
          <a:bodyPr wrap="square" lIns="0" tIns="0" rIns="0" bIns="0" rtlCol="0" anchor="ctr"/>
          <a:lstStyle/>
          <a:p>
            <a:pPr marL="0" indent="0">
              <a:buNone/>
            </a:pPr>
            <a:r>
              <a:rPr lang="en-US" sz="1200" b="1" i="1" dirty="0">
                <a:solidFill>
                  <a:srgbClr val="1A6B3C"/>
                </a:solidFill>
                <a:latin typeface="Calibri" pitchFamily="34" charset="0"/>
                <a:ea typeface="Calibri" pitchFamily="34" charset="-122"/>
                <a:cs typeface="Calibri" pitchFamily="34" charset="-120"/>
              </a:rPr>
              <a:t>✓  le harcèlement  /  des / haricots</a:t>
            </a:r>
            <a:endParaRPr lang="en-US" sz="1200" dirty="0"/>
          </a:p>
        </p:txBody>
      </p:sp>
      <p:sp>
        <p:nvSpPr>
          <p:cNvPr id="14" name="Text 12"/>
          <p:cNvSpPr/>
          <p:nvPr/>
        </p:nvSpPr>
        <p:spPr>
          <a:xfrm>
            <a:off x="502920" y="2221992"/>
            <a:ext cx="8138160" cy="237744"/>
          </a:xfrm>
          <a:prstGeom prst="rect">
            <a:avLst/>
          </a:prstGeom>
          <a:noFill/>
          <a:ln/>
        </p:spPr>
        <p:txBody>
          <a:bodyPr wrap="square" lIns="0" tIns="0" rIns="0" bIns="0" rtlCol="0" anchor="ctr"/>
          <a:lstStyle/>
          <a:p>
            <a:pPr marL="0" indent="0">
              <a:buNone/>
            </a:pPr>
            <a:r>
              <a:rPr lang="en-US" sz="1050" dirty="0">
                <a:solidFill>
                  <a:srgbClr val="4A5568"/>
                </a:solidFill>
                <a:latin typeface="Calibri" pitchFamily="34" charset="0"/>
                <a:ea typeface="Calibri" pitchFamily="34" charset="-122"/>
                <a:cs typeface="Calibri" pitchFamily="34" charset="-120"/>
              </a:rPr>
              <a:t>H aspiré : on garde le déterminant complet, pause entre les mots</a:t>
            </a:r>
            <a:endParaRPr lang="en-US" sz="1050" dirty="0"/>
          </a:p>
        </p:txBody>
      </p:sp>
      <p:sp>
        <p:nvSpPr>
          <p:cNvPr id="15" name="Shape 13"/>
          <p:cNvSpPr/>
          <p:nvPr/>
        </p:nvSpPr>
        <p:spPr>
          <a:xfrm>
            <a:off x="365760" y="2660904"/>
            <a:ext cx="8412480" cy="685800"/>
          </a:xfrm>
          <a:prstGeom prst="rect">
            <a:avLst/>
          </a:prstGeom>
          <a:solidFill>
            <a:srgbClr val="FFF5F5"/>
          </a:solidFill>
          <a:ln w="12700">
            <a:solidFill>
              <a:srgbClr val="FFCDD2"/>
            </a:solidFill>
            <a:prstDash val="solid"/>
          </a:ln>
          <a:effectLst>
            <a:outerShdw blurRad="63500" dist="25400" dir="8100000" algn="bl" rotWithShape="0">
              <a:srgbClr val="000000">
                <a:alpha val="9000"/>
              </a:srgbClr>
            </a:outerShdw>
          </a:effectLst>
        </p:spPr>
        <p:txBody>
          <a:bodyPr/>
          <a:lstStyle/>
          <a:p>
            <a:endParaRPr lang="fr-FR"/>
          </a:p>
        </p:txBody>
      </p:sp>
      <p:sp>
        <p:nvSpPr>
          <p:cNvPr id="16" name="Text 14"/>
          <p:cNvSpPr/>
          <p:nvPr/>
        </p:nvSpPr>
        <p:spPr>
          <a:xfrm>
            <a:off x="502920" y="2706624"/>
            <a:ext cx="3291840" cy="274320"/>
          </a:xfrm>
          <a:prstGeom prst="rect">
            <a:avLst/>
          </a:prstGeom>
          <a:noFill/>
          <a:ln/>
        </p:spPr>
        <p:txBody>
          <a:bodyPr wrap="square" lIns="0" tIns="0" rIns="0" bIns="0" rtlCol="0" anchor="ctr"/>
          <a:lstStyle/>
          <a:p>
            <a:pPr marL="0" indent="0">
              <a:buNone/>
            </a:pPr>
            <a:r>
              <a:rPr lang="en-US" sz="1200" b="1" i="1" dirty="0">
                <a:solidFill>
                  <a:srgbClr val="B71C1C"/>
                </a:solidFill>
                <a:latin typeface="Calibri" pitchFamily="34" charset="0"/>
                <a:ea typeface="Calibri" pitchFamily="34" charset="-122"/>
                <a:cs typeface="Calibri" pitchFamily="34" charset="-120"/>
              </a:rPr>
              <a:t>✗  *mon nouveau habit  /  *un beau homme</a:t>
            </a:r>
            <a:endParaRPr lang="en-US" sz="1200" dirty="0"/>
          </a:p>
        </p:txBody>
      </p:sp>
      <p:sp>
        <p:nvSpPr>
          <p:cNvPr id="17" name="Shape 15"/>
          <p:cNvSpPr/>
          <p:nvPr/>
        </p:nvSpPr>
        <p:spPr>
          <a:xfrm>
            <a:off x="3931920" y="2734056"/>
            <a:ext cx="0" cy="502920"/>
          </a:xfrm>
          <a:prstGeom prst="line">
            <a:avLst/>
          </a:prstGeom>
          <a:noFill/>
          <a:ln w="19050">
            <a:solidFill>
              <a:srgbClr val="CBD5E0"/>
            </a:solidFill>
            <a:prstDash val="dash"/>
          </a:ln>
        </p:spPr>
        <p:txBody>
          <a:bodyPr/>
          <a:lstStyle/>
          <a:p>
            <a:endParaRPr lang="fr-FR"/>
          </a:p>
        </p:txBody>
      </p:sp>
      <p:sp>
        <p:nvSpPr>
          <p:cNvPr id="18" name="Text 16"/>
          <p:cNvSpPr/>
          <p:nvPr/>
        </p:nvSpPr>
        <p:spPr>
          <a:xfrm>
            <a:off x="4069080" y="2706624"/>
            <a:ext cx="3017520" cy="274320"/>
          </a:xfrm>
          <a:prstGeom prst="rect">
            <a:avLst/>
          </a:prstGeom>
          <a:noFill/>
          <a:ln/>
        </p:spPr>
        <p:txBody>
          <a:bodyPr wrap="square" lIns="0" tIns="0" rIns="0" bIns="0" rtlCol="0" anchor="ctr"/>
          <a:lstStyle/>
          <a:p>
            <a:pPr marL="0" indent="0">
              <a:buNone/>
            </a:pPr>
            <a:r>
              <a:rPr lang="en-US" sz="1200" b="1" i="1" dirty="0">
                <a:solidFill>
                  <a:srgbClr val="1A6B3C"/>
                </a:solidFill>
                <a:latin typeface="Calibri" pitchFamily="34" charset="0"/>
                <a:ea typeface="Calibri" pitchFamily="34" charset="-122"/>
                <a:cs typeface="Calibri" pitchFamily="34" charset="-120"/>
              </a:rPr>
              <a:t>✓  mon nouvel habit  /  un bel homme</a:t>
            </a:r>
            <a:endParaRPr lang="en-US" sz="1200" dirty="0"/>
          </a:p>
        </p:txBody>
      </p:sp>
      <p:sp>
        <p:nvSpPr>
          <p:cNvPr id="19" name="Text 17"/>
          <p:cNvSpPr/>
          <p:nvPr/>
        </p:nvSpPr>
        <p:spPr>
          <a:xfrm>
            <a:off x="502920" y="3054096"/>
            <a:ext cx="8138160" cy="237744"/>
          </a:xfrm>
          <a:prstGeom prst="rect">
            <a:avLst/>
          </a:prstGeom>
          <a:noFill/>
          <a:ln/>
        </p:spPr>
        <p:txBody>
          <a:bodyPr wrap="square" lIns="0" tIns="0" rIns="0" bIns="0" rtlCol="0" anchor="ctr"/>
          <a:lstStyle/>
          <a:p>
            <a:pPr marL="0" indent="0">
              <a:buNone/>
            </a:pPr>
            <a:r>
              <a:rPr lang="en-US" sz="1050" dirty="0">
                <a:solidFill>
                  <a:srgbClr val="4A5568"/>
                </a:solidFill>
                <a:latin typeface="Calibri" pitchFamily="34" charset="0"/>
                <a:ea typeface="Calibri" pitchFamily="34" charset="-122"/>
                <a:cs typeface="Calibri" pitchFamily="34" charset="-120"/>
              </a:rPr>
              <a:t>H muet → forme spéciale de l'adjectif : nouvel, bel, vieil</a:t>
            </a:r>
            <a:endParaRPr lang="en-US" sz="1050" dirty="0"/>
          </a:p>
        </p:txBody>
      </p:sp>
      <p:sp>
        <p:nvSpPr>
          <p:cNvPr id="20" name="Shape 18"/>
          <p:cNvSpPr/>
          <p:nvPr/>
        </p:nvSpPr>
        <p:spPr>
          <a:xfrm>
            <a:off x="365760" y="3419856"/>
            <a:ext cx="8412480" cy="685800"/>
          </a:xfrm>
          <a:prstGeom prst="rect">
            <a:avLst/>
          </a:prstGeom>
          <a:solidFill>
            <a:srgbClr val="FFFFFF"/>
          </a:solidFill>
          <a:ln w="12700">
            <a:solidFill>
              <a:srgbClr val="FFCDD2"/>
            </a:solidFill>
            <a:prstDash val="solid"/>
          </a:ln>
          <a:effectLst>
            <a:outerShdw blurRad="63500" dist="25400" dir="8100000" algn="bl" rotWithShape="0">
              <a:srgbClr val="000000">
                <a:alpha val="9000"/>
              </a:srgbClr>
            </a:outerShdw>
          </a:effectLst>
        </p:spPr>
        <p:txBody>
          <a:bodyPr/>
          <a:lstStyle/>
          <a:p>
            <a:endParaRPr lang="fr-FR"/>
          </a:p>
        </p:txBody>
      </p:sp>
      <p:sp>
        <p:nvSpPr>
          <p:cNvPr id="21" name="Text 19"/>
          <p:cNvSpPr/>
          <p:nvPr/>
        </p:nvSpPr>
        <p:spPr>
          <a:xfrm>
            <a:off x="502920" y="3465576"/>
            <a:ext cx="3291840" cy="274320"/>
          </a:xfrm>
          <a:prstGeom prst="rect">
            <a:avLst/>
          </a:prstGeom>
          <a:noFill/>
          <a:ln/>
        </p:spPr>
        <p:txBody>
          <a:bodyPr wrap="square" lIns="0" tIns="0" rIns="0" bIns="0" rtlCol="0" anchor="ctr"/>
          <a:lstStyle/>
          <a:p>
            <a:pPr marL="0" indent="0">
              <a:buNone/>
            </a:pPr>
            <a:r>
              <a:rPr lang="en-US" sz="1200" b="1" i="1" dirty="0">
                <a:solidFill>
                  <a:srgbClr val="B71C1C"/>
                </a:solidFill>
                <a:latin typeface="Calibri" pitchFamily="34" charset="0"/>
                <a:ea typeface="Calibri" pitchFamily="34" charset="-122"/>
                <a:cs typeface="Calibri" pitchFamily="34" charset="-120"/>
              </a:rPr>
              <a:t>✗  *mon nouvel haut-de-forme</a:t>
            </a:r>
            <a:endParaRPr lang="en-US" sz="1200" dirty="0"/>
          </a:p>
        </p:txBody>
      </p:sp>
      <p:sp>
        <p:nvSpPr>
          <p:cNvPr id="22" name="Shape 20"/>
          <p:cNvSpPr/>
          <p:nvPr/>
        </p:nvSpPr>
        <p:spPr>
          <a:xfrm>
            <a:off x="3931920" y="3493008"/>
            <a:ext cx="0" cy="502920"/>
          </a:xfrm>
          <a:prstGeom prst="line">
            <a:avLst/>
          </a:prstGeom>
          <a:noFill/>
          <a:ln w="19050">
            <a:solidFill>
              <a:srgbClr val="CBD5E0"/>
            </a:solidFill>
            <a:prstDash val="dash"/>
          </a:ln>
        </p:spPr>
        <p:txBody>
          <a:bodyPr/>
          <a:lstStyle/>
          <a:p>
            <a:endParaRPr lang="fr-FR"/>
          </a:p>
        </p:txBody>
      </p:sp>
      <p:sp>
        <p:nvSpPr>
          <p:cNvPr id="23" name="Text 21"/>
          <p:cNvSpPr/>
          <p:nvPr/>
        </p:nvSpPr>
        <p:spPr>
          <a:xfrm>
            <a:off x="4069080" y="3465576"/>
            <a:ext cx="3017520" cy="274320"/>
          </a:xfrm>
          <a:prstGeom prst="rect">
            <a:avLst/>
          </a:prstGeom>
          <a:noFill/>
          <a:ln/>
        </p:spPr>
        <p:txBody>
          <a:bodyPr wrap="square" lIns="0" tIns="0" rIns="0" bIns="0" rtlCol="0" anchor="ctr"/>
          <a:lstStyle/>
          <a:p>
            <a:pPr marL="0" indent="0">
              <a:buNone/>
            </a:pPr>
            <a:r>
              <a:rPr lang="en-US" sz="1200" b="1" i="1" dirty="0">
                <a:solidFill>
                  <a:srgbClr val="1A6B3C"/>
                </a:solidFill>
                <a:latin typeface="Calibri" pitchFamily="34" charset="0"/>
                <a:ea typeface="Calibri" pitchFamily="34" charset="-122"/>
                <a:cs typeface="Calibri" pitchFamily="34" charset="-120"/>
              </a:rPr>
              <a:t>✓  mon nouveau haut-de-forme</a:t>
            </a:r>
            <a:endParaRPr lang="en-US" sz="1200" dirty="0"/>
          </a:p>
        </p:txBody>
      </p:sp>
      <p:sp>
        <p:nvSpPr>
          <p:cNvPr id="24" name="Text 22"/>
          <p:cNvSpPr/>
          <p:nvPr/>
        </p:nvSpPr>
        <p:spPr>
          <a:xfrm>
            <a:off x="502920" y="3813048"/>
            <a:ext cx="8138160" cy="237744"/>
          </a:xfrm>
          <a:prstGeom prst="rect">
            <a:avLst/>
          </a:prstGeom>
          <a:noFill/>
          <a:ln/>
        </p:spPr>
        <p:txBody>
          <a:bodyPr wrap="square" lIns="0" tIns="0" rIns="0" bIns="0" rtlCol="0" anchor="ctr"/>
          <a:lstStyle/>
          <a:p>
            <a:pPr marL="0" indent="0">
              <a:buNone/>
            </a:pPr>
            <a:r>
              <a:rPr lang="en-US" sz="1050" dirty="0">
                <a:solidFill>
                  <a:srgbClr val="4A5568"/>
                </a:solidFill>
                <a:latin typeface="Calibri" pitchFamily="34" charset="0"/>
                <a:ea typeface="Calibri" pitchFamily="34" charset="-122"/>
                <a:cs typeface="Calibri" pitchFamily="34" charset="-120"/>
              </a:rPr>
              <a:t>H aspiré → forme normale de l'adjectif : nouveau, beau, vieux</a:t>
            </a:r>
            <a:endParaRPr lang="en-US" sz="1050" dirty="0"/>
          </a:p>
        </p:txBody>
      </p:sp>
      <p:sp>
        <p:nvSpPr>
          <p:cNvPr id="25" name="Shape 23"/>
          <p:cNvSpPr/>
          <p:nvPr/>
        </p:nvSpPr>
        <p:spPr>
          <a:xfrm>
            <a:off x="365760" y="4178808"/>
            <a:ext cx="8412480" cy="685800"/>
          </a:xfrm>
          <a:prstGeom prst="rect">
            <a:avLst/>
          </a:prstGeom>
          <a:solidFill>
            <a:srgbClr val="FFF5F5"/>
          </a:solidFill>
          <a:ln w="12700">
            <a:solidFill>
              <a:srgbClr val="FFCDD2"/>
            </a:solidFill>
            <a:prstDash val="solid"/>
          </a:ln>
          <a:effectLst>
            <a:outerShdw blurRad="63500" dist="25400" dir="8100000" algn="bl" rotWithShape="0">
              <a:srgbClr val="000000">
                <a:alpha val="9000"/>
              </a:srgbClr>
            </a:outerShdw>
          </a:effectLst>
        </p:spPr>
        <p:txBody>
          <a:bodyPr/>
          <a:lstStyle/>
          <a:p>
            <a:endParaRPr lang="fr-FR"/>
          </a:p>
        </p:txBody>
      </p:sp>
      <p:sp>
        <p:nvSpPr>
          <p:cNvPr id="26" name="Text 24"/>
          <p:cNvSpPr/>
          <p:nvPr/>
        </p:nvSpPr>
        <p:spPr>
          <a:xfrm>
            <a:off x="502920" y="4224528"/>
            <a:ext cx="3291840" cy="274320"/>
          </a:xfrm>
          <a:prstGeom prst="rect">
            <a:avLst/>
          </a:prstGeom>
          <a:noFill/>
          <a:ln/>
        </p:spPr>
        <p:txBody>
          <a:bodyPr wrap="square" lIns="0" tIns="0" rIns="0" bIns="0" rtlCol="0" anchor="ctr"/>
          <a:lstStyle/>
          <a:p>
            <a:pPr marL="0" indent="0">
              <a:buNone/>
            </a:pPr>
            <a:r>
              <a:rPr lang="en-US" sz="1200" b="1" i="1" dirty="0">
                <a:solidFill>
                  <a:srgbClr val="B71C1C"/>
                </a:solidFill>
                <a:latin typeface="Calibri" pitchFamily="34" charset="0"/>
                <a:ea typeface="Calibri" pitchFamily="34" charset="-122"/>
                <a:cs typeface="Calibri" pitchFamily="34" charset="-120"/>
              </a:rPr>
              <a:t>✗  *l'haricot  /  *l'hamster</a:t>
            </a:r>
            <a:endParaRPr lang="en-US" sz="1200" dirty="0"/>
          </a:p>
        </p:txBody>
      </p:sp>
      <p:sp>
        <p:nvSpPr>
          <p:cNvPr id="27" name="Shape 25"/>
          <p:cNvSpPr/>
          <p:nvPr/>
        </p:nvSpPr>
        <p:spPr>
          <a:xfrm>
            <a:off x="3931920" y="4251960"/>
            <a:ext cx="0" cy="502920"/>
          </a:xfrm>
          <a:prstGeom prst="line">
            <a:avLst/>
          </a:prstGeom>
          <a:noFill/>
          <a:ln w="19050">
            <a:solidFill>
              <a:srgbClr val="CBD5E0"/>
            </a:solidFill>
            <a:prstDash val="dash"/>
          </a:ln>
        </p:spPr>
        <p:txBody>
          <a:bodyPr/>
          <a:lstStyle/>
          <a:p>
            <a:endParaRPr lang="fr-FR"/>
          </a:p>
        </p:txBody>
      </p:sp>
      <p:sp>
        <p:nvSpPr>
          <p:cNvPr id="28" name="Text 26"/>
          <p:cNvSpPr/>
          <p:nvPr/>
        </p:nvSpPr>
        <p:spPr>
          <a:xfrm>
            <a:off x="4069080" y="4224528"/>
            <a:ext cx="3017520" cy="274320"/>
          </a:xfrm>
          <a:prstGeom prst="rect">
            <a:avLst/>
          </a:prstGeom>
          <a:noFill/>
          <a:ln/>
        </p:spPr>
        <p:txBody>
          <a:bodyPr wrap="square" lIns="0" tIns="0" rIns="0" bIns="0" rtlCol="0" anchor="ctr"/>
          <a:lstStyle/>
          <a:p>
            <a:pPr marL="0" indent="0">
              <a:buNone/>
            </a:pPr>
            <a:r>
              <a:rPr lang="en-US" sz="1200" b="1" i="1" dirty="0">
                <a:solidFill>
                  <a:srgbClr val="1A6B3C"/>
                </a:solidFill>
                <a:latin typeface="Calibri" pitchFamily="34" charset="0"/>
                <a:ea typeface="Calibri" pitchFamily="34" charset="-122"/>
                <a:cs typeface="Calibri" pitchFamily="34" charset="-120"/>
              </a:rPr>
              <a:t>✓  le haricot  /  le hamster</a:t>
            </a:r>
            <a:endParaRPr lang="en-US" sz="1200" dirty="0"/>
          </a:p>
        </p:txBody>
      </p:sp>
      <p:sp>
        <p:nvSpPr>
          <p:cNvPr id="29" name="Text 27"/>
          <p:cNvSpPr/>
          <p:nvPr/>
        </p:nvSpPr>
        <p:spPr>
          <a:xfrm>
            <a:off x="502920" y="4572000"/>
            <a:ext cx="8138160" cy="237744"/>
          </a:xfrm>
          <a:prstGeom prst="rect">
            <a:avLst/>
          </a:prstGeom>
          <a:noFill/>
          <a:ln/>
        </p:spPr>
        <p:txBody>
          <a:bodyPr wrap="square" lIns="0" tIns="0" rIns="0" bIns="0" rtlCol="0" anchor="ctr"/>
          <a:lstStyle/>
          <a:p>
            <a:pPr marL="0" indent="0">
              <a:buNone/>
            </a:pPr>
            <a:r>
              <a:rPr lang="en-US" sz="1050" dirty="0">
                <a:solidFill>
                  <a:srgbClr val="4A5568"/>
                </a:solidFill>
                <a:latin typeface="Calibri" pitchFamily="34" charset="0"/>
                <a:ea typeface="Calibri" pitchFamily="34" charset="-122"/>
                <a:cs typeface="Calibri" pitchFamily="34" charset="-120"/>
              </a:rPr>
              <a:t>H aspiré : élision interdite — on écrit et dit « le », jamais « l' »</a:t>
            </a:r>
            <a:endParaRPr lang="en-US" sz="10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8">
    <p:bg>
      <p:bgPr>
        <a:solidFill>
          <a:srgbClr val="F7F8FA"/>
        </a:solidFill>
        <a:effectLst/>
      </p:bgPr>
    </p:bg>
    <p:spTree>
      <p:nvGrpSpPr>
        <p:cNvPr id="1" name=""/>
        <p:cNvGrpSpPr/>
        <p:nvPr/>
      </p:nvGrpSpPr>
      <p:grpSpPr>
        <a:xfrm>
          <a:off x="0" y="0"/>
          <a:ext cx="0" cy="0"/>
          <a:chOff x="0" y="0"/>
          <a:chExt cx="0" cy="0"/>
        </a:xfrm>
      </p:grpSpPr>
      <p:sp>
        <p:nvSpPr>
          <p:cNvPr id="2" name="Shape 0"/>
          <p:cNvSpPr/>
          <p:nvPr/>
        </p:nvSpPr>
        <p:spPr>
          <a:xfrm>
            <a:off x="0" y="0"/>
            <a:ext cx="9144000" cy="1051560"/>
          </a:xfrm>
          <a:prstGeom prst="rect">
            <a:avLst/>
          </a:prstGeom>
          <a:solidFill>
            <a:srgbClr val="1B2F50"/>
          </a:solidFill>
          <a:ln w="12700">
            <a:solidFill>
              <a:srgbClr val="1B2F50"/>
            </a:solidFill>
            <a:prstDash val="solid"/>
          </a:ln>
        </p:spPr>
        <p:txBody>
          <a:bodyPr/>
          <a:lstStyle/>
          <a:p>
            <a:endParaRPr lang="fr-FR"/>
          </a:p>
        </p:txBody>
      </p:sp>
      <p:sp>
        <p:nvSpPr>
          <p:cNvPr id="3" name="Text 1"/>
          <p:cNvSpPr/>
          <p:nvPr/>
        </p:nvSpPr>
        <p:spPr>
          <a:xfrm>
            <a:off x="411480" y="91440"/>
            <a:ext cx="8321040" cy="594360"/>
          </a:xfrm>
          <a:prstGeom prst="rect">
            <a:avLst/>
          </a:prstGeom>
          <a:noFill/>
          <a:ln/>
        </p:spPr>
        <p:txBody>
          <a:bodyPr wrap="square" lIns="0" tIns="0" rIns="0" bIns="0" rtlCol="0" anchor="ctr"/>
          <a:lstStyle/>
          <a:p>
            <a:pPr marL="0" indent="0" algn="l">
              <a:buNone/>
            </a:pPr>
            <a:r>
              <a:rPr lang="en-US" sz="2600" b="1" dirty="0">
                <a:solidFill>
                  <a:srgbClr val="FFFFFF"/>
                </a:solidFill>
                <a:latin typeface="Calibri" pitchFamily="34" charset="0"/>
                <a:ea typeface="Calibri" pitchFamily="34" charset="-122"/>
                <a:cs typeface="Calibri" pitchFamily="34" charset="-120"/>
              </a:rPr>
              <a:t>  SYNTHÈSE</a:t>
            </a:r>
            <a:endParaRPr lang="en-US" sz="2600" dirty="0"/>
          </a:p>
        </p:txBody>
      </p:sp>
      <p:sp>
        <p:nvSpPr>
          <p:cNvPr id="4" name="Text 2"/>
          <p:cNvSpPr/>
          <p:nvPr/>
        </p:nvSpPr>
        <p:spPr>
          <a:xfrm>
            <a:off x="411480" y="667512"/>
            <a:ext cx="8321040" cy="320040"/>
          </a:xfrm>
          <a:prstGeom prst="rect">
            <a:avLst/>
          </a:prstGeom>
          <a:noFill/>
          <a:ln/>
        </p:spPr>
        <p:txBody>
          <a:bodyPr wrap="square" lIns="0" tIns="0" rIns="0" bIns="0" rtlCol="0" anchor="ctr"/>
          <a:lstStyle/>
          <a:p>
            <a:pPr marL="0" indent="0" algn="l">
              <a:buNone/>
            </a:pPr>
            <a:endParaRPr lang="en-US" sz="1200" dirty="0"/>
          </a:p>
        </p:txBody>
      </p:sp>
      <p:graphicFrame>
        <p:nvGraphicFramePr>
          <p:cNvPr id="9" name="Table 0"/>
          <p:cNvGraphicFramePr>
            <a:graphicFrameLocks noGrp="1"/>
          </p:cNvGraphicFramePr>
          <p:nvPr>
            <p:extLst>
              <p:ext uri="{D42A27DB-BD31-4B8C-83A1-F6EECF244321}">
                <p14:modId xmlns:p14="http://schemas.microsoft.com/office/powerpoint/2010/main" val="1579011935"/>
              </p:ext>
            </p:extLst>
          </p:nvPr>
        </p:nvGraphicFramePr>
        <p:xfrm>
          <a:off x="411480" y="1115568"/>
          <a:ext cx="8321040" cy="3401568"/>
        </p:xfrm>
        <a:graphic>
          <a:graphicData uri="http://schemas.openxmlformats.org/drawingml/2006/table">
            <a:tbl>
              <a:tblPr/>
              <a:tblGrid>
                <a:gridCol w="2286000">
                  <a:extLst>
                    <a:ext uri="{9D8B030D-6E8A-4147-A177-3AD203B41FA5}">
                      <a16:colId xmlns:a16="http://schemas.microsoft.com/office/drawing/2014/main" val="20000"/>
                    </a:ext>
                  </a:extLst>
                </a:gridCol>
                <a:gridCol w="3017520">
                  <a:extLst>
                    <a:ext uri="{9D8B030D-6E8A-4147-A177-3AD203B41FA5}">
                      <a16:colId xmlns:a16="http://schemas.microsoft.com/office/drawing/2014/main" val="20001"/>
                    </a:ext>
                  </a:extLst>
                </a:gridCol>
                <a:gridCol w="3017520">
                  <a:extLst>
                    <a:ext uri="{9D8B030D-6E8A-4147-A177-3AD203B41FA5}">
                      <a16:colId xmlns:a16="http://schemas.microsoft.com/office/drawing/2014/main" val="20002"/>
                    </a:ext>
                  </a:extLst>
                </a:gridCol>
              </a:tblGrid>
              <a:tr h="566928">
                <a:tc>
                  <a:txBody>
                    <a:bodyPr/>
                    <a:lstStyle/>
                    <a:p>
                      <a:pPr marL="0" indent="0">
                        <a:buNone/>
                      </a:pP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1B2F50"/>
                    </a:solidFill>
                  </a:tcPr>
                </a:tc>
                <a:tc>
                  <a:txBody>
                    <a:bodyPr/>
                    <a:lstStyle/>
                    <a:p>
                      <a:pPr marL="0" indent="0" algn="ctr">
                        <a:buNone/>
                      </a:pPr>
                      <a:r>
                        <a:rPr lang="en-US" sz="1250" b="1" dirty="0">
                          <a:solidFill>
                            <a:srgbClr val="FFFFFF"/>
                          </a:solidFill>
                          <a:latin typeface="Calibri" pitchFamily="34" charset="0"/>
                          <a:ea typeface="Calibri" pitchFamily="34" charset="-122"/>
                          <a:cs typeface="Calibri" pitchFamily="34" charset="-120"/>
                        </a:rPr>
                        <a:t>H MUET</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1A6B3C"/>
                    </a:solidFill>
                  </a:tcPr>
                </a:tc>
                <a:tc>
                  <a:txBody>
                    <a:bodyPr/>
                    <a:lstStyle/>
                    <a:p>
                      <a:pPr marL="0" indent="0" algn="ctr">
                        <a:buNone/>
                      </a:pPr>
                      <a:r>
                        <a:rPr lang="en-US" sz="1250" b="1" dirty="0">
                          <a:solidFill>
                            <a:srgbClr val="FFFFFF"/>
                          </a:solidFill>
                          <a:latin typeface="Calibri" pitchFamily="34" charset="0"/>
                          <a:ea typeface="Calibri" pitchFamily="34" charset="-122"/>
                          <a:cs typeface="Calibri" pitchFamily="34" charset="-120"/>
                        </a:rPr>
                        <a:t>H ASPIRÉ</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B71C1C"/>
                    </a:solidFill>
                  </a:tcPr>
                </a:tc>
                <a:extLst>
                  <a:ext uri="{0D108BD9-81ED-4DB2-BD59-A6C34878D82A}">
                    <a16:rowId xmlns:a16="http://schemas.microsoft.com/office/drawing/2014/main" val="10000"/>
                  </a:ext>
                </a:extLst>
              </a:tr>
              <a:tr h="566928">
                <a:tc>
                  <a:txBody>
                    <a:bodyPr/>
                    <a:lstStyle/>
                    <a:p>
                      <a:pPr marL="0" indent="0">
                        <a:buNone/>
                      </a:pPr>
                      <a:r>
                        <a:rPr lang="en-US" sz="1250" b="1" dirty="0">
                          <a:solidFill>
                            <a:srgbClr val="000000"/>
                          </a:solidFill>
                          <a:latin typeface="Calibri" pitchFamily="34" charset="0"/>
                          <a:ea typeface="Calibri" pitchFamily="34" charset="-122"/>
                          <a:cs typeface="Calibri" pitchFamily="34" charset="-120"/>
                        </a:rPr>
                        <a:t>Élision</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5F5F5"/>
                    </a:solidFill>
                  </a:tcPr>
                </a:tc>
                <a:tc>
                  <a:txBody>
                    <a:bodyPr/>
                    <a:lstStyle/>
                    <a:p>
                      <a:pPr marL="0" indent="0">
                        <a:buNone/>
                      </a:pPr>
                      <a:r>
                        <a:rPr lang="en-US" sz="1250" dirty="0">
                          <a:solidFill>
                            <a:srgbClr val="1A6B3C"/>
                          </a:solidFill>
                          <a:latin typeface="Calibri" pitchFamily="34" charset="0"/>
                          <a:ea typeface="Calibri" pitchFamily="34" charset="-122"/>
                          <a:cs typeface="Calibri" pitchFamily="34" charset="-120"/>
                        </a:rPr>
                        <a:t>✓  OBLIGATOIRE</a:t>
                      </a:r>
                      <a:endParaRPr lang="en-US" sz="1250" dirty="0">
                        <a:latin typeface="Calibri" charset="0"/>
                        <a:ea typeface="Calibri" charset="0"/>
                        <a:cs typeface="Calibri" charset="0"/>
                      </a:endParaRPr>
                    </a:p>
                    <a:p>
                      <a:pPr marL="0" indent="0">
                        <a:buNone/>
                      </a:pPr>
                      <a:r>
                        <a:rPr lang="en-US" sz="1250" dirty="0">
                          <a:solidFill>
                            <a:srgbClr val="1A6B3C"/>
                          </a:solidFill>
                          <a:latin typeface="Calibri" pitchFamily="34" charset="0"/>
                          <a:ea typeface="Calibri" pitchFamily="34" charset="-122"/>
                          <a:cs typeface="Calibri" pitchFamily="34" charset="-120"/>
                        </a:rPr>
                        <a:t>l'homme · l'heure · l'hôtel</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E8F5EE"/>
                    </a:solidFill>
                  </a:tcPr>
                </a:tc>
                <a:tc>
                  <a:txBody>
                    <a:bodyPr/>
                    <a:lstStyle/>
                    <a:p>
                      <a:pPr marL="0" indent="0">
                        <a:buNone/>
                      </a:pPr>
                      <a:r>
                        <a:rPr lang="en-US" sz="1250" dirty="0">
                          <a:solidFill>
                            <a:srgbClr val="B71C1C"/>
                          </a:solidFill>
                          <a:latin typeface="Calibri" pitchFamily="34" charset="0"/>
                          <a:ea typeface="Calibri" pitchFamily="34" charset="-122"/>
                          <a:cs typeface="Calibri" pitchFamily="34" charset="-120"/>
                        </a:rPr>
                        <a:t>✗  INTERDITE</a:t>
                      </a:r>
                      <a:endParaRPr lang="en-US" sz="1250" dirty="0">
                        <a:latin typeface="Calibri" charset="0"/>
                        <a:ea typeface="Calibri" charset="0"/>
                        <a:cs typeface="Calibri" charset="0"/>
                      </a:endParaRPr>
                    </a:p>
                    <a:p>
                      <a:pPr marL="0" indent="0">
                        <a:buNone/>
                      </a:pPr>
                      <a:r>
                        <a:rPr lang="en-US" sz="1250" dirty="0">
                          <a:solidFill>
                            <a:srgbClr val="B71C1C"/>
                          </a:solidFill>
                          <a:latin typeface="Calibri" pitchFamily="34" charset="0"/>
                          <a:ea typeface="Calibri" pitchFamily="34" charset="-122"/>
                          <a:cs typeface="Calibri" pitchFamily="34" charset="-120"/>
                        </a:rPr>
                        <a:t>le hibou · la honte · le haricot</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DECEA"/>
                    </a:solidFill>
                  </a:tcPr>
                </a:tc>
                <a:extLst>
                  <a:ext uri="{0D108BD9-81ED-4DB2-BD59-A6C34878D82A}">
                    <a16:rowId xmlns:a16="http://schemas.microsoft.com/office/drawing/2014/main" val="10001"/>
                  </a:ext>
                </a:extLst>
              </a:tr>
              <a:tr h="566928">
                <a:tc>
                  <a:txBody>
                    <a:bodyPr/>
                    <a:lstStyle/>
                    <a:p>
                      <a:pPr marL="0" indent="0">
                        <a:buNone/>
                      </a:pPr>
                      <a:r>
                        <a:rPr lang="en-US" sz="1250" b="1" dirty="0">
                          <a:solidFill>
                            <a:srgbClr val="000000"/>
                          </a:solidFill>
                          <a:latin typeface="Calibri" pitchFamily="34" charset="0"/>
                          <a:ea typeface="Calibri" pitchFamily="34" charset="-122"/>
                          <a:cs typeface="Calibri" pitchFamily="34" charset="-120"/>
                        </a:rPr>
                        <a:t>Liaison</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5F5F5"/>
                    </a:solidFill>
                  </a:tcPr>
                </a:tc>
                <a:tc>
                  <a:txBody>
                    <a:bodyPr/>
                    <a:lstStyle/>
                    <a:p>
                      <a:pPr marL="0" indent="0">
                        <a:buNone/>
                      </a:pPr>
                      <a:r>
                        <a:rPr lang="en-US" sz="1250" dirty="0">
                          <a:solidFill>
                            <a:srgbClr val="1A6B3C"/>
                          </a:solidFill>
                          <a:latin typeface="Calibri" pitchFamily="34" charset="0"/>
                          <a:ea typeface="Calibri" pitchFamily="34" charset="-122"/>
                          <a:cs typeface="Calibri" pitchFamily="34" charset="-120"/>
                        </a:rPr>
                        <a:t>✓  POSSIBLE</a:t>
                      </a:r>
                      <a:endParaRPr lang="en-US" sz="1250" dirty="0">
                        <a:latin typeface="Calibri" charset="0"/>
                        <a:ea typeface="Calibri" charset="0"/>
                        <a:cs typeface="Calibri" charset="0"/>
                      </a:endParaRPr>
                    </a:p>
                    <a:p>
                      <a:pPr marL="0" indent="0">
                        <a:buNone/>
                      </a:pPr>
                      <a:r>
                        <a:rPr lang="en-US" sz="1250" dirty="0">
                          <a:solidFill>
                            <a:srgbClr val="1A6B3C"/>
                          </a:solidFill>
                          <a:latin typeface="Calibri" pitchFamily="34" charset="0"/>
                          <a:ea typeface="Calibri" pitchFamily="34" charset="-122"/>
                          <a:cs typeface="Calibri" pitchFamily="34" charset="-120"/>
                        </a:rPr>
                        <a:t>les hirondelles [le-z-iʁõdɛl]</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E8F5EE"/>
                    </a:solidFill>
                  </a:tcPr>
                </a:tc>
                <a:tc>
                  <a:txBody>
                    <a:bodyPr/>
                    <a:lstStyle/>
                    <a:p>
                      <a:pPr marL="0" indent="0">
                        <a:buNone/>
                      </a:pPr>
                      <a:r>
                        <a:rPr lang="en-US" sz="1250" dirty="0">
                          <a:solidFill>
                            <a:srgbClr val="B71C1C"/>
                          </a:solidFill>
                          <a:latin typeface="Calibri" pitchFamily="34" charset="0"/>
                          <a:ea typeface="Calibri" pitchFamily="34" charset="-122"/>
                          <a:cs typeface="Calibri" pitchFamily="34" charset="-120"/>
                        </a:rPr>
                        <a:t>✗  INTERDITE</a:t>
                      </a:r>
                      <a:endParaRPr lang="en-US" sz="1250" dirty="0">
                        <a:latin typeface="Calibri" charset="0"/>
                        <a:ea typeface="Calibri" charset="0"/>
                        <a:cs typeface="Calibri" charset="0"/>
                      </a:endParaRPr>
                    </a:p>
                    <a:p>
                      <a:pPr marL="0" indent="0">
                        <a:buNone/>
                      </a:pPr>
                      <a:r>
                        <a:rPr lang="en-US" sz="1250" dirty="0">
                          <a:solidFill>
                            <a:srgbClr val="B71C1C"/>
                          </a:solidFill>
                          <a:latin typeface="Calibri" pitchFamily="34" charset="0"/>
                          <a:ea typeface="Calibri" pitchFamily="34" charset="-122"/>
                          <a:cs typeface="Calibri" pitchFamily="34" charset="-120"/>
                        </a:rPr>
                        <a:t>des / haricots  [de — aʁiko]</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DECEA"/>
                    </a:solidFill>
                  </a:tcPr>
                </a:tc>
                <a:extLst>
                  <a:ext uri="{0D108BD9-81ED-4DB2-BD59-A6C34878D82A}">
                    <a16:rowId xmlns:a16="http://schemas.microsoft.com/office/drawing/2014/main" val="10002"/>
                  </a:ext>
                </a:extLst>
              </a:tr>
              <a:tr h="566928">
                <a:tc>
                  <a:txBody>
                    <a:bodyPr/>
                    <a:lstStyle/>
                    <a:p>
                      <a:pPr marL="0" indent="0">
                        <a:buNone/>
                      </a:pPr>
                      <a:r>
                        <a:rPr lang="en-US" sz="1250" b="1" dirty="0">
                          <a:solidFill>
                            <a:srgbClr val="000000"/>
                          </a:solidFill>
                          <a:latin typeface="Calibri" pitchFamily="34" charset="0"/>
                          <a:ea typeface="Calibri" pitchFamily="34" charset="-122"/>
                          <a:cs typeface="Calibri" pitchFamily="34" charset="-120"/>
                        </a:rPr>
                        <a:t>Adjectif masc. sg.</a:t>
                      </a:r>
                      <a:endParaRPr lang="en-US" sz="1250" dirty="0">
                        <a:latin typeface="Calibri" charset="0"/>
                        <a:ea typeface="Calibri" charset="0"/>
                        <a:cs typeface="Calibri" charset="0"/>
                      </a:endParaRPr>
                    </a:p>
                    <a:p>
                      <a:pPr marL="0" indent="0">
                        <a:buNone/>
                      </a:pPr>
                      <a:r>
                        <a:rPr lang="en-US" sz="1250" b="1" dirty="0">
                          <a:solidFill>
                            <a:srgbClr val="000000"/>
                          </a:solidFill>
                          <a:latin typeface="Calibri" pitchFamily="34" charset="0"/>
                          <a:ea typeface="Calibri" pitchFamily="34" charset="-122"/>
                          <a:cs typeface="Calibri" pitchFamily="34" charset="-120"/>
                        </a:rPr>
                        <a:t>beau / nouveau / vieux</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5F5F5"/>
                    </a:solidFill>
                  </a:tcPr>
                </a:tc>
                <a:tc>
                  <a:txBody>
                    <a:bodyPr/>
                    <a:lstStyle/>
                    <a:p>
                      <a:pPr marL="0" indent="0">
                        <a:buNone/>
                      </a:pPr>
                      <a:r>
                        <a:rPr lang="en-US" sz="1250" b="1" dirty="0">
                          <a:solidFill>
                            <a:srgbClr val="1A6B3C"/>
                          </a:solidFill>
                          <a:latin typeface="Calibri" pitchFamily="34" charset="0"/>
                          <a:ea typeface="Calibri" pitchFamily="34" charset="-122"/>
                          <a:cs typeface="Calibri" pitchFamily="34" charset="-120"/>
                        </a:rPr>
                        <a:t>Forme spéciale</a:t>
                      </a:r>
                      <a:endParaRPr lang="en-US" sz="1250" dirty="0">
                        <a:latin typeface="Calibri" charset="0"/>
                        <a:ea typeface="Calibri" charset="0"/>
                        <a:cs typeface="Calibri" charset="0"/>
                      </a:endParaRPr>
                    </a:p>
                    <a:p>
                      <a:pPr marL="0" indent="0">
                        <a:buNone/>
                      </a:pPr>
                      <a:r>
                        <a:rPr lang="en-US" sz="1250" b="1" dirty="0">
                          <a:solidFill>
                            <a:srgbClr val="1A6B3C"/>
                          </a:solidFill>
                          <a:latin typeface="Calibri" pitchFamily="34" charset="0"/>
                          <a:ea typeface="Calibri" pitchFamily="34" charset="-122"/>
                          <a:cs typeface="Calibri" pitchFamily="34" charset="-120"/>
                        </a:rPr>
                        <a:t>bel / nouvel / vieil</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E8F5EE"/>
                    </a:solidFill>
                  </a:tcPr>
                </a:tc>
                <a:tc>
                  <a:txBody>
                    <a:bodyPr/>
                    <a:lstStyle/>
                    <a:p>
                      <a:pPr marL="0" indent="0">
                        <a:buNone/>
                      </a:pPr>
                      <a:r>
                        <a:rPr lang="en-US" sz="1250" b="1" dirty="0">
                          <a:solidFill>
                            <a:srgbClr val="B71C1C"/>
                          </a:solidFill>
                          <a:latin typeface="Calibri" pitchFamily="34" charset="0"/>
                          <a:ea typeface="Calibri" pitchFamily="34" charset="-122"/>
                          <a:cs typeface="Calibri" pitchFamily="34" charset="-120"/>
                        </a:rPr>
                        <a:t>Forme normale</a:t>
                      </a:r>
                      <a:endParaRPr lang="en-US" sz="1250" dirty="0">
                        <a:latin typeface="Calibri" charset="0"/>
                        <a:ea typeface="Calibri" charset="0"/>
                        <a:cs typeface="Calibri" charset="0"/>
                      </a:endParaRPr>
                    </a:p>
                    <a:p>
                      <a:pPr marL="0" indent="0">
                        <a:buNone/>
                      </a:pPr>
                      <a:r>
                        <a:rPr lang="en-US" sz="1250" b="1" dirty="0">
                          <a:solidFill>
                            <a:srgbClr val="B71C1C"/>
                          </a:solidFill>
                          <a:latin typeface="Calibri" pitchFamily="34" charset="0"/>
                          <a:ea typeface="Calibri" pitchFamily="34" charset="-122"/>
                          <a:cs typeface="Calibri" pitchFamily="34" charset="-120"/>
                        </a:rPr>
                        <a:t>beau / nouveau / vieux</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DECEA"/>
                    </a:solidFill>
                  </a:tcPr>
                </a:tc>
                <a:extLst>
                  <a:ext uri="{0D108BD9-81ED-4DB2-BD59-A6C34878D82A}">
                    <a16:rowId xmlns:a16="http://schemas.microsoft.com/office/drawing/2014/main" val="10003"/>
                  </a:ext>
                </a:extLst>
              </a:tr>
              <a:tr h="566928">
                <a:tc>
                  <a:txBody>
                    <a:bodyPr/>
                    <a:lstStyle/>
                    <a:p>
                      <a:pPr marL="0" indent="0">
                        <a:buNone/>
                      </a:pPr>
                      <a:r>
                        <a:rPr lang="en-US" sz="1250" b="1" dirty="0">
                          <a:solidFill>
                            <a:srgbClr val="000000"/>
                          </a:solidFill>
                          <a:latin typeface="Calibri" pitchFamily="34" charset="0"/>
                          <a:ea typeface="Calibri" pitchFamily="34" charset="-122"/>
                          <a:cs typeface="Calibri" pitchFamily="34" charset="-120"/>
                        </a:rPr>
                        <a:t>Règle pour reconnaître</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5F5F5"/>
                    </a:solidFill>
                  </a:tcPr>
                </a:tc>
                <a:tc>
                  <a:txBody>
                    <a:bodyPr/>
                    <a:lstStyle/>
                    <a:p>
                      <a:pPr marL="0" indent="0">
                        <a:buNone/>
                      </a:pPr>
                      <a:r>
                        <a:rPr lang="en-US" sz="1250" dirty="0">
                          <a:solidFill>
                            <a:srgbClr val="4A5568"/>
                          </a:solidFill>
                          <a:latin typeface="Calibri" pitchFamily="34" charset="0"/>
                          <a:ea typeface="Calibri" pitchFamily="34" charset="-122"/>
                          <a:cs typeface="Calibri" pitchFamily="34" charset="-120"/>
                        </a:rPr>
                        <a:t>Souvent : origine latine</a:t>
                      </a:r>
                      <a:endParaRPr lang="en-US" sz="1250" dirty="0">
                        <a:latin typeface="Calibri" charset="0"/>
                        <a:ea typeface="Calibri" charset="0"/>
                        <a:cs typeface="Calibri" charset="0"/>
                      </a:endParaRPr>
                    </a:p>
                    <a:p>
                      <a:pPr marL="0" indent="0">
                        <a:buNone/>
                      </a:pPr>
                      <a:r>
                        <a:rPr lang="en-US" sz="1250" dirty="0">
                          <a:solidFill>
                            <a:srgbClr val="4A5568"/>
                          </a:solidFill>
                          <a:latin typeface="Calibri" pitchFamily="34" charset="0"/>
                          <a:ea typeface="Calibri" pitchFamily="34" charset="-122"/>
                          <a:cs typeface="Calibri" pitchFamily="34" charset="-120"/>
                        </a:rPr>
                        <a:t>Mais AUCUNE règle fiable</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E8F5EE"/>
                    </a:solidFill>
                  </a:tcPr>
                </a:tc>
                <a:tc>
                  <a:txBody>
                    <a:bodyPr/>
                    <a:lstStyle/>
                    <a:p>
                      <a:pPr marL="0" indent="0">
                        <a:buNone/>
                      </a:pPr>
                      <a:r>
                        <a:rPr lang="en-US" sz="1250" dirty="0">
                          <a:solidFill>
                            <a:srgbClr val="4A5568"/>
                          </a:solidFill>
                          <a:latin typeface="Calibri" pitchFamily="34" charset="0"/>
                          <a:ea typeface="Calibri" pitchFamily="34" charset="-122"/>
                          <a:cs typeface="Calibri" pitchFamily="34" charset="-120"/>
                        </a:rPr>
                        <a:t>Souvent : mot emprunté</a:t>
                      </a:r>
                      <a:endParaRPr lang="en-US" sz="1250" dirty="0">
                        <a:latin typeface="Calibri" charset="0"/>
                        <a:ea typeface="Calibri" charset="0"/>
                        <a:cs typeface="Calibri" charset="0"/>
                      </a:endParaRPr>
                    </a:p>
                    <a:p>
                      <a:pPr marL="0" indent="0">
                        <a:buNone/>
                      </a:pPr>
                      <a:r>
                        <a:rPr lang="en-US" sz="1250" dirty="0">
                          <a:solidFill>
                            <a:srgbClr val="4A5568"/>
                          </a:solidFill>
                          <a:latin typeface="Calibri" pitchFamily="34" charset="0"/>
                          <a:ea typeface="Calibri" pitchFamily="34" charset="-122"/>
                          <a:cs typeface="Calibri" pitchFamily="34" charset="-120"/>
                        </a:rPr>
                        <a:t>Mais AUCUNE règle fiable</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DECEA"/>
                    </a:solidFill>
                  </a:tcPr>
                </a:tc>
                <a:extLst>
                  <a:ext uri="{0D108BD9-81ED-4DB2-BD59-A6C34878D82A}">
                    <a16:rowId xmlns:a16="http://schemas.microsoft.com/office/drawing/2014/main" val="10004"/>
                  </a:ext>
                </a:extLst>
              </a:tr>
              <a:tr h="566928">
                <a:tc>
                  <a:txBody>
                    <a:bodyPr/>
                    <a:lstStyle/>
                    <a:p>
                      <a:pPr marL="0" indent="0">
                        <a:buNone/>
                      </a:pPr>
                      <a:r>
                        <a:rPr lang="en-US" sz="1250" b="1" dirty="0">
                          <a:solidFill>
                            <a:srgbClr val="000000"/>
                          </a:solidFill>
                          <a:latin typeface="Calibri" pitchFamily="34" charset="0"/>
                          <a:ea typeface="Calibri" pitchFamily="34" charset="-122"/>
                          <a:cs typeface="Calibri" pitchFamily="34" charset="-120"/>
                        </a:rPr>
                        <a:t>Stratégie</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5F5F5"/>
                    </a:solidFill>
                  </a:tcPr>
                </a:tc>
                <a:tc>
                  <a:txBody>
                    <a:bodyPr/>
                    <a:lstStyle/>
                    <a:p>
                      <a:pPr marL="0" indent="0">
                        <a:buNone/>
                      </a:pPr>
                      <a:r>
                        <a:rPr lang="en-US" sz="1250" b="1" dirty="0">
                          <a:solidFill>
                            <a:srgbClr val="BF360C"/>
                          </a:solidFill>
                          <a:latin typeface="Calibri" pitchFamily="34" charset="0"/>
                          <a:ea typeface="Calibri" pitchFamily="34" charset="-122"/>
                          <a:cs typeface="Calibri" pitchFamily="34" charset="-120"/>
                        </a:rPr>
                        <a:t>→  MÉMORISER mot par mot</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FF8E1"/>
                    </a:solidFill>
                  </a:tcPr>
                </a:tc>
                <a:tc>
                  <a:txBody>
                    <a:bodyPr/>
                    <a:lstStyle/>
                    <a:p>
                      <a:pPr marL="0" indent="0">
                        <a:buNone/>
                      </a:pPr>
                      <a:r>
                        <a:rPr lang="en-US" sz="1250" b="1" dirty="0">
                          <a:solidFill>
                            <a:srgbClr val="BF360C"/>
                          </a:solidFill>
                          <a:latin typeface="Calibri" pitchFamily="34" charset="0"/>
                          <a:ea typeface="Calibri" pitchFamily="34" charset="-122"/>
                          <a:cs typeface="Calibri" pitchFamily="34" charset="-120"/>
                        </a:rPr>
                        <a:t>→  MÉMORISER mot par mot</a:t>
                      </a:r>
                      <a:endParaRPr lang="en-US" sz="1250" dirty="0">
                        <a:latin typeface="Calibri" charset="0"/>
                        <a:ea typeface="Calibri" charset="0"/>
                        <a:cs typeface="Calibri" charset="0"/>
                      </a:endParaRPr>
                    </a:p>
                  </a:txBody>
                  <a:tcPr>
                    <a:lnL w="12700" cap="flat" cmpd="sng" algn="ctr">
                      <a:solidFill>
                        <a:srgbClr val="CBD5E0"/>
                      </a:solidFill>
                      <a:prstDash val="solid"/>
                      <a:round/>
                      <a:headEnd type="none" w="med" len="med"/>
                      <a:tailEnd type="none" w="med" len="med"/>
                    </a:lnL>
                    <a:lnR w="12700" cap="flat" cmpd="sng" algn="ctr">
                      <a:solidFill>
                        <a:srgbClr val="CBD5E0"/>
                      </a:solidFill>
                      <a:prstDash val="solid"/>
                      <a:round/>
                      <a:headEnd type="none" w="med" len="med"/>
                      <a:tailEnd type="none" w="med" len="med"/>
                    </a:lnR>
                    <a:lnT w="12700" cap="flat" cmpd="sng" algn="ctr">
                      <a:solidFill>
                        <a:srgbClr val="CBD5E0"/>
                      </a:solidFill>
                      <a:prstDash val="solid"/>
                      <a:round/>
                      <a:headEnd type="none" w="med" len="med"/>
                      <a:tailEnd type="none" w="med" len="med"/>
                    </a:lnT>
                    <a:lnB w="12700" cap="flat" cmpd="sng" algn="ctr">
                      <a:solidFill>
                        <a:srgbClr val="CBD5E0"/>
                      </a:solidFill>
                      <a:prstDash val="solid"/>
                      <a:round/>
                      <a:headEnd type="none" w="med" len="med"/>
                      <a:tailEnd type="none" w="med" len="med"/>
                    </a:lnB>
                    <a:solidFill>
                      <a:srgbClr val="FFF8E1"/>
                    </a:solidFill>
                  </a:tcPr>
                </a:tc>
                <a:extLst>
                  <a:ext uri="{0D108BD9-81ED-4DB2-BD59-A6C34878D82A}">
                    <a16:rowId xmlns:a16="http://schemas.microsoft.com/office/drawing/2014/main" val="10005"/>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TotalTime>
  <Words>1150</Words>
  <Application>Microsoft Office PowerPoint</Application>
  <PresentationFormat>Affichage à l'écran (16:9)</PresentationFormat>
  <Paragraphs>173</Paragraphs>
  <Slides>10</Slides>
  <Notes>10</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10</vt:i4>
      </vt:variant>
    </vt:vector>
  </HeadingPairs>
  <TitlesOfParts>
    <vt:vector size="15" baseType="lpstr">
      <vt:lpstr>Aptos</vt:lpstr>
      <vt:lpstr>Arial</vt:lpstr>
      <vt:lpstr>Calibri</vt:lpstr>
      <vt:lpstr>Office Theme</vt:lpstr>
      <vt:lpstr>Simple Light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H muet et le H aspiré</dc:title>
  <dc:subject>PptxGenJS Presentation</dc:subject>
  <dc:creator>PptxGenJS</dc:creator>
  <cp:lastModifiedBy>Julie Claudia Barreau</cp:lastModifiedBy>
  <cp:revision>4</cp:revision>
  <dcterms:created xsi:type="dcterms:W3CDTF">2026-04-02T19:22:33Z</dcterms:created>
  <dcterms:modified xsi:type="dcterms:W3CDTF">2026-04-02T21:03:23Z</dcterms:modified>
</cp:coreProperties>
</file>