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73" r:id="rId7"/>
    <p:sldId id="263" r:id="rId8"/>
    <p:sldId id="264" r:id="rId9"/>
    <p:sldId id="265" r:id="rId10"/>
    <p:sldId id="266" r:id="rId11"/>
    <p:sldId id="267" r:id="rId12"/>
    <p:sldId id="268" r:id="rId13"/>
    <p:sldId id="269" r:id="rId14"/>
    <p:sldId id="272" r:id="rId15"/>
    <p:sldId id="271" r:id="rId16"/>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68" autoAdjust="0"/>
    <p:restoredTop sz="94610"/>
  </p:normalViewPr>
  <p:slideViewPr>
    <p:cSldViewPr snapToGrid="0" snapToObjects="1">
      <p:cViewPr varScale="1">
        <p:scale>
          <a:sx n="114" d="100"/>
          <a:sy n="114" d="100"/>
        </p:scale>
        <p:origin x="75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382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021451-1387-4CA6-816F-3879F97B5CBC}" type="slidenum">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FFFFFF"/>
        </a:solidFill>
        <a:effectLst/>
      </p:bgPr>
    </p:bg>
    <p:spTree>
      <p:nvGrpSpPr>
        <p:cNvPr id="1" name=""/>
        <p:cNvGrpSpPr/>
        <p:nvPr/>
      </p:nvGrpSpPr>
      <p:grpSpPr>
        <a:xfrm>
          <a:off x="0" y="0"/>
          <a:ext cx="0" cy="0"/>
          <a:chOff x="0" y="0"/>
          <a:chExt cx="0" cy="0"/>
        </a:xfrm>
      </p:grpSpPr>
      <p:sp>
        <p:nvSpPr>
          <p:cNvPr id="4" name="Text 1"/>
          <p:cNvSpPr/>
          <p:nvPr/>
        </p:nvSpPr>
        <p:spPr>
          <a:xfrm>
            <a:off x="1006679" y="216856"/>
            <a:ext cx="7315200" cy="310896"/>
          </a:xfrm>
          <a:prstGeom prst="rect">
            <a:avLst/>
          </a:prstGeom>
          <a:noFill/>
          <a:ln/>
        </p:spPr>
        <p:txBody>
          <a:bodyPr wrap="square" rtlCol="0" anchor="ctr"/>
          <a:lstStyle/>
          <a:p>
            <a:pPr marL="0" indent="0" algn="ctr">
              <a:buNone/>
            </a:pPr>
            <a:r>
              <a:rPr lang="fr-FR" sz="1700" b="1" noProof="0" dirty="0" err="1">
                <a:solidFill>
                  <a:srgbClr val="1A1A1A"/>
                </a:solidFill>
                <a:latin typeface="Calibri" pitchFamily="34" charset="0"/>
                <a:ea typeface="Calibri" pitchFamily="34" charset="-122"/>
                <a:cs typeface="Calibri" pitchFamily="34" charset="-120"/>
              </a:rPr>
              <a:t>Università</a:t>
            </a:r>
            <a:r>
              <a:rPr lang="fr-FR" sz="1700" b="1" noProof="0" dirty="0">
                <a:solidFill>
                  <a:srgbClr val="1A1A1A"/>
                </a:solidFill>
                <a:latin typeface="Calibri" pitchFamily="34" charset="0"/>
                <a:ea typeface="Calibri" pitchFamily="34" charset="-122"/>
                <a:cs typeface="Calibri" pitchFamily="34" charset="-120"/>
              </a:rPr>
              <a:t> </a:t>
            </a:r>
            <a:r>
              <a:rPr lang="fr-FR" sz="1700" b="1" noProof="0" dirty="0" err="1">
                <a:solidFill>
                  <a:srgbClr val="1A1A1A"/>
                </a:solidFill>
                <a:latin typeface="Calibri" pitchFamily="34" charset="0"/>
                <a:ea typeface="Calibri" pitchFamily="34" charset="-122"/>
                <a:cs typeface="Calibri" pitchFamily="34" charset="-120"/>
              </a:rPr>
              <a:t>degli</a:t>
            </a:r>
            <a:r>
              <a:rPr lang="fr-FR" sz="1700" b="1" noProof="0" dirty="0">
                <a:solidFill>
                  <a:srgbClr val="1A1A1A"/>
                </a:solidFill>
                <a:latin typeface="Calibri" pitchFamily="34" charset="0"/>
                <a:ea typeface="Calibri" pitchFamily="34" charset="-122"/>
                <a:cs typeface="Calibri" pitchFamily="34" charset="-120"/>
              </a:rPr>
              <a:t> </a:t>
            </a:r>
            <a:r>
              <a:rPr lang="fr-FR" sz="1700" b="1" noProof="0" dirty="0" err="1">
                <a:solidFill>
                  <a:srgbClr val="1A1A1A"/>
                </a:solidFill>
                <a:latin typeface="Calibri" pitchFamily="34" charset="0"/>
                <a:ea typeface="Calibri" pitchFamily="34" charset="-122"/>
                <a:cs typeface="Calibri" pitchFamily="34" charset="-120"/>
              </a:rPr>
              <a:t>Studi</a:t>
            </a:r>
            <a:r>
              <a:rPr lang="fr-FR" sz="1700" b="1" noProof="0" dirty="0">
                <a:solidFill>
                  <a:srgbClr val="1A1A1A"/>
                </a:solidFill>
                <a:latin typeface="Calibri" pitchFamily="34" charset="0"/>
                <a:ea typeface="Calibri" pitchFamily="34" charset="-122"/>
                <a:cs typeface="Calibri" pitchFamily="34" charset="-120"/>
              </a:rPr>
              <a:t> di Cagliari</a:t>
            </a:r>
            <a:endParaRPr lang="fr-FR" sz="1700" noProof="0" dirty="0"/>
          </a:p>
        </p:txBody>
      </p:sp>
      <p:sp>
        <p:nvSpPr>
          <p:cNvPr id="5" name="Text 2"/>
          <p:cNvSpPr/>
          <p:nvPr/>
        </p:nvSpPr>
        <p:spPr>
          <a:xfrm>
            <a:off x="1006679" y="527752"/>
            <a:ext cx="7315200" cy="256032"/>
          </a:xfrm>
          <a:prstGeom prst="rect">
            <a:avLst/>
          </a:prstGeom>
          <a:noFill/>
          <a:ln/>
        </p:spPr>
        <p:txBody>
          <a:bodyPr wrap="square" rtlCol="0" anchor="ctr"/>
          <a:lstStyle/>
          <a:p>
            <a:pPr marL="0" indent="0" algn="ctr">
              <a:buNone/>
            </a:pPr>
            <a:r>
              <a:rPr lang="fr-FR" sz="1300" noProof="0" dirty="0" err="1">
                <a:solidFill>
                  <a:srgbClr val="1A1A1A"/>
                </a:solidFill>
                <a:latin typeface="Calibri" pitchFamily="34" charset="0"/>
                <a:ea typeface="Calibri" pitchFamily="34" charset="-122"/>
                <a:cs typeface="Calibri" pitchFamily="34" charset="-120"/>
              </a:rPr>
              <a:t>Facoltà</a:t>
            </a:r>
            <a:r>
              <a:rPr lang="fr-FR" sz="1300" noProof="0" dirty="0">
                <a:solidFill>
                  <a:srgbClr val="1A1A1A"/>
                </a:solidFill>
                <a:latin typeface="Calibri" pitchFamily="34" charset="0"/>
                <a:ea typeface="Calibri" pitchFamily="34" charset="-122"/>
                <a:cs typeface="Calibri" pitchFamily="34" charset="-120"/>
              </a:rPr>
              <a:t> di </a:t>
            </a:r>
            <a:r>
              <a:rPr lang="fr-FR" sz="1300" noProof="0" dirty="0" err="1">
                <a:solidFill>
                  <a:srgbClr val="1A1A1A"/>
                </a:solidFill>
                <a:latin typeface="Calibri" pitchFamily="34" charset="0"/>
                <a:ea typeface="Calibri" pitchFamily="34" charset="-122"/>
                <a:cs typeface="Calibri" pitchFamily="34" charset="-120"/>
              </a:rPr>
              <a:t>Studi</a:t>
            </a:r>
            <a:r>
              <a:rPr lang="fr-FR" sz="1300" noProof="0" dirty="0">
                <a:solidFill>
                  <a:srgbClr val="1A1A1A"/>
                </a:solidFill>
                <a:latin typeface="Calibri" pitchFamily="34" charset="0"/>
                <a:ea typeface="Calibri" pitchFamily="34" charset="-122"/>
                <a:cs typeface="Calibri" pitchFamily="34" charset="-120"/>
              </a:rPr>
              <a:t> </a:t>
            </a:r>
            <a:r>
              <a:rPr lang="fr-FR" sz="1300" noProof="0" dirty="0" err="1">
                <a:solidFill>
                  <a:srgbClr val="1A1A1A"/>
                </a:solidFill>
                <a:latin typeface="Calibri" pitchFamily="34" charset="0"/>
                <a:ea typeface="Calibri" pitchFamily="34" charset="-122"/>
                <a:cs typeface="Calibri" pitchFamily="34" charset="-120"/>
              </a:rPr>
              <a:t>Umanistici</a:t>
            </a:r>
            <a:endParaRPr lang="fr-FR" sz="1300" noProof="0" dirty="0"/>
          </a:p>
        </p:txBody>
      </p:sp>
      <p:sp>
        <p:nvSpPr>
          <p:cNvPr id="7" name="Text 4"/>
          <p:cNvSpPr/>
          <p:nvPr/>
        </p:nvSpPr>
        <p:spPr>
          <a:xfrm>
            <a:off x="914400" y="2167128"/>
            <a:ext cx="7315200" cy="256032"/>
          </a:xfrm>
          <a:prstGeom prst="rect">
            <a:avLst/>
          </a:prstGeom>
          <a:noFill/>
          <a:ln/>
        </p:spPr>
        <p:txBody>
          <a:bodyPr wrap="square" rtlCol="0" anchor="ctr"/>
          <a:lstStyle/>
          <a:p>
            <a:pPr marL="0" indent="0" algn="ctr">
              <a:buNone/>
            </a:pPr>
            <a:r>
              <a:rPr lang="fr-FR" sz="1250" noProof="0" dirty="0">
                <a:solidFill>
                  <a:srgbClr val="1A1A1A"/>
                </a:solidFill>
                <a:latin typeface="Calibri" pitchFamily="34" charset="0"/>
                <a:ea typeface="Calibri" pitchFamily="34" charset="-122"/>
                <a:cs typeface="Calibri" pitchFamily="34" charset="-120"/>
              </a:rPr>
              <a:t>LM-37 – Lingue e </a:t>
            </a:r>
            <a:r>
              <a:rPr lang="fr-FR" sz="1250" noProof="0" dirty="0" err="1">
                <a:solidFill>
                  <a:srgbClr val="1A1A1A"/>
                </a:solidFill>
                <a:latin typeface="Calibri" pitchFamily="34" charset="0"/>
                <a:ea typeface="Calibri" pitchFamily="34" charset="-122"/>
                <a:cs typeface="Calibri" pitchFamily="34" charset="-120"/>
              </a:rPr>
              <a:t>Letterature</a:t>
            </a:r>
            <a:r>
              <a:rPr lang="fr-FR" sz="1250" noProof="0" dirty="0">
                <a:solidFill>
                  <a:srgbClr val="1A1A1A"/>
                </a:solidFill>
                <a:latin typeface="Calibri" pitchFamily="34" charset="0"/>
                <a:ea typeface="Calibri" pitchFamily="34" charset="-122"/>
                <a:cs typeface="Calibri" pitchFamily="34" charset="-120"/>
              </a:rPr>
              <a:t> Moderne </a:t>
            </a:r>
            <a:r>
              <a:rPr lang="fr-FR" sz="1250" noProof="0" dirty="0" err="1">
                <a:solidFill>
                  <a:srgbClr val="1A1A1A"/>
                </a:solidFill>
                <a:latin typeface="Calibri" pitchFamily="34" charset="0"/>
                <a:ea typeface="Calibri" pitchFamily="34" charset="-122"/>
                <a:cs typeface="Calibri" pitchFamily="34" charset="-120"/>
              </a:rPr>
              <a:t>Europee</a:t>
            </a:r>
            <a:r>
              <a:rPr lang="fr-FR" sz="1250" noProof="0" dirty="0">
                <a:solidFill>
                  <a:srgbClr val="1A1A1A"/>
                </a:solidFill>
                <a:latin typeface="Calibri" pitchFamily="34" charset="0"/>
                <a:ea typeface="Calibri" pitchFamily="34" charset="-122"/>
                <a:cs typeface="Calibri" pitchFamily="34" charset="-120"/>
              </a:rPr>
              <a:t> e </a:t>
            </a:r>
            <a:r>
              <a:rPr lang="fr-FR" sz="1250" noProof="0" dirty="0" err="1">
                <a:solidFill>
                  <a:srgbClr val="1A1A1A"/>
                </a:solidFill>
                <a:latin typeface="Calibri" pitchFamily="34" charset="0"/>
                <a:ea typeface="Calibri" pitchFamily="34" charset="-122"/>
                <a:cs typeface="Calibri" pitchFamily="34" charset="-120"/>
              </a:rPr>
              <a:t>Americane</a:t>
            </a:r>
            <a:endParaRPr lang="fr-FR" sz="1250" noProof="0" dirty="0"/>
          </a:p>
        </p:txBody>
      </p:sp>
      <p:sp>
        <p:nvSpPr>
          <p:cNvPr id="8" name="Text 5"/>
          <p:cNvSpPr/>
          <p:nvPr/>
        </p:nvSpPr>
        <p:spPr>
          <a:xfrm>
            <a:off x="914400" y="2423160"/>
            <a:ext cx="7315200" cy="256032"/>
          </a:xfrm>
          <a:prstGeom prst="rect">
            <a:avLst/>
          </a:prstGeom>
          <a:noFill/>
          <a:ln/>
        </p:spPr>
        <p:txBody>
          <a:bodyPr wrap="square" rtlCol="0" anchor="ctr"/>
          <a:lstStyle/>
          <a:p>
            <a:pPr marL="0" indent="0" algn="ctr">
              <a:buNone/>
            </a:pPr>
            <a:r>
              <a:rPr lang="fr-FR" sz="1300" b="1" noProof="0" dirty="0" err="1">
                <a:solidFill>
                  <a:srgbClr val="1A1A1A"/>
                </a:solidFill>
                <a:latin typeface="Calibri" pitchFamily="34" charset="0"/>
                <a:ea typeface="Calibri" pitchFamily="34" charset="-122"/>
                <a:cs typeface="Calibri" pitchFamily="34" charset="-120"/>
              </a:rPr>
              <a:t>Secondo</a:t>
            </a:r>
            <a:r>
              <a:rPr lang="fr-FR" sz="1300" b="1" noProof="0" dirty="0">
                <a:solidFill>
                  <a:srgbClr val="1A1A1A"/>
                </a:solidFill>
                <a:latin typeface="Calibri" pitchFamily="34" charset="0"/>
                <a:ea typeface="Calibri" pitchFamily="34" charset="-122"/>
                <a:cs typeface="Calibri" pitchFamily="34" charset="-120"/>
              </a:rPr>
              <a:t> </a:t>
            </a:r>
            <a:r>
              <a:rPr lang="fr-FR" sz="1300" b="1" noProof="0" dirty="0" err="1">
                <a:solidFill>
                  <a:srgbClr val="1A1A1A"/>
                </a:solidFill>
                <a:latin typeface="Calibri" pitchFamily="34" charset="0"/>
                <a:ea typeface="Calibri" pitchFamily="34" charset="-122"/>
                <a:cs typeface="Calibri" pitchFamily="34" charset="-120"/>
              </a:rPr>
              <a:t>anno</a:t>
            </a:r>
            <a:r>
              <a:rPr lang="fr-FR" sz="1300" b="1" noProof="0" dirty="0">
                <a:solidFill>
                  <a:srgbClr val="1A1A1A"/>
                </a:solidFill>
                <a:latin typeface="Calibri" pitchFamily="34" charset="0"/>
                <a:ea typeface="Calibri" pitchFamily="34" charset="-122"/>
                <a:cs typeface="Calibri" pitchFamily="34" charset="-120"/>
              </a:rPr>
              <a:t> – </a:t>
            </a:r>
            <a:r>
              <a:rPr lang="fr-FR" sz="1300" b="1" noProof="0" dirty="0" err="1">
                <a:solidFill>
                  <a:srgbClr val="1A1A1A"/>
                </a:solidFill>
                <a:latin typeface="Calibri" pitchFamily="34" charset="0"/>
                <a:ea typeface="Calibri" pitchFamily="34" charset="-122"/>
                <a:cs typeface="Calibri" pitchFamily="34" charset="-120"/>
              </a:rPr>
              <a:t>Francese</a:t>
            </a:r>
            <a:r>
              <a:rPr lang="fr-FR" sz="1300" b="1" noProof="0" dirty="0">
                <a:solidFill>
                  <a:srgbClr val="1A1A1A"/>
                </a:solidFill>
                <a:latin typeface="Calibri" pitchFamily="34" charset="0"/>
                <a:ea typeface="Calibri" pitchFamily="34" charset="-122"/>
                <a:cs typeface="Calibri" pitchFamily="34" charset="-120"/>
              </a:rPr>
              <a:t> 5</a:t>
            </a:r>
            <a:endParaRPr lang="fr-FR" sz="1300" noProof="0" dirty="0"/>
          </a:p>
        </p:txBody>
      </p:sp>
      <p:sp>
        <p:nvSpPr>
          <p:cNvPr id="10" name="Text 7"/>
          <p:cNvSpPr/>
          <p:nvPr/>
        </p:nvSpPr>
        <p:spPr>
          <a:xfrm>
            <a:off x="914400" y="2807208"/>
            <a:ext cx="7315200" cy="256032"/>
          </a:xfrm>
          <a:prstGeom prst="rect">
            <a:avLst/>
          </a:prstGeom>
          <a:noFill/>
          <a:ln/>
        </p:spPr>
        <p:txBody>
          <a:bodyPr wrap="square" rtlCol="0" anchor="ctr"/>
          <a:lstStyle/>
          <a:p>
            <a:pPr marL="0" indent="0" algn="ctr">
              <a:buNone/>
            </a:pPr>
            <a:r>
              <a:rPr lang="fr-FR" sz="1300" b="1" noProof="0" dirty="0" err="1">
                <a:solidFill>
                  <a:srgbClr val="1A1A1A"/>
                </a:solidFill>
                <a:latin typeface="Calibri" pitchFamily="34" charset="0"/>
                <a:ea typeface="Calibri" pitchFamily="34" charset="-122"/>
                <a:cs typeface="Calibri" pitchFamily="34" charset="-120"/>
              </a:rPr>
              <a:t>Dott.ssa</a:t>
            </a:r>
            <a:r>
              <a:rPr lang="fr-FR" sz="1300" b="1" noProof="0" dirty="0">
                <a:solidFill>
                  <a:srgbClr val="1A1A1A"/>
                </a:solidFill>
                <a:latin typeface="Calibri" pitchFamily="34" charset="0"/>
                <a:ea typeface="Calibri" pitchFamily="34" charset="-122"/>
                <a:cs typeface="Calibri" pitchFamily="34" charset="-120"/>
              </a:rPr>
              <a:t> Julie Claudia Barreau</a:t>
            </a:r>
            <a:endParaRPr lang="fr-FR" sz="1300" noProof="0" dirty="0"/>
          </a:p>
        </p:txBody>
      </p:sp>
      <p:sp>
        <p:nvSpPr>
          <p:cNvPr id="11" name="Text 8"/>
          <p:cNvSpPr/>
          <p:nvPr/>
        </p:nvSpPr>
        <p:spPr>
          <a:xfrm>
            <a:off x="914400" y="3063240"/>
            <a:ext cx="7315200" cy="237744"/>
          </a:xfrm>
          <a:prstGeom prst="rect">
            <a:avLst/>
          </a:prstGeom>
          <a:noFill/>
          <a:ln/>
        </p:spPr>
        <p:txBody>
          <a:bodyPr wrap="square" rtlCol="0" anchor="ctr"/>
          <a:lstStyle/>
          <a:p>
            <a:pPr marL="0" indent="0" algn="ctr">
              <a:buNone/>
            </a:pPr>
            <a:r>
              <a:rPr lang="fr-FR" sz="1200" noProof="0" dirty="0">
                <a:solidFill>
                  <a:srgbClr val="8A8A8A"/>
                </a:solidFill>
                <a:latin typeface="Calibri" pitchFamily="34" charset="0"/>
                <a:ea typeface="Calibri" pitchFamily="34" charset="-122"/>
                <a:cs typeface="Calibri" pitchFamily="34" charset="-120"/>
              </a:rPr>
              <a:t>15 </a:t>
            </a:r>
            <a:r>
              <a:rPr lang="fr-FR" sz="1200" noProof="0" dirty="0" err="1">
                <a:solidFill>
                  <a:srgbClr val="8A8A8A"/>
                </a:solidFill>
                <a:latin typeface="Calibri" pitchFamily="34" charset="0"/>
                <a:ea typeface="Calibri" pitchFamily="34" charset="-122"/>
                <a:cs typeface="Calibri" pitchFamily="34" charset="-120"/>
              </a:rPr>
              <a:t>Aprile</a:t>
            </a:r>
            <a:r>
              <a:rPr lang="fr-FR" sz="1200" noProof="0" dirty="0">
                <a:solidFill>
                  <a:srgbClr val="8A8A8A"/>
                </a:solidFill>
                <a:latin typeface="Calibri" pitchFamily="34" charset="0"/>
                <a:ea typeface="Calibri" pitchFamily="34" charset="-122"/>
                <a:cs typeface="Calibri" pitchFamily="34" charset="-120"/>
              </a:rPr>
              <a:t> 2026</a:t>
            </a:r>
            <a:endParaRPr lang="fr-FR" sz="1200" noProof="0" dirty="0"/>
          </a:p>
        </p:txBody>
      </p:sp>
      <p:sp>
        <p:nvSpPr>
          <p:cNvPr id="15" name="Text 12"/>
          <p:cNvSpPr/>
          <p:nvPr/>
        </p:nvSpPr>
        <p:spPr>
          <a:xfrm>
            <a:off x="411480" y="4855464"/>
            <a:ext cx="8229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Méthodologie  •  Dissertation française</a:t>
            </a:r>
            <a:endParaRPr lang="fr-FR" sz="900" noProof="0" dirty="0"/>
          </a:p>
        </p:txBody>
      </p:sp>
      <p:pic>
        <p:nvPicPr>
          <p:cNvPr id="13" name="Image 12">
            <a:extLst>
              <a:ext uri="{FF2B5EF4-FFF2-40B4-BE49-F238E27FC236}">
                <a16:creationId xmlns:a16="http://schemas.microsoft.com/office/drawing/2014/main" id="{18EE21B8-95E0-2D24-4ADD-DE8FDECABC68}"/>
              </a:ext>
            </a:extLst>
          </p:cNvPr>
          <p:cNvPicPr>
            <a:picLocks noChangeAspect="1"/>
          </p:cNvPicPr>
          <p:nvPr/>
        </p:nvPicPr>
        <p:blipFill>
          <a:blip r:embed="rId3"/>
          <a:stretch>
            <a:fillRect/>
          </a:stretch>
        </p:blipFill>
        <p:spPr>
          <a:xfrm>
            <a:off x="4107202" y="912879"/>
            <a:ext cx="1097375" cy="1097375"/>
          </a:xfrm>
          <a:prstGeom prst="rect">
            <a:avLst/>
          </a:prstGeom>
        </p:spPr>
      </p:pic>
      <p:sp>
        <p:nvSpPr>
          <p:cNvPr id="2" name="ZoneTexte 1">
            <a:extLst>
              <a:ext uri="{FF2B5EF4-FFF2-40B4-BE49-F238E27FC236}">
                <a16:creationId xmlns:a16="http://schemas.microsoft.com/office/drawing/2014/main" id="{6CB6DA27-F0F5-C8CE-EC7C-E5298BBBAEE1}"/>
              </a:ext>
            </a:extLst>
          </p:cNvPr>
          <p:cNvSpPr txBox="1"/>
          <p:nvPr/>
        </p:nvSpPr>
        <p:spPr>
          <a:xfrm>
            <a:off x="1719743" y="3808602"/>
            <a:ext cx="5880683" cy="461665"/>
          </a:xfrm>
          <a:prstGeom prst="rect">
            <a:avLst/>
          </a:prstGeom>
          <a:noFill/>
        </p:spPr>
        <p:txBody>
          <a:bodyPr wrap="square" rtlCol="0">
            <a:spAutoFit/>
          </a:bodyPr>
          <a:lstStyle/>
          <a:p>
            <a:r>
              <a:rPr lang="fr-FR" sz="1200" dirty="0"/>
              <a:t>Sources : Preiss, Axel. La dissertation littéraire. Paris : Armand Colin, © 1996.Anscombre, Jean-Claude ; Ducrot, Oswald. L’argumentation dans la langue. Bruxelles : Mardaga, © 1983.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1">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Guidage analytique</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Guidage</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10</a:t>
            </a:r>
            <a:endParaRPr lang="fr-FR" sz="900" noProof="0" dirty="0"/>
          </a:p>
        </p:txBody>
      </p:sp>
      <p:sp>
        <p:nvSpPr>
          <p:cNvPr id="6" name="Shape 4"/>
          <p:cNvSpPr/>
          <p:nvPr/>
        </p:nvSpPr>
        <p:spPr>
          <a:xfrm>
            <a:off x="411480" y="914400"/>
            <a:ext cx="8321040" cy="804672"/>
          </a:xfrm>
          <a:prstGeom prst="rect">
            <a:avLst/>
          </a:prstGeom>
          <a:solidFill>
            <a:srgbClr val="E6F3F3"/>
          </a:solidFill>
          <a:ln w="12700">
            <a:solidFill>
              <a:srgbClr val="E6F3F3"/>
            </a:solidFill>
            <a:prstDash val="solid"/>
          </a:ln>
        </p:spPr>
        <p:txBody>
          <a:bodyPr/>
          <a:lstStyle/>
          <a:p>
            <a:endParaRPr lang="fr-FR" noProof="0" dirty="0"/>
          </a:p>
        </p:txBody>
      </p:sp>
      <p:sp>
        <p:nvSpPr>
          <p:cNvPr id="7" name="Shape 5"/>
          <p:cNvSpPr/>
          <p:nvPr/>
        </p:nvSpPr>
        <p:spPr>
          <a:xfrm>
            <a:off x="411480" y="914400"/>
            <a:ext cx="64008" cy="804672"/>
          </a:xfrm>
          <a:prstGeom prst="rect">
            <a:avLst/>
          </a:prstGeom>
          <a:solidFill>
            <a:srgbClr val="1A7070"/>
          </a:solidFill>
          <a:ln w="12700">
            <a:solidFill>
              <a:srgbClr val="1A7070"/>
            </a:solidFill>
            <a:prstDash val="solid"/>
          </a:ln>
        </p:spPr>
        <p:txBody>
          <a:bodyPr/>
          <a:lstStyle/>
          <a:p>
            <a:endParaRPr lang="fr-FR" noProof="0" dirty="0"/>
          </a:p>
        </p:txBody>
      </p:sp>
      <p:sp>
        <p:nvSpPr>
          <p:cNvPr id="8" name="Text 6"/>
          <p:cNvSpPr/>
          <p:nvPr/>
        </p:nvSpPr>
        <p:spPr>
          <a:xfrm>
            <a:off x="576072" y="914400"/>
            <a:ext cx="8028432" cy="804672"/>
          </a:xfrm>
          <a:prstGeom prst="rect">
            <a:avLst/>
          </a:prstGeom>
          <a:noFill/>
          <a:ln/>
        </p:spPr>
        <p:txBody>
          <a:bodyPr wrap="square" lIns="0" tIns="0" rIns="76200" bIns="0" rtlCol="0" anchor="ctr"/>
          <a:lstStyle/>
          <a:p>
            <a:pPr marL="0" indent="0">
              <a:buNone/>
            </a:pPr>
            <a:r>
              <a:rPr lang="fr-FR" sz="1550" i="1" noProof="0" dirty="0">
                <a:solidFill>
                  <a:srgbClr val="1A1A1A"/>
                </a:solidFill>
                <a:latin typeface="Calibri" pitchFamily="34" charset="0"/>
                <a:ea typeface="Calibri" pitchFamily="34" charset="-122"/>
                <a:cs typeface="Calibri" pitchFamily="34" charset="-120"/>
              </a:rPr>
              <a:t>Quelle conclusion répond clairement à la problématique selon vous ? Pourquoi ?</a:t>
            </a:r>
            <a:endParaRPr lang="fr-FR" sz="1550" noProof="0" dirty="0"/>
          </a:p>
        </p:txBody>
      </p:sp>
      <p:sp>
        <p:nvSpPr>
          <p:cNvPr id="9" name="Shape 7"/>
          <p:cNvSpPr/>
          <p:nvPr/>
        </p:nvSpPr>
        <p:spPr>
          <a:xfrm>
            <a:off x="411480" y="1883664"/>
            <a:ext cx="8321040" cy="804672"/>
          </a:xfrm>
          <a:prstGeom prst="rect">
            <a:avLst/>
          </a:prstGeom>
          <a:solidFill>
            <a:srgbClr val="EEF1FA"/>
          </a:solidFill>
          <a:ln w="12700">
            <a:solidFill>
              <a:srgbClr val="EEF1FA"/>
            </a:solidFill>
            <a:prstDash val="solid"/>
          </a:ln>
        </p:spPr>
        <p:txBody>
          <a:bodyPr/>
          <a:lstStyle/>
          <a:p>
            <a:endParaRPr lang="fr-FR" noProof="0" dirty="0"/>
          </a:p>
        </p:txBody>
      </p:sp>
      <p:sp>
        <p:nvSpPr>
          <p:cNvPr id="10" name="Shape 8"/>
          <p:cNvSpPr/>
          <p:nvPr/>
        </p:nvSpPr>
        <p:spPr>
          <a:xfrm>
            <a:off x="411480" y="1883664"/>
            <a:ext cx="64008" cy="804672"/>
          </a:xfrm>
          <a:prstGeom prst="rect">
            <a:avLst/>
          </a:prstGeom>
          <a:solidFill>
            <a:srgbClr val="2C3E7A"/>
          </a:solidFill>
          <a:ln w="12700">
            <a:solidFill>
              <a:srgbClr val="2C3E7A"/>
            </a:solidFill>
            <a:prstDash val="solid"/>
          </a:ln>
        </p:spPr>
        <p:txBody>
          <a:bodyPr/>
          <a:lstStyle/>
          <a:p>
            <a:endParaRPr lang="fr-FR" noProof="0" dirty="0"/>
          </a:p>
        </p:txBody>
      </p:sp>
      <p:sp>
        <p:nvSpPr>
          <p:cNvPr id="11" name="Text 9"/>
          <p:cNvSpPr/>
          <p:nvPr/>
        </p:nvSpPr>
        <p:spPr>
          <a:xfrm>
            <a:off x="576072" y="1883664"/>
            <a:ext cx="8028432" cy="804672"/>
          </a:xfrm>
          <a:prstGeom prst="rect">
            <a:avLst/>
          </a:prstGeom>
          <a:noFill/>
          <a:ln/>
        </p:spPr>
        <p:txBody>
          <a:bodyPr wrap="square" lIns="0" tIns="0" rIns="76200" bIns="0" rtlCol="0" anchor="ctr"/>
          <a:lstStyle/>
          <a:p>
            <a:pPr marL="0" indent="0">
              <a:buNone/>
            </a:pPr>
            <a:r>
              <a:rPr lang="fr-FR" sz="1550" i="1" noProof="0" dirty="0">
                <a:solidFill>
                  <a:srgbClr val="1A1A1A"/>
                </a:solidFill>
                <a:latin typeface="Calibri" pitchFamily="34" charset="0"/>
                <a:ea typeface="Calibri" pitchFamily="34" charset="-122"/>
                <a:cs typeface="Calibri" pitchFamily="34" charset="-120"/>
              </a:rPr>
              <a:t>Quelle conclusion dépasse l'opposition thèse / antithèse ?</a:t>
            </a:r>
            <a:endParaRPr lang="fr-FR" sz="1550" noProof="0" dirty="0"/>
          </a:p>
        </p:txBody>
      </p:sp>
      <p:sp>
        <p:nvSpPr>
          <p:cNvPr id="12" name="Shape 10"/>
          <p:cNvSpPr/>
          <p:nvPr/>
        </p:nvSpPr>
        <p:spPr>
          <a:xfrm>
            <a:off x="411480" y="2852928"/>
            <a:ext cx="8321040" cy="804672"/>
          </a:xfrm>
          <a:prstGeom prst="rect">
            <a:avLst/>
          </a:prstGeom>
          <a:solidFill>
            <a:srgbClr val="EDF7EE"/>
          </a:solidFill>
          <a:ln w="12700">
            <a:solidFill>
              <a:srgbClr val="EDF7EE"/>
            </a:solidFill>
            <a:prstDash val="solid"/>
          </a:ln>
        </p:spPr>
        <p:txBody>
          <a:bodyPr/>
          <a:lstStyle/>
          <a:p>
            <a:endParaRPr lang="fr-FR" noProof="0" dirty="0"/>
          </a:p>
        </p:txBody>
      </p:sp>
      <p:sp>
        <p:nvSpPr>
          <p:cNvPr id="13" name="Shape 11"/>
          <p:cNvSpPr/>
          <p:nvPr/>
        </p:nvSpPr>
        <p:spPr>
          <a:xfrm>
            <a:off x="411480" y="2852928"/>
            <a:ext cx="64008" cy="804672"/>
          </a:xfrm>
          <a:prstGeom prst="rect">
            <a:avLst/>
          </a:prstGeom>
          <a:solidFill>
            <a:srgbClr val="2E7D32"/>
          </a:solidFill>
          <a:ln w="12700">
            <a:solidFill>
              <a:srgbClr val="2E7D32"/>
            </a:solidFill>
            <a:prstDash val="solid"/>
          </a:ln>
        </p:spPr>
        <p:txBody>
          <a:bodyPr/>
          <a:lstStyle/>
          <a:p>
            <a:endParaRPr lang="fr-FR" noProof="0" dirty="0"/>
          </a:p>
        </p:txBody>
      </p:sp>
      <p:sp>
        <p:nvSpPr>
          <p:cNvPr id="14" name="Text 12"/>
          <p:cNvSpPr/>
          <p:nvPr/>
        </p:nvSpPr>
        <p:spPr>
          <a:xfrm>
            <a:off x="576072" y="2852928"/>
            <a:ext cx="8028432" cy="804672"/>
          </a:xfrm>
          <a:prstGeom prst="rect">
            <a:avLst/>
          </a:prstGeom>
          <a:noFill/>
          <a:ln/>
        </p:spPr>
        <p:txBody>
          <a:bodyPr wrap="square" lIns="0" tIns="0" rIns="76200" bIns="0" rtlCol="0" anchor="ctr"/>
          <a:lstStyle/>
          <a:p>
            <a:pPr marL="0" indent="0">
              <a:buNone/>
            </a:pPr>
            <a:r>
              <a:rPr lang="fr-FR" sz="1550" i="1" noProof="0" dirty="0">
                <a:solidFill>
                  <a:srgbClr val="1A1A1A"/>
                </a:solidFill>
                <a:latin typeface="Calibri" pitchFamily="34" charset="0"/>
                <a:ea typeface="Calibri" pitchFamily="34" charset="-122"/>
                <a:cs typeface="Calibri" pitchFamily="34" charset="-120"/>
              </a:rPr>
              <a:t>Quelle conclusion reformule à un niveau plus global ?</a:t>
            </a:r>
            <a:endParaRPr lang="fr-FR" sz="1550" noProof="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2">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Pourquoi ces conclusions sont-elles différentes ?</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Analyse qualitative</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11</a:t>
            </a:r>
            <a:endParaRPr lang="fr-FR" sz="900" noProof="0" dirty="0"/>
          </a:p>
        </p:txBody>
      </p:sp>
      <p:sp>
        <p:nvSpPr>
          <p:cNvPr id="6" name="Shape 4"/>
          <p:cNvSpPr/>
          <p:nvPr/>
        </p:nvSpPr>
        <p:spPr>
          <a:xfrm>
            <a:off x="411480" y="877824"/>
            <a:ext cx="2679192" cy="3474720"/>
          </a:xfrm>
          <a:prstGeom prst="rect">
            <a:avLst/>
          </a:prstGeom>
          <a:solidFill>
            <a:srgbClr val="EBF0FA"/>
          </a:solidFill>
          <a:ln w="12700">
            <a:solidFill>
              <a:srgbClr val="EBF0FA"/>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7" name="Shape 5"/>
          <p:cNvSpPr/>
          <p:nvPr/>
        </p:nvSpPr>
        <p:spPr>
          <a:xfrm>
            <a:off x="411480" y="877824"/>
            <a:ext cx="64008" cy="3474720"/>
          </a:xfrm>
          <a:prstGeom prst="rect">
            <a:avLst/>
          </a:prstGeom>
          <a:solidFill>
            <a:srgbClr val="4472C4"/>
          </a:solidFill>
          <a:ln w="12700">
            <a:solidFill>
              <a:srgbClr val="4472C4"/>
            </a:solidFill>
            <a:prstDash val="solid"/>
          </a:ln>
        </p:spPr>
        <p:txBody>
          <a:bodyPr/>
          <a:lstStyle/>
          <a:p>
            <a:endParaRPr lang="fr-FR" noProof="0" dirty="0"/>
          </a:p>
        </p:txBody>
      </p:sp>
      <p:sp>
        <p:nvSpPr>
          <p:cNvPr id="8" name="Text 6"/>
          <p:cNvSpPr/>
          <p:nvPr/>
        </p:nvSpPr>
        <p:spPr>
          <a:xfrm>
            <a:off x="548640" y="969264"/>
            <a:ext cx="2478024" cy="256032"/>
          </a:xfrm>
          <a:prstGeom prst="rect">
            <a:avLst/>
          </a:prstGeom>
          <a:noFill/>
          <a:ln/>
        </p:spPr>
        <p:txBody>
          <a:bodyPr wrap="square" rtlCol="0" anchor="ctr"/>
          <a:lstStyle/>
          <a:p>
            <a:pPr marL="0" indent="0">
              <a:buNone/>
            </a:pPr>
            <a:r>
              <a:rPr lang="fr-FR" sz="1200" b="1" noProof="0" dirty="0">
                <a:solidFill>
                  <a:srgbClr val="4472C4"/>
                </a:solidFill>
                <a:latin typeface="Calibri" pitchFamily="34" charset="0"/>
                <a:ea typeface="Calibri" pitchFamily="34" charset="-122"/>
                <a:cs typeface="Calibri" pitchFamily="34" charset="-120"/>
              </a:rPr>
              <a:t>Conclusion x</a:t>
            </a:r>
            <a:endParaRPr lang="fr-FR" sz="1200" noProof="0" dirty="0"/>
          </a:p>
        </p:txBody>
      </p:sp>
      <p:sp>
        <p:nvSpPr>
          <p:cNvPr id="9" name="Text 7"/>
          <p:cNvSpPr/>
          <p:nvPr/>
        </p:nvSpPr>
        <p:spPr>
          <a:xfrm>
            <a:off x="548640" y="1280160"/>
            <a:ext cx="2478024" cy="2962656"/>
          </a:xfrm>
          <a:prstGeom prst="rect">
            <a:avLst/>
          </a:prstGeom>
          <a:noFill/>
          <a:ln/>
        </p:spPr>
        <p:txBody>
          <a:bodyPr wrap="square" rtlCol="0" anchor="t"/>
          <a:lstStyle/>
          <a:p>
            <a:pPr marL="0" indent="0" algn="l">
              <a:buNone/>
            </a:pPr>
            <a:r>
              <a:rPr lang="fr-FR" sz="1250" noProof="0" dirty="0">
                <a:solidFill>
                  <a:srgbClr val="1A1A1A"/>
                </a:solidFill>
                <a:latin typeface="Calibri" pitchFamily="34" charset="0"/>
                <a:ea typeface="Calibri" pitchFamily="34" charset="-122"/>
                <a:cs typeface="Calibri" pitchFamily="34" charset="-120"/>
              </a:rPr>
              <a:t>·  réponse claire et directe</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ancrage concret</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dépassement de l'opposition</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cohérence forte</a:t>
            </a:r>
            <a:endParaRPr lang="fr-FR" sz="1250" noProof="0" dirty="0"/>
          </a:p>
        </p:txBody>
      </p:sp>
      <p:sp>
        <p:nvSpPr>
          <p:cNvPr id="10" name="Shape 8"/>
          <p:cNvSpPr/>
          <p:nvPr/>
        </p:nvSpPr>
        <p:spPr>
          <a:xfrm>
            <a:off x="3136392" y="877824"/>
            <a:ext cx="2679192" cy="3474720"/>
          </a:xfrm>
          <a:prstGeom prst="rect">
            <a:avLst/>
          </a:prstGeom>
          <a:solidFill>
            <a:srgbClr val="F3EBF9"/>
          </a:solidFill>
          <a:ln w="12700">
            <a:solidFill>
              <a:srgbClr val="F3EBF9"/>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1" name="Shape 9"/>
          <p:cNvSpPr/>
          <p:nvPr/>
        </p:nvSpPr>
        <p:spPr>
          <a:xfrm>
            <a:off x="3136392" y="877824"/>
            <a:ext cx="64008" cy="3474720"/>
          </a:xfrm>
          <a:prstGeom prst="rect">
            <a:avLst/>
          </a:prstGeom>
          <a:solidFill>
            <a:srgbClr val="7030A0"/>
          </a:solidFill>
          <a:ln w="12700">
            <a:solidFill>
              <a:srgbClr val="7030A0"/>
            </a:solidFill>
            <a:prstDash val="solid"/>
          </a:ln>
        </p:spPr>
        <p:txBody>
          <a:bodyPr/>
          <a:lstStyle/>
          <a:p>
            <a:endParaRPr lang="fr-FR" noProof="0" dirty="0"/>
          </a:p>
        </p:txBody>
      </p:sp>
      <p:sp>
        <p:nvSpPr>
          <p:cNvPr id="12" name="Text 10"/>
          <p:cNvSpPr/>
          <p:nvPr/>
        </p:nvSpPr>
        <p:spPr>
          <a:xfrm>
            <a:off x="3273552" y="969264"/>
            <a:ext cx="2478024" cy="256032"/>
          </a:xfrm>
          <a:prstGeom prst="rect">
            <a:avLst/>
          </a:prstGeom>
          <a:noFill/>
          <a:ln/>
        </p:spPr>
        <p:txBody>
          <a:bodyPr wrap="square" rtlCol="0" anchor="ctr"/>
          <a:lstStyle/>
          <a:p>
            <a:pPr marL="0" indent="0">
              <a:buNone/>
            </a:pPr>
            <a:r>
              <a:rPr lang="fr-FR" sz="1200" b="1" noProof="0" dirty="0">
                <a:solidFill>
                  <a:srgbClr val="7030A0"/>
                </a:solidFill>
                <a:latin typeface="Calibri" pitchFamily="34" charset="0"/>
                <a:ea typeface="Calibri" pitchFamily="34" charset="-122"/>
                <a:cs typeface="Calibri" pitchFamily="34" charset="-120"/>
              </a:rPr>
              <a:t>Conclusion y</a:t>
            </a:r>
            <a:endParaRPr lang="fr-FR" sz="1200" noProof="0" dirty="0"/>
          </a:p>
        </p:txBody>
      </p:sp>
      <p:sp>
        <p:nvSpPr>
          <p:cNvPr id="13" name="Text 11"/>
          <p:cNvSpPr/>
          <p:nvPr/>
        </p:nvSpPr>
        <p:spPr>
          <a:xfrm>
            <a:off x="3273552" y="1280160"/>
            <a:ext cx="2478024" cy="2962656"/>
          </a:xfrm>
          <a:prstGeom prst="rect">
            <a:avLst/>
          </a:prstGeom>
          <a:noFill/>
          <a:ln/>
        </p:spPr>
        <p:txBody>
          <a:bodyPr wrap="square" rtlCol="0" anchor="t"/>
          <a:lstStyle/>
          <a:p>
            <a:pPr marL="0" indent="0" algn="l">
              <a:buNone/>
            </a:pPr>
            <a:r>
              <a:rPr lang="fr-FR" sz="1250" noProof="0" dirty="0">
                <a:solidFill>
                  <a:srgbClr val="1A1A1A"/>
                </a:solidFill>
                <a:latin typeface="Calibri" pitchFamily="34" charset="0"/>
                <a:ea typeface="Calibri" pitchFamily="34" charset="-122"/>
                <a:cs typeface="Calibri" pitchFamily="34" charset="-120"/>
              </a:rPr>
              <a:t>·  répétition des idées du développement</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aucune réponse formulée</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formulation vague</a:t>
            </a:r>
            <a:endParaRPr lang="fr-FR" sz="1250" noProof="0" dirty="0"/>
          </a:p>
        </p:txBody>
      </p:sp>
      <p:sp>
        <p:nvSpPr>
          <p:cNvPr id="14" name="Shape 12"/>
          <p:cNvSpPr/>
          <p:nvPr/>
        </p:nvSpPr>
        <p:spPr>
          <a:xfrm>
            <a:off x="5861304" y="877824"/>
            <a:ext cx="2679192" cy="3474720"/>
          </a:xfrm>
          <a:prstGeom prst="rect">
            <a:avLst/>
          </a:prstGeom>
          <a:solidFill>
            <a:srgbClr val="FEF0E6"/>
          </a:solidFill>
          <a:ln w="12700">
            <a:solidFill>
              <a:srgbClr val="FEF0E6"/>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5" name="Shape 13"/>
          <p:cNvSpPr/>
          <p:nvPr/>
        </p:nvSpPr>
        <p:spPr>
          <a:xfrm>
            <a:off x="5861304" y="877824"/>
            <a:ext cx="64008" cy="3474720"/>
          </a:xfrm>
          <a:prstGeom prst="rect">
            <a:avLst/>
          </a:prstGeom>
          <a:solidFill>
            <a:srgbClr val="C05000"/>
          </a:solidFill>
          <a:ln w="12700">
            <a:solidFill>
              <a:srgbClr val="C05000"/>
            </a:solidFill>
            <a:prstDash val="solid"/>
          </a:ln>
        </p:spPr>
        <p:txBody>
          <a:bodyPr/>
          <a:lstStyle/>
          <a:p>
            <a:endParaRPr lang="fr-FR" noProof="0" dirty="0"/>
          </a:p>
        </p:txBody>
      </p:sp>
      <p:sp>
        <p:nvSpPr>
          <p:cNvPr id="16" name="Text 14"/>
          <p:cNvSpPr/>
          <p:nvPr/>
        </p:nvSpPr>
        <p:spPr>
          <a:xfrm>
            <a:off x="5998464" y="969264"/>
            <a:ext cx="2478024" cy="256032"/>
          </a:xfrm>
          <a:prstGeom prst="rect">
            <a:avLst/>
          </a:prstGeom>
          <a:noFill/>
          <a:ln/>
        </p:spPr>
        <p:txBody>
          <a:bodyPr wrap="square" rtlCol="0" anchor="ctr"/>
          <a:lstStyle/>
          <a:p>
            <a:pPr marL="0" indent="0">
              <a:buNone/>
            </a:pPr>
            <a:r>
              <a:rPr lang="fr-FR" sz="1200" b="1" noProof="0" dirty="0">
                <a:solidFill>
                  <a:srgbClr val="C05000"/>
                </a:solidFill>
                <a:latin typeface="Calibri" pitchFamily="34" charset="0"/>
                <a:ea typeface="Calibri" pitchFamily="34" charset="-122"/>
                <a:cs typeface="Calibri" pitchFamily="34" charset="-120"/>
              </a:rPr>
              <a:t>Conclusion z</a:t>
            </a:r>
            <a:endParaRPr lang="fr-FR" sz="1200" noProof="0" dirty="0"/>
          </a:p>
        </p:txBody>
      </p:sp>
      <p:sp>
        <p:nvSpPr>
          <p:cNvPr id="17" name="Text 15"/>
          <p:cNvSpPr/>
          <p:nvPr/>
        </p:nvSpPr>
        <p:spPr>
          <a:xfrm>
            <a:off x="5998464" y="1280160"/>
            <a:ext cx="2478024" cy="2962656"/>
          </a:xfrm>
          <a:prstGeom prst="rect">
            <a:avLst/>
          </a:prstGeom>
          <a:noFill/>
          <a:ln/>
        </p:spPr>
        <p:txBody>
          <a:bodyPr wrap="square" rtlCol="0" anchor="t"/>
          <a:lstStyle/>
          <a:p>
            <a:pPr marL="0" indent="0" algn="l">
              <a:buNone/>
            </a:pPr>
            <a:r>
              <a:rPr lang="fr-FR" sz="1250" noProof="0" dirty="0">
                <a:solidFill>
                  <a:srgbClr val="1A1A1A"/>
                </a:solidFill>
                <a:latin typeface="Calibri" pitchFamily="34" charset="0"/>
                <a:ea typeface="Calibri" pitchFamily="34" charset="-122"/>
                <a:cs typeface="Calibri" pitchFamily="34" charset="-120"/>
              </a:rPr>
              <a:t>·  réponse présente</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reformulation globale amorcée</a:t>
            </a:r>
            <a:endParaRPr lang="fr-FR" sz="1250" noProof="0" dirty="0"/>
          </a:p>
          <a:p>
            <a:pPr marL="0" indent="0" algn="l">
              <a:buNone/>
            </a:pPr>
            <a:r>
              <a:rPr lang="fr-FR" sz="1250" noProof="0" dirty="0">
                <a:solidFill>
                  <a:srgbClr val="1A1A1A"/>
                </a:solidFill>
                <a:latin typeface="Calibri" pitchFamily="34" charset="0"/>
                <a:ea typeface="Calibri" pitchFamily="34" charset="-122"/>
                <a:cs typeface="Calibri" pitchFamily="34" charset="-120"/>
              </a:rPr>
              <a:t>·  reste encore générale</a:t>
            </a:r>
            <a:endParaRPr lang="fr-FR" sz="1250" noProof="0" dirty="0"/>
          </a:p>
        </p:txBody>
      </p:sp>
      <p:sp>
        <p:nvSpPr>
          <p:cNvPr id="18" name="Shape 16"/>
          <p:cNvSpPr/>
          <p:nvPr/>
        </p:nvSpPr>
        <p:spPr>
          <a:xfrm>
            <a:off x="411480" y="4480560"/>
            <a:ext cx="8321040" cy="384048"/>
          </a:xfrm>
          <a:prstGeom prst="rect">
            <a:avLst/>
          </a:prstGeom>
          <a:solidFill>
            <a:srgbClr val="FEF9EB"/>
          </a:solidFill>
          <a:ln w="12700">
            <a:solidFill>
              <a:srgbClr val="C8A84B"/>
            </a:solidFill>
            <a:prstDash val="solid"/>
          </a:ln>
        </p:spPr>
        <p:txBody>
          <a:bodyPr/>
          <a:lstStyle/>
          <a:p>
            <a:endParaRPr lang="fr-FR" noProof="0" dirty="0"/>
          </a:p>
        </p:txBody>
      </p:sp>
      <p:sp>
        <p:nvSpPr>
          <p:cNvPr id="19" name="Shape 17"/>
          <p:cNvSpPr/>
          <p:nvPr/>
        </p:nvSpPr>
        <p:spPr>
          <a:xfrm>
            <a:off x="411480" y="4480560"/>
            <a:ext cx="64008" cy="384048"/>
          </a:xfrm>
          <a:prstGeom prst="rect">
            <a:avLst/>
          </a:prstGeom>
          <a:solidFill>
            <a:srgbClr val="C8A84B"/>
          </a:solidFill>
          <a:ln w="12700">
            <a:solidFill>
              <a:srgbClr val="C8A84B"/>
            </a:solidFill>
            <a:prstDash val="solid"/>
          </a:ln>
        </p:spPr>
        <p:txBody>
          <a:bodyPr/>
          <a:lstStyle/>
          <a:p>
            <a:endParaRPr lang="fr-FR" noProof="0" dirty="0"/>
          </a:p>
        </p:txBody>
      </p:sp>
      <p:sp>
        <p:nvSpPr>
          <p:cNvPr id="20" name="Text 18"/>
          <p:cNvSpPr/>
          <p:nvPr/>
        </p:nvSpPr>
        <p:spPr>
          <a:xfrm>
            <a:off x="594360" y="4480560"/>
            <a:ext cx="7955280" cy="384048"/>
          </a:xfrm>
          <a:prstGeom prst="rect">
            <a:avLst/>
          </a:prstGeom>
          <a:noFill/>
          <a:ln/>
        </p:spPr>
        <p:txBody>
          <a:bodyPr wrap="square" rtlCol="0" anchor="ctr"/>
          <a:lstStyle/>
          <a:p>
            <a:pPr marL="0" indent="0">
              <a:buNone/>
            </a:pPr>
            <a:r>
              <a:rPr lang="fr-FR" sz="1300" i="1" noProof="0" dirty="0">
                <a:solidFill>
                  <a:srgbClr val="1A1A1A"/>
                </a:solidFill>
                <a:latin typeface="Calibri" pitchFamily="34" charset="0"/>
                <a:ea typeface="Calibri" pitchFamily="34" charset="-122"/>
                <a:cs typeface="Calibri" pitchFamily="34" charset="-120"/>
              </a:rPr>
              <a:t>→  Aviez-vous repérez ces points principaux, avez-vous d’autres remarques ?</a:t>
            </a:r>
            <a:endParaRPr lang="fr-FR" sz="1300" noProof="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3">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Erreurs fréquentes</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Erreurs</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12</a:t>
            </a:r>
            <a:endParaRPr lang="fr-FR" sz="900" noProof="0" dirty="0"/>
          </a:p>
        </p:txBody>
      </p:sp>
      <p:sp>
        <p:nvSpPr>
          <p:cNvPr id="6" name="Text 4"/>
          <p:cNvSpPr/>
          <p:nvPr/>
        </p:nvSpPr>
        <p:spPr>
          <a:xfrm>
            <a:off x="411480" y="877824"/>
            <a:ext cx="8321040" cy="256032"/>
          </a:xfrm>
          <a:prstGeom prst="rect">
            <a:avLst/>
          </a:prstGeom>
          <a:noFill/>
          <a:ln/>
        </p:spPr>
        <p:txBody>
          <a:bodyPr wrap="square" rtlCol="0" anchor="ctr"/>
          <a:lstStyle/>
          <a:p>
            <a:pPr marL="0" indent="0">
              <a:buNone/>
            </a:pPr>
            <a:r>
              <a:rPr lang="fr-FR" sz="1400" i="1" noProof="0" dirty="0">
                <a:solidFill>
                  <a:srgbClr val="4A4A4A"/>
                </a:solidFill>
                <a:latin typeface="Calibri" pitchFamily="34" charset="0"/>
                <a:ea typeface="Calibri" pitchFamily="34" charset="-122"/>
                <a:cs typeface="Calibri" pitchFamily="34" charset="-120"/>
              </a:rPr>
              <a:t>Quatre écueils à éviter :</a:t>
            </a:r>
            <a:endParaRPr lang="fr-FR" sz="1400" noProof="0" dirty="0"/>
          </a:p>
        </p:txBody>
      </p:sp>
      <p:sp>
        <p:nvSpPr>
          <p:cNvPr id="7" name="Shape 5"/>
          <p:cNvSpPr/>
          <p:nvPr/>
        </p:nvSpPr>
        <p:spPr>
          <a:xfrm>
            <a:off x="411480" y="1225296"/>
            <a:ext cx="4005072" cy="1298448"/>
          </a:xfrm>
          <a:prstGeom prst="rect">
            <a:avLst/>
          </a:prstGeom>
          <a:solidFill>
            <a:srgbClr val="FDECEA"/>
          </a:solidFill>
          <a:ln w="12700">
            <a:solidFill>
              <a:srgbClr val="FDECEA"/>
            </a:solidFill>
            <a:prstDash val="solid"/>
          </a:ln>
        </p:spPr>
        <p:txBody>
          <a:bodyPr/>
          <a:lstStyle/>
          <a:p>
            <a:endParaRPr lang="fr-FR" noProof="0" dirty="0"/>
          </a:p>
        </p:txBody>
      </p:sp>
      <p:sp>
        <p:nvSpPr>
          <p:cNvPr id="8" name="Shape 6"/>
          <p:cNvSpPr/>
          <p:nvPr/>
        </p:nvSpPr>
        <p:spPr>
          <a:xfrm>
            <a:off x="411480" y="1225296"/>
            <a:ext cx="64008" cy="1298448"/>
          </a:xfrm>
          <a:prstGeom prst="rect">
            <a:avLst/>
          </a:prstGeom>
          <a:solidFill>
            <a:srgbClr val="8B2020"/>
          </a:solidFill>
          <a:ln w="12700">
            <a:solidFill>
              <a:srgbClr val="8B2020"/>
            </a:solidFill>
            <a:prstDash val="solid"/>
          </a:ln>
        </p:spPr>
        <p:txBody>
          <a:bodyPr/>
          <a:lstStyle/>
          <a:p>
            <a:endParaRPr lang="fr-FR" noProof="0" dirty="0"/>
          </a:p>
        </p:txBody>
      </p:sp>
      <p:sp>
        <p:nvSpPr>
          <p:cNvPr id="9" name="Text 7"/>
          <p:cNvSpPr/>
          <p:nvPr/>
        </p:nvSpPr>
        <p:spPr>
          <a:xfrm>
            <a:off x="594360" y="1225296"/>
            <a:ext cx="3749040" cy="1298448"/>
          </a:xfrm>
          <a:prstGeom prst="rect">
            <a:avLst/>
          </a:prstGeom>
          <a:noFill/>
          <a:ln/>
        </p:spPr>
        <p:txBody>
          <a:bodyPr wrap="square" lIns="0" tIns="0" rIns="63500" bIns="0" rtlCol="0" anchor="ctr"/>
          <a:lstStyle/>
          <a:p>
            <a:pPr marL="0" indent="0">
              <a:buNone/>
            </a:pPr>
            <a:r>
              <a:rPr lang="fr-FR" sz="1800" b="1" noProof="0" dirty="0">
                <a:solidFill>
                  <a:srgbClr val="8B2020"/>
                </a:solidFill>
                <a:latin typeface="Calibri" pitchFamily="34" charset="0"/>
                <a:ea typeface="Calibri" pitchFamily="34" charset="-122"/>
                <a:cs typeface="Calibri" pitchFamily="34" charset="-120"/>
              </a:rPr>
              <a:t>01  </a:t>
            </a:r>
            <a:r>
              <a:rPr lang="fr-FR" sz="1400" b="1" noProof="0" dirty="0">
                <a:solidFill>
                  <a:srgbClr val="8B2020"/>
                </a:solidFill>
                <a:latin typeface="Calibri" pitchFamily="34" charset="0"/>
                <a:ea typeface="Calibri" pitchFamily="34" charset="-122"/>
                <a:cs typeface="Calibri" pitchFamily="34" charset="-120"/>
              </a:rPr>
              <a:t>Répétition
</a:t>
            </a:r>
            <a:r>
              <a:rPr lang="fr-FR" sz="1300" noProof="0" dirty="0">
                <a:solidFill>
                  <a:srgbClr val="1A1A1A"/>
                </a:solidFill>
                <a:latin typeface="Calibri" pitchFamily="34" charset="0"/>
                <a:ea typeface="Calibri" pitchFamily="34" charset="-122"/>
                <a:cs typeface="Calibri" pitchFamily="34" charset="-120"/>
              </a:rPr>
              <a:t>Reformuler ≠ résumer à nouveau</a:t>
            </a:r>
            <a:endParaRPr lang="fr-FR" sz="1800" noProof="0" dirty="0"/>
          </a:p>
        </p:txBody>
      </p:sp>
      <p:sp>
        <p:nvSpPr>
          <p:cNvPr id="10" name="Shape 8"/>
          <p:cNvSpPr/>
          <p:nvPr/>
        </p:nvSpPr>
        <p:spPr>
          <a:xfrm>
            <a:off x="4663440" y="1225296"/>
            <a:ext cx="4005072" cy="1298448"/>
          </a:xfrm>
          <a:prstGeom prst="rect">
            <a:avLst/>
          </a:prstGeom>
          <a:solidFill>
            <a:srgbClr val="FFF8E1"/>
          </a:solidFill>
          <a:ln w="12700">
            <a:solidFill>
              <a:srgbClr val="FFF8E1"/>
            </a:solidFill>
            <a:prstDash val="solid"/>
          </a:ln>
        </p:spPr>
        <p:txBody>
          <a:bodyPr/>
          <a:lstStyle/>
          <a:p>
            <a:endParaRPr lang="fr-FR" noProof="0" dirty="0"/>
          </a:p>
        </p:txBody>
      </p:sp>
      <p:sp>
        <p:nvSpPr>
          <p:cNvPr id="11" name="Shape 9"/>
          <p:cNvSpPr/>
          <p:nvPr/>
        </p:nvSpPr>
        <p:spPr>
          <a:xfrm>
            <a:off x="4663440" y="1225296"/>
            <a:ext cx="64008" cy="1298448"/>
          </a:xfrm>
          <a:prstGeom prst="rect">
            <a:avLst/>
          </a:prstGeom>
          <a:solidFill>
            <a:srgbClr val="8B5E00"/>
          </a:solidFill>
          <a:ln w="12700">
            <a:solidFill>
              <a:srgbClr val="8B5E00"/>
            </a:solidFill>
            <a:prstDash val="solid"/>
          </a:ln>
        </p:spPr>
        <p:txBody>
          <a:bodyPr/>
          <a:lstStyle/>
          <a:p>
            <a:endParaRPr lang="fr-FR" noProof="0" dirty="0"/>
          </a:p>
        </p:txBody>
      </p:sp>
      <p:sp>
        <p:nvSpPr>
          <p:cNvPr id="12" name="Text 10"/>
          <p:cNvSpPr/>
          <p:nvPr/>
        </p:nvSpPr>
        <p:spPr>
          <a:xfrm>
            <a:off x="4846320" y="1225296"/>
            <a:ext cx="3749040" cy="1298448"/>
          </a:xfrm>
          <a:prstGeom prst="rect">
            <a:avLst/>
          </a:prstGeom>
          <a:noFill/>
          <a:ln/>
        </p:spPr>
        <p:txBody>
          <a:bodyPr wrap="square" lIns="0" tIns="0" rIns="63500" bIns="0" rtlCol="0" anchor="ctr"/>
          <a:lstStyle/>
          <a:p>
            <a:pPr marL="0" indent="0">
              <a:buNone/>
            </a:pPr>
            <a:r>
              <a:rPr lang="fr-FR" sz="1800" b="1" noProof="0" dirty="0">
                <a:solidFill>
                  <a:srgbClr val="8B5E00"/>
                </a:solidFill>
                <a:latin typeface="Calibri" pitchFamily="34" charset="0"/>
                <a:ea typeface="Calibri" pitchFamily="34" charset="-122"/>
                <a:cs typeface="Calibri" pitchFamily="34" charset="-120"/>
              </a:rPr>
              <a:t>02  </a:t>
            </a:r>
            <a:r>
              <a:rPr lang="fr-FR" sz="1400" b="1" noProof="0" dirty="0">
                <a:solidFill>
                  <a:srgbClr val="8B5E00"/>
                </a:solidFill>
                <a:latin typeface="Calibri" pitchFamily="34" charset="0"/>
                <a:ea typeface="Calibri" pitchFamily="34" charset="-122"/>
                <a:cs typeface="Calibri" pitchFamily="34" charset="-120"/>
              </a:rPr>
              <a:t>Réponse floue ou neutre (pas de position claire)
</a:t>
            </a:r>
            <a:r>
              <a:rPr lang="fr-FR" sz="1300" noProof="0" dirty="0">
                <a:solidFill>
                  <a:srgbClr val="1A1A1A"/>
                </a:solidFill>
                <a:latin typeface="Calibri" pitchFamily="34" charset="0"/>
                <a:ea typeface="Calibri" pitchFamily="34" charset="-122"/>
                <a:cs typeface="Calibri" pitchFamily="34" charset="-120"/>
              </a:rPr>
              <a:t>Il faut éviter les phrases vagues et génériques, le lecteur doit comprendre le message final et votre position claire</a:t>
            </a:r>
            <a:endParaRPr lang="fr-FR" sz="1800" noProof="0" dirty="0"/>
          </a:p>
        </p:txBody>
      </p:sp>
      <p:sp>
        <p:nvSpPr>
          <p:cNvPr id="13" name="Shape 11"/>
          <p:cNvSpPr/>
          <p:nvPr/>
        </p:nvSpPr>
        <p:spPr>
          <a:xfrm>
            <a:off x="411480" y="2688336"/>
            <a:ext cx="4005072" cy="1298448"/>
          </a:xfrm>
          <a:prstGeom prst="rect">
            <a:avLst/>
          </a:prstGeom>
          <a:solidFill>
            <a:srgbClr val="EEF1FA"/>
          </a:solidFill>
          <a:ln w="12700">
            <a:solidFill>
              <a:srgbClr val="EEF1FA"/>
            </a:solidFill>
            <a:prstDash val="solid"/>
          </a:ln>
        </p:spPr>
        <p:txBody>
          <a:bodyPr/>
          <a:lstStyle/>
          <a:p>
            <a:endParaRPr lang="fr-FR" noProof="0" dirty="0"/>
          </a:p>
        </p:txBody>
      </p:sp>
      <p:sp>
        <p:nvSpPr>
          <p:cNvPr id="14" name="Shape 12"/>
          <p:cNvSpPr/>
          <p:nvPr/>
        </p:nvSpPr>
        <p:spPr>
          <a:xfrm>
            <a:off x="411480" y="2688336"/>
            <a:ext cx="64008" cy="1298448"/>
          </a:xfrm>
          <a:prstGeom prst="rect">
            <a:avLst/>
          </a:prstGeom>
          <a:solidFill>
            <a:srgbClr val="2C3E7A"/>
          </a:solidFill>
          <a:ln w="12700">
            <a:solidFill>
              <a:srgbClr val="2C3E7A"/>
            </a:solidFill>
            <a:prstDash val="solid"/>
          </a:ln>
        </p:spPr>
        <p:txBody>
          <a:bodyPr/>
          <a:lstStyle/>
          <a:p>
            <a:endParaRPr lang="fr-FR" noProof="0" dirty="0"/>
          </a:p>
        </p:txBody>
      </p:sp>
      <p:sp>
        <p:nvSpPr>
          <p:cNvPr id="15" name="Text 13"/>
          <p:cNvSpPr/>
          <p:nvPr/>
        </p:nvSpPr>
        <p:spPr>
          <a:xfrm>
            <a:off x="594360" y="2688336"/>
            <a:ext cx="3749040" cy="1298448"/>
          </a:xfrm>
          <a:prstGeom prst="rect">
            <a:avLst/>
          </a:prstGeom>
          <a:noFill/>
          <a:ln/>
        </p:spPr>
        <p:txBody>
          <a:bodyPr wrap="square" lIns="0" tIns="0" rIns="63500" bIns="0" rtlCol="0" anchor="ctr"/>
          <a:lstStyle/>
          <a:p>
            <a:pPr marL="0" indent="0">
              <a:buNone/>
            </a:pPr>
            <a:r>
              <a:rPr lang="fr-FR" sz="1800" b="1" noProof="0" dirty="0">
                <a:solidFill>
                  <a:srgbClr val="2C3E7A"/>
                </a:solidFill>
                <a:latin typeface="Calibri" pitchFamily="34" charset="0"/>
                <a:ea typeface="Calibri" pitchFamily="34" charset="-122"/>
                <a:cs typeface="Calibri" pitchFamily="34" charset="-120"/>
              </a:rPr>
              <a:t>03  </a:t>
            </a:r>
            <a:r>
              <a:rPr lang="fr-FR" sz="1400" b="1" noProof="0" dirty="0">
                <a:solidFill>
                  <a:srgbClr val="2C3E7A"/>
                </a:solidFill>
                <a:latin typeface="Calibri" pitchFamily="34" charset="0"/>
                <a:ea typeface="Calibri" pitchFamily="34" charset="-122"/>
                <a:cs typeface="Calibri" pitchFamily="34" charset="-120"/>
              </a:rPr>
              <a:t>Idée nouvelle
</a:t>
            </a:r>
            <a:r>
              <a:rPr lang="fr-FR" sz="1300" noProof="0" dirty="0">
                <a:solidFill>
                  <a:srgbClr val="1A1A1A"/>
                </a:solidFill>
                <a:latin typeface="Calibri" pitchFamily="34" charset="0"/>
                <a:ea typeface="Calibri" pitchFamily="34" charset="-122"/>
                <a:cs typeface="Calibri" pitchFamily="34" charset="-120"/>
              </a:rPr>
              <a:t>Toute idée nouvelle appartient au développement des parties précédentes</a:t>
            </a:r>
            <a:endParaRPr lang="fr-FR" sz="1800" noProof="0" dirty="0"/>
          </a:p>
        </p:txBody>
      </p:sp>
      <p:sp>
        <p:nvSpPr>
          <p:cNvPr id="16" name="Shape 14"/>
          <p:cNvSpPr/>
          <p:nvPr/>
        </p:nvSpPr>
        <p:spPr>
          <a:xfrm>
            <a:off x="4663440" y="2688336"/>
            <a:ext cx="4005072" cy="1298448"/>
          </a:xfrm>
          <a:prstGeom prst="rect">
            <a:avLst/>
          </a:prstGeom>
          <a:solidFill>
            <a:srgbClr val="F5F0FF"/>
          </a:solidFill>
          <a:ln w="12700">
            <a:solidFill>
              <a:srgbClr val="F5F0FF"/>
            </a:solidFill>
            <a:prstDash val="solid"/>
          </a:ln>
        </p:spPr>
        <p:txBody>
          <a:bodyPr/>
          <a:lstStyle/>
          <a:p>
            <a:endParaRPr lang="fr-FR" noProof="0" dirty="0"/>
          </a:p>
        </p:txBody>
      </p:sp>
      <p:sp>
        <p:nvSpPr>
          <p:cNvPr id="17" name="Shape 15"/>
          <p:cNvSpPr/>
          <p:nvPr/>
        </p:nvSpPr>
        <p:spPr>
          <a:xfrm>
            <a:off x="4663440" y="2688336"/>
            <a:ext cx="64008" cy="1298448"/>
          </a:xfrm>
          <a:prstGeom prst="rect">
            <a:avLst/>
          </a:prstGeom>
          <a:solidFill>
            <a:srgbClr val="5A2E8A"/>
          </a:solidFill>
          <a:ln w="12700">
            <a:solidFill>
              <a:srgbClr val="5A2E8A"/>
            </a:solidFill>
            <a:prstDash val="solid"/>
          </a:ln>
        </p:spPr>
        <p:txBody>
          <a:bodyPr/>
          <a:lstStyle/>
          <a:p>
            <a:endParaRPr lang="fr-FR" noProof="0" dirty="0"/>
          </a:p>
        </p:txBody>
      </p:sp>
      <p:sp>
        <p:nvSpPr>
          <p:cNvPr id="18" name="Text 16"/>
          <p:cNvSpPr/>
          <p:nvPr/>
        </p:nvSpPr>
        <p:spPr>
          <a:xfrm>
            <a:off x="4846320" y="2688336"/>
            <a:ext cx="3749040" cy="1298448"/>
          </a:xfrm>
          <a:prstGeom prst="rect">
            <a:avLst/>
          </a:prstGeom>
          <a:noFill/>
          <a:ln/>
        </p:spPr>
        <p:txBody>
          <a:bodyPr wrap="square" lIns="0" tIns="0" rIns="63500" bIns="0" rtlCol="0" anchor="ctr"/>
          <a:lstStyle/>
          <a:p>
            <a:pPr marL="0" indent="0">
              <a:buNone/>
            </a:pPr>
            <a:r>
              <a:rPr lang="fr-FR" sz="1800" b="1" noProof="0" dirty="0">
                <a:solidFill>
                  <a:srgbClr val="5A2E8A"/>
                </a:solidFill>
                <a:latin typeface="Calibri" pitchFamily="34" charset="0"/>
                <a:ea typeface="Calibri" pitchFamily="34" charset="-122"/>
                <a:cs typeface="Calibri" pitchFamily="34" charset="-120"/>
              </a:rPr>
              <a:t>04  </a:t>
            </a:r>
            <a:r>
              <a:rPr lang="fr-FR" sz="1400" b="1" noProof="0" dirty="0">
                <a:solidFill>
                  <a:srgbClr val="5A2E8A"/>
                </a:solidFill>
                <a:latin typeface="Calibri" pitchFamily="34" charset="0"/>
                <a:ea typeface="Calibri" pitchFamily="34" charset="-122"/>
                <a:cs typeface="Calibri" pitchFamily="34" charset="-120"/>
              </a:rPr>
              <a:t>Ouverture artificielle
</a:t>
            </a:r>
            <a:r>
              <a:rPr lang="fr-FR" sz="1300" noProof="0" dirty="0">
                <a:solidFill>
                  <a:srgbClr val="1A1A1A"/>
                </a:solidFill>
                <a:latin typeface="Calibri" pitchFamily="34" charset="0"/>
                <a:ea typeface="Calibri" pitchFamily="34" charset="-122"/>
                <a:cs typeface="Calibri" pitchFamily="34" charset="-120"/>
              </a:rPr>
              <a:t>Une ouverture non justifiée affaiblit la conclusion et peut créer de la confusion</a:t>
            </a:r>
            <a:endParaRPr lang="fr-FR" sz="1800" noProof="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4">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Production autonome</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Production</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13</a:t>
            </a:r>
            <a:endParaRPr lang="fr-FR" sz="900" noProof="0" dirty="0"/>
          </a:p>
        </p:txBody>
      </p:sp>
      <p:sp>
        <p:nvSpPr>
          <p:cNvPr id="6" name="Shape 4"/>
          <p:cNvSpPr/>
          <p:nvPr/>
        </p:nvSpPr>
        <p:spPr>
          <a:xfrm>
            <a:off x="411480" y="877824"/>
            <a:ext cx="8321040" cy="713232"/>
          </a:xfrm>
          <a:prstGeom prst="rect">
            <a:avLst/>
          </a:prstGeom>
          <a:solidFill>
            <a:srgbClr val="1A5555"/>
          </a:solidFill>
          <a:ln w="12700">
            <a:solidFill>
              <a:srgbClr val="1A5555"/>
            </a:solidFill>
            <a:prstDash val="solid"/>
          </a:ln>
        </p:spPr>
        <p:txBody>
          <a:bodyPr/>
          <a:lstStyle/>
          <a:p>
            <a:endParaRPr lang="fr-FR" noProof="0" dirty="0"/>
          </a:p>
        </p:txBody>
      </p:sp>
      <p:sp>
        <p:nvSpPr>
          <p:cNvPr id="7" name="Text 5"/>
          <p:cNvSpPr/>
          <p:nvPr/>
        </p:nvSpPr>
        <p:spPr>
          <a:xfrm>
            <a:off x="566928" y="877824"/>
            <a:ext cx="8046720" cy="713232"/>
          </a:xfrm>
          <a:prstGeom prst="rect">
            <a:avLst/>
          </a:prstGeom>
          <a:noFill/>
          <a:ln/>
        </p:spPr>
        <p:txBody>
          <a:bodyPr wrap="square" rtlCol="0" anchor="ctr"/>
          <a:lstStyle/>
          <a:p>
            <a:pPr marL="0" indent="0">
              <a:buNone/>
            </a:pPr>
            <a:r>
              <a:rPr lang="fr-FR" sz="1500" i="1" noProof="0" dirty="0">
                <a:solidFill>
                  <a:srgbClr val="FFFFFF"/>
                </a:solidFill>
                <a:latin typeface="Calibri" pitchFamily="34" charset="0"/>
                <a:ea typeface="Calibri" pitchFamily="34" charset="-122"/>
                <a:cs typeface="Calibri" pitchFamily="34" charset="-120"/>
              </a:rPr>
              <a:t>Rédigez une conclusion complète à partir de votre développement.</a:t>
            </a:r>
            <a:endParaRPr lang="fr-FR" sz="1500" noProof="0" dirty="0"/>
          </a:p>
        </p:txBody>
      </p:sp>
      <p:sp>
        <p:nvSpPr>
          <p:cNvPr id="8" name="Text 6"/>
          <p:cNvSpPr/>
          <p:nvPr/>
        </p:nvSpPr>
        <p:spPr>
          <a:xfrm>
            <a:off x="411480" y="1737360"/>
            <a:ext cx="3931920" cy="256032"/>
          </a:xfrm>
          <a:prstGeom prst="rect">
            <a:avLst/>
          </a:prstGeom>
          <a:noFill/>
          <a:ln/>
        </p:spPr>
        <p:txBody>
          <a:bodyPr wrap="square" rtlCol="0" anchor="ctr"/>
          <a:lstStyle/>
          <a:p>
            <a:pPr marL="0" indent="0">
              <a:buNone/>
            </a:pPr>
            <a:r>
              <a:rPr lang="fr-FR" sz="1100" b="1" noProof="0" dirty="0">
                <a:solidFill>
                  <a:srgbClr val="8A8A8A"/>
                </a:solidFill>
                <a:latin typeface="Calibri" pitchFamily="34" charset="0"/>
                <a:ea typeface="Calibri" pitchFamily="34" charset="-122"/>
                <a:cs typeface="Calibri" pitchFamily="34" charset="-120"/>
              </a:rPr>
              <a:t>Consignes :</a:t>
            </a:r>
            <a:endParaRPr lang="fr-FR" sz="1100" noProof="0" dirty="0"/>
          </a:p>
        </p:txBody>
      </p:sp>
      <p:sp>
        <p:nvSpPr>
          <p:cNvPr id="9" name="Shape 7"/>
          <p:cNvSpPr/>
          <p:nvPr/>
        </p:nvSpPr>
        <p:spPr>
          <a:xfrm>
            <a:off x="411480" y="2029968"/>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0" name="Shape 8"/>
          <p:cNvSpPr/>
          <p:nvPr/>
        </p:nvSpPr>
        <p:spPr>
          <a:xfrm>
            <a:off x="411480" y="2029968"/>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11" name="Text 9"/>
          <p:cNvSpPr/>
          <p:nvPr/>
        </p:nvSpPr>
        <p:spPr>
          <a:xfrm>
            <a:off x="576072" y="2029968"/>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4 à 6 phrases (environ) =&gt;  mesurer l’équilibre avec l’intro</a:t>
            </a:r>
            <a:endParaRPr lang="fr-FR" sz="1200" noProof="0" dirty="0"/>
          </a:p>
        </p:txBody>
      </p:sp>
      <p:sp>
        <p:nvSpPr>
          <p:cNvPr id="12" name="Shape 10"/>
          <p:cNvSpPr/>
          <p:nvPr/>
        </p:nvSpPr>
        <p:spPr>
          <a:xfrm>
            <a:off x="411480" y="2478024"/>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3" name="Shape 11"/>
          <p:cNvSpPr/>
          <p:nvPr/>
        </p:nvSpPr>
        <p:spPr>
          <a:xfrm>
            <a:off x="411480" y="2478024"/>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14" name="Text 12"/>
          <p:cNvSpPr/>
          <p:nvPr/>
        </p:nvSpPr>
        <p:spPr>
          <a:xfrm>
            <a:off x="576072" y="2478024"/>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1 réponse explicite</a:t>
            </a:r>
            <a:endParaRPr lang="fr-FR" sz="1200" noProof="0" dirty="0"/>
          </a:p>
        </p:txBody>
      </p:sp>
      <p:sp>
        <p:nvSpPr>
          <p:cNvPr id="15" name="Shape 13"/>
          <p:cNvSpPr/>
          <p:nvPr/>
        </p:nvSpPr>
        <p:spPr>
          <a:xfrm>
            <a:off x="411480" y="2926080"/>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6" name="Shape 14"/>
          <p:cNvSpPr/>
          <p:nvPr/>
        </p:nvSpPr>
        <p:spPr>
          <a:xfrm>
            <a:off x="411480" y="2926080"/>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17" name="Text 15"/>
          <p:cNvSpPr/>
          <p:nvPr/>
        </p:nvSpPr>
        <p:spPr>
          <a:xfrm>
            <a:off x="576072" y="2926080"/>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1 bilan global</a:t>
            </a:r>
            <a:endParaRPr lang="fr-FR" sz="1200" noProof="0" dirty="0"/>
          </a:p>
        </p:txBody>
      </p:sp>
      <p:sp>
        <p:nvSpPr>
          <p:cNvPr id="18" name="Shape 16"/>
          <p:cNvSpPr/>
          <p:nvPr/>
        </p:nvSpPr>
        <p:spPr>
          <a:xfrm>
            <a:off x="411480" y="3374136"/>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9" name="Shape 17"/>
          <p:cNvSpPr/>
          <p:nvPr/>
        </p:nvSpPr>
        <p:spPr>
          <a:xfrm>
            <a:off x="411480" y="3374136"/>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20" name="Text 18"/>
          <p:cNvSpPr/>
          <p:nvPr/>
        </p:nvSpPr>
        <p:spPr>
          <a:xfrm>
            <a:off x="576072" y="3374136"/>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cohérence avec la partie 3</a:t>
            </a:r>
            <a:endParaRPr lang="fr-FR" sz="1200" noProof="0" dirty="0"/>
          </a:p>
        </p:txBody>
      </p:sp>
      <p:sp>
        <p:nvSpPr>
          <p:cNvPr id="21" name="Shape 19"/>
          <p:cNvSpPr/>
          <p:nvPr/>
        </p:nvSpPr>
        <p:spPr>
          <a:xfrm>
            <a:off x="411480" y="3822192"/>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22" name="Shape 20"/>
          <p:cNvSpPr/>
          <p:nvPr/>
        </p:nvSpPr>
        <p:spPr>
          <a:xfrm>
            <a:off x="411480" y="3822192"/>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23" name="Text 21"/>
          <p:cNvSpPr/>
          <p:nvPr/>
        </p:nvSpPr>
        <p:spPr>
          <a:xfrm>
            <a:off x="576072" y="3822192"/>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formulation précise (éviter « c’est complexe », </a:t>
            </a:r>
            <a:r>
              <a:rPr lang="fr-FR" sz="1200" dirty="0">
                <a:solidFill>
                  <a:srgbClr val="1A1A1A"/>
                </a:solidFill>
                <a:latin typeface="Calibri" pitchFamily="34" charset="0"/>
                <a:ea typeface="Calibri" pitchFamily="34" charset="-122"/>
                <a:cs typeface="Calibri" pitchFamily="34" charset="-120"/>
              </a:rPr>
              <a:t>« </a:t>
            </a:r>
            <a:r>
              <a:rPr lang="fr-FR" sz="1200" noProof="0" dirty="0">
                <a:solidFill>
                  <a:srgbClr val="1A1A1A"/>
                </a:solidFill>
                <a:latin typeface="Calibri" pitchFamily="34" charset="0"/>
                <a:ea typeface="Calibri" pitchFamily="34" charset="-122"/>
                <a:cs typeface="Calibri" pitchFamily="34" charset="-120"/>
              </a:rPr>
              <a:t>ça dépend »)</a:t>
            </a:r>
            <a:endParaRPr lang="fr-FR" sz="1200" noProof="0" dirty="0"/>
          </a:p>
        </p:txBody>
      </p:sp>
      <p:sp>
        <p:nvSpPr>
          <p:cNvPr id="24" name="Shape 22"/>
          <p:cNvSpPr/>
          <p:nvPr/>
        </p:nvSpPr>
        <p:spPr>
          <a:xfrm>
            <a:off x="411480" y="4270248"/>
            <a:ext cx="3931920" cy="374904"/>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25" name="Shape 23"/>
          <p:cNvSpPr/>
          <p:nvPr/>
        </p:nvSpPr>
        <p:spPr>
          <a:xfrm>
            <a:off x="411480" y="4270248"/>
            <a:ext cx="64008" cy="374904"/>
          </a:xfrm>
          <a:prstGeom prst="rect">
            <a:avLst/>
          </a:prstGeom>
          <a:solidFill>
            <a:srgbClr val="1A7070"/>
          </a:solidFill>
          <a:ln w="12700">
            <a:solidFill>
              <a:srgbClr val="1A7070"/>
            </a:solidFill>
            <a:prstDash val="solid"/>
          </a:ln>
        </p:spPr>
        <p:txBody>
          <a:bodyPr/>
          <a:lstStyle/>
          <a:p>
            <a:endParaRPr lang="fr-FR" noProof="0" dirty="0"/>
          </a:p>
        </p:txBody>
      </p:sp>
      <p:sp>
        <p:nvSpPr>
          <p:cNvPr id="26" name="Text 24"/>
          <p:cNvSpPr/>
          <p:nvPr/>
        </p:nvSpPr>
        <p:spPr>
          <a:xfrm>
            <a:off x="576072" y="4270248"/>
            <a:ext cx="3694176" cy="374904"/>
          </a:xfrm>
          <a:prstGeom prst="rect">
            <a:avLst/>
          </a:prstGeom>
          <a:noFill/>
          <a:ln/>
        </p:spPr>
        <p:txBody>
          <a:bodyPr wrap="square" lIns="0" tIns="0" rIns="101600" bIns="0" rtlCol="0" anchor="ctr"/>
          <a:lstStyle/>
          <a:p>
            <a:pPr marL="0" indent="0" algn="l">
              <a:buNone/>
            </a:pPr>
            <a:r>
              <a:rPr lang="fr-FR" sz="1200" noProof="0" dirty="0">
                <a:solidFill>
                  <a:srgbClr val="1A1A1A"/>
                </a:solidFill>
                <a:latin typeface="Calibri" pitchFamily="34" charset="0"/>
                <a:ea typeface="Calibri" pitchFamily="34" charset="-122"/>
                <a:cs typeface="Calibri" pitchFamily="34" charset="-120"/>
              </a:rPr>
              <a:t>conclusion développée, mais sans répéter les parties</a:t>
            </a:r>
            <a:endParaRPr lang="fr-FR" sz="1200" noProof="0" dirty="0"/>
          </a:p>
        </p:txBody>
      </p:sp>
      <p:sp>
        <p:nvSpPr>
          <p:cNvPr id="27" name="Text 25"/>
          <p:cNvSpPr/>
          <p:nvPr/>
        </p:nvSpPr>
        <p:spPr>
          <a:xfrm>
            <a:off x="4709160" y="1737360"/>
            <a:ext cx="3931920" cy="256032"/>
          </a:xfrm>
          <a:prstGeom prst="rect">
            <a:avLst/>
          </a:prstGeom>
          <a:noFill/>
          <a:ln/>
        </p:spPr>
        <p:txBody>
          <a:bodyPr wrap="square" rtlCol="0" anchor="ctr"/>
          <a:lstStyle/>
          <a:p>
            <a:pPr marL="0" indent="0">
              <a:buNone/>
            </a:pPr>
            <a:r>
              <a:rPr lang="fr-FR" sz="1100" b="1" noProof="0" dirty="0">
                <a:solidFill>
                  <a:srgbClr val="8A8A8A"/>
                </a:solidFill>
                <a:latin typeface="Calibri" pitchFamily="34" charset="0"/>
                <a:ea typeface="Calibri" pitchFamily="34" charset="-122"/>
                <a:cs typeface="Calibri" pitchFamily="34" charset="-120"/>
              </a:rPr>
              <a:t>Aide :</a:t>
            </a:r>
            <a:endParaRPr lang="fr-FR" sz="1100" noProof="0" dirty="0"/>
          </a:p>
        </p:txBody>
      </p:sp>
      <p:sp>
        <p:nvSpPr>
          <p:cNvPr id="28" name="Shape 26"/>
          <p:cNvSpPr/>
          <p:nvPr/>
        </p:nvSpPr>
        <p:spPr>
          <a:xfrm>
            <a:off x="4709160" y="2029968"/>
            <a:ext cx="3931920" cy="493776"/>
          </a:xfrm>
          <a:prstGeom prst="rect">
            <a:avLst/>
          </a:prstGeom>
          <a:solidFill>
            <a:srgbClr val="FEF9EB"/>
          </a:solidFill>
          <a:ln w="12700">
            <a:solidFill>
              <a:srgbClr val="FEF9EB"/>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29" name="Shape 27"/>
          <p:cNvSpPr/>
          <p:nvPr/>
        </p:nvSpPr>
        <p:spPr>
          <a:xfrm>
            <a:off x="4709160" y="2029968"/>
            <a:ext cx="64008" cy="493776"/>
          </a:xfrm>
          <a:prstGeom prst="rect">
            <a:avLst/>
          </a:prstGeom>
          <a:solidFill>
            <a:srgbClr val="C8A84B"/>
          </a:solidFill>
          <a:ln w="12700">
            <a:solidFill>
              <a:srgbClr val="C8A84B"/>
            </a:solidFill>
            <a:prstDash val="solid"/>
          </a:ln>
        </p:spPr>
        <p:txBody>
          <a:bodyPr/>
          <a:lstStyle/>
          <a:p>
            <a:endParaRPr lang="fr-FR" noProof="0" dirty="0"/>
          </a:p>
        </p:txBody>
      </p:sp>
      <p:sp>
        <p:nvSpPr>
          <p:cNvPr id="30" name="Text 28"/>
          <p:cNvSpPr/>
          <p:nvPr/>
        </p:nvSpPr>
        <p:spPr>
          <a:xfrm>
            <a:off x="4873752" y="2029968"/>
            <a:ext cx="3694176" cy="493776"/>
          </a:xfrm>
          <a:prstGeom prst="rect">
            <a:avLst/>
          </a:prstGeom>
          <a:noFill/>
          <a:ln/>
        </p:spPr>
        <p:txBody>
          <a:bodyPr wrap="square" lIns="0" tIns="0" rIns="101600" bIns="0" rtlCol="0" anchor="ctr"/>
          <a:lstStyle/>
          <a:p>
            <a:pPr marL="0" indent="0" algn="l">
              <a:buNone/>
            </a:pPr>
            <a:r>
              <a:rPr lang="fr-FR" sz="1300" noProof="0" dirty="0">
                <a:solidFill>
                  <a:srgbClr val="1A1A1A"/>
                </a:solidFill>
                <a:latin typeface="Calibri" pitchFamily="34" charset="0"/>
                <a:ea typeface="Calibri" pitchFamily="34" charset="-122"/>
                <a:cs typeface="Calibri" pitchFamily="34" charset="-120"/>
              </a:rPr>
              <a:t>Reformuler la problématique si besoin</a:t>
            </a:r>
            <a:endParaRPr lang="fr-FR" sz="1300" noProof="0" dirty="0"/>
          </a:p>
        </p:txBody>
      </p:sp>
      <p:sp>
        <p:nvSpPr>
          <p:cNvPr id="31" name="Shape 29"/>
          <p:cNvSpPr/>
          <p:nvPr/>
        </p:nvSpPr>
        <p:spPr>
          <a:xfrm>
            <a:off x="4709160" y="2615184"/>
            <a:ext cx="3931920" cy="493776"/>
          </a:xfrm>
          <a:prstGeom prst="rect">
            <a:avLst/>
          </a:prstGeom>
          <a:solidFill>
            <a:srgbClr val="FEF9EB"/>
          </a:solidFill>
          <a:ln w="12700">
            <a:solidFill>
              <a:srgbClr val="FEF9EB"/>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32" name="Shape 30"/>
          <p:cNvSpPr/>
          <p:nvPr/>
        </p:nvSpPr>
        <p:spPr>
          <a:xfrm>
            <a:off x="4709160" y="2615184"/>
            <a:ext cx="64008" cy="493776"/>
          </a:xfrm>
          <a:prstGeom prst="rect">
            <a:avLst/>
          </a:prstGeom>
          <a:solidFill>
            <a:srgbClr val="C8A84B"/>
          </a:solidFill>
          <a:ln w="12700">
            <a:solidFill>
              <a:srgbClr val="C8A84B"/>
            </a:solidFill>
            <a:prstDash val="solid"/>
          </a:ln>
        </p:spPr>
        <p:txBody>
          <a:bodyPr/>
          <a:lstStyle/>
          <a:p>
            <a:endParaRPr lang="fr-FR" noProof="0" dirty="0"/>
          </a:p>
        </p:txBody>
      </p:sp>
      <p:sp>
        <p:nvSpPr>
          <p:cNvPr id="33" name="Text 31"/>
          <p:cNvSpPr/>
          <p:nvPr/>
        </p:nvSpPr>
        <p:spPr>
          <a:xfrm>
            <a:off x="4873752" y="2615184"/>
            <a:ext cx="3694176" cy="493776"/>
          </a:xfrm>
          <a:prstGeom prst="rect">
            <a:avLst/>
          </a:prstGeom>
          <a:noFill/>
          <a:ln/>
        </p:spPr>
        <p:txBody>
          <a:bodyPr wrap="square" lIns="0" tIns="0" rIns="101600" bIns="0" rtlCol="0" anchor="ctr"/>
          <a:lstStyle/>
          <a:p>
            <a:pPr marL="0" indent="0" algn="l">
              <a:buNone/>
            </a:pPr>
            <a:r>
              <a:rPr lang="fr-FR" sz="1300" noProof="0" dirty="0">
                <a:solidFill>
                  <a:srgbClr val="1A1A1A"/>
                </a:solidFill>
                <a:latin typeface="Calibri" pitchFamily="34" charset="0"/>
                <a:ea typeface="Calibri" pitchFamily="34" charset="-122"/>
                <a:cs typeface="Calibri" pitchFamily="34" charset="-120"/>
              </a:rPr>
              <a:t>Utiliser si nécessaire les connecteurs de la diapositive 14</a:t>
            </a:r>
            <a:endParaRPr lang="fr-FR" sz="1300" noProof="0" dirty="0"/>
          </a:p>
        </p:txBody>
      </p:sp>
      <p:sp>
        <p:nvSpPr>
          <p:cNvPr id="34" name="Shape 32"/>
          <p:cNvSpPr/>
          <p:nvPr/>
        </p:nvSpPr>
        <p:spPr>
          <a:xfrm>
            <a:off x="4709160" y="3200400"/>
            <a:ext cx="3931920" cy="493776"/>
          </a:xfrm>
          <a:prstGeom prst="rect">
            <a:avLst/>
          </a:prstGeom>
          <a:solidFill>
            <a:srgbClr val="FEF9EB"/>
          </a:solidFill>
          <a:ln w="12700">
            <a:solidFill>
              <a:srgbClr val="FEF9EB"/>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35" name="Shape 33"/>
          <p:cNvSpPr/>
          <p:nvPr/>
        </p:nvSpPr>
        <p:spPr>
          <a:xfrm>
            <a:off x="4709160" y="3200400"/>
            <a:ext cx="64008" cy="493776"/>
          </a:xfrm>
          <a:prstGeom prst="rect">
            <a:avLst/>
          </a:prstGeom>
          <a:solidFill>
            <a:srgbClr val="C8A84B"/>
          </a:solidFill>
          <a:ln w="12700">
            <a:solidFill>
              <a:srgbClr val="C8A84B"/>
            </a:solidFill>
            <a:prstDash val="solid"/>
          </a:ln>
        </p:spPr>
        <p:txBody>
          <a:bodyPr/>
          <a:lstStyle/>
          <a:p>
            <a:endParaRPr lang="fr-FR" noProof="0" dirty="0"/>
          </a:p>
        </p:txBody>
      </p:sp>
      <p:sp>
        <p:nvSpPr>
          <p:cNvPr id="36" name="Text 34"/>
          <p:cNvSpPr/>
          <p:nvPr/>
        </p:nvSpPr>
        <p:spPr>
          <a:xfrm>
            <a:off x="4873752" y="3200400"/>
            <a:ext cx="3694176" cy="493776"/>
          </a:xfrm>
          <a:prstGeom prst="rect">
            <a:avLst/>
          </a:prstGeom>
          <a:noFill/>
          <a:ln/>
        </p:spPr>
        <p:txBody>
          <a:bodyPr wrap="square" lIns="0" tIns="0" rIns="101600" bIns="0" rtlCol="0" anchor="ctr"/>
          <a:lstStyle/>
          <a:p>
            <a:pPr marL="0" indent="0" algn="l">
              <a:buNone/>
            </a:pPr>
            <a:r>
              <a:rPr lang="fr-FR" sz="1300" noProof="0" dirty="0">
                <a:solidFill>
                  <a:srgbClr val="1A1A1A"/>
                </a:solidFill>
                <a:latin typeface="Calibri" pitchFamily="34" charset="0"/>
                <a:ea typeface="Calibri" pitchFamily="34" charset="-122"/>
                <a:cs typeface="Calibri" pitchFamily="34" charset="-120"/>
              </a:rPr>
              <a:t>Partir de la solution en P3 (synthèse)</a:t>
            </a:r>
            <a:endParaRPr lang="fr-FR" sz="1300" noProof="0" dirty="0"/>
          </a:p>
        </p:txBody>
      </p:sp>
      <p:sp>
        <p:nvSpPr>
          <p:cNvPr id="37" name="Shape 35"/>
          <p:cNvSpPr/>
          <p:nvPr/>
        </p:nvSpPr>
        <p:spPr>
          <a:xfrm>
            <a:off x="4709160" y="3785616"/>
            <a:ext cx="3931920" cy="493776"/>
          </a:xfrm>
          <a:prstGeom prst="rect">
            <a:avLst/>
          </a:prstGeom>
          <a:solidFill>
            <a:srgbClr val="FEF9EB"/>
          </a:solidFill>
          <a:ln w="12700">
            <a:solidFill>
              <a:srgbClr val="FEF9EB"/>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38" name="Shape 36"/>
          <p:cNvSpPr/>
          <p:nvPr/>
        </p:nvSpPr>
        <p:spPr>
          <a:xfrm>
            <a:off x="4709160" y="3785616"/>
            <a:ext cx="64008" cy="493776"/>
          </a:xfrm>
          <a:prstGeom prst="rect">
            <a:avLst/>
          </a:prstGeom>
          <a:solidFill>
            <a:srgbClr val="C8A84B"/>
          </a:solidFill>
          <a:ln w="12700">
            <a:solidFill>
              <a:srgbClr val="C8A84B"/>
            </a:solidFill>
            <a:prstDash val="solid"/>
          </a:ln>
        </p:spPr>
        <p:txBody>
          <a:bodyPr/>
          <a:lstStyle/>
          <a:p>
            <a:endParaRPr lang="fr-FR" noProof="0" dirty="0"/>
          </a:p>
        </p:txBody>
      </p:sp>
      <p:sp>
        <p:nvSpPr>
          <p:cNvPr id="39" name="Text 37"/>
          <p:cNvSpPr/>
          <p:nvPr/>
        </p:nvSpPr>
        <p:spPr>
          <a:xfrm>
            <a:off x="4873752" y="3785616"/>
            <a:ext cx="3694176" cy="493776"/>
          </a:xfrm>
          <a:prstGeom prst="rect">
            <a:avLst/>
          </a:prstGeom>
          <a:noFill/>
          <a:ln/>
        </p:spPr>
        <p:txBody>
          <a:bodyPr wrap="square" lIns="0" tIns="0" rIns="101600" bIns="0" rtlCol="0" anchor="ctr"/>
          <a:lstStyle/>
          <a:p>
            <a:pPr marL="0" indent="0" algn="l">
              <a:buNone/>
            </a:pPr>
            <a:r>
              <a:rPr lang="fr-FR" sz="1300" noProof="0" dirty="0">
                <a:solidFill>
                  <a:srgbClr val="1A1A1A"/>
                </a:solidFill>
                <a:latin typeface="Calibri" pitchFamily="34" charset="0"/>
                <a:ea typeface="Calibri" pitchFamily="34" charset="-122"/>
                <a:cs typeface="Calibri" pitchFamily="34" charset="-120"/>
              </a:rPr>
              <a:t>La conclusion reprend la réponse construite en partie 3.</a:t>
            </a:r>
            <a:endParaRPr lang="fr-FR" sz="1300" noProof="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365760" y="164592"/>
            <a:ext cx="8412480" cy="502920"/>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0" normalizeH="0" baseline="0" noProof="0" dirty="0">
                <a:ln>
                  <a:noFill/>
                </a:ln>
                <a:solidFill>
                  <a:srgbClr val="145045"/>
                </a:solidFill>
                <a:effectLst/>
                <a:uLnTx/>
                <a:uFillTx/>
                <a:latin typeface="Calibri" pitchFamily="34" charset="0"/>
                <a:ea typeface="Calibri" pitchFamily="34" charset="-122"/>
                <a:cs typeface="Calibri" pitchFamily="34" charset="-120"/>
              </a:rPr>
              <a:t>Quelques façons de construire une conclusion</a:t>
            </a:r>
            <a:endParaRPr kumimoji="0" lang="fr-FR"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Shape 1"/>
          <p:cNvSpPr/>
          <p:nvPr/>
        </p:nvSpPr>
        <p:spPr>
          <a:xfrm>
            <a:off x="365760" y="694944"/>
            <a:ext cx="8412480" cy="36576"/>
          </a:xfrm>
          <a:prstGeom prst="rect">
            <a:avLst/>
          </a:prstGeom>
          <a:solidFill>
            <a:srgbClr val="145045"/>
          </a:solidFill>
          <a:ln w="12700">
            <a:solidFill>
              <a:srgbClr val="145045"/>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 2"/>
          <p:cNvSpPr/>
          <p:nvPr/>
        </p:nvSpPr>
        <p:spPr>
          <a:xfrm>
            <a:off x="365760" y="749808"/>
            <a:ext cx="8412480" cy="256032"/>
          </a:xfrm>
          <a:prstGeom prst="rect">
            <a:avLst/>
          </a:prstGeom>
          <a:noFill/>
          <a:ln/>
        </p:spPr>
        <p:txBody>
          <a:bodyPr wrap="square"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1" u="none" strike="noStrike" kern="1200" cap="none" spc="0" normalizeH="0" baseline="0" noProof="0" dirty="0">
                <a:ln>
                  <a:noFill/>
                </a:ln>
                <a:solidFill>
                  <a:srgbClr val="666666"/>
                </a:solidFill>
                <a:effectLst/>
                <a:uLnTx/>
                <a:uFillTx/>
                <a:latin typeface="Calibri" pitchFamily="34" charset="0"/>
                <a:ea typeface="Calibri" pitchFamily="34" charset="-122"/>
                <a:cs typeface="Calibri" pitchFamily="34" charset="-120"/>
              </a:rPr>
              <a:t>Ces expressions sont </a:t>
            </a:r>
            <a:r>
              <a:rPr kumimoji="0" lang="fr-FR" sz="1200" b="1" i="1" u="none" strike="noStrike" kern="1200" cap="none" spc="0" normalizeH="0" baseline="0" noProof="0" dirty="0">
                <a:ln>
                  <a:noFill/>
                </a:ln>
                <a:solidFill>
                  <a:srgbClr val="666666"/>
                </a:solidFill>
                <a:effectLst/>
                <a:uLnTx/>
                <a:uFillTx/>
                <a:latin typeface="Calibri" pitchFamily="34" charset="0"/>
                <a:ea typeface="Calibri" pitchFamily="34" charset="-122"/>
                <a:cs typeface="Calibri" pitchFamily="34" charset="-120"/>
              </a:rPr>
              <a:t>des outils possibles</a:t>
            </a:r>
            <a:r>
              <a:rPr lang="fr-FR" sz="1200" b="1" i="1" noProof="0" dirty="0">
                <a:solidFill>
                  <a:srgbClr val="666666"/>
                </a:solidFill>
                <a:latin typeface="Calibri" pitchFamily="34" charset="0"/>
                <a:ea typeface="Calibri" pitchFamily="34" charset="-122"/>
                <a:cs typeface="Calibri" pitchFamily="34" charset="-120"/>
              </a:rPr>
              <a:t> </a:t>
            </a:r>
            <a:r>
              <a:rPr lang="fr-FR" sz="1200" i="1" noProof="0" dirty="0">
                <a:solidFill>
                  <a:srgbClr val="666666"/>
                </a:solidFill>
                <a:latin typeface="Calibri" pitchFamily="34" charset="0"/>
                <a:ea typeface="Calibri" pitchFamily="34" charset="-122"/>
                <a:cs typeface="Calibri" pitchFamily="34" charset="-120"/>
              </a:rPr>
              <a:t>pour vous inspirer </a:t>
            </a:r>
            <a:r>
              <a:rPr lang="fr-FR" sz="1200" b="1" i="1" noProof="0" dirty="0">
                <a:solidFill>
                  <a:srgbClr val="FF0000"/>
                </a:solidFill>
                <a:latin typeface="Calibri" pitchFamily="34" charset="0"/>
                <a:ea typeface="Calibri" pitchFamily="34" charset="-122"/>
                <a:cs typeface="Calibri" pitchFamily="34" charset="-120"/>
              </a:rPr>
              <a:t>mais </a:t>
            </a:r>
            <a:r>
              <a:rPr kumimoji="0" lang="fr-FR" sz="1200" b="1" i="1" u="none" strike="noStrike" kern="1200" cap="none" spc="0" normalizeH="0" baseline="0" noProof="0" dirty="0">
                <a:ln>
                  <a:noFill/>
                </a:ln>
                <a:solidFill>
                  <a:srgbClr val="FF0000"/>
                </a:solidFill>
                <a:effectLst/>
                <a:uLnTx/>
                <a:uFillTx/>
                <a:latin typeface="Calibri" pitchFamily="34" charset="0"/>
                <a:ea typeface="Calibri" pitchFamily="34" charset="-122"/>
                <a:cs typeface="Calibri" pitchFamily="34" charset="-120"/>
              </a:rPr>
              <a:t>pas obligatoires</a:t>
            </a:r>
            <a:r>
              <a:rPr kumimoji="0" lang="fr-FR" sz="900" b="1" i="1" u="none" strike="noStrike" kern="1200" cap="none" spc="0" normalizeH="0" baseline="0" noProof="0" dirty="0">
                <a:ln>
                  <a:noFill/>
                </a:ln>
                <a:solidFill>
                  <a:srgbClr val="FF0000"/>
                </a:solidFill>
                <a:effectLst/>
                <a:uLnTx/>
                <a:uFillTx/>
                <a:latin typeface="Calibri" pitchFamily="34" charset="0"/>
                <a:ea typeface="Calibri" pitchFamily="34" charset="-122"/>
                <a:cs typeface="Calibri" pitchFamily="34" charset="-120"/>
              </a:rPr>
              <a:t>.</a:t>
            </a:r>
            <a:endParaRPr kumimoji="0" lang="fr-FR" sz="9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5" name="Shape 3"/>
          <p:cNvSpPr/>
          <p:nvPr/>
        </p:nvSpPr>
        <p:spPr>
          <a:xfrm>
            <a:off x="365760" y="1042416"/>
            <a:ext cx="4206240" cy="1737360"/>
          </a:xfrm>
          <a:prstGeom prst="rect">
            <a:avLst/>
          </a:prstGeom>
          <a:solidFill>
            <a:srgbClr val="E8F5F1"/>
          </a:solidFill>
          <a:ln w="12700">
            <a:solidFill>
              <a:srgbClr val="E8F5F1"/>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hape 4"/>
          <p:cNvSpPr/>
          <p:nvPr/>
        </p:nvSpPr>
        <p:spPr>
          <a:xfrm>
            <a:off x="365760" y="1042416"/>
            <a:ext cx="54864" cy="1737360"/>
          </a:xfrm>
          <a:prstGeom prst="rect">
            <a:avLst/>
          </a:prstGeom>
          <a:solidFill>
            <a:srgbClr val="145045"/>
          </a:solidFill>
          <a:ln w="12700">
            <a:solidFill>
              <a:srgbClr val="145045"/>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hape 5"/>
          <p:cNvSpPr/>
          <p:nvPr/>
        </p:nvSpPr>
        <p:spPr>
          <a:xfrm>
            <a:off x="365760" y="1042416"/>
            <a:ext cx="4206240" cy="329184"/>
          </a:xfrm>
          <a:prstGeom prst="rect">
            <a:avLst/>
          </a:prstGeom>
          <a:solidFill>
            <a:srgbClr val="145045"/>
          </a:solidFill>
          <a:ln w="12700">
            <a:solidFill>
              <a:srgbClr val="145045"/>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 6"/>
          <p:cNvSpPr/>
          <p:nvPr/>
        </p:nvSpPr>
        <p:spPr>
          <a:xfrm>
            <a:off x="420624" y="1042416"/>
            <a:ext cx="4151376" cy="329184"/>
          </a:xfrm>
          <a:prstGeom prst="rect">
            <a:avLst/>
          </a:prstGeom>
          <a:noFill/>
          <a:ln/>
        </p:spPr>
        <p:txBody>
          <a:bodyPr wrap="square" lIns="0" tIns="10160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FFFFFF"/>
                </a:solidFill>
                <a:effectLst/>
                <a:uLnTx/>
                <a:uFillTx/>
                <a:latin typeface="Calibri" pitchFamily="34" charset="0"/>
                <a:ea typeface="Calibri" pitchFamily="34" charset="-122"/>
                <a:cs typeface="Calibri" pitchFamily="34" charset="-120"/>
              </a:rPr>
              <a:t>1  ·  Commencer la conclusion</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 7"/>
          <p:cNvSpPr/>
          <p:nvPr/>
        </p:nvSpPr>
        <p:spPr>
          <a:xfrm>
            <a:off x="493776" y="1389888"/>
            <a:ext cx="4023360" cy="1335024"/>
          </a:xfrm>
          <a:prstGeom prst="rect">
            <a:avLst/>
          </a:prstGeom>
          <a:noFill/>
          <a:ln/>
        </p:spPr>
        <p:txBody>
          <a:bodyPr wrap="square" rtlCol="0" anchor="t"/>
          <a:lstStyle/>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Pour conclure,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Finalement,</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En guise de conclusion,</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Au terme de cette réflexion,</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En dernier lieu,</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Shape 8"/>
          <p:cNvSpPr/>
          <p:nvPr/>
        </p:nvSpPr>
        <p:spPr>
          <a:xfrm>
            <a:off x="4754880" y="1042416"/>
            <a:ext cx="4206240" cy="1737360"/>
          </a:xfrm>
          <a:prstGeom prst="rect">
            <a:avLst/>
          </a:prstGeom>
          <a:solidFill>
            <a:srgbClr val="EAF0FB"/>
          </a:solidFill>
          <a:ln w="12700">
            <a:solidFill>
              <a:srgbClr val="EAF0FB"/>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hape 9"/>
          <p:cNvSpPr/>
          <p:nvPr/>
        </p:nvSpPr>
        <p:spPr>
          <a:xfrm>
            <a:off x="4754880" y="1042416"/>
            <a:ext cx="54864" cy="1737360"/>
          </a:xfrm>
          <a:prstGeom prst="rect">
            <a:avLst/>
          </a:prstGeom>
          <a:solidFill>
            <a:srgbClr val="2E5DA4"/>
          </a:solidFill>
          <a:ln w="12700">
            <a:solidFill>
              <a:srgbClr val="2E5DA4"/>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Shape 10"/>
          <p:cNvSpPr/>
          <p:nvPr/>
        </p:nvSpPr>
        <p:spPr>
          <a:xfrm>
            <a:off x="4754880" y="1042416"/>
            <a:ext cx="4206240" cy="329184"/>
          </a:xfrm>
          <a:prstGeom prst="rect">
            <a:avLst/>
          </a:prstGeom>
          <a:solidFill>
            <a:srgbClr val="2E5DA4"/>
          </a:solidFill>
          <a:ln w="12700">
            <a:solidFill>
              <a:srgbClr val="2E5DA4"/>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 11"/>
          <p:cNvSpPr/>
          <p:nvPr/>
        </p:nvSpPr>
        <p:spPr>
          <a:xfrm>
            <a:off x="4809744" y="1042416"/>
            <a:ext cx="4151376" cy="329184"/>
          </a:xfrm>
          <a:prstGeom prst="rect">
            <a:avLst/>
          </a:prstGeom>
          <a:noFill/>
          <a:ln/>
        </p:spPr>
        <p:txBody>
          <a:bodyPr wrap="square" lIns="0" tIns="10160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FFFFFF"/>
                </a:solidFill>
                <a:effectLst/>
                <a:uLnTx/>
                <a:uFillTx/>
                <a:latin typeface="Calibri" pitchFamily="34" charset="0"/>
                <a:ea typeface="Calibri" pitchFamily="34" charset="-122"/>
                <a:cs typeface="Calibri" pitchFamily="34" charset="-120"/>
              </a:rPr>
              <a:t>2  ·  Prendre position</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Text 12"/>
          <p:cNvSpPr/>
          <p:nvPr/>
        </p:nvSpPr>
        <p:spPr>
          <a:xfrm>
            <a:off x="4882896" y="1389888"/>
            <a:ext cx="4023360" cy="1335024"/>
          </a:xfrm>
          <a:prstGeom prst="rect">
            <a:avLst/>
          </a:prstGeom>
          <a:noFill/>
          <a:ln/>
        </p:spPr>
        <p:txBody>
          <a:bodyPr wrap="square" rtlCol="0" anchor="t"/>
          <a:lstStyle/>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Il apparaît donc que...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Force est de constater que...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Il ressort de cette analyse que...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Il s'avère donc que...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On peut ainsi affirmer que...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fr-FR" sz="800" b="0" i="1" u="none" strike="noStrike" kern="1200" cap="none" spc="0" normalizeH="0" baseline="0" noProof="0" dirty="0">
                <a:ln>
                  <a:noFill/>
                </a:ln>
                <a:solidFill>
                  <a:srgbClr val="666666"/>
                </a:solidFill>
                <a:effectLst/>
                <a:uLnTx/>
                <a:uFillTx/>
                <a:latin typeface="Calibri" pitchFamily="34" charset="0"/>
                <a:ea typeface="Calibri" pitchFamily="34" charset="-122"/>
                <a:cs typeface="Calibri" pitchFamily="34" charset="-120"/>
              </a:rPr>
              <a:t>Privilégier les tournures impersonnelles.</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Shape 13"/>
          <p:cNvSpPr/>
          <p:nvPr/>
        </p:nvSpPr>
        <p:spPr>
          <a:xfrm>
            <a:off x="365760" y="2926080"/>
            <a:ext cx="4206240" cy="1737360"/>
          </a:xfrm>
          <a:prstGeom prst="rect">
            <a:avLst/>
          </a:prstGeom>
          <a:solidFill>
            <a:srgbClr val="EEEBF7"/>
          </a:solidFill>
          <a:ln w="12700">
            <a:solidFill>
              <a:srgbClr val="EEEBF7"/>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Shape 14"/>
          <p:cNvSpPr/>
          <p:nvPr/>
        </p:nvSpPr>
        <p:spPr>
          <a:xfrm>
            <a:off x="365760" y="2926080"/>
            <a:ext cx="54864" cy="1737360"/>
          </a:xfrm>
          <a:prstGeom prst="rect">
            <a:avLst/>
          </a:prstGeom>
          <a:solidFill>
            <a:srgbClr val="4A3A7A"/>
          </a:solidFill>
          <a:ln w="12700">
            <a:solidFill>
              <a:srgbClr val="4A3A7A"/>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Shape 15"/>
          <p:cNvSpPr/>
          <p:nvPr/>
        </p:nvSpPr>
        <p:spPr>
          <a:xfrm>
            <a:off x="365760" y="2926080"/>
            <a:ext cx="4206240" cy="329184"/>
          </a:xfrm>
          <a:prstGeom prst="rect">
            <a:avLst/>
          </a:prstGeom>
          <a:solidFill>
            <a:srgbClr val="4A3A7A"/>
          </a:solidFill>
          <a:ln w="12700">
            <a:solidFill>
              <a:srgbClr val="4A3A7A"/>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 16"/>
          <p:cNvSpPr/>
          <p:nvPr/>
        </p:nvSpPr>
        <p:spPr>
          <a:xfrm>
            <a:off x="420624" y="2926080"/>
            <a:ext cx="4151376" cy="329184"/>
          </a:xfrm>
          <a:prstGeom prst="rect">
            <a:avLst/>
          </a:prstGeom>
          <a:noFill/>
          <a:ln/>
        </p:spPr>
        <p:txBody>
          <a:bodyPr wrap="square" lIns="0" tIns="10160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FFFFFF"/>
                </a:solidFill>
                <a:effectLst/>
                <a:uLnTx/>
                <a:uFillTx/>
                <a:latin typeface="Calibri" pitchFamily="34" charset="0"/>
                <a:ea typeface="Calibri" pitchFamily="34" charset="-122"/>
                <a:cs typeface="Calibri" pitchFamily="34" charset="-120"/>
              </a:rPr>
              <a:t>3  ·  Faire un bilan</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Text 17"/>
          <p:cNvSpPr/>
          <p:nvPr/>
        </p:nvSpPr>
        <p:spPr>
          <a:xfrm>
            <a:off x="493776" y="3273552"/>
            <a:ext cx="4023360" cy="1335024"/>
          </a:xfrm>
          <a:prstGeom prst="rect">
            <a:avLst/>
          </a:prstGeom>
          <a:noFill/>
          <a:ln/>
        </p:spPr>
        <p:txBody>
          <a:bodyPr wrap="square" rtlCol="0" anchor="t"/>
          <a:lstStyle/>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En définitive,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En fin de compte,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Tout bien considéré,</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Somme toute,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En somme,</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Shape 18"/>
          <p:cNvSpPr/>
          <p:nvPr/>
        </p:nvSpPr>
        <p:spPr>
          <a:xfrm>
            <a:off x="4754880" y="2926080"/>
            <a:ext cx="4206240" cy="1737360"/>
          </a:xfrm>
          <a:prstGeom prst="rect">
            <a:avLst/>
          </a:prstGeom>
          <a:solidFill>
            <a:srgbClr val="FDF8E8"/>
          </a:solidFill>
          <a:ln w="12700">
            <a:solidFill>
              <a:srgbClr val="FDF8E8"/>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Shape 19"/>
          <p:cNvSpPr/>
          <p:nvPr/>
        </p:nvSpPr>
        <p:spPr>
          <a:xfrm>
            <a:off x="4754880" y="2926080"/>
            <a:ext cx="54864" cy="1737360"/>
          </a:xfrm>
          <a:prstGeom prst="rect">
            <a:avLst/>
          </a:prstGeom>
          <a:solidFill>
            <a:srgbClr val="B8860B"/>
          </a:solidFill>
          <a:ln w="12700">
            <a:solidFill>
              <a:srgbClr val="B8860B"/>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hape 20"/>
          <p:cNvSpPr/>
          <p:nvPr/>
        </p:nvSpPr>
        <p:spPr>
          <a:xfrm>
            <a:off x="4754880" y="2926080"/>
            <a:ext cx="4206240" cy="329184"/>
          </a:xfrm>
          <a:prstGeom prst="rect">
            <a:avLst/>
          </a:prstGeom>
          <a:solidFill>
            <a:srgbClr val="B8860B"/>
          </a:solidFill>
          <a:ln w="12700">
            <a:solidFill>
              <a:srgbClr val="B8860B"/>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 21"/>
          <p:cNvSpPr/>
          <p:nvPr/>
        </p:nvSpPr>
        <p:spPr>
          <a:xfrm>
            <a:off x="4809744" y="2926080"/>
            <a:ext cx="4151376" cy="329184"/>
          </a:xfrm>
          <a:prstGeom prst="rect">
            <a:avLst/>
          </a:prstGeom>
          <a:noFill/>
          <a:ln/>
        </p:spPr>
        <p:txBody>
          <a:bodyPr wrap="square" lIns="0" tIns="10160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dirty="0">
                <a:ln>
                  <a:noFill/>
                </a:ln>
                <a:solidFill>
                  <a:srgbClr val="FFFFFF"/>
                </a:solidFill>
                <a:effectLst/>
                <a:uLnTx/>
                <a:uFillTx/>
                <a:latin typeface="Calibri" pitchFamily="34" charset="0"/>
                <a:ea typeface="Calibri" pitchFamily="34" charset="-122"/>
                <a:cs typeface="Calibri" pitchFamily="34" charset="-120"/>
              </a:rPr>
              <a:t>4  ·  Ouverture  (facultatif)</a:t>
            </a:r>
            <a:endParaRPr kumimoji="0" lang="fr-FR"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 22"/>
          <p:cNvSpPr/>
          <p:nvPr/>
        </p:nvSpPr>
        <p:spPr>
          <a:xfrm>
            <a:off x="4882896" y="3273552"/>
            <a:ext cx="4023360" cy="1335024"/>
          </a:xfrm>
          <a:prstGeom prst="rect">
            <a:avLst/>
          </a:prstGeom>
          <a:noFill/>
          <a:ln/>
        </p:spPr>
        <p:txBody>
          <a:bodyPr wrap="square" rtlCol="0" anchor="t"/>
          <a:lstStyle/>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Dès lors, il conviendrait de s'interroger sur...</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Cette analyse ouvre la voie à...</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Cette réflexion invite à envisager...</a:t>
            </a: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914400" rtl="0" eaLnBrk="1" fontAlgn="auto" latinLnBrk="0" hangingPunct="1">
              <a:lnSpc>
                <a:spcPct val="100000"/>
              </a:lnSpc>
              <a:spcBef>
                <a:spcPts val="0"/>
              </a:spcBef>
              <a:spcAft>
                <a:spcPts val="200"/>
              </a:spcAft>
              <a:buClrTx/>
              <a:buSzPct val="100000"/>
              <a:buFontTx/>
              <a:buChar char="•"/>
              <a:tabLst/>
              <a:defRPr/>
            </a:pPr>
            <a:r>
              <a:rPr kumimoji="0" lang="fr-FR" sz="1000" b="0" i="0" u="none" strike="noStrike" kern="1200" cap="none" spc="0" normalizeH="0" baseline="0" noProof="0" dirty="0">
                <a:ln>
                  <a:noFill/>
                </a:ln>
                <a:solidFill>
                  <a:srgbClr val="111111"/>
                </a:solidFill>
                <a:effectLst/>
                <a:uLnTx/>
                <a:uFillTx/>
                <a:latin typeface="Calibri" pitchFamily="34" charset="0"/>
                <a:ea typeface="Calibri" pitchFamily="34" charset="-122"/>
                <a:cs typeface="Calibri" pitchFamily="34" charset="-120"/>
              </a:rPr>
              <a:t>Ainsi, la question reste ouverte de savoir si...</a:t>
            </a:r>
          </a:p>
          <a:p>
            <a:pPr marR="0" lvl="0" algn="l" defTabSz="914400" rtl="0" eaLnBrk="1" fontAlgn="auto" latinLnBrk="0" hangingPunct="1">
              <a:lnSpc>
                <a:spcPct val="100000"/>
              </a:lnSpc>
              <a:spcBef>
                <a:spcPts val="0"/>
              </a:spcBef>
              <a:spcAft>
                <a:spcPts val="200"/>
              </a:spcAft>
              <a:buClrTx/>
              <a:buSzPct val="100000"/>
              <a:tabLst/>
              <a:defRPr/>
            </a:pPr>
            <a:endParaRPr kumimoji="0" lang="fr-FR"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fr-FR" sz="1100" b="0" i="1" u="none" strike="noStrike" kern="1200" cap="none" spc="0" normalizeH="0" baseline="0" noProof="0" dirty="0">
                <a:ln>
                  <a:noFill/>
                </a:ln>
                <a:solidFill>
                  <a:srgbClr val="FF0000"/>
                </a:solidFill>
                <a:effectLst/>
                <a:uLnTx/>
                <a:uFillTx/>
                <a:latin typeface="Calibri" pitchFamily="34" charset="0"/>
                <a:ea typeface="Calibri" pitchFamily="34" charset="-122"/>
                <a:cs typeface="Calibri" pitchFamily="34" charset="-120"/>
              </a:rPr>
              <a:t>L'ouverture n'est pas toujours attendue. Ne pas la forcer si elle ne se prête pas à la thématique.</a:t>
            </a:r>
            <a:endParaRPr kumimoji="0" lang="fr-FR" sz="1100" b="0" i="0" u="none" strike="noStrike" kern="1200" cap="none" spc="0" normalizeH="0" baseline="0" noProof="0" dirty="0">
              <a:ln>
                <a:noFill/>
              </a:ln>
              <a:solidFill>
                <a:srgbClr val="FF0000"/>
              </a:solidFill>
              <a:effectLst/>
              <a:uLnTx/>
              <a:uFillTx/>
              <a:latin typeface="Calibri" panose="020F0502020204030204"/>
              <a:ea typeface="+mn-ea"/>
              <a:cs typeface="+mn-cs"/>
            </a:endParaRPr>
          </a:p>
          <a:p>
            <a:pPr marL="0" indent="0" algn="l">
              <a:buNone/>
            </a:pPr>
            <a:r>
              <a:rPr lang="fr-FR" sz="1100" i="1" noProof="0" dirty="0">
                <a:solidFill>
                  <a:srgbClr val="1A7070"/>
                </a:solidFill>
                <a:latin typeface="Calibri" pitchFamily="34" charset="0"/>
                <a:ea typeface="Calibri" pitchFamily="34" charset="-122"/>
                <a:cs typeface="Calibri" pitchFamily="34" charset="-120"/>
              </a:rPr>
              <a:t>.</a:t>
            </a:r>
          </a:p>
        </p:txBody>
      </p:sp>
      <p:sp>
        <p:nvSpPr>
          <p:cNvPr id="25" name="Shape 23"/>
          <p:cNvSpPr/>
          <p:nvPr/>
        </p:nvSpPr>
        <p:spPr>
          <a:xfrm>
            <a:off x="0" y="4910328"/>
            <a:ext cx="9144000" cy="233172"/>
          </a:xfrm>
          <a:prstGeom prst="rect">
            <a:avLst/>
          </a:prstGeom>
          <a:solidFill>
            <a:srgbClr val="E8F5F1"/>
          </a:solidFill>
          <a:ln w="12700">
            <a:solidFill>
              <a:srgbClr val="E8F5F1"/>
            </a:solidFill>
            <a:prstDash val="soli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6">
    <p:bg>
      <p:bgPr>
        <a:solidFill>
          <a:srgbClr val="1A5555"/>
        </a:solidFill>
        <a:effectLst/>
      </p:bgPr>
    </p:bg>
    <p:spTree>
      <p:nvGrpSpPr>
        <p:cNvPr id="1" name=""/>
        <p:cNvGrpSpPr/>
        <p:nvPr/>
      </p:nvGrpSpPr>
      <p:grpSpPr>
        <a:xfrm>
          <a:off x="0" y="0"/>
          <a:ext cx="0" cy="0"/>
          <a:chOff x="0" y="0"/>
          <a:chExt cx="0" cy="0"/>
        </a:xfrm>
      </p:grpSpPr>
      <p:sp>
        <p:nvSpPr>
          <p:cNvPr id="2" name="Text 0"/>
          <p:cNvSpPr/>
          <p:nvPr/>
        </p:nvSpPr>
        <p:spPr>
          <a:xfrm>
            <a:off x="457200" y="246888"/>
            <a:ext cx="4572000" cy="237744"/>
          </a:xfrm>
          <a:prstGeom prst="rect">
            <a:avLst/>
          </a:prstGeom>
          <a:noFill/>
          <a:ln/>
        </p:spPr>
        <p:txBody>
          <a:bodyPr wrap="square" rtlCol="0" anchor="ctr"/>
          <a:lstStyle/>
          <a:p>
            <a:pPr marL="0" indent="0">
              <a:buNone/>
            </a:pPr>
            <a:r>
              <a:rPr lang="fr-FR" sz="1100" noProof="0" dirty="0">
                <a:solidFill>
                  <a:srgbClr val="A8CCCC"/>
                </a:solidFill>
                <a:latin typeface="Calibri" pitchFamily="34" charset="0"/>
                <a:ea typeface="Calibri" pitchFamily="34" charset="-122"/>
                <a:cs typeface="Calibri" pitchFamily="34" charset="-120"/>
              </a:rPr>
              <a:t>Cours 5  ·  À retenir</a:t>
            </a:r>
            <a:endParaRPr lang="fr-FR" sz="1100" noProof="0" dirty="0"/>
          </a:p>
        </p:txBody>
      </p:sp>
      <p:sp>
        <p:nvSpPr>
          <p:cNvPr id="3" name="Shape 1"/>
          <p:cNvSpPr/>
          <p:nvPr/>
        </p:nvSpPr>
        <p:spPr>
          <a:xfrm>
            <a:off x="457200" y="521208"/>
            <a:ext cx="5486400" cy="64008"/>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57200" y="640080"/>
            <a:ext cx="8229600" cy="658368"/>
          </a:xfrm>
          <a:prstGeom prst="rect">
            <a:avLst/>
          </a:prstGeom>
          <a:noFill/>
          <a:ln/>
        </p:spPr>
        <p:txBody>
          <a:bodyPr wrap="square" rtlCol="0" anchor="ctr"/>
          <a:lstStyle/>
          <a:p>
            <a:pPr marL="0" indent="0">
              <a:buNone/>
            </a:pPr>
            <a:r>
              <a:rPr lang="fr-FR" sz="3800" b="1" noProof="0" dirty="0">
                <a:solidFill>
                  <a:srgbClr val="FFFFFF"/>
                </a:solidFill>
                <a:latin typeface="Calibri" pitchFamily="34" charset="0"/>
                <a:ea typeface="Calibri" pitchFamily="34" charset="-122"/>
                <a:cs typeface="Calibri" pitchFamily="34" charset="-120"/>
              </a:rPr>
              <a:t>Une conclusion =</a:t>
            </a:r>
            <a:endParaRPr lang="fr-FR" sz="3800" noProof="0" dirty="0"/>
          </a:p>
        </p:txBody>
      </p:sp>
      <p:sp>
        <p:nvSpPr>
          <p:cNvPr id="5" name="Shape 3"/>
          <p:cNvSpPr/>
          <p:nvPr/>
        </p:nvSpPr>
        <p:spPr>
          <a:xfrm>
            <a:off x="457200" y="1463040"/>
            <a:ext cx="2651760" cy="1371600"/>
          </a:xfrm>
          <a:prstGeom prst="rect">
            <a:avLst/>
          </a:prstGeom>
          <a:solidFill>
            <a:srgbClr val="1E6060"/>
          </a:solidFill>
          <a:ln w="12700">
            <a:solidFill>
              <a:srgbClr val="2A8080"/>
            </a:solidFill>
            <a:prstDash val="solid"/>
          </a:ln>
        </p:spPr>
        <p:txBody>
          <a:bodyPr/>
          <a:lstStyle/>
          <a:p>
            <a:endParaRPr lang="fr-FR" noProof="0" dirty="0"/>
          </a:p>
        </p:txBody>
      </p:sp>
      <p:sp>
        <p:nvSpPr>
          <p:cNvPr id="6" name="Text 4"/>
          <p:cNvSpPr/>
          <p:nvPr/>
        </p:nvSpPr>
        <p:spPr>
          <a:xfrm>
            <a:off x="457200" y="1463040"/>
            <a:ext cx="2651760" cy="1371600"/>
          </a:xfrm>
          <a:prstGeom prst="rect">
            <a:avLst/>
          </a:prstGeom>
          <a:noFill/>
          <a:ln/>
        </p:spPr>
        <p:txBody>
          <a:bodyPr wrap="square" rtlCol="0" anchor="ctr"/>
          <a:lstStyle/>
          <a:p>
            <a:pPr marL="0" indent="0" algn="ctr">
              <a:buNone/>
            </a:pPr>
            <a:r>
              <a:rPr lang="fr-FR" sz="2600" b="1" noProof="0" dirty="0">
                <a:solidFill>
                  <a:schemeClr val="bg1"/>
                </a:solidFill>
                <a:latin typeface="Calibri" pitchFamily="34" charset="0"/>
                <a:ea typeface="Calibri" pitchFamily="34" charset="-122"/>
                <a:cs typeface="Calibri" pitchFamily="34" charset="-120"/>
              </a:rPr>
              <a:t>Réponse</a:t>
            </a:r>
            <a:endParaRPr lang="fr-FR" sz="2600" noProof="0" dirty="0">
              <a:solidFill>
                <a:schemeClr val="bg1"/>
              </a:solidFill>
            </a:endParaRPr>
          </a:p>
        </p:txBody>
      </p:sp>
      <p:sp>
        <p:nvSpPr>
          <p:cNvPr id="7" name="Shape 5"/>
          <p:cNvSpPr/>
          <p:nvPr/>
        </p:nvSpPr>
        <p:spPr>
          <a:xfrm>
            <a:off x="3337560" y="1463040"/>
            <a:ext cx="2651760" cy="1371600"/>
          </a:xfrm>
          <a:prstGeom prst="rect">
            <a:avLst/>
          </a:prstGeom>
          <a:solidFill>
            <a:srgbClr val="1E6060"/>
          </a:solidFill>
          <a:ln w="12700">
            <a:solidFill>
              <a:srgbClr val="2A8080"/>
            </a:solidFill>
            <a:prstDash val="solid"/>
          </a:ln>
        </p:spPr>
        <p:txBody>
          <a:bodyPr/>
          <a:lstStyle/>
          <a:p>
            <a:endParaRPr lang="fr-FR" noProof="0" dirty="0"/>
          </a:p>
        </p:txBody>
      </p:sp>
      <p:sp>
        <p:nvSpPr>
          <p:cNvPr id="8" name="Text 6"/>
          <p:cNvSpPr/>
          <p:nvPr/>
        </p:nvSpPr>
        <p:spPr>
          <a:xfrm>
            <a:off x="3337560" y="1463040"/>
            <a:ext cx="2651760" cy="1371600"/>
          </a:xfrm>
          <a:prstGeom prst="rect">
            <a:avLst/>
          </a:prstGeom>
          <a:noFill/>
          <a:ln/>
        </p:spPr>
        <p:txBody>
          <a:bodyPr wrap="square" rtlCol="0" anchor="ctr"/>
          <a:lstStyle/>
          <a:p>
            <a:pPr marL="0" indent="0" algn="ctr">
              <a:buNone/>
            </a:pPr>
            <a:r>
              <a:rPr lang="fr-FR" sz="2600" b="1" noProof="0" dirty="0">
                <a:solidFill>
                  <a:srgbClr val="C8A84B"/>
                </a:solidFill>
                <a:latin typeface="Calibri" pitchFamily="34" charset="0"/>
                <a:ea typeface="Calibri" pitchFamily="34" charset="-122"/>
                <a:cs typeface="Calibri" pitchFamily="34" charset="-120"/>
              </a:rPr>
              <a:t>Cohérence</a:t>
            </a:r>
            <a:endParaRPr lang="fr-FR" sz="2600" noProof="0" dirty="0"/>
          </a:p>
        </p:txBody>
      </p:sp>
      <p:sp>
        <p:nvSpPr>
          <p:cNvPr id="9" name="Shape 7"/>
          <p:cNvSpPr/>
          <p:nvPr/>
        </p:nvSpPr>
        <p:spPr>
          <a:xfrm>
            <a:off x="6217920" y="1463040"/>
            <a:ext cx="2651760" cy="1371600"/>
          </a:xfrm>
          <a:prstGeom prst="rect">
            <a:avLst/>
          </a:prstGeom>
          <a:solidFill>
            <a:srgbClr val="1E6060"/>
          </a:solidFill>
          <a:ln w="12700">
            <a:solidFill>
              <a:srgbClr val="2A8080"/>
            </a:solidFill>
            <a:prstDash val="solid"/>
          </a:ln>
        </p:spPr>
        <p:txBody>
          <a:bodyPr/>
          <a:lstStyle/>
          <a:p>
            <a:endParaRPr lang="fr-FR" noProof="0" dirty="0"/>
          </a:p>
        </p:txBody>
      </p:sp>
      <p:sp>
        <p:nvSpPr>
          <p:cNvPr id="10" name="Text 8"/>
          <p:cNvSpPr/>
          <p:nvPr/>
        </p:nvSpPr>
        <p:spPr>
          <a:xfrm>
            <a:off x="6217920" y="1463040"/>
            <a:ext cx="2651760" cy="1371600"/>
          </a:xfrm>
          <a:prstGeom prst="rect">
            <a:avLst/>
          </a:prstGeom>
          <a:noFill/>
          <a:ln/>
        </p:spPr>
        <p:txBody>
          <a:bodyPr wrap="square" rtlCol="0" anchor="ctr"/>
          <a:lstStyle/>
          <a:p>
            <a:pPr marL="0" indent="0" algn="ctr">
              <a:buNone/>
            </a:pPr>
            <a:r>
              <a:rPr lang="fr-FR" sz="2600" b="1" noProof="0" dirty="0">
                <a:solidFill>
                  <a:srgbClr val="6ABABA"/>
                </a:solidFill>
                <a:latin typeface="Calibri" pitchFamily="34" charset="0"/>
                <a:ea typeface="Calibri" pitchFamily="34" charset="-122"/>
                <a:cs typeface="Calibri" pitchFamily="34" charset="-120"/>
              </a:rPr>
              <a:t>Clôture</a:t>
            </a:r>
            <a:endParaRPr lang="fr-FR" sz="2600" noProof="0" dirty="0"/>
          </a:p>
        </p:txBody>
      </p:sp>
      <p:sp>
        <p:nvSpPr>
          <p:cNvPr id="11" name="Shape 9"/>
          <p:cNvSpPr/>
          <p:nvPr/>
        </p:nvSpPr>
        <p:spPr>
          <a:xfrm>
            <a:off x="457200" y="2962656"/>
            <a:ext cx="8229600" cy="41148"/>
          </a:xfrm>
          <a:prstGeom prst="rect">
            <a:avLst/>
          </a:prstGeom>
          <a:solidFill>
            <a:srgbClr val="C8A84B"/>
          </a:solidFill>
          <a:ln w="12700">
            <a:solidFill>
              <a:srgbClr val="C8A84B"/>
            </a:solidFill>
            <a:prstDash val="solid"/>
          </a:ln>
        </p:spPr>
        <p:txBody>
          <a:bodyPr/>
          <a:lstStyle/>
          <a:p>
            <a:endParaRPr lang="fr-FR" noProof="0" dirty="0"/>
          </a:p>
        </p:txBody>
      </p:sp>
      <p:sp>
        <p:nvSpPr>
          <p:cNvPr id="12" name="Text 10"/>
          <p:cNvSpPr/>
          <p:nvPr/>
        </p:nvSpPr>
        <p:spPr>
          <a:xfrm>
            <a:off x="457200" y="3108960"/>
            <a:ext cx="8229600" cy="420624"/>
          </a:xfrm>
          <a:prstGeom prst="rect">
            <a:avLst/>
          </a:prstGeom>
          <a:noFill/>
          <a:ln/>
        </p:spPr>
        <p:txBody>
          <a:bodyPr wrap="square" rtlCol="0" anchor="ctr"/>
          <a:lstStyle/>
          <a:p>
            <a:pPr marL="0" indent="0">
              <a:buNone/>
            </a:pPr>
            <a:r>
              <a:rPr lang="fr-FR" sz="1400" i="1" noProof="0" dirty="0">
                <a:solidFill>
                  <a:srgbClr val="C8E8E8"/>
                </a:solidFill>
                <a:latin typeface="Calibri" pitchFamily="34" charset="0"/>
                <a:ea typeface="Calibri" pitchFamily="34" charset="-122"/>
                <a:cs typeface="Calibri" pitchFamily="34" charset="-120"/>
              </a:rPr>
              <a:t>→  Elle répond clairement, directement, sans ambiguïté.</a:t>
            </a:r>
            <a:endParaRPr lang="fr-FR" sz="1400" noProof="0" dirty="0"/>
          </a:p>
        </p:txBody>
      </p:sp>
      <p:sp>
        <p:nvSpPr>
          <p:cNvPr id="13" name="Text 11"/>
          <p:cNvSpPr/>
          <p:nvPr/>
        </p:nvSpPr>
        <p:spPr>
          <a:xfrm>
            <a:off x="457200" y="3584448"/>
            <a:ext cx="8229600" cy="420624"/>
          </a:xfrm>
          <a:prstGeom prst="rect">
            <a:avLst/>
          </a:prstGeom>
          <a:noFill/>
          <a:ln/>
        </p:spPr>
        <p:txBody>
          <a:bodyPr wrap="square" rtlCol="0" anchor="ctr"/>
          <a:lstStyle/>
          <a:p>
            <a:pPr marL="0" indent="0">
              <a:buNone/>
            </a:pPr>
            <a:r>
              <a:rPr lang="fr-FR" sz="1400" i="1" noProof="0" dirty="0">
                <a:solidFill>
                  <a:srgbClr val="C8E8E8"/>
                </a:solidFill>
                <a:latin typeface="Calibri" pitchFamily="34" charset="0"/>
                <a:ea typeface="Calibri" pitchFamily="34" charset="-122"/>
                <a:cs typeface="Calibri" pitchFamily="34" charset="-120"/>
              </a:rPr>
              <a:t>→  Elle synthétise sans répéter, sans idée nouvelle.</a:t>
            </a:r>
            <a:endParaRPr lang="fr-FR" sz="1400" noProof="0" dirty="0"/>
          </a:p>
        </p:txBody>
      </p:sp>
      <p:sp>
        <p:nvSpPr>
          <p:cNvPr id="14" name="Text 12"/>
          <p:cNvSpPr/>
          <p:nvPr/>
        </p:nvSpPr>
        <p:spPr>
          <a:xfrm>
            <a:off x="457200" y="4059936"/>
            <a:ext cx="8229600" cy="420624"/>
          </a:xfrm>
          <a:prstGeom prst="rect">
            <a:avLst/>
          </a:prstGeom>
          <a:noFill/>
          <a:ln/>
        </p:spPr>
        <p:txBody>
          <a:bodyPr wrap="square" rtlCol="0" anchor="ctr"/>
          <a:lstStyle/>
          <a:p>
            <a:pPr marL="0" indent="0">
              <a:buNone/>
            </a:pPr>
            <a:r>
              <a:rPr lang="fr-FR" sz="1400" i="1" noProof="0" dirty="0">
                <a:solidFill>
                  <a:srgbClr val="C8E8E8"/>
                </a:solidFill>
                <a:latin typeface="Calibri" pitchFamily="34" charset="0"/>
                <a:ea typeface="Calibri" pitchFamily="34" charset="-122"/>
                <a:cs typeface="Calibri" pitchFamily="34" charset="-120"/>
              </a:rPr>
              <a:t>→  Elle clôt, le lecteur perçoit la fin du raisonnement.</a:t>
            </a:r>
            <a:endParaRPr lang="fr-FR" sz="1400" noProof="0" dirty="0"/>
          </a:p>
        </p:txBody>
      </p:sp>
      <p:sp>
        <p:nvSpPr>
          <p:cNvPr id="15" name="Text 13"/>
          <p:cNvSpPr/>
          <p:nvPr/>
        </p:nvSpPr>
        <p:spPr>
          <a:xfrm>
            <a:off x="457200" y="4855464"/>
            <a:ext cx="8229600" cy="182880"/>
          </a:xfrm>
          <a:prstGeom prst="rect">
            <a:avLst/>
          </a:prstGeom>
          <a:noFill/>
          <a:ln/>
        </p:spPr>
        <p:txBody>
          <a:bodyPr wrap="square" rtlCol="0" anchor="ctr"/>
          <a:lstStyle/>
          <a:p>
            <a:pPr marL="0" indent="0">
              <a:buNone/>
            </a:pPr>
            <a:r>
              <a:rPr lang="fr-FR" sz="900" noProof="0" dirty="0">
                <a:solidFill>
                  <a:srgbClr val="6A9999"/>
                </a:solidFill>
                <a:latin typeface="Calibri" pitchFamily="34" charset="0"/>
                <a:ea typeface="Calibri" pitchFamily="34" charset="-122"/>
                <a:cs typeface="Calibri" pitchFamily="34" charset="-120"/>
              </a:rPr>
              <a:t>Cours 5  •  Clôture</a:t>
            </a:r>
            <a:endParaRPr lang="fr-FR" sz="900" noProof="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Objectifs du cours</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Objectifs</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1</a:t>
            </a:r>
            <a:endParaRPr lang="fr-FR" sz="900" noProof="0" dirty="0"/>
          </a:p>
        </p:txBody>
      </p:sp>
      <p:sp>
        <p:nvSpPr>
          <p:cNvPr id="6" name="Text 4"/>
          <p:cNvSpPr/>
          <p:nvPr/>
        </p:nvSpPr>
        <p:spPr>
          <a:xfrm>
            <a:off x="411480" y="877824"/>
            <a:ext cx="8321040" cy="201168"/>
          </a:xfrm>
          <a:prstGeom prst="rect">
            <a:avLst/>
          </a:prstGeom>
          <a:noFill/>
          <a:ln/>
        </p:spPr>
        <p:txBody>
          <a:bodyPr wrap="square" rtlCol="0" anchor="ctr"/>
          <a:lstStyle/>
          <a:p>
            <a:pPr marL="0" indent="0">
              <a:buNone/>
            </a:pPr>
            <a:r>
              <a:rPr lang="fr-FR" sz="1000" b="1" noProof="0" dirty="0">
                <a:solidFill>
                  <a:srgbClr val="8A8A8A"/>
                </a:solidFill>
                <a:latin typeface="Calibri" pitchFamily="34" charset="0"/>
                <a:ea typeface="Calibri" pitchFamily="34" charset="-122"/>
                <a:cs typeface="Calibri" pitchFamily="34" charset="-120"/>
              </a:rPr>
              <a:t>Objectif principal</a:t>
            </a:r>
            <a:endParaRPr lang="fr-FR" sz="1000" noProof="0" dirty="0"/>
          </a:p>
        </p:txBody>
      </p:sp>
      <p:sp>
        <p:nvSpPr>
          <p:cNvPr id="7" name="Shape 5"/>
          <p:cNvSpPr/>
          <p:nvPr/>
        </p:nvSpPr>
        <p:spPr>
          <a:xfrm>
            <a:off x="411480" y="1097280"/>
            <a:ext cx="8321040" cy="548640"/>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8" name="Shape 6"/>
          <p:cNvSpPr/>
          <p:nvPr/>
        </p:nvSpPr>
        <p:spPr>
          <a:xfrm>
            <a:off x="411480" y="1097280"/>
            <a:ext cx="64008" cy="548640"/>
          </a:xfrm>
          <a:prstGeom prst="rect">
            <a:avLst/>
          </a:prstGeom>
          <a:solidFill>
            <a:srgbClr val="1A7070"/>
          </a:solidFill>
          <a:ln w="12700">
            <a:solidFill>
              <a:srgbClr val="1A7070"/>
            </a:solidFill>
            <a:prstDash val="solid"/>
          </a:ln>
        </p:spPr>
        <p:txBody>
          <a:bodyPr/>
          <a:lstStyle/>
          <a:p>
            <a:endParaRPr lang="fr-FR" noProof="0" dirty="0"/>
          </a:p>
        </p:txBody>
      </p:sp>
      <p:sp>
        <p:nvSpPr>
          <p:cNvPr id="9" name="Text 7"/>
          <p:cNvSpPr/>
          <p:nvPr/>
        </p:nvSpPr>
        <p:spPr>
          <a:xfrm>
            <a:off x="576072" y="1097280"/>
            <a:ext cx="8083296" cy="548640"/>
          </a:xfrm>
          <a:prstGeom prst="rect">
            <a:avLst/>
          </a:prstGeom>
          <a:noFill/>
          <a:ln/>
        </p:spPr>
        <p:txBody>
          <a:bodyPr wrap="square" lIns="0" tIns="0" rIns="101600" bIns="0" rtlCol="0" anchor="ctr"/>
          <a:lstStyle/>
          <a:p>
            <a:pPr marL="0" indent="0" algn="l">
              <a:buNone/>
            </a:pPr>
            <a:r>
              <a:rPr lang="fr-FR" sz="1300" b="1" noProof="0" dirty="0">
                <a:solidFill>
                  <a:srgbClr val="1A7070"/>
                </a:solidFill>
                <a:latin typeface="Calibri" pitchFamily="34" charset="0"/>
                <a:ea typeface="Calibri" pitchFamily="34" charset="-122"/>
                <a:cs typeface="Calibri" pitchFamily="34" charset="-120"/>
              </a:rPr>
              <a:t>THÈME</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La conclusion comme acte discursif</a:t>
            </a:r>
            <a:endParaRPr lang="fr-FR" sz="1300" noProof="0" dirty="0"/>
          </a:p>
        </p:txBody>
      </p:sp>
      <p:sp>
        <p:nvSpPr>
          <p:cNvPr id="10" name="Text 8"/>
          <p:cNvSpPr/>
          <p:nvPr/>
        </p:nvSpPr>
        <p:spPr>
          <a:xfrm>
            <a:off x="411480" y="1773936"/>
            <a:ext cx="8321040" cy="201168"/>
          </a:xfrm>
          <a:prstGeom prst="rect">
            <a:avLst/>
          </a:prstGeom>
          <a:noFill/>
          <a:ln/>
        </p:spPr>
        <p:txBody>
          <a:bodyPr wrap="square" rtlCol="0" anchor="ctr"/>
          <a:lstStyle/>
          <a:p>
            <a:pPr marL="0" indent="0">
              <a:buNone/>
            </a:pPr>
            <a:r>
              <a:rPr lang="fr-FR" sz="1000" b="1" noProof="0" dirty="0">
                <a:solidFill>
                  <a:srgbClr val="8A8A8A"/>
                </a:solidFill>
                <a:latin typeface="Calibri" pitchFamily="34" charset="0"/>
                <a:ea typeface="Calibri" pitchFamily="34" charset="-122"/>
                <a:cs typeface="Calibri" pitchFamily="34" charset="-120"/>
              </a:rPr>
              <a:t>Compétences travaillées</a:t>
            </a:r>
            <a:endParaRPr lang="fr-FR" sz="1000" noProof="0" dirty="0"/>
          </a:p>
        </p:txBody>
      </p:sp>
      <p:sp>
        <p:nvSpPr>
          <p:cNvPr id="11" name="Shape 9"/>
          <p:cNvSpPr/>
          <p:nvPr/>
        </p:nvSpPr>
        <p:spPr>
          <a:xfrm>
            <a:off x="411480" y="1993392"/>
            <a:ext cx="4005072" cy="548640"/>
          </a:xfrm>
          <a:prstGeom prst="rect">
            <a:avLst/>
          </a:prstGeom>
          <a:solidFill>
            <a:srgbClr val="EEF1FA"/>
          </a:solidFill>
          <a:ln w="12700">
            <a:solidFill>
              <a:srgbClr val="EEF1FA"/>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2" name="Shape 10"/>
          <p:cNvSpPr/>
          <p:nvPr/>
        </p:nvSpPr>
        <p:spPr>
          <a:xfrm>
            <a:off x="411480" y="1993392"/>
            <a:ext cx="64008" cy="548640"/>
          </a:xfrm>
          <a:prstGeom prst="rect">
            <a:avLst/>
          </a:prstGeom>
          <a:solidFill>
            <a:srgbClr val="2C3E7A"/>
          </a:solidFill>
          <a:ln w="12700">
            <a:solidFill>
              <a:srgbClr val="2C3E7A"/>
            </a:solidFill>
            <a:prstDash val="solid"/>
          </a:ln>
        </p:spPr>
        <p:txBody>
          <a:bodyPr/>
          <a:lstStyle/>
          <a:p>
            <a:endParaRPr lang="fr-FR" noProof="0" dirty="0"/>
          </a:p>
        </p:txBody>
      </p:sp>
      <p:sp>
        <p:nvSpPr>
          <p:cNvPr id="13" name="Text 11"/>
          <p:cNvSpPr/>
          <p:nvPr/>
        </p:nvSpPr>
        <p:spPr>
          <a:xfrm>
            <a:off x="576072" y="1993392"/>
            <a:ext cx="3767328" cy="548640"/>
          </a:xfrm>
          <a:prstGeom prst="rect">
            <a:avLst/>
          </a:prstGeom>
          <a:noFill/>
          <a:ln/>
        </p:spPr>
        <p:txBody>
          <a:bodyPr wrap="square" lIns="0" tIns="0" rIns="101600" bIns="0" rtlCol="0" anchor="ctr"/>
          <a:lstStyle/>
          <a:p>
            <a:pPr marL="0" indent="0" algn="l">
              <a:buNone/>
            </a:pPr>
            <a:r>
              <a:rPr lang="fr-FR" sz="1300" b="1" noProof="0" dirty="0">
                <a:solidFill>
                  <a:srgbClr val="2C3E7A"/>
                </a:solidFill>
                <a:latin typeface="Calibri" pitchFamily="34" charset="0"/>
                <a:ea typeface="Calibri" pitchFamily="34" charset="-122"/>
                <a:cs typeface="Calibri" pitchFamily="34" charset="-120"/>
              </a:rPr>
              <a:t>LANGUE</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Connecteurs et formulation conclusive</a:t>
            </a:r>
            <a:endParaRPr lang="fr-FR" sz="1300" noProof="0" dirty="0"/>
          </a:p>
        </p:txBody>
      </p:sp>
      <p:sp>
        <p:nvSpPr>
          <p:cNvPr id="14" name="Shape 12"/>
          <p:cNvSpPr/>
          <p:nvPr/>
        </p:nvSpPr>
        <p:spPr>
          <a:xfrm>
            <a:off x="4636008" y="1993392"/>
            <a:ext cx="4005072" cy="548640"/>
          </a:xfrm>
          <a:prstGeom prst="rect">
            <a:avLst/>
          </a:prstGeom>
          <a:solidFill>
            <a:srgbClr val="FDECEA"/>
          </a:solidFill>
          <a:ln w="12700">
            <a:solidFill>
              <a:srgbClr val="FDECEA"/>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5" name="Shape 13"/>
          <p:cNvSpPr/>
          <p:nvPr/>
        </p:nvSpPr>
        <p:spPr>
          <a:xfrm>
            <a:off x="4636008" y="1993392"/>
            <a:ext cx="64008" cy="548640"/>
          </a:xfrm>
          <a:prstGeom prst="rect">
            <a:avLst/>
          </a:prstGeom>
          <a:solidFill>
            <a:srgbClr val="8B2020"/>
          </a:solidFill>
          <a:ln w="12700">
            <a:solidFill>
              <a:srgbClr val="8B2020"/>
            </a:solidFill>
            <a:prstDash val="solid"/>
          </a:ln>
        </p:spPr>
        <p:txBody>
          <a:bodyPr/>
          <a:lstStyle/>
          <a:p>
            <a:endParaRPr lang="fr-FR" noProof="0" dirty="0"/>
          </a:p>
        </p:txBody>
      </p:sp>
      <p:sp>
        <p:nvSpPr>
          <p:cNvPr id="16" name="Text 14"/>
          <p:cNvSpPr/>
          <p:nvPr/>
        </p:nvSpPr>
        <p:spPr>
          <a:xfrm>
            <a:off x="4800600" y="1993392"/>
            <a:ext cx="3767328" cy="548640"/>
          </a:xfrm>
          <a:prstGeom prst="rect">
            <a:avLst/>
          </a:prstGeom>
          <a:noFill/>
          <a:ln/>
        </p:spPr>
        <p:txBody>
          <a:bodyPr wrap="square" lIns="0" tIns="0" rIns="101600" bIns="0" rtlCol="0" anchor="ctr"/>
          <a:lstStyle/>
          <a:p>
            <a:pPr marL="0" indent="0" algn="l">
              <a:buNone/>
            </a:pPr>
            <a:r>
              <a:rPr lang="fr-FR" sz="1300" b="1" noProof="0" dirty="0">
                <a:solidFill>
                  <a:srgbClr val="8B2020"/>
                </a:solidFill>
                <a:latin typeface="Calibri" pitchFamily="34" charset="0"/>
                <a:ea typeface="Calibri" pitchFamily="34" charset="-122"/>
                <a:cs typeface="Calibri" pitchFamily="34" charset="-120"/>
              </a:rPr>
              <a:t>ÉCRITURE</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Distinguer conclusion faible / rigoureuse</a:t>
            </a:r>
            <a:endParaRPr lang="fr-FR" sz="1300" noProof="0" dirty="0"/>
          </a:p>
        </p:txBody>
      </p:sp>
      <p:sp>
        <p:nvSpPr>
          <p:cNvPr id="17" name="Text 15"/>
          <p:cNvSpPr/>
          <p:nvPr/>
        </p:nvSpPr>
        <p:spPr>
          <a:xfrm>
            <a:off x="411480" y="2670048"/>
            <a:ext cx="8321040" cy="201168"/>
          </a:xfrm>
          <a:prstGeom prst="rect">
            <a:avLst/>
          </a:prstGeom>
          <a:noFill/>
          <a:ln/>
        </p:spPr>
        <p:txBody>
          <a:bodyPr wrap="square" rtlCol="0" anchor="ctr"/>
          <a:lstStyle/>
          <a:p>
            <a:pPr marL="0" indent="0">
              <a:buNone/>
            </a:pPr>
            <a:r>
              <a:rPr lang="fr-FR" sz="1000" b="1" noProof="0" dirty="0">
                <a:solidFill>
                  <a:srgbClr val="8A8A8A"/>
                </a:solidFill>
                <a:latin typeface="Calibri" pitchFamily="34" charset="0"/>
                <a:ea typeface="Calibri" pitchFamily="34" charset="-122"/>
                <a:cs typeface="Calibri" pitchFamily="34" charset="-120"/>
              </a:rPr>
              <a:t>Travail attendu</a:t>
            </a:r>
            <a:endParaRPr lang="fr-FR" sz="1000" noProof="0" dirty="0"/>
          </a:p>
        </p:txBody>
      </p:sp>
      <p:sp>
        <p:nvSpPr>
          <p:cNvPr id="18" name="Shape 16"/>
          <p:cNvSpPr/>
          <p:nvPr/>
        </p:nvSpPr>
        <p:spPr>
          <a:xfrm>
            <a:off x="411480" y="2889504"/>
            <a:ext cx="8321040" cy="548640"/>
          </a:xfrm>
          <a:prstGeom prst="rect">
            <a:avLst/>
          </a:prstGeom>
          <a:solidFill>
            <a:srgbClr val="EDF7EE"/>
          </a:solidFill>
          <a:ln w="12700">
            <a:solidFill>
              <a:srgbClr val="EDF7EE"/>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9" name="Shape 17"/>
          <p:cNvSpPr/>
          <p:nvPr/>
        </p:nvSpPr>
        <p:spPr>
          <a:xfrm>
            <a:off x="411480" y="2889504"/>
            <a:ext cx="64008" cy="548640"/>
          </a:xfrm>
          <a:prstGeom prst="rect">
            <a:avLst/>
          </a:prstGeom>
          <a:solidFill>
            <a:srgbClr val="2E7D32"/>
          </a:solidFill>
          <a:ln w="12700">
            <a:solidFill>
              <a:srgbClr val="2E7D32"/>
            </a:solidFill>
            <a:prstDash val="solid"/>
          </a:ln>
        </p:spPr>
        <p:txBody>
          <a:bodyPr/>
          <a:lstStyle/>
          <a:p>
            <a:endParaRPr lang="fr-FR" noProof="0" dirty="0"/>
          </a:p>
        </p:txBody>
      </p:sp>
      <p:sp>
        <p:nvSpPr>
          <p:cNvPr id="20" name="Text 18"/>
          <p:cNvSpPr/>
          <p:nvPr/>
        </p:nvSpPr>
        <p:spPr>
          <a:xfrm>
            <a:off x="576072" y="2889504"/>
            <a:ext cx="8083296" cy="548640"/>
          </a:xfrm>
          <a:prstGeom prst="rect">
            <a:avLst/>
          </a:prstGeom>
          <a:noFill/>
          <a:ln/>
        </p:spPr>
        <p:txBody>
          <a:bodyPr wrap="square" lIns="0" tIns="0" rIns="101600" bIns="0" rtlCol="0" anchor="ctr"/>
          <a:lstStyle/>
          <a:p>
            <a:pPr marL="0" indent="0" algn="l">
              <a:buNone/>
            </a:pPr>
            <a:r>
              <a:rPr lang="fr-FR" sz="1300" b="1" noProof="0" dirty="0">
                <a:solidFill>
                  <a:srgbClr val="2E7D32"/>
                </a:solidFill>
                <a:latin typeface="Calibri" pitchFamily="34" charset="0"/>
                <a:ea typeface="Calibri" pitchFamily="34" charset="-122"/>
                <a:cs typeface="Calibri" pitchFamily="34" charset="-120"/>
              </a:rPr>
              <a:t>COMPÉTENCE NOUVELLE</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Produire une conclusion précise et cohérente</a:t>
            </a:r>
            <a:endParaRPr lang="fr-FR" sz="1300"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Problématisation</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Problématisation</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2</a:t>
            </a:r>
            <a:endParaRPr lang="fr-FR" sz="900" noProof="0" dirty="0"/>
          </a:p>
        </p:txBody>
      </p:sp>
      <p:sp>
        <p:nvSpPr>
          <p:cNvPr id="6" name="Shape 4"/>
          <p:cNvSpPr/>
          <p:nvPr/>
        </p:nvSpPr>
        <p:spPr>
          <a:xfrm>
            <a:off x="411480" y="877824"/>
            <a:ext cx="8321040" cy="804672"/>
          </a:xfrm>
          <a:prstGeom prst="rect">
            <a:avLst/>
          </a:prstGeom>
          <a:solidFill>
            <a:srgbClr val="1A5555"/>
          </a:solidFill>
          <a:ln w="12700">
            <a:solidFill>
              <a:srgbClr val="1A5555"/>
            </a:solidFill>
            <a:prstDash val="solid"/>
          </a:ln>
        </p:spPr>
        <p:txBody>
          <a:bodyPr/>
          <a:lstStyle/>
          <a:p>
            <a:endParaRPr lang="fr-FR" noProof="0" dirty="0"/>
          </a:p>
        </p:txBody>
      </p:sp>
      <p:sp>
        <p:nvSpPr>
          <p:cNvPr id="7" name="Text 5"/>
          <p:cNvSpPr/>
          <p:nvPr/>
        </p:nvSpPr>
        <p:spPr>
          <a:xfrm>
            <a:off x="502920" y="877824"/>
            <a:ext cx="8138160" cy="804672"/>
          </a:xfrm>
          <a:prstGeom prst="rect">
            <a:avLst/>
          </a:prstGeom>
          <a:noFill/>
          <a:ln/>
        </p:spPr>
        <p:txBody>
          <a:bodyPr wrap="square" rtlCol="0" anchor="ctr"/>
          <a:lstStyle/>
          <a:p>
            <a:pPr marL="0" indent="0" algn="ctr">
              <a:buNone/>
            </a:pPr>
            <a:r>
              <a:rPr lang="fr-FR" sz="2000" b="1" noProof="0" dirty="0">
                <a:solidFill>
                  <a:srgbClr val="FFFFFF"/>
                </a:solidFill>
                <a:latin typeface="Calibri" pitchFamily="34" charset="0"/>
                <a:ea typeface="Calibri" pitchFamily="34" charset="-122"/>
                <a:cs typeface="Calibri" pitchFamily="34" charset="-120"/>
              </a:rPr>
              <a:t>À quoi sert une conclusion dans une dissertation ?</a:t>
            </a:r>
            <a:endParaRPr lang="fr-FR" sz="2000" noProof="0" dirty="0"/>
          </a:p>
        </p:txBody>
      </p:sp>
      <p:sp>
        <p:nvSpPr>
          <p:cNvPr id="8" name="Shape 6"/>
          <p:cNvSpPr/>
          <p:nvPr/>
        </p:nvSpPr>
        <p:spPr>
          <a:xfrm>
            <a:off x="411480" y="1847088"/>
            <a:ext cx="8321040" cy="603504"/>
          </a:xfrm>
          <a:prstGeom prst="rect">
            <a:avLst/>
          </a:prstGeom>
          <a:solidFill>
            <a:srgbClr val="FDECEA"/>
          </a:solidFill>
          <a:ln w="12700">
            <a:solidFill>
              <a:srgbClr val="FDECEA"/>
            </a:solidFill>
            <a:prstDash val="solid"/>
          </a:ln>
        </p:spPr>
        <p:txBody>
          <a:bodyPr/>
          <a:lstStyle/>
          <a:p>
            <a:endParaRPr lang="fr-FR" noProof="0" dirty="0"/>
          </a:p>
        </p:txBody>
      </p:sp>
      <p:sp>
        <p:nvSpPr>
          <p:cNvPr id="9" name="Shape 7"/>
          <p:cNvSpPr/>
          <p:nvPr/>
        </p:nvSpPr>
        <p:spPr>
          <a:xfrm>
            <a:off x="411480" y="1847088"/>
            <a:ext cx="64008" cy="603504"/>
          </a:xfrm>
          <a:prstGeom prst="rect">
            <a:avLst/>
          </a:prstGeom>
          <a:solidFill>
            <a:srgbClr val="8B2020"/>
          </a:solidFill>
          <a:ln w="12700">
            <a:solidFill>
              <a:srgbClr val="8B2020"/>
            </a:solidFill>
            <a:prstDash val="solid"/>
          </a:ln>
        </p:spPr>
        <p:txBody>
          <a:bodyPr/>
          <a:lstStyle/>
          <a:p>
            <a:endParaRPr lang="fr-FR" noProof="0" dirty="0"/>
          </a:p>
        </p:txBody>
      </p:sp>
      <p:sp>
        <p:nvSpPr>
          <p:cNvPr id="10" name="Text 8"/>
          <p:cNvSpPr/>
          <p:nvPr/>
        </p:nvSpPr>
        <p:spPr>
          <a:xfrm>
            <a:off x="576072" y="1847088"/>
            <a:ext cx="8028432" cy="603504"/>
          </a:xfrm>
          <a:prstGeom prst="rect">
            <a:avLst/>
          </a:prstGeom>
          <a:noFill/>
          <a:ln/>
        </p:spPr>
        <p:txBody>
          <a:bodyPr wrap="square" lIns="0" tIns="0" rIns="76200" bIns="0" rtlCol="0" anchor="ctr"/>
          <a:lstStyle/>
          <a:p>
            <a:pPr marL="0" indent="0">
              <a:buNone/>
            </a:pPr>
            <a:r>
              <a:rPr lang="fr-FR" sz="1500" i="1" noProof="0" dirty="0">
                <a:solidFill>
                  <a:srgbClr val="1A1A1A"/>
                </a:solidFill>
                <a:latin typeface="Calibri" pitchFamily="34" charset="0"/>
                <a:ea typeface="Calibri" pitchFamily="34" charset="-122"/>
                <a:cs typeface="Calibri" pitchFamily="34" charset="-120"/>
              </a:rPr>
              <a:t>Est-ce un résumé du développement ?</a:t>
            </a:r>
            <a:endParaRPr lang="fr-FR" sz="1500" noProof="0" dirty="0"/>
          </a:p>
        </p:txBody>
      </p:sp>
      <p:sp>
        <p:nvSpPr>
          <p:cNvPr id="11" name="Shape 9"/>
          <p:cNvSpPr/>
          <p:nvPr/>
        </p:nvSpPr>
        <p:spPr>
          <a:xfrm>
            <a:off x="411480" y="2578608"/>
            <a:ext cx="8321040" cy="603504"/>
          </a:xfrm>
          <a:prstGeom prst="rect">
            <a:avLst/>
          </a:prstGeom>
          <a:solidFill>
            <a:srgbClr val="FEF9EB"/>
          </a:solidFill>
          <a:ln w="12700">
            <a:solidFill>
              <a:srgbClr val="FEF9EB"/>
            </a:solidFill>
            <a:prstDash val="solid"/>
          </a:ln>
        </p:spPr>
        <p:txBody>
          <a:bodyPr/>
          <a:lstStyle/>
          <a:p>
            <a:endParaRPr lang="fr-FR" noProof="0" dirty="0"/>
          </a:p>
        </p:txBody>
      </p:sp>
      <p:sp>
        <p:nvSpPr>
          <p:cNvPr id="12" name="Shape 10"/>
          <p:cNvSpPr/>
          <p:nvPr/>
        </p:nvSpPr>
        <p:spPr>
          <a:xfrm>
            <a:off x="411480" y="2578608"/>
            <a:ext cx="64008" cy="603504"/>
          </a:xfrm>
          <a:prstGeom prst="rect">
            <a:avLst/>
          </a:prstGeom>
          <a:solidFill>
            <a:srgbClr val="C8A84B"/>
          </a:solidFill>
          <a:ln w="12700">
            <a:solidFill>
              <a:srgbClr val="C8A84B"/>
            </a:solidFill>
            <a:prstDash val="solid"/>
          </a:ln>
        </p:spPr>
        <p:txBody>
          <a:bodyPr/>
          <a:lstStyle/>
          <a:p>
            <a:endParaRPr lang="fr-FR" noProof="0" dirty="0"/>
          </a:p>
        </p:txBody>
      </p:sp>
      <p:sp>
        <p:nvSpPr>
          <p:cNvPr id="13" name="Text 11"/>
          <p:cNvSpPr/>
          <p:nvPr/>
        </p:nvSpPr>
        <p:spPr>
          <a:xfrm>
            <a:off x="576072" y="2578608"/>
            <a:ext cx="8028432" cy="603504"/>
          </a:xfrm>
          <a:prstGeom prst="rect">
            <a:avLst/>
          </a:prstGeom>
          <a:noFill/>
          <a:ln/>
        </p:spPr>
        <p:txBody>
          <a:bodyPr wrap="square" lIns="0" tIns="0" rIns="76200" bIns="0" rtlCol="0" anchor="ctr"/>
          <a:lstStyle/>
          <a:p>
            <a:pPr marL="0" indent="0">
              <a:buNone/>
            </a:pPr>
            <a:r>
              <a:rPr lang="fr-FR" sz="1500" i="1" noProof="0" dirty="0">
                <a:solidFill>
                  <a:srgbClr val="1A1A1A"/>
                </a:solidFill>
                <a:latin typeface="Calibri" pitchFamily="34" charset="0"/>
                <a:ea typeface="Calibri" pitchFamily="34" charset="-122"/>
                <a:cs typeface="Calibri" pitchFamily="34" charset="-120"/>
              </a:rPr>
              <a:t>Est-ce le moment de répondre clairement ?</a:t>
            </a:r>
            <a:endParaRPr lang="fr-FR" sz="1500" noProof="0" dirty="0"/>
          </a:p>
        </p:txBody>
      </p:sp>
      <p:sp>
        <p:nvSpPr>
          <p:cNvPr id="14" name="Shape 12"/>
          <p:cNvSpPr/>
          <p:nvPr/>
        </p:nvSpPr>
        <p:spPr>
          <a:xfrm>
            <a:off x="411480" y="3310128"/>
            <a:ext cx="8321040" cy="603504"/>
          </a:xfrm>
          <a:prstGeom prst="rect">
            <a:avLst/>
          </a:prstGeom>
          <a:solidFill>
            <a:srgbClr val="EEF1FA"/>
          </a:solidFill>
          <a:ln w="12700">
            <a:solidFill>
              <a:srgbClr val="EEF1FA"/>
            </a:solidFill>
            <a:prstDash val="solid"/>
          </a:ln>
        </p:spPr>
        <p:txBody>
          <a:bodyPr/>
          <a:lstStyle/>
          <a:p>
            <a:endParaRPr lang="fr-FR" noProof="0" dirty="0"/>
          </a:p>
        </p:txBody>
      </p:sp>
      <p:sp>
        <p:nvSpPr>
          <p:cNvPr id="15" name="Shape 13"/>
          <p:cNvSpPr/>
          <p:nvPr/>
        </p:nvSpPr>
        <p:spPr>
          <a:xfrm>
            <a:off x="411480" y="3310128"/>
            <a:ext cx="64008" cy="603504"/>
          </a:xfrm>
          <a:prstGeom prst="rect">
            <a:avLst/>
          </a:prstGeom>
          <a:solidFill>
            <a:srgbClr val="2C3E7A"/>
          </a:solidFill>
          <a:ln w="12700">
            <a:solidFill>
              <a:srgbClr val="2C3E7A"/>
            </a:solidFill>
            <a:prstDash val="solid"/>
          </a:ln>
        </p:spPr>
        <p:txBody>
          <a:bodyPr/>
          <a:lstStyle/>
          <a:p>
            <a:endParaRPr lang="fr-FR" noProof="0" dirty="0"/>
          </a:p>
        </p:txBody>
      </p:sp>
      <p:sp>
        <p:nvSpPr>
          <p:cNvPr id="16" name="Text 14"/>
          <p:cNvSpPr/>
          <p:nvPr/>
        </p:nvSpPr>
        <p:spPr>
          <a:xfrm>
            <a:off x="576072" y="3310128"/>
            <a:ext cx="8028432" cy="603504"/>
          </a:xfrm>
          <a:prstGeom prst="rect">
            <a:avLst/>
          </a:prstGeom>
          <a:noFill/>
          <a:ln/>
        </p:spPr>
        <p:txBody>
          <a:bodyPr wrap="square" lIns="0" tIns="0" rIns="76200" bIns="0" rtlCol="0" anchor="ctr"/>
          <a:lstStyle/>
          <a:p>
            <a:pPr marL="0" indent="0">
              <a:buNone/>
            </a:pPr>
            <a:r>
              <a:rPr lang="fr-FR" sz="1500" i="1" noProof="0" dirty="0">
                <a:solidFill>
                  <a:srgbClr val="1A1A1A"/>
                </a:solidFill>
                <a:latin typeface="Calibri" pitchFamily="34" charset="0"/>
                <a:ea typeface="Calibri" pitchFamily="34" charset="-122"/>
                <a:cs typeface="Calibri" pitchFamily="34" charset="-120"/>
              </a:rPr>
              <a:t>Peut-on introduire une idée nouvelle ?</a:t>
            </a:r>
            <a:endParaRPr lang="fr-FR" sz="1500" noProof="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À quoi sert une conclusion ?</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Réponses</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3</a:t>
            </a:r>
            <a:endParaRPr lang="fr-FR" sz="900" noProof="0" dirty="0"/>
          </a:p>
        </p:txBody>
      </p:sp>
      <p:sp>
        <p:nvSpPr>
          <p:cNvPr id="6" name="Shape 4"/>
          <p:cNvSpPr/>
          <p:nvPr/>
        </p:nvSpPr>
        <p:spPr>
          <a:xfrm>
            <a:off x="411480" y="896112"/>
            <a:ext cx="8321040" cy="694944"/>
          </a:xfrm>
          <a:prstGeom prst="rect">
            <a:avLst/>
          </a:prstGeom>
          <a:solidFill>
            <a:srgbClr val="FDECEA"/>
          </a:solidFill>
          <a:ln w="12700">
            <a:solidFill>
              <a:srgbClr val="FDECEA"/>
            </a:solidFill>
            <a:prstDash val="solid"/>
          </a:ln>
        </p:spPr>
        <p:txBody>
          <a:bodyPr/>
          <a:lstStyle/>
          <a:p>
            <a:endParaRPr lang="fr-FR" noProof="0" dirty="0"/>
          </a:p>
        </p:txBody>
      </p:sp>
      <p:sp>
        <p:nvSpPr>
          <p:cNvPr id="7" name="Shape 5"/>
          <p:cNvSpPr/>
          <p:nvPr/>
        </p:nvSpPr>
        <p:spPr>
          <a:xfrm>
            <a:off x="411480" y="896112"/>
            <a:ext cx="64008" cy="694944"/>
          </a:xfrm>
          <a:prstGeom prst="rect">
            <a:avLst/>
          </a:prstGeom>
          <a:solidFill>
            <a:srgbClr val="8B2020"/>
          </a:solidFill>
          <a:ln w="12700">
            <a:solidFill>
              <a:srgbClr val="8B2020"/>
            </a:solidFill>
            <a:prstDash val="solid"/>
          </a:ln>
        </p:spPr>
        <p:txBody>
          <a:bodyPr/>
          <a:lstStyle/>
          <a:p>
            <a:endParaRPr lang="fr-FR" noProof="0" dirty="0"/>
          </a:p>
        </p:txBody>
      </p:sp>
      <p:sp>
        <p:nvSpPr>
          <p:cNvPr id="8" name="Text 6"/>
          <p:cNvSpPr/>
          <p:nvPr/>
        </p:nvSpPr>
        <p:spPr>
          <a:xfrm>
            <a:off x="576072" y="896112"/>
            <a:ext cx="8028432" cy="694944"/>
          </a:xfrm>
          <a:prstGeom prst="rect">
            <a:avLst/>
          </a:prstGeom>
          <a:noFill/>
          <a:ln/>
        </p:spPr>
        <p:txBody>
          <a:bodyPr wrap="square" lIns="0" tIns="0" rIns="76200" bIns="0" rtlCol="0" anchor="ctr"/>
          <a:lstStyle/>
          <a:p>
            <a:pPr marL="0" indent="0">
              <a:buNone/>
            </a:pPr>
            <a:r>
              <a:rPr lang="fr-FR" sz="1600" b="1" noProof="0" dirty="0">
                <a:solidFill>
                  <a:srgbClr val="1A1A1A"/>
                </a:solidFill>
                <a:latin typeface="Calibri" pitchFamily="34" charset="0"/>
                <a:ea typeface="Calibri" pitchFamily="34" charset="-122"/>
                <a:cs typeface="Calibri" pitchFamily="34" charset="-120"/>
              </a:rPr>
              <a:t>Ce n'est PAS un résumé répétitif des trois parties</a:t>
            </a:r>
            <a:endParaRPr lang="fr-FR" sz="1600" noProof="0" dirty="0"/>
          </a:p>
        </p:txBody>
      </p:sp>
      <p:sp>
        <p:nvSpPr>
          <p:cNvPr id="9" name="Shape 7"/>
          <p:cNvSpPr/>
          <p:nvPr/>
        </p:nvSpPr>
        <p:spPr>
          <a:xfrm>
            <a:off x="411480" y="1737360"/>
            <a:ext cx="8321040" cy="694944"/>
          </a:xfrm>
          <a:prstGeom prst="rect">
            <a:avLst/>
          </a:prstGeom>
          <a:solidFill>
            <a:srgbClr val="E6F3F3"/>
          </a:solidFill>
          <a:ln w="12700">
            <a:solidFill>
              <a:srgbClr val="E6F3F3"/>
            </a:solidFill>
            <a:prstDash val="solid"/>
          </a:ln>
        </p:spPr>
        <p:txBody>
          <a:bodyPr/>
          <a:lstStyle/>
          <a:p>
            <a:endParaRPr lang="fr-FR" noProof="0" dirty="0"/>
          </a:p>
        </p:txBody>
      </p:sp>
      <p:sp>
        <p:nvSpPr>
          <p:cNvPr id="10" name="Shape 8"/>
          <p:cNvSpPr/>
          <p:nvPr/>
        </p:nvSpPr>
        <p:spPr>
          <a:xfrm>
            <a:off x="411480" y="1737360"/>
            <a:ext cx="64008" cy="694944"/>
          </a:xfrm>
          <a:prstGeom prst="rect">
            <a:avLst/>
          </a:prstGeom>
          <a:solidFill>
            <a:srgbClr val="1A7070"/>
          </a:solidFill>
          <a:ln w="12700">
            <a:solidFill>
              <a:srgbClr val="1A7070"/>
            </a:solidFill>
            <a:prstDash val="solid"/>
          </a:ln>
        </p:spPr>
        <p:txBody>
          <a:bodyPr/>
          <a:lstStyle/>
          <a:p>
            <a:endParaRPr lang="fr-FR" noProof="0" dirty="0"/>
          </a:p>
        </p:txBody>
      </p:sp>
      <p:sp>
        <p:nvSpPr>
          <p:cNvPr id="11" name="Text 9"/>
          <p:cNvSpPr/>
          <p:nvPr/>
        </p:nvSpPr>
        <p:spPr>
          <a:xfrm>
            <a:off x="576072" y="1737360"/>
            <a:ext cx="8028432" cy="694944"/>
          </a:xfrm>
          <a:prstGeom prst="rect">
            <a:avLst/>
          </a:prstGeom>
          <a:noFill/>
          <a:ln/>
        </p:spPr>
        <p:txBody>
          <a:bodyPr wrap="square" lIns="0" tIns="0" rIns="76200" bIns="0" rtlCol="0" anchor="ctr"/>
          <a:lstStyle/>
          <a:p>
            <a:pPr marL="0" indent="0">
              <a:buNone/>
            </a:pPr>
            <a:r>
              <a:rPr lang="fr-FR" sz="1600" noProof="0" dirty="0">
                <a:solidFill>
                  <a:srgbClr val="1A1A1A"/>
                </a:solidFill>
                <a:latin typeface="Calibri" pitchFamily="34" charset="0"/>
                <a:ea typeface="Calibri" pitchFamily="34" charset="-122"/>
                <a:cs typeface="Calibri" pitchFamily="34" charset="-120"/>
              </a:rPr>
              <a:t>La réponse à la question posée en introduction devient explicite</a:t>
            </a:r>
            <a:endParaRPr lang="fr-FR" sz="1600" noProof="0" dirty="0"/>
          </a:p>
        </p:txBody>
      </p:sp>
      <p:sp>
        <p:nvSpPr>
          <p:cNvPr id="12" name="Shape 10"/>
          <p:cNvSpPr/>
          <p:nvPr/>
        </p:nvSpPr>
        <p:spPr>
          <a:xfrm>
            <a:off x="411480" y="2578608"/>
            <a:ext cx="8321040" cy="694944"/>
          </a:xfrm>
          <a:prstGeom prst="rect">
            <a:avLst/>
          </a:prstGeom>
          <a:solidFill>
            <a:srgbClr val="EEF1FA"/>
          </a:solidFill>
          <a:ln w="12700">
            <a:solidFill>
              <a:srgbClr val="EEF1FA"/>
            </a:solidFill>
            <a:prstDash val="solid"/>
          </a:ln>
        </p:spPr>
        <p:txBody>
          <a:bodyPr/>
          <a:lstStyle/>
          <a:p>
            <a:endParaRPr lang="fr-FR" noProof="0" dirty="0"/>
          </a:p>
        </p:txBody>
      </p:sp>
      <p:sp>
        <p:nvSpPr>
          <p:cNvPr id="13" name="Shape 11"/>
          <p:cNvSpPr/>
          <p:nvPr/>
        </p:nvSpPr>
        <p:spPr>
          <a:xfrm>
            <a:off x="411480" y="2578608"/>
            <a:ext cx="64008" cy="694944"/>
          </a:xfrm>
          <a:prstGeom prst="rect">
            <a:avLst/>
          </a:prstGeom>
          <a:solidFill>
            <a:srgbClr val="2C3E7A"/>
          </a:solidFill>
          <a:ln w="12700">
            <a:solidFill>
              <a:srgbClr val="2C3E7A"/>
            </a:solidFill>
            <a:prstDash val="solid"/>
          </a:ln>
        </p:spPr>
        <p:txBody>
          <a:bodyPr/>
          <a:lstStyle/>
          <a:p>
            <a:endParaRPr lang="fr-FR" noProof="0" dirty="0"/>
          </a:p>
        </p:txBody>
      </p:sp>
      <p:sp>
        <p:nvSpPr>
          <p:cNvPr id="14" name="Text 12"/>
          <p:cNvSpPr/>
          <p:nvPr/>
        </p:nvSpPr>
        <p:spPr>
          <a:xfrm>
            <a:off x="576072" y="2578608"/>
            <a:ext cx="8028432" cy="694944"/>
          </a:xfrm>
          <a:prstGeom prst="rect">
            <a:avLst/>
          </a:prstGeom>
          <a:noFill/>
          <a:ln/>
        </p:spPr>
        <p:txBody>
          <a:bodyPr wrap="square" lIns="0" tIns="0" rIns="76200" bIns="0" rtlCol="0" anchor="ctr"/>
          <a:lstStyle/>
          <a:p>
            <a:pPr marL="0" indent="0">
              <a:buNone/>
            </a:pPr>
            <a:r>
              <a:rPr lang="fr-FR" sz="1600" noProof="0" dirty="0">
                <a:solidFill>
                  <a:srgbClr val="1A1A1A"/>
                </a:solidFill>
                <a:latin typeface="Calibri" pitchFamily="34" charset="0"/>
                <a:ea typeface="Calibri" pitchFamily="34" charset="-122"/>
                <a:cs typeface="Calibri" pitchFamily="34" charset="-120"/>
              </a:rPr>
              <a:t>Elle clôt le raisonnement c’est le signal de fin pour le lecteur</a:t>
            </a:r>
            <a:endParaRPr lang="fr-FR" sz="1600" noProof="0" dirty="0"/>
          </a:p>
        </p:txBody>
      </p:sp>
      <p:sp>
        <p:nvSpPr>
          <p:cNvPr id="15" name="Shape 13"/>
          <p:cNvSpPr/>
          <p:nvPr/>
        </p:nvSpPr>
        <p:spPr>
          <a:xfrm>
            <a:off x="411480" y="3419856"/>
            <a:ext cx="8321040" cy="694944"/>
          </a:xfrm>
          <a:prstGeom prst="rect">
            <a:avLst/>
          </a:prstGeom>
          <a:solidFill>
            <a:srgbClr val="FFF8E1"/>
          </a:solidFill>
          <a:ln w="12700">
            <a:solidFill>
              <a:srgbClr val="FFF8E1"/>
            </a:solidFill>
            <a:prstDash val="solid"/>
          </a:ln>
        </p:spPr>
        <p:txBody>
          <a:bodyPr/>
          <a:lstStyle/>
          <a:p>
            <a:endParaRPr lang="fr-FR" noProof="0" dirty="0"/>
          </a:p>
        </p:txBody>
      </p:sp>
      <p:sp>
        <p:nvSpPr>
          <p:cNvPr id="16" name="Shape 14"/>
          <p:cNvSpPr/>
          <p:nvPr/>
        </p:nvSpPr>
        <p:spPr>
          <a:xfrm>
            <a:off x="411480" y="3419856"/>
            <a:ext cx="64008" cy="694944"/>
          </a:xfrm>
          <a:prstGeom prst="rect">
            <a:avLst/>
          </a:prstGeom>
          <a:solidFill>
            <a:srgbClr val="8B5E00"/>
          </a:solidFill>
          <a:ln w="12700">
            <a:solidFill>
              <a:srgbClr val="8B5E00"/>
            </a:solidFill>
            <a:prstDash val="solid"/>
          </a:ln>
        </p:spPr>
        <p:txBody>
          <a:bodyPr/>
          <a:lstStyle/>
          <a:p>
            <a:endParaRPr lang="fr-FR" noProof="0" dirty="0"/>
          </a:p>
        </p:txBody>
      </p:sp>
      <p:sp>
        <p:nvSpPr>
          <p:cNvPr id="17" name="Text 15"/>
          <p:cNvSpPr/>
          <p:nvPr/>
        </p:nvSpPr>
        <p:spPr>
          <a:xfrm>
            <a:off x="576072" y="3419856"/>
            <a:ext cx="8028432" cy="694944"/>
          </a:xfrm>
          <a:prstGeom prst="rect">
            <a:avLst/>
          </a:prstGeom>
          <a:noFill/>
          <a:ln/>
        </p:spPr>
        <p:txBody>
          <a:bodyPr wrap="square" lIns="0" tIns="0" rIns="76200" bIns="0" rtlCol="0" anchor="ctr"/>
          <a:lstStyle/>
          <a:p>
            <a:pPr marL="0" indent="0">
              <a:buNone/>
            </a:pPr>
            <a:r>
              <a:rPr lang="fr-FR" sz="1600" noProof="0" dirty="0">
                <a:solidFill>
                  <a:srgbClr val="1A1A1A"/>
                </a:solidFill>
                <a:latin typeface="Calibri" pitchFamily="34" charset="0"/>
                <a:ea typeface="Calibri" pitchFamily="34" charset="-122"/>
                <a:cs typeface="Calibri" pitchFamily="34" charset="-120"/>
              </a:rPr>
              <a:t>Aucune idée nouvelle n'est introduite</a:t>
            </a:r>
            <a:endParaRPr lang="fr-FR" sz="1600" noProof="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Apport conceptuel</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Apport conceptuel  </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4</a:t>
            </a:r>
            <a:endParaRPr lang="fr-FR" sz="900" noProof="0" dirty="0"/>
          </a:p>
        </p:txBody>
      </p:sp>
      <p:sp>
        <p:nvSpPr>
          <p:cNvPr id="6" name="Text 4"/>
          <p:cNvSpPr/>
          <p:nvPr/>
        </p:nvSpPr>
        <p:spPr>
          <a:xfrm>
            <a:off x="411480" y="877824"/>
            <a:ext cx="8321040" cy="292608"/>
          </a:xfrm>
          <a:prstGeom prst="rect">
            <a:avLst/>
          </a:prstGeom>
          <a:noFill/>
          <a:ln/>
        </p:spPr>
        <p:txBody>
          <a:bodyPr wrap="square" rtlCol="0" anchor="ctr"/>
          <a:lstStyle/>
          <a:p>
            <a:pPr marL="0" indent="0">
              <a:buNone/>
            </a:pPr>
            <a:r>
              <a:rPr lang="fr-FR" sz="1400" i="1" noProof="0" dirty="0">
                <a:solidFill>
                  <a:srgbClr val="4A4A4A"/>
                </a:solidFill>
                <a:latin typeface="Calibri" pitchFamily="34" charset="0"/>
                <a:ea typeface="Calibri" pitchFamily="34" charset="-122"/>
                <a:cs typeface="Calibri" pitchFamily="34" charset="-120"/>
              </a:rPr>
              <a:t>La conclusion accomplit trois fonctions distinctes :</a:t>
            </a:r>
            <a:endParaRPr lang="fr-FR" sz="1400" noProof="0" dirty="0"/>
          </a:p>
        </p:txBody>
      </p:sp>
      <p:sp>
        <p:nvSpPr>
          <p:cNvPr id="7" name="Shape 5"/>
          <p:cNvSpPr/>
          <p:nvPr/>
        </p:nvSpPr>
        <p:spPr>
          <a:xfrm>
            <a:off x="576072" y="3236976"/>
            <a:ext cx="8321040" cy="932688"/>
          </a:xfrm>
          <a:prstGeom prst="rect">
            <a:avLst/>
          </a:prstGeom>
          <a:solidFill>
            <a:srgbClr val="E6F3F3"/>
          </a:solidFill>
          <a:ln w="12700">
            <a:solidFill>
              <a:srgbClr val="E6F3F3"/>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8" name="Shape 6"/>
          <p:cNvSpPr/>
          <p:nvPr/>
        </p:nvSpPr>
        <p:spPr>
          <a:xfrm>
            <a:off x="411480" y="1261872"/>
            <a:ext cx="64008" cy="932688"/>
          </a:xfrm>
          <a:prstGeom prst="rect">
            <a:avLst/>
          </a:prstGeom>
          <a:solidFill>
            <a:srgbClr val="1A7070"/>
          </a:solidFill>
          <a:ln w="12700">
            <a:solidFill>
              <a:srgbClr val="1A7070"/>
            </a:solidFill>
            <a:prstDash val="solid"/>
          </a:ln>
        </p:spPr>
        <p:txBody>
          <a:bodyPr/>
          <a:lstStyle/>
          <a:p>
            <a:endParaRPr lang="fr-FR" noProof="0" dirty="0"/>
          </a:p>
        </p:txBody>
      </p:sp>
      <p:sp>
        <p:nvSpPr>
          <p:cNvPr id="9" name="Text 7"/>
          <p:cNvSpPr/>
          <p:nvPr/>
        </p:nvSpPr>
        <p:spPr>
          <a:xfrm>
            <a:off x="576072" y="1261872"/>
            <a:ext cx="8083296" cy="932688"/>
          </a:xfrm>
          <a:prstGeom prst="rect">
            <a:avLst/>
          </a:prstGeom>
          <a:noFill/>
          <a:ln/>
        </p:spPr>
        <p:txBody>
          <a:bodyPr wrap="square" lIns="0" tIns="0" rIns="101600" bIns="0" rtlCol="0" anchor="ctr"/>
          <a:lstStyle/>
          <a:p>
            <a:pPr marL="0" indent="0" algn="l">
              <a:buNone/>
            </a:pPr>
            <a:r>
              <a:rPr lang="fr-FR" sz="1300" b="1" noProof="0" dirty="0">
                <a:solidFill>
                  <a:srgbClr val="1A7070"/>
                </a:solidFill>
                <a:latin typeface="Calibri" pitchFamily="34" charset="0"/>
                <a:ea typeface="Calibri" pitchFamily="34" charset="-122"/>
                <a:cs typeface="Calibri" pitchFamily="34" charset="-120"/>
              </a:rPr>
              <a:t>① Clôture du raisonnement</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Elle signale que la réflexion est achevée.</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Le lecteur perçoit la fin du parcours argumentatif.</a:t>
            </a:r>
            <a:endParaRPr lang="fr-FR" sz="1300" noProof="0" dirty="0"/>
          </a:p>
        </p:txBody>
      </p:sp>
      <p:sp>
        <p:nvSpPr>
          <p:cNvPr id="10" name="Shape 8"/>
          <p:cNvSpPr/>
          <p:nvPr/>
        </p:nvSpPr>
        <p:spPr>
          <a:xfrm>
            <a:off x="411480" y="2304288"/>
            <a:ext cx="8321040" cy="932688"/>
          </a:xfrm>
          <a:prstGeom prst="rect">
            <a:avLst/>
          </a:prstGeom>
          <a:solidFill>
            <a:srgbClr val="EEF1FA"/>
          </a:solidFill>
          <a:ln w="12700">
            <a:solidFill>
              <a:srgbClr val="EEF1FA"/>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1" name="Shape 9"/>
          <p:cNvSpPr/>
          <p:nvPr/>
        </p:nvSpPr>
        <p:spPr>
          <a:xfrm>
            <a:off x="411480" y="2304288"/>
            <a:ext cx="64008" cy="932688"/>
          </a:xfrm>
          <a:prstGeom prst="rect">
            <a:avLst/>
          </a:prstGeom>
          <a:solidFill>
            <a:srgbClr val="2C3E7A"/>
          </a:solidFill>
          <a:ln w="12700">
            <a:solidFill>
              <a:srgbClr val="2C3E7A"/>
            </a:solidFill>
            <a:prstDash val="solid"/>
          </a:ln>
        </p:spPr>
        <p:txBody>
          <a:bodyPr/>
          <a:lstStyle/>
          <a:p>
            <a:endParaRPr lang="fr-FR" noProof="0" dirty="0"/>
          </a:p>
        </p:txBody>
      </p:sp>
      <p:sp>
        <p:nvSpPr>
          <p:cNvPr id="12" name="Text 10"/>
          <p:cNvSpPr/>
          <p:nvPr/>
        </p:nvSpPr>
        <p:spPr>
          <a:xfrm>
            <a:off x="576072" y="2304288"/>
            <a:ext cx="8083296" cy="932688"/>
          </a:xfrm>
          <a:prstGeom prst="rect">
            <a:avLst/>
          </a:prstGeom>
          <a:noFill/>
          <a:ln/>
        </p:spPr>
        <p:txBody>
          <a:bodyPr wrap="square" lIns="0" tIns="0" rIns="101600" bIns="0" rtlCol="0" anchor="ctr"/>
          <a:lstStyle/>
          <a:p>
            <a:pPr marL="0" indent="0" algn="l">
              <a:buNone/>
            </a:pPr>
            <a:r>
              <a:rPr lang="fr-FR" sz="1300" b="1" noProof="0" dirty="0">
                <a:solidFill>
                  <a:srgbClr val="2C3E7A"/>
                </a:solidFill>
                <a:latin typeface="Calibri" pitchFamily="34" charset="0"/>
                <a:ea typeface="Calibri" pitchFamily="34" charset="-122"/>
                <a:cs typeface="Calibri" pitchFamily="34" charset="-120"/>
              </a:rPr>
              <a:t>② Reconfiguration du sens  (≠ répétition)</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Elle ne répète pas mais elle synthétise l’ensemble de votre travail.</a:t>
            </a:r>
            <a:endParaRPr lang="fr-FR" sz="1300" noProof="0" dirty="0"/>
          </a:p>
          <a:p>
            <a:pPr marL="0" indent="0" algn="l">
              <a:buNone/>
            </a:pPr>
            <a:r>
              <a:rPr lang="fr-FR" sz="1400" noProof="0" dirty="0">
                <a:solidFill>
                  <a:srgbClr val="1A1A1A"/>
                </a:solidFill>
                <a:latin typeface="Calibri" pitchFamily="34" charset="0"/>
                <a:ea typeface="Calibri" pitchFamily="34" charset="-122"/>
                <a:cs typeface="Calibri" pitchFamily="34" charset="-120"/>
              </a:rPr>
              <a:t>Le sens global émerge du raisonnement construit.</a:t>
            </a:r>
            <a:endParaRPr lang="fr-FR" sz="1300" noProof="0" dirty="0"/>
          </a:p>
        </p:txBody>
      </p:sp>
      <p:pic>
        <p:nvPicPr>
          <p:cNvPr id="14" name="Image 13">
            <a:extLst>
              <a:ext uri="{FF2B5EF4-FFF2-40B4-BE49-F238E27FC236}">
                <a16:creationId xmlns:a16="http://schemas.microsoft.com/office/drawing/2014/main" id="{361691C4-10EC-E725-D6FE-9827D49201D9}"/>
              </a:ext>
            </a:extLst>
          </p:cNvPr>
          <p:cNvPicPr>
            <a:picLocks noChangeAspect="1"/>
          </p:cNvPicPr>
          <p:nvPr/>
        </p:nvPicPr>
        <p:blipFill>
          <a:blip r:embed="rId3"/>
          <a:stretch>
            <a:fillRect/>
          </a:stretch>
        </p:blipFill>
        <p:spPr>
          <a:xfrm>
            <a:off x="411480" y="3302749"/>
            <a:ext cx="8443692" cy="1054699"/>
          </a:xfrm>
          <a:prstGeom prst="rect">
            <a:avLst/>
          </a:prstGeom>
        </p:spPr>
      </p:pic>
      <p:pic>
        <p:nvPicPr>
          <p:cNvPr id="16" name="Image 15">
            <a:extLst>
              <a:ext uri="{FF2B5EF4-FFF2-40B4-BE49-F238E27FC236}">
                <a16:creationId xmlns:a16="http://schemas.microsoft.com/office/drawing/2014/main" id="{F74F83DA-0545-38FD-0956-0205F6F3744A}"/>
              </a:ext>
            </a:extLst>
          </p:cNvPr>
          <p:cNvPicPr>
            <a:picLocks noChangeAspect="1"/>
          </p:cNvPicPr>
          <p:nvPr/>
        </p:nvPicPr>
        <p:blipFill>
          <a:blip r:embed="rId4"/>
          <a:stretch>
            <a:fillRect/>
          </a:stretch>
        </p:blipFill>
        <p:spPr>
          <a:xfrm>
            <a:off x="411480" y="3302749"/>
            <a:ext cx="83809" cy="944962"/>
          </a:xfrm>
          <a:prstGeom prst="rect">
            <a:avLst/>
          </a:prstGeom>
        </p:spPr>
      </p:pic>
      <p:pic>
        <p:nvPicPr>
          <p:cNvPr id="18" name="Image 17">
            <a:extLst>
              <a:ext uri="{FF2B5EF4-FFF2-40B4-BE49-F238E27FC236}">
                <a16:creationId xmlns:a16="http://schemas.microsoft.com/office/drawing/2014/main" id="{6C4A857D-FDF0-4556-6A18-BEE99C16A396}"/>
              </a:ext>
            </a:extLst>
          </p:cNvPr>
          <p:cNvPicPr>
            <a:picLocks noChangeAspect="1"/>
          </p:cNvPicPr>
          <p:nvPr/>
        </p:nvPicPr>
        <p:blipFill>
          <a:blip r:embed="rId5"/>
          <a:stretch>
            <a:fillRect/>
          </a:stretch>
        </p:blipFill>
        <p:spPr>
          <a:xfrm>
            <a:off x="475133" y="3278568"/>
            <a:ext cx="8193734" cy="9327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15">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Résumer ou synthétiser ?</a:t>
            </a:r>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Résumer ou synthétiser ?</a:t>
            </a:r>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5</a:t>
            </a:r>
          </a:p>
        </p:txBody>
      </p:sp>
      <p:sp>
        <p:nvSpPr>
          <p:cNvPr id="10" name="Shape 10"/>
          <p:cNvSpPr/>
          <p:nvPr/>
        </p:nvSpPr>
        <p:spPr>
          <a:xfrm>
            <a:off x="411480" y="820000"/>
            <a:ext cx="4110520" cy="1700000"/>
          </a:xfrm>
          <a:prstGeom prst="rect">
            <a:avLst/>
          </a:prstGeom>
          <a:solidFill>
            <a:srgbClr val="E6F3F3"/>
          </a:solidFill>
          <a:ln w="12700">
            <a:solidFill>
              <a:srgbClr val="E6F3F3"/>
            </a:solidFill>
            <a:prstDash val="solid"/>
          </a:ln>
        </p:spPr>
        <p:txBody>
          <a:bodyPr/>
          <a:lstStyle/>
          <a:p>
            <a:endParaRPr lang="fr-FR" noProof="0" dirty="0"/>
          </a:p>
        </p:txBody>
      </p:sp>
      <p:sp>
        <p:nvSpPr>
          <p:cNvPr id="11" name="Shape 11"/>
          <p:cNvSpPr/>
          <p:nvPr/>
        </p:nvSpPr>
        <p:spPr>
          <a:xfrm>
            <a:off x="411480" y="820000"/>
            <a:ext cx="64008" cy="1700000"/>
          </a:xfrm>
          <a:prstGeom prst="rect">
            <a:avLst/>
          </a:prstGeom>
          <a:solidFill>
            <a:srgbClr val="1A7070"/>
          </a:solidFill>
          <a:ln w="12700">
            <a:solidFill>
              <a:srgbClr val="1A7070"/>
            </a:solidFill>
            <a:prstDash val="solid"/>
          </a:ln>
        </p:spPr>
        <p:txBody>
          <a:bodyPr/>
          <a:lstStyle/>
          <a:p>
            <a:endParaRPr lang="fr-FR" noProof="0" dirty="0"/>
          </a:p>
        </p:txBody>
      </p:sp>
      <p:sp>
        <p:nvSpPr>
          <p:cNvPr id="12" name="Text 12"/>
          <p:cNvSpPr/>
          <p:nvPr/>
        </p:nvSpPr>
        <p:spPr>
          <a:xfrm>
            <a:off x="500000" y="840000"/>
            <a:ext cx="3950000" cy="1660000"/>
          </a:xfrm>
          <a:prstGeom prst="rect">
            <a:avLst/>
          </a:prstGeom>
          <a:noFill/>
          <a:ln/>
        </p:spPr>
        <p:txBody>
          <a:bodyPr wrap="square" lIns="60960" tIns="60960" rIns="60960" bIns="60960" rtlCol="0" anchor="t"/>
          <a:lstStyle/>
          <a:p>
            <a:pPr marL="0" indent="0" algn="l">
              <a:buNone/>
            </a:pPr>
            <a:r>
              <a:rPr lang="fr-FR" sz="1300" b="1" noProof="0" dirty="0">
                <a:solidFill>
                  <a:srgbClr val="1A7070"/>
                </a:solidFill>
                <a:latin typeface="Calibri" pitchFamily="34" charset="0"/>
                <a:ea typeface="Calibri" pitchFamily="34" charset="-122"/>
                <a:cs typeface="Calibri" pitchFamily="34" charset="-120"/>
              </a:rPr>
              <a:t> Résumer = </a:t>
            </a:r>
            <a:r>
              <a:rPr lang="fr-FR" sz="1300" b="1" noProof="0" dirty="0">
                <a:solidFill>
                  <a:srgbClr val="FF0000"/>
                </a:solidFill>
                <a:latin typeface="Calibri" pitchFamily="34" charset="0"/>
                <a:ea typeface="Calibri" pitchFamily="34" charset="-122"/>
                <a:cs typeface="Calibri" pitchFamily="34" charset="-120"/>
              </a:rPr>
              <a:t>raconter tout le film</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répète les idées des parties</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décrit ce qui a été dit</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reste dans les détails</a:t>
            </a:r>
          </a:p>
        </p:txBody>
      </p:sp>
      <p:sp>
        <p:nvSpPr>
          <p:cNvPr id="30" name="Shape 30"/>
          <p:cNvSpPr/>
          <p:nvPr/>
        </p:nvSpPr>
        <p:spPr>
          <a:xfrm>
            <a:off x="411480" y="2620000"/>
            <a:ext cx="4110520" cy="1400000"/>
          </a:xfrm>
          <a:prstGeom prst="rect">
            <a:avLst/>
          </a:prstGeom>
          <a:solidFill>
            <a:srgbClr val="FFF8E1"/>
          </a:solidFill>
          <a:ln w="12700">
            <a:solidFill>
              <a:srgbClr val="FFF8E1"/>
            </a:solidFill>
            <a:prstDash val="solid"/>
          </a:ln>
        </p:spPr>
        <p:txBody>
          <a:bodyPr/>
          <a:lstStyle/>
          <a:p>
            <a:endParaRPr lang="fr-FR" noProof="0" dirty="0"/>
          </a:p>
        </p:txBody>
      </p:sp>
      <p:sp>
        <p:nvSpPr>
          <p:cNvPr id="31" name="Shape 31"/>
          <p:cNvSpPr/>
          <p:nvPr/>
        </p:nvSpPr>
        <p:spPr>
          <a:xfrm>
            <a:off x="411480" y="2620000"/>
            <a:ext cx="64008" cy="1400000"/>
          </a:xfrm>
          <a:prstGeom prst="rect">
            <a:avLst/>
          </a:prstGeom>
          <a:solidFill>
            <a:srgbClr val="8B5E00"/>
          </a:solidFill>
          <a:ln w="12700">
            <a:solidFill>
              <a:srgbClr val="8B5E00"/>
            </a:solidFill>
            <a:prstDash val="solid"/>
          </a:ln>
        </p:spPr>
        <p:txBody>
          <a:bodyPr/>
          <a:lstStyle/>
          <a:p>
            <a:endParaRPr lang="fr-FR" noProof="0" dirty="0"/>
          </a:p>
        </p:txBody>
      </p:sp>
      <p:sp>
        <p:nvSpPr>
          <p:cNvPr id="32" name="Text 32"/>
          <p:cNvSpPr/>
          <p:nvPr/>
        </p:nvSpPr>
        <p:spPr>
          <a:xfrm>
            <a:off x="500000" y="2640000"/>
            <a:ext cx="3950000" cy="1360000"/>
          </a:xfrm>
          <a:prstGeom prst="rect">
            <a:avLst/>
          </a:prstGeom>
          <a:noFill/>
          <a:ln/>
        </p:spPr>
        <p:txBody>
          <a:bodyPr wrap="square" lIns="60960" tIns="60960" rIns="60960" bIns="60960" rtlCol="0" anchor="t"/>
          <a:lstStyle/>
          <a:p>
            <a:pPr marL="0" indent="0" algn="l">
              <a:buNone/>
            </a:pPr>
            <a:r>
              <a:rPr lang="fr-FR" sz="1300" b="1" noProof="0" dirty="0">
                <a:solidFill>
                  <a:srgbClr val="8B5E00"/>
                </a:solidFill>
                <a:latin typeface="Calibri" pitchFamily="34" charset="0"/>
                <a:ea typeface="Calibri" pitchFamily="34" charset="-122"/>
                <a:cs typeface="Calibri" pitchFamily="34" charset="-120"/>
              </a:rPr>
              <a:t> Dans une conclusion</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ne raconte pas le “film” (P1, P2, P3)</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donne le “message final”</a:t>
            </a:r>
          </a:p>
        </p:txBody>
      </p:sp>
      <p:sp>
        <p:nvSpPr>
          <p:cNvPr id="20" name="Shape 20"/>
          <p:cNvSpPr/>
          <p:nvPr/>
        </p:nvSpPr>
        <p:spPr>
          <a:xfrm>
            <a:off x="4622000" y="820000"/>
            <a:ext cx="4110520" cy="1700000"/>
          </a:xfrm>
          <a:prstGeom prst="rect">
            <a:avLst/>
          </a:prstGeom>
          <a:solidFill>
            <a:srgbClr val="EEF1FA"/>
          </a:solidFill>
          <a:ln w="12700">
            <a:solidFill>
              <a:srgbClr val="EEF1FA"/>
            </a:solidFill>
            <a:prstDash val="solid"/>
          </a:ln>
        </p:spPr>
        <p:txBody>
          <a:bodyPr/>
          <a:lstStyle/>
          <a:p>
            <a:endParaRPr lang="fr-FR" noProof="0" dirty="0"/>
          </a:p>
        </p:txBody>
      </p:sp>
      <p:sp>
        <p:nvSpPr>
          <p:cNvPr id="21" name="Shape 21"/>
          <p:cNvSpPr/>
          <p:nvPr/>
        </p:nvSpPr>
        <p:spPr>
          <a:xfrm>
            <a:off x="4622000" y="820000"/>
            <a:ext cx="64008" cy="1700000"/>
          </a:xfrm>
          <a:prstGeom prst="rect">
            <a:avLst/>
          </a:prstGeom>
          <a:solidFill>
            <a:srgbClr val="2C3E7A"/>
          </a:solidFill>
          <a:ln w="12700">
            <a:solidFill>
              <a:srgbClr val="2C3E7A"/>
            </a:solidFill>
            <a:prstDash val="solid"/>
          </a:ln>
        </p:spPr>
        <p:txBody>
          <a:bodyPr/>
          <a:lstStyle/>
          <a:p>
            <a:endParaRPr lang="fr-FR" noProof="0" dirty="0"/>
          </a:p>
        </p:txBody>
      </p:sp>
      <p:sp>
        <p:nvSpPr>
          <p:cNvPr id="22" name="Text 22"/>
          <p:cNvSpPr/>
          <p:nvPr/>
        </p:nvSpPr>
        <p:spPr>
          <a:xfrm>
            <a:off x="4710000" y="840000"/>
            <a:ext cx="3950000" cy="1660000"/>
          </a:xfrm>
          <a:prstGeom prst="rect">
            <a:avLst/>
          </a:prstGeom>
          <a:noFill/>
          <a:ln/>
        </p:spPr>
        <p:txBody>
          <a:bodyPr wrap="square" lIns="60960" tIns="60960" rIns="60960" bIns="60960" rtlCol="0" anchor="t"/>
          <a:lstStyle/>
          <a:p>
            <a:pPr marL="0" indent="0" algn="l">
              <a:buNone/>
            </a:pPr>
            <a:r>
              <a:rPr lang="fr-FR" sz="1300" b="1" noProof="0" dirty="0">
                <a:solidFill>
                  <a:srgbClr val="2C3E7A"/>
                </a:solidFill>
                <a:latin typeface="Calibri" pitchFamily="34" charset="0"/>
                <a:ea typeface="Calibri" pitchFamily="34" charset="-122"/>
                <a:cs typeface="Calibri" pitchFamily="34" charset="-120"/>
              </a:rPr>
              <a:t> Synthétiser =</a:t>
            </a:r>
            <a:r>
              <a:rPr lang="fr-FR" sz="1300" b="1" noProof="0" dirty="0">
                <a:solidFill>
                  <a:srgbClr val="FF0000"/>
                </a:solidFill>
                <a:latin typeface="Calibri" pitchFamily="34" charset="0"/>
                <a:ea typeface="Calibri" pitchFamily="34" charset="-122"/>
                <a:cs typeface="Calibri" pitchFamily="34" charset="-120"/>
              </a:rPr>
              <a:t> donner le message du film</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exprime le résultat du raisonnement</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répond clairement à la question</a:t>
            </a:r>
          </a:p>
          <a:p>
            <a:pPr marL="228600" indent="-228600" algn="l">
              <a:buChar char="•"/>
            </a:pPr>
            <a:r>
              <a:rPr lang="fr-FR" sz="1200" noProof="0" dirty="0">
                <a:solidFill>
                  <a:srgbClr val="1A1A1A"/>
                </a:solidFill>
                <a:latin typeface="Calibri" pitchFamily="34" charset="0"/>
                <a:ea typeface="Calibri" pitchFamily="34" charset="-122"/>
                <a:cs typeface="Calibri" pitchFamily="34" charset="-120"/>
              </a:rPr>
              <a:t>on prend position</a:t>
            </a:r>
          </a:p>
        </p:txBody>
      </p:sp>
      <p:sp>
        <p:nvSpPr>
          <p:cNvPr id="40" name="Shape 40"/>
          <p:cNvSpPr/>
          <p:nvPr/>
        </p:nvSpPr>
        <p:spPr>
          <a:xfrm>
            <a:off x="4622000" y="2620000"/>
            <a:ext cx="4110520" cy="1400000"/>
          </a:xfrm>
          <a:prstGeom prst="rect">
            <a:avLst/>
          </a:prstGeom>
          <a:solidFill>
            <a:srgbClr val="FDECEA"/>
          </a:solidFill>
          <a:ln w="12700">
            <a:solidFill>
              <a:srgbClr val="FDECEA"/>
            </a:solidFill>
            <a:prstDash val="solid"/>
          </a:ln>
        </p:spPr>
        <p:txBody>
          <a:bodyPr/>
          <a:lstStyle/>
          <a:p>
            <a:endParaRPr lang="fr-FR" noProof="0" dirty="0"/>
          </a:p>
        </p:txBody>
      </p:sp>
      <p:sp>
        <p:nvSpPr>
          <p:cNvPr id="41" name="Shape 41"/>
          <p:cNvSpPr/>
          <p:nvPr/>
        </p:nvSpPr>
        <p:spPr>
          <a:xfrm>
            <a:off x="4622000" y="2620000"/>
            <a:ext cx="64008" cy="1400000"/>
          </a:xfrm>
          <a:prstGeom prst="rect">
            <a:avLst/>
          </a:prstGeom>
          <a:solidFill>
            <a:srgbClr val="8B2020"/>
          </a:solidFill>
          <a:ln w="12700">
            <a:solidFill>
              <a:srgbClr val="8B2020"/>
            </a:solidFill>
            <a:prstDash val="solid"/>
          </a:ln>
        </p:spPr>
        <p:txBody>
          <a:bodyPr/>
          <a:lstStyle/>
          <a:p>
            <a:endParaRPr lang="fr-FR" noProof="0" dirty="0"/>
          </a:p>
        </p:txBody>
      </p:sp>
      <p:sp>
        <p:nvSpPr>
          <p:cNvPr id="42" name="Text 42"/>
          <p:cNvSpPr/>
          <p:nvPr/>
        </p:nvSpPr>
        <p:spPr>
          <a:xfrm>
            <a:off x="4710000" y="2640000"/>
            <a:ext cx="3950000" cy="1360000"/>
          </a:xfrm>
          <a:prstGeom prst="rect">
            <a:avLst/>
          </a:prstGeom>
          <a:noFill/>
          <a:ln/>
        </p:spPr>
        <p:txBody>
          <a:bodyPr wrap="square" lIns="60960" tIns="60960" rIns="60960" bIns="60960" rtlCol="0" anchor="t"/>
          <a:lstStyle/>
          <a:p>
            <a:pPr marL="0" indent="0" algn="l">
              <a:buNone/>
            </a:pPr>
            <a:r>
              <a:rPr lang="fr-FR" sz="1300" b="1" noProof="0" dirty="0">
                <a:solidFill>
                  <a:srgbClr val="8B2020"/>
                </a:solidFill>
                <a:latin typeface="Calibri" pitchFamily="34" charset="0"/>
                <a:ea typeface="Calibri" pitchFamily="34" charset="-122"/>
                <a:cs typeface="Calibri" pitchFamily="34" charset="-120"/>
              </a:rPr>
              <a:t> À retenir</a:t>
            </a:r>
          </a:p>
          <a:p>
            <a:pPr marL="171450" indent="-171450" algn="l">
              <a:buFont typeface="Arial" panose="020B0604020202020204" pitchFamily="34" charset="0"/>
              <a:buChar char="•"/>
            </a:pPr>
            <a:r>
              <a:rPr lang="fr-FR" sz="1200" noProof="0" dirty="0">
                <a:solidFill>
                  <a:srgbClr val="1A1A1A"/>
                </a:solidFill>
                <a:latin typeface="Calibri" pitchFamily="34" charset="0"/>
                <a:ea typeface="Calibri" pitchFamily="34" charset="-122"/>
                <a:cs typeface="Calibri" pitchFamily="34" charset="-120"/>
              </a:rPr>
              <a:t>Votre conclusion ne dit pas ce que vous pensez</a:t>
            </a:r>
          </a:p>
          <a:p>
            <a:pPr marL="171450" indent="-171450" algn="l">
              <a:buFont typeface="Arial" panose="020B0604020202020204" pitchFamily="34" charset="0"/>
              <a:buChar char="•"/>
            </a:pPr>
            <a:r>
              <a:rPr lang="fr-FR" sz="1200" b="1" noProof="0" dirty="0">
                <a:solidFill>
                  <a:srgbClr val="1A1A1A"/>
                </a:solidFill>
                <a:highlight>
                  <a:srgbClr val="FFFF00"/>
                </a:highlight>
                <a:latin typeface="Calibri" pitchFamily="34" charset="0"/>
                <a:ea typeface="Calibri" pitchFamily="34" charset="-122"/>
                <a:cs typeface="Calibri" pitchFamily="34" charset="-120"/>
              </a:rPr>
              <a:t>Elle dit ce que votre raisonnement prouve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8">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Composantes d'une conclusion</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Composantes</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7</a:t>
            </a:r>
            <a:endParaRPr lang="fr-FR" sz="900" noProof="0" dirty="0"/>
          </a:p>
        </p:txBody>
      </p:sp>
      <p:sp>
        <p:nvSpPr>
          <p:cNvPr id="6" name="Shape 4"/>
          <p:cNvSpPr/>
          <p:nvPr/>
        </p:nvSpPr>
        <p:spPr>
          <a:xfrm>
            <a:off x="411480" y="877824"/>
            <a:ext cx="8321040" cy="630936"/>
          </a:xfrm>
          <a:prstGeom prst="rect">
            <a:avLst/>
          </a:prstGeom>
          <a:solidFill>
            <a:srgbClr val="F5F5F5"/>
          </a:solidFill>
          <a:ln w="12700">
            <a:solidFill>
              <a:srgbClr val="F5F5F5"/>
            </a:solidFill>
            <a:prstDash val="solid"/>
          </a:ln>
        </p:spPr>
        <p:txBody>
          <a:bodyPr/>
          <a:lstStyle/>
          <a:p>
            <a:endParaRPr lang="fr-FR" noProof="0" dirty="0"/>
          </a:p>
        </p:txBody>
      </p:sp>
      <p:sp>
        <p:nvSpPr>
          <p:cNvPr id="7" name="Shape 5"/>
          <p:cNvSpPr/>
          <p:nvPr/>
        </p:nvSpPr>
        <p:spPr>
          <a:xfrm>
            <a:off x="411480" y="877824"/>
            <a:ext cx="64008" cy="630936"/>
          </a:xfrm>
          <a:prstGeom prst="rect">
            <a:avLst/>
          </a:prstGeom>
          <a:solidFill>
            <a:srgbClr val="8A8A8A"/>
          </a:solidFill>
          <a:ln w="12700">
            <a:solidFill>
              <a:srgbClr val="8A8A8A"/>
            </a:solidFill>
            <a:prstDash val="solid"/>
          </a:ln>
        </p:spPr>
        <p:txBody>
          <a:bodyPr/>
          <a:lstStyle/>
          <a:p>
            <a:endParaRPr lang="fr-FR" noProof="0" dirty="0"/>
          </a:p>
        </p:txBody>
      </p:sp>
      <p:sp>
        <p:nvSpPr>
          <p:cNvPr id="8" name="Text 6"/>
          <p:cNvSpPr/>
          <p:nvPr/>
        </p:nvSpPr>
        <p:spPr>
          <a:xfrm>
            <a:off x="594360" y="877824"/>
            <a:ext cx="7955280" cy="630936"/>
          </a:xfrm>
          <a:prstGeom prst="rect">
            <a:avLst/>
          </a:prstGeom>
          <a:noFill/>
          <a:ln/>
        </p:spPr>
        <p:txBody>
          <a:bodyPr wrap="square" rtlCol="0" anchor="ctr"/>
          <a:lstStyle/>
          <a:p>
            <a:pPr marL="0" indent="0">
              <a:buNone/>
            </a:pPr>
            <a:r>
              <a:rPr lang="fr-FR" sz="1400" b="1" noProof="0" dirty="0">
                <a:solidFill>
                  <a:srgbClr val="1A1A1A"/>
                </a:solidFill>
                <a:latin typeface="Calibri" pitchFamily="34" charset="0"/>
                <a:ea typeface="Calibri" pitchFamily="34" charset="-122"/>
                <a:cs typeface="Calibri" pitchFamily="34" charset="-120"/>
              </a:rPr>
              <a:t>Rappel de la problématique   </a:t>
            </a:r>
            <a:r>
              <a:rPr lang="fr-FR" sz="1300" i="1" noProof="0" dirty="0">
                <a:solidFill>
                  <a:srgbClr val="8A8A8A"/>
                </a:solidFill>
                <a:latin typeface="Calibri" pitchFamily="34" charset="0"/>
                <a:ea typeface="Calibri" pitchFamily="34" charset="-122"/>
                <a:cs typeface="Calibri" pitchFamily="34" charset="-120"/>
              </a:rPr>
              <a:t>(facultatif)</a:t>
            </a:r>
            <a:endParaRPr lang="fr-FR" sz="1400" noProof="0" dirty="0"/>
          </a:p>
        </p:txBody>
      </p:sp>
      <p:sp>
        <p:nvSpPr>
          <p:cNvPr id="9" name="Shape 7"/>
          <p:cNvSpPr/>
          <p:nvPr/>
        </p:nvSpPr>
        <p:spPr>
          <a:xfrm>
            <a:off x="411480" y="1636776"/>
            <a:ext cx="8321040" cy="630936"/>
          </a:xfrm>
          <a:prstGeom prst="rect">
            <a:avLst/>
          </a:prstGeom>
          <a:solidFill>
            <a:srgbClr val="E6F3F3"/>
          </a:solidFill>
          <a:ln w="12700">
            <a:solidFill>
              <a:srgbClr val="E6F3F3"/>
            </a:solidFill>
            <a:prstDash val="solid"/>
          </a:ln>
        </p:spPr>
        <p:txBody>
          <a:bodyPr/>
          <a:lstStyle/>
          <a:p>
            <a:endParaRPr lang="fr-FR" noProof="0" dirty="0"/>
          </a:p>
        </p:txBody>
      </p:sp>
      <p:sp>
        <p:nvSpPr>
          <p:cNvPr id="10" name="Shape 8"/>
          <p:cNvSpPr/>
          <p:nvPr/>
        </p:nvSpPr>
        <p:spPr>
          <a:xfrm>
            <a:off x="411480" y="1636776"/>
            <a:ext cx="64008" cy="630936"/>
          </a:xfrm>
          <a:prstGeom prst="rect">
            <a:avLst/>
          </a:prstGeom>
          <a:solidFill>
            <a:srgbClr val="1A7070"/>
          </a:solidFill>
          <a:ln w="12700">
            <a:solidFill>
              <a:srgbClr val="1A7070"/>
            </a:solidFill>
            <a:prstDash val="solid"/>
          </a:ln>
        </p:spPr>
        <p:txBody>
          <a:bodyPr/>
          <a:lstStyle/>
          <a:p>
            <a:endParaRPr lang="fr-FR" noProof="0" dirty="0"/>
          </a:p>
        </p:txBody>
      </p:sp>
      <p:sp>
        <p:nvSpPr>
          <p:cNvPr id="11" name="Text 9"/>
          <p:cNvSpPr/>
          <p:nvPr/>
        </p:nvSpPr>
        <p:spPr>
          <a:xfrm>
            <a:off x="594360" y="1636776"/>
            <a:ext cx="7955280" cy="630936"/>
          </a:xfrm>
          <a:prstGeom prst="rect">
            <a:avLst/>
          </a:prstGeom>
          <a:noFill/>
          <a:ln/>
        </p:spPr>
        <p:txBody>
          <a:bodyPr wrap="square" rtlCol="0" anchor="ctr"/>
          <a:lstStyle/>
          <a:p>
            <a:pPr marL="0" indent="0">
              <a:buNone/>
            </a:pPr>
            <a:r>
              <a:rPr lang="fr-FR" sz="1400" b="1" noProof="0" dirty="0">
                <a:solidFill>
                  <a:srgbClr val="1A7070"/>
                </a:solidFill>
                <a:latin typeface="Calibri" pitchFamily="34" charset="0"/>
                <a:ea typeface="Calibri" pitchFamily="34" charset="-122"/>
                <a:cs typeface="Calibri" pitchFamily="34" charset="-120"/>
              </a:rPr>
              <a:t>Bilan global   </a:t>
            </a:r>
            <a:r>
              <a:rPr lang="fr-FR" sz="1300" i="1" noProof="0" dirty="0">
                <a:solidFill>
                  <a:srgbClr val="8A8A8A"/>
                </a:solidFill>
                <a:latin typeface="Calibri" pitchFamily="34" charset="0"/>
                <a:ea typeface="Calibri" pitchFamily="34" charset="-122"/>
                <a:cs typeface="Calibri" pitchFamily="34" charset="-120"/>
              </a:rPr>
              <a:t>idée globale qui résume le résultat du raisonnement</a:t>
            </a:r>
            <a:endParaRPr lang="fr-FR" sz="1400" noProof="0" dirty="0"/>
          </a:p>
        </p:txBody>
      </p:sp>
      <p:sp>
        <p:nvSpPr>
          <p:cNvPr id="12" name="Shape 10"/>
          <p:cNvSpPr/>
          <p:nvPr/>
        </p:nvSpPr>
        <p:spPr>
          <a:xfrm>
            <a:off x="411480" y="2395728"/>
            <a:ext cx="8321040" cy="630936"/>
          </a:xfrm>
          <a:prstGeom prst="rect">
            <a:avLst/>
          </a:prstGeom>
          <a:solidFill>
            <a:srgbClr val="EDF7EE"/>
          </a:solidFill>
          <a:ln w="12700">
            <a:solidFill>
              <a:srgbClr val="EDF7EE"/>
            </a:solidFill>
            <a:prstDash val="solid"/>
          </a:ln>
        </p:spPr>
        <p:txBody>
          <a:bodyPr/>
          <a:lstStyle/>
          <a:p>
            <a:endParaRPr lang="fr-FR" noProof="0" dirty="0"/>
          </a:p>
        </p:txBody>
      </p:sp>
      <p:sp>
        <p:nvSpPr>
          <p:cNvPr id="13" name="Shape 11"/>
          <p:cNvSpPr/>
          <p:nvPr/>
        </p:nvSpPr>
        <p:spPr>
          <a:xfrm>
            <a:off x="411480" y="2395728"/>
            <a:ext cx="64008" cy="630936"/>
          </a:xfrm>
          <a:prstGeom prst="rect">
            <a:avLst/>
          </a:prstGeom>
          <a:solidFill>
            <a:srgbClr val="2E7D32"/>
          </a:solidFill>
          <a:ln w="12700">
            <a:solidFill>
              <a:srgbClr val="2E7D32"/>
            </a:solidFill>
            <a:prstDash val="solid"/>
          </a:ln>
        </p:spPr>
        <p:txBody>
          <a:bodyPr/>
          <a:lstStyle/>
          <a:p>
            <a:endParaRPr lang="fr-FR" noProof="0" dirty="0"/>
          </a:p>
        </p:txBody>
      </p:sp>
      <p:sp>
        <p:nvSpPr>
          <p:cNvPr id="14" name="Text 12"/>
          <p:cNvSpPr/>
          <p:nvPr/>
        </p:nvSpPr>
        <p:spPr>
          <a:xfrm>
            <a:off x="594360" y="2395728"/>
            <a:ext cx="7955280" cy="630936"/>
          </a:xfrm>
          <a:prstGeom prst="rect">
            <a:avLst/>
          </a:prstGeom>
          <a:noFill/>
          <a:ln/>
        </p:spPr>
        <p:txBody>
          <a:bodyPr wrap="square" rtlCol="0" anchor="ctr"/>
          <a:lstStyle/>
          <a:p>
            <a:pPr marL="0" indent="0">
              <a:buNone/>
            </a:pPr>
            <a:r>
              <a:rPr lang="fr-FR" sz="1400" b="1" noProof="0" dirty="0">
                <a:solidFill>
                  <a:srgbClr val="2E7D32"/>
                </a:solidFill>
                <a:latin typeface="Calibri" pitchFamily="34" charset="0"/>
                <a:ea typeface="Calibri" pitchFamily="34" charset="-122"/>
                <a:cs typeface="Calibri" pitchFamily="34" charset="-120"/>
              </a:rPr>
              <a:t>Réponse   </a:t>
            </a:r>
            <a:r>
              <a:rPr lang="fr-FR" sz="1300" i="1" noProof="0" dirty="0">
                <a:solidFill>
                  <a:srgbClr val="8A8A8A"/>
                </a:solidFill>
                <a:latin typeface="Calibri" pitchFamily="34" charset="0"/>
                <a:ea typeface="Calibri" pitchFamily="34" charset="-122"/>
                <a:cs typeface="Calibri" pitchFamily="34" charset="-120"/>
              </a:rPr>
              <a:t>explicite, directe</a:t>
            </a:r>
            <a:endParaRPr lang="fr-FR" sz="1400" noProof="0" dirty="0"/>
          </a:p>
        </p:txBody>
      </p:sp>
      <p:sp>
        <p:nvSpPr>
          <p:cNvPr id="15" name="Shape 13"/>
          <p:cNvSpPr/>
          <p:nvPr/>
        </p:nvSpPr>
        <p:spPr>
          <a:xfrm>
            <a:off x="411480" y="3154680"/>
            <a:ext cx="8321040" cy="630936"/>
          </a:xfrm>
          <a:prstGeom prst="rect">
            <a:avLst/>
          </a:prstGeom>
          <a:solidFill>
            <a:srgbClr val="F8F8F8"/>
          </a:solidFill>
          <a:ln w="12700">
            <a:solidFill>
              <a:srgbClr val="F8F8F8"/>
            </a:solidFill>
            <a:prstDash val="solid"/>
          </a:ln>
        </p:spPr>
        <p:txBody>
          <a:bodyPr/>
          <a:lstStyle/>
          <a:p>
            <a:endParaRPr lang="fr-FR" noProof="0" dirty="0"/>
          </a:p>
        </p:txBody>
      </p:sp>
      <p:sp>
        <p:nvSpPr>
          <p:cNvPr id="16" name="Shape 14"/>
          <p:cNvSpPr/>
          <p:nvPr/>
        </p:nvSpPr>
        <p:spPr>
          <a:xfrm>
            <a:off x="411480" y="3154680"/>
            <a:ext cx="64008" cy="630936"/>
          </a:xfrm>
          <a:prstGeom prst="rect">
            <a:avLst/>
          </a:prstGeom>
          <a:solidFill>
            <a:srgbClr val="8A8A8A"/>
          </a:solidFill>
          <a:ln w="12700">
            <a:solidFill>
              <a:srgbClr val="8A8A8A"/>
            </a:solidFill>
            <a:prstDash val="solid"/>
          </a:ln>
        </p:spPr>
        <p:txBody>
          <a:bodyPr/>
          <a:lstStyle/>
          <a:p>
            <a:endParaRPr lang="fr-FR" noProof="0" dirty="0"/>
          </a:p>
        </p:txBody>
      </p:sp>
      <p:sp>
        <p:nvSpPr>
          <p:cNvPr id="17" name="Text 15"/>
          <p:cNvSpPr/>
          <p:nvPr/>
        </p:nvSpPr>
        <p:spPr>
          <a:xfrm>
            <a:off x="594360" y="3154680"/>
            <a:ext cx="7955280" cy="630936"/>
          </a:xfrm>
          <a:prstGeom prst="rect">
            <a:avLst/>
          </a:prstGeom>
          <a:noFill/>
          <a:ln/>
        </p:spPr>
        <p:txBody>
          <a:bodyPr wrap="square" rtlCol="0" anchor="ctr"/>
          <a:lstStyle/>
          <a:p>
            <a:pPr marL="0" indent="0">
              <a:buNone/>
            </a:pPr>
            <a:r>
              <a:rPr lang="fr-FR" sz="1400" b="1" noProof="0" dirty="0">
                <a:solidFill>
                  <a:srgbClr val="1A1A1A"/>
                </a:solidFill>
                <a:latin typeface="Calibri" pitchFamily="34" charset="0"/>
                <a:ea typeface="Calibri" pitchFamily="34" charset="-122"/>
                <a:cs typeface="Calibri" pitchFamily="34" charset="-120"/>
              </a:rPr>
              <a:t>Ouverture   </a:t>
            </a:r>
            <a:r>
              <a:rPr lang="fr-FR" sz="1300" i="1" noProof="0" dirty="0">
                <a:solidFill>
                  <a:srgbClr val="8A8A8A"/>
                </a:solidFill>
                <a:latin typeface="Calibri" pitchFamily="34" charset="0"/>
                <a:ea typeface="Calibri" pitchFamily="34" charset="-122"/>
                <a:cs typeface="Calibri" pitchFamily="34" charset="-120"/>
              </a:rPr>
              <a:t>(facultative si justifiée et pertinente )</a:t>
            </a:r>
            <a:endParaRPr lang="fr-FR" sz="1400" noProof="0" dirty="0"/>
          </a:p>
        </p:txBody>
      </p:sp>
      <p:sp>
        <p:nvSpPr>
          <p:cNvPr id="18" name="Shape 16"/>
          <p:cNvSpPr/>
          <p:nvPr/>
        </p:nvSpPr>
        <p:spPr>
          <a:xfrm>
            <a:off x="411480" y="3968496"/>
            <a:ext cx="8321040" cy="475488"/>
          </a:xfrm>
          <a:prstGeom prst="rect">
            <a:avLst/>
          </a:prstGeom>
          <a:solidFill>
            <a:srgbClr val="FEF9EB"/>
          </a:solidFill>
          <a:ln w="12700">
            <a:solidFill>
              <a:srgbClr val="C8A84B"/>
            </a:solidFill>
            <a:prstDash val="solid"/>
          </a:ln>
        </p:spPr>
        <p:txBody>
          <a:bodyPr/>
          <a:lstStyle/>
          <a:p>
            <a:endParaRPr lang="fr-FR" noProof="0" dirty="0"/>
          </a:p>
        </p:txBody>
      </p:sp>
      <p:sp>
        <p:nvSpPr>
          <p:cNvPr id="19" name="Shape 17"/>
          <p:cNvSpPr/>
          <p:nvPr/>
        </p:nvSpPr>
        <p:spPr>
          <a:xfrm>
            <a:off x="411480" y="3968496"/>
            <a:ext cx="64008" cy="475488"/>
          </a:xfrm>
          <a:prstGeom prst="rect">
            <a:avLst/>
          </a:prstGeom>
          <a:solidFill>
            <a:srgbClr val="C8A84B"/>
          </a:solidFill>
          <a:ln w="12700">
            <a:solidFill>
              <a:srgbClr val="C8A84B"/>
            </a:solidFill>
            <a:prstDash val="solid"/>
          </a:ln>
        </p:spPr>
        <p:txBody>
          <a:bodyPr/>
          <a:lstStyle/>
          <a:p>
            <a:endParaRPr lang="fr-FR" noProof="0" dirty="0"/>
          </a:p>
        </p:txBody>
      </p:sp>
      <p:sp>
        <p:nvSpPr>
          <p:cNvPr id="20" name="Text 18"/>
          <p:cNvSpPr/>
          <p:nvPr/>
        </p:nvSpPr>
        <p:spPr>
          <a:xfrm>
            <a:off x="594360" y="3968496"/>
            <a:ext cx="7955280" cy="475488"/>
          </a:xfrm>
          <a:prstGeom prst="rect">
            <a:avLst/>
          </a:prstGeom>
          <a:noFill/>
          <a:ln/>
        </p:spPr>
        <p:txBody>
          <a:bodyPr wrap="square" rtlCol="0" anchor="ctr"/>
          <a:lstStyle/>
          <a:p>
            <a:pPr marL="0" indent="0">
              <a:buNone/>
            </a:pPr>
            <a:r>
              <a:rPr lang="fr-FR" sz="1300" i="1" noProof="0" dirty="0">
                <a:solidFill>
                  <a:srgbClr val="1A1A1A"/>
                </a:solidFill>
                <a:latin typeface="Calibri" pitchFamily="34" charset="0"/>
                <a:ea typeface="Calibri" pitchFamily="34" charset="-122"/>
                <a:cs typeface="Calibri" pitchFamily="34" charset="-120"/>
              </a:rPr>
              <a:t>→  Ces éléments doivent suivre un ordre logique et servir votre réflexion globale.</a:t>
            </a:r>
            <a:endParaRPr lang="fr-FR" sz="1300" noProof="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9">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Format attendu</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Format</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8</a:t>
            </a:r>
            <a:endParaRPr lang="fr-FR" sz="900" noProof="0" dirty="0"/>
          </a:p>
        </p:txBody>
      </p:sp>
      <p:sp>
        <p:nvSpPr>
          <p:cNvPr id="6" name="Text 4"/>
          <p:cNvSpPr/>
          <p:nvPr/>
        </p:nvSpPr>
        <p:spPr>
          <a:xfrm>
            <a:off x="411480" y="877824"/>
            <a:ext cx="8321040" cy="292608"/>
          </a:xfrm>
          <a:prstGeom prst="rect">
            <a:avLst/>
          </a:prstGeom>
          <a:noFill/>
          <a:ln/>
        </p:spPr>
        <p:txBody>
          <a:bodyPr wrap="square" rtlCol="0" anchor="ctr"/>
          <a:lstStyle/>
          <a:p>
            <a:pPr marL="0" indent="0">
              <a:buNone/>
            </a:pPr>
            <a:r>
              <a:rPr lang="fr-FR" sz="1400" i="1" noProof="0" dirty="0">
                <a:solidFill>
                  <a:srgbClr val="4A4A4A"/>
                </a:solidFill>
                <a:latin typeface="Calibri" pitchFamily="34" charset="0"/>
                <a:ea typeface="Calibri" pitchFamily="34" charset="-122"/>
                <a:cs typeface="Calibri" pitchFamily="34" charset="-120"/>
              </a:rPr>
              <a:t>Une conclusion bien construite respecte ces contraintes :</a:t>
            </a:r>
            <a:endParaRPr lang="fr-FR" sz="1400" noProof="0" dirty="0"/>
          </a:p>
        </p:txBody>
      </p:sp>
      <p:sp>
        <p:nvSpPr>
          <p:cNvPr id="7" name="Shape 5"/>
          <p:cNvSpPr/>
          <p:nvPr/>
        </p:nvSpPr>
        <p:spPr>
          <a:xfrm>
            <a:off x="411480" y="1261872"/>
            <a:ext cx="8321040" cy="530352"/>
          </a:xfrm>
          <a:prstGeom prst="rect">
            <a:avLst/>
          </a:prstGeom>
          <a:solidFill>
            <a:srgbClr val="E6F3F3"/>
          </a:solidFill>
          <a:ln w="12700">
            <a:solidFill>
              <a:srgbClr val="E6F3F3"/>
            </a:solidFill>
            <a:prstDash val="solid"/>
          </a:ln>
        </p:spPr>
        <p:txBody>
          <a:bodyPr/>
          <a:lstStyle/>
          <a:p>
            <a:endParaRPr lang="fr-FR" noProof="0" dirty="0"/>
          </a:p>
        </p:txBody>
      </p:sp>
      <p:sp>
        <p:nvSpPr>
          <p:cNvPr id="8" name="Shape 6"/>
          <p:cNvSpPr/>
          <p:nvPr/>
        </p:nvSpPr>
        <p:spPr>
          <a:xfrm>
            <a:off x="411480" y="1261872"/>
            <a:ext cx="64008" cy="530352"/>
          </a:xfrm>
          <a:prstGeom prst="rect">
            <a:avLst/>
          </a:prstGeom>
          <a:solidFill>
            <a:srgbClr val="1A7070"/>
          </a:solidFill>
          <a:ln w="12700">
            <a:solidFill>
              <a:srgbClr val="1A7070"/>
            </a:solidFill>
            <a:prstDash val="solid"/>
          </a:ln>
        </p:spPr>
        <p:txBody>
          <a:bodyPr/>
          <a:lstStyle/>
          <a:p>
            <a:endParaRPr lang="fr-FR" noProof="0" dirty="0"/>
          </a:p>
        </p:txBody>
      </p:sp>
      <p:sp>
        <p:nvSpPr>
          <p:cNvPr id="9" name="Text 7"/>
          <p:cNvSpPr/>
          <p:nvPr/>
        </p:nvSpPr>
        <p:spPr>
          <a:xfrm>
            <a:off x="576072" y="1261872"/>
            <a:ext cx="8028432" cy="530352"/>
          </a:xfrm>
          <a:prstGeom prst="rect">
            <a:avLst/>
          </a:prstGeom>
          <a:noFill/>
          <a:ln/>
        </p:spPr>
        <p:txBody>
          <a:bodyPr wrap="square" lIns="0" tIns="0" rIns="76200" bIns="0" rtlCol="0" anchor="ctr"/>
          <a:lstStyle/>
          <a:p>
            <a:pPr marL="0" indent="0">
              <a:buNone/>
            </a:pPr>
            <a:r>
              <a:rPr lang="fr-FR" sz="1400" noProof="0" dirty="0"/>
              <a:t>Paragraphe équilibré, ni trop succinct ni trop long</a:t>
            </a:r>
          </a:p>
        </p:txBody>
      </p:sp>
      <p:sp>
        <p:nvSpPr>
          <p:cNvPr id="10" name="Shape 8"/>
          <p:cNvSpPr/>
          <p:nvPr/>
        </p:nvSpPr>
        <p:spPr>
          <a:xfrm>
            <a:off x="411480" y="1901952"/>
            <a:ext cx="8321040" cy="530352"/>
          </a:xfrm>
          <a:prstGeom prst="rect">
            <a:avLst/>
          </a:prstGeom>
          <a:solidFill>
            <a:srgbClr val="EDF7EE"/>
          </a:solidFill>
          <a:ln w="12700">
            <a:solidFill>
              <a:srgbClr val="EDF7EE"/>
            </a:solidFill>
            <a:prstDash val="solid"/>
          </a:ln>
        </p:spPr>
        <p:txBody>
          <a:bodyPr/>
          <a:lstStyle/>
          <a:p>
            <a:endParaRPr lang="fr-FR" noProof="0" dirty="0"/>
          </a:p>
        </p:txBody>
      </p:sp>
      <p:sp>
        <p:nvSpPr>
          <p:cNvPr id="11" name="Shape 9"/>
          <p:cNvSpPr/>
          <p:nvPr/>
        </p:nvSpPr>
        <p:spPr>
          <a:xfrm>
            <a:off x="411480" y="1901952"/>
            <a:ext cx="64008" cy="530352"/>
          </a:xfrm>
          <a:prstGeom prst="rect">
            <a:avLst/>
          </a:prstGeom>
          <a:solidFill>
            <a:srgbClr val="2E7D32"/>
          </a:solidFill>
          <a:ln w="12700">
            <a:solidFill>
              <a:srgbClr val="2E7D32"/>
            </a:solidFill>
            <a:prstDash val="solid"/>
          </a:ln>
        </p:spPr>
        <p:txBody>
          <a:bodyPr/>
          <a:lstStyle/>
          <a:p>
            <a:endParaRPr lang="fr-FR" noProof="0" dirty="0"/>
          </a:p>
        </p:txBody>
      </p:sp>
      <p:sp>
        <p:nvSpPr>
          <p:cNvPr id="12" name="Text 10"/>
          <p:cNvSpPr/>
          <p:nvPr/>
        </p:nvSpPr>
        <p:spPr>
          <a:xfrm>
            <a:off x="576072" y="1901952"/>
            <a:ext cx="8028432" cy="530352"/>
          </a:xfrm>
          <a:prstGeom prst="rect">
            <a:avLst/>
          </a:prstGeom>
          <a:noFill/>
          <a:ln/>
        </p:spPr>
        <p:txBody>
          <a:bodyPr wrap="square" lIns="0" tIns="0" rIns="76200" bIns="0" rtlCol="0" anchor="ctr"/>
          <a:lstStyle/>
          <a:p>
            <a:pPr marL="0" indent="0">
              <a:buNone/>
            </a:pPr>
            <a:r>
              <a:rPr lang="fr-FR" sz="1400" noProof="0" dirty="0">
                <a:solidFill>
                  <a:srgbClr val="1A1A1A"/>
                </a:solidFill>
                <a:latin typeface="Calibri" pitchFamily="34" charset="0"/>
                <a:ea typeface="Calibri" pitchFamily="34" charset="-122"/>
                <a:cs typeface="Calibri" pitchFamily="34" charset="-120"/>
              </a:rPr>
              <a:t>1 réponse claire à la question posée en introduction (la problématique)</a:t>
            </a:r>
            <a:endParaRPr lang="fr-FR" sz="1400" noProof="0" dirty="0"/>
          </a:p>
        </p:txBody>
      </p:sp>
      <p:sp>
        <p:nvSpPr>
          <p:cNvPr id="13" name="Shape 11"/>
          <p:cNvSpPr/>
          <p:nvPr/>
        </p:nvSpPr>
        <p:spPr>
          <a:xfrm>
            <a:off x="411480" y="2542032"/>
            <a:ext cx="8321040" cy="530352"/>
          </a:xfrm>
          <a:prstGeom prst="rect">
            <a:avLst/>
          </a:prstGeom>
          <a:solidFill>
            <a:srgbClr val="EEF1FA"/>
          </a:solidFill>
          <a:ln w="12700">
            <a:solidFill>
              <a:srgbClr val="EEF1FA"/>
            </a:solidFill>
            <a:prstDash val="solid"/>
          </a:ln>
        </p:spPr>
        <p:txBody>
          <a:bodyPr/>
          <a:lstStyle/>
          <a:p>
            <a:endParaRPr lang="fr-FR" noProof="0" dirty="0"/>
          </a:p>
        </p:txBody>
      </p:sp>
      <p:sp>
        <p:nvSpPr>
          <p:cNvPr id="14" name="Shape 12"/>
          <p:cNvSpPr/>
          <p:nvPr/>
        </p:nvSpPr>
        <p:spPr>
          <a:xfrm>
            <a:off x="411480" y="2542032"/>
            <a:ext cx="64008" cy="530352"/>
          </a:xfrm>
          <a:prstGeom prst="rect">
            <a:avLst/>
          </a:prstGeom>
          <a:solidFill>
            <a:srgbClr val="2C3E7A"/>
          </a:solidFill>
          <a:ln w="12700">
            <a:solidFill>
              <a:srgbClr val="2C3E7A"/>
            </a:solidFill>
            <a:prstDash val="solid"/>
          </a:ln>
        </p:spPr>
        <p:txBody>
          <a:bodyPr/>
          <a:lstStyle/>
          <a:p>
            <a:endParaRPr lang="fr-FR" noProof="0" dirty="0"/>
          </a:p>
        </p:txBody>
      </p:sp>
      <p:sp>
        <p:nvSpPr>
          <p:cNvPr id="15" name="Text 13"/>
          <p:cNvSpPr/>
          <p:nvPr/>
        </p:nvSpPr>
        <p:spPr>
          <a:xfrm>
            <a:off x="576072" y="2542032"/>
            <a:ext cx="8028432" cy="530352"/>
          </a:xfrm>
          <a:prstGeom prst="rect">
            <a:avLst/>
          </a:prstGeom>
          <a:noFill/>
          <a:ln/>
        </p:spPr>
        <p:txBody>
          <a:bodyPr wrap="square" lIns="0" tIns="0" rIns="76200" bIns="0" rtlCol="0" anchor="ctr"/>
          <a:lstStyle/>
          <a:p>
            <a:pPr marL="0" indent="0">
              <a:buNone/>
            </a:pPr>
            <a:r>
              <a:rPr lang="fr-FR" sz="1400" noProof="0" dirty="0">
                <a:solidFill>
                  <a:srgbClr val="1A1A1A"/>
                </a:solidFill>
                <a:latin typeface="Calibri" pitchFamily="34" charset="0"/>
                <a:ea typeface="Calibri" pitchFamily="34" charset="-122"/>
                <a:cs typeface="Calibri" pitchFamily="34" charset="-120"/>
              </a:rPr>
              <a:t>1 bilan global du raisonnement</a:t>
            </a:r>
            <a:endParaRPr lang="fr-FR" sz="1400" noProof="0" dirty="0"/>
          </a:p>
        </p:txBody>
      </p:sp>
      <p:sp>
        <p:nvSpPr>
          <p:cNvPr id="16" name="Shape 14"/>
          <p:cNvSpPr/>
          <p:nvPr/>
        </p:nvSpPr>
        <p:spPr>
          <a:xfrm>
            <a:off x="411480" y="3182112"/>
            <a:ext cx="8321040" cy="530352"/>
          </a:xfrm>
          <a:prstGeom prst="rect">
            <a:avLst/>
          </a:prstGeom>
          <a:solidFill>
            <a:srgbClr val="FFF8E1"/>
          </a:solidFill>
          <a:ln w="12700">
            <a:solidFill>
              <a:srgbClr val="FFF8E1"/>
            </a:solidFill>
            <a:prstDash val="solid"/>
          </a:ln>
        </p:spPr>
        <p:txBody>
          <a:bodyPr/>
          <a:lstStyle/>
          <a:p>
            <a:endParaRPr lang="fr-FR" noProof="0" dirty="0"/>
          </a:p>
        </p:txBody>
      </p:sp>
      <p:sp>
        <p:nvSpPr>
          <p:cNvPr id="17" name="Shape 15"/>
          <p:cNvSpPr/>
          <p:nvPr/>
        </p:nvSpPr>
        <p:spPr>
          <a:xfrm>
            <a:off x="411480" y="3182112"/>
            <a:ext cx="64008" cy="530352"/>
          </a:xfrm>
          <a:prstGeom prst="rect">
            <a:avLst/>
          </a:prstGeom>
          <a:solidFill>
            <a:srgbClr val="8B5E00"/>
          </a:solidFill>
          <a:ln w="12700">
            <a:solidFill>
              <a:srgbClr val="8B5E00"/>
            </a:solidFill>
            <a:prstDash val="solid"/>
          </a:ln>
        </p:spPr>
        <p:txBody>
          <a:bodyPr/>
          <a:lstStyle/>
          <a:p>
            <a:endParaRPr lang="fr-FR" noProof="0" dirty="0"/>
          </a:p>
        </p:txBody>
      </p:sp>
      <p:sp>
        <p:nvSpPr>
          <p:cNvPr id="18" name="Text 16"/>
          <p:cNvSpPr/>
          <p:nvPr/>
        </p:nvSpPr>
        <p:spPr>
          <a:xfrm>
            <a:off x="576072" y="3182112"/>
            <a:ext cx="8028432" cy="530352"/>
          </a:xfrm>
          <a:prstGeom prst="rect">
            <a:avLst/>
          </a:prstGeom>
          <a:noFill/>
          <a:ln/>
        </p:spPr>
        <p:txBody>
          <a:bodyPr wrap="square" lIns="0" tIns="0" rIns="76200" bIns="0" rtlCol="0" anchor="ctr"/>
          <a:lstStyle/>
          <a:p>
            <a:pPr marL="0" indent="0">
              <a:buNone/>
            </a:pPr>
            <a:r>
              <a:rPr lang="fr-FR" sz="1400" noProof="0" dirty="0">
                <a:solidFill>
                  <a:srgbClr val="1A1A1A"/>
                </a:solidFill>
                <a:latin typeface="Calibri" pitchFamily="34" charset="0"/>
                <a:ea typeface="Calibri" pitchFamily="34" charset="-122"/>
                <a:cs typeface="Calibri" pitchFamily="34" charset="-120"/>
              </a:rPr>
              <a:t>développement bref qui reformule le résultat (sans répéter les exemples)</a:t>
            </a:r>
            <a:endParaRPr lang="fr-FR" sz="1400" noProof="0" dirty="0"/>
          </a:p>
        </p:txBody>
      </p:sp>
      <p:sp>
        <p:nvSpPr>
          <p:cNvPr id="19" name="Shape 17"/>
          <p:cNvSpPr/>
          <p:nvPr/>
        </p:nvSpPr>
        <p:spPr>
          <a:xfrm>
            <a:off x="411480" y="3822192"/>
            <a:ext cx="8321040" cy="530352"/>
          </a:xfrm>
          <a:prstGeom prst="rect">
            <a:avLst/>
          </a:prstGeom>
          <a:solidFill>
            <a:srgbClr val="F5F5F5"/>
          </a:solidFill>
          <a:ln w="12700">
            <a:solidFill>
              <a:srgbClr val="F5F5F5"/>
            </a:solidFill>
            <a:prstDash val="solid"/>
          </a:ln>
        </p:spPr>
        <p:txBody>
          <a:bodyPr/>
          <a:lstStyle/>
          <a:p>
            <a:endParaRPr lang="fr-FR" noProof="0" dirty="0"/>
          </a:p>
        </p:txBody>
      </p:sp>
      <p:sp>
        <p:nvSpPr>
          <p:cNvPr id="20" name="Shape 18"/>
          <p:cNvSpPr/>
          <p:nvPr/>
        </p:nvSpPr>
        <p:spPr>
          <a:xfrm>
            <a:off x="411480" y="3822192"/>
            <a:ext cx="64008" cy="530352"/>
          </a:xfrm>
          <a:prstGeom prst="rect">
            <a:avLst/>
          </a:prstGeom>
          <a:solidFill>
            <a:srgbClr val="8A8A8A"/>
          </a:solidFill>
          <a:ln w="12700">
            <a:solidFill>
              <a:srgbClr val="8A8A8A"/>
            </a:solidFill>
            <a:prstDash val="solid"/>
          </a:ln>
        </p:spPr>
        <p:txBody>
          <a:bodyPr/>
          <a:lstStyle/>
          <a:p>
            <a:endParaRPr lang="fr-FR" noProof="0" dirty="0"/>
          </a:p>
        </p:txBody>
      </p:sp>
      <p:sp>
        <p:nvSpPr>
          <p:cNvPr id="21" name="Text 19"/>
          <p:cNvSpPr/>
          <p:nvPr/>
        </p:nvSpPr>
        <p:spPr>
          <a:xfrm>
            <a:off x="576072" y="3822192"/>
            <a:ext cx="8028432" cy="530352"/>
          </a:xfrm>
          <a:prstGeom prst="rect">
            <a:avLst/>
          </a:prstGeom>
          <a:noFill/>
          <a:ln/>
        </p:spPr>
        <p:txBody>
          <a:bodyPr wrap="square" lIns="0" tIns="0" rIns="76200" bIns="0" rtlCol="0" anchor="ctr"/>
          <a:lstStyle/>
          <a:p>
            <a:pPr marL="0" indent="0">
              <a:buNone/>
            </a:pPr>
            <a:r>
              <a:rPr lang="fr-FR" sz="1400" noProof="0" dirty="0">
                <a:solidFill>
                  <a:srgbClr val="1A1A1A"/>
                </a:solidFill>
                <a:latin typeface="Calibri" pitchFamily="34" charset="0"/>
                <a:ea typeface="Calibri" pitchFamily="34" charset="-122"/>
                <a:cs typeface="Calibri" pitchFamily="34" charset="-120"/>
              </a:rPr>
              <a:t>ouverture optionnelle (si pertinente et doit apporter une valeur ajoutée)</a:t>
            </a:r>
            <a:endParaRPr lang="fr-FR" sz="1400" noProof="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10">
    <p:bg>
      <p:bgPr>
        <a:solidFill>
          <a:srgbClr val="FFFFFF"/>
        </a:solidFill>
        <a:effectLst/>
      </p:bgPr>
    </p:bg>
    <p:spTree>
      <p:nvGrpSpPr>
        <p:cNvPr id="1" name=""/>
        <p:cNvGrpSpPr/>
        <p:nvPr/>
      </p:nvGrpSpPr>
      <p:grpSpPr>
        <a:xfrm>
          <a:off x="0" y="0"/>
          <a:ext cx="0" cy="0"/>
          <a:chOff x="0" y="0"/>
          <a:chExt cx="0" cy="0"/>
        </a:xfrm>
      </p:grpSpPr>
      <p:sp>
        <p:nvSpPr>
          <p:cNvPr id="2" name="Text 0"/>
          <p:cNvSpPr/>
          <p:nvPr/>
        </p:nvSpPr>
        <p:spPr>
          <a:xfrm>
            <a:off x="411480" y="182880"/>
            <a:ext cx="8321040" cy="548640"/>
          </a:xfrm>
          <a:prstGeom prst="rect">
            <a:avLst/>
          </a:prstGeom>
          <a:noFill/>
          <a:ln/>
        </p:spPr>
        <p:txBody>
          <a:bodyPr wrap="square" lIns="0" tIns="0" rIns="0" bIns="0" rtlCol="0" anchor="ctr"/>
          <a:lstStyle/>
          <a:p>
            <a:pPr marL="0" indent="0" algn="l">
              <a:buNone/>
            </a:pPr>
            <a:r>
              <a:rPr lang="fr-FR" sz="2600" b="1" noProof="0" dirty="0">
                <a:solidFill>
                  <a:srgbClr val="1A7070"/>
                </a:solidFill>
                <a:latin typeface="Calibri" pitchFamily="34" charset="0"/>
                <a:ea typeface="Calibri" pitchFamily="34" charset="-122"/>
                <a:cs typeface="Calibri" pitchFamily="34" charset="-120"/>
              </a:rPr>
              <a:t>Trois conclusions : laquelle est la plus efficace ?</a:t>
            </a:r>
            <a:endParaRPr lang="fr-FR" sz="2600" noProof="0" dirty="0"/>
          </a:p>
        </p:txBody>
      </p:sp>
      <p:sp>
        <p:nvSpPr>
          <p:cNvPr id="3" name="Shape 1"/>
          <p:cNvSpPr/>
          <p:nvPr/>
        </p:nvSpPr>
        <p:spPr>
          <a:xfrm>
            <a:off x="411480" y="758952"/>
            <a:ext cx="8321040" cy="36576"/>
          </a:xfrm>
          <a:prstGeom prst="rect">
            <a:avLst/>
          </a:prstGeom>
          <a:solidFill>
            <a:srgbClr val="1A7070"/>
          </a:solidFill>
          <a:ln w="12700">
            <a:solidFill>
              <a:srgbClr val="1A7070"/>
            </a:solidFill>
            <a:prstDash val="solid"/>
          </a:ln>
        </p:spPr>
        <p:txBody>
          <a:bodyPr/>
          <a:lstStyle/>
          <a:p>
            <a:endParaRPr lang="fr-FR" noProof="0" dirty="0"/>
          </a:p>
        </p:txBody>
      </p:sp>
      <p:sp>
        <p:nvSpPr>
          <p:cNvPr id="4" name="Text 2"/>
          <p:cNvSpPr/>
          <p:nvPr/>
        </p:nvSpPr>
        <p:spPr>
          <a:xfrm>
            <a:off x="411480" y="4855464"/>
            <a:ext cx="5943600" cy="182880"/>
          </a:xfrm>
          <a:prstGeom prst="rect">
            <a:avLst/>
          </a:prstGeom>
          <a:noFill/>
          <a:ln/>
        </p:spPr>
        <p:txBody>
          <a:bodyPr wrap="square" rtlCol="0" anchor="ctr"/>
          <a:lstStyle/>
          <a:p>
            <a:pPr marL="0" indent="0" algn="l">
              <a:buNone/>
            </a:pPr>
            <a:r>
              <a:rPr lang="fr-FR" sz="900" noProof="0" dirty="0">
                <a:solidFill>
                  <a:srgbClr val="8A8A8A"/>
                </a:solidFill>
                <a:latin typeface="Calibri" pitchFamily="34" charset="0"/>
                <a:ea typeface="Calibri" pitchFamily="34" charset="-122"/>
                <a:cs typeface="Calibri" pitchFamily="34" charset="-120"/>
              </a:rPr>
              <a:t>Cours 5  •  Analyse comparative  —  Comparez ces conclusions et justifiez votre analyse.</a:t>
            </a:r>
            <a:endParaRPr lang="fr-FR" sz="900" noProof="0" dirty="0"/>
          </a:p>
        </p:txBody>
      </p:sp>
      <p:sp>
        <p:nvSpPr>
          <p:cNvPr id="5" name="Text 3"/>
          <p:cNvSpPr/>
          <p:nvPr/>
        </p:nvSpPr>
        <p:spPr>
          <a:xfrm>
            <a:off x="7863840" y="4855464"/>
            <a:ext cx="868680" cy="182880"/>
          </a:xfrm>
          <a:prstGeom prst="rect">
            <a:avLst/>
          </a:prstGeom>
          <a:noFill/>
          <a:ln/>
        </p:spPr>
        <p:txBody>
          <a:bodyPr wrap="square" rtlCol="0" anchor="ctr"/>
          <a:lstStyle/>
          <a:p>
            <a:pPr marL="0" indent="0" algn="r">
              <a:buNone/>
            </a:pPr>
            <a:r>
              <a:rPr lang="fr-FR" sz="900" noProof="0" dirty="0">
                <a:solidFill>
                  <a:srgbClr val="8A8A8A"/>
                </a:solidFill>
                <a:latin typeface="Calibri" pitchFamily="34" charset="0"/>
                <a:ea typeface="Calibri" pitchFamily="34" charset="-122"/>
                <a:cs typeface="Calibri" pitchFamily="34" charset="-120"/>
              </a:rPr>
              <a:t>9</a:t>
            </a:r>
            <a:endParaRPr lang="fr-FR" sz="900" noProof="0" dirty="0"/>
          </a:p>
        </p:txBody>
      </p:sp>
      <p:sp>
        <p:nvSpPr>
          <p:cNvPr id="6" name="Shape 4"/>
          <p:cNvSpPr/>
          <p:nvPr/>
        </p:nvSpPr>
        <p:spPr>
          <a:xfrm>
            <a:off x="411480" y="877824"/>
            <a:ext cx="2679192" cy="3840480"/>
          </a:xfrm>
          <a:prstGeom prst="rect">
            <a:avLst/>
          </a:prstGeom>
          <a:solidFill>
            <a:srgbClr val="EBF0FA"/>
          </a:solidFill>
          <a:ln w="12700">
            <a:solidFill>
              <a:srgbClr val="EBF0FA"/>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7" name="Shape 5"/>
          <p:cNvSpPr/>
          <p:nvPr/>
        </p:nvSpPr>
        <p:spPr>
          <a:xfrm>
            <a:off x="411480" y="877824"/>
            <a:ext cx="64008" cy="3840480"/>
          </a:xfrm>
          <a:prstGeom prst="rect">
            <a:avLst/>
          </a:prstGeom>
          <a:solidFill>
            <a:srgbClr val="4472C4"/>
          </a:solidFill>
          <a:ln w="12700">
            <a:solidFill>
              <a:srgbClr val="4472C4"/>
            </a:solidFill>
            <a:prstDash val="solid"/>
          </a:ln>
        </p:spPr>
        <p:txBody>
          <a:bodyPr/>
          <a:lstStyle/>
          <a:p>
            <a:endParaRPr lang="fr-FR" noProof="0" dirty="0"/>
          </a:p>
        </p:txBody>
      </p:sp>
      <p:sp>
        <p:nvSpPr>
          <p:cNvPr id="8" name="Text 6"/>
          <p:cNvSpPr/>
          <p:nvPr/>
        </p:nvSpPr>
        <p:spPr>
          <a:xfrm>
            <a:off x="548640" y="960120"/>
            <a:ext cx="2478024" cy="256032"/>
          </a:xfrm>
          <a:prstGeom prst="rect">
            <a:avLst/>
          </a:prstGeom>
          <a:noFill/>
          <a:ln/>
        </p:spPr>
        <p:txBody>
          <a:bodyPr wrap="square" rtlCol="0" anchor="ctr"/>
          <a:lstStyle/>
          <a:p>
            <a:pPr marL="0" indent="0">
              <a:buNone/>
            </a:pPr>
            <a:r>
              <a:rPr lang="fr-FR" sz="1200" b="1" noProof="0" dirty="0">
                <a:solidFill>
                  <a:srgbClr val="4472C4"/>
                </a:solidFill>
                <a:latin typeface="Calibri" pitchFamily="34" charset="0"/>
                <a:ea typeface="Calibri" pitchFamily="34" charset="-122"/>
                <a:cs typeface="Calibri" pitchFamily="34" charset="-120"/>
              </a:rPr>
              <a:t>Conclusion x</a:t>
            </a:r>
            <a:endParaRPr lang="fr-FR" sz="1200" noProof="0" dirty="0"/>
          </a:p>
        </p:txBody>
      </p:sp>
      <p:sp>
        <p:nvSpPr>
          <p:cNvPr id="9" name="Text 7"/>
          <p:cNvSpPr/>
          <p:nvPr/>
        </p:nvSpPr>
        <p:spPr>
          <a:xfrm>
            <a:off x="548640" y="1243584"/>
            <a:ext cx="2478024" cy="3364992"/>
          </a:xfrm>
          <a:prstGeom prst="rect">
            <a:avLst/>
          </a:prstGeom>
          <a:noFill/>
          <a:ln/>
        </p:spPr>
        <p:txBody>
          <a:bodyPr wrap="square" rtlCol="0" anchor="t"/>
          <a:lstStyle/>
          <a:p>
            <a:pPr marL="0" indent="0" algn="l">
              <a:buNone/>
            </a:pPr>
            <a:r>
              <a:rPr lang="fr-FR" sz="1100" i="1" noProof="0" dirty="0">
                <a:solidFill>
                  <a:srgbClr val="1A1A1A"/>
                </a:solidFill>
                <a:latin typeface="Calibri" pitchFamily="34" charset="0"/>
                <a:ea typeface="Calibri" pitchFamily="34" charset="-122"/>
                <a:cs typeface="Calibri" pitchFamily="34" charset="-120"/>
              </a:rPr>
              <a:t>Au terme de cette réflexion, il apparaît que le numérique ne peut être compatible avec la protection de l'environnement qu'à condition d'être mieux encadré. Si son développement actuel entraîne une forte consommation d'énergie et une production importante de déchets électroniques, certaines solutions permettent néanmoins d'en limiter les effets. Dès lors, l'enjeu n'est pas de s'opposer au numérique, mais d'en maîtriser les usages.</a:t>
            </a:r>
            <a:endParaRPr lang="fr-FR" sz="1100" noProof="0" dirty="0"/>
          </a:p>
        </p:txBody>
      </p:sp>
      <p:sp>
        <p:nvSpPr>
          <p:cNvPr id="10" name="Shape 8"/>
          <p:cNvSpPr/>
          <p:nvPr/>
        </p:nvSpPr>
        <p:spPr>
          <a:xfrm>
            <a:off x="3136392" y="877824"/>
            <a:ext cx="2679192" cy="3840480"/>
          </a:xfrm>
          <a:prstGeom prst="rect">
            <a:avLst/>
          </a:prstGeom>
          <a:solidFill>
            <a:srgbClr val="F3EBF9"/>
          </a:solidFill>
          <a:ln w="12700">
            <a:solidFill>
              <a:srgbClr val="F3EBF9"/>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1" name="Shape 9"/>
          <p:cNvSpPr/>
          <p:nvPr/>
        </p:nvSpPr>
        <p:spPr>
          <a:xfrm>
            <a:off x="3136392" y="877824"/>
            <a:ext cx="64008" cy="3840480"/>
          </a:xfrm>
          <a:prstGeom prst="rect">
            <a:avLst/>
          </a:prstGeom>
          <a:solidFill>
            <a:srgbClr val="7030A0"/>
          </a:solidFill>
          <a:ln w="12700">
            <a:solidFill>
              <a:srgbClr val="7030A0"/>
            </a:solidFill>
            <a:prstDash val="solid"/>
          </a:ln>
        </p:spPr>
        <p:txBody>
          <a:bodyPr/>
          <a:lstStyle/>
          <a:p>
            <a:endParaRPr lang="fr-FR" noProof="0" dirty="0"/>
          </a:p>
        </p:txBody>
      </p:sp>
      <p:sp>
        <p:nvSpPr>
          <p:cNvPr id="12" name="Text 10"/>
          <p:cNvSpPr/>
          <p:nvPr/>
        </p:nvSpPr>
        <p:spPr>
          <a:xfrm>
            <a:off x="3273552" y="960120"/>
            <a:ext cx="2478024" cy="256032"/>
          </a:xfrm>
          <a:prstGeom prst="rect">
            <a:avLst/>
          </a:prstGeom>
          <a:noFill/>
          <a:ln/>
        </p:spPr>
        <p:txBody>
          <a:bodyPr wrap="square" rtlCol="0" anchor="ctr"/>
          <a:lstStyle/>
          <a:p>
            <a:pPr marL="0" indent="0">
              <a:buNone/>
            </a:pPr>
            <a:r>
              <a:rPr lang="fr-FR" sz="1200" b="1" noProof="0" dirty="0">
                <a:solidFill>
                  <a:srgbClr val="7030A0"/>
                </a:solidFill>
                <a:latin typeface="Calibri" pitchFamily="34" charset="0"/>
                <a:ea typeface="Calibri" pitchFamily="34" charset="-122"/>
                <a:cs typeface="Calibri" pitchFamily="34" charset="-120"/>
              </a:rPr>
              <a:t>Conclusion y</a:t>
            </a:r>
            <a:endParaRPr lang="fr-FR" sz="1200" noProof="0" dirty="0"/>
          </a:p>
        </p:txBody>
      </p:sp>
      <p:sp>
        <p:nvSpPr>
          <p:cNvPr id="13" name="Text 11"/>
          <p:cNvSpPr/>
          <p:nvPr/>
        </p:nvSpPr>
        <p:spPr>
          <a:xfrm>
            <a:off x="3273552" y="1243584"/>
            <a:ext cx="2478024" cy="3364992"/>
          </a:xfrm>
          <a:prstGeom prst="rect">
            <a:avLst/>
          </a:prstGeom>
          <a:noFill/>
          <a:ln/>
        </p:spPr>
        <p:txBody>
          <a:bodyPr wrap="square" rtlCol="0" anchor="t"/>
          <a:lstStyle/>
          <a:p>
            <a:pPr marL="0" indent="0" algn="l">
              <a:buNone/>
            </a:pPr>
            <a:r>
              <a:rPr lang="fr-FR" sz="1100" i="1" noProof="0" dirty="0">
                <a:solidFill>
                  <a:srgbClr val="1A1A1A"/>
                </a:solidFill>
                <a:latin typeface="Calibri" pitchFamily="34" charset="0"/>
                <a:ea typeface="Calibri" pitchFamily="34" charset="-122"/>
                <a:cs typeface="Calibri" pitchFamily="34" charset="-120"/>
              </a:rPr>
              <a:t>En conclusion, le numérique entretient une relation complexe avec l'environnement. S'il présente des effets indéniablement négatifs en termes de consommation d'énergie et de pollution, il offre également des solutions intéressantes et vertueuses. A ce jour, il semble donc difficile de trancher clairement sur cette question.</a:t>
            </a:r>
            <a:endParaRPr lang="fr-FR" sz="1100" noProof="0" dirty="0"/>
          </a:p>
        </p:txBody>
      </p:sp>
      <p:sp>
        <p:nvSpPr>
          <p:cNvPr id="14" name="Shape 12"/>
          <p:cNvSpPr/>
          <p:nvPr/>
        </p:nvSpPr>
        <p:spPr>
          <a:xfrm>
            <a:off x="5861304" y="877824"/>
            <a:ext cx="2679192" cy="3840480"/>
          </a:xfrm>
          <a:prstGeom prst="rect">
            <a:avLst/>
          </a:prstGeom>
          <a:solidFill>
            <a:srgbClr val="FEF0E6"/>
          </a:solidFill>
          <a:ln w="12700">
            <a:solidFill>
              <a:srgbClr val="FEF0E6"/>
            </a:solidFill>
            <a:prstDash val="solid"/>
          </a:ln>
          <a:effectLst>
            <a:outerShdw blurRad="50800" dist="25400" dir="8100000" algn="bl" rotWithShape="0">
              <a:srgbClr val="000000">
                <a:alpha val="10000"/>
              </a:srgbClr>
            </a:outerShdw>
          </a:effectLst>
        </p:spPr>
        <p:txBody>
          <a:bodyPr/>
          <a:lstStyle/>
          <a:p>
            <a:endParaRPr lang="fr-FR" noProof="0" dirty="0"/>
          </a:p>
        </p:txBody>
      </p:sp>
      <p:sp>
        <p:nvSpPr>
          <p:cNvPr id="15" name="Shape 13"/>
          <p:cNvSpPr/>
          <p:nvPr/>
        </p:nvSpPr>
        <p:spPr>
          <a:xfrm>
            <a:off x="5861304" y="877824"/>
            <a:ext cx="64008" cy="3840480"/>
          </a:xfrm>
          <a:prstGeom prst="rect">
            <a:avLst/>
          </a:prstGeom>
          <a:solidFill>
            <a:srgbClr val="C05000"/>
          </a:solidFill>
          <a:ln w="12700">
            <a:solidFill>
              <a:srgbClr val="C05000"/>
            </a:solidFill>
            <a:prstDash val="solid"/>
          </a:ln>
        </p:spPr>
        <p:txBody>
          <a:bodyPr/>
          <a:lstStyle/>
          <a:p>
            <a:endParaRPr lang="fr-FR" noProof="0" dirty="0"/>
          </a:p>
        </p:txBody>
      </p:sp>
      <p:sp>
        <p:nvSpPr>
          <p:cNvPr id="16" name="Text 14"/>
          <p:cNvSpPr/>
          <p:nvPr/>
        </p:nvSpPr>
        <p:spPr>
          <a:xfrm>
            <a:off x="5998464" y="960120"/>
            <a:ext cx="2478024" cy="256032"/>
          </a:xfrm>
          <a:prstGeom prst="rect">
            <a:avLst/>
          </a:prstGeom>
          <a:noFill/>
          <a:ln/>
        </p:spPr>
        <p:txBody>
          <a:bodyPr wrap="square" rtlCol="0" anchor="ctr"/>
          <a:lstStyle/>
          <a:p>
            <a:pPr marL="0" indent="0">
              <a:buNone/>
            </a:pPr>
            <a:r>
              <a:rPr lang="fr-FR" sz="1200" b="1" noProof="0" dirty="0">
                <a:solidFill>
                  <a:srgbClr val="C05000"/>
                </a:solidFill>
                <a:latin typeface="Calibri" pitchFamily="34" charset="0"/>
                <a:ea typeface="Calibri" pitchFamily="34" charset="-122"/>
                <a:cs typeface="Calibri" pitchFamily="34" charset="-120"/>
              </a:rPr>
              <a:t>Conclusion z</a:t>
            </a:r>
            <a:endParaRPr lang="fr-FR" sz="1200" noProof="0" dirty="0"/>
          </a:p>
        </p:txBody>
      </p:sp>
      <p:sp>
        <p:nvSpPr>
          <p:cNvPr id="17" name="Text 15"/>
          <p:cNvSpPr/>
          <p:nvPr/>
        </p:nvSpPr>
        <p:spPr>
          <a:xfrm>
            <a:off x="5998464" y="1243584"/>
            <a:ext cx="2478024" cy="3364992"/>
          </a:xfrm>
          <a:prstGeom prst="rect">
            <a:avLst/>
          </a:prstGeom>
          <a:noFill/>
          <a:ln/>
        </p:spPr>
        <p:txBody>
          <a:bodyPr wrap="square" rtlCol="0" anchor="t"/>
          <a:lstStyle/>
          <a:p>
            <a:pPr marL="0" indent="0" algn="l">
              <a:buNone/>
            </a:pPr>
            <a:r>
              <a:rPr lang="fr-FR" sz="1100" i="1" noProof="0" dirty="0">
                <a:solidFill>
                  <a:srgbClr val="1A1A1A"/>
                </a:solidFill>
                <a:latin typeface="Calibri" pitchFamily="34" charset="0"/>
                <a:ea typeface="Calibri" pitchFamily="34" charset="-122"/>
                <a:cs typeface="Calibri" pitchFamily="34" charset="-120"/>
              </a:rPr>
              <a:t>En conclusion, le numérique a un impact réel sur l'environnement, à la fois négatif et partiellement positif. S'il contribue aujourd'hui à la consommation de ressources et à la pollution, il peut aussi être utilisé pour améliorer certaines problématiques de notre société contemporaine. On peut donc considérer que son effet dépend surtout de la manière dont il est utilisé.</a:t>
            </a:r>
            <a:endParaRPr lang="fr-FR" sz="1100" noProof="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456</TotalTime>
  <Words>1202</Words>
  <Application>Microsoft Office PowerPoint</Application>
  <PresentationFormat>Affichage à l'écran (16:9)</PresentationFormat>
  <Paragraphs>188</Paragraphs>
  <Slides>15</Slides>
  <Notes>14</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15</vt:i4>
      </vt:variant>
    </vt:vector>
  </HeadingPairs>
  <TitlesOfParts>
    <vt:vector size="19" baseType="lpstr">
      <vt:lpstr>Aptos</vt:lpstr>
      <vt:lpstr>Arial</vt:lpstr>
      <vt:lpstr>Calibri</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Conclure une dissertation — Cours 5 v3</dc:title>
  <dc:subject>PptxGenJS Presentation</dc:subject>
  <dc:creator>Dott.ssa Julie Claudia Barreau</dc:creator>
  <cp:lastModifiedBy>Julie Claudia Barreau</cp:lastModifiedBy>
  <cp:revision>14</cp:revision>
  <dcterms:created xsi:type="dcterms:W3CDTF">2026-04-05T16:36:54Z</dcterms:created>
  <dcterms:modified xsi:type="dcterms:W3CDTF">2026-04-15T20:20:15Z</dcterms:modified>
</cp:coreProperties>
</file>