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85" r:id="rId2"/>
    <p:sldId id="256" r:id="rId3"/>
    <p:sldId id="257" r:id="rId4"/>
    <p:sldId id="283" r:id="rId5"/>
    <p:sldId id="258" r:id="rId6"/>
    <p:sldId id="282" r:id="rId7"/>
    <p:sldId id="272" r:id="rId8"/>
    <p:sldId id="273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0" r:id="rId18"/>
    <p:sldId id="271" r:id="rId19"/>
    <p:sldId id="280" r:id="rId20"/>
    <p:sldId id="281" r:id="rId21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2" autoAdjust="0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57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996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1"/>
          <p:cNvSpPr/>
          <p:nvPr/>
        </p:nvSpPr>
        <p:spPr>
          <a:xfrm>
            <a:off x="1006679" y="216856"/>
            <a:ext cx="7315200" cy="31089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Università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kumimoji="0" lang="fr-FR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degli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kumimoji="0" lang="fr-FR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Studi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di Cagliari</a:t>
            </a: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2"/>
          <p:cNvSpPr/>
          <p:nvPr/>
        </p:nvSpPr>
        <p:spPr>
          <a:xfrm>
            <a:off x="1006679" y="527752"/>
            <a:ext cx="73152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Facoltà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di </a:t>
            </a: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Studi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Umanistici</a:t>
            </a: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4"/>
          <p:cNvSpPr/>
          <p:nvPr/>
        </p:nvSpPr>
        <p:spPr>
          <a:xfrm>
            <a:off x="914400" y="2167128"/>
            <a:ext cx="73152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LM-37 – Lingue e </a:t>
            </a:r>
            <a:r>
              <a:rPr kumimoji="0" lang="fr-FR" sz="125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Letterature</a:t>
            </a:r>
            <a:r>
              <a:rPr kumimoji="0" lang="fr-FR" sz="12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Moderne </a:t>
            </a:r>
            <a:r>
              <a:rPr kumimoji="0" lang="fr-FR" sz="125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Europee</a:t>
            </a:r>
            <a:r>
              <a:rPr kumimoji="0" lang="fr-FR" sz="12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e </a:t>
            </a:r>
            <a:r>
              <a:rPr kumimoji="0" lang="fr-FR" sz="125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Americane</a:t>
            </a:r>
            <a:endParaRPr kumimoji="0" lang="fr-FR" sz="12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 5"/>
          <p:cNvSpPr/>
          <p:nvPr/>
        </p:nvSpPr>
        <p:spPr>
          <a:xfrm>
            <a:off x="914400" y="2423160"/>
            <a:ext cx="73152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Secondo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kumimoji="0" lang="fr-FR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anno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– </a:t>
            </a:r>
            <a:r>
              <a:rPr kumimoji="0" lang="fr-FR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Francese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5</a:t>
            </a: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 7"/>
          <p:cNvSpPr/>
          <p:nvPr/>
        </p:nvSpPr>
        <p:spPr>
          <a:xfrm>
            <a:off x="914400" y="2807208"/>
            <a:ext cx="73152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00" b="1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Dott.ssa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Julie Claudia Barreau</a:t>
            </a: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8"/>
          <p:cNvSpPr/>
          <p:nvPr/>
        </p:nvSpPr>
        <p:spPr>
          <a:xfrm>
            <a:off x="914400" y="3063240"/>
            <a:ext cx="7315200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rgbClr val="8A8A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20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8A8A8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8A8A8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Aprile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8A8A8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 2026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411480" y="4855464"/>
            <a:ext cx="8229600" cy="1828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8A8A8A"/>
                </a:solidFill>
                <a:effectLst/>
                <a:uLnTx/>
                <a:uFillTx/>
                <a:latin typeface="Calibri" pitchFamily="34" charset="0"/>
                <a:ea typeface="Calibri" pitchFamily="34" charset="-122"/>
                <a:cs typeface="Calibri" pitchFamily="34" charset="-120"/>
              </a:rPr>
              <a:t>Méthodologie  •  Dissertation française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8EE21B8-95E0-2D24-4ADD-DE8FDECAB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202" y="912879"/>
            <a:ext cx="1097375" cy="109737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CB6DA27-F0F5-C8CE-EC7C-E5298BBBAEE1}"/>
              </a:ext>
            </a:extLst>
          </p:cNvPr>
          <p:cNvSpPr txBox="1"/>
          <p:nvPr/>
        </p:nvSpPr>
        <p:spPr>
          <a:xfrm>
            <a:off x="2264235" y="3808602"/>
            <a:ext cx="5880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 : </a:t>
            </a:r>
            <a:r>
              <a:rPr lang="fr-FR" sz="1200" dirty="0"/>
              <a:t>© Édito B1, Jean-Michel </a:t>
            </a:r>
            <a:r>
              <a:rPr lang="fr-FR" sz="1200" dirty="0" err="1"/>
              <a:t>Kalmbach</a:t>
            </a:r>
            <a:r>
              <a:rPr lang="fr-FR" sz="1200" dirty="0"/>
              <a:t>, Anne Gallon (</a:t>
            </a:r>
            <a:r>
              <a:rPr lang="fr-FR" sz="1200" dirty="0" err="1"/>
              <a:t>dir</a:t>
            </a:r>
            <a:r>
              <a:rPr lang="fr-FR" sz="1200" dirty="0"/>
              <a:t>.), Didier, 2018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Exercice : Thèse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2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Exercice — Formuler la thèse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3891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66928" y="1115568"/>
            <a:ext cx="801014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50" b="1" noProof="0" dirty="0">
                <a:solidFill>
                  <a:srgbClr val="D4EDDA"/>
                </a:solidFill>
              </a:rPr>
              <a:t>SUJET — </a:t>
            </a:r>
            <a:r>
              <a:rPr lang="fr-FR" sz="1150" i="1" noProof="0" dirty="0">
                <a:solidFill>
                  <a:srgbClr val="FFFFFF"/>
                </a:solidFill>
              </a:rPr>
              <a:t>Les médias à l'ère du numérique</a:t>
            </a:r>
            <a:endParaRPr lang="fr-FR" sz="1150" noProof="0" dirty="0"/>
          </a:p>
        </p:txBody>
      </p:sp>
      <p:sp>
        <p:nvSpPr>
          <p:cNvPr id="8" name="Text 6"/>
          <p:cNvSpPr/>
          <p:nvPr/>
        </p:nvSpPr>
        <p:spPr>
          <a:xfrm>
            <a:off x="457200" y="1682496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300" i="1" noProof="0" dirty="0">
                <a:solidFill>
                  <a:srgbClr val="6C757D"/>
                </a:solidFill>
              </a:rPr>
              <a:t>Formulez votre thèse en 1 phrase.</a:t>
            </a:r>
            <a:endParaRPr lang="fr-FR" sz="1300" noProof="0" dirty="0"/>
          </a:p>
        </p:txBody>
      </p:sp>
      <p:sp>
        <p:nvSpPr>
          <p:cNvPr id="9" name="Shape 7"/>
          <p:cNvSpPr/>
          <p:nvPr/>
        </p:nvSpPr>
        <p:spPr>
          <a:xfrm>
            <a:off x="457200" y="2121408"/>
            <a:ext cx="1737360" cy="1097280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457200" y="2121408"/>
            <a:ext cx="1737360" cy="10972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MA</a:t>
            </a:r>
            <a:endParaRPr lang="fr-FR" sz="1400" noProof="0" dirty="0"/>
          </a:p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THÈSE</a:t>
            </a:r>
            <a:endParaRPr lang="fr-FR" sz="1400" noProof="0" dirty="0"/>
          </a:p>
        </p:txBody>
      </p:sp>
      <p:sp>
        <p:nvSpPr>
          <p:cNvPr id="11" name="Shape 9"/>
          <p:cNvSpPr/>
          <p:nvPr/>
        </p:nvSpPr>
        <p:spPr>
          <a:xfrm>
            <a:off x="2194560" y="2121408"/>
            <a:ext cx="6492240" cy="1097280"/>
          </a:xfrm>
          <a:prstGeom prst="rect">
            <a:avLst/>
          </a:prstGeom>
          <a:solidFill>
            <a:srgbClr val="FFFFFF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Shape 10"/>
          <p:cNvSpPr/>
          <p:nvPr/>
        </p:nvSpPr>
        <p:spPr>
          <a:xfrm>
            <a:off x="2468880" y="2542032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2926080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457200" y="3401568"/>
            <a:ext cx="2286000" cy="32918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300" b="1" noProof="0" dirty="0">
                <a:solidFill>
                  <a:srgbClr val="1A3C5E"/>
                </a:solidFill>
              </a:rPr>
              <a:t>Vérifications :</a:t>
            </a:r>
            <a:endParaRPr lang="fr-FR" sz="1300" noProof="0" dirty="0"/>
          </a:p>
        </p:txBody>
      </p:sp>
      <p:sp>
        <p:nvSpPr>
          <p:cNvPr id="15" name="Shape 13"/>
          <p:cNvSpPr/>
          <p:nvPr/>
        </p:nvSpPr>
        <p:spPr>
          <a:xfrm>
            <a:off x="457200" y="3767328"/>
            <a:ext cx="310896" cy="2560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457200" y="3767328"/>
            <a:ext cx="310896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✓</a:t>
            </a:r>
            <a:endParaRPr lang="fr-FR" sz="1100" noProof="0" dirty="0"/>
          </a:p>
        </p:txBody>
      </p:sp>
      <p:sp>
        <p:nvSpPr>
          <p:cNvPr id="17" name="Text 15"/>
          <p:cNvSpPr/>
          <p:nvPr/>
        </p:nvSpPr>
        <p:spPr>
          <a:xfrm>
            <a:off x="822960" y="3785616"/>
            <a:ext cx="24231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1C2226"/>
                </a:solidFill>
              </a:rPr>
              <a:t>Position affirmée (pas une question) ?</a:t>
            </a:r>
            <a:endParaRPr lang="fr-FR" sz="1200" noProof="0" dirty="0"/>
          </a:p>
        </p:txBody>
      </p:sp>
      <p:sp>
        <p:nvSpPr>
          <p:cNvPr id="18" name="Shape 16"/>
          <p:cNvSpPr/>
          <p:nvPr/>
        </p:nvSpPr>
        <p:spPr>
          <a:xfrm>
            <a:off x="3291840" y="3767328"/>
            <a:ext cx="310896" cy="2560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3291840" y="3767328"/>
            <a:ext cx="310896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✓</a:t>
            </a:r>
            <a:endParaRPr lang="fr-FR" sz="1100" noProof="0" dirty="0"/>
          </a:p>
        </p:txBody>
      </p:sp>
      <p:sp>
        <p:nvSpPr>
          <p:cNvPr id="20" name="Text 18"/>
          <p:cNvSpPr/>
          <p:nvPr/>
        </p:nvSpPr>
        <p:spPr>
          <a:xfrm>
            <a:off x="3657600" y="3785616"/>
            <a:ext cx="24231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1C2226"/>
                </a:solidFill>
              </a:rPr>
              <a:t>Ancrage dans le Doc A ou H ?</a:t>
            </a:r>
            <a:endParaRPr lang="fr-FR" sz="1200" noProof="0" dirty="0"/>
          </a:p>
        </p:txBody>
      </p:sp>
      <p:sp>
        <p:nvSpPr>
          <p:cNvPr id="21" name="Shape 19"/>
          <p:cNvSpPr/>
          <p:nvPr/>
        </p:nvSpPr>
        <p:spPr>
          <a:xfrm>
            <a:off x="6126480" y="3767328"/>
            <a:ext cx="310896" cy="2560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Text 20"/>
          <p:cNvSpPr/>
          <p:nvPr/>
        </p:nvSpPr>
        <p:spPr>
          <a:xfrm>
            <a:off x="6126480" y="3767328"/>
            <a:ext cx="310896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✓</a:t>
            </a:r>
            <a:endParaRPr lang="fr-FR" sz="1100" noProof="0" dirty="0"/>
          </a:p>
        </p:txBody>
      </p:sp>
      <p:sp>
        <p:nvSpPr>
          <p:cNvPr id="23" name="Text 21"/>
          <p:cNvSpPr/>
          <p:nvPr/>
        </p:nvSpPr>
        <p:spPr>
          <a:xfrm>
            <a:off x="6492240" y="3785616"/>
            <a:ext cx="24231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1C2226"/>
                </a:solidFill>
              </a:rPr>
              <a:t>Antithèse possible ?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Construire le plan : Argument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3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63571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Construire un argument : exemple de structure</a:t>
            </a:r>
          </a:p>
          <a:p>
            <a:pPr marL="0" indent="0">
              <a:buNone/>
            </a:pPr>
            <a:r>
              <a:rPr lang="fr-FR" sz="1200" b="1" i="1" u="sng" dirty="0">
                <a:solidFill>
                  <a:srgbClr val="FF0000"/>
                </a:solidFill>
                <a:latin typeface="Cambria" pitchFamily="34" charset="0"/>
                <a:ea typeface="Cambria" pitchFamily="34" charset="-122"/>
              </a:rPr>
              <a:t>Il faut adapter la méthodologie à vos idées</a:t>
            </a:r>
            <a:endParaRPr lang="fr-FR" sz="1200" i="1" u="sng" noProof="0" dirty="0">
              <a:solidFill>
                <a:srgbClr val="FF0000"/>
              </a:solidFill>
            </a:endParaRPr>
          </a:p>
        </p:txBody>
      </p:sp>
      <p:sp>
        <p:nvSpPr>
          <p:cNvPr id="6" name="Shape 4"/>
          <p:cNvSpPr/>
          <p:nvPr/>
        </p:nvSpPr>
        <p:spPr>
          <a:xfrm>
            <a:off x="457200" y="1298448"/>
            <a:ext cx="1737360" cy="71323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457200" y="1298448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IDÉE</a:t>
            </a:r>
            <a:endParaRPr lang="fr-FR" sz="1300" noProof="0" dirty="0"/>
          </a:p>
        </p:txBody>
      </p:sp>
      <p:sp>
        <p:nvSpPr>
          <p:cNvPr id="8" name="Shape 6"/>
          <p:cNvSpPr/>
          <p:nvPr/>
        </p:nvSpPr>
        <p:spPr>
          <a:xfrm>
            <a:off x="2194560" y="1353312"/>
            <a:ext cx="6492240" cy="603504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2322576" y="1389888"/>
            <a:ext cx="630936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50" noProof="0" dirty="0">
                <a:solidFill>
                  <a:srgbClr val="1C2226"/>
                </a:solidFill>
              </a:rPr>
              <a:t>Quelle idée défend l’auteur sur la qualité éditoriale ?</a:t>
            </a:r>
            <a:endParaRPr lang="fr-FR" sz="1550" noProof="0" dirty="0"/>
          </a:p>
        </p:txBody>
      </p:sp>
      <p:sp>
        <p:nvSpPr>
          <p:cNvPr id="10" name="Shape 8"/>
          <p:cNvSpPr/>
          <p:nvPr/>
        </p:nvSpPr>
        <p:spPr>
          <a:xfrm>
            <a:off x="457200" y="2121408"/>
            <a:ext cx="1737360" cy="713232"/>
          </a:xfrm>
          <a:prstGeom prst="rect">
            <a:avLst/>
          </a:prstGeom>
          <a:solidFill>
            <a:srgbClr val="2856A3"/>
          </a:solidFill>
          <a:ln w="12700">
            <a:solidFill>
              <a:srgbClr val="2856A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457200" y="2121408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EXPLICATION</a:t>
            </a:r>
            <a:endParaRPr lang="fr-FR" sz="1300" noProof="0" dirty="0"/>
          </a:p>
        </p:txBody>
      </p:sp>
      <p:sp>
        <p:nvSpPr>
          <p:cNvPr id="12" name="Shape 10"/>
          <p:cNvSpPr/>
          <p:nvPr/>
        </p:nvSpPr>
        <p:spPr>
          <a:xfrm>
            <a:off x="2194560" y="2176272"/>
            <a:ext cx="6492240" cy="603504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2322576" y="2212848"/>
            <a:ext cx="630936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50" noProof="0" dirty="0">
                <a:solidFill>
                  <a:srgbClr val="1C2226"/>
                </a:solidFill>
              </a:rPr>
              <a:t>Doc A, l. 26  →  « l’information est surabondante »</a:t>
            </a:r>
            <a:endParaRPr lang="fr-FR" sz="1550" noProof="0" dirty="0"/>
          </a:p>
        </p:txBody>
      </p:sp>
      <p:sp>
        <p:nvSpPr>
          <p:cNvPr id="14" name="Shape 12"/>
          <p:cNvSpPr/>
          <p:nvPr/>
        </p:nvSpPr>
        <p:spPr>
          <a:xfrm>
            <a:off x="457200" y="2944368"/>
            <a:ext cx="1737360" cy="7132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457200" y="2944368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EXEMPLE</a:t>
            </a:r>
            <a:endParaRPr lang="fr-FR" sz="1300" noProof="0" dirty="0"/>
          </a:p>
        </p:txBody>
      </p:sp>
      <p:sp>
        <p:nvSpPr>
          <p:cNvPr id="16" name="Shape 14"/>
          <p:cNvSpPr/>
          <p:nvPr/>
        </p:nvSpPr>
        <p:spPr>
          <a:xfrm>
            <a:off x="2194560" y="2999232"/>
            <a:ext cx="6492240" cy="603504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2322576" y="3035808"/>
            <a:ext cx="630936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50" noProof="0" dirty="0">
                <a:solidFill>
                  <a:srgbClr val="1C2226"/>
                </a:solidFill>
              </a:rPr>
              <a:t>Doc A, l. 26–29  →  « production de qualité, source de différenciation et de création de valeur »</a:t>
            </a:r>
            <a:endParaRPr lang="fr-FR" sz="1550" noProof="0" dirty="0"/>
          </a:p>
        </p:txBody>
      </p:sp>
      <p:sp>
        <p:nvSpPr>
          <p:cNvPr id="20" name="DocH_Label"/>
          <p:cNvSpPr/>
          <p:nvPr/>
        </p:nvSpPr>
        <p:spPr>
          <a:xfrm>
            <a:off x="457200" y="3780000"/>
            <a:ext cx="1737360" cy="640000"/>
          </a:xfrm>
          <a:prstGeom prst="rect">
            <a:avLst/>
          </a:prstGeom>
          <a:solidFill>
            <a:srgbClr val="2D5E8A"/>
          </a:solidFill>
          <a:ln w="12700">
            <a:solidFill>
              <a:srgbClr val="2D5E8A"/>
            </a:solidFill>
            <a:prstDash val="solid"/>
          </a:ln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RENFORCEMENT</a:t>
            </a:r>
          </a:p>
          <a:p>
            <a:pPr marL="0" indent="0" algn="ctr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Doc H</a:t>
            </a:r>
          </a:p>
        </p:txBody>
      </p:sp>
      <p:sp>
        <p:nvSpPr>
          <p:cNvPr id="21" name="DocH_Box"/>
          <p:cNvSpPr/>
          <p:nvPr/>
        </p:nvSpPr>
        <p:spPr>
          <a:xfrm>
            <a:off x="2194560" y="3780000"/>
            <a:ext cx="6492240" cy="640000"/>
          </a:xfrm>
          <a:prstGeom prst="rect">
            <a:avLst/>
          </a:prstGeom>
          <a:solidFill>
            <a:srgbClr val="EAF0F7"/>
          </a:solidFill>
          <a:ln w="9525">
            <a:solidFill>
              <a:srgbClr val="2D5E8A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300" noProof="0" dirty="0">
                <a:solidFill>
                  <a:srgbClr val="1A3C5E"/>
                </a:solidFill>
              </a:rPr>
              <a:t>Doc H, l. 14–16  →  « l’info, c’est du travail, c’est des compétences »</a:t>
            </a:r>
          </a:p>
        </p:txBody>
      </p:sp>
      <p:sp>
        <p:nvSpPr>
          <p:cNvPr id="18" name="Shape 16"/>
          <p:cNvSpPr/>
          <p:nvPr/>
        </p:nvSpPr>
        <p:spPr>
          <a:xfrm>
            <a:off x="457200" y="4681728"/>
            <a:ext cx="8229600" cy="34747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→  1 idée  ·  1 raison  ·  ancrage Doc A  ·  renforcement Doc H  ·  toujours dans cet ordre</a:t>
            </a:r>
            <a:endParaRPr lang="fr-FR" sz="11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Exercice : Argument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3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Exercice — Produire 1 argument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3891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66928" y="1115568"/>
            <a:ext cx="801014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50" b="1" noProof="0" dirty="0">
                <a:solidFill>
                  <a:srgbClr val="D4EDDA"/>
                </a:solidFill>
              </a:rPr>
              <a:t>SUJET — </a:t>
            </a:r>
            <a:r>
              <a:rPr lang="fr-FR" sz="1150" i="1" noProof="0" dirty="0">
                <a:solidFill>
                  <a:srgbClr val="FFFFFF"/>
                </a:solidFill>
              </a:rPr>
              <a:t>Les médias à l'ère du numérique</a:t>
            </a:r>
            <a:endParaRPr lang="fr-FR" sz="1150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1691640"/>
            <a:ext cx="1737360" cy="71323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457200" y="1691640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IDÉE</a:t>
            </a:r>
            <a:endParaRPr lang="fr-FR" sz="1300" noProof="0" dirty="0"/>
          </a:p>
        </p:txBody>
      </p:sp>
      <p:sp>
        <p:nvSpPr>
          <p:cNvPr id="10" name="Shape 8"/>
          <p:cNvSpPr/>
          <p:nvPr/>
        </p:nvSpPr>
        <p:spPr>
          <a:xfrm>
            <a:off x="2194560" y="1746504"/>
            <a:ext cx="6492240" cy="603504"/>
          </a:xfrm>
          <a:prstGeom prst="rect">
            <a:avLst/>
          </a:prstGeom>
          <a:solidFill>
            <a:srgbClr val="FFFFFF"/>
          </a:solidFill>
          <a:ln w="12700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Shape 9"/>
          <p:cNvSpPr/>
          <p:nvPr/>
        </p:nvSpPr>
        <p:spPr>
          <a:xfrm>
            <a:off x="2468880" y="2194560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Shape 10"/>
          <p:cNvSpPr/>
          <p:nvPr/>
        </p:nvSpPr>
        <p:spPr>
          <a:xfrm>
            <a:off x="457200" y="2514600"/>
            <a:ext cx="1737360" cy="713232"/>
          </a:xfrm>
          <a:prstGeom prst="rect">
            <a:avLst/>
          </a:prstGeom>
          <a:solidFill>
            <a:srgbClr val="2856A3"/>
          </a:solidFill>
          <a:ln w="12700">
            <a:solidFill>
              <a:srgbClr val="2856A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457200" y="2514600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EXPLICATION</a:t>
            </a:r>
            <a:endParaRPr lang="fr-FR" sz="1300" noProof="0" dirty="0"/>
          </a:p>
        </p:txBody>
      </p:sp>
      <p:sp>
        <p:nvSpPr>
          <p:cNvPr id="14" name="Shape 12"/>
          <p:cNvSpPr/>
          <p:nvPr/>
        </p:nvSpPr>
        <p:spPr>
          <a:xfrm>
            <a:off x="2194560" y="2569464"/>
            <a:ext cx="6492240" cy="603504"/>
          </a:xfrm>
          <a:prstGeom prst="rect">
            <a:avLst/>
          </a:prstGeom>
          <a:solidFill>
            <a:srgbClr val="FFFFFF"/>
          </a:solidFill>
          <a:ln w="12700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Shape 13"/>
          <p:cNvSpPr/>
          <p:nvPr/>
        </p:nvSpPr>
        <p:spPr>
          <a:xfrm>
            <a:off x="2468880" y="3017520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Shape 14"/>
          <p:cNvSpPr/>
          <p:nvPr/>
        </p:nvSpPr>
        <p:spPr>
          <a:xfrm>
            <a:off x="457200" y="3337560"/>
            <a:ext cx="1737360" cy="7132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457200" y="3337560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EXEMPLE</a:t>
            </a:r>
            <a:endParaRPr lang="fr-FR" sz="1300" noProof="0" dirty="0"/>
          </a:p>
        </p:txBody>
      </p:sp>
      <p:sp>
        <p:nvSpPr>
          <p:cNvPr id="18" name="Shape 16"/>
          <p:cNvSpPr/>
          <p:nvPr/>
        </p:nvSpPr>
        <p:spPr>
          <a:xfrm>
            <a:off x="2194560" y="3392424"/>
            <a:ext cx="6492240" cy="603504"/>
          </a:xfrm>
          <a:prstGeom prst="rect">
            <a:avLst/>
          </a:prstGeom>
          <a:solidFill>
            <a:srgbClr val="FFFFFF"/>
          </a:solidFill>
          <a:ln w="12700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Shape 17"/>
          <p:cNvSpPr/>
          <p:nvPr/>
        </p:nvSpPr>
        <p:spPr>
          <a:xfrm>
            <a:off x="2468880" y="3840480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Shape 18"/>
          <p:cNvSpPr/>
          <p:nvPr/>
        </p:nvSpPr>
        <p:spPr>
          <a:xfrm>
            <a:off x="457200" y="4681728"/>
            <a:ext cx="8229600" cy="34747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→  Utilisez une ligne précise du texte (Doc A ou H)  ·  Citez-la  ·  Expliquez-la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Construire le plan : Antithèse  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4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Trouver une antithèse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3891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66928" y="1115568"/>
            <a:ext cx="801014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50" b="1" noProof="0" dirty="0">
                <a:solidFill>
                  <a:srgbClr val="D4EDDA"/>
                </a:solidFill>
              </a:rPr>
              <a:t>SUJET — </a:t>
            </a:r>
            <a:r>
              <a:rPr lang="fr-FR" sz="1150" i="1" noProof="0" dirty="0">
                <a:solidFill>
                  <a:srgbClr val="FFFFFF"/>
                </a:solidFill>
              </a:rPr>
              <a:t>Les médias à l'ère du numérique</a:t>
            </a:r>
            <a:endParaRPr lang="fr-FR" sz="1150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1764792"/>
            <a:ext cx="475488" cy="475488"/>
          </a:xfrm>
          <a:prstGeom prst="ellipse">
            <a:avLst/>
          </a:prstGeom>
          <a:solidFill>
            <a:srgbClr val="B03030"/>
          </a:solidFill>
          <a:ln w="12700">
            <a:solidFill>
              <a:srgbClr val="B0303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457200" y="176479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①</a:t>
            </a:r>
            <a:endParaRPr lang="fr-FR" sz="1400" noProof="0" dirty="0"/>
          </a:p>
        </p:txBody>
      </p:sp>
      <p:sp>
        <p:nvSpPr>
          <p:cNvPr id="10" name="Shape 8"/>
          <p:cNvSpPr/>
          <p:nvPr/>
        </p:nvSpPr>
        <p:spPr>
          <a:xfrm>
            <a:off x="1024128" y="169164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1133856" y="178308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Retourner l'argument</a:t>
            </a:r>
            <a:endParaRPr lang="fr-FR" sz="1600" noProof="0" dirty="0"/>
          </a:p>
        </p:txBody>
      </p:sp>
      <p:sp>
        <p:nvSpPr>
          <p:cNvPr id="12" name="Shape 10"/>
          <p:cNvSpPr/>
          <p:nvPr/>
        </p:nvSpPr>
        <p:spPr>
          <a:xfrm>
            <a:off x="5779008" y="169164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5870448" y="178308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Quelle limite apparaît dans le texte ?</a:t>
            </a:r>
            <a:endParaRPr lang="fr-FR" sz="1100" noProof="0" dirty="0"/>
          </a:p>
        </p:txBody>
      </p:sp>
      <p:sp>
        <p:nvSpPr>
          <p:cNvPr id="14" name="Shape 12"/>
          <p:cNvSpPr/>
          <p:nvPr/>
        </p:nvSpPr>
        <p:spPr>
          <a:xfrm>
            <a:off x="457200" y="2496312"/>
            <a:ext cx="475488" cy="475488"/>
          </a:xfrm>
          <a:prstGeom prst="ellipse">
            <a:avLst/>
          </a:prstGeom>
          <a:solidFill>
            <a:srgbClr val="2856A3"/>
          </a:solidFill>
          <a:ln w="12700">
            <a:solidFill>
              <a:srgbClr val="2856A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457200" y="249631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②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1024128" y="242316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1133856" y="251460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Changer de perspective</a:t>
            </a:r>
            <a:endParaRPr lang="fr-FR" sz="1600" noProof="0" dirty="0"/>
          </a:p>
        </p:txBody>
      </p:sp>
      <p:sp>
        <p:nvSpPr>
          <p:cNvPr id="18" name="Shape 16"/>
          <p:cNvSpPr/>
          <p:nvPr/>
        </p:nvSpPr>
        <p:spPr>
          <a:xfrm>
            <a:off x="5779008" y="242316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5870448" y="251460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Quel contre-argument peut-on formuler ?</a:t>
            </a:r>
            <a:endParaRPr lang="fr-FR" sz="1100" noProof="0" dirty="0"/>
          </a:p>
        </p:txBody>
      </p:sp>
      <p:sp>
        <p:nvSpPr>
          <p:cNvPr id="20" name="Shape 18"/>
          <p:cNvSpPr/>
          <p:nvPr/>
        </p:nvSpPr>
        <p:spPr>
          <a:xfrm>
            <a:off x="457200" y="3227832"/>
            <a:ext cx="475488" cy="475488"/>
          </a:xfrm>
          <a:prstGeom prst="ellipse">
            <a:avLst/>
          </a:prstGeom>
          <a:solidFill>
            <a:srgbClr val="6B3FA0"/>
          </a:solidFill>
          <a:ln w="12700">
            <a:solidFill>
              <a:srgbClr val="6B3FA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457200" y="322783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③</a:t>
            </a:r>
            <a:endParaRPr lang="fr-FR" sz="1400" noProof="0" dirty="0"/>
          </a:p>
        </p:txBody>
      </p:sp>
      <p:sp>
        <p:nvSpPr>
          <p:cNvPr id="22" name="Shape 20"/>
          <p:cNvSpPr/>
          <p:nvPr/>
        </p:nvSpPr>
        <p:spPr>
          <a:xfrm>
            <a:off x="1024128" y="315468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1133856" y="324612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Mobiliser un exemple des documents A ou H</a:t>
            </a:r>
            <a:endParaRPr lang="fr-FR" sz="1600" noProof="0" dirty="0"/>
          </a:p>
        </p:txBody>
      </p:sp>
      <p:sp>
        <p:nvSpPr>
          <p:cNvPr id="24" name="Shape 22"/>
          <p:cNvSpPr/>
          <p:nvPr/>
        </p:nvSpPr>
        <p:spPr>
          <a:xfrm>
            <a:off x="5779008" y="315468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5" name="Text 23"/>
          <p:cNvSpPr/>
          <p:nvPr/>
        </p:nvSpPr>
        <p:spPr>
          <a:xfrm>
            <a:off x="5870448" y="324612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Quel exemple dans le Doc H montre une limite ? </a:t>
            </a:r>
          </a:p>
          <a:p>
            <a:pPr marL="0" indent="0">
              <a:buNone/>
            </a:pPr>
            <a:r>
              <a:rPr lang="fr-FR" sz="800" i="1" noProof="0" dirty="0">
                <a:solidFill>
                  <a:srgbClr val="FF0000"/>
                </a:solidFill>
              </a:rPr>
              <a:t>Vous pouvez aussi produire des exemples personnels cohérents avec les textes.</a:t>
            </a:r>
            <a:endParaRPr lang="fr-FR" sz="800" noProof="0" dirty="0">
              <a:solidFill>
                <a:srgbClr val="FF0000"/>
              </a:solidFill>
            </a:endParaRPr>
          </a:p>
        </p:txBody>
      </p:sp>
      <p:sp>
        <p:nvSpPr>
          <p:cNvPr id="26" name="Shape 24"/>
          <p:cNvSpPr/>
          <p:nvPr/>
        </p:nvSpPr>
        <p:spPr>
          <a:xfrm>
            <a:off x="457200" y="4681728"/>
            <a:ext cx="8229600" cy="34747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7" name="Text 25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→  stratégie  ·  idée  ·  ancrage Doc A ou Doc H  ·  même structure que la thèse</a:t>
            </a:r>
            <a:endParaRPr lang="fr-FR" sz="1100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Exercice : Antithèse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4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Exercice — Formuler l'antithèse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3891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66928" y="1115568"/>
            <a:ext cx="801014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50" b="1" noProof="0" dirty="0">
                <a:solidFill>
                  <a:srgbClr val="D4EDDA"/>
                </a:solidFill>
              </a:rPr>
              <a:t>SUJET — </a:t>
            </a:r>
            <a:r>
              <a:rPr lang="fr-FR" sz="1150" i="1" noProof="0" dirty="0">
                <a:solidFill>
                  <a:srgbClr val="FFFFFF"/>
                </a:solidFill>
              </a:rPr>
              <a:t>Les médias à l'ère du numérique</a:t>
            </a:r>
            <a:endParaRPr lang="fr-FR" sz="1150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1682496"/>
            <a:ext cx="8229600" cy="475488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594360" y="1709928"/>
            <a:ext cx="795528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1A3C5E"/>
                </a:solidFill>
              </a:rPr>
              <a:t>Stratégie choisie (①②③) : </a:t>
            </a:r>
            <a:r>
              <a:rPr lang="fr-FR" sz="1400" i="1" noProof="0" dirty="0">
                <a:solidFill>
                  <a:srgbClr val="DEE4EC"/>
                </a:solidFill>
              </a:rPr>
              <a:t>…………………………………………………………</a:t>
            </a:r>
            <a:endParaRPr lang="fr-FR" sz="1400" noProof="0" dirty="0"/>
          </a:p>
        </p:txBody>
      </p:sp>
      <p:sp>
        <p:nvSpPr>
          <p:cNvPr id="10" name="Shape 8"/>
          <p:cNvSpPr/>
          <p:nvPr/>
        </p:nvSpPr>
        <p:spPr>
          <a:xfrm>
            <a:off x="457200" y="2267712"/>
            <a:ext cx="1737360" cy="713232"/>
          </a:xfrm>
          <a:prstGeom prst="rect">
            <a:avLst/>
          </a:prstGeom>
          <a:solidFill>
            <a:srgbClr val="B03030"/>
          </a:solidFill>
          <a:ln w="12700">
            <a:solidFill>
              <a:srgbClr val="B0303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457200" y="2267712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IDÉE</a:t>
            </a:r>
            <a:endParaRPr lang="fr-FR" sz="1300" noProof="0" dirty="0"/>
          </a:p>
        </p:txBody>
      </p:sp>
      <p:sp>
        <p:nvSpPr>
          <p:cNvPr id="12" name="Shape 10"/>
          <p:cNvSpPr/>
          <p:nvPr/>
        </p:nvSpPr>
        <p:spPr>
          <a:xfrm>
            <a:off x="2194560" y="2322576"/>
            <a:ext cx="6492240" cy="603504"/>
          </a:xfrm>
          <a:prstGeom prst="rect">
            <a:avLst/>
          </a:prstGeom>
          <a:solidFill>
            <a:srgbClr val="FFFFFF"/>
          </a:solidFill>
          <a:ln w="12700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Shape 11"/>
          <p:cNvSpPr/>
          <p:nvPr/>
        </p:nvSpPr>
        <p:spPr>
          <a:xfrm>
            <a:off x="2468880" y="2770632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Shape 12"/>
          <p:cNvSpPr/>
          <p:nvPr/>
        </p:nvSpPr>
        <p:spPr>
          <a:xfrm>
            <a:off x="457200" y="3968496"/>
            <a:ext cx="1737360" cy="713232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pPr algn="ctr"/>
            <a:endParaRPr kumimoji="0" lang="fr-FR" sz="13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/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</a:t>
            </a:r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457200" y="3090672"/>
            <a:ext cx="1737360" cy="7132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fr-FR" sz="1300" noProof="0" dirty="0"/>
          </a:p>
        </p:txBody>
      </p:sp>
      <p:sp>
        <p:nvSpPr>
          <p:cNvPr id="16" name="Shape 14"/>
          <p:cNvSpPr/>
          <p:nvPr/>
        </p:nvSpPr>
        <p:spPr>
          <a:xfrm>
            <a:off x="2194560" y="4078224"/>
            <a:ext cx="6492240" cy="603504"/>
          </a:xfrm>
          <a:prstGeom prst="rect">
            <a:avLst/>
          </a:prstGeom>
          <a:solidFill>
            <a:srgbClr val="FFFFFF"/>
          </a:solidFill>
          <a:ln w="12700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Shape 15"/>
          <p:cNvSpPr/>
          <p:nvPr/>
        </p:nvSpPr>
        <p:spPr>
          <a:xfrm>
            <a:off x="2468880" y="4449269"/>
            <a:ext cx="5943600" cy="0"/>
          </a:xfrm>
          <a:prstGeom prst="line">
            <a:avLst/>
          </a:prstGeom>
          <a:noFill/>
          <a:ln w="9525">
            <a:solidFill>
              <a:srgbClr val="DEE4EC"/>
            </a:solidFill>
            <a:prstDash val="dash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Text 18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→  Appuyez-vous sur un passage précis du texte (Doc A ou H)</a:t>
            </a:r>
          </a:p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→  Connecteur : Cependant… / D’un autre côté…</a:t>
            </a:r>
            <a:endParaRPr lang="fr-FR" sz="1100" noProof="0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552FD23-AD68-4FEB-4E2F-71A3DA78D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56" y="3090672"/>
            <a:ext cx="1749704" cy="725487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1FBC919-9B8D-4937-7381-64142118F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4560" y="3188155"/>
            <a:ext cx="6504996" cy="61574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89EAAD6-8D9B-6E39-D223-C4BE58AF2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0292" y="3480053"/>
            <a:ext cx="5950212" cy="12193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C4E8B7FD-F9AD-E9A1-1C4C-25CF39BA1DAF}"/>
              </a:ext>
            </a:extLst>
          </p:cNvPr>
          <p:cNvSpPr txBox="1"/>
          <p:nvPr/>
        </p:nvSpPr>
        <p:spPr>
          <a:xfrm>
            <a:off x="838900" y="3295387"/>
            <a:ext cx="14538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noProof="0" dirty="0">
                <a:solidFill>
                  <a:schemeClr val="bg1"/>
                </a:solidFill>
              </a:rPr>
              <a:t>EXPLICATION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Construire le plan : Synthèse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5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Réussir la synthèse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02336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94360" y="1115568"/>
            <a:ext cx="7955280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La synthèse dépasse l'opposition, elle ne la répète pas.</a:t>
            </a:r>
            <a:endParaRPr lang="fr-FR" sz="1300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1737360"/>
            <a:ext cx="475488" cy="475488"/>
          </a:xfrm>
          <a:prstGeom prst="ellipse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457200" y="1737360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①</a:t>
            </a:r>
            <a:endParaRPr lang="fr-FR" sz="1400" noProof="0" dirty="0"/>
          </a:p>
        </p:txBody>
      </p:sp>
      <p:sp>
        <p:nvSpPr>
          <p:cNvPr id="10" name="Shape 8"/>
          <p:cNvSpPr/>
          <p:nvPr/>
        </p:nvSpPr>
        <p:spPr>
          <a:xfrm>
            <a:off x="1024128" y="1664208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1133856" y="1755648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Dépasser thèse ET antithèse</a:t>
            </a:r>
            <a:endParaRPr lang="fr-FR" sz="1600" noProof="0" dirty="0"/>
          </a:p>
        </p:txBody>
      </p:sp>
      <p:sp>
        <p:nvSpPr>
          <p:cNvPr id="12" name="Shape 10"/>
          <p:cNvSpPr/>
          <p:nvPr/>
        </p:nvSpPr>
        <p:spPr>
          <a:xfrm>
            <a:off x="457200" y="2432304"/>
            <a:ext cx="475488" cy="475488"/>
          </a:xfrm>
          <a:prstGeom prst="ellipse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457200" y="2432304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②</a:t>
            </a:r>
            <a:endParaRPr lang="fr-FR" sz="1400" noProof="0" dirty="0"/>
          </a:p>
        </p:txBody>
      </p:sp>
      <p:sp>
        <p:nvSpPr>
          <p:cNvPr id="14" name="Shape 12"/>
          <p:cNvSpPr/>
          <p:nvPr/>
        </p:nvSpPr>
        <p:spPr>
          <a:xfrm>
            <a:off x="1024128" y="2359152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1133856" y="2450592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Proposer une perspective d'avenir</a:t>
            </a:r>
            <a:endParaRPr lang="fr-FR" sz="1600" noProof="0" dirty="0"/>
          </a:p>
        </p:txBody>
      </p:sp>
      <p:sp>
        <p:nvSpPr>
          <p:cNvPr id="16" name="Shape 14"/>
          <p:cNvSpPr/>
          <p:nvPr/>
        </p:nvSpPr>
        <p:spPr>
          <a:xfrm>
            <a:off x="457200" y="3127248"/>
            <a:ext cx="475488" cy="475488"/>
          </a:xfrm>
          <a:prstGeom prst="ellipse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457200" y="3127248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③</a:t>
            </a:r>
            <a:endParaRPr lang="fr-FR" sz="1400" noProof="0" dirty="0"/>
          </a:p>
        </p:txBody>
      </p:sp>
      <p:sp>
        <p:nvSpPr>
          <p:cNvPr id="18" name="Shape 16"/>
          <p:cNvSpPr/>
          <p:nvPr/>
        </p:nvSpPr>
        <p:spPr>
          <a:xfrm>
            <a:off x="1024128" y="3054096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1133856" y="3145536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Répondre au sujet explicitement</a:t>
            </a:r>
            <a:endParaRPr lang="fr-FR" sz="1600" noProof="0" dirty="0"/>
          </a:p>
        </p:txBody>
      </p:sp>
      <p:sp>
        <p:nvSpPr>
          <p:cNvPr id="20" name="Shape 18"/>
          <p:cNvSpPr/>
          <p:nvPr/>
        </p:nvSpPr>
        <p:spPr>
          <a:xfrm>
            <a:off x="457200" y="3840480"/>
            <a:ext cx="8229600" cy="566928"/>
          </a:xfrm>
          <a:prstGeom prst="rect">
            <a:avLst/>
          </a:prstGeom>
          <a:solidFill>
            <a:srgbClr val="FDF0EE"/>
          </a:solidFill>
          <a:ln w="9525">
            <a:solidFill>
              <a:srgbClr val="B03030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594360" y="3867912"/>
            <a:ext cx="795528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50" b="1" noProof="0" dirty="0">
                <a:solidFill>
                  <a:srgbClr val="B03030"/>
                </a:solidFill>
              </a:rPr>
              <a:t>À éviter : </a:t>
            </a:r>
            <a:r>
              <a:rPr lang="fr-FR" sz="1250" noProof="0" dirty="0">
                <a:solidFill>
                  <a:srgbClr val="1C2226"/>
                </a:solidFill>
              </a:rPr>
              <a:t>résumer  ·  rester neutre  ·  répéter thèse + antithèse  ·  ne pas répondre à la problématique posée</a:t>
            </a:r>
            <a:endParaRPr lang="fr-FR" sz="1250" noProof="0" dirty="0"/>
          </a:p>
        </p:txBody>
      </p:sp>
      <p:sp>
        <p:nvSpPr>
          <p:cNvPr id="22" name="Shape 20"/>
          <p:cNvSpPr/>
          <p:nvPr/>
        </p:nvSpPr>
        <p:spPr>
          <a:xfrm>
            <a:off x="457200" y="4681728"/>
            <a:ext cx="8229600" cy="34747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fr-FR" sz="1100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Production autonome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6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1245765" y="53790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0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Production autonome d’un plan : thèmes </a:t>
            </a:r>
            <a:r>
              <a:rPr lang="fr-FR" sz="20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</a:rPr>
              <a:t>au choix</a:t>
            </a:r>
            <a:endParaRPr lang="fr-FR" sz="20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70432"/>
            <a:ext cx="411480" cy="3291840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868680" y="1170432"/>
            <a:ext cx="3566160" cy="1572768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457200" y="1828800"/>
            <a:ext cx="41148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FFFFFF"/>
                </a:solidFill>
              </a:rPr>
              <a:t>A</a:t>
            </a:r>
            <a:endParaRPr lang="fr-FR" sz="1600" noProof="0" dirty="0"/>
          </a:p>
        </p:txBody>
      </p:sp>
      <p:sp>
        <p:nvSpPr>
          <p:cNvPr id="9" name="Text 7"/>
          <p:cNvSpPr/>
          <p:nvPr/>
        </p:nvSpPr>
        <p:spPr>
          <a:xfrm>
            <a:off x="987552" y="1234440"/>
            <a:ext cx="3364992" cy="144475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1A3C5E"/>
                </a:solidFill>
              </a:rPr>
              <a:t>L’abondance d’information est-elle un progrès ?
</a:t>
            </a:r>
            <a:r>
              <a:rPr lang="fr-FR" sz="1300" noProof="0" dirty="0">
                <a:solidFill>
                  <a:srgbClr val="1C2226"/>
                </a:solidFill>
              </a:rPr>
              <a:t>Dans un monde hyperconnecté
où l'information est</a:t>
            </a:r>
            <a:r>
              <a:rPr lang="fr-FR" sz="1300" dirty="0">
                <a:solidFill>
                  <a:srgbClr val="1C2226"/>
                </a:solidFill>
              </a:rPr>
              <a:t> partout et continue</a:t>
            </a:r>
            <a:r>
              <a:rPr lang="fr-FR" sz="1300" noProof="0" dirty="0">
                <a:solidFill>
                  <a:srgbClr val="1C2226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1C2226"/>
                </a:solidFill>
              </a:rPr>
              <a:t>Rapidité, accessibilité, ouverture sur le monde.</a:t>
            </a:r>
            <a:endParaRPr lang="fr-FR" sz="1400" noProof="0" dirty="0"/>
          </a:p>
        </p:txBody>
      </p:sp>
      <p:sp>
        <p:nvSpPr>
          <p:cNvPr id="10" name="Shape 8"/>
          <p:cNvSpPr/>
          <p:nvPr/>
        </p:nvSpPr>
        <p:spPr>
          <a:xfrm>
            <a:off x="868680" y="2834640"/>
            <a:ext cx="3566160" cy="162763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457200" y="3429000"/>
            <a:ext cx="41148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600" b="1" noProof="0" dirty="0">
                <a:solidFill>
                  <a:srgbClr val="FFFFFF"/>
                </a:solidFill>
              </a:rPr>
              <a:t>B</a:t>
            </a:r>
            <a:endParaRPr lang="fr-FR" sz="1600" noProof="0" dirty="0"/>
          </a:p>
        </p:txBody>
      </p:sp>
      <p:sp>
        <p:nvSpPr>
          <p:cNvPr id="12" name="Text 10"/>
          <p:cNvSpPr/>
          <p:nvPr/>
        </p:nvSpPr>
        <p:spPr>
          <a:xfrm>
            <a:off x="987552" y="2898648"/>
            <a:ext cx="3364992" cy="148132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1A3C5E"/>
                </a:solidFill>
              </a:rPr>
              <a:t>La liberté de la presse est-elle menacée ?
</a:t>
            </a:r>
            <a:r>
              <a:rPr lang="fr-FR" sz="1300" noProof="0" dirty="0">
                <a:solidFill>
                  <a:srgbClr val="1C2226"/>
                </a:solidFill>
              </a:rPr>
              <a:t>Fake news · répressions · censure</a:t>
            </a:r>
            <a:r>
              <a:rPr lang="fr-FR" sz="1300" dirty="0">
                <a:solidFill>
                  <a:srgbClr val="1C2226"/>
                </a:solidFill>
              </a:rPr>
              <a:t>, canaux alternatifs d’expression.</a:t>
            </a:r>
            <a:r>
              <a:rPr lang="fr-FR" sz="1300" noProof="0" dirty="0">
                <a:solidFill>
                  <a:srgbClr val="1C2226"/>
                </a:solidFill>
              </a:rPr>
              <a:t>
</a:t>
            </a:r>
            <a:endParaRPr lang="fr-FR" sz="1400" noProof="0" dirty="0"/>
          </a:p>
        </p:txBody>
      </p:sp>
      <p:sp>
        <p:nvSpPr>
          <p:cNvPr id="13" name="Shape 11"/>
          <p:cNvSpPr/>
          <p:nvPr/>
        </p:nvSpPr>
        <p:spPr>
          <a:xfrm>
            <a:off x="4663440" y="1170432"/>
            <a:ext cx="4023360" cy="329184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4800600" y="1325880"/>
            <a:ext cx="3749040" cy="30175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200" b="1" kern="0" spc="200" noProof="0" dirty="0">
                <a:solidFill>
                  <a:srgbClr val="D4EDDA"/>
                </a:solidFill>
              </a:rPr>
              <a:t>À produire
</a:t>
            </a:r>
            <a:endParaRPr lang="fr-FR" sz="1200" b="1" kern="0" spc="200" dirty="0">
              <a:solidFill>
                <a:srgbClr val="D4EDDA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fr-FR" sz="1200" b="1" kern="0" spc="200" dirty="0">
                <a:solidFill>
                  <a:schemeClr val="bg1"/>
                </a:solidFill>
              </a:rPr>
              <a:t> </a:t>
            </a:r>
            <a:r>
              <a:rPr lang="fr-FR" sz="1200" b="1" kern="0" spc="200" noProof="0" dirty="0">
                <a:solidFill>
                  <a:schemeClr val="bg1"/>
                </a:solidFill>
              </a:rPr>
              <a:t> Problématique</a:t>
            </a:r>
            <a:endParaRPr lang="fr-FR" sz="1200" noProof="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fr-FR" sz="1200" b="1" noProof="0" dirty="0">
                <a:solidFill>
                  <a:schemeClr val="bg1"/>
                </a:solidFill>
              </a:rPr>
              <a:t>Thèse (2 arguments)</a:t>
            </a:r>
            <a:endParaRPr lang="fr-FR" sz="1200" noProof="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fr-FR" sz="1200" b="1" noProof="0" dirty="0">
                <a:solidFill>
                  <a:schemeClr val="bg1"/>
                </a:solidFill>
              </a:rPr>
              <a:t>Antithèse (idem)</a:t>
            </a:r>
            <a:endParaRPr lang="fr-FR" sz="1200" noProof="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fr-FR" sz="1200" b="1" noProof="0" dirty="0">
                <a:solidFill>
                  <a:schemeClr val="bg1"/>
                </a:solidFill>
              </a:rPr>
              <a:t>Synthèse (une proposition principale avec des exemples)</a:t>
            </a:r>
            <a:endParaRPr lang="fr-FR" sz="1200" noProof="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fr-FR" sz="1200" noProof="0" dirty="0">
                <a:solidFill>
                  <a:srgbClr val="C8D8E8"/>
                </a:solidFill>
              </a:rPr>
              <a:t>
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ocabulai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Vocabulaire — Journalisme (1/4)</a:t>
            </a:r>
          </a:p>
        </p:txBody>
      </p:sp>
      <p:sp>
        <p:nvSpPr>
          <p:cNvPr id="4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Vocabulaire — Journalisme (1/4)</a:t>
            </a:r>
          </a:p>
        </p:txBody>
      </p:sp>
      <p:sp>
        <p:nvSpPr>
          <p:cNvPr id="5" name="H5"/>
          <p:cNvSpPr/>
          <p:nvPr/>
        </p:nvSpPr>
        <p:spPr>
          <a:xfrm>
            <a:off x="457200" y="1115760"/>
            <a:ext cx="3840480" cy="384048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Genres journalistiques</a:t>
            </a:r>
          </a:p>
        </p:txBody>
      </p:sp>
      <p:sp>
        <p:nvSpPr>
          <p:cNvPr id="6" name="B6"/>
          <p:cNvSpPr/>
          <p:nvPr/>
        </p:nvSpPr>
        <p:spPr>
          <a:xfrm>
            <a:off x="457200" y="1499808"/>
            <a:ext cx="3840480" cy="3261168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chronique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compte rendu sportif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critique de films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critique de livres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dépêche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l’éditorial (m.)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l’entretien (m.)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l’interview (f./m.)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portrait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reportage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revue de presse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tribune libre</a:t>
            </a:r>
          </a:p>
        </p:txBody>
      </p:sp>
      <p:sp>
        <p:nvSpPr>
          <p:cNvPr id="7" name="H7"/>
          <p:cNvSpPr/>
          <p:nvPr/>
        </p:nvSpPr>
        <p:spPr>
          <a:xfrm>
            <a:off x="4572000" y="1115760"/>
            <a:ext cx="4114800" cy="384048"/>
          </a:xfrm>
          <a:prstGeom prst="rect">
            <a:avLst/>
          </a:prstGeom>
          <a:solidFill>
            <a:srgbClr val="8B3A3A"/>
          </a:solidFill>
          <a:ln w="12700">
            <a:solidFill>
              <a:srgbClr val="8B3A3A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Activités du journaliste</a:t>
            </a:r>
          </a:p>
        </p:txBody>
      </p:sp>
      <p:sp>
        <p:nvSpPr>
          <p:cNvPr id="8" name="B8"/>
          <p:cNvSpPr/>
          <p:nvPr/>
        </p:nvSpPr>
        <p:spPr>
          <a:xfrm>
            <a:off x="4572000" y="1499808"/>
            <a:ext cx="4114800" cy="3261168"/>
          </a:xfrm>
          <a:prstGeom prst="rect">
            <a:avLst/>
          </a:prstGeom>
          <a:solidFill>
            <a:srgbClr val="FAF0F0"/>
          </a:solidFill>
          <a:ln w="9525">
            <a:solidFill>
              <a:srgbClr val="8B3A3A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aborder un sujet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conquérir de l’audience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explorer les faits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hiérarchiser l’information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interroger des protagonistes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rapporter les faits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recouper les sources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recueillir des témoignages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traiter l’information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vérifier les faits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publier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ocabu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Vocabulaire — Journalisme (2/4)</a:t>
            </a:r>
          </a:p>
        </p:txBody>
      </p:sp>
      <p:sp>
        <p:nvSpPr>
          <p:cNvPr id="4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Vocabulaire — Journalisme &amp; médias (2/4)</a:t>
            </a:r>
          </a:p>
        </p:txBody>
      </p:sp>
      <p:sp>
        <p:nvSpPr>
          <p:cNvPr id="5" name="H5"/>
          <p:cNvSpPr/>
          <p:nvPr/>
        </p:nvSpPr>
        <p:spPr>
          <a:xfrm>
            <a:off x="457200" y="1115760"/>
            <a:ext cx="3840480" cy="384048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L’infobésité et l’information</a:t>
            </a:r>
          </a:p>
        </p:txBody>
      </p:sp>
      <p:sp>
        <p:nvSpPr>
          <p:cNvPr id="6" name="B6"/>
          <p:cNvSpPr/>
          <p:nvPr/>
        </p:nvSpPr>
        <p:spPr>
          <a:xfrm>
            <a:off x="457200" y="1499808"/>
            <a:ext cx="3840480" cy="3261168"/>
          </a:xfrm>
          <a:prstGeom prst="rect">
            <a:avLst/>
          </a:prstGeom>
          <a:solidFill>
            <a:srgbClr val="EAF0F7"/>
          </a:solidFill>
          <a:ln w="9525">
            <a:solidFill>
              <a:srgbClr val="1A3C5E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canal d’information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chaîne d’information continue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débordé(e) de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digérer l’information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envahi(e)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submergé(e) de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flot continu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l’information surabondante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les réseaux sociaux</a:t>
            </a:r>
          </a:p>
        </p:txBody>
      </p:sp>
      <p:sp>
        <p:nvSpPr>
          <p:cNvPr id="7" name="H7"/>
          <p:cNvSpPr/>
          <p:nvPr/>
        </p:nvSpPr>
        <p:spPr>
          <a:xfrm>
            <a:off x="4572000" y="1115760"/>
            <a:ext cx="4114800" cy="384048"/>
          </a:xfrm>
          <a:prstGeom prst="rect">
            <a:avLst/>
          </a:prstGeom>
          <a:solidFill>
            <a:srgbClr val="2D5E8A"/>
          </a:solidFill>
          <a:ln w="12700">
            <a:solidFill>
              <a:srgbClr val="2D5E8A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Expressions</a:t>
            </a:r>
          </a:p>
        </p:txBody>
      </p:sp>
      <p:sp>
        <p:nvSpPr>
          <p:cNvPr id="8" name="B8"/>
          <p:cNvSpPr/>
          <p:nvPr/>
        </p:nvSpPr>
        <p:spPr>
          <a:xfrm>
            <a:off x="4572000" y="1499808"/>
            <a:ext cx="4114800" cy="3261168"/>
          </a:xfrm>
          <a:prstGeom prst="rect">
            <a:avLst/>
          </a:prstGeom>
          <a:solidFill>
            <a:srgbClr val="EFF4FA"/>
          </a:solidFill>
          <a:ln w="9525">
            <a:solidFill>
              <a:srgbClr val="2D5E8A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l’actualité chaude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faire la une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faire les gros titres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se lancer dans le numérique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prendre un virage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aux antipodes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défrayer la chronique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prendre parti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nuancer ses propos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ocabulai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Vocabulaire — Journalisme (3/4)</a:t>
            </a:r>
          </a:p>
        </p:txBody>
      </p:sp>
      <p:sp>
        <p:nvSpPr>
          <p:cNvPr id="4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Vocabulaire — Journalisme &amp; médias (3/4)</a:t>
            </a:r>
          </a:p>
        </p:txBody>
      </p:sp>
      <p:sp>
        <p:nvSpPr>
          <p:cNvPr id="5" name="H5"/>
          <p:cNvSpPr/>
          <p:nvPr/>
        </p:nvSpPr>
        <p:spPr>
          <a:xfrm>
            <a:off x="457200" y="1115760"/>
            <a:ext cx="3840480" cy="384048"/>
          </a:xfrm>
          <a:prstGeom prst="rect">
            <a:avLst/>
          </a:prstGeom>
          <a:solidFill>
            <a:srgbClr val="4A6F8A"/>
          </a:solidFill>
          <a:ln w="12700">
            <a:solidFill>
              <a:srgbClr val="4A6F8A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Types de presse et fréquence</a:t>
            </a:r>
          </a:p>
        </p:txBody>
      </p:sp>
      <p:sp>
        <p:nvSpPr>
          <p:cNvPr id="6" name="B6"/>
          <p:cNvSpPr/>
          <p:nvPr/>
        </p:nvSpPr>
        <p:spPr>
          <a:xfrm>
            <a:off x="457200" y="1499808"/>
            <a:ext cx="3840480" cy="3261168"/>
          </a:xfrm>
          <a:prstGeom prst="rect">
            <a:avLst/>
          </a:prstGeom>
          <a:solidFill>
            <a:srgbClr val="EAF0F7"/>
          </a:solidFill>
          <a:ln w="9525">
            <a:solidFill>
              <a:srgbClr val="4A6F8A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canard (</a:t>
            </a:r>
            <a:r>
              <a:rPr lang="fr-FR" sz="1000" noProof="0" dirty="0" err="1">
                <a:solidFill>
                  <a:srgbClr val="1A3C5E"/>
                </a:solidFill>
              </a:rPr>
              <a:t>fam</a:t>
            </a:r>
            <a:r>
              <a:rPr lang="fr-FR" sz="1000" noProof="0" dirty="0">
                <a:solidFill>
                  <a:srgbClr val="1A3C5E"/>
                </a:solidFill>
              </a:rPr>
              <a:t>.)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l’hebdomadaire (m.)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journal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magazine (télé, sportif)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mensuel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locale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nationale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internationale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papier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à scandale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presse people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quotidien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la revue littéraire</a:t>
            </a:r>
          </a:p>
          <a:p>
            <a:pPr marL="228600" indent="-228600">
              <a:buChar char="•"/>
            </a:pPr>
            <a:r>
              <a:rPr lang="fr-FR" sz="1000" noProof="0" dirty="0">
                <a:solidFill>
                  <a:srgbClr val="1A3C5E"/>
                </a:solidFill>
              </a:rPr>
              <a:t>le support numérique</a:t>
            </a:r>
          </a:p>
        </p:txBody>
      </p:sp>
      <p:sp>
        <p:nvSpPr>
          <p:cNvPr id="7" name="H7"/>
          <p:cNvSpPr/>
          <p:nvPr/>
        </p:nvSpPr>
        <p:spPr>
          <a:xfrm>
            <a:off x="4572000" y="1115760"/>
            <a:ext cx="4114800" cy="384048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Le travail du journaliste</a:t>
            </a:r>
          </a:p>
        </p:txBody>
      </p:sp>
      <p:sp>
        <p:nvSpPr>
          <p:cNvPr id="8" name="B8"/>
          <p:cNvSpPr/>
          <p:nvPr/>
        </p:nvSpPr>
        <p:spPr>
          <a:xfrm>
            <a:off x="4572000" y="1499808"/>
            <a:ext cx="4114800" cy="3261168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attirer la curiosité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explorer les faits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fournir des données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hiérarchiser l’information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interroger des témoins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mettre en ligne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recouper les sources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relever des tensions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se tenir au courant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susciter l’intérêt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vérifier les faits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A3C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" cy="5143500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530352" y="658368"/>
            <a:ext cx="47548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fr-FR" sz="1200" noProof="0" dirty="0"/>
          </a:p>
        </p:txBody>
      </p:sp>
      <p:sp>
        <p:nvSpPr>
          <p:cNvPr id="4" name="Text 2"/>
          <p:cNvSpPr/>
          <p:nvPr/>
        </p:nvSpPr>
        <p:spPr>
          <a:xfrm>
            <a:off x="530352" y="1051560"/>
            <a:ext cx="5029200" cy="19019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5200" b="1" noProof="0" dirty="0">
                <a:solidFill>
                  <a:srgbClr val="FFFFFF"/>
                </a:solidFill>
                <a:ea typeface="Georgia" pitchFamily="34" charset="-122"/>
                <a:cs typeface="Georgia" pitchFamily="34" charset="-120"/>
              </a:rPr>
              <a:t>Du sujet</a:t>
            </a:r>
            <a:endParaRPr lang="fr-FR" sz="5200" noProof="0" dirty="0"/>
          </a:p>
          <a:p>
            <a:pPr marL="0" indent="0">
              <a:buNone/>
            </a:pPr>
            <a:r>
              <a:rPr lang="fr-FR" sz="5200" b="1" noProof="0" dirty="0">
                <a:solidFill>
                  <a:srgbClr val="FFFFFF"/>
                </a:solidFill>
                <a:ea typeface="Georgia" pitchFamily="34" charset="-122"/>
                <a:cs typeface="Georgia" pitchFamily="34" charset="-120"/>
              </a:rPr>
              <a:t>au plan</a:t>
            </a:r>
            <a:endParaRPr lang="fr-FR" sz="5200" noProof="0" dirty="0"/>
          </a:p>
        </p:txBody>
      </p:sp>
      <p:sp>
        <p:nvSpPr>
          <p:cNvPr id="5" name="Shape 3"/>
          <p:cNvSpPr/>
          <p:nvPr/>
        </p:nvSpPr>
        <p:spPr>
          <a:xfrm>
            <a:off x="530352" y="2999232"/>
            <a:ext cx="4480560" cy="420624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6" name="Text 4"/>
          <p:cNvSpPr/>
          <p:nvPr/>
        </p:nvSpPr>
        <p:spPr>
          <a:xfrm>
            <a:off x="530352" y="2999232"/>
            <a:ext cx="44805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FFFFFF"/>
                </a:solidFill>
              </a:rPr>
              <a:t>L’avenir des médias</a:t>
            </a:r>
            <a:endParaRPr lang="fr-FR" sz="1300" noProof="0" dirty="0"/>
          </a:p>
        </p:txBody>
      </p:sp>
      <p:sp>
        <p:nvSpPr>
          <p:cNvPr id="7" name="Text 5"/>
          <p:cNvSpPr/>
          <p:nvPr/>
        </p:nvSpPr>
        <p:spPr>
          <a:xfrm>
            <a:off x="530352" y="3566160"/>
            <a:ext cx="4754880" cy="8046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endParaRPr lang="fr-FR" sz="1000" noProof="0" dirty="0"/>
          </a:p>
        </p:txBody>
      </p:sp>
      <p:sp>
        <p:nvSpPr>
          <p:cNvPr id="8" name="Shape 6"/>
          <p:cNvSpPr/>
          <p:nvPr/>
        </p:nvSpPr>
        <p:spPr>
          <a:xfrm>
            <a:off x="5669280" y="1005840"/>
            <a:ext cx="3200400" cy="2834640"/>
          </a:xfrm>
          <a:prstGeom prst="rect">
            <a:avLst/>
          </a:prstGeom>
          <a:solidFill>
            <a:srgbClr val="0D2B40"/>
          </a:solidFill>
          <a:ln w="190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5760720" y="1170432"/>
            <a:ext cx="2999232" cy="2487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500" i="1" noProof="0" dirty="0">
                <a:solidFill>
                  <a:srgbClr val="FFFFFF"/>
                </a:solidFill>
              </a:rPr>
              <a:t>« Le journalisme,
c'est le contact
et la distance. »
</a:t>
            </a:r>
            <a:r>
              <a:rPr lang="fr-FR" sz="1000" b="1" noProof="0" dirty="0">
                <a:solidFill>
                  <a:srgbClr val="D4EDDA"/>
                </a:solidFill>
              </a:rPr>
              <a:t>Hubert Beuve-Méry
</a:t>
            </a:r>
            <a:r>
              <a:rPr lang="fr-FR" sz="900" i="1" noProof="0" dirty="0">
                <a:solidFill>
                  <a:srgbClr val="8AAFC0"/>
                </a:solidFill>
              </a:rPr>
              <a:t>fondateur du journal Le Monde</a:t>
            </a:r>
            <a:endParaRPr lang="fr-FR" sz="1500" noProof="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ocabulai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Vocabulaire — Journalisme (4/4)</a:t>
            </a:r>
          </a:p>
        </p:txBody>
      </p:sp>
      <p:sp>
        <p:nvSpPr>
          <p:cNvPr id="4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Vocabulaire — Journalisme &amp; médias (4/4)</a:t>
            </a:r>
          </a:p>
        </p:txBody>
      </p:sp>
      <p:sp>
        <p:nvSpPr>
          <p:cNvPr id="5" name="H5"/>
          <p:cNvSpPr/>
          <p:nvPr/>
        </p:nvSpPr>
        <p:spPr>
          <a:xfrm>
            <a:off x="457200" y="1115760"/>
            <a:ext cx="3840480" cy="384048"/>
          </a:xfrm>
          <a:prstGeom prst="rect">
            <a:avLst/>
          </a:prstGeom>
          <a:solidFill>
            <a:srgbClr val="8B3A3A"/>
          </a:solidFill>
          <a:ln w="12700">
            <a:solidFill>
              <a:srgbClr val="8B3A3A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Vraies et fausses informations</a:t>
            </a:r>
          </a:p>
        </p:txBody>
      </p:sp>
      <p:sp>
        <p:nvSpPr>
          <p:cNvPr id="6" name="B6"/>
          <p:cNvSpPr/>
          <p:nvPr/>
        </p:nvSpPr>
        <p:spPr>
          <a:xfrm>
            <a:off x="457200" y="1499808"/>
            <a:ext cx="3840480" cy="3261168"/>
          </a:xfrm>
          <a:prstGeom prst="rect">
            <a:avLst/>
          </a:prstGeom>
          <a:solidFill>
            <a:srgbClr val="FAF0F0"/>
          </a:solidFill>
          <a:ln w="9525">
            <a:solidFill>
              <a:srgbClr val="8B3A3A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crédible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source fiable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déformer la réalité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falsifier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de bonne foi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indépendant(e)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l’intox (f.)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canular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répandre une fausse nouvelle / une rumeur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le sensationnalisme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la véracité</a:t>
            </a:r>
          </a:p>
        </p:txBody>
      </p:sp>
      <p:sp>
        <p:nvSpPr>
          <p:cNvPr id="7" name="H7"/>
          <p:cNvSpPr/>
          <p:nvPr/>
        </p:nvSpPr>
        <p:spPr>
          <a:xfrm>
            <a:off x="4572000" y="1115760"/>
            <a:ext cx="4114800" cy="384048"/>
          </a:xfrm>
          <a:prstGeom prst="rect">
            <a:avLst/>
          </a:prstGeom>
          <a:solidFill>
            <a:srgbClr val="2D5E8A"/>
          </a:solidFill>
          <a:ln w="12700">
            <a:solidFill>
              <a:srgbClr val="2D5E8A"/>
            </a:solidFill>
          </a:ln>
        </p:spPr>
        <p:txBody>
          <a:bodyPr wrap="square" rtlCol="0" anchor="ctr"/>
          <a:lstStyle/>
          <a:p>
            <a:pPr marL="114300" indent="0">
              <a:buNone/>
            </a:pPr>
            <a:r>
              <a:rPr lang="fr-FR" sz="1200" b="1" noProof="0" dirty="0">
                <a:solidFill>
                  <a:srgbClr val="FFFFFF"/>
                </a:solidFill>
              </a:rPr>
              <a:t>Expressions + registre</a:t>
            </a:r>
          </a:p>
        </p:txBody>
      </p:sp>
      <p:sp>
        <p:nvSpPr>
          <p:cNvPr id="8" name="E8"/>
          <p:cNvSpPr/>
          <p:nvPr/>
        </p:nvSpPr>
        <p:spPr>
          <a:xfrm>
            <a:off x="4572000" y="1499808"/>
            <a:ext cx="4114800" cy="3261168"/>
          </a:xfrm>
          <a:prstGeom prst="rect">
            <a:avLst/>
          </a:prstGeom>
          <a:solidFill>
            <a:srgbClr val="EFF4FA"/>
          </a:solidFill>
          <a:ln w="9525">
            <a:solidFill>
              <a:srgbClr val="2D5E8A"/>
            </a:solidFill>
          </a:ln>
        </p:spPr>
        <p:txBody>
          <a:bodyPr wrap="square" lIns="182880" tIns="182880" rIns="182880" bIns="182880" rtlCol="0" anchor="t"/>
          <a:lstStyle/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avoir le scoop </a:t>
            </a:r>
            <a:r>
              <a:rPr lang="fr-FR" sz="900" i="1" noProof="0" dirty="0">
                <a:solidFill>
                  <a:srgbClr val="4A6F8A"/>
                </a:solidFill>
              </a:rPr>
              <a:t>(standard)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ça ne regarde que lui </a:t>
            </a:r>
            <a:r>
              <a:rPr lang="fr-FR" sz="900" i="1" noProof="0" dirty="0">
                <a:solidFill>
                  <a:srgbClr val="4A6F8A"/>
                </a:solidFill>
              </a:rPr>
              <a:t>(familier)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créer le buzz </a:t>
            </a:r>
            <a:r>
              <a:rPr lang="fr-FR" sz="900" i="1" noProof="0" dirty="0">
                <a:solidFill>
                  <a:srgbClr val="4A6F8A"/>
                </a:solidFill>
              </a:rPr>
              <a:t>(standard)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défrayer la chronique </a:t>
            </a:r>
            <a:r>
              <a:rPr lang="fr-FR" sz="900" i="1" noProof="0" dirty="0">
                <a:solidFill>
                  <a:srgbClr val="4A6F8A"/>
                </a:solidFill>
              </a:rPr>
              <a:t>(soutenu)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être aux antipodes </a:t>
            </a:r>
            <a:r>
              <a:rPr lang="fr-FR" sz="900" i="1" noProof="0" dirty="0">
                <a:solidFill>
                  <a:srgbClr val="4A6F8A"/>
                </a:solidFill>
              </a:rPr>
              <a:t>(soutenu)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découvrir le pot aux roses </a:t>
            </a:r>
            <a:r>
              <a:rPr lang="fr-FR" sz="900" i="1" noProof="0" dirty="0">
                <a:solidFill>
                  <a:srgbClr val="4A6F8A"/>
                </a:solidFill>
              </a:rPr>
              <a:t>(familier)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une sacrée nouvelle </a:t>
            </a:r>
            <a:r>
              <a:rPr lang="fr-FR" sz="900" i="1" noProof="0" dirty="0">
                <a:solidFill>
                  <a:srgbClr val="4A6F8A"/>
                </a:solidFill>
              </a:rPr>
              <a:t>(oral)</a:t>
            </a:r>
          </a:p>
          <a:p>
            <a:pPr marL="228600" indent="-228600">
              <a:buChar char="•"/>
            </a:pPr>
            <a:r>
              <a:rPr lang="fr-FR" sz="1050" noProof="0" dirty="0">
                <a:solidFill>
                  <a:srgbClr val="1A3C5E"/>
                </a:solidFill>
              </a:rPr>
              <a:t>purger de ses erreurs </a:t>
            </a:r>
            <a:r>
              <a:rPr lang="fr-FR" sz="900" i="1" noProof="0" dirty="0">
                <a:solidFill>
                  <a:srgbClr val="4A6F8A"/>
                </a:solidFill>
              </a:rPr>
              <a:t>(standard)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•  Point de départ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1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Point de départ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70432"/>
            <a:ext cx="1371600" cy="128016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457200" y="1170432"/>
            <a:ext cx="1371600" cy="12801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SUJET</a:t>
            </a:r>
            <a:endParaRPr lang="fr-FR" sz="1400" noProof="0" dirty="0"/>
          </a:p>
        </p:txBody>
      </p:sp>
      <p:sp>
        <p:nvSpPr>
          <p:cNvPr id="8" name="Shape 6"/>
          <p:cNvSpPr/>
          <p:nvPr/>
        </p:nvSpPr>
        <p:spPr>
          <a:xfrm>
            <a:off x="1828800" y="1170432"/>
            <a:ext cx="6858000" cy="1280160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1965960" y="1234440"/>
            <a:ext cx="6583680" cy="1143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endParaRPr lang="fr-FR" sz="1600" b="1" noProof="0" dirty="0">
              <a:solidFill>
                <a:srgbClr val="1A3C5E"/>
              </a:solidFill>
            </a:endParaRPr>
          </a:p>
          <a:p>
            <a:pPr marL="0" indent="0">
              <a:buNone/>
            </a:pPr>
            <a:endParaRPr lang="fr-FR" sz="1600" b="1" noProof="0" dirty="0">
              <a:solidFill>
                <a:srgbClr val="1A3C5E"/>
              </a:solidFill>
            </a:endParaRPr>
          </a:p>
          <a:p>
            <a:pPr marL="0" indent="0" algn="ctr">
              <a:buNone/>
            </a:pPr>
            <a:r>
              <a:rPr lang="fr-FR" sz="1600" b="1" noProof="0" dirty="0">
                <a:solidFill>
                  <a:srgbClr val="1A3C5E"/>
                </a:solidFill>
              </a:rPr>
              <a:t>Les médias à l'ère du numérique</a:t>
            </a:r>
            <a:endParaRPr lang="fr-FR" sz="16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pérer des id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Lecture active — Doc A &amp; Doc H</a:t>
            </a:r>
          </a:p>
        </p:txBody>
      </p:sp>
      <p:sp>
        <p:nvSpPr>
          <p:cNvPr id="4" name="StepNum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1a</a:t>
            </a:r>
          </a:p>
        </p:txBody>
      </p:sp>
      <p:sp>
        <p:nvSpPr>
          <p:cNvPr id="5" name="Title"/>
          <p:cNvSpPr/>
          <p:nvPr/>
        </p:nvSpPr>
        <p:spPr>
          <a:xfrm>
            <a:off x="457200" y="530352"/>
            <a:ext cx="8229600" cy="53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400" b="1" noProof="0" dirty="0">
                <a:solidFill>
                  <a:srgbClr val="1A3C5E"/>
                </a:solidFill>
                <a:latin typeface="Cambria" pitchFamily="34" charset="0"/>
              </a:rPr>
              <a:t>Repérer les points cruciaux d’un texte</a:t>
            </a:r>
          </a:p>
        </p:txBody>
      </p:sp>
      <p:sp>
        <p:nvSpPr>
          <p:cNvPr id="6" name="R1"/>
          <p:cNvSpPr/>
          <p:nvPr/>
        </p:nvSpPr>
        <p:spPr>
          <a:xfrm>
            <a:off x="457200" y="1150000"/>
            <a:ext cx="8229600" cy="530000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</a:ln>
        </p:spPr>
        <p:txBody>
          <a:bodyPr wrap="square" lIns="228600" tIns="0" rIns="182880" bIns="0" rtlCol="0" anchor="ctr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1A3C5E"/>
                </a:solidFill>
              </a:rPr>
              <a:t>Relever les mots-clés</a:t>
            </a:r>
          </a:p>
        </p:txBody>
      </p:sp>
      <p:sp>
        <p:nvSpPr>
          <p:cNvPr id="7" name="R2"/>
          <p:cNvSpPr/>
          <p:nvPr/>
        </p:nvSpPr>
        <p:spPr>
          <a:xfrm>
            <a:off x="457200" y="1730000"/>
            <a:ext cx="8229600" cy="5300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228600" tIns="0" rIns="182880" bIns="0" rtlCol="0" anchor="ctr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1A3C5E"/>
                </a:solidFill>
              </a:rPr>
              <a:t>Identifier le message global</a:t>
            </a:r>
          </a:p>
        </p:txBody>
      </p:sp>
      <p:sp>
        <p:nvSpPr>
          <p:cNvPr id="8" name="R3"/>
          <p:cNvSpPr/>
          <p:nvPr/>
        </p:nvSpPr>
        <p:spPr>
          <a:xfrm>
            <a:off x="457200" y="2310000"/>
            <a:ext cx="8229600" cy="530000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</a:ln>
        </p:spPr>
        <p:txBody>
          <a:bodyPr wrap="square" lIns="228600" tIns="0" rIns="182880" bIns="0" rtlCol="0" anchor="ctr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1A3C5E"/>
                </a:solidFill>
              </a:rPr>
              <a:t>Identifier les concepts, arguments, idées principales </a:t>
            </a:r>
          </a:p>
        </p:txBody>
      </p:sp>
      <p:sp>
        <p:nvSpPr>
          <p:cNvPr id="9" name="R4"/>
          <p:cNvSpPr/>
          <p:nvPr/>
        </p:nvSpPr>
        <p:spPr>
          <a:xfrm>
            <a:off x="457200" y="2890000"/>
            <a:ext cx="8229600" cy="5300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228600" tIns="0" rIns="182880" bIns="0" rtlCol="0" anchor="ctr"/>
          <a:lstStyle/>
          <a:p>
            <a:r>
              <a:rPr lang="fr-FR" sz="1400" noProof="0" dirty="0">
                <a:solidFill>
                  <a:srgbClr val="1A3C5E"/>
                </a:solidFill>
              </a:rPr>
              <a:t>Repérer les exemples, les justifications</a:t>
            </a:r>
          </a:p>
        </p:txBody>
      </p:sp>
      <p:sp>
        <p:nvSpPr>
          <p:cNvPr id="10" name="Footer"/>
          <p:cNvSpPr/>
          <p:nvPr/>
        </p:nvSpPr>
        <p:spPr>
          <a:xfrm>
            <a:off x="457200" y="3560000"/>
            <a:ext cx="82296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lIns="228600" tIns="0" rIns="182880" bIns="0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FFFFFF"/>
                </a:solidFill>
              </a:rPr>
              <a:t>→  Travail individuel puis mise en commun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0F0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292608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503920" cy="2926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b="1" noProof="0" dirty="0">
                <a:solidFill>
                  <a:srgbClr val="D4EDDA"/>
                </a:solidFill>
              </a:rPr>
              <a:t>Document A  </a:t>
            </a:r>
            <a:r>
              <a:rPr lang="fr-FR" sz="900" noProof="0" dirty="0">
                <a:solidFill>
                  <a:srgbClr val="C8D8E8"/>
                </a:solidFill>
              </a:rPr>
              <a:t>·  Jean-Pierre Borloo  ·  Journalistes, juin 2016</a:t>
            </a:r>
            <a:endParaRPr lang="fr-FR" sz="900" noProof="0" dirty="0"/>
          </a:p>
        </p:txBody>
      </p:sp>
      <p:pic>
        <p:nvPicPr>
          <p:cNvPr id="4" name="Image 0" descr="/home/claude/do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40" y="310896"/>
            <a:ext cx="5760720" cy="4764024"/>
          </a:xfrm>
          <a:prstGeom prst="rect">
            <a:avLst/>
          </a:prstGeom>
          <a:effectLst>
            <a:outerShdw blurRad="76200" dist="25400" dir="8100000" algn="bl" rotWithShape="0">
              <a:srgbClr val="999999">
                <a:alpha val="2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ocument 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50320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Document H  ·  Julien </a:t>
            </a:r>
            <a:r>
              <a:rPr lang="fr-FR" sz="900" noProof="0" dirty="0" err="1">
                <a:solidFill>
                  <a:srgbClr val="C8D8E8"/>
                </a:solidFill>
              </a:rPr>
              <a:t>Kostreche</a:t>
            </a:r>
            <a:r>
              <a:rPr lang="fr-FR" sz="900" noProof="0" dirty="0">
                <a:solidFill>
                  <a:srgbClr val="C8D8E8"/>
                </a:solidFill>
              </a:rPr>
              <a:t>  ·  OuestMediaLab.fr, 23 mars 2017</a:t>
            </a:r>
          </a:p>
        </p:txBody>
      </p:sp>
      <p:pic>
        <p:nvPicPr>
          <p:cNvPr id="4" name="Document 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30352"/>
            <a:ext cx="7772400" cy="42323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ire les textes compa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Lecture croisée — Doc A &amp; Doc H</a:t>
            </a:r>
          </a:p>
        </p:txBody>
      </p:sp>
      <p:sp>
        <p:nvSpPr>
          <p:cNvPr id="4" name="StepNum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1b</a:t>
            </a:r>
          </a:p>
        </p:txBody>
      </p:sp>
      <p:sp>
        <p:nvSpPr>
          <p:cNvPr id="5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Lire les textes → comparer</a:t>
            </a:r>
          </a:p>
        </p:txBody>
      </p:sp>
      <p:sp>
        <p:nvSpPr>
          <p:cNvPr id="6" name="SujetBar"/>
          <p:cNvSpPr/>
          <p:nvPr/>
        </p:nvSpPr>
        <p:spPr>
          <a:xfrm>
            <a:off x="457200" y="1115760"/>
            <a:ext cx="8229600" cy="31000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lIns="114300" tIns="0" rIns="0" bIns="0" rtlCol="0" anchor="ctr"/>
          <a:lstStyle/>
          <a:p>
            <a:pPr marL="0" indent="0">
              <a:buNone/>
            </a:pPr>
            <a:r>
              <a:rPr lang="fr-FR" sz="1000" b="1" noProof="0" dirty="0">
                <a:solidFill>
                  <a:srgbClr val="C8D8E8"/>
                </a:solidFill>
              </a:rPr>
              <a:t>SUJET — </a:t>
            </a:r>
            <a:r>
              <a:rPr lang="fr-FR" sz="1000" i="1" noProof="0" dirty="0">
                <a:solidFill>
                  <a:srgbClr val="C8D8E8"/>
                </a:solidFill>
              </a:rPr>
              <a:t>Les médias à l’ère du numérique</a:t>
            </a:r>
          </a:p>
        </p:txBody>
      </p:sp>
      <p:sp>
        <p:nvSpPr>
          <p:cNvPr id="7" name="Q1a"/>
          <p:cNvSpPr/>
          <p:nvPr/>
        </p:nvSpPr>
        <p:spPr>
          <a:xfrm>
            <a:off x="457200" y="1489200"/>
            <a:ext cx="8229600" cy="2050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300" noProof="0" dirty="0">
                <a:solidFill>
                  <a:srgbClr val="1A3C5E"/>
                </a:solidFill>
              </a:rPr>
              <a:t>Que disent les deux textes ? </a:t>
            </a:r>
            <a:r>
              <a:rPr lang="fr-FR" sz="1300" noProof="0" dirty="0">
                <a:solidFill>
                  <a:schemeClr val="tx1"/>
                </a:solidFill>
              </a:rPr>
              <a:t>mutation du support, baisse de qualité, information en continu, perte de légitimité</a:t>
            </a:r>
          </a:p>
        </p:txBody>
      </p:sp>
      <p:sp>
        <p:nvSpPr>
          <p:cNvPr id="20" name="Q1b"/>
          <p:cNvSpPr/>
          <p:nvPr/>
        </p:nvSpPr>
        <p:spPr>
          <a:xfrm>
            <a:off x="457200" y="1704200"/>
            <a:ext cx="8229600" cy="2758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300" noProof="0" dirty="0">
                <a:solidFill>
                  <a:srgbClr val="1A3C5E"/>
                </a:solidFill>
              </a:rPr>
              <a:t>Quel problème commun posent-ils ? </a:t>
            </a:r>
            <a:r>
              <a:rPr lang="fr-FR" sz="1300" noProof="0" dirty="0"/>
              <a:t>Qualité info gratuite VS payante (mais minoritaire), info surabondante</a:t>
            </a:r>
          </a:p>
        </p:txBody>
      </p:sp>
      <p:sp>
        <p:nvSpPr>
          <p:cNvPr id="8" name="Q2"/>
          <p:cNvSpPr/>
          <p:nvPr/>
        </p:nvSpPr>
        <p:spPr>
          <a:xfrm>
            <a:off x="457200" y="1980000"/>
            <a:ext cx="8229600" cy="4400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300" noProof="0" dirty="0">
                <a:solidFill>
                  <a:srgbClr val="1A3C5E"/>
                </a:solidFill>
              </a:rPr>
              <a:t>Quelle tension commune ? </a:t>
            </a:r>
            <a:r>
              <a:rPr lang="fr-FR" sz="1300" noProof="0" dirty="0"/>
              <a:t>Polarisation de l’info, nécessité de se réinventer =&gt; survie de la presse</a:t>
            </a:r>
            <a:r>
              <a:rPr lang="fr-FR" sz="1300" noProof="0" dirty="0">
                <a:solidFill>
                  <a:srgbClr val="1A3C5E"/>
                </a:solidFill>
              </a:rPr>
              <a:t>  </a:t>
            </a:r>
          </a:p>
        </p:txBody>
      </p:sp>
      <p:sp>
        <p:nvSpPr>
          <p:cNvPr id="9" name="Q3"/>
          <p:cNvSpPr/>
          <p:nvPr/>
        </p:nvSpPr>
        <p:spPr>
          <a:xfrm>
            <a:off x="457200" y="2450300"/>
            <a:ext cx="8229600" cy="491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300" noProof="0" dirty="0">
                <a:solidFill>
                  <a:srgbClr val="1A3C5E"/>
                </a:solidFill>
              </a:rPr>
              <a:t>Qu’est-ce qui diffère entre les deux textes ? ton, exemples, point de vue ?</a:t>
            </a:r>
          </a:p>
        </p:txBody>
      </p:sp>
      <p:sp>
        <p:nvSpPr>
          <p:cNvPr id="10" name="DocA"/>
          <p:cNvSpPr/>
          <p:nvPr/>
        </p:nvSpPr>
        <p:spPr>
          <a:xfrm>
            <a:off x="457200" y="2971000"/>
            <a:ext cx="3962400" cy="520000"/>
          </a:xfrm>
          <a:prstGeom prst="rect">
            <a:avLst/>
          </a:prstGeom>
          <a:solidFill>
            <a:srgbClr val="EAF0F7"/>
          </a:solidFill>
          <a:ln w="9525">
            <a:solidFill>
              <a:srgbClr val="4A6F8A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050" b="1" noProof="0" dirty="0">
                <a:solidFill>
                  <a:srgbClr val="1A3C5E"/>
                </a:solidFill>
              </a:rPr>
              <a:t>Doc A — </a:t>
            </a:r>
            <a:r>
              <a:rPr lang="fr-FR" sz="1050" noProof="0" dirty="0">
                <a:solidFill>
                  <a:srgbClr val="1A3C5E"/>
                </a:solidFill>
              </a:rPr>
              <a:t>Borloo, Journalistes, juin 2016</a:t>
            </a:r>
          </a:p>
          <a:p>
            <a:pPr marL="0" indent="0">
              <a:buNone/>
            </a:pPr>
            <a:r>
              <a:rPr lang="fr-FR" sz="1000" i="1" noProof="0" dirty="0">
                <a:solidFill>
                  <a:srgbClr val="4A6F8A"/>
                </a:solidFill>
              </a:rPr>
              <a:t>→  se réinventer (l. 14)  ·  qualité = valeur (l. 26–29)</a:t>
            </a:r>
          </a:p>
        </p:txBody>
      </p:sp>
      <p:sp>
        <p:nvSpPr>
          <p:cNvPr id="11" name="DocH"/>
          <p:cNvSpPr/>
          <p:nvPr/>
        </p:nvSpPr>
        <p:spPr>
          <a:xfrm>
            <a:off x="4724400" y="2971000"/>
            <a:ext cx="3962400" cy="5200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050" b="1" noProof="0" dirty="0">
                <a:solidFill>
                  <a:srgbClr val="1A3C5E"/>
                </a:solidFill>
              </a:rPr>
              <a:t>Doc H — </a:t>
            </a:r>
            <a:r>
              <a:rPr lang="fr-FR" sz="1050" noProof="0" dirty="0" err="1">
                <a:solidFill>
                  <a:srgbClr val="1A3C5E"/>
                </a:solidFill>
              </a:rPr>
              <a:t>Kostreche</a:t>
            </a:r>
            <a:r>
              <a:rPr lang="fr-FR" sz="1050" noProof="0" dirty="0">
                <a:solidFill>
                  <a:srgbClr val="1A3C5E"/>
                </a:solidFill>
              </a:rPr>
              <a:t>, OuestMediaLab.fr, 2017</a:t>
            </a:r>
          </a:p>
          <a:p>
            <a:pPr marL="0" indent="0">
              <a:buNone/>
            </a:pPr>
            <a:r>
              <a:rPr lang="fr-FR" sz="1000" i="1" noProof="0" dirty="0">
                <a:solidFill>
                  <a:srgbClr val="2D7D62"/>
                </a:solidFill>
              </a:rPr>
              <a:t>→  disparition de titres (l. 5–6)  ·  valeur de l’info (l. 13)</a:t>
            </a:r>
          </a:p>
        </p:txBody>
      </p:sp>
      <p:sp>
        <p:nvSpPr>
          <p:cNvPr id="12" name="Footer"/>
          <p:cNvSpPr/>
          <p:nvPr/>
        </p:nvSpPr>
        <p:spPr>
          <a:xfrm>
            <a:off x="457200" y="3620000"/>
            <a:ext cx="8229600" cy="33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i="1" noProof="0" dirty="0">
                <a:solidFill>
                  <a:srgbClr val="6C757D"/>
                </a:solidFill>
              </a:rPr>
              <a:t>→  Travail oral  ·  réflexion en binômes</a:t>
            </a:r>
          </a:p>
        </p:txBody>
      </p:sp>
      <p:sp>
        <p:nvSpPr>
          <p:cNvPr id="13" name="Convergence"/>
          <p:cNvSpPr/>
          <p:nvPr/>
        </p:nvSpPr>
        <p:spPr>
          <a:xfrm>
            <a:off x="457200" y="3540000"/>
            <a:ext cx="8229600" cy="41000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100" b="1" noProof="0" dirty="0">
                <a:solidFill>
                  <a:srgbClr val="C8D8E8"/>
                </a:solidFill>
              </a:rPr>
              <a:t>Convergence :  </a:t>
            </a:r>
            <a:r>
              <a:rPr lang="fr-FR" sz="1100" noProof="0" dirty="0">
                <a:solidFill>
                  <a:schemeClr val="bg1"/>
                </a:solidFill>
              </a:rPr>
              <a:t>La valeur de l’information repose sur la qualité et le travail journalistique.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aire emerger problemat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opBar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Breadcrumb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Point de départ</a:t>
            </a:r>
          </a:p>
        </p:txBody>
      </p:sp>
      <p:sp>
        <p:nvSpPr>
          <p:cNvPr id="4" name="StepNum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1c</a:t>
            </a:r>
          </a:p>
        </p:txBody>
      </p:sp>
      <p:sp>
        <p:nvSpPr>
          <p:cNvPr id="5" name="Title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</a:rPr>
              <a:t>Faire émerger une problématique</a:t>
            </a:r>
          </a:p>
        </p:txBody>
      </p:sp>
      <p:sp>
        <p:nvSpPr>
          <p:cNvPr id="6" name="IntroBar"/>
          <p:cNvSpPr/>
          <p:nvPr/>
        </p:nvSpPr>
        <p:spPr>
          <a:xfrm>
            <a:off x="457200" y="1115760"/>
            <a:ext cx="8229600" cy="32000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lIns="182880" tIns="0" rIns="182880" bIns="0" rtlCol="0" anchor="ctr"/>
          <a:lstStyle/>
          <a:p>
            <a:pPr marL="0" indent="0">
              <a:buNone/>
            </a:pPr>
            <a:r>
              <a:rPr lang="fr-FR" sz="1100" noProof="0" dirty="0">
                <a:solidFill>
                  <a:srgbClr val="FFFFFF"/>
                </a:solidFill>
              </a:rPr>
              <a:t>À partir des deux textes → quelle question centrale ?</a:t>
            </a:r>
          </a:p>
        </p:txBody>
      </p:sp>
      <p:sp>
        <p:nvSpPr>
          <p:cNvPr id="7" name="Label1"/>
          <p:cNvSpPr/>
          <p:nvPr/>
        </p:nvSpPr>
        <p:spPr>
          <a:xfrm>
            <a:off x="457200" y="1500000"/>
            <a:ext cx="1600200" cy="880000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</a:ln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Proposition 1</a:t>
            </a:r>
          </a:p>
        </p:txBody>
      </p:sp>
      <p:sp>
        <p:nvSpPr>
          <p:cNvPr id="8" name="Prop1"/>
          <p:cNvSpPr/>
          <p:nvPr/>
        </p:nvSpPr>
        <p:spPr>
          <a:xfrm>
            <a:off x="2057400" y="1500000"/>
            <a:ext cx="6629400" cy="880000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250" noProof="0" dirty="0">
                <a:solidFill>
                  <a:srgbClr val="1A3C5E"/>
                </a:solidFill>
              </a:rPr>
              <a:t>Les médias sont-ils condamnés par le numérique ?</a:t>
            </a:r>
          </a:p>
          <a:p>
            <a:pPr marL="0" indent="0">
              <a:buNone/>
            </a:pPr>
            <a:r>
              <a:rPr lang="fr-FR" sz="980" i="1" noProof="0" dirty="0">
                <a:solidFill>
                  <a:srgbClr val="4A6F8A"/>
                </a:solidFill>
              </a:rPr>
              <a:t>→ Doc A, l. 2 (évolution des usages numériques)  ·  Doc H, l. 5–6 (disparition de titres)</a:t>
            </a:r>
          </a:p>
        </p:txBody>
      </p:sp>
      <p:sp>
        <p:nvSpPr>
          <p:cNvPr id="9" name="Label2"/>
          <p:cNvSpPr/>
          <p:nvPr/>
        </p:nvSpPr>
        <p:spPr>
          <a:xfrm>
            <a:off x="457200" y="2450000"/>
            <a:ext cx="1600200" cy="880000"/>
          </a:xfrm>
          <a:prstGeom prst="rect">
            <a:avLst/>
          </a:prstGeom>
          <a:solidFill>
            <a:srgbClr val="2D5E8A"/>
          </a:solidFill>
          <a:ln w="12700">
            <a:solidFill>
              <a:srgbClr val="2D5E8A"/>
            </a:solidFill>
          </a:ln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Proposition 2</a:t>
            </a:r>
          </a:p>
        </p:txBody>
      </p:sp>
      <p:sp>
        <p:nvSpPr>
          <p:cNvPr id="10" name="Prop2"/>
          <p:cNvSpPr/>
          <p:nvPr/>
        </p:nvSpPr>
        <p:spPr>
          <a:xfrm>
            <a:off x="2057400" y="2450000"/>
            <a:ext cx="6629400" cy="880000"/>
          </a:xfrm>
          <a:prstGeom prst="rect">
            <a:avLst/>
          </a:prstGeom>
          <a:solidFill>
            <a:srgbClr val="EAF0F7"/>
          </a:solidFill>
          <a:ln w="9525">
            <a:solidFill>
              <a:srgbClr val="2D5E8A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250" noProof="0" dirty="0">
                <a:solidFill>
                  <a:srgbClr val="1A3C5E"/>
                </a:solidFill>
              </a:rPr>
              <a:t>Dans quelle mesure les médias traditionnels peuvent-ils survivre à l’ère du numérique ?</a:t>
            </a:r>
          </a:p>
          <a:p>
            <a:pPr marL="0" indent="0">
              <a:buNone/>
            </a:pPr>
            <a:r>
              <a:rPr lang="fr-FR" sz="980" i="1" noProof="0" dirty="0">
                <a:solidFill>
                  <a:srgbClr val="2D5E8A"/>
                </a:solidFill>
              </a:rPr>
              <a:t>→ Doc A, l. 14 (« se réinventer »)  ·  Doc H, l. 10–11 (revue XXI, payée et imprimée)</a:t>
            </a:r>
          </a:p>
        </p:txBody>
      </p:sp>
      <p:sp>
        <p:nvSpPr>
          <p:cNvPr id="11" name="Label3"/>
          <p:cNvSpPr/>
          <p:nvPr/>
        </p:nvSpPr>
        <p:spPr>
          <a:xfrm>
            <a:off x="457200" y="3400000"/>
            <a:ext cx="1600200" cy="880000"/>
          </a:xfrm>
          <a:prstGeom prst="rect">
            <a:avLst/>
          </a:prstGeom>
          <a:solidFill>
            <a:srgbClr val="2D7D62"/>
          </a:solidFill>
          <a:ln w="12700">
            <a:solidFill>
              <a:srgbClr val="2D7D62"/>
            </a:solidFill>
          </a:ln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FFFFFF"/>
                </a:solidFill>
              </a:rPr>
              <a:t>Proposition 3</a:t>
            </a:r>
          </a:p>
        </p:txBody>
      </p:sp>
      <p:sp>
        <p:nvSpPr>
          <p:cNvPr id="12" name="Prop3"/>
          <p:cNvSpPr/>
          <p:nvPr/>
        </p:nvSpPr>
        <p:spPr>
          <a:xfrm>
            <a:off x="2057400" y="3400000"/>
            <a:ext cx="6629400" cy="880000"/>
          </a:xfrm>
          <a:prstGeom prst="rect">
            <a:avLst/>
          </a:prstGeom>
          <a:solidFill>
            <a:srgbClr val="EBF5F0"/>
          </a:solidFill>
          <a:ln w="9525">
            <a:solidFill>
              <a:srgbClr val="2D7D62"/>
            </a:solidFill>
          </a:ln>
        </p:spPr>
        <p:txBody>
          <a:bodyPr wrap="square" lIns="182880" tIns="91440" rIns="182880" bIns="91440" rtlCol="0" anchor="ctr"/>
          <a:lstStyle/>
          <a:p>
            <a:pPr marL="0" indent="0">
              <a:buNone/>
            </a:pPr>
            <a:r>
              <a:rPr lang="fr-FR" sz="1250" noProof="0" dirty="0">
                <a:solidFill>
                  <a:srgbClr val="1A3C5E"/>
                </a:solidFill>
              </a:rPr>
              <a:t>En quoi la qualité de l’information constitue-t-elle la seule réponse viable au défi numérique ?</a:t>
            </a:r>
          </a:p>
          <a:p>
            <a:pPr marL="0" indent="0">
              <a:buNone/>
            </a:pPr>
            <a:r>
              <a:rPr lang="fr-FR" sz="980" i="1" noProof="0" dirty="0">
                <a:solidFill>
                  <a:srgbClr val="2D7D62"/>
                </a:solidFill>
              </a:rPr>
              <a:t>→ Doc A, l. 26–29 (qualité = valeur)  ·  Doc H, l. 14–16 (l’info, c’est des compétences)</a:t>
            </a:r>
          </a:p>
        </p:txBody>
      </p:sp>
      <p:sp>
        <p:nvSpPr>
          <p:cNvPr id="13" name="Footer"/>
          <p:cNvSpPr/>
          <p:nvPr/>
        </p:nvSpPr>
        <p:spPr>
          <a:xfrm>
            <a:off x="457200" y="4430000"/>
            <a:ext cx="8229600" cy="330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200" i="1" noProof="0" dirty="0">
                <a:solidFill>
                  <a:srgbClr val="6C757D"/>
                </a:solidFill>
              </a:rPr>
              <a:t>→  Laquelle est la plus pertinente ?  ·  Comparer  ·  Justifier</a:t>
            </a:r>
          </a:p>
          <a:p>
            <a:pPr marL="0" indent="0" algn="ctr">
              <a:buNone/>
            </a:pPr>
            <a:r>
              <a:rPr lang="fr-FR" sz="1200" b="1" dirty="0">
                <a:solidFill>
                  <a:srgbClr val="FF0000"/>
                </a:solidFill>
              </a:rPr>
              <a:t>D’autres problématiques sont possibles, celles-ci sont des exemples.</a:t>
            </a:r>
            <a:endParaRPr lang="fr-FR" sz="1200" b="1" noProof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420624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320040" y="0"/>
            <a:ext cx="8138160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900" noProof="0" dirty="0">
                <a:solidFill>
                  <a:srgbClr val="C8D8E8"/>
                </a:solidFill>
              </a:rPr>
              <a:t>•  Construire le plan : Thèse</a:t>
            </a:r>
            <a:endParaRPr lang="fr-FR" sz="900" noProof="0" dirty="0"/>
          </a:p>
        </p:txBody>
      </p:sp>
      <p:sp>
        <p:nvSpPr>
          <p:cNvPr id="4" name="Text 2"/>
          <p:cNvSpPr/>
          <p:nvPr/>
        </p:nvSpPr>
        <p:spPr>
          <a:xfrm>
            <a:off x="8394192" y="0"/>
            <a:ext cx="566928" cy="4206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b="1" noProof="0" dirty="0">
                <a:solidFill>
                  <a:srgbClr val="4A6F8A"/>
                </a:solidFill>
              </a:rPr>
              <a:t>2</a:t>
            </a:r>
            <a:endParaRPr lang="fr-FR" sz="1000" noProof="0" dirty="0"/>
          </a:p>
        </p:txBody>
      </p:sp>
      <p:sp>
        <p:nvSpPr>
          <p:cNvPr id="5" name="Text 3"/>
          <p:cNvSpPr/>
          <p:nvPr/>
        </p:nvSpPr>
        <p:spPr>
          <a:xfrm>
            <a:off x="457200" y="530352"/>
            <a:ext cx="822960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300" b="1" noProof="0" dirty="0">
                <a:solidFill>
                  <a:srgbClr val="1A3C5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Trouver une thèse</a:t>
            </a:r>
            <a:endParaRPr lang="fr-FR" sz="2300" noProof="0" dirty="0"/>
          </a:p>
        </p:txBody>
      </p:sp>
      <p:sp>
        <p:nvSpPr>
          <p:cNvPr id="6" name="Shape 4"/>
          <p:cNvSpPr/>
          <p:nvPr/>
        </p:nvSpPr>
        <p:spPr>
          <a:xfrm>
            <a:off x="457200" y="1115568"/>
            <a:ext cx="8229600" cy="43891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566928" y="1115568"/>
            <a:ext cx="801014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fr-FR" sz="1150" b="1" noProof="0" dirty="0">
                <a:solidFill>
                  <a:srgbClr val="D4EDDA"/>
                </a:solidFill>
              </a:rPr>
              <a:t>SUJET — </a:t>
            </a:r>
            <a:r>
              <a:rPr lang="fr-FR" sz="1150" i="1" noProof="0" dirty="0">
                <a:solidFill>
                  <a:srgbClr val="FFFFFF"/>
                </a:solidFill>
              </a:rPr>
              <a:t>Les médias à l'ère du numérique</a:t>
            </a:r>
            <a:endParaRPr lang="fr-FR" sz="1150" noProof="0" dirty="0"/>
          </a:p>
        </p:txBody>
      </p:sp>
      <p:sp>
        <p:nvSpPr>
          <p:cNvPr id="8" name="Shape 6"/>
          <p:cNvSpPr/>
          <p:nvPr/>
        </p:nvSpPr>
        <p:spPr>
          <a:xfrm>
            <a:off x="457200" y="1764792"/>
            <a:ext cx="475488" cy="475488"/>
          </a:xfrm>
          <a:prstGeom prst="ellipse">
            <a:avLst/>
          </a:prstGeom>
          <a:solidFill>
            <a:srgbClr val="2D7D62"/>
          </a:solidFill>
          <a:ln w="1270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9" name="Text 7"/>
          <p:cNvSpPr/>
          <p:nvPr/>
        </p:nvSpPr>
        <p:spPr>
          <a:xfrm>
            <a:off x="457200" y="176479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①</a:t>
            </a:r>
            <a:endParaRPr lang="fr-FR" sz="1400" noProof="0" dirty="0"/>
          </a:p>
        </p:txBody>
      </p:sp>
      <p:sp>
        <p:nvSpPr>
          <p:cNvPr id="10" name="Shape 8"/>
          <p:cNvSpPr/>
          <p:nvPr/>
        </p:nvSpPr>
        <p:spPr>
          <a:xfrm>
            <a:off x="1024128" y="169164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1" name="Text 9"/>
          <p:cNvSpPr/>
          <p:nvPr/>
        </p:nvSpPr>
        <p:spPr>
          <a:xfrm>
            <a:off x="1133856" y="178308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Reformuler la position de l’auteur (Doc A)</a:t>
            </a:r>
            <a:endParaRPr lang="fr-FR" sz="1600" noProof="0" dirty="0"/>
          </a:p>
        </p:txBody>
      </p:sp>
      <p:sp>
        <p:nvSpPr>
          <p:cNvPr id="12" name="Shape 10"/>
          <p:cNvSpPr/>
          <p:nvPr/>
        </p:nvSpPr>
        <p:spPr>
          <a:xfrm>
            <a:off x="5779008" y="169164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3" name="Text 11"/>
          <p:cNvSpPr/>
          <p:nvPr/>
        </p:nvSpPr>
        <p:spPr>
          <a:xfrm>
            <a:off x="5870448" y="178308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Doc A, l. 14  →  « se réinventer »</a:t>
            </a:r>
            <a:endParaRPr lang="fr-FR" sz="1100" noProof="0" dirty="0"/>
          </a:p>
        </p:txBody>
      </p:sp>
      <p:sp>
        <p:nvSpPr>
          <p:cNvPr id="14" name="Shape 12"/>
          <p:cNvSpPr/>
          <p:nvPr/>
        </p:nvSpPr>
        <p:spPr>
          <a:xfrm>
            <a:off x="457200" y="2496312"/>
            <a:ext cx="475488" cy="475488"/>
          </a:xfrm>
          <a:prstGeom prst="ellipse">
            <a:avLst/>
          </a:prstGeom>
          <a:solidFill>
            <a:srgbClr val="2856A3"/>
          </a:solidFill>
          <a:ln w="12700">
            <a:solidFill>
              <a:srgbClr val="2856A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Text 13"/>
          <p:cNvSpPr/>
          <p:nvPr/>
        </p:nvSpPr>
        <p:spPr>
          <a:xfrm>
            <a:off x="457200" y="249631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②</a:t>
            </a:r>
            <a:endParaRPr lang="fr-FR" sz="1400" noProof="0" dirty="0"/>
          </a:p>
        </p:txBody>
      </p:sp>
      <p:sp>
        <p:nvSpPr>
          <p:cNvPr id="16" name="Shape 14"/>
          <p:cNvSpPr/>
          <p:nvPr/>
        </p:nvSpPr>
        <p:spPr>
          <a:xfrm>
            <a:off x="1024128" y="242316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7" name="Text 15"/>
          <p:cNvSpPr/>
          <p:nvPr/>
        </p:nvSpPr>
        <p:spPr>
          <a:xfrm>
            <a:off x="1133856" y="251460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Défendre la mutation numérique</a:t>
            </a:r>
            <a:endParaRPr lang="fr-FR" sz="1600" noProof="0" dirty="0"/>
          </a:p>
        </p:txBody>
      </p:sp>
      <p:sp>
        <p:nvSpPr>
          <p:cNvPr id="18" name="Shape 16"/>
          <p:cNvSpPr/>
          <p:nvPr/>
        </p:nvSpPr>
        <p:spPr>
          <a:xfrm>
            <a:off x="5779008" y="242316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5870448" y="251460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Doc A, l. 16–21  →  La Presse, +490 000 téléchargements</a:t>
            </a:r>
            <a:endParaRPr lang="fr-FR" sz="1100" noProof="0" dirty="0"/>
          </a:p>
        </p:txBody>
      </p:sp>
      <p:sp>
        <p:nvSpPr>
          <p:cNvPr id="20" name="Shape 18"/>
          <p:cNvSpPr/>
          <p:nvPr/>
        </p:nvSpPr>
        <p:spPr>
          <a:xfrm>
            <a:off x="457200" y="3227832"/>
            <a:ext cx="475488" cy="475488"/>
          </a:xfrm>
          <a:prstGeom prst="ellipse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457200" y="3227832"/>
            <a:ext cx="475488" cy="4754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400" b="1" noProof="0" dirty="0">
                <a:solidFill>
                  <a:srgbClr val="FFFFFF"/>
                </a:solidFill>
              </a:rPr>
              <a:t>③</a:t>
            </a:r>
            <a:endParaRPr lang="fr-FR" sz="1400" noProof="0" dirty="0"/>
          </a:p>
        </p:txBody>
      </p:sp>
      <p:sp>
        <p:nvSpPr>
          <p:cNvPr id="22" name="Shape 20"/>
          <p:cNvSpPr/>
          <p:nvPr/>
        </p:nvSpPr>
        <p:spPr>
          <a:xfrm>
            <a:off x="1024128" y="3154680"/>
            <a:ext cx="4663440" cy="621792"/>
          </a:xfrm>
          <a:prstGeom prst="rect">
            <a:avLst/>
          </a:prstGeom>
          <a:solidFill>
            <a:srgbClr val="F4F7FA"/>
          </a:solidFill>
          <a:ln w="9525">
            <a:solidFill>
              <a:srgbClr val="DEE4E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1133856" y="3246120"/>
            <a:ext cx="44805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1C2226"/>
                </a:solidFill>
              </a:rPr>
              <a:t>Valoriser la qualité éditoriale</a:t>
            </a:r>
            <a:endParaRPr lang="fr-FR" sz="1600" noProof="0" dirty="0"/>
          </a:p>
        </p:txBody>
      </p:sp>
      <p:sp>
        <p:nvSpPr>
          <p:cNvPr id="24" name="Shape 22"/>
          <p:cNvSpPr/>
          <p:nvPr/>
        </p:nvSpPr>
        <p:spPr>
          <a:xfrm>
            <a:off x="5779008" y="3154680"/>
            <a:ext cx="2907792" cy="621792"/>
          </a:xfrm>
          <a:prstGeom prst="rect">
            <a:avLst/>
          </a:prstGeom>
          <a:solidFill>
            <a:srgbClr val="D4EDDA"/>
          </a:solidFill>
          <a:ln w="6350">
            <a:solidFill>
              <a:srgbClr val="2D7D62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5" name="Text 23"/>
          <p:cNvSpPr/>
          <p:nvPr/>
        </p:nvSpPr>
        <p:spPr>
          <a:xfrm>
            <a:off x="5870448" y="3246120"/>
            <a:ext cx="2743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2D7D62"/>
                </a:solidFill>
              </a:rPr>
              <a:t>Doc A, l. 26–29  →  qualité = création de valeur</a:t>
            </a:r>
            <a:endParaRPr lang="fr-FR" sz="1100" noProof="0" dirty="0"/>
          </a:p>
        </p:txBody>
      </p:sp>
      <p:sp>
        <p:nvSpPr>
          <p:cNvPr id="26" name="Shape 24"/>
          <p:cNvSpPr/>
          <p:nvPr/>
        </p:nvSpPr>
        <p:spPr>
          <a:xfrm>
            <a:off x="457200" y="4681728"/>
            <a:ext cx="8229600" cy="347472"/>
          </a:xfrm>
          <a:prstGeom prst="rect">
            <a:avLst/>
          </a:prstGeom>
          <a:solidFill>
            <a:srgbClr val="1A3C5E"/>
          </a:solidFill>
          <a:ln w="12700">
            <a:solidFill>
              <a:srgbClr val="1A3C5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7" name="Text 25"/>
          <p:cNvSpPr/>
          <p:nvPr/>
        </p:nvSpPr>
        <p:spPr>
          <a:xfrm>
            <a:off x="594360" y="4681728"/>
            <a:ext cx="795528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fr-FR" sz="110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1422</Words>
  <Application>Microsoft Office PowerPoint</Application>
  <PresentationFormat>Presentazione su schermo (16:9)</PresentationFormat>
  <Paragraphs>271</Paragraphs>
  <Slides>20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Cambria</vt:lpstr>
      <vt:lpstr>Georgia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6A – Du sujet au plan</dc:title>
  <dc:subject>PptxGenJS Presentation</dc:subject>
  <dc:creator>PptxGenJS</dc:creator>
  <cp:lastModifiedBy>Andrea Loddo</cp:lastModifiedBy>
  <cp:revision>14</cp:revision>
  <dcterms:created xsi:type="dcterms:W3CDTF">2026-04-15T21:50:12Z</dcterms:created>
  <dcterms:modified xsi:type="dcterms:W3CDTF">2026-04-21T09:36:27Z</dcterms:modified>
</cp:coreProperties>
</file>