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72" r:id="rId14"/>
    <p:sldId id="273" r:id="rId15"/>
    <p:sldId id="274" r:id="rId16"/>
    <p:sldId id="276" r:id="rId17"/>
    <p:sldId id="277" r:id="rId18"/>
    <p:sldId id="279" r:id="rId19"/>
    <p:sldId id="280" r:id="rId20"/>
    <p:sldId id="269" r:id="rId21"/>
    <p:sldId id="278" r:id="rId22"/>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7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70" autoAdjust="0"/>
    <p:restoredTop sz="94610"/>
  </p:normalViewPr>
  <p:slideViewPr>
    <p:cSldViewPr snapToGrid="0" snapToObjects="1">
      <p:cViewPr varScale="1">
        <p:scale>
          <a:sx n="114" d="100"/>
          <a:sy n="114" d="100"/>
        </p:scale>
        <p:origin x="72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366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1A3C5E"/>
        </a:solidFill>
        <a:effectLst/>
      </p:bgPr>
    </p:bg>
    <p:spTree>
      <p:nvGrpSpPr>
        <p:cNvPr id="1" name=""/>
        <p:cNvGrpSpPr/>
        <p:nvPr/>
      </p:nvGrpSpPr>
      <p:grpSpPr>
        <a:xfrm>
          <a:off x="0" y="0"/>
          <a:ext cx="0" cy="0"/>
          <a:chOff x="0" y="0"/>
          <a:chExt cx="0" cy="0"/>
        </a:xfrm>
      </p:grpSpPr>
      <p:sp>
        <p:nvSpPr>
          <p:cNvPr id="2" name="Shape 0"/>
          <p:cNvSpPr/>
          <p:nvPr/>
        </p:nvSpPr>
        <p:spPr>
          <a:xfrm>
            <a:off x="0" y="0"/>
            <a:ext cx="274320" cy="5143500"/>
          </a:xfrm>
          <a:prstGeom prst="rect">
            <a:avLst/>
          </a:prstGeom>
          <a:solidFill>
            <a:srgbClr val="2D7D62"/>
          </a:solidFill>
          <a:ln w="12700">
            <a:solidFill>
              <a:srgbClr val="2D7D62"/>
            </a:solidFill>
            <a:prstDash val="solid"/>
          </a:ln>
        </p:spPr>
        <p:txBody>
          <a:bodyPr/>
          <a:lstStyle/>
          <a:p>
            <a:endParaRPr lang="fr-FR" noProof="0" dirty="0"/>
          </a:p>
        </p:txBody>
      </p:sp>
      <p:sp>
        <p:nvSpPr>
          <p:cNvPr id="4" name="Text 2"/>
          <p:cNvSpPr/>
          <p:nvPr/>
        </p:nvSpPr>
        <p:spPr>
          <a:xfrm>
            <a:off x="548640" y="1051560"/>
            <a:ext cx="5669280" cy="1783080"/>
          </a:xfrm>
          <a:prstGeom prst="rect">
            <a:avLst/>
          </a:prstGeom>
          <a:noFill/>
          <a:ln/>
        </p:spPr>
        <p:txBody>
          <a:bodyPr wrap="square" rtlCol="0" anchor="ctr"/>
          <a:lstStyle/>
          <a:p>
            <a:pPr marL="0" indent="0">
              <a:buNone/>
            </a:pPr>
            <a:r>
              <a:rPr lang="fr-FR" sz="4200" b="1" noProof="0" dirty="0">
                <a:solidFill>
                  <a:srgbClr val="FFFFFF"/>
                </a:solidFill>
                <a:ea typeface="Georgia" pitchFamily="34" charset="-122"/>
                <a:cs typeface="Georgia" pitchFamily="34" charset="-120"/>
              </a:rPr>
              <a:t>Les femmes</a:t>
            </a:r>
            <a:endParaRPr lang="fr-FR" sz="4200" noProof="0" dirty="0"/>
          </a:p>
          <a:p>
            <a:pPr marL="0" indent="0">
              <a:buNone/>
            </a:pPr>
            <a:r>
              <a:rPr lang="fr-FR" sz="4200" b="1" noProof="0" dirty="0">
                <a:solidFill>
                  <a:srgbClr val="FFFFFF"/>
                </a:solidFill>
                <a:ea typeface="Georgia" pitchFamily="34" charset="-122"/>
                <a:cs typeface="Georgia" pitchFamily="34" charset="-120"/>
              </a:rPr>
              <a:t>dans les médias</a:t>
            </a:r>
            <a:endParaRPr lang="fr-FR" sz="4200" noProof="0" dirty="0"/>
          </a:p>
        </p:txBody>
      </p:sp>
      <p:sp>
        <p:nvSpPr>
          <p:cNvPr id="5" name="Shape 3"/>
          <p:cNvSpPr/>
          <p:nvPr/>
        </p:nvSpPr>
        <p:spPr>
          <a:xfrm>
            <a:off x="548640" y="2907792"/>
            <a:ext cx="5303520" cy="420624"/>
          </a:xfrm>
          <a:prstGeom prst="rect">
            <a:avLst/>
          </a:prstGeom>
          <a:solidFill>
            <a:srgbClr val="2D7D62"/>
          </a:solidFill>
          <a:ln w="12700">
            <a:solidFill>
              <a:srgbClr val="2D7D62"/>
            </a:solidFill>
            <a:prstDash val="solid"/>
          </a:ln>
        </p:spPr>
        <p:txBody>
          <a:bodyPr/>
          <a:lstStyle/>
          <a:p>
            <a:endParaRPr lang="fr-FR" noProof="0" dirty="0"/>
          </a:p>
        </p:txBody>
      </p:sp>
      <p:sp>
        <p:nvSpPr>
          <p:cNvPr id="6" name="Text 4"/>
          <p:cNvSpPr/>
          <p:nvPr/>
        </p:nvSpPr>
        <p:spPr>
          <a:xfrm>
            <a:off x="548640" y="2907792"/>
            <a:ext cx="5303520" cy="420624"/>
          </a:xfrm>
          <a:prstGeom prst="rect">
            <a:avLst/>
          </a:prstGeom>
          <a:noFill/>
          <a:ln/>
        </p:spPr>
        <p:txBody>
          <a:bodyPr wrap="square" lIns="0" tIns="0" rIns="0" bIns="0" rtlCol="0" anchor="ctr"/>
          <a:lstStyle/>
          <a:p>
            <a:pPr marL="0" indent="0" algn="ctr">
              <a:buNone/>
            </a:pPr>
            <a:r>
              <a:rPr lang="fr-FR" sz="1250" b="1" noProof="0" dirty="0">
                <a:solidFill>
                  <a:srgbClr val="FFFFFF"/>
                </a:solidFill>
              </a:rPr>
              <a:t>Représentation · Évolution · Perspectives</a:t>
            </a:r>
            <a:endParaRPr lang="fr-FR" sz="1250" noProof="0" dirty="0"/>
          </a:p>
        </p:txBody>
      </p:sp>
      <p:sp>
        <p:nvSpPr>
          <p:cNvPr id="7" name="Text 5"/>
          <p:cNvSpPr/>
          <p:nvPr/>
        </p:nvSpPr>
        <p:spPr>
          <a:xfrm>
            <a:off x="548640" y="3493008"/>
            <a:ext cx="4754880" cy="804672"/>
          </a:xfrm>
          <a:prstGeom prst="rect">
            <a:avLst/>
          </a:prstGeom>
          <a:noFill/>
          <a:ln/>
        </p:spPr>
        <p:txBody>
          <a:bodyPr wrap="square" rtlCol="0" anchor="ctr"/>
          <a:lstStyle/>
          <a:p>
            <a:pPr marL="0" indent="0">
              <a:buNone/>
            </a:pPr>
            <a:endParaRPr lang="fr-FR" sz="1000" noProof="0" dirty="0"/>
          </a:p>
        </p:txBody>
      </p:sp>
      <p:sp>
        <p:nvSpPr>
          <p:cNvPr id="8" name="Shape 6"/>
          <p:cNvSpPr/>
          <p:nvPr/>
        </p:nvSpPr>
        <p:spPr>
          <a:xfrm>
            <a:off x="5989320" y="1005840"/>
            <a:ext cx="2880360" cy="2834640"/>
          </a:xfrm>
          <a:prstGeom prst="rect">
            <a:avLst/>
          </a:prstGeom>
          <a:solidFill>
            <a:srgbClr val="0D2B40"/>
          </a:solidFill>
          <a:ln w="19050">
            <a:solidFill>
              <a:srgbClr val="2D7D62"/>
            </a:solidFill>
            <a:prstDash val="solid"/>
          </a:ln>
        </p:spPr>
        <p:txBody>
          <a:bodyPr/>
          <a:lstStyle/>
          <a:p>
            <a:endParaRPr lang="fr-FR" noProof="0" dirty="0"/>
          </a:p>
        </p:txBody>
      </p:sp>
      <p:sp>
        <p:nvSpPr>
          <p:cNvPr id="9" name="Text 7"/>
          <p:cNvSpPr/>
          <p:nvPr/>
        </p:nvSpPr>
        <p:spPr>
          <a:xfrm>
            <a:off x="6099048" y="1170432"/>
            <a:ext cx="2651760" cy="2487168"/>
          </a:xfrm>
          <a:prstGeom prst="rect">
            <a:avLst/>
          </a:prstGeom>
          <a:noFill/>
          <a:ln/>
        </p:spPr>
        <p:txBody>
          <a:bodyPr wrap="square" rtlCol="0" anchor="ctr"/>
          <a:lstStyle/>
          <a:p>
            <a:pPr marL="0" indent="0" algn="ctr">
              <a:buNone/>
            </a:pPr>
            <a:r>
              <a:rPr lang="fr-FR" sz="1300" i="1" noProof="0" dirty="0">
                <a:solidFill>
                  <a:srgbClr val="FFFFFF"/>
                </a:solidFill>
              </a:rPr>
              <a:t>« Si on ne voit pas les femmes
dans les médias,
on ne les voit pas
dans la société. »
</a:t>
            </a:r>
            <a:r>
              <a:rPr lang="fr-FR" sz="850" b="1" noProof="0" dirty="0">
                <a:solidFill>
                  <a:srgbClr val="D4EDDA"/>
                </a:solidFill>
              </a:rPr>
              <a:t>GMMP — Rapport mondial</a:t>
            </a:r>
            <a:endParaRPr lang="fr-FR" sz="1300" noProof="0" dirty="0"/>
          </a:p>
          <a:p>
            <a:pPr marL="0" indent="0" algn="ctr">
              <a:buNone/>
            </a:pPr>
            <a:r>
              <a:rPr lang="fr-FR" sz="850" b="1" noProof="0" dirty="0">
                <a:solidFill>
                  <a:srgbClr val="D4EDDA"/>
                </a:solidFill>
              </a:rPr>
              <a:t>sur les femmes dans les médias, 2020</a:t>
            </a:r>
            <a:endParaRPr lang="fr-FR" sz="1300" noProof="0" dirty="0"/>
          </a:p>
        </p:txBody>
      </p:sp>
      <p:sp>
        <p:nvSpPr>
          <p:cNvPr id="10" name="Shape 8"/>
          <p:cNvSpPr/>
          <p:nvPr/>
        </p:nvSpPr>
        <p:spPr>
          <a:xfrm>
            <a:off x="548640" y="4663440"/>
            <a:ext cx="8321040" cy="384048"/>
          </a:xfrm>
          <a:prstGeom prst="rect">
            <a:avLst/>
          </a:prstGeom>
          <a:solidFill>
            <a:srgbClr val="0D2B40"/>
          </a:solidFill>
          <a:ln w="12700">
            <a:solidFill>
              <a:srgbClr val="0D2B40"/>
            </a:solidFill>
            <a:prstDash val="solid"/>
          </a:ln>
        </p:spPr>
        <p:txBody>
          <a:bodyPr/>
          <a:lstStyle/>
          <a:p>
            <a:endParaRPr lang="fr-FR" noProof="0" dirty="0"/>
          </a:p>
        </p:txBody>
      </p:sp>
      <p:sp>
        <p:nvSpPr>
          <p:cNvPr id="11" name="Text 9"/>
          <p:cNvSpPr/>
          <p:nvPr/>
        </p:nvSpPr>
        <p:spPr>
          <a:xfrm>
            <a:off x="685800" y="4681728"/>
            <a:ext cx="8138160" cy="347472"/>
          </a:xfrm>
          <a:prstGeom prst="rect">
            <a:avLst/>
          </a:prstGeom>
          <a:noFill/>
          <a:ln/>
        </p:spPr>
        <p:txBody>
          <a:bodyPr wrap="square" lIns="0" tIns="0" rIns="0" bIns="0" rtlCol="0" anchor="ctr"/>
          <a:lstStyle/>
          <a:p>
            <a:pPr marL="0" indent="0">
              <a:buNone/>
            </a:pPr>
            <a:r>
              <a:rPr lang="fr-FR" sz="1000" noProof="0" dirty="0">
                <a:solidFill>
                  <a:srgbClr val="C8D8E8"/>
                </a:solidFill>
              </a:rPr>
              <a:t>Suite du cours 12 (Les médias)  ·</a:t>
            </a:r>
            <a:endParaRPr lang="fr-FR" sz="1000"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Shape 0"/>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Text 1"/>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Rédiger l'introduction</a:t>
            </a:r>
            <a:endParaRPr lang="fr-FR" sz="900" noProof="0" dirty="0"/>
          </a:p>
        </p:txBody>
      </p:sp>
      <p:sp>
        <p:nvSpPr>
          <p:cNvPr id="4" name="Text 2"/>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6</a:t>
            </a:r>
            <a:endParaRPr lang="fr-FR" sz="1000" noProof="0" dirty="0"/>
          </a:p>
        </p:txBody>
      </p:sp>
      <p:sp>
        <p:nvSpPr>
          <p:cNvPr id="5" name="Text 3"/>
          <p:cNvSpPr/>
          <p:nvPr/>
        </p:nvSpPr>
        <p:spPr>
          <a:xfrm>
            <a:off x="457200" y="530352"/>
            <a:ext cx="8229600" cy="475488"/>
          </a:xfrm>
          <a:prstGeom prst="rect">
            <a:avLst/>
          </a:prstGeom>
          <a:noFill/>
          <a:ln/>
        </p:spPr>
        <p:txBody>
          <a:bodyPr wrap="square" rtlCol="0" anchor="ctr"/>
          <a:lstStyle/>
          <a:p>
            <a:pPr marL="0" indent="0">
              <a:buNone/>
            </a:pPr>
            <a:r>
              <a:rPr lang="fr-FR" sz="2200" b="1" noProof="0" dirty="0">
                <a:solidFill>
                  <a:srgbClr val="1A3C5E"/>
                </a:solidFill>
                <a:latin typeface="Cambria" pitchFamily="34" charset="0"/>
                <a:ea typeface="Cambria" pitchFamily="34" charset="-122"/>
                <a:cs typeface="Cambria" pitchFamily="34" charset="-120"/>
              </a:rPr>
              <a:t>Les 4 constituants d'une introduction réussie</a:t>
            </a:r>
            <a:endParaRPr lang="fr-FR" sz="2200" noProof="0" dirty="0"/>
          </a:p>
        </p:txBody>
      </p:sp>
      <p:sp>
        <p:nvSpPr>
          <p:cNvPr id="6" name="Shape 4"/>
          <p:cNvSpPr/>
          <p:nvPr/>
        </p:nvSpPr>
        <p:spPr>
          <a:xfrm>
            <a:off x="457200" y="1133856"/>
            <a:ext cx="4114800" cy="384048"/>
          </a:xfrm>
          <a:prstGeom prst="rect">
            <a:avLst/>
          </a:prstGeom>
          <a:solidFill>
            <a:srgbClr val="6C757D"/>
          </a:solidFill>
          <a:ln w="12700">
            <a:solidFill>
              <a:srgbClr val="6C757D"/>
            </a:solidFill>
            <a:prstDash val="solid"/>
          </a:ln>
        </p:spPr>
        <p:txBody>
          <a:bodyPr/>
          <a:lstStyle/>
          <a:p>
            <a:endParaRPr lang="fr-FR" noProof="0" dirty="0"/>
          </a:p>
        </p:txBody>
      </p:sp>
      <p:sp>
        <p:nvSpPr>
          <p:cNvPr id="7" name="Text 5"/>
          <p:cNvSpPr/>
          <p:nvPr/>
        </p:nvSpPr>
        <p:spPr>
          <a:xfrm>
            <a:off x="548640" y="1133856"/>
            <a:ext cx="3931920" cy="384048"/>
          </a:xfrm>
          <a:prstGeom prst="rect">
            <a:avLst/>
          </a:prstGeom>
          <a:noFill/>
          <a:ln/>
        </p:spPr>
        <p:txBody>
          <a:bodyPr wrap="square" lIns="0" tIns="0" rIns="0" bIns="0" rtlCol="0" anchor="ctr"/>
          <a:lstStyle/>
          <a:p>
            <a:pPr marL="0" indent="0">
              <a:buNone/>
            </a:pPr>
            <a:r>
              <a:rPr lang="fr-FR" sz="1300" b="1" noProof="0" dirty="0">
                <a:solidFill>
                  <a:srgbClr val="FFFFFF"/>
                </a:solidFill>
              </a:rPr>
              <a:t>①  AMENER</a:t>
            </a:r>
            <a:endParaRPr lang="fr-FR" sz="1300" noProof="0" dirty="0"/>
          </a:p>
        </p:txBody>
      </p:sp>
      <p:sp>
        <p:nvSpPr>
          <p:cNvPr id="8" name="Shape 6"/>
          <p:cNvSpPr/>
          <p:nvPr/>
        </p:nvSpPr>
        <p:spPr>
          <a:xfrm>
            <a:off x="457200" y="1517904"/>
            <a:ext cx="4114800" cy="749808"/>
          </a:xfrm>
          <a:prstGeom prst="rect">
            <a:avLst/>
          </a:prstGeom>
          <a:solidFill>
            <a:srgbClr val="F4F7FA"/>
          </a:solidFill>
          <a:ln w="9525">
            <a:solidFill>
              <a:srgbClr val="DEE4EC"/>
            </a:solidFill>
            <a:prstDash val="solid"/>
          </a:ln>
        </p:spPr>
        <p:txBody>
          <a:bodyPr/>
          <a:lstStyle/>
          <a:p>
            <a:endParaRPr lang="fr-FR" noProof="0" dirty="0"/>
          </a:p>
        </p:txBody>
      </p:sp>
      <p:sp>
        <p:nvSpPr>
          <p:cNvPr id="9" name="Text 7"/>
          <p:cNvSpPr/>
          <p:nvPr/>
        </p:nvSpPr>
        <p:spPr>
          <a:xfrm>
            <a:off x="548640" y="1572768"/>
            <a:ext cx="3931920" cy="640080"/>
          </a:xfrm>
          <a:prstGeom prst="rect">
            <a:avLst/>
          </a:prstGeom>
          <a:noFill/>
          <a:ln/>
        </p:spPr>
        <p:txBody>
          <a:bodyPr wrap="square" rtlCol="0" anchor="ctr"/>
          <a:lstStyle/>
          <a:p>
            <a:pPr marL="0" indent="0">
              <a:buNone/>
            </a:pPr>
            <a:r>
              <a:rPr lang="fr-FR" sz="1100" noProof="0" dirty="0">
                <a:solidFill>
                  <a:srgbClr val="1C2226"/>
                </a:solidFill>
              </a:rPr>
              <a:t>Accroche non banale</a:t>
            </a:r>
            <a:endParaRPr lang="fr-FR" sz="1100" noProof="0" dirty="0"/>
          </a:p>
          <a:p>
            <a:pPr marL="0" indent="0">
              <a:buNone/>
            </a:pPr>
            <a:r>
              <a:rPr lang="fr-FR" sz="1100" noProof="0" dirty="0">
                <a:solidFill>
                  <a:srgbClr val="1C2226"/>
                </a:solidFill>
              </a:rPr>
              <a:t>→ chiffre · citation · fait précis · contexte actuel</a:t>
            </a:r>
            <a:endParaRPr lang="fr-FR" sz="1100" noProof="0" dirty="0"/>
          </a:p>
        </p:txBody>
      </p:sp>
      <p:sp>
        <p:nvSpPr>
          <p:cNvPr id="10" name="Shape 8"/>
          <p:cNvSpPr/>
          <p:nvPr/>
        </p:nvSpPr>
        <p:spPr>
          <a:xfrm>
            <a:off x="457200" y="2267712"/>
            <a:ext cx="4114800" cy="420624"/>
          </a:xfrm>
          <a:prstGeom prst="rect">
            <a:avLst/>
          </a:prstGeom>
          <a:solidFill>
            <a:srgbClr val="FDF5E0"/>
          </a:solidFill>
          <a:ln w="6350">
            <a:solidFill>
              <a:srgbClr val="A07A18"/>
            </a:solidFill>
            <a:prstDash val="solid"/>
          </a:ln>
        </p:spPr>
        <p:txBody>
          <a:bodyPr/>
          <a:lstStyle/>
          <a:p>
            <a:endParaRPr lang="fr-FR" noProof="0" dirty="0"/>
          </a:p>
        </p:txBody>
      </p:sp>
      <p:sp>
        <p:nvSpPr>
          <p:cNvPr id="11" name="Text 9"/>
          <p:cNvSpPr/>
          <p:nvPr/>
        </p:nvSpPr>
        <p:spPr>
          <a:xfrm>
            <a:off x="548640" y="2304288"/>
            <a:ext cx="3931920" cy="347472"/>
          </a:xfrm>
          <a:prstGeom prst="rect">
            <a:avLst/>
          </a:prstGeom>
          <a:noFill/>
          <a:ln/>
        </p:spPr>
        <p:txBody>
          <a:bodyPr wrap="square" rtlCol="0" anchor="ctr"/>
          <a:lstStyle/>
          <a:p>
            <a:pPr marL="0" indent="0">
              <a:buNone/>
            </a:pPr>
            <a:r>
              <a:rPr lang="fr-FR" sz="1000" i="1" noProof="0" dirty="0">
                <a:solidFill>
                  <a:srgbClr val="A07A18"/>
                </a:solidFill>
              </a:rPr>
              <a:t>Éviter : « Depuis toujours… » / « X est très important… »</a:t>
            </a:r>
            <a:endParaRPr lang="fr-FR" sz="1000" noProof="0" dirty="0"/>
          </a:p>
        </p:txBody>
      </p:sp>
      <p:sp>
        <p:nvSpPr>
          <p:cNvPr id="12" name="Shape 10"/>
          <p:cNvSpPr/>
          <p:nvPr/>
        </p:nvSpPr>
        <p:spPr>
          <a:xfrm>
            <a:off x="457200" y="2798064"/>
            <a:ext cx="4114800" cy="384048"/>
          </a:xfrm>
          <a:prstGeom prst="rect">
            <a:avLst/>
          </a:prstGeom>
          <a:solidFill>
            <a:srgbClr val="1A3C5E"/>
          </a:solidFill>
          <a:ln w="12700">
            <a:solidFill>
              <a:srgbClr val="1A3C5E"/>
            </a:solidFill>
            <a:prstDash val="solid"/>
          </a:ln>
        </p:spPr>
        <p:txBody>
          <a:bodyPr/>
          <a:lstStyle/>
          <a:p>
            <a:endParaRPr lang="fr-FR" noProof="0" dirty="0"/>
          </a:p>
        </p:txBody>
      </p:sp>
      <p:sp>
        <p:nvSpPr>
          <p:cNvPr id="13" name="Text 11"/>
          <p:cNvSpPr/>
          <p:nvPr/>
        </p:nvSpPr>
        <p:spPr>
          <a:xfrm>
            <a:off x="548640" y="2798064"/>
            <a:ext cx="3931920" cy="384048"/>
          </a:xfrm>
          <a:prstGeom prst="rect">
            <a:avLst/>
          </a:prstGeom>
          <a:noFill/>
          <a:ln/>
        </p:spPr>
        <p:txBody>
          <a:bodyPr wrap="square" lIns="0" tIns="0" rIns="0" bIns="0" rtlCol="0" anchor="ctr"/>
          <a:lstStyle/>
          <a:p>
            <a:pPr marL="0" indent="0">
              <a:buNone/>
            </a:pPr>
            <a:r>
              <a:rPr lang="fr-FR" sz="1300" b="1" noProof="0" dirty="0">
                <a:solidFill>
                  <a:srgbClr val="FFFFFF"/>
                </a:solidFill>
              </a:rPr>
              <a:t>②  DÉFINIR</a:t>
            </a:r>
            <a:endParaRPr lang="fr-FR" sz="1300" noProof="0" dirty="0"/>
          </a:p>
        </p:txBody>
      </p:sp>
      <p:sp>
        <p:nvSpPr>
          <p:cNvPr id="14" name="Shape 12"/>
          <p:cNvSpPr/>
          <p:nvPr/>
        </p:nvSpPr>
        <p:spPr>
          <a:xfrm>
            <a:off x="457200" y="3182112"/>
            <a:ext cx="4114800" cy="749808"/>
          </a:xfrm>
          <a:prstGeom prst="rect">
            <a:avLst/>
          </a:prstGeom>
          <a:solidFill>
            <a:srgbClr val="F4F7FA"/>
          </a:solidFill>
          <a:ln w="9525">
            <a:solidFill>
              <a:srgbClr val="DEE4EC"/>
            </a:solidFill>
            <a:prstDash val="solid"/>
          </a:ln>
        </p:spPr>
        <p:txBody>
          <a:bodyPr/>
          <a:lstStyle/>
          <a:p>
            <a:endParaRPr lang="fr-FR" noProof="0" dirty="0"/>
          </a:p>
        </p:txBody>
      </p:sp>
      <p:sp>
        <p:nvSpPr>
          <p:cNvPr id="15" name="Text 13"/>
          <p:cNvSpPr/>
          <p:nvPr/>
        </p:nvSpPr>
        <p:spPr>
          <a:xfrm>
            <a:off x="548640" y="3236976"/>
            <a:ext cx="3931920" cy="640080"/>
          </a:xfrm>
          <a:prstGeom prst="rect">
            <a:avLst/>
          </a:prstGeom>
          <a:noFill/>
          <a:ln/>
        </p:spPr>
        <p:txBody>
          <a:bodyPr wrap="square" rtlCol="0" anchor="ctr"/>
          <a:lstStyle/>
          <a:p>
            <a:pPr marL="0" indent="0">
              <a:buNone/>
            </a:pPr>
            <a:r>
              <a:rPr lang="fr-FR" sz="1100" noProof="0" dirty="0">
                <a:solidFill>
                  <a:srgbClr val="1C2226"/>
                </a:solidFill>
              </a:rPr>
              <a:t>Préciser les termes du sujet</a:t>
            </a:r>
            <a:endParaRPr lang="fr-FR" sz="1100" noProof="0" dirty="0"/>
          </a:p>
          <a:p>
            <a:pPr marL="0" indent="0">
              <a:buNone/>
            </a:pPr>
            <a:r>
              <a:rPr lang="fr-FR" sz="1100" noProof="0" dirty="0">
                <a:solidFill>
                  <a:srgbClr val="1C2226"/>
                </a:solidFill>
              </a:rPr>
              <a:t>→ médias · représentation · égalité (dans ce contexte)</a:t>
            </a:r>
            <a:endParaRPr lang="fr-FR" sz="1100" noProof="0" dirty="0"/>
          </a:p>
        </p:txBody>
      </p:sp>
      <p:sp>
        <p:nvSpPr>
          <p:cNvPr id="16" name="Shape 14"/>
          <p:cNvSpPr/>
          <p:nvPr/>
        </p:nvSpPr>
        <p:spPr>
          <a:xfrm>
            <a:off x="457200" y="3931920"/>
            <a:ext cx="4114800" cy="420624"/>
          </a:xfrm>
          <a:prstGeom prst="rect">
            <a:avLst/>
          </a:prstGeom>
          <a:solidFill>
            <a:srgbClr val="FDF5E0"/>
          </a:solidFill>
          <a:ln w="6350">
            <a:solidFill>
              <a:srgbClr val="A07A18"/>
            </a:solidFill>
            <a:prstDash val="solid"/>
          </a:ln>
        </p:spPr>
        <p:txBody>
          <a:bodyPr/>
          <a:lstStyle/>
          <a:p>
            <a:endParaRPr lang="fr-FR" noProof="0" dirty="0"/>
          </a:p>
        </p:txBody>
      </p:sp>
      <p:sp>
        <p:nvSpPr>
          <p:cNvPr id="17" name="Text 15"/>
          <p:cNvSpPr/>
          <p:nvPr/>
        </p:nvSpPr>
        <p:spPr>
          <a:xfrm>
            <a:off x="548640" y="3968496"/>
            <a:ext cx="3931920" cy="347472"/>
          </a:xfrm>
          <a:prstGeom prst="rect">
            <a:avLst/>
          </a:prstGeom>
          <a:noFill/>
          <a:ln/>
        </p:spPr>
        <p:txBody>
          <a:bodyPr wrap="square" rtlCol="0" anchor="ctr"/>
          <a:lstStyle/>
          <a:p>
            <a:pPr marL="0" indent="0">
              <a:buNone/>
            </a:pPr>
            <a:r>
              <a:rPr lang="fr-FR" sz="1000" i="1" noProof="0" dirty="0">
                <a:solidFill>
                  <a:srgbClr val="A07A18"/>
                </a:solidFill>
              </a:rPr>
              <a:t>Éviter : employer les mots du sujet sans les expliquer</a:t>
            </a:r>
            <a:endParaRPr lang="fr-FR" sz="1000" noProof="0" dirty="0"/>
          </a:p>
        </p:txBody>
      </p:sp>
      <p:sp>
        <p:nvSpPr>
          <p:cNvPr id="18" name="Shape 16"/>
          <p:cNvSpPr/>
          <p:nvPr/>
        </p:nvSpPr>
        <p:spPr>
          <a:xfrm>
            <a:off x="4572000" y="1133856"/>
            <a:ext cx="4114800" cy="384048"/>
          </a:xfrm>
          <a:prstGeom prst="rect">
            <a:avLst/>
          </a:prstGeom>
          <a:solidFill>
            <a:srgbClr val="B03030"/>
          </a:solidFill>
          <a:ln w="12700">
            <a:solidFill>
              <a:srgbClr val="B03030"/>
            </a:solidFill>
            <a:prstDash val="solid"/>
          </a:ln>
        </p:spPr>
        <p:txBody>
          <a:bodyPr/>
          <a:lstStyle/>
          <a:p>
            <a:endParaRPr lang="fr-FR" noProof="0" dirty="0"/>
          </a:p>
        </p:txBody>
      </p:sp>
      <p:sp>
        <p:nvSpPr>
          <p:cNvPr id="19" name="Text 17"/>
          <p:cNvSpPr/>
          <p:nvPr/>
        </p:nvSpPr>
        <p:spPr>
          <a:xfrm>
            <a:off x="4663440" y="1133856"/>
            <a:ext cx="3931920" cy="384048"/>
          </a:xfrm>
          <a:prstGeom prst="rect">
            <a:avLst/>
          </a:prstGeom>
          <a:noFill/>
          <a:ln/>
        </p:spPr>
        <p:txBody>
          <a:bodyPr wrap="square" lIns="0" tIns="0" rIns="0" bIns="0" rtlCol="0" anchor="ctr"/>
          <a:lstStyle/>
          <a:p>
            <a:pPr marL="0" indent="0">
              <a:buNone/>
            </a:pPr>
            <a:r>
              <a:rPr lang="fr-FR" sz="1300" b="1" noProof="0" dirty="0">
                <a:solidFill>
                  <a:srgbClr val="FFFFFF"/>
                </a:solidFill>
              </a:rPr>
              <a:t>③  POSER LA TENSION</a:t>
            </a:r>
            <a:endParaRPr lang="fr-FR" sz="1300" noProof="0" dirty="0"/>
          </a:p>
        </p:txBody>
      </p:sp>
      <p:sp>
        <p:nvSpPr>
          <p:cNvPr id="20" name="Shape 18"/>
          <p:cNvSpPr/>
          <p:nvPr/>
        </p:nvSpPr>
        <p:spPr>
          <a:xfrm>
            <a:off x="4572000" y="1517904"/>
            <a:ext cx="4114800" cy="749808"/>
          </a:xfrm>
          <a:prstGeom prst="rect">
            <a:avLst/>
          </a:prstGeom>
          <a:solidFill>
            <a:srgbClr val="F4F7FA"/>
          </a:solidFill>
          <a:ln w="9525">
            <a:solidFill>
              <a:srgbClr val="DEE4EC"/>
            </a:solidFill>
            <a:prstDash val="solid"/>
          </a:ln>
        </p:spPr>
        <p:txBody>
          <a:bodyPr/>
          <a:lstStyle/>
          <a:p>
            <a:endParaRPr lang="fr-FR" noProof="0" dirty="0"/>
          </a:p>
        </p:txBody>
      </p:sp>
      <p:sp>
        <p:nvSpPr>
          <p:cNvPr id="21" name="Text 19"/>
          <p:cNvSpPr/>
          <p:nvPr/>
        </p:nvSpPr>
        <p:spPr>
          <a:xfrm>
            <a:off x="4663440" y="1572768"/>
            <a:ext cx="3931920" cy="640080"/>
          </a:xfrm>
          <a:prstGeom prst="rect">
            <a:avLst/>
          </a:prstGeom>
          <a:noFill/>
          <a:ln/>
        </p:spPr>
        <p:txBody>
          <a:bodyPr wrap="square" rtlCol="0" anchor="ctr"/>
          <a:lstStyle/>
          <a:p>
            <a:pPr marL="0" indent="0">
              <a:buNone/>
            </a:pPr>
            <a:r>
              <a:rPr lang="fr-FR" sz="1100" noProof="0" dirty="0">
                <a:solidFill>
                  <a:srgbClr val="1C2226"/>
                </a:solidFill>
              </a:rPr>
              <a:t>Formuler un paradoxe, une contradiction explicite</a:t>
            </a:r>
            <a:endParaRPr lang="fr-FR" sz="1100" noProof="0" dirty="0"/>
          </a:p>
          <a:p>
            <a:pPr marL="0" indent="0">
              <a:buNone/>
            </a:pPr>
            <a:r>
              <a:rPr lang="fr-FR" sz="1100" noProof="0" dirty="0">
                <a:solidFill>
                  <a:srgbClr val="1C2226"/>
                </a:solidFill>
              </a:rPr>
              <a:t>→ « Alors que… pourtant… »  /  « Si… il semble que… »</a:t>
            </a:r>
            <a:endParaRPr lang="fr-FR" sz="1100" noProof="0" dirty="0"/>
          </a:p>
        </p:txBody>
      </p:sp>
      <p:sp>
        <p:nvSpPr>
          <p:cNvPr id="22" name="Shape 20"/>
          <p:cNvSpPr/>
          <p:nvPr/>
        </p:nvSpPr>
        <p:spPr>
          <a:xfrm>
            <a:off x="4572000" y="2267712"/>
            <a:ext cx="4114800" cy="420624"/>
          </a:xfrm>
          <a:prstGeom prst="rect">
            <a:avLst/>
          </a:prstGeom>
          <a:solidFill>
            <a:srgbClr val="FDF5E0"/>
          </a:solidFill>
          <a:ln w="6350">
            <a:solidFill>
              <a:srgbClr val="A07A18"/>
            </a:solidFill>
            <a:prstDash val="solid"/>
          </a:ln>
        </p:spPr>
        <p:txBody>
          <a:bodyPr/>
          <a:lstStyle/>
          <a:p>
            <a:endParaRPr lang="fr-FR" noProof="0" dirty="0"/>
          </a:p>
        </p:txBody>
      </p:sp>
      <p:sp>
        <p:nvSpPr>
          <p:cNvPr id="23" name="Text 21"/>
          <p:cNvSpPr/>
          <p:nvPr/>
        </p:nvSpPr>
        <p:spPr>
          <a:xfrm>
            <a:off x="4663440" y="2304288"/>
            <a:ext cx="3931920" cy="347472"/>
          </a:xfrm>
          <a:prstGeom prst="rect">
            <a:avLst/>
          </a:prstGeom>
          <a:noFill/>
          <a:ln/>
        </p:spPr>
        <p:txBody>
          <a:bodyPr wrap="square" rtlCol="0" anchor="ctr"/>
          <a:lstStyle/>
          <a:p>
            <a:pPr marL="0" indent="0">
              <a:buNone/>
            </a:pPr>
            <a:r>
              <a:rPr lang="fr-FR" sz="1000" i="1" noProof="0" dirty="0">
                <a:solidFill>
                  <a:srgbClr val="A07A18"/>
                </a:solidFill>
              </a:rPr>
              <a:t>Éviter : constater sans problématiser</a:t>
            </a:r>
            <a:endParaRPr lang="fr-FR" sz="1000" noProof="0" dirty="0"/>
          </a:p>
        </p:txBody>
      </p:sp>
      <p:sp>
        <p:nvSpPr>
          <p:cNvPr id="24" name="Shape 22"/>
          <p:cNvSpPr/>
          <p:nvPr/>
        </p:nvSpPr>
        <p:spPr>
          <a:xfrm>
            <a:off x="4572000" y="2798064"/>
            <a:ext cx="4114800" cy="384048"/>
          </a:xfrm>
          <a:prstGeom prst="rect">
            <a:avLst/>
          </a:prstGeom>
          <a:solidFill>
            <a:srgbClr val="2D7D62"/>
          </a:solidFill>
          <a:ln w="12700">
            <a:solidFill>
              <a:srgbClr val="2D7D62"/>
            </a:solidFill>
            <a:prstDash val="solid"/>
          </a:ln>
        </p:spPr>
        <p:txBody>
          <a:bodyPr/>
          <a:lstStyle/>
          <a:p>
            <a:endParaRPr lang="fr-FR" noProof="0" dirty="0"/>
          </a:p>
        </p:txBody>
      </p:sp>
      <p:sp>
        <p:nvSpPr>
          <p:cNvPr id="25" name="Text 23"/>
          <p:cNvSpPr/>
          <p:nvPr/>
        </p:nvSpPr>
        <p:spPr>
          <a:xfrm>
            <a:off x="4663440" y="2798064"/>
            <a:ext cx="3931920" cy="384048"/>
          </a:xfrm>
          <a:prstGeom prst="rect">
            <a:avLst/>
          </a:prstGeom>
          <a:noFill/>
          <a:ln/>
        </p:spPr>
        <p:txBody>
          <a:bodyPr wrap="square" lIns="0" tIns="0" rIns="0" bIns="0" rtlCol="0" anchor="ctr"/>
          <a:lstStyle/>
          <a:p>
            <a:pPr marL="0" indent="0">
              <a:buNone/>
            </a:pPr>
            <a:r>
              <a:rPr lang="fr-FR" sz="1300" b="1" noProof="0" dirty="0">
                <a:solidFill>
                  <a:srgbClr val="FFFFFF"/>
                </a:solidFill>
              </a:rPr>
              <a:t>④  ANNONCER</a:t>
            </a:r>
            <a:endParaRPr lang="fr-FR" sz="1300" noProof="0" dirty="0"/>
          </a:p>
        </p:txBody>
      </p:sp>
      <p:sp>
        <p:nvSpPr>
          <p:cNvPr id="26" name="Shape 24"/>
          <p:cNvSpPr/>
          <p:nvPr/>
        </p:nvSpPr>
        <p:spPr>
          <a:xfrm>
            <a:off x="4572000" y="3182112"/>
            <a:ext cx="4114800" cy="749808"/>
          </a:xfrm>
          <a:prstGeom prst="rect">
            <a:avLst/>
          </a:prstGeom>
          <a:solidFill>
            <a:srgbClr val="F4F7FA"/>
          </a:solidFill>
          <a:ln w="9525">
            <a:solidFill>
              <a:srgbClr val="DEE4EC"/>
            </a:solidFill>
            <a:prstDash val="solid"/>
          </a:ln>
        </p:spPr>
        <p:txBody>
          <a:bodyPr/>
          <a:lstStyle/>
          <a:p>
            <a:endParaRPr lang="fr-FR" noProof="0" dirty="0"/>
          </a:p>
        </p:txBody>
      </p:sp>
      <p:sp>
        <p:nvSpPr>
          <p:cNvPr id="27" name="Text 25"/>
          <p:cNvSpPr/>
          <p:nvPr/>
        </p:nvSpPr>
        <p:spPr>
          <a:xfrm>
            <a:off x="4663440" y="3236976"/>
            <a:ext cx="3931920" cy="640080"/>
          </a:xfrm>
          <a:prstGeom prst="rect">
            <a:avLst/>
          </a:prstGeom>
          <a:noFill/>
          <a:ln/>
        </p:spPr>
        <p:txBody>
          <a:bodyPr wrap="square" rtlCol="0" anchor="ctr"/>
          <a:lstStyle/>
          <a:p>
            <a:pPr marL="0" indent="0">
              <a:buNone/>
            </a:pPr>
            <a:r>
              <a:rPr lang="fr-FR" sz="1100" noProof="0" dirty="0">
                <a:solidFill>
                  <a:srgbClr val="1C2226"/>
                </a:solidFill>
              </a:rPr>
              <a:t>Problématique + plan académique</a:t>
            </a:r>
            <a:endParaRPr lang="fr-FR" sz="1100" noProof="0" dirty="0"/>
          </a:p>
          <a:p>
            <a:pPr marL="0" indent="0">
              <a:buNone/>
            </a:pPr>
            <a:r>
              <a:rPr lang="fr-FR" sz="1100" noProof="0" dirty="0">
                <a:solidFill>
                  <a:srgbClr val="1C2226"/>
                </a:solidFill>
              </a:rPr>
              <a:t>→ « Dans quelle mesure… ? »  +  « Dans un 1er temps… »</a:t>
            </a:r>
            <a:endParaRPr lang="fr-FR" sz="1100" noProof="0" dirty="0"/>
          </a:p>
        </p:txBody>
      </p:sp>
      <p:sp>
        <p:nvSpPr>
          <p:cNvPr id="28" name="Shape 26"/>
          <p:cNvSpPr/>
          <p:nvPr/>
        </p:nvSpPr>
        <p:spPr>
          <a:xfrm>
            <a:off x="4572000" y="3931920"/>
            <a:ext cx="4114800" cy="420624"/>
          </a:xfrm>
          <a:prstGeom prst="rect">
            <a:avLst/>
          </a:prstGeom>
          <a:solidFill>
            <a:srgbClr val="FDF5E0"/>
          </a:solidFill>
          <a:ln w="6350">
            <a:solidFill>
              <a:srgbClr val="A07A18"/>
            </a:solidFill>
            <a:prstDash val="solid"/>
          </a:ln>
        </p:spPr>
        <p:txBody>
          <a:bodyPr/>
          <a:lstStyle/>
          <a:p>
            <a:endParaRPr lang="fr-FR" noProof="0" dirty="0"/>
          </a:p>
        </p:txBody>
      </p:sp>
      <p:sp>
        <p:nvSpPr>
          <p:cNvPr id="29" name="Text 27"/>
          <p:cNvSpPr/>
          <p:nvPr/>
        </p:nvSpPr>
        <p:spPr>
          <a:xfrm>
            <a:off x="4663440" y="3968496"/>
            <a:ext cx="3931920" cy="347472"/>
          </a:xfrm>
          <a:prstGeom prst="rect">
            <a:avLst/>
          </a:prstGeom>
          <a:noFill/>
          <a:ln/>
        </p:spPr>
        <p:txBody>
          <a:bodyPr wrap="square" rtlCol="0" anchor="ctr"/>
          <a:lstStyle/>
          <a:p>
            <a:pPr marL="0" indent="0">
              <a:buNone/>
            </a:pPr>
            <a:r>
              <a:rPr lang="fr-FR" sz="1000" i="1" noProof="0" dirty="0">
                <a:solidFill>
                  <a:srgbClr val="A07A18"/>
                </a:solidFill>
              </a:rPr>
              <a:t>Éviter : « si X ou pas » · binaire · registre oral</a:t>
            </a:r>
            <a:endParaRPr lang="fr-FR" sz="1000" noProof="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Accroche">
    <p:spTree>
      <p:nvGrpSpPr>
        <p:cNvPr id="1" name=""/>
        <p:cNvGrpSpPr/>
        <p:nvPr/>
      </p:nvGrpSpPr>
      <p:grpSpPr>
        <a:xfrm>
          <a:off x="0" y="0"/>
          <a:ext cx="0" cy="0"/>
          <a:chOff x="0" y="0"/>
          <a:chExt cx="0" cy="0"/>
        </a:xfrm>
      </p:grpSpPr>
      <p:sp>
        <p:nvSpPr>
          <p:cNvPr id="2" name="HeaderBg"/>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Breadcrumb"/>
          <p:cNvSpPr/>
          <p:nvPr/>
        </p:nvSpPr>
        <p:spPr>
          <a:xfrm>
            <a:off x="320040" y="0"/>
            <a:ext cx="8138160" cy="420624"/>
          </a:xfrm>
          <a:prstGeom prst="rect">
            <a:avLst/>
          </a:prstGeom>
          <a:noFill/>
          <a:ln/>
        </p:spPr>
        <p:txBody>
          <a:bodyPr wrap="square" lIns="0" tIns="0" rIns="0" bIns="0" rtlCol="0" anchor="ctr"/>
          <a:lstStyle/>
          <a:p>
            <a:pPr marL="0" indent="0">
              <a:buNone/>
            </a:pPr>
            <a:endParaRPr lang="fr-FR" sz="900" noProof="0" dirty="0">
              <a:solidFill>
                <a:srgbClr val="C8D8E8"/>
              </a:solidFill>
            </a:endParaRPr>
          </a:p>
        </p:txBody>
      </p:sp>
      <p:sp>
        <p:nvSpPr>
          <p:cNvPr id="4" name="Badge"/>
          <p:cNvSpPr/>
          <p:nvPr/>
        </p:nvSpPr>
        <p:spPr>
          <a:xfrm>
            <a:off x="8394192" y="0"/>
            <a:ext cx="566928" cy="420624"/>
          </a:xfrm>
          <a:prstGeom prst="rect">
            <a:avLst/>
          </a:prstGeom>
          <a:noFill/>
          <a:ln/>
        </p:spPr>
        <p:txBody>
          <a:bodyPr wrap="square" lIns="0" tIns="0" rIns="0" bIns="0" rtlCol="0" anchor="ctr"/>
          <a:lstStyle/>
          <a:p>
            <a:pPr marL="0" indent="0" algn="ctr">
              <a:buNone/>
            </a:pPr>
            <a:endParaRPr lang="fr-FR" sz="1000" b="1" noProof="0" dirty="0">
              <a:solidFill>
                <a:srgbClr val="4A6F8A"/>
              </a:solidFill>
            </a:endParaRPr>
          </a:p>
        </p:txBody>
      </p:sp>
      <p:sp>
        <p:nvSpPr>
          <p:cNvPr id="5" name="Title"/>
          <p:cNvSpPr/>
          <p:nvPr/>
        </p:nvSpPr>
        <p:spPr>
          <a:xfrm>
            <a:off x="457200" y="490000"/>
            <a:ext cx="8229600" cy="475488"/>
          </a:xfrm>
          <a:prstGeom prst="rect">
            <a:avLst/>
          </a:prstGeom>
          <a:noFill/>
          <a:ln/>
        </p:spPr>
        <p:txBody>
          <a:bodyPr wrap="square" rtlCol="0" anchor="ctr"/>
          <a:lstStyle/>
          <a:p>
            <a:pPr marL="0" indent="0">
              <a:buNone/>
            </a:pPr>
            <a:r>
              <a:rPr lang="fr-FR" sz="1800" b="1" noProof="0" dirty="0">
                <a:solidFill>
                  <a:srgbClr val="1A3C5E"/>
                </a:solidFill>
                <a:latin typeface="Cambria" pitchFamily="34" charset="0"/>
              </a:rPr>
              <a:t>Accroche : choisir et justifier</a:t>
            </a:r>
          </a:p>
        </p:txBody>
      </p:sp>
      <p:sp>
        <p:nvSpPr>
          <p:cNvPr id="6" name="OptHdrBg6"/>
          <p:cNvSpPr/>
          <p:nvPr/>
        </p:nvSpPr>
        <p:spPr>
          <a:xfrm>
            <a:off x="457200" y="1060000"/>
            <a:ext cx="2743200" cy="347472"/>
          </a:xfrm>
          <a:prstGeom prst="rect">
            <a:avLst/>
          </a:prstGeom>
          <a:solidFill>
            <a:srgbClr val="6C757D"/>
          </a:solidFill>
          <a:ln w="12700">
            <a:solidFill>
              <a:srgbClr val="6C757D"/>
            </a:solidFill>
            <a:prstDash val="solid"/>
          </a:ln>
        </p:spPr>
        <p:txBody>
          <a:bodyPr/>
          <a:lstStyle/>
          <a:p>
            <a:endParaRPr lang="fr-FR" noProof="0" dirty="0"/>
          </a:p>
        </p:txBody>
      </p:sp>
      <p:sp>
        <p:nvSpPr>
          <p:cNvPr id="7" name="OptHdrTxt7"/>
          <p:cNvSpPr/>
          <p:nvPr/>
        </p:nvSpPr>
        <p:spPr>
          <a:xfrm>
            <a:off x="457200" y="1060000"/>
            <a:ext cx="2743200" cy="347472"/>
          </a:xfrm>
          <a:prstGeom prst="rect">
            <a:avLst/>
          </a:prstGeom>
          <a:noFill/>
          <a:ln/>
        </p:spPr>
        <p:txBody>
          <a:bodyPr wrap="square" lIns="91440" tIns="0" rIns="91440" bIns="0" rtlCol="0" anchor="ctr"/>
          <a:lstStyle/>
          <a:p>
            <a:pPr marL="0" indent="0">
              <a:buNone/>
            </a:pPr>
            <a:r>
              <a:rPr lang="fr-FR" sz="1100" b="1" noProof="0" dirty="0">
                <a:solidFill>
                  <a:srgbClr val="FFFFFF"/>
                </a:solidFill>
              </a:rPr>
              <a:t>Option A</a:t>
            </a:r>
          </a:p>
        </p:txBody>
      </p:sp>
      <p:sp>
        <p:nvSpPr>
          <p:cNvPr id="8" name="OptContent8"/>
          <p:cNvSpPr/>
          <p:nvPr/>
        </p:nvSpPr>
        <p:spPr>
          <a:xfrm>
            <a:off x="457200" y="1407472"/>
            <a:ext cx="2743200" cy="2012688"/>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900" noProof="0" dirty="0">
                <a:solidFill>
                  <a:srgbClr val="1C2226"/>
                </a:solidFill>
              </a:rPr>
              <a:t>En 2020, selon le rapport GMMP, les femmes</a:t>
            </a:r>
          </a:p>
          <a:p>
            <a:pPr marL="0" indent="0">
              <a:buNone/>
            </a:pPr>
            <a:r>
              <a:rPr lang="fr-FR" sz="900" noProof="0" dirty="0">
                <a:solidFill>
                  <a:srgbClr val="1C2226"/>
                </a:solidFill>
              </a:rPr>
              <a:t>représentent moins d’un tiers des visages</a:t>
            </a:r>
          </a:p>
          <a:p>
            <a:pPr marL="0" indent="0">
              <a:buNone/>
            </a:pPr>
            <a:r>
              <a:rPr lang="fr-FR" sz="900" noProof="0" dirty="0">
                <a:solidFill>
                  <a:srgbClr val="1C2226"/>
                </a:solidFill>
              </a:rPr>
              <a:t>à l’écran et moins de 20 % des expertes</a:t>
            </a:r>
          </a:p>
          <a:p>
            <a:pPr marL="0" indent="0">
              <a:buNone/>
            </a:pPr>
            <a:r>
              <a:rPr lang="fr-FR" sz="900" noProof="0" dirty="0">
                <a:solidFill>
                  <a:srgbClr val="1C2226"/>
                </a:solidFill>
              </a:rPr>
              <a:t>invitées dans les médias audiovisuels.</a:t>
            </a:r>
          </a:p>
          <a:p>
            <a:pPr marL="0" indent="0">
              <a:buNone/>
            </a:pPr>
            <a:endParaRPr lang="fr-FR" sz="900" noProof="0" dirty="0">
              <a:solidFill>
                <a:srgbClr val="1C2226"/>
              </a:solidFill>
            </a:endParaRPr>
          </a:p>
          <a:p>
            <a:pPr marL="0" indent="0">
              <a:buNone/>
            </a:pPr>
            <a:r>
              <a:rPr lang="fr-FR" sz="900" noProof="0" dirty="0">
                <a:solidFill>
                  <a:srgbClr val="1C2226"/>
                </a:solidFill>
              </a:rPr>
              <a:t>→ angle : donnée chiffrée ancrée dans le réel</a:t>
            </a:r>
          </a:p>
        </p:txBody>
      </p:sp>
      <p:sp>
        <p:nvSpPr>
          <p:cNvPr id="9" name="OptHdrBg9"/>
          <p:cNvSpPr/>
          <p:nvPr/>
        </p:nvSpPr>
        <p:spPr>
          <a:xfrm>
            <a:off x="3291840" y="1060000"/>
            <a:ext cx="2743200" cy="347472"/>
          </a:xfrm>
          <a:prstGeom prst="rect">
            <a:avLst/>
          </a:prstGeom>
          <a:solidFill>
            <a:srgbClr val="1A3C5E"/>
          </a:solidFill>
          <a:ln w="12700">
            <a:solidFill>
              <a:srgbClr val="1A3C5E"/>
            </a:solidFill>
            <a:prstDash val="solid"/>
          </a:ln>
        </p:spPr>
        <p:txBody>
          <a:bodyPr/>
          <a:lstStyle/>
          <a:p>
            <a:endParaRPr lang="fr-FR" noProof="0" dirty="0"/>
          </a:p>
        </p:txBody>
      </p:sp>
      <p:sp>
        <p:nvSpPr>
          <p:cNvPr id="10" name="OptHdrTxt10"/>
          <p:cNvSpPr/>
          <p:nvPr/>
        </p:nvSpPr>
        <p:spPr>
          <a:xfrm>
            <a:off x="3291840" y="1060000"/>
            <a:ext cx="2743200" cy="347472"/>
          </a:xfrm>
          <a:prstGeom prst="rect">
            <a:avLst/>
          </a:prstGeom>
          <a:noFill/>
          <a:ln/>
        </p:spPr>
        <p:txBody>
          <a:bodyPr wrap="square" lIns="91440" tIns="0" rIns="91440" bIns="0" rtlCol="0" anchor="ctr"/>
          <a:lstStyle/>
          <a:p>
            <a:pPr marL="0" indent="0">
              <a:buNone/>
            </a:pPr>
            <a:r>
              <a:rPr lang="fr-FR" sz="1100" b="1" noProof="0" dirty="0">
                <a:solidFill>
                  <a:srgbClr val="FFFFFF"/>
                </a:solidFill>
              </a:rPr>
              <a:t>Option B</a:t>
            </a:r>
          </a:p>
        </p:txBody>
      </p:sp>
      <p:sp>
        <p:nvSpPr>
          <p:cNvPr id="11" name="OptContent11"/>
          <p:cNvSpPr/>
          <p:nvPr/>
        </p:nvSpPr>
        <p:spPr>
          <a:xfrm>
            <a:off x="3291840" y="1407472"/>
            <a:ext cx="2743200" cy="2012688"/>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900" noProof="0" dirty="0">
                <a:solidFill>
                  <a:srgbClr val="1C2226"/>
                </a:solidFill>
              </a:rPr>
              <a:t>Alors que les réseaux sociaux ont</a:t>
            </a:r>
          </a:p>
          <a:p>
            <a:pPr marL="0" indent="0">
              <a:buNone/>
            </a:pPr>
            <a:r>
              <a:rPr lang="fr-FR" sz="900" noProof="0" dirty="0">
                <a:solidFill>
                  <a:srgbClr val="1C2226"/>
                </a:solidFill>
              </a:rPr>
              <a:t>démultiplié les espaces d’expression,</a:t>
            </a:r>
          </a:p>
          <a:p>
            <a:pPr marL="0" indent="0">
              <a:buNone/>
            </a:pPr>
            <a:r>
              <a:rPr lang="fr-FR" sz="900" noProof="0" dirty="0">
                <a:solidFill>
                  <a:srgbClr val="1C2226"/>
                </a:solidFill>
              </a:rPr>
              <a:t>les femmes restent largement absentes</a:t>
            </a:r>
          </a:p>
          <a:p>
            <a:pPr marL="0" indent="0">
              <a:buNone/>
            </a:pPr>
            <a:r>
              <a:rPr lang="fr-FR" sz="900" noProof="0" dirty="0">
                <a:solidFill>
                  <a:srgbClr val="1C2226"/>
                </a:solidFill>
              </a:rPr>
              <a:t>des rôles d’expertes reconnues</a:t>
            </a:r>
          </a:p>
          <a:p>
            <a:pPr marL="0" indent="0">
              <a:buNone/>
            </a:pPr>
            <a:r>
              <a:rPr lang="fr-FR" sz="900" noProof="0" dirty="0">
                <a:solidFill>
                  <a:srgbClr val="1C2226"/>
                </a:solidFill>
              </a:rPr>
              <a:t>par les grands médias.</a:t>
            </a:r>
          </a:p>
          <a:p>
            <a:pPr marL="0" indent="0">
              <a:buNone/>
            </a:pPr>
            <a:endParaRPr lang="fr-FR" sz="900" noProof="0" dirty="0">
              <a:solidFill>
                <a:srgbClr val="1C2226"/>
              </a:solidFill>
            </a:endParaRPr>
          </a:p>
          <a:p>
            <a:pPr marL="0" indent="0">
              <a:buNone/>
            </a:pPr>
            <a:r>
              <a:rPr lang="fr-FR" sz="900" noProof="0" dirty="0">
                <a:solidFill>
                  <a:srgbClr val="1C2226"/>
                </a:solidFill>
              </a:rPr>
              <a:t>→ angle : paradoxe numérique / visibilité</a:t>
            </a:r>
          </a:p>
        </p:txBody>
      </p:sp>
      <p:sp>
        <p:nvSpPr>
          <p:cNvPr id="12" name="OptHdrBg12"/>
          <p:cNvSpPr/>
          <p:nvPr/>
        </p:nvSpPr>
        <p:spPr>
          <a:xfrm>
            <a:off x="6126480" y="1060000"/>
            <a:ext cx="2743200" cy="347472"/>
          </a:xfrm>
          <a:prstGeom prst="rect">
            <a:avLst/>
          </a:prstGeom>
          <a:solidFill>
            <a:srgbClr val="2D7D62"/>
          </a:solidFill>
          <a:ln w="12700">
            <a:solidFill>
              <a:srgbClr val="2D7D62"/>
            </a:solidFill>
            <a:prstDash val="solid"/>
          </a:ln>
        </p:spPr>
        <p:txBody>
          <a:bodyPr/>
          <a:lstStyle/>
          <a:p>
            <a:endParaRPr lang="fr-FR" noProof="0" dirty="0"/>
          </a:p>
        </p:txBody>
      </p:sp>
      <p:sp>
        <p:nvSpPr>
          <p:cNvPr id="13" name="OptHdrTxt13"/>
          <p:cNvSpPr/>
          <p:nvPr/>
        </p:nvSpPr>
        <p:spPr>
          <a:xfrm>
            <a:off x="6126480" y="1060000"/>
            <a:ext cx="2743200" cy="347472"/>
          </a:xfrm>
          <a:prstGeom prst="rect">
            <a:avLst/>
          </a:prstGeom>
          <a:noFill/>
          <a:ln/>
        </p:spPr>
        <p:txBody>
          <a:bodyPr wrap="square" lIns="91440" tIns="0" rIns="91440" bIns="0" rtlCol="0" anchor="ctr"/>
          <a:lstStyle/>
          <a:p>
            <a:pPr marL="0" indent="0">
              <a:buNone/>
            </a:pPr>
            <a:r>
              <a:rPr lang="fr-FR" sz="1100" b="1" noProof="0" dirty="0">
                <a:solidFill>
                  <a:srgbClr val="FFFFFF"/>
                </a:solidFill>
              </a:rPr>
              <a:t>Option C</a:t>
            </a:r>
          </a:p>
        </p:txBody>
      </p:sp>
      <p:sp>
        <p:nvSpPr>
          <p:cNvPr id="14" name="OptContent14"/>
          <p:cNvSpPr/>
          <p:nvPr/>
        </p:nvSpPr>
        <p:spPr>
          <a:xfrm>
            <a:off x="6126480" y="1407472"/>
            <a:ext cx="2743200" cy="2012688"/>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900" noProof="0" dirty="0">
                <a:solidFill>
                  <a:srgbClr val="1C2226"/>
                </a:solidFill>
              </a:rPr>
              <a:t>« Si on ne voit pas les femmes dans les</a:t>
            </a:r>
          </a:p>
          <a:p>
            <a:pPr marL="0" indent="0">
              <a:buNone/>
            </a:pPr>
            <a:r>
              <a:rPr lang="fr-FR" sz="900" noProof="0" dirty="0">
                <a:solidFill>
                  <a:srgbClr val="1C2226"/>
                </a:solidFill>
              </a:rPr>
              <a:t>médias, on ne les voit pas dans la société. »</a:t>
            </a:r>
          </a:p>
          <a:p>
            <a:pPr marL="0" indent="0">
              <a:buNone/>
            </a:pPr>
            <a:r>
              <a:rPr lang="fr-FR" sz="900" noProof="0" dirty="0">
                <a:solidFill>
                  <a:srgbClr val="1C2226"/>
                </a:solidFill>
              </a:rPr>
              <a:t>(GMMP, 2020) ce constat souligne la</a:t>
            </a:r>
          </a:p>
          <a:p>
            <a:pPr marL="0" indent="0">
              <a:buNone/>
            </a:pPr>
            <a:r>
              <a:rPr lang="fr-FR" sz="900" noProof="0" dirty="0">
                <a:solidFill>
                  <a:srgbClr val="1C2226"/>
                </a:solidFill>
              </a:rPr>
              <a:t>responsabilité des institutions médiatiques</a:t>
            </a:r>
          </a:p>
          <a:p>
            <a:pPr marL="0" indent="0">
              <a:buNone/>
            </a:pPr>
            <a:r>
              <a:rPr lang="fr-FR" sz="900" noProof="0" dirty="0">
                <a:solidFill>
                  <a:srgbClr val="1C2226"/>
                </a:solidFill>
              </a:rPr>
              <a:t>dans la construction des représentations.</a:t>
            </a:r>
          </a:p>
          <a:p>
            <a:pPr marL="0" indent="0">
              <a:buNone/>
            </a:pPr>
            <a:endParaRPr lang="fr-FR" sz="900" noProof="0" dirty="0">
              <a:solidFill>
                <a:srgbClr val="1C2226"/>
              </a:solidFill>
            </a:endParaRPr>
          </a:p>
          <a:p>
            <a:pPr marL="0" indent="0">
              <a:buNone/>
            </a:pPr>
            <a:r>
              <a:rPr lang="fr-FR" sz="900" noProof="0" dirty="0">
                <a:solidFill>
                  <a:srgbClr val="1C2226"/>
                </a:solidFill>
              </a:rPr>
              <a:t>→ angle : citation symbolique / enjeu social</a:t>
            </a:r>
          </a:p>
        </p:txBody>
      </p:sp>
      <p:sp>
        <p:nvSpPr>
          <p:cNvPr id="15" name="QBg15"/>
          <p:cNvSpPr/>
          <p:nvPr/>
        </p:nvSpPr>
        <p:spPr>
          <a:xfrm>
            <a:off x="457200" y="3530000"/>
            <a:ext cx="8229600" cy="384048"/>
          </a:xfrm>
          <a:prstGeom prst="rect">
            <a:avLst/>
          </a:prstGeom>
          <a:solidFill>
            <a:srgbClr val="1A3C5E"/>
          </a:solidFill>
          <a:ln w="12700">
            <a:solidFill>
              <a:srgbClr val="1A3C5E"/>
            </a:solidFill>
            <a:prstDash val="solid"/>
          </a:ln>
        </p:spPr>
        <p:txBody>
          <a:bodyPr/>
          <a:lstStyle/>
          <a:p>
            <a:endParaRPr lang="fr-FR" noProof="0" dirty="0"/>
          </a:p>
        </p:txBody>
      </p:sp>
      <p:sp>
        <p:nvSpPr>
          <p:cNvPr id="16" name="QTxt16"/>
          <p:cNvSpPr/>
          <p:nvPr/>
        </p:nvSpPr>
        <p:spPr>
          <a:xfrm>
            <a:off x="548640" y="3530000"/>
            <a:ext cx="8046720" cy="384048"/>
          </a:xfrm>
          <a:prstGeom prst="rect">
            <a:avLst/>
          </a:prstGeom>
          <a:noFill/>
          <a:ln/>
        </p:spPr>
        <p:txBody>
          <a:bodyPr wrap="square" lIns="0" tIns="0" rIns="0" bIns="0" rtlCol="0" anchor="ctr"/>
          <a:lstStyle/>
          <a:p>
            <a:pPr marL="0" indent="0">
              <a:buNone/>
            </a:pPr>
            <a:r>
              <a:rPr lang="fr-FR" sz="1000" b="1" noProof="0" dirty="0">
                <a:solidFill>
                  <a:srgbClr val="FFFFFF"/>
                </a:solidFill>
              </a:rPr>
              <a:t>Quelle option constitue l’accroche la plus efficace pour ce sujet ? Justifiez votre choix.</a:t>
            </a:r>
          </a:p>
        </p:txBody>
      </p:sp>
      <p:sp>
        <p:nvSpPr>
          <p:cNvPr id="17" name="Txt17"/>
          <p:cNvSpPr/>
          <p:nvPr/>
        </p:nvSpPr>
        <p:spPr>
          <a:xfrm>
            <a:off x="457200" y="3950000"/>
            <a:ext cx="8229600" cy="280000"/>
          </a:xfrm>
          <a:prstGeom prst="rect">
            <a:avLst/>
          </a:prstGeom>
          <a:noFill/>
          <a:ln/>
        </p:spPr>
        <p:txBody>
          <a:bodyPr wrap="square" lIns="114300" tIns="91440" rIns="114300" bIns="91440" rtlCol="0" anchor="t"/>
          <a:lstStyle/>
          <a:p>
            <a:pPr marL="0" indent="0">
              <a:buNone/>
            </a:pPr>
            <a:r>
              <a:rPr lang="fr-FR" sz="1200" i="1" noProof="0" dirty="0">
                <a:solidFill>
                  <a:srgbClr val="4A6F8A"/>
                </a:solidFill>
              </a:rPr>
              <a:t>Attention : toutes les options sont défendables , l’essentiel est votre justification</a:t>
            </a:r>
            <a:r>
              <a:rPr lang="fr-FR" sz="850" i="1" noProof="0" dirty="0">
                <a:solidFill>
                  <a:srgbClr val="4A6F8A"/>
                </a:solidFill>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Tension">
    <p:spTree>
      <p:nvGrpSpPr>
        <p:cNvPr id="1" name=""/>
        <p:cNvGrpSpPr/>
        <p:nvPr/>
      </p:nvGrpSpPr>
      <p:grpSpPr>
        <a:xfrm>
          <a:off x="0" y="0"/>
          <a:ext cx="0" cy="0"/>
          <a:chOff x="0" y="0"/>
          <a:chExt cx="0" cy="0"/>
        </a:xfrm>
      </p:grpSpPr>
      <p:sp>
        <p:nvSpPr>
          <p:cNvPr id="2" name="HeaderBg"/>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Breadcrumb"/>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D4EDDA"/>
                </a:solidFill>
              </a:rPr>
              <a:t>Cours 6B  </a:t>
            </a:r>
            <a:r>
              <a:rPr lang="fr-FR" sz="900" noProof="0" dirty="0">
                <a:solidFill>
                  <a:srgbClr val="C8D8E8"/>
                </a:solidFill>
              </a:rPr>
              <a:t>•  6</a:t>
            </a:r>
          </a:p>
        </p:txBody>
      </p:sp>
      <p:sp>
        <p:nvSpPr>
          <p:cNvPr id="4" name="Badge"/>
          <p:cNvSpPr/>
          <p:nvPr/>
        </p:nvSpPr>
        <p:spPr>
          <a:xfrm>
            <a:off x="8394192" y="0"/>
            <a:ext cx="566928" cy="420624"/>
          </a:xfrm>
          <a:prstGeom prst="rect">
            <a:avLst/>
          </a:prstGeom>
          <a:noFill/>
          <a:ln/>
        </p:spPr>
        <p:txBody>
          <a:bodyPr wrap="square" lIns="0" tIns="0" rIns="0" bIns="0" rtlCol="0" anchor="ctr"/>
          <a:lstStyle/>
          <a:p>
            <a:pPr marL="0" indent="0" algn="ctr">
              <a:buNone/>
            </a:pPr>
            <a:endParaRPr lang="fr-FR" sz="1000" b="1" noProof="0" dirty="0">
              <a:solidFill>
                <a:srgbClr val="4A6F8A"/>
              </a:solidFill>
            </a:endParaRPr>
          </a:p>
        </p:txBody>
      </p:sp>
      <p:sp>
        <p:nvSpPr>
          <p:cNvPr id="5" name="Title"/>
          <p:cNvSpPr/>
          <p:nvPr/>
        </p:nvSpPr>
        <p:spPr>
          <a:xfrm>
            <a:off x="457200" y="490000"/>
            <a:ext cx="8229600" cy="475488"/>
          </a:xfrm>
          <a:prstGeom prst="rect">
            <a:avLst/>
          </a:prstGeom>
          <a:noFill/>
          <a:ln/>
        </p:spPr>
        <p:txBody>
          <a:bodyPr wrap="square" rtlCol="0" anchor="ctr"/>
          <a:lstStyle/>
          <a:p>
            <a:pPr marL="0" indent="0">
              <a:buNone/>
            </a:pPr>
            <a:r>
              <a:rPr lang="fr-FR" sz="1800" b="1" noProof="0" dirty="0">
                <a:solidFill>
                  <a:srgbClr val="1A3C5E"/>
                </a:solidFill>
                <a:latin typeface="Cambria" pitchFamily="34" charset="0"/>
              </a:rPr>
              <a:t>Tension : choisir et justifier</a:t>
            </a:r>
          </a:p>
        </p:txBody>
      </p:sp>
      <p:sp>
        <p:nvSpPr>
          <p:cNvPr id="6" name="OptHdrBg6"/>
          <p:cNvSpPr/>
          <p:nvPr/>
        </p:nvSpPr>
        <p:spPr>
          <a:xfrm>
            <a:off x="457200" y="1060000"/>
            <a:ext cx="2743200" cy="347472"/>
          </a:xfrm>
          <a:prstGeom prst="rect">
            <a:avLst/>
          </a:prstGeom>
          <a:solidFill>
            <a:srgbClr val="6C757D"/>
          </a:solidFill>
          <a:ln w="12700">
            <a:solidFill>
              <a:srgbClr val="6C757D"/>
            </a:solidFill>
            <a:prstDash val="solid"/>
          </a:ln>
        </p:spPr>
        <p:txBody>
          <a:bodyPr/>
          <a:lstStyle/>
          <a:p>
            <a:endParaRPr lang="fr-FR" noProof="0" dirty="0"/>
          </a:p>
        </p:txBody>
      </p:sp>
      <p:sp>
        <p:nvSpPr>
          <p:cNvPr id="7" name="OptHdrTxt7"/>
          <p:cNvSpPr/>
          <p:nvPr/>
        </p:nvSpPr>
        <p:spPr>
          <a:xfrm>
            <a:off x="457200" y="1060000"/>
            <a:ext cx="2743200" cy="347472"/>
          </a:xfrm>
          <a:prstGeom prst="rect">
            <a:avLst/>
          </a:prstGeom>
          <a:noFill/>
          <a:ln/>
        </p:spPr>
        <p:txBody>
          <a:bodyPr wrap="square" lIns="91440" tIns="0" rIns="91440" bIns="0" rtlCol="0" anchor="ctr"/>
          <a:lstStyle/>
          <a:p>
            <a:pPr marL="0" indent="0">
              <a:buNone/>
            </a:pPr>
            <a:r>
              <a:rPr lang="fr-FR" sz="1100" b="1" noProof="0" dirty="0">
                <a:solidFill>
                  <a:srgbClr val="FFFFFF"/>
                </a:solidFill>
              </a:rPr>
              <a:t>Option A</a:t>
            </a:r>
          </a:p>
        </p:txBody>
      </p:sp>
      <p:sp>
        <p:nvSpPr>
          <p:cNvPr id="8" name="OptContent8"/>
          <p:cNvSpPr/>
          <p:nvPr/>
        </p:nvSpPr>
        <p:spPr>
          <a:xfrm>
            <a:off x="457200" y="1407472"/>
            <a:ext cx="2743200" cy="2012688"/>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900" noProof="0" dirty="0">
                <a:solidFill>
                  <a:srgbClr val="1C2226"/>
                </a:solidFill>
              </a:rPr>
              <a:t>Si les lois sur la parité ont permis</a:t>
            </a:r>
          </a:p>
          <a:p>
            <a:pPr marL="0" indent="0">
              <a:buNone/>
            </a:pPr>
            <a:r>
              <a:rPr lang="fr-FR" sz="900" noProof="0" dirty="0">
                <a:solidFill>
                  <a:srgbClr val="1C2226"/>
                </a:solidFill>
              </a:rPr>
              <a:t>des avancées mesurables, les chiffres</a:t>
            </a:r>
          </a:p>
          <a:p>
            <a:pPr marL="0" indent="0">
              <a:buNone/>
            </a:pPr>
            <a:r>
              <a:rPr lang="fr-FR" sz="900" noProof="0" dirty="0">
                <a:solidFill>
                  <a:srgbClr val="1C2226"/>
                </a:solidFill>
              </a:rPr>
              <a:t>montrent que la part des expertes à</a:t>
            </a:r>
          </a:p>
          <a:p>
            <a:pPr marL="0" indent="0">
              <a:buNone/>
            </a:pPr>
            <a:r>
              <a:rPr lang="fr-FR" sz="900" noProof="0" dirty="0">
                <a:solidFill>
                  <a:srgbClr val="1C2226"/>
                </a:solidFill>
              </a:rPr>
              <a:t>l’antenne reste inférieure à 20 %,</a:t>
            </a:r>
          </a:p>
          <a:p>
            <a:pPr marL="0" indent="0">
              <a:buNone/>
            </a:pPr>
            <a:r>
              <a:rPr lang="fr-FR" sz="900" noProof="0" dirty="0">
                <a:solidFill>
                  <a:srgbClr val="1C2226"/>
                </a:solidFill>
              </a:rPr>
              <a:t>révélant une persistance structurelle</a:t>
            </a:r>
          </a:p>
          <a:p>
            <a:pPr marL="0" indent="0">
              <a:buNone/>
            </a:pPr>
            <a:r>
              <a:rPr lang="fr-FR" sz="900" noProof="0" dirty="0">
                <a:solidFill>
                  <a:srgbClr val="1C2226"/>
                </a:solidFill>
              </a:rPr>
              <a:t>des inégalités.</a:t>
            </a:r>
          </a:p>
          <a:p>
            <a:pPr marL="0" indent="0">
              <a:buNone/>
            </a:pPr>
            <a:endParaRPr lang="fr-FR" sz="900" noProof="0" dirty="0">
              <a:solidFill>
                <a:srgbClr val="1C2226"/>
              </a:solidFill>
            </a:endParaRPr>
          </a:p>
          <a:p>
            <a:pPr marL="0" indent="0">
              <a:buNone/>
            </a:pPr>
            <a:r>
              <a:rPr lang="fr-FR" sz="900" noProof="0" dirty="0">
                <a:solidFill>
                  <a:srgbClr val="1C2226"/>
                </a:solidFill>
              </a:rPr>
              <a:t>→ angle : progression législative vs données</a:t>
            </a:r>
          </a:p>
        </p:txBody>
      </p:sp>
      <p:sp>
        <p:nvSpPr>
          <p:cNvPr id="9" name="OptHdrBg9"/>
          <p:cNvSpPr/>
          <p:nvPr/>
        </p:nvSpPr>
        <p:spPr>
          <a:xfrm>
            <a:off x="3291840" y="1060000"/>
            <a:ext cx="2743200" cy="347472"/>
          </a:xfrm>
          <a:prstGeom prst="rect">
            <a:avLst/>
          </a:prstGeom>
          <a:solidFill>
            <a:srgbClr val="1A3C5E"/>
          </a:solidFill>
          <a:ln w="12700">
            <a:solidFill>
              <a:srgbClr val="1A3C5E"/>
            </a:solidFill>
            <a:prstDash val="solid"/>
          </a:ln>
        </p:spPr>
        <p:txBody>
          <a:bodyPr/>
          <a:lstStyle/>
          <a:p>
            <a:endParaRPr lang="fr-FR" noProof="0" dirty="0"/>
          </a:p>
        </p:txBody>
      </p:sp>
      <p:sp>
        <p:nvSpPr>
          <p:cNvPr id="10" name="OptHdrTxt10"/>
          <p:cNvSpPr/>
          <p:nvPr/>
        </p:nvSpPr>
        <p:spPr>
          <a:xfrm>
            <a:off x="3291840" y="1060000"/>
            <a:ext cx="2743200" cy="347472"/>
          </a:xfrm>
          <a:prstGeom prst="rect">
            <a:avLst/>
          </a:prstGeom>
          <a:noFill/>
          <a:ln/>
        </p:spPr>
        <p:txBody>
          <a:bodyPr wrap="square" lIns="91440" tIns="0" rIns="91440" bIns="0" rtlCol="0" anchor="ctr"/>
          <a:lstStyle/>
          <a:p>
            <a:pPr marL="0" indent="0">
              <a:buNone/>
            </a:pPr>
            <a:r>
              <a:rPr lang="fr-FR" sz="1100" b="1" noProof="0" dirty="0">
                <a:solidFill>
                  <a:srgbClr val="FFFFFF"/>
                </a:solidFill>
              </a:rPr>
              <a:t>Option B</a:t>
            </a:r>
          </a:p>
        </p:txBody>
      </p:sp>
      <p:sp>
        <p:nvSpPr>
          <p:cNvPr id="11" name="OptContent11"/>
          <p:cNvSpPr/>
          <p:nvPr/>
        </p:nvSpPr>
        <p:spPr>
          <a:xfrm>
            <a:off x="3291840" y="1407472"/>
            <a:ext cx="2743200" cy="2012688"/>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900" noProof="0" dirty="0">
                <a:solidFill>
                  <a:srgbClr val="1C2226"/>
                </a:solidFill>
              </a:rPr>
              <a:t>Alors que des progrès institutionnels</a:t>
            </a:r>
          </a:p>
          <a:p>
            <a:pPr marL="0" indent="0">
              <a:buNone/>
            </a:pPr>
            <a:r>
              <a:rPr lang="fr-FR" sz="900" noProof="0" dirty="0">
                <a:solidFill>
                  <a:srgbClr val="1C2226"/>
                </a:solidFill>
              </a:rPr>
              <a:t>ont été accomplis depuis 2014,</a:t>
            </a:r>
          </a:p>
          <a:p>
            <a:pPr marL="0" indent="0">
              <a:buNone/>
            </a:pPr>
            <a:r>
              <a:rPr lang="fr-FR" sz="900" noProof="0" dirty="0">
                <a:solidFill>
                  <a:srgbClr val="1C2226"/>
                </a:solidFill>
              </a:rPr>
              <a:t>le traitement médiatique des femmes</a:t>
            </a:r>
          </a:p>
          <a:p>
            <a:pPr marL="0" indent="0">
              <a:buNone/>
            </a:pPr>
            <a:r>
              <a:rPr lang="fr-FR" sz="900" noProof="0" dirty="0">
                <a:solidFill>
                  <a:srgbClr val="1C2226"/>
                </a:solidFill>
              </a:rPr>
              <a:t>continue de privilégier leur apparence</a:t>
            </a:r>
          </a:p>
          <a:p>
            <a:pPr marL="0" indent="0">
              <a:buNone/>
            </a:pPr>
            <a:r>
              <a:rPr lang="fr-FR" sz="900" noProof="0" dirty="0">
                <a:solidFill>
                  <a:srgbClr val="1C2226"/>
                </a:solidFill>
              </a:rPr>
              <a:t>au détriment de leurs compétences.</a:t>
            </a:r>
          </a:p>
          <a:p>
            <a:pPr marL="0" indent="0">
              <a:buNone/>
            </a:pPr>
            <a:endParaRPr lang="fr-FR" sz="900" noProof="0" dirty="0">
              <a:solidFill>
                <a:srgbClr val="1C2226"/>
              </a:solidFill>
            </a:endParaRPr>
          </a:p>
          <a:p>
            <a:pPr marL="0" indent="0">
              <a:buNone/>
            </a:pPr>
            <a:r>
              <a:rPr lang="fr-FR" sz="900" noProof="0" dirty="0">
                <a:solidFill>
                  <a:srgbClr val="1C2226"/>
                </a:solidFill>
              </a:rPr>
              <a:t>→ angle : progrès formels vs stéréotypes</a:t>
            </a:r>
          </a:p>
        </p:txBody>
      </p:sp>
      <p:sp>
        <p:nvSpPr>
          <p:cNvPr id="12" name="OptHdrBg12"/>
          <p:cNvSpPr/>
          <p:nvPr/>
        </p:nvSpPr>
        <p:spPr>
          <a:xfrm>
            <a:off x="6126480" y="1060000"/>
            <a:ext cx="2743200" cy="347472"/>
          </a:xfrm>
          <a:prstGeom prst="rect">
            <a:avLst/>
          </a:prstGeom>
          <a:solidFill>
            <a:srgbClr val="2D7D62"/>
          </a:solidFill>
          <a:ln w="12700">
            <a:solidFill>
              <a:srgbClr val="2D7D62"/>
            </a:solidFill>
            <a:prstDash val="solid"/>
          </a:ln>
        </p:spPr>
        <p:txBody>
          <a:bodyPr/>
          <a:lstStyle/>
          <a:p>
            <a:endParaRPr lang="fr-FR" noProof="0" dirty="0"/>
          </a:p>
        </p:txBody>
      </p:sp>
      <p:sp>
        <p:nvSpPr>
          <p:cNvPr id="13" name="OptHdrTxt13"/>
          <p:cNvSpPr/>
          <p:nvPr/>
        </p:nvSpPr>
        <p:spPr>
          <a:xfrm>
            <a:off x="6126480" y="1060000"/>
            <a:ext cx="2743200" cy="347472"/>
          </a:xfrm>
          <a:prstGeom prst="rect">
            <a:avLst/>
          </a:prstGeom>
          <a:noFill/>
          <a:ln/>
        </p:spPr>
        <p:txBody>
          <a:bodyPr wrap="square" lIns="91440" tIns="0" rIns="91440" bIns="0" rtlCol="0" anchor="ctr"/>
          <a:lstStyle/>
          <a:p>
            <a:pPr marL="0" indent="0">
              <a:buNone/>
            </a:pPr>
            <a:r>
              <a:rPr lang="fr-FR" sz="1100" b="1" noProof="0" dirty="0">
                <a:solidFill>
                  <a:srgbClr val="FFFFFF"/>
                </a:solidFill>
              </a:rPr>
              <a:t>Option C</a:t>
            </a:r>
          </a:p>
        </p:txBody>
      </p:sp>
      <p:sp>
        <p:nvSpPr>
          <p:cNvPr id="14" name="OptContent14"/>
          <p:cNvSpPr/>
          <p:nvPr/>
        </p:nvSpPr>
        <p:spPr>
          <a:xfrm>
            <a:off x="6126480" y="1407472"/>
            <a:ext cx="2743200" cy="2012688"/>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900" noProof="0" dirty="0">
                <a:solidFill>
                  <a:srgbClr val="1C2226"/>
                </a:solidFill>
              </a:rPr>
              <a:t>Si la visibilité des femmes s’est</a:t>
            </a:r>
          </a:p>
          <a:p>
            <a:pPr marL="0" indent="0">
              <a:buNone/>
            </a:pPr>
            <a:r>
              <a:rPr lang="fr-FR" sz="900" noProof="0" dirty="0">
                <a:solidFill>
                  <a:srgbClr val="1C2226"/>
                </a:solidFill>
              </a:rPr>
              <a:t>élargie via les réseaux sociaux,</a:t>
            </a:r>
          </a:p>
          <a:p>
            <a:pPr marL="0" indent="0">
              <a:buNone/>
            </a:pPr>
            <a:r>
              <a:rPr lang="fr-FR" sz="900" noProof="0" dirty="0">
                <a:solidFill>
                  <a:srgbClr val="1C2226"/>
                </a:solidFill>
              </a:rPr>
              <a:t>leur accès aux rôles d’expertes</a:t>
            </a:r>
          </a:p>
          <a:p>
            <a:pPr marL="0" indent="0">
              <a:buNone/>
            </a:pPr>
            <a:r>
              <a:rPr lang="fr-FR" sz="900" noProof="0" dirty="0">
                <a:solidFill>
                  <a:srgbClr val="1C2226"/>
                </a:solidFill>
              </a:rPr>
              <a:t>et de décideuses dans les médias</a:t>
            </a:r>
          </a:p>
          <a:p>
            <a:pPr marL="0" indent="0">
              <a:buNone/>
            </a:pPr>
            <a:r>
              <a:rPr lang="fr-FR" sz="900" noProof="0" dirty="0">
                <a:solidFill>
                  <a:srgbClr val="1C2226"/>
                </a:solidFill>
              </a:rPr>
              <a:t>traditionnels reste profondément</a:t>
            </a:r>
          </a:p>
          <a:p>
            <a:pPr marL="0" indent="0">
              <a:buNone/>
            </a:pPr>
            <a:r>
              <a:rPr lang="fr-FR" sz="900" noProof="0" dirty="0">
                <a:solidFill>
                  <a:srgbClr val="1C2226"/>
                </a:solidFill>
              </a:rPr>
              <a:t>inégal.</a:t>
            </a:r>
          </a:p>
          <a:p>
            <a:pPr marL="0" indent="0">
              <a:buNone/>
            </a:pPr>
            <a:endParaRPr lang="fr-FR" sz="900" noProof="0" dirty="0">
              <a:solidFill>
                <a:srgbClr val="1C2226"/>
              </a:solidFill>
            </a:endParaRPr>
          </a:p>
          <a:p>
            <a:pPr marL="0" indent="0">
              <a:buNone/>
            </a:pPr>
            <a:r>
              <a:rPr lang="fr-FR" sz="900" noProof="0" dirty="0">
                <a:solidFill>
                  <a:srgbClr val="1C2226"/>
                </a:solidFill>
              </a:rPr>
              <a:t>→ angle : opportunité numérique vs pouvoir</a:t>
            </a:r>
          </a:p>
        </p:txBody>
      </p:sp>
      <p:sp>
        <p:nvSpPr>
          <p:cNvPr id="15" name="QBg15"/>
          <p:cNvSpPr/>
          <p:nvPr/>
        </p:nvSpPr>
        <p:spPr>
          <a:xfrm>
            <a:off x="457200" y="3530000"/>
            <a:ext cx="8229600" cy="384048"/>
          </a:xfrm>
          <a:prstGeom prst="rect">
            <a:avLst/>
          </a:prstGeom>
          <a:solidFill>
            <a:srgbClr val="1A3C5E"/>
          </a:solidFill>
          <a:ln w="12700">
            <a:solidFill>
              <a:srgbClr val="1A3C5E"/>
            </a:solidFill>
            <a:prstDash val="solid"/>
          </a:ln>
        </p:spPr>
        <p:txBody>
          <a:bodyPr/>
          <a:lstStyle/>
          <a:p>
            <a:endParaRPr lang="fr-FR" noProof="0" dirty="0"/>
          </a:p>
        </p:txBody>
      </p:sp>
      <p:sp>
        <p:nvSpPr>
          <p:cNvPr id="16" name="QTxt16"/>
          <p:cNvSpPr/>
          <p:nvPr/>
        </p:nvSpPr>
        <p:spPr>
          <a:xfrm>
            <a:off x="548640" y="3530000"/>
            <a:ext cx="8046720" cy="384048"/>
          </a:xfrm>
          <a:prstGeom prst="rect">
            <a:avLst/>
          </a:prstGeom>
          <a:noFill/>
          <a:ln/>
        </p:spPr>
        <p:txBody>
          <a:bodyPr wrap="square" lIns="0" tIns="0" rIns="0" bIns="0" rtlCol="0" anchor="ctr"/>
          <a:lstStyle/>
          <a:p>
            <a:pPr marL="0" indent="0">
              <a:buNone/>
            </a:pPr>
            <a:r>
              <a:rPr lang="fr-FR" sz="1000" b="1" noProof="0" dirty="0">
                <a:solidFill>
                  <a:srgbClr val="FFFFFF"/>
                </a:solidFill>
              </a:rPr>
              <a:t>Laquelle formule le mieux la tension entre progrès et limites ? Quel connecteur logique emploie-t-elle ? Justifiez.</a:t>
            </a:r>
          </a:p>
        </p:txBody>
      </p:sp>
      <p:sp>
        <p:nvSpPr>
          <p:cNvPr id="17" name="Txt17"/>
          <p:cNvSpPr/>
          <p:nvPr/>
        </p:nvSpPr>
        <p:spPr>
          <a:xfrm>
            <a:off x="457200" y="3950000"/>
            <a:ext cx="8229600" cy="280000"/>
          </a:xfrm>
          <a:prstGeom prst="rect">
            <a:avLst/>
          </a:prstGeom>
          <a:noFill/>
          <a:ln/>
        </p:spPr>
        <p:txBody>
          <a:bodyPr wrap="square" lIns="114300" tIns="91440" rIns="114300" bIns="91440" rtlCol="0" anchor="t"/>
          <a:lstStyle/>
          <a:p>
            <a:pPr marL="0" indent="0">
              <a:buNone/>
            </a:pPr>
            <a:r>
              <a:rPr lang="fr-FR" sz="1200" i="1" noProof="0" dirty="0">
                <a:solidFill>
                  <a:srgbClr val="FF0000"/>
                </a:solidFill>
              </a:rPr>
              <a:t>Attention : aucune n’est évidente, les nuances portent sur l’angle (chiffres / qualitatif / numérique) et la précision de la contradiction.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Problematique">
    <p:spTree>
      <p:nvGrpSpPr>
        <p:cNvPr id="1" name=""/>
        <p:cNvGrpSpPr/>
        <p:nvPr/>
      </p:nvGrpSpPr>
      <p:grpSpPr>
        <a:xfrm>
          <a:off x="0" y="0"/>
          <a:ext cx="0" cy="0"/>
          <a:chOff x="0" y="0"/>
          <a:chExt cx="0" cy="0"/>
        </a:xfrm>
      </p:grpSpPr>
      <p:sp>
        <p:nvSpPr>
          <p:cNvPr id="2" name="HeaderBg"/>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Breadcrumb"/>
          <p:cNvSpPr/>
          <p:nvPr/>
        </p:nvSpPr>
        <p:spPr>
          <a:xfrm>
            <a:off x="320040" y="0"/>
            <a:ext cx="8138160" cy="420624"/>
          </a:xfrm>
          <a:prstGeom prst="rect">
            <a:avLst/>
          </a:prstGeom>
          <a:noFill/>
          <a:ln/>
        </p:spPr>
        <p:txBody>
          <a:bodyPr wrap="square" lIns="0" tIns="0" rIns="0" bIns="0" rtlCol="0" anchor="ctr"/>
          <a:lstStyle/>
          <a:p>
            <a:pPr marL="0" indent="0">
              <a:buNone/>
            </a:pPr>
            <a:endParaRPr lang="fr-FR" sz="900" noProof="0" dirty="0">
              <a:solidFill>
                <a:srgbClr val="C8D8E8"/>
              </a:solidFill>
            </a:endParaRPr>
          </a:p>
        </p:txBody>
      </p:sp>
      <p:sp>
        <p:nvSpPr>
          <p:cNvPr id="4" name="Badge"/>
          <p:cNvSpPr/>
          <p:nvPr/>
        </p:nvSpPr>
        <p:spPr>
          <a:xfrm>
            <a:off x="8394192" y="0"/>
            <a:ext cx="566928" cy="420624"/>
          </a:xfrm>
          <a:prstGeom prst="rect">
            <a:avLst/>
          </a:prstGeom>
          <a:noFill/>
          <a:ln/>
        </p:spPr>
        <p:txBody>
          <a:bodyPr wrap="square" lIns="0" tIns="0" rIns="0" bIns="0" rtlCol="0" anchor="ctr"/>
          <a:lstStyle/>
          <a:p>
            <a:pPr marL="0" indent="0" algn="ctr">
              <a:buNone/>
            </a:pPr>
            <a:endParaRPr lang="fr-FR" sz="1000" b="1" noProof="0" dirty="0">
              <a:solidFill>
                <a:srgbClr val="4A6F8A"/>
              </a:solidFill>
            </a:endParaRPr>
          </a:p>
        </p:txBody>
      </p:sp>
      <p:sp>
        <p:nvSpPr>
          <p:cNvPr id="5" name="Title"/>
          <p:cNvSpPr/>
          <p:nvPr/>
        </p:nvSpPr>
        <p:spPr>
          <a:xfrm>
            <a:off x="457200" y="490000"/>
            <a:ext cx="8229600" cy="475488"/>
          </a:xfrm>
          <a:prstGeom prst="rect">
            <a:avLst/>
          </a:prstGeom>
          <a:noFill/>
          <a:ln/>
        </p:spPr>
        <p:txBody>
          <a:bodyPr wrap="square" rtlCol="0" anchor="ctr"/>
          <a:lstStyle/>
          <a:p>
            <a:pPr marL="0" indent="0">
              <a:buNone/>
            </a:pPr>
            <a:r>
              <a:rPr lang="fr-FR" sz="1800" b="1" noProof="0" dirty="0">
                <a:solidFill>
                  <a:srgbClr val="1A3C5E"/>
                </a:solidFill>
                <a:latin typeface="Cambria" pitchFamily="34" charset="0"/>
              </a:rPr>
              <a:t>Problématique : choisir et justifier</a:t>
            </a:r>
          </a:p>
        </p:txBody>
      </p:sp>
      <p:sp>
        <p:nvSpPr>
          <p:cNvPr id="6" name="OptHdrBg6"/>
          <p:cNvSpPr/>
          <p:nvPr/>
        </p:nvSpPr>
        <p:spPr>
          <a:xfrm>
            <a:off x="457200" y="1060000"/>
            <a:ext cx="2743200" cy="347472"/>
          </a:xfrm>
          <a:prstGeom prst="rect">
            <a:avLst/>
          </a:prstGeom>
          <a:solidFill>
            <a:srgbClr val="6C757D"/>
          </a:solidFill>
          <a:ln w="12700">
            <a:solidFill>
              <a:srgbClr val="6C757D"/>
            </a:solidFill>
            <a:prstDash val="solid"/>
          </a:ln>
        </p:spPr>
        <p:txBody>
          <a:bodyPr/>
          <a:lstStyle/>
          <a:p>
            <a:endParaRPr lang="fr-FR" noProof="0" dirty="0"/>
          </a:p>
        </p:txBody>
      </p:sp>
      <p:sp>
        <p:nvSpPr>
          <p:cNvPr id="7" name="OptHdrTxt7"/>
          <p:cNvSpPr/>
          <p:nvPr/>
        </p:nvSpPr>
        <p:spPr>
          <a:xfrm>
            <a:off x="457200" y="1060000"/>
            <a:ext cx="2743200" cy="347472"/>
          </a:xfrm>
          <a:prstGeom prst="rect">
            <a:avLst/>
          </a:prstGeom>
          <a:noFill/>
          <a:ln/>
        </p:spPr>
        <p:txBody>
          <a:bodyPr wrap="square" lIns="91440" tIns="0" rIns="91440" bIns="0" rtlCol="0" anchor="ctr"/>
          <a:lstStyle/>
          <a:p>
            <a:pPr marL="0" indent="0">
              <a:buNone/>
            </a:pPr>
            <a:r>
              <a:rPr lang="fr-FR" sz="1100" b="1" noProof="0" dirty="0">
                <a:solidFill>
                  <a:srgbClr val="FFFFFF"/>
                </a:solidFill>
              </a:rPr>
              <a:t>Option A</a:t>
            </a:r>
          </a:p>
        </p:txBody>
      </p:sp>
      <p:sp>
        <p:nvSpPr>
          <p:cNvPr id="8" name="OptContent8"/>
          <p:cNvSpPr/>
          <p:nvPr/>
        </p:nvSpPr>
        <p:spPr>
          <a:xfrm>
            <a:off x="457200" y="1407472"/>
            <a:ext cx="2743200" cy="195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900" noProof="0" dirty="0">
                <a:solidFill>
                  <a:srgbClr val="1C2226"/>
                </a:solidFill>
              </a:rPr>
              <a:t>Dans quelle mesure les évolutions</a:t>
            </a:r>
          </a:p>
          <a:p>
            <a:pPr marL="0" indent="0">
              <a:buNone/>
            </a:pPr>
            <a:r>
              <a:rPr lang="fr-FR" sz="900" noProof="0" dirty="0">
                <a:solidFill>
                  <a:srgbClr val="1C2226"/>
                </a:solidFill>
              </a:rPr>
              <a:t>législatives et numériques ont-elles</a:t>
            </a:r>
          </a:p>
          <a:p>
            <a:pPr marL="0" indent="0">
              <a:buNone/>
            </a:pPr>
            <a:r>
              <a:rPr lang="fr-FR" sz="900" noProof="0" dirty="0">
                <a:solidFill>
                  <a:srgbClr val="1C2226"/>
                </a:solidFill>
              </a:rPr>
              <a:t>transformé la représentation des</a:t>
            </a:r>
          </a:p>
          <a:p>
            <a:pPr marL="0" indent="0">
              <a:buNone/>
            </a:pPr>
            <a:r>
              <a:rPr lang="fr-FR" sz="900" noProof="0" dirty="0">
                <a:solidFill>
                  <a:srgbClr val="1C2226"/>
                </a:solidFill>
              </a:rPr>
              <a:t>femmes dans les médias français ?</a:t>
            </a:r>
          </a:p>
          <a:p>
            <a:pPr marL="0" indent="0">
              <a:buNone/>
            </a:pPr>
            <a:endParaRPr lang="fr-FR" sz="900" noProof="0" dirty="0">
              <a:solidFill>
                <a:srgbClr val="1C2226"/>
              </a:solidFill>
            </a:endParaRPr>
          </a:p>
          <a:p>
            <a:pPr marL="0" indent="0">
              <a:buNone/>
            </a:pPr>
            <a:r>
              <a:rPr lang="fr-FR" sz="900" noProof="0" dirty="0">
                <a:solidFill>
                  <a:srgbClr val="1C2226"/>
                </a:solidFill>
              </a:rPr>
              <a:t>→ angle : causes institutionnelles</a:t>
            </a:r>
          </a:p>
          <a:p>
            <a:pPr marL="0" indent="0">
              <a:buNone/>
            </a:pPr>
            <a:r>
              <a:rPr lang="fr-FR" sz="900" noProof="0" dirty="0">
                <a:solidFill>
                  <a:srgbClr val="1C2226"/>
                </a:solidFill>
              </a:rPr>
              <a:t>et technologiques</a:t>
            </a:r>
          </a:p>
        </p:txBody>
      </p:sp>
      <p:sp>
        <p:nvSpPr>
          <p:cNvPr id="9" name="OptHdrBg9"/>
          <p:cNvSpPr/>
          <p:nvPr/>
        </p:nvSpPr>
        <p:spPr>
          <a:xfrm>
            <a:off x="3291840" y="1060000"/>
            <a:ext cx="2743200" cy="347472"/>
          </a:xfrm>
          <a:prstGeom prst="rect">
            <a:avLst/>
          </a:prstGeom>
          <a:solidFill>
            <a:srgbClr val="1A3C5E"/>
          </a:solidFill>
          <a:ln w="12700">
            <a:solidFill>
              <a:srgbClr val="1A3C5E"/>
            </a:solidFill>
            <a:prstDash val="solid"/>
          </a:ln>
        </p:spPr>
        <p:txBody>
          <a:bodyPr/>
          <a:lstStyle/>
          <a:p>
            <a:endParaRPr lang="fr-FR" noProof="0" dirty="0"/>
          </a:p>
        </p:txBody>
      </p:sp>
      <p:sp>
        <p:nvSpPr>
          <p:cNvPr id="10" name="OptHdrTxt10"/>
          <p:cNvSpPr/>
          <p:nvPr/>
        </p:nvSpPr>
        <p:spPr>
          <a:xfrm>
            <a:off x="3291840" y="1060000"/>
            <a:ext cx="2743200" cy="347472"/>
          </a:xfrm>
          <a:prstGeom prst="rect">
            <a:avLst/>
          </a:prstGeom>
          <a:noFill/>
          <a:ln/>
        </p:spPr>
        <p:txBody>
          <a:bodyPr wrap="square" lIns="91440" tIns="0" rIns="91440" bIns="0" rtlCol="0" anchor="ctr"/>
          <a:lstStyle/>
          <a:p>
            <a:pPr marL="0" indent="0">
              <a:buNone/>
            </a:pPr>
            <a:r>
              <a:rPr lang="fr-FR" sz="1100" b="1" noProof="0" dirty="0">
                <a:solidFill>
                  <a:srgbClr val="FFFFFF"/>
                </a:solidFill>
              </a:rPr>
              <a:t>Option B</a:t>
            </a:r>
          </a:p>
        </p:txBody>
      </p:sp>
      <p:sp>
        <p:nvSpPr>
          <p:cNvPr id="11" name="OptContent11"/>
          <p:cNvSpPr/>
          <p:nvPr/>
        </p:nvSpPr>
        <p:spPr>
          <a:xfrm>
            <a:off x="3291840" y="1407472"/>
            <a:ext cx="2743200" cy="195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900" noProof="0" dirty="0">
                <a:solidFill>
                  <a:srgbClr val="1C2226"/>
                </a:solidFill>
              </a:rPr>
              <a:t>En quoi les avancées institutionnelles</a:t>
            </a:r>
          </a:p>
          <a:p>
            <a:pPr marL="0" indent="0">
              <a:buNone/>
            </a:pPr>
            <a:r>
              <a:rPr lang="fr-FR" sz="900" noProof="0" dirty="0">
                <a:solidFill>
                  <a:srgbClr val="1C2226"/>
                </a:solidFill>
              </a:rPr>
              <a:t>récentes permettent-elles d’envisager</a:t>
            </a:r>
          </a:p>
          <a:p>
            <a:pPr marL="0" indent="0">
              <a:buNone/>
            </a:pPr>
            <a:r>
              <a:rPr lang="fr-FR" sz="900" noProof="0" dirty="0">
                <a:solidFill>
                  <a:srgbClr val="1C2226"/>
                </a:solidFill>
              </a:rPr>
              <a:t>une transformation durable de la</a:t>
            </a:r>
          </a:p>
          <a:p>
            <a:pPr marL="0" indent="0">
              <a:buNone/>
            </a:pPr>
            <a:r>
              <a:rPr lang="fr-FR" sz="900" noProof="0" dirty="0">
                <a:solidFill>
                  <a:srgbClr val="1C2226"/>
                </a:solidFill>
              </a:rPr>
              <a:t>représentation féminine, au-delà</a:t>
            </a:r>
          </a:p>
          <a:p>
            <a:pPr marL="0" indent="0">
              <a:buNone/>
            </a:pPr>
            <a:r>
              <a:rPr lang="fr-FR" sz="900" noProof="0" dirty="0">
                <a:solidFill>
                  <a:srgbClr val="1C2226"/>
                </a:solidFill>
              </a:rPr>
              <a:t>des seuls indicateurs quantitatifs ?</a:t>
            </a:r>
          </a:p>
          <a:p>
            <a:pPr marL="0" indent="0">
              <a:buNone/>
            </a:pPr>
            <a:endParaRPr lang="fr-FR" sz="900" noProof="0" dirty="0">
              <a:solidFill>
                <a:srgbClr val="1C2226"/>
              </a:solidFill>
            </a:endParaRPr>
          </a:p>
          <a:p>
            <a:pPr marL="0" indent="0">
              <a:buNone/>
            </a:pPr>
            <a:r>
              <a:rPr lang="fr-FR" sz="900" noProof="0" dirty="0">
                <a:solidFill>
                  <a:srgbClr val="1C2226"/>
                </a:solidFill>
              </a:rPr>
              <a:t>→ angle : profondeur du changement</a:t>
            </a:r>
          </a:p>
        </p:txBody>
      </p:sp>
      <p:sp>
        <p:nvSpPr>
          <p:cNvPr id="12" name="OptHdrBg12"/>
          <p:cNvSpPr/>
          <p:nvPr/>
        </p:nvSpPr>
        <p:spPr>
          <a:xfrm>
            <a:off x="6126480" y="1060000"/>
            <a:ext cx="2743200" cy="347472"/>
          </a:xfrm>
          <a:prstGeom prst="rect">
            <a:avLst/>
          </a:prstGeom>
          <a:solidFill>
            <a:srgbClr val="2D7D62"/>
          </a:solidFill>
          <a:ln w="12700">
            <a:solidFill>
              <a:srgbClr val="2D7D62"/>
            </a:solidFill>
            <a:prstDash val="solid"/>
          </a:ln>
        </p:spPr>
        <p:txBody>
          <a:bodyPr/>
          <a:lstStyle/>
          <a:p>
            <a:endParaRPr lang="fr-FR" noProof="0" dirty="0"/>
          </a:p>
        </p:txBody>
      </p:sp>
      <p:sp>
        <p:nvSpPr>
          <p:cNvPr id="13" name="OptHdrTxt13"/>
          <p:cNvSpPr/>
          <p:nvPr/>
        </p:nvSpPr>
        <p:spPr>
          <a:xfrm>
            <a:off x="6126480" y="1060000"/>
            <a:ext cx="2743200" cy="347472"/>
          </a:xfrm>
          <a:prstGeom prst="rect">
            <a:avLst/>
          </a:prstGeom>
          <a:noFill/>
          <a:ln/>
        </p:spPr>
        <p:txBody>
          <a:bodyPr wrap="square" lIns="91440" tIns="0" rIns="91440" bIns="0" rtlCol="0" anchor="ctr"/>
          <a:lstStyle/>
          <a:p>
            <a:pPr marL="0" indent="0">
              <a:buNone/>
            </a:pPr>
            <a:r>
              <a:rPr lang="fr-FR" sz="1100" b="1" noProof="0" dirty="0">
                <a:solidFill>
                  <a:srgbClr val="FFFFFF"/>
                </a:solidFill>
              </a:rPr>
              <a:t>Option C</a:t>
            </a:r>
          </a:p>
        </p:txBody>
      </p:sp>
      <p:sp>
        <p:nvSpPr>
          <p:cNvPr id="14" name="OptContent14"/>
          <p:cNvSpPr/>
          <p:nvPr/>
        </p:nvSpPr>
        <p:spPr>
          <a:xfrm>
            <a:off x="6126480" y="1407472"/>
            <a:ext cx="2743200" cy="195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900" noProof="0" dirty="0">
                <a:solidFill>
                  <a:srgbClr val="1C2226"/>
                </a:solidFill>
              </a:rPr>
              <a:t>Peut-on affirmer que la progression de</a:t>
            </a:r>
          </a:p>
          <a:p>
            <a:pPr marL="0" indent="0">
              <a:buNone/>
            </a:pPr>
            <a:r>
              <a:rPr lang="fr-FR" sz="900" noProof="0" dirty="0">
                <a:solidFill>
                  <a:srgbClr val="1C2226"/>
                </a:solidFill>
              </a:rPr>
              <a:t>la représentation des femmes constitue</a:t>
            </a:r>
          </a:p>
          <a:p>
            <a:pPr marL="0" indent="0">
              <a:buNone/>
            </a:pPr>
            <a:r>
              <a:rPr lang="fr-FR" sz="900" noProof="0" dirty="0">
                <a:solidFill>
                  <a:srgbClr val="1C2226"/>
                </a:solidFill>
              </a:rPr>
              <a:t>une transformation structurelle, ou</a:t>
            </a:r>
          </a:p>
          <a:p>
            <a:pPr marL="0" indent="0">
              <a:buNone/>
            </a:pPr>
            <a:r>
              <a:rPr lang="fr-FR" sz="900" noProof="0" dirty="0">
                <a:solidFill>
                  <a:srgbClr val="1C2226"/>
                </a:solidFill>
              </a:rPr>
              <a:t>s’agit-il d’avancées partielles masquant</a:t>
            </a:r>
          </a:p>
          <a:p>
            <a:pPr marL="0" indent="0">
              <a:buNone/>
            </a:pPr>
            <a:r>
              <a:rPr lang="fr-FR" sz="900" noProof="0" dirty="0">
                <a:solidFill>
                  <a:srgbClr val="1C2226"/>
                </a:solidFill>
              </a:rPr>
              <a:t>des résistances profondes ?</a:t>
            </a:r>
          </a:p>
          <a:p>
            <a:pPr marL="0" indent="0">
              <a:buNone/>
            </a:pPr>
            <a:endParaRPr lang="fr-FR" sz="900" noProof="0" dirty="0">
              <a:solidFill>
                <a:srgbClr val="1C2226"/>
              </a:solidFill>
            </a:endParaRPr>
          </a:p>
          <a:p>
            <a:pPr marL="0" indent="0">
              <a:buNone/>
            </a:pPr>
            <a:r>
              <a:rPr lang="fr-FR" sz="900" noProof="0" dirty="0">
                <a:solidFill>
                  <a:srgbClr val="1C2226"/>
                </a:solidFill>
              </a:rPr>
              <a:t>→ angle : réalité du changement structurel</a:t>
            </a:r>
          </a:p>
        </p:txBody>
      </p:sp>
      <p:sp>
        <p:nvSpPr>
          <p:cNvPr id="15" name="QBg15"/>
          <p:cNvSpPr/>
          <p:nvPr/>
        </p:nvSpPr>
        <p:spPr>
          <a:xfrm>
            <a:off x="457200" y="3480000"/>
            <a:ext cx="8229600" cy="384048"/>
          </a:xfrm>
          <a:prstGeom prst="rect">
            <a:avLst/>
          </a:prstGeom>
          <a:solidFill>
            <a:srgbClr val="1A3C5E"/>
          </a:solidFill>
          <a:ln w="12700">
            <a:solidFill>
              <a:srgbClr val="1A3C5E"/>
            </a:solidFill>
            <a:prstDash val="solid"/>
          </a:ln>
        </p:spPr>
        <p:txBody>
          <a:bodyPr/>
          <a:lstStyle/>
          <a:p>
            <a:endParaRPr lang="fr-FR" noProof="0" dirty="0"/>
          </a:p>
        </p:txBody>
      </p:sp>
      <p:sp>
        <p:nvSpPr>
          <p:cNvPr id="16" name="QTxt16"/>
          <p:cNvSpPr/>
          <p:nvPr/>
        </p:nvSpPr>
        <p:spPr>
          <a:xfrm>
            <a:off x="548640" y="3480000"/>
            <a:ext cx="8046720" cy="384048"/>
          </a:xfrm>
          <a:prstGeom prst="rect">
            <a:avLst/>
          </a:prstGeom>
          <a:noFill/>
          <a:ln/>
        </p:spPr>
        <p:txBody>
          <a:bodyPr wrap="square" lIns="0" tIns="0" rIns="0" bIns="0" rtlCol="0" anchor="ctr"/>
          <a:lstStyle/>
          <a:p>
            <a:pPr marL="0" indent="0">
              <a:buNone/>
            </a:pPr>
            <a:r>
              <a:rPr lang="fr-FR" sz="1000" b="1" noProof="0" dirty="0">
                <a:solidFill>
                  <a:srgbClr val="FFFFFF"/>
                </a:solidFill>
              </a:rPr>
              <a:t>Laquelle est la plus cohérente avec le plan (I. progrès — II. limites — III. transformation) ? Justifiez.</a:t>
            </a:r>
          </a:p>
        </p:txBody>
      </p:sp>
      <p:sp>
        <p:nvSpPr>
          <p:cNvPr id="17" name="Txt17"/>
          <p:cNvSpPr/>
          <p:nvPr/>
        </p:nvSpPr>
        <p:spPr>
          <a:xfrm>
            <a:off x="457200" y="3900000"/>
            <a:ext cx="8229600" cy="300000"/>
          </a:xfrm>
          <a:prstGeom prst="rect">
            <a:avLst/>
          </a:prstGeom>
          <a:noFill/>
          <a:ln/>
        </p:spPr>
        <p:txBody>
          <a:bodyPr wrap="square" lIns="114300" tIns="91440" rIns="114300" bIns="91440" rtlCol="0" anchor="t"/>
          <a:lstStyle/>
          <a:p>
            <a:pPr marL="0" indent="0">
              <a:buNone/>
            </a:pPr>
            <a:r>
              <a:rPr lang="fr-FR" sz="1200" i="1" noProof="0" dirty="0">
                <a:solidFill>
                  <a:srgbClr val="FF0000"/>
                </a:solidFill>
              </a:rPr>
              <a:t>Attention : les 3 formulations sont académiques, les différences portent sur l’angle d’entrée et la portée de la question</a:t>
            </a:r>
            <a:r>
              <a:rPr lang="fr-FR" sz="850" i="1" noProof="0" dirty="0">
                <a:solidFill>
                  <a:srgbClr val="4A6F8A"/>
                </a:solidFill>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AnnoncePlan">
    <p:spTree>
      <p:nvGrpSpPr>
        <p:cNvPr id="1" name=""/>
        <p:cNvGrpSpPr/>
        <p:nvPr/>
      </p:nvGrpSpPr>
      <p:grpSpPr>
        <a:xfrm>
          <a:off x="0" y="0"/>
          <a:ext cx="0" cy="0"/>
          <a:chOff x="0" y="0"/>
          <a:chExt cx="0" cy="0"/>
        </a:xfrm>
      </p:grpSpPr>
      <p:sp>
        <p:nvSpPr>
          <p:cNvPr id="2" name="HBg"/>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HBC"/>
          <p:cNvSpPr/>
          <p:nvPr/>
        </p:nvSpPr>
        <p:spPr>
          <a:xfrm>
            <a:off x="320040" y="0"/>
            <a:ext cx="8138160" cy="420624"/>
          </a:xfrm>
          <a:prstGeom prst="rect">
            <a:avLst/>
          </a:prstGeom>
          <a:noFill/>
          <a:ln/>
        </p:spPr>
        <p:txBody>
          <a:bodyPr wrap="square" lIns="0" tIns="0" rIns="0" bIns="0" rtlCol="0" anchor="ctr"/>
          <a:lstStyle/>
          <a:p>
            <a:pPr marL="0" indent="0">
              <a:buNone/>
            </a:pPr>
            <a:endParaRPr lang="fr-FR" sz="900" noProof="0" dirty="0">
              <a:solidFill>
                <a:srgbClr val="C8D8E8"/>
              </a:solidFill>
            </a:endParaRPr>
          </a:p>
        </p:txBody>
      </p:sp>
      <p:sp>
        <p:nvSpPr>
          <p:cNvPr id="4" name="HBadge"/>
          <p:cNvSpPr/>
          <p:nvPr/>
        </p:nvSpPr>
        <p:spPr>
          <a:xfrm>
            <a:off x="8394192" y="0"/>
            <a:ext cx="566928" cy="420624"/>
          </a:xfrm>
          <a:prstGeom prst="rect">
            <a:avLst/>
          </a:prstGeom>
          <a:noFill/>
          <a:ln/>
        </p:spPr>
        <p:txBody>
          <a:bodyPr wrap="square" lIns="0" tIns="0" rIns="0" bIns="0" rtlCol="0" anchor="ctr"/>
          <a:lstStyle/>
          <a:p>
            <a:pPr marL="0" indent="0" algn="ctr">
              <a:buNone/>
            </a:pPr>
            <a:endParaRPr lang="fr-FR" sz="1000" b="1" noProof="0" dirty="0">
              <a:solidFill>
                <a:srgbClr val="4A6F8A"/>
              </a:solidFill>
            </a:endParaRPr>
          </a:p>
        </p:txBody>
      </p:sp>
      <p:sp>
        <p:nvSpPr>
          <p:cNvPr id="5" name="Title"/>
          <p:cNvSpPr/>
          <p:nvPr/>
        </p:nvSpPr>
        <p:spPr>
          <a:xfrm>
            <a:off x="457200" y="490000"/>
            <a:ext cx="8229600" cy="475488"/>
          </a:xfrm>
          <a:prstGeom prst="rect">
            <a:avLst/>
          </a:prstGeom>
          <a:noFill/>
          <a:ln/>
        </p:spPr>
        <p:txBody>
          <a:bodyPr wrap="square" rtlCol="0" anchor="ctr"/>
          <a:lstStyle/>
          <a:p>
            <a:pPr marL="0" indent="0">
              <a:buNone/>
            </a:pPr>
            <a:r>
              <a:rPr lang="fr-FR" sz="1800" b="1" noProof="0" dirty="0">
                <a:solidFill>
                  <a:srgbClr val="1A3C5E"/>
                </a:solidFill>
                <a:latin typeface="Cambria" pitchFamily="34" charset="0"/>
              </a:rPr>
              <a:t>Annonce de plan : trois formulations à classer</a:t>
            </a:r>
          </a:p>
        </p:txBody>
      </p:sp>
      <p:sp>
        <p:nvSpPr>
          <p:cNvPr id="6" name="CH6"/>
          <p:cNvSpPr/>
          <p:nvPr/>
        </p:nvSpPr>
        <p:spPr>
          <a:xfrm>
            <a:off x="457200" y="1060000"/>
            <a:ext cx="2682240" cy="320000"/>
          </a:xfrm>
          <a:prstGeom prst="rect">
            <a:avLst/>
          </a:prstGeom>
          <a:solidFill>
            <a:srgbClr val="6C757D"/>
          </a:solidFill>
          <a:ln w="12700">
            <a:solidFill>
              <a:srgbClr val="6C757D"/>
            </a:solidFill>
            <a:prstDash val="solid"/>
          </a:ln>
        </p:spPr>
        <p:txBody>
          <a:bodyPr/>
          <a:lstStyle/>
          <a:p>
            <a:endParaRPr lang="fr-FR" noProof="0" dirty="0"/>
          </a:p>
        </p:txBody>
      </p:sp>
      <p:sp>
        <p:nvSpPr>
          <p:cNvPr id="7" name="CHT6"/>
          <p:cNvSpPr/>
          <p:nvPr/>
        </p:nvSpPr>
        <p:spPr>
          <a:xfrm>
            <a:off x="457200" y="1060000"/>
            <a:ext cx="2682240" cy="320000"/>
          </a:xfrm>
          <a:prstGeom prst="rect">
            <a:avLst/>
          </a:prstGeom>
          <a:noFill/>
          <a:ln/>
        </p:spPr>
        <p:txBody>
          <a:bodyPr wrap="square" lIns="91440" tIns="0" rIns="91440" bIns="0" rtlCol="0" anchor="ctr"/>
          <a:lstStyle/>
          <a:p>
            <a:pPr marL="0" indent="0">
              <a:buNone/>
            </a:pPr>
            <a:r>
              <a:rPr lang="fr-FR" sz="1050" b="1" noProof="0" dirty="0">
                <a:solidFill>
                  <a:srgbClr val="FFFFFF"/>
                </a:solidFill>
              </a:rPr>
              <a:t>Formulation A</a:t>
            </a:r>
          </a:p>
        </p:txBody>
      </p:sp>
      <p:sp>
        <p:nvSpPr>
          <p:cNvPr id="8" name="CC6"/>
          <p:cNvSpPr/>
          <p:nvPr/>
        </p:nvSpPr>
        <p:spPr>
          <a:xfrm>
            <a:off x="6004560" y="1380000"/>
            <a:ext cx="2682240" cy="215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70" noProof="0" dirty="0">
                <a:solidFill>
                  <a:srgbClr val="1C2226"/>
                </a:solidFill>
              </a:rPr>
              <a:t>Nous verrons d’abord les progrès</a:t>
            </a:r>
          </a:p>
          <a:p>
            <a:pPr marL="0" indent="0">
              <a:buNone/>
            </a:pPr>
            <a:r>
              <a:rPr lang="fr-FR" sz="870" noProof="0" dirty="0">
                <a:solidFill>
                  <a:srgbClr val="1C2226"/>
                </a:solidFill>
              </a:rPr>
              <a:t>réalisés, puis les limites qui</a:t>
            </a:r>
          </a:p>
          <a:p>
            <a:pPr marL="0" indent="0">
              <a:buNone/>
            </a:pPr>
            <a:r>
              <a:rPr lang="fr-FR" sz="870" noProof="0" dirty="0">
                <a:solidFill>
                  <a:srgbClr val="1C2226"/>
                </a:solidFill>
              </a:rPr>
              <a:t>persistent, et enfin les conditions</a:t>
            </a:r>
          </a:p>
          <a:p>
            <a:pPr marL="0" indent="0">
              <a:buNone/>
            </a:pPr>
            <a:r>
              <a:rPr lang="fr-FR" sz="870" noProof="0" dirty="0">
                <a:solidFill>
                  <a:srgbClr val="1C2226"/>
                </a:solidFill>
              </a:rPr>
              <a:t>d’une transformation durable.</a:t>
            </a:r>
          </a:p>
          <a:p>
            <a:pPr marL="0" indent="0">
              <a:buNone/>
            </a:pPr>
            <a:endParaRPr lang="fr-FR" sz="870" noProof="0" dirty="0">
              <a:solidFill>
                <a:srgbClr val="1C2226"/>
              </a:solidFill>
            </a:endParaRPr>
          </a:p>
          <a:p>
            <a:pPr marL="0" indent="0">
              <a:buNone/>
            </a:pPr>
            <a:r>
              <a:rPr lang="fr-FR" sz="870" noProof="0" dirty="0">
                <a:solidFill>
                  <a:srgbClr val="F4F7FA"/>
                </a:solidFill>
              </a:rPr>
              <a:t>→ Problèmes :</a:t>
            </a:r>
          </a:p>
          <a:p>
            <a:pPr marL="0" indent="0">
              <a:buNone/>
            </a:pPr>
            <a:r>
              <a:rPr lang="fr-FR" sz="870" noProof="0" dirty="0">
                <a:solidFill>
                  <a:srgbClr val="F4F7FA"/>
                </a:solidFill>
              </a:rPr>
              <a:t>• connecteurs basiques</a:t>
            </a:r>
          </a:p>
          <a:p>
            <a:pPr marL="0" indent="0">
              <a:buNone/>
            </a:pPr>
            <a:r>
              <a:rPr lang="fr-FR" sz="870" noProof="0" dirty="0">
                <a:solidFill>
                  <a:srgbClr val="F4F7FA"/>
                </a:solidFill>
              </a:rPr>
              <a:t>  (d’abord / puis / enfin)</a:t>
            </a:r>
          </a:p>
          <a:p>
            <a:pPr marL="0" indent="0">
              <a:buNone/>
            </a:pPr>
            <a:r>
              <a:rPr lang="fr-FR" sz="870" noProof="0" dirty="0">
                <a:solidFill>
                  <a:srgbClr val="F4F7FA"/>
                </a:solidFill>
              </a:rPr>
              <a:t>• ne qualifie pas les parties</a:t>
            </a:r>
          </a:p>
          <a:p>
            <a:pPr marL="0" indent="0">
              <a:buNone/>
            </a:pPr>
            <a:r>
              <a:rPr lang="fr-FR" sz="870" noProof="0" dirty="0">
                <a:solidFill>
                  <a:srgbClr val="F4F7FA"/>
                </a:solidFill>
              </a:rPr>
              <a:t>• aucun lien avec la problématique</a:t>
            </a:r>
          </a:p>
          <a:p>
            <a:pPr marL="0" indent="0">
              <a:buNone/>
            </a:pPr>
            <a:r>
              <a:rPr lang="fr-FR" sz="870" noProof="0" dirty="0">
                <a:solidFill>
                  <a:srgbClr val="F4F7FA"/>
                </a:solidFill>
              </a:rPr>
              <a:t>• structure non normalisée</a:t>
            </a:r>
          </a:p>
        </p:txBody>
      </p:sp>
      <p:sp>
        <p:nvSpPr>
          <p:cNvPr id="9" name="CH9"/>
          <p:cNvSpPr/>
          <p:nvPr/>
        </p:nvSpPr>
        <p:spPr>
          <a:xfrm>
            <a:off x="3230880" y="1060000"/>
            <a:ext cx="2682240" cy="320000"/>
          </a:xfrm>
          <a:prstGeom prst="rect">
            <a:avLst/>
          </a:prstGeom>
          <a:solidFill>
            <a:srgbClr val="1A3C5E"/>
          </a:solidFill>
          <a:ln w="12700">
            <a:solidFill>
              <a:srgbClr val="1A3C5E"/>
            </a:solidFill>
            <a:prstDash val="solid"/>
          </a:ln>
        </p:spPr>
        <p:txBody>
          <a:bodyPr/>
          <a:lstStyle/>
          <a:p>
            <a:endParaRPr lang="fr-FR" noProof="0" dirty="0"/>
          </a:p>
        </p:txBody>
      </p:sp>
      <p:sp>
        <p:nvSpPr>
          <p:cNvPr id="10" name="CHT9"/>
          <p:cNvSpPr/>
          <p:nvPr/>
        </p:nvSpPr>
        <p:spPr>
          <a:xfrm>
            <a:off x="3230880" y="1060000"/>
            <a:ext cx="2682240" cy="320000"/>
          </a:xfrm>
          <a:prstGeom prst="rect">
            <a:avLst/>
          </a:prstGeom>
          <a:noFill/>
          <a:ln/>
        </p:spPr>
        <p:txBody>
          <a:bodyPr wrap="square" lIns="91440" tIns="0" rIns="91440" bIns="0" rtlCol="0" anchor="ctr"/>
          <a:lstStyle/>
          <a:p>
            <a:pPr marL="0" indent="0">
              <a:buNone/>
            </a:pPr>
            <a:r>
              <a:rPr lang="fr-FR" sz="1050" b="1" noProof="0" dirty="0">
                <a:solidFill>
                  <a:srgbClr val="FFFFFF"/>
                </a:solidFill>
              </a:rPr>
              <a:t>Formulation B</a:t>
            </a:r>
          </a:p>
        </p:txBody>
      </p:sp>
      <p:sp>
        <p:nvSpPr>
          <p:cNvPr id="11" name="CC9"/>
          <p:cNvSpPr/>
          <p:nvPr/>
        </p:nvSpPr>
        <p:spPr>
          <a:xfrm>
            <a:off x="3230880" y="1380000"/>
            <a:ext cx="2682240" cy="215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70" noProof="0" dirty="0">
                <a:solidFill>
                  <a:srgbClr val="1C2226"/>
                </a:solidFill>
              </a:rPr>
              <a:t>Nous examinerons les avancées</a:t>
            </a:r>
          </a:p>
          <a:p>
            <a:pPr marL="0" indent="0">
              <a:buNone/>
            </a:pPr>
            <a:r>
              <a:rPr lang="fr-FR" sz="870" noProof="0" dirty="0">
                <a:solidFill>
                  <a:srgbClr val="1C2226"/>
                </a:solidFill>
              </a:rPr>
              <a:t>réalisées ; nous analyserons les</a:t>
            </a:r>
          </a:p>
          <a:p>
            <a:pPr marL="0" indent="0">
              <a:buNone/>
            </a:pPr>
            <a:r>
              <a:rPr lang="fr-FR" sz="870" noProof="0" dirty="0">
                <a:solidFill>
                  <a:srgbClr val="1C2226"/>
                </a:solidFill>
              </a:rPr>
              <a:t>résistances persistantes ; enfin,</a:t>
            </a:r>
          </a:p>
          <a:p>
            <a:pPr marL="0" indent="0">
              <a:buNone/>
            </a:pPr>
            <a:r>
              <a:rPr lang="fr-FR" sz="870" noProof="0" dirty="0">
                <a:solidFill>
                  <a:srgbClr val="1C2226"/>
                </a:solidFill>
              </a:rPr>
              <a:t>nous envisagerons les conditions</a:t>
            </a:r>
          </a:p>
          <a:p>
            <a:pPr marL="0" indent="0">
              <a:buNone/>
            </a:pPr>
            <a:r>
              <a:rPr lang="fr-FR" sz="870" noProof="0" dirty="0">
                <a:solidFill>
                  <a:srgbClr val="1C2226"/>
                </a:solidFill>
              </a:rPr>
              <a:t>d’une transformation durable.</a:t>
            </a:r>
          </a:p>
          <a:p>
            <a:pPr marL="0" indent="0">
              <a:buNone/>
            </a:pPr>
            <a:endParaRPr lang="fr-FR" sz="870" noProof="0" dirty="0">
              <a:solidFill>
                <a:srgbClr val="1C2226"/>
              </a:solidFill>
            </a:endParaRPr>
          </a:p>
          <a:p>
            <a:pPr marL="0" indent="0">
              <a:buNone/>
            </a:pPr>
            <a:r>
              <a:rPr lang="fr-FR" sz="870" noProof="0" dirty="0">
                <a:solidFill>
                  <a:srgbClr val="F4F7FA"/>
                </a:solidFill>
              </a:rPr>
              <a:t>→ Points positifs :</a:t>
            </a:r>
          </a:p>
          <a:p>
            <a:pPr marL="0" indent="0">
              <a:buNone/>
            </a:pPr>
            <a:r>
              <a:rPr lang="fr-FR" sz="870" noProof="0" dirty="0">
                <a:solidFill>
                  <a:srgbClr val="F4F7FA"/>
                </a:solidFill>
              </a:rPr>
              <a:t>• verbes normalisés ✓</a:t>
            </a:r>
          </a:p>
          <a:p>
            <a:pPr marL="0" indent="0">
              <a:buNone/>
            </a:pPr>
            <a:r>
              <a:rPr lang="fr-FR" sz="870" noProof="0" dirty="0">
                <a:solidFill>
                  <a:srgbClr val="F4F7FA"/>
                </a:solidFill>
              </a:rPr>
              <a:t>  (examinerons / analyserons /</a:t>
            </a:r>
          </a:p>
          <a:p>
            <a:pPr marL="0" indent="0">
              <a:buNone/>
            </a:pPr>
            <a:r>
              <a:rPr lang="fr-FR" sz="870" noProof="0" dirty="0">
                <a:solidFill>
                  <a:srgbClr val="F4F7FA"/>
                </a:solidFill>
              </a:rPr>
              <a:t>  envisagerons)</a:t>
            </a:r>
          </a:p>
          <a:p>
            <a:pPr marL="0" indent="0">
              <a:buNone/>
            </a:pPr>
            <a:r>
              <a:rPr lang="fr-FR" sz="870" noProof="0" dirty="0">
                <a:solidFill>
                  <a:srgbClr val="F4F7FA"/>
                </a:solidFill>
              </a:rPr>
              <a:t>• manque les qualificatifs du plan</a:t>
            </a:r>
          </a:p>
        </p:txBody>
      </p:sp>
      <p:sp>
        <p:nvSpPr>
          <p:cNvPr id="12" name="CH12"/>
          <p:cNvSpPr/>
          <p:nvPr/>
        </p:nvSpPr>
        <p:spPr>
          <a:xfrm>
            <a:off x="6004560" y="1060000"/>
            <a:ext cx="2682240" cy="320000"/>
          </a:xfrm>
          <a:prstGeom prst="rect">
            <a:avLst/>
          </a:prstGeom>
          <a:solidFill>
            <a:srgbClr val="2D7D62"/>
          </a:solidFill>
          <a:ln w="12700">
            <a:solidFill>
              <a:srgbClr val="2D7D62"/>
            </a:solidFill>
            <a:prstDash val="solid"/>
          </a:ln>
        </p:spPr>
        <p:txBody>
          <a:bodyPr/>
          <a:lstStyle/>
          <a:p>
            <a:endParaRPr lang="fr-FR" noProof="0" dirty="0"/>
          </a:p>
        </p:txBody>
      </p:sp>
      <p:sp>
        <p:nvSpPr>
          <p:cNvPr id="13" name="CHT12"/>
          <p:cNvSpPr/>
          <p:nvPr/>
        </p:nvSpPr>
        <p:spPr>
          <a:xfrm>
            <a:off x="6004560" y="1060000"/>
            <a:ext cx="2682240" cy="320000"/>
          </a:xfrm>
          <a:prstGeom prst="rect">
            <a:avLst/>
          </a:prstGeom>
          <a:noFill/>
          <a:ln/>
        </p:spPr>
        <p:txBody>
          <a:bodyPr wrap="square" lIns="91440" tIns="0" rIns="91440" bIns="0" rtlCol="0" anchor="ctr"/>
          <a:lstStyle/>
          <a:p>
            <a:pPr marL="0" indent="0">
              <a:buNone/>
            </a:pPr>
            <a:r>
              <a:rPr lang="fr-FR" sz="1050" b="1" noProof="0" dirty="0">
                <a:solidFill>
                  <a:srgbClr val="FFFFFF"/>
                </a:solidFill>
              </a:rPr>
              <a:t>Formulation C</a:t>
            </a:r>
          </a:p>
        </p:txBody>
      </p:sp>
      <p:sp>
        <p:nvSpPr>
          <p:cNvPr id="14" name="CC12"/>
          <p:cNvSpPr/>
          <p:nvPr/>
        </p:nvSpPr>
        <p:spPr>
          <a:xfrm>
            <a:off x="457200" y="1380000"/>
            <a:ext cx="2682240" cy="215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70" noProof="0" dirty="0">
                <a:solidFill>
                  <a:srgbClr val="1C2226"/>
                </a:solidFill>
              </a:rPr>
              <a:t>Nous examinerons dans un premier</a:t>
            </a:r>
          </a:p>
          <a:p>
            <a:pPr marL="0" indent="0">
              <a:buNone/>
            </a:pPr>
            <a:r>
              <a:rPr lang="fr-FR" sz="870" noProof="0" dirty="0">
                <a:solidFill>
                  <a:srgbClr val="1C2226"/>
                </a:solidFill>
              </a:rPr>
              <a:t>temps les avancées réelles, mais</a:t>
            </a:r>
          </a:p>
          <a:p>
            <a:pPr marL="0" indent="0">
              <a:buNone/>
            </a:pPr>
            <a:r>
              <a:rPr lang="fr-FR" sz="870" noProof="0" dirty="0">
                <a:solidFill>
                  <a:srgbClr val="1C2226"/>
                </a:solidFill>
              </a:rPr>
              <a:t>encore insuffisantes ; nous analyserons</a:t>
            </a:r>
          </a:p>
          <a:p>
            <a:pPr marL="0" indent="0">
              <a:buNone/>
            </a:pPr>
            <a:r>
              <a:rPr lang="fr-FR" sz="870" noProof="0" dirty="0">
                <a:solidFill>
                  <a:srgbClr val="1C2226"/>
                </a:solidFill>
              </a:rPr>
              <a:t>ensuite les résistances qui freinent</a:t>
            </a:r>
          </a:p>
          <a:p>
            <a:pPr marL="0" indent="0">
              <a:buNone/>
            </a:pPr>
            <a:r>
              <a:rPr lang="fr-FR" sz="870" noProof="0" dirty="0">
                <a:solidFill>
                  <a:srgbClr val="1C2226"/>
                </a:solidFill>
              </a:rPr>
              <a:t>l’égalité ; enfin, nous envisagerons</a:t>
            </a:r>
          </a:p>
          <a:p>
            <a:pPr marL="0" indent="0">
              <a:buNone/>
            </a:pPr>
            <a:r>
              <a:rPr lang="fr-FR" sz="870" noProof="0" dirty="0">
                <a:solidFill>
                  <a:srgbClr val="1C2226"/>
                </a:solidFill>
              </a:rPr>
              <a:t>les conditions d’une transformation</a:t>
            </a:r>
          </a:p>
          <a:p>
            <a:pPr marL="0" indent="0">
              <a:buNone/>
            </a:pPr>
            <a:r>
              <a:rPr lang="fr-FR" sz="870" noProof="0" dirty="0">
                <a:solidFill>
                  <a:srgbClr val="1C2226"/>
                </a:solidFill>
              </a:rPr>
              <a:t>durable.</a:t>
            </a:r>
          </a:p>
          <a:p>
            <a:pPr marL="0" indent="0">
              <a:buNone/>
            </a:pPr>
            <a:endParaRPr lang="fr-FR" sz="870" noProof="0" dirty="0">
              <a:solidFill>
                <a:srgbClr val="F4F7FA"/>
              </a:solidFill>
            </a:endParaRPr>
          </a:p>
          <a:p>
            <a:pPr marL="0" indent="0">
              <a:buNone/>
            </a:pPr>
            <a:r>
              <a:rPr lang="fr-FR" sz="870" noProof="0" dirty="0">
                <a:solidFill>
                  <a:srgbClr val="F4F7FA"/>
                </a:solidFill>
              </a:rPr>
              <a:t>→ Structure complète ✓ :</a:t>
            </a:r>
          </a:p>
          <a:p>
            <a:pPr marL="0" indent="0">
              <a:buNone/>
            </a:pPr>
            <a:r>
              <a:rPr lang="fr-FR" sz="870" noProof="0" dirty="0">
                <a:solidFill>
                  <a:srgbClr val="F4F7FA"/>
                </a:solidFill>
              </a:rPr>
              <a:t>• reprend les intitulés exacts</a:t>
            </a:r>
          </a:p>
          <a:p>
            <a:pPr marL="0" indent="0">
              <a:buNone/>
            </a:pPr>
            <a:r>
              <a:rPr lang="fr-FR" sz="870" noProof="0" dirty="0">
                <a:solidFill>
                  <a:srgbClr val="F4F7FA"/>
                </a:solidFill>
              </a:rPr>
              <a:t>  du plan I / II / III</a:t>
            </a:r>
          </a:p>
          <a:p>
            <a:pPr marL="0" indent="0">
              <a:buNone/>
            </a:pPr>
            <a:r>
              <a:rPr lang="fr-FR" sz="870" noProof="0" dirty="0">
                <a:solidFill>
                  <a:srgbClr val="F4F7FA"/>
                </a:solidFill>
              </a:rPr>
              <a:t>• qualificatifs précis</a:t>
            </a:r>
          </a:p>
          <a:p>
            <a:pPr marL="0" indent="0">
              <a:buNone/>
            </a:pPr>
            <a:r>
              <a:rPr lang="fr-FR" sz="870" noProof="0" dirty="0">
                <a:solidFill>
                  <a:srgbClr val="F4F7FA"/>
                </a:solidFill>
              </a:rPr>
              <a:t>• progression logique visible</a:t>
            </a:r>
          </a:p>
        </p:txBody>
      </p:sp>
      <p:sp>
        <p:nvSpPr>
          <p:cNvPr id="15" name="QB"/>
          <p:cNvSpPr/>
          <p:nvPr/>
        </p:nvSpPr>
        <p:spPr>
          <a:xfrm>
            <a:off x="457200" y="3640000"/>
            <a:ext cx="8229600" cy="384048"/>
          </a:xfrm>
          <a:prstGeom prst="rect">
            <a:avLst/>
          </a:prstGeom>
          <a:solidFill>
            <a:srgbClr val="1A3C5E"/>
          </a:solidFill>
          <a:ln w="12700">
            <a:solidFill>
              <a:srgbClr val="1A3C5E"/>
            </a:solidFill>
            <a:prstDash val="solid"/>
          </a:ln>
        </p:spPr>
        <p:txBody>
          <a:bodyPr/>
          <a:lstStyle/>
          <a:p>
            <a:endParaRPr lang="fr-FR" noProof="0" dirty="0"/>
          </a:p>
        </p:txBody>
      </p:sp>
      <p:sp>
        <p:nvSpPr>
          <p:cNvPr id="16" name="QT"/>
          <p:cNvSpPr/>
          <p:nvPr/>
        </p:nvSpPr>
        <p:spPr>
          <a:xfrm>
            <a:off x="548640" y="3640000"/>
            <a:ext cx="8046720" cy="384048"/>
          </a:xfrm>
          <a:prstGeom prst="rect">
            <a:avLst/>
          </a:prstGeom>
          <a:noFill/>
          <a:ln/>
        </p:spPr>
        <p:txBody>
          <a:bodyPr wrap="square" lIns="0" tIns="0" rIns="0" bIns="0" rtlCol="0" anchor="ctr"/>
          <a:lstStyle/>
          <a:p>
            <a:pPr marL="0" indent="0">
              <a:buNone/>
            </a:pPr>
            <a:r>
              <a:rPr lang="fr-FR" sz="1000" b="1" noProof="0" dirty="0">
                <a:solidFill>
                  <a:srgbClr val="FFFFFF"/>
                </a:solidFill>
              </a:rPr>
              <a:t>Classez ces 3 formulations de la plus faible à la plus construite. Laquelle correspond exactement aux intitulés du plan ?</a:t>
            </a:r>
          </a:p>
        </p:txBody>
      </p:sp>
      <p:sp>
        <p:nvSpPr>
          <p:cNvPr id="17" name="Note"/>
          <p:cNvSpPr/>
          <p:nvPr/>
        </p:nvSpPr>
        <p:spPr>
          <a:xfrm>
            <a:off x="457200" y="4070000"/>
            <a:ext cx="8229600" cy="300000"/>
          </a:xfrm>
          <a:prstGeom prst="rect">
            <a:avLst/>
          </a:prstGeom>
          <a:solidFill>
            <a:srgbClr val="FDF5E0"/>
          </a:solidFill>
          <a:ln w="6350">
            <a:solidFill>
              <a:srgbClr val="A07A18"/>
            </a:solidFill>
            <a:prstDash val="solid"/>
          </a:ln>
        </p:spPr>
        <p:txBody>
          <a:bodyPr wrap="square" lIns="114300" tIns="60960" rIns="114300" bIns="60960" rtlCol="0" anchor="ctr"/>
          <a:lstStyle/>
          <a:p>
            <a:pPr marL="0" indent="0">
              <a:buNone/>
            </a:pPr>
            <a:r>
              <a:rPr lang="fr-FR" sz="950" b="1" noProof="0" dirty="0">
                <a:solidFill>
                  <a:srgbClr val="A07A18"/>
                </a:solidFill>
              </a:rPr>
              <a:t>→ L’annonce doit découler directement de la problématique.  Si la problématique change, le plan doit changer aussi.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FicheMethodo">
    <p:spTree>
      <p:nvGrpSpPr>
        <p:cNvPr id="1" name=""/>
        <p:cNvGrpSpPr/>
        <p:nvPr/>
      </p:nvGrpSpPr>
      <p:grpSpPr>
        <a:xfrm>
          <a:off x="0" y="0"/>
          <a:ext cx="0" cy="0"/>
          <a:chOff x="0" y="0"/>
          <a:chExt cx="0" cy="0"/>
        </a:xfrm>
      </p:grpSpPr>
      <p:sp>
        <p:nvSpPr>
          <p:cNvPr id="2" name="HeaderBg"/>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Breadcrumb"/>
          <p:cNvSpPr/>
          <p:nvPr/>
        </p:nvSpPr>
        <p:spPr>
          <a:xfrm>
            <a:off x="320040" y="0"/>
            <a:ext cx="8138160" cy="420624"/>
          </a:xfrm>
          <a:prstGeom prst="rect">
            <a:avLst/>
          </a:prstGeom>
          <a:noFill/>
          <a:ln/>
        </p:spPr>
        <p:txBody>
          <a:bodyPr wrap="square" lIns="0" tIns="0" rIns="0" bIns="0" rtlCol="0" anchor="ctr"/>
          <a:lstStyle/>
          <a:p>
            <a:pPr marL="0" indent="0">
              <a:buNone/>
            </a:pPr>
            <a:endParaRPr lang="fr-FR" sz="900" noProof="0" dirty="0">
              <a:solidFill>
                <a:srgbClr val="C8D8E8"/>
              </a:solidFill>
            </a:endParaRPr>
          </a:p>
        </p:txBody>
      </p:sp>
      <p:sp>
        <p:nvSpPr>
          <p:cNvPr id="4" name="Badge"/>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6</a:t>
            </a:r>
          </a:p>
        </p:txBody>
      </p:sp>
      <p:sp>
        <p:nvSpPr>
          <p:cNvPr id="5" name="Title"/>
          <p:cNvSpPr/>
          <p:nvPr/>
        </p:nvSpPr>
        <p:spPr>
          <a:xfrm>
            <a:off x="457200" y="490000"/>
            <a:ext cx="8229600" cy="475488"/>
          </a:xfrm>
          <a:prstGeom prst="rect">
            <a:avLst/>
          </a:prstGeom>
          <a:noFill/>
          <a:ln/>
        </p:spPr>
        <p:txBody>
          <a:bodyPr wrap="square" rtlCol="0" anchor="ctr"/>
          <a:lstStyle/>
          <a:p>
            <a:pPr marL="0" indent="0">
              <a:buNone/>
            </a:pPr>
            <a:r>
              <a:rPr lang="fr-FR" sz="1800" b="1" noProof="0" dirty="0">
                <a:solidFill>
                  <a:srgbClr val="1A3C5E"/>
                </a:solidFill>
                <a:latin typeface="Cambria" pitchFamily="34" charset="0"/>
              </a:rPr>
              <a:t>Fiche : Structure de l’introduction</a:t>
            </a:r>
          </a:p>
        </p:txBody>
      </p:sp>
      <p:sp>
        <p:nvSpPr>
          <p:cNvPr id="6" name="OptHdrBg6"/>
          <p:cNvSpPr/>
          <p:nvPr/>
        </p:nvSpPr>
        <p:spPr>
          <a:xfrm>
            <a:off x="457200" y="1020000"/>
            <a:ext cx="1645200" cy="320000"/>
          </a:xfrm>
          <a:prstGeom prst="rect">
            <a:avLst/>
          </a:prstGeom>
          <a:solidFill>
            <a:srgbClr val="6C757D"/>
          </a:solidFill>
          <a:ln w="12700">
            <a:solidFill>
              <a:srgbClr val="6C757D"/>
            </a:solidFill>
            <a:prstDash val="solid"/>
          </a:ln>
        </p:spPr>
        <p:txBody>
          <a:bodyPr/>
          <a:lstStyle/>
          <a:p>
            <a:endParaRPr lang="fr-FR" noProof="0" dirty="0"/>
          </a:p>
        </p:txBody>
      </p:sp>
      <p:sp>
        <p:nvSpPr>
          <p:cNvPr id="7" name="OptHdrTxt7"/>
          <p:cNvSpPr/>
          <p:nvPr/>
        </p:nvSpPr>
        <p:spPr>
          <a:xfrm>
            <a:off x="457200" y="1020000"/>
            <a:ext cx="1645200" cy="320000"/>
          </a:xfrm>
          <a:prstGeom prst="rect">
            <a:avLst/>
          </a:prstGeom>
          <a:noFill/>
          <a:ln/>
        </p:spPr>
        <p:txBody>
          <a:bodyPr wrap="square" lIns="91440" tIns="0" rIns="91440" bIns="0" rtlCol="0" anchor="ctr"/>
          <a:lstStyle/>
          <a:p>
            <a:pPr marL="0" indent="0">
              <a:buNone/>
            </a:pPr>
            <a:r>
              <a:rPr lang="fr-FR" sz="1100" b="1" noProof="0" dirty="0">
                <a:solidFill>
                  <a:srgbClr val="FFFFFF"/>
                </a:solidFill>
              </a:rPr>
              <a:t>① AMENER</a:t>
            </a:r>
          </a:p>
        </p:txBody>
      </p:sp>
      <p:sp>
        <p:nvSpPr>
          <p:cNvPr id="8" name="OptContent8"/>
          <p:cNvSpPr/>
          <p:nvPr/>
        </p:nvSpPr>
        <p:spPr>
          <a:xfrm>
            <a:off x="457200" y="1340000"/>
            <a:ext cx="1645200" cy="198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20" noProof="0" dirty="0">
                <a:solidFill>
                  <a:srgbClr val="1C2226"/>
                </a:solidFill>
              </a:rPr>
              <a:t>[chiffre précis / fait d’actualité / citation]</a:t>
            </a:r>
          </a:p>
          <a:p>
            <a:pPr marL="0" indent="0">
              <a:buNone/>
            </a:pPr>
            <a:r>
              <a:rPr lang="fr-FR" sz="820" noProof="0" dirty="0">
                <a:solidFill>
                  <a:srgbClr val="1C2226"/>
                </a:solidFill>
              </a:rPr>
              <a:t>+ ancrer dans le contexte du sujet</a:t>
            </a:r>
          </a:p>
          <a:p>
            <a:pPr marL="0" indent="0">
              <a:buNone/>
            </a:pPr>
            <a:r>
              <a:rPr lang="fr-FR" sz="820" noProof="0" dirty="0">
                <a:solidFill>
                  <a:srgbClr val="1C2226"/>
                </a:solidFill>
              </a:rPr>
              <a:t>→ éviter « Depuis toujours... » ou généralités</a:t>
            </a:r>
          </a:p>
        </p:txBody>
      </p:sp>
      <p:sp>
        <p:nvSpPr>
          <p:cNvPr id="9" name="OptHdrBg9"/>
          <p:cNvSpPr/>
          <p:nvPr/>
        </p:nvSpPr>
        <p:spPr>
          <a:xfrm>
            <a:off x="2193840" y="1020000"/>
            <a:ext cx="1645200" cy="320000"/>
          </a:xfrm>
          <a:prstGeom prst="rect">
            <a:avLst/>
          </a:prstGeom>
          <a:solidFill>
            <a:srgbClr val="1A3C5E"/>
          </a:solidFill>
          <a:ln w="12700">
            <a:solidFill>
              <a:srgbClr val="1A3C5E"/>
            </a:solidFill>
            <a:prstDash val="solid"/>
          </a:ln>
        </p:spPr>
        <p:txBody>
          <a:bodyPr/>
          <a:lstStyle/>
          <a:p>
            <a:endParaRPr lang="fr-FR" noProof="0" dirty="0"/>
          </a:p>
        </p:txBody>
      </p:sp>
      <p:sp>
        <p:nvSpPr>
          <p:cNvPr id="10" name="OptHdrTxt10"/>
          <p:cNvSpPr/>
          <p:nvPr/>
        </p:nvSpPr>
        <p:spPr>
          <a:xfrm>
            <a:off x="2193840" y="1020000"/>
            <a:ext cx="1645200" cy="320000"/>
          </a:xfrm>
          <a:prstGeom prst="rect">
            <a:avLst/>
          </a:prstGeom>
          <a:noFill/>
          <a:ln/>
        </p:spPr>
        <p:txBody>
          <a:bodyPr wrap="square" lIns="91440" tIns="0" rIns="91440" bIns="0" rtlCol="0" anchor="ctr"/>
          <a:lstStyle/>
          <a:p>
            <a:pPr marL="0" indent="0">
              <a:buNone/>
            </a:pPr>
            <a:r>
              <a:rPr lang="fr-FR" sz="1100" b="1" noProof="0" dirty="0">
                <a:solidFill>
                  <a:srgbClr val="FFFFFF"/>
                </a:solidFill>
              </a:rPr>
              <a:t>② DÉFINIR</a:t>
            </a:r>
          </a:p>
        </p:txBody>
      </p:sp>
      <p:sp>
        <p:nvSpPr>
          <p:cNvPr id="11" name="OptContent11"/>
          <p:cNvSpPr/>
          <p:nvPr/>
        </p:nvSpPr>
        <p:spPr>
          <a:xfrm>
            <a:off x="2193840" y="1340000"/>
            <a:ext cx="1645200" cy="198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20" noProof="0" dirty="0">
                <a:solidFill>
                  <a:srgbClr val="1C2226"/>
                </a:solidFill>
              </a:rPr>
              <a:t>[termes-clés du sujet] = [sens dans ce contexte]</a:t>
            </a:r>
          </a:p>
          <a:p>
            <a:pPr marL="0" indent="0">
              <a:buNone/>
            </a:pPr>
            <a:r>
              <a:rPr lang="fr-FR" sz="820" noProof="0" dirty="0">
                <a:solidFill>
                  <a:srgbClr val="1C2226"/>
                </a:solidFill>
              </a:rPr>
              <a:t>médias = presse, TV, radio, réseaux</a:t>
            </a:r>
          </a:p>
          <a:p>
            <a:pPr marL="0" indent="0">
              <a:buNone/>
            </a:pPr>
            <a:r>
              <a:rPr lang="fr-FR" sz="820" noProof="0" dirty="0">
                <a:solidFill>
                  <a:srgbClr val="1C2226"/>
                </a:solidFill>
              </a:rPr>
              <a:t>représentation = visibilité + rôles assignés</a:t>
            </a:r>
          </a:p>
        </p:txBody>
      </p:sp>
      <p:sp>
        <p:nvSpPr>
          <p:cNvPr id="12" name="OptHdrBg12"/>
          <p:cNvSpPr/>
          <p:nvPr/>
        </p:nvSpPr>
        <p:spPr>
          <a:xfrm>
            <a:off x="3930480" y="1020000"/>
            <a:ext cx="1645200" cy="320000"/>
          </a:xfrm>
          <a:prstGeom prst="rect">
            <a:avLst/>
          </a:prstGeom>
          <a:solidFill>
            <a:srgbClr val="B03030"/>
          </a:solidFill>
          <a:ln w="12700">
            <a:solidFill>
              <a:srgbClr val="B03030"/>
            </a:solidFill>
            <a:prstDash val="solid"/>
          </a:ln>
        </p:spPr>
        <p:txBody>
          <a:bodyPr/>
          <a:lstStyle/>
          <a:p>
            <a:endParaRPr lang="fr-FR" noProof="0" dirty="0"/>
          </a:p>
        </p:txBody>
      </p:sp>
      <p:sp>
        <p:nvSpPr>
          <p:cNvPr id="13" name="OptHdrTxt13"/>
          <p:cNvSpPr/>
          <p:nvPr/>
        </p:nvSpPr>
        <p:spPr>
          <a:xfrm>
            <a:off x="3930480" y="1020000"/>
            <a:ext cx="1645200" cy="320000"/>
          </a:xfrm>
          <a:prstGeom prst="rect">
            <a:avLst/>
          </a:prstGeom>
          <a:noFill/>
          <a:ln/>
        </p:spPr>
        <p:txBody>
          <a:bodyPr wrap="square" lIns="91440" tIns="0" rIns="91440" bIns="0" rtlCol="0" anchor="ctr"/>
          <a:lstStyle/>
          <a:p>
            <a:pPr marL="0" indent="0">
              <a:buNone/>
            </a:pPr>
            <a:r>
              <a:rPr lang="fr-FR" sz="1100" b="1" noProof="0" dirty="0">
                <a:solidFill>
                  <a:srgbClr val="FFFFFF"/>
                </a:solidFill>
              </a:rPr>
              <a:t>③ TENSION</a:t>
            </a:r>
          </a:p>
        </p:txBody>
      </p:sp>
      <p:sp>
        <p:nvSpPr>
          <p:cNvPr id="14" name="OptContent14"/>
          <p:cNvSpPr/>
          <p:nvPr/>
        </p:nvSpPr>
        <p:spPr>
          <a:xfrm>
            <a:off x="3930480" y="1340000"/>
            <a:ext cx="1645200" cy="198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20" noProof="0" dirty="0">
                <a:solidFill>
                  <a:srgbClr val="1C2226"/>
                </a:solidFill>
              </a:rPr>
              <a:t>[Alors que / Si...] [fait de progrès]</a:t>
            </a:r>
          </a:p>
          <a:p>
            <a:pPr marL="0" indent="0">
              <a:buNone/>
            </a:pPr>
            <a:r>
              <a:rPr lang="fr-FR" sz="820" noProof="0" dirty="0">
                <a:solidFill>
                  <a:srgbClr val="1C2226"/>
                </a:solidFill>
              </a:rPr>
              <a:t>→ [pourtant / il reste que...] [limite persistante]</a:t>
            </a:r>
          </a:p>
          <a:p>
            <a:pPr marL="0" indent="0">
              <a:buNone/>
            </a:pPr>
            <a:r>
              <a:rPr lang="fr-FR" sz="820" noProof="0" dirty="0">
                <a:solidFill>
                  <a:srgbClr val="1C2226"/>
                </a:solidFill>
              </a:rPr>
              <a:t>→ formuler un paradoxe, pas une liste</a:t>
            </a:r>
          </a:p>
        </p:txBody>
      </p:sp>
      <p:sp>
        <p:nvSpPr>
          <p:cNvPr id="15" name="OptHdrBg15"/>
          <p:cNvSpPr/>
          <p:nvPr/>
        </p:nvSpPr>
        <p:spPr>
          <a:xfrm>
            <a:off x="5667120" y="1020000"/>
            <a:ext cx="1645200" cy="320000"/>
          </a:xfrm>
          <a:prstGeom prst="rect">
            <a:avLst/>
          </a:prstGeom>
          <a:solidFill>
            <a:srgbClr val="2D7D62"/>
          </a:solidFill>
          <a:ln w="12700">
            <a:solidFill>
              <a:srgbClr val="2D7D62"/>
            </a:solidFill>
            <a:prstDash val="solid"/>
          </a:ln>
        </p:spPr>
        <p:txBody>
          <a:bodyPr/>
          <a:lstStyle/>
          <a:p>
            <a:endParaRPr lang="fr-FR" noProof="0" dirty="0"/>
          </a:p>
        </p:txBody>
      </p:sp>
      <p:sp>
        <p:nvSpPr>
          <p:cNvPr id="16" name="OptHdrTxt16"/>
          <p:cNvSpPr/>
          <p:nvPr/>
        </p:nvSpPr>
        <p:spPr>
          <a:xfrm>
            <a:off x="5667120" y="1020000"/>
            <a:ext cx="1645200" cy="320000"/>
          </a:xfrm>
          <a:prstGeom prst="rect">
            <a:avLst/>
          </a:prstGeom>
          <a:noFill/>
          <a:ln/>
        </p:spPr>
        <p:txBody>
          <a:bodyPr wrap="square" lIns="91440" tIns="0" rIns="91440" bIns="0" rtlCol="0" anchor="ctr"/>
          <a:lstStyle/>
          <a:p>
            <a:pPr marL="0" indent="0">
              <a:buNone/>
            </a:pPr>
            <a:r>
              <a:rPr lang="fr-FR" sz="1100" b="1" noProof="0" dirty="0">
                <a:solidFill>
                  <a:srgbClr val="FFFFFF"/>
                </a:solidFill>
              </a:rPr>
              <a:t>④ PROBLÉMATIQUE</a:t>
            </a:r>
          </a:p>
        </p:txBody>
      </p:sp>
      <p:sp>
        <p:nvSpPr>
          <p:cNvPr id="17" name="OptContent17"/>
          <p:cNvSpPr/>
          <p:nvPr/>
        </p:nvSpPr>
        <p:spPr>
          <a:xfrm>
            <a:off x="5667120" y="1340000"/>
            <a:ext cx="1645200" cy="198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20" noProof="0" dirty="0">
                <a:solidFill>
                  <a:srgbClr val="1C2226"/>
                </a:solidFill>
              </a:rPr>
              <a:t>[Dans quelle mesure / En quoi...]</a:t>
            </a:r>
          </a:p>
          <a:p>
            <a:pPr marL="0" indent="0">
              <a:buNone/>
            </a:pPr>
            <a:r>
              <a:rPr lang="fr-FR" sz="820" noProof="0" dirty="0">
                <a:solidFill>
                  <a:srgbClr val="1C2226"/>
                </a:solidFill>
              </a:rPr>
              <a:t>+ [enjeu précis lié au plan]</a:t>
            </a:r>
          </a:p>
          <a:p>
            <a:pPr marL="0" indent="0">
              <a:buNone/>
            </a:pPr>
            <a:r>
              <a:rPr lang="fr-FR" sz="820" noProof="0" dirty="0">
                <a:solidFill>
                  <a:srgbClr val="1C2226"/>
                </a:solidFill>
              </a:rPr>
              <a:t>→ ouvrir sur les 3 parties, ne pas répondre</a:t>
            </a:r>
          </a:p>
        </p:txBody>
      </p:sp>
      <p:sp>
        <p:nvSpPr>
          <p:cNvPr id="18" name="OptHdrBg18"/>
          <p:cNvSpPr/>
          <p:nvPr/>
        </p:nvSpPr>
        <p:spPr>
          <a:xfrm>
            <a:off x="7403760" y="1020000"/>
            <a:ext cx="1645200" cy="320000"/>
          </a:xfrm>
          <a:prstGeom prst="rect">
            <a:avLst/>
          </a:prstGeom>
          <a:solidFill>
            <a:srgbClr val="7A4FA0"/>
          </a:solidFill>
          <a:ln w="12700">
            <a:solidFill>
              <a:srgbClr val="7A4FA0"/>
            </a:solidFill>
            <a:prstDash val="solid"/>
          </a:ln>
        </p:spPr>
        <p:txBody>
          <a:bodyPr/>
          <a:lstStyle/>
          <a:p>
            <a:endParaRPr lang="fr-FR" noProof="0" dirty="0"/>
          </a:p>
        </p:txBody>
      </p:sp>
      <p:sp>
        <p:nvSpPr>
          <p:cNvPr id="19" name="OptHdrTxt19"/>
          <p:cNvSpPr/>
          <p:nvPr/>
        </p:nvSpPr>
        <p:spPr>
          <a:xfrm>
            <a:off x="7403760" y="1020000"/>
            <a:ext cx="1645200" cy="320000"/>
          </a:xfrm>
          <a:prstGeom prst="rect">
            <a:avLst/>
          </a:prstGeom>
          <a:noFill/>
          <a:ln/>
        </p:spPr>
        <p:txBody>
          <a:bodyPr wrap="square" lIns="91440" tIns="0" rIns="91440" bIns="0" rtlCol="0" anchor="ctr"/>
          <a:lstStyle/>
          <a:p>
            <a:pPr marL="0" indent="0">
              <a:buNone/>
            </a:pPr>
            <a:r>
              <a:rPr lang="fr-FR" sz="1100" b="1" noProof="0" dirty="0">
                <a:solidFill>
                  <a:srgbClr val="FFFFFF"/>
                </a:solidFill>
              </a:rPr>
              <a:t>⑤ ANNONCER</a:t>
            </a:r>
          </a:p>
        </p:txBody>
      </p:sp>
      <p:sp>
        <p:nvSpPr>
          <p:cNvPr id="20" name="OptContent20"/>
          <p:cNvSpPr/>
          <p:nvPr/>
        </p:nvSpPr>
        <p:spPr>
          <a:xfrm>
            <a:off x="7403760" y="1340000"/>
            <a:ext cx="1645200" cy="198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20" noProof="0" dirty="0">
                <a:solidFill>
                  <a:srgbClr val="1C2226"/>
                </a:solidFill>
              </a:rPr>
              <a:t>[Nous examinerons... ; nous analyserons...</a:t>
            </a:r>
          </a:p>
          <a:p>
            <a:pPr marL="0" indent="0">
              <a:buNone/>
            </a:pPr>
            <a:r>
              <a:rPr lang="fr-FR" sz="820" noProof="0" dirty="0">
                <a:solidFill>
                  <a:srgbClr val="1C2226"/>
                </a:solidFill>
              </a:rPr>
              <a:t>enfin, nous envisagerons...]</a:t>
            </a:r>
          </a:p>
          <a:p>
            <a:pPr marL="0" indent="0">
              <a:buNone/>
            </a:pPr>
            <a:r>
              <a:rPr lang="fr-FR" sz="820" noProof="0" dirty="0">
                <a:solidFill>
                  <a:srgbClr val="1C2226"/>
                </a:solidFill>
              </a:rPr>
              <a:t>→ reprendre les intitulés du plan</a:t>
            </a:r>
          </a:p>
        </p:txBody>
      </p:sp>
      <p:sp>
        <p:nvSpPr>
          <p:cNvPr id="21" name="Txt21"/>
          <p:cNvSpPr/>
          <p:nvPr/>
        </p:nvSpPr>
        <p:spPr>
          <a:xfrm>
            <a:off x="457200" y="3480000"/>
            <a:ext cx="8229600" cy="500000"/>
          </a:xfrm>
          <a:prstGeom prst="rect">
            <a:avLst/>
          </a:prstGeom>
          <a:solidFill>
            <a:srgbClr val="EEF3F8"/>
          </a:solidFill>
          <a:ln w="9525">
            <a:solidFill>
              <a:srgbClr val="B0C4D8"/>
            </a:solidFill>
            <a:prstDash val="solid"/>
          </a:ln>
        </p:spPr>
        <p:txBody>
          <a:bodyPr wrap="square" lIns="114300" tIns="91440" rIns="114300" bIns="91440" rtlCol="0" anchor="t"/>
          <a:lstStyle/>
          <a:p>
            <a:pPr marL="0" indent="0">
              <a:buNone/>
            </a:pPr>
            <a:r>
              <a:rPr lang="fr-FR" sz="900" noProof="0" dirty="0">
                <a:solidFill>
                  <a:srgbClr val="1A3C5E"/>
                </a:solidFill>
              </a:rPr>
              <a:t>Note sur les citations : une citation peut enrichir l’accroche à condition qu’elle soit précise et réellement pertinente.</a:t>
            </a:r>
          </a:p>
          <a:p>
            <a:pPr marL="0" indent="0">
              <a:buNone/>
            </a:pPr>
            <a:endParaRPr lang="fr-FR" sz="900" noProof="0" dirty="0">
              <a:solidFill>
                <a:srgbClr val="1A3C5E"/>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RelierElements">
    <p:spTree>
      <p:nvGrpSpPr>
        <p:cNvPr id="1" name=""/>
        <p:cNvGrpSpPr/>
        <p:nvPr/>
      </p:nvGrpSpPr>
      <p:grpSpPr>
        <a:xfrm>
          <a:off x="0" y="0"/>
          <a:ext cx="0" cy="0"/>
          <a:chOff x="0" y="0"/>
          <a:chExt cx="0" cy="0"/>
        </a:xfrm>
      </p:grpSpPr>
      <p:sp>
        <p:nvSpPr>
          <p:cNvPr id="2" name="HdrBg"/>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Breadcrumb"/>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Cohérence de l’introduction</a:t>
            </a:r>
          </a:p>
        </p:txBody>
      </p:sp>
      <p:sp>
        <p:nvSpPr>
          <p:cNvPr id="4" name="Badge"/>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6</a:t>
            </a:r>
          </a:p>
        </p:txBody>
      </p:sp>
      <p:sp>
        <p:nvSpPr>
          <p:cNvPr id="5" name="Title"/>
          <p:cNvSpPr/>
          <p:nvPr/>
        </p:nvSpPr>
        <p:spPr>
          <a:xfrm>
            <a:off x="457200" y="490000"/>
            <a:ext cx="8229600" cy="475488"/>
          </a:xfrm>
          <a:prstGeom prst="rect">
            <a:avLst/>
          </a:prstGeom>
          <a:noFill/>
          <a:ln/>
        </p:spPr>
        <p:txBody>
          <a:bodyPr wrap="square" rtlCol="0" anchor="ctr"/>
          <a:lstStyle/>
          <a:p>
            <a:pPr marL="0" indent="0">
              <a:buNone/>
            </a:pPr>
            <a:r>
              <a:rPr lang="fr-FR" sz="1800" b="1" noProof="0" dirty="0">
                <a:solidFill>
                  <a:srgbClr val="1A3C5E"/>
                </a:solidFill>
                <a:latin typeface="Cambria" pitchFamily="34" charset="0"/>
              </a:rPr>
              <a:t>Relier les éléments de l’introduction</a:t>
            </a:r>
          </a:p>
        </p:txBody>
      </p:sp>
      <p:sp>
        <p:nvSpPr>
          <p:cNvPr id="6" name="QList"/>
          <p:cNvSpPr/>
          <p:nvPr/>
        </p:nvSpPr>
        <p:spPr>
          <a:xfrm>
            <a:off x="457200" y="1050000"/>
            <a:ext cx="3840000" cy="3600000"/>
          </a:xfrm>
          <a:prstGeom prst="rect">
            <a:avLst/>
          </a:prstGeom>
          <a:solidFill>
            <a:srgbClr val="F4F7FA"/>
          </a:solidFill>
          <a:ln w="9525">
            <a:solidFill>
              <a:srgbClr val="DEE4EC"/>
            </a:solidFill>
            <a:prstDash val="solid"/>
          </a:ln>
        </p:spPr>
        <p:txBody>
          <a:bodyPr wrap="square" lIns="152400" tIns="152400" rIns="152400" bIns="0" rtlCol="0" anchor="t"/>
          <a:lstStyle/>
          <a:p>
            <a:pPr marL="0" indent="0">
              <a:buNone/>
            </a:pPr>
            <a:r>
              <a:rPr lang="fr-FR" sz="1000" b="1" noProof="0" dirty="0">
                <a:solidFill>
                  <a:srgbClr val="1A3C5E"/>
                </a:solidFill>
              </a:rPr>
              <a:t>①  </a:t>
            </a:r>
            <a:r>
              <a:rPr lang="fr-FR" sz="1000" noProof="0" dirty="0">
                <a:solidFill>
                  <a:srgbClr val="1C2226"/>
                </a:solidFill>
              </a:rPr>
              <a:t>Mon accroche mène à quelle idée ?</a:t>
            </a:r>
          </a:p>
          <a:p>
            <a:pPr marL="0" indent="0">
              <a:buNone/>
            </a:pPr>
            <a:endParaRPr lang="fr-FR" sz="400" noProof="0" dirty="0"/>
          </a:p>
          <a:p>
            <a:pPr marL="0" indent="0">
              <a:buNone/>
            </a:pPr>
            <a:r>
              <a:rPr lang="fr-FR" sz="1000" b="1" noProof="0" dirty="0">
                <a:solidFill>
                  <a:srgbClr val="2D7D62"/>
                </a:solidFill>
              </a:rPr>
              <a:t>→  </a:t>
            </a:r>
            <a:r>
              <a:rPr lang="fr-FR" sz="1000" noProof="0" dirty="0">
                <a:solidFill>
                  <a:srgbClr val="1C2226"/>
                </a:solidFill>
              </a:rPr>
              <a:t>Que dois-je définir pour clarifier ?</a:t>
            </a:r>
          </a:p>
          <a:p>
            <a:pPr marL="0" indent="0">
              <a:buNone/>
            </a:pPr>
            <a:endParaRPr lang="fr-FR" sz="400" noProof="0" dirty="0"/>
          </a:p>
          <a:p>
            <a:pPr marL="0" indent="0">
              <a:buNone/>
            </a:pPr>
            <a:r>
              <a:rPr lang="fr-FR" sz="1000" b="1" noProof="0" dirty="0">
                <a:solidFill>
                  <a:srgbClr val="2D7D62"/>
                </a:solidFill>
              </a:rPr>
              <a:t>→  </a:t>
            </a:r>
            <a:r>
              <a:rPr lang="fr-FR" sz="1000" noProof="0" dirty="0">
                <a:solidFill>
                  <a:srgbClr val="1C2226"/>
                </a:solidFill>
              </a:rPr>
              <a:t>En quoi cette définition crée-t-elle une tension ?</a:t>
            </a:r>
          </a:p>
          <a:p>
            <a:pPr marL="0" indent="0">
              <a:buNone/>
            </a:pPr>
            <a:endParaRPr lang="fr-FR" sz="400" noProof="0" dirty="0"/>
          </a:p>
          <a:p>
            <a:pPr marL="0" indent="0">
              <a:buNone/>
            </a:pPr>
            <a:r>
              <a:rPr lang="fr-FR" sz="1000" b="1" noProof="0" dirty="0">
                <a:solidFill>
                  <a:srgbClr val="2D7D62"/>
                </a:solidFill>
              </a:rPr>
              <a:t>→  </a:t>
            </a:r>
            <a:r>
              <a:rPr lang="fr-FR" sz="1000" noProof="0" dirty="0">
                <a:solidFill>
                  <a:srgbClr val="1C2226"/>
                </a:solidFill>
              </a:rPr>
              <a:t>Pourquoi cette tension amène-t-elle la problématique ?</a:t>
            </a:r>
          </a:p>
          <a:p>
            <a:pPr marL="0" indent="0">
              <a:buNone/>
            </a:pPr>
            <a:endParaRPr lang="fr-FR" sz="400" noProof="0" dirty="0"/>
          </a:p>
          <a:p>
            <a:pPr marL="0" indent="0">
              <a:buNone/>
            </a:pPr>
            <a:r>
              <a:rPr lang="fr-FR" sz="1000" b="1" noProof="0" dirty="0">
                <a:solidFill>
                  <a:srgbClr val="2D7D62"/>
                </a:solidFill>
              </a:rPr>
              <a:t>→  </a:t>
            </a:r>
            <a:r>
              <a:rPr lang="fr-FR" sz="1000" noProof="0" dirty="0">
                <a:solidFill>
                  <a:srgbClr val="1C2226"/>
                </a:solidFill>
              </a:rPr>
              <a:t>En quoi la problématique justifie-t-elle le plan ?</a:t>
            </a:r>
          </a:p>
          <a:p>
            <a:pPr marL="0" indent="0">
              <a:buNone/>
            </a:pPr>
            <a:endParaRPr lang="fr-FR" sz="400" noProof="0" dirty="0"/>
          </a:p>
        </p:txBody>
      </p:sp>
      <p:sp>
        <p:nvSpPr>
          <p:cNvPr id="7" name="Example"/>
          <p:cNvSpPr/>
          <p:nvPr/>
        </p:nvSpPr>
        <p:spPr>
          <a:xfrm>
            <a:off x="4480000" y="1050000"/>
            <a:ext cx="4206600" cy="3600000"/>
          </a:xfrm>
          <a:prstGeom prst="rect">
            <a:avLst/>
          </a:prstGeom>
          <a:solidFill>
            <a:srgbClr val="EEF3F8"/>
          </a:solidFill>
          <a:ln w="9525">
            <a:solidFill>
              <a:srgbClr val="B0C4D8"/>
            </a:solidFill>
            <a:prstDash val="solid"/>
          </a:ln>
        </p:spPr>
        <p:txBody>
          <a:bodyPr wrap="square" lIns="152400" tIns="152400" rIns="152400" bIns="0" rtlCol="0" anchor="t"/>
          <a:lstStyle/>
          <a:p>
            <a:pPr marL="0" indent="0">
              <a:buNone/>
            </a:pPr>
            <a:r>
              <a:rPr lang="fr-FR" sz="1000" b="1" noProof="0" dirty="0">
                <a:solidFill>
                  <a:srgbClr val="1A3C5E"/>
                </a:solidFill>
              </a:rPr>
              <a:t>Exemple appliqué au sujet</a:t>
            </a:r>
          </a:p>
          <a:p>
            <a:pPr marL="0" indent="0">
              <a:buNone/>
            </a:pPr>
            <a:endParaRPr lang="fr-FR" sz="1000" b="1" noProof="0" dirty="0">
              <a:solidFill>
                <a:srgbClr val="1A3C5E"/>
              </a:solidFill>
            </a:endParaRPr>
          </a:p>
          <a:p>
            <a:pPr marL="0" indent="0">
              <a:buNone/>
            </a:pPr>
            <a:r>
              <a:rPr lang="fr-FR" sz="950" noProof="0" dirty="0">
                <a:solidFill>
                  <a:srgbClr val="1C2226"/>
                </a:solidFill>
              </a:rPr>
              <a:t>Les chiffres montrent une inégalité  </a:t>
            </a:r>
            <a:r>
              <a:rPr lang="fr-FR" sz="800" i="1" noProof="0" dirty="0">
                <a:solidFill>
                  <a:srgbClr val="2D7D62"/>
                </a:solidFill>
              </a:rPr>
              <a:t>[accroche]</a:t>
            </a:r>
          </a:p>
          <a:p>
            <a:pPr marL="0" indent="0">
              <a:buNone/>
            </a:pPr>
            <a:r>
              <a:rPr lang="fr-FR" sz="950" noProof="0" dirty="0">
                <a:solidFill>
                  <a:srgbClr val="1A3C5E"/>
                </a:solidFill>
              </a:rPr>
              <a:t>→ Cela pose la question de la représentation  </a:t>
            </a:r>
            <a:r>
              <a:rPr lang="fr-FR" sz="800" i="1" noProof="0" dirty="0">
                <a:solidFill>
                  <a:srgbClr val="2D7D62"/>
                </a:solidFill>
              </a:rPr>
              <a:t>[définition]</a:t>
            </a:r>
          </a:p>
          <a:p>
            <a:pPr marL="0" indent="0">
              <a:buNone/>
            </a:pPr>
            <a:r>
              <a:rPr lang="fr-FR" sz="950" noProof="0" dirty="0">
                <a:solidFill>
                  <a:srgbClr val="1A3C5E"/>
                </a:solidFill>
              </a:rPr>
              <a:t>→ Pourtant des progrès ont été accomplis  </a:t>
            </a:r>
            <a:r>
              <a:rPr lang="fr-FR" sz="800" i="1" noProof="0" dirty="0">
                <a:solidFill>
                  <a:srgbClr val="2D7D62"/>
                </a:solidFill>
              </a:rPr>
              <a:t>[tension]</a:t>
            </a:r>
          </a:p>
          <a:p>
            <a:pPr marL="0" indent="0">
              <a:buNone/>
            </a:pPr>
            <a:r>
              <a:rPr lang="fr-FR" sz="950" noProof="0" dirty="0">
                <a:solidFill>
                  <a:srgbClr val="1A3C5E"/>
                </a:solidFill>
              </a:rPr>
              <a:t>→ D’où la problématique : dans quelle mesure ?  </a:t>
            </a:r>
            <a:r>
              <a:rPr lang="fr-FR" sz="800" i="1" noProof="0" dirty="0">
                <a:solidFill>
                  <a:srgbClr val="2D7D62"/>
                </a:solidFill>
              </a:rPr>
              <a:t>[problématique]</a:t>
            </a:r>
          </a:p>
          <a:p>
            <a:pPr marL="0" indent="0">
              <a:buNone/>
            </a:pPr>
            <a:r>
              <a:rPr lang="fr-FR" sz="950" noProof="0" dirty="0">
                <a:solidFill>
                  <a:srgbClr val="1A3C5E"/>
                </a:solidFill>
              </a:rPr>
              <a:t>→ Ce qui justifie le plan I / II / III  </a:t>
            </a:r>
            <a:r>
              <a:rPr lang="fr-FR" sz="800" i="1" noProof="0" dirty="0">
                <a:solidFill>
                  <a:srgbClr val="2D7D62"/>
                </a:solidFill>
              </a:rPr>
              <a:t>[annonce]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ExoIncoh">
    <p:spTree>
      <p:nvGrpSpPr>
        <p:cNvPr id="1" name=""/>
        <p:cNvGrpSpPr/>
        <p:nvPr/>
      </p:nvGrpSpPr>
      <p:grpSpPr>
        <a:xfrm>
          <a:off x="0" y="0"/>
          <a:ext cx="0" cy="0"/>
          <a:chOff x="0" y="0"/>
          <a:chExt cx="0" cy="0"/>
        </a:xfrm>
      </p:grpSpPr>
      <p:sp>
        <p:nvSpPr>
          <p:cNvPr id="2" name="HdrBg"/>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Breadcrumb"/>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Exercice : Cohérence</a:t>
            </a:r>
          </a:p>
        </p:txBody>
      </p:sp>
      <p:sp>
        <p:nvSpPr>
          <p:cNvPr id="4" name="Badge"/>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6</a:t>
            </a:r>
          </a:p>
        </p:txBody>
      </p:sp>
      <p:sp>
        <p:nvSpPr>
          <p:cNvPr id="5" name="Title"/>
          <p:cNvSpPr/>
          <p:nvPr/>
        </p:nvSpPr>
        <p:spPr>
          <a:xfrm>
            <a:off x="457200" y="490000"/>
            <a:ext cx="8229600" cy="475488"/>
          </a:xfrm>
          <a:prstGeom prst="rect">
            <a:avLst/>
          </a:prstGeom>
          <a:noFill/>
          <a:ln/>
        </p:spPr>
        <p:txBody>
          <a:bodyPr wrap="square" rtlCol="0" anchor="ctr"/>
          <a:lstStyle/>
          <a:p>
            <a:pPr marL="0" indent="0">
              <a:buNone/>
            </a:pPr>
            <a:r>
              <a:rPr lang="fr-FR" sz="1800" b="1" noProof="0" dirty="0">
                <a:solidFill>
                  <a:srgbClr val="1A3C5E"/>
                </a:solidFill>
                <a:latin typeface="Cambria" pitchFamily="34" charset="0"/>
              </a:rPr>
              <a:t>Repérer une introduction incohérente</a:t>
            </a:r>
          </a:p>
        </p:txBody>
      </p:sp>
      <p:sp>
        <p:nvSpPr>
          <p:cNvPr id="6" name="ColHBg6"/>
          <p:cNvSpPr/>
          <p:nvPr/>
        </p:nvSpPr>
        <p:spPr>
          <a:xfrm>
            <a:off x="457200" y="1020000"/>
            <a:ext cx="1920000" cy="270000"/>
          </a:xfrm>
          <a:prstGeom prst="rect">
            <a:avLst/>
          </a:prstGeom>
          <a:solidFill>
            <a:srgbClr val="6C757D"/>
          </a:solidFill>
          <a:ln w="12700">
            <a:solidFill>
              <a:srgbClr val="6C757D"/>
            </a:solidFill>
            <a:prstDash val="solid"/>
          </a:ln>
        </p:spPr>
        <p:txBody>
          <a:bodyPr/>
          <a:lstStyle/>
          <a:p>
            <a:endParaRPr lang="fr-FR" noProof="0" dirty="0"/>
          </a:p>
        </p:txBody>
      </p:sp>
      <p:sp>
        <p:nvSpPr>
          <p:cNvPr id="7" name="ColHT6"/>
          <p:cNvSpPr/>
          <p:nvPr/>
        </p:nvSpPr>
        <p:spPr>
          <a:xfrm>
            <a:off x="457200" y="1020000"/>
            <a:ext cx="1920000" cy="270000"/>
          </a:xfrm>
          <a:prstGeom prst="rect">
            <a:avLst/>
          </a:prstGeom>
          <a:noFill/>
          <a:ln/>
        </p:spPr>
        <p:txBody>
          <a:bodyPr wrap="square" lIns="91440" tIns="0" rIns="91440" bIns="0" rtlCol="0" anchor="ctr"/>
          <a:lstStyle/>
          <a:p>
            <a:pPr marL="0" indent="0">
              <a:buNone/>
            </a:pPr>
            <a:r>
              <a:rPr lang="fr-FR" sz="1100" b="1" noProof="0" dirty="0">
                <a:solidFill>
                  <a:srgbClr val="FFFFFF"/>
                </a:solidFill>
              </a:rPr>
              <a:t>Accroche</a:t>
            </a:r>
          </a:p>
        </p:txBody>
      </p:sp>
      <p:sp>
        <p:nvSpPr>
          <p:cNvPr id="8" name="ColC6"/>
          <p:cNvSpPr/>
          <p:nvPr/>
        </p:nvSpPr>
        <p:spPr>
          <a:xfrm>
            <a:off x="457200" y="1290000"/>
            <a:ext cx="1920000" cy="48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80" noProof="0" dirty="0">
                <a:solidFill>
                  <a:srgbClr val="1C2226"/>
                </a:solidFill>
              </a:rPr>
              <a:t>Les femmes sont aujourd’hui plus visibles dans les médias</a:t>
            </a:r>
          </a:p>
        </p:txBody>
      </p:sp>
      <p:sp>
        <p:nvSpPr>
          <p:cNvPr id="9" name="ColHBg9"/>
          <p:cNvSpPr/>
          <p:nvPr/>
        </p:nvSpPr>
        <p:spPr>
          <a:xfrm>
            <a:off x="2468640" y="1020000"/>
            <a:ext cx="1920000" cy="270000"/>
          </a:xfrm>
          <a:prstGeom prst="rect">
            <a:avLst/>
          </a:prstGeom>
          <a:solidFill>
            <a:srgbClr val="1A3C5E"/>
          </a:solidFill>
          <a:ln w="12700">
            <a:solidFill>
              <a:srgbClr val="1A3C5E"/>
            </a:solidFill>
            <a:prstDash val="solid"/>
          </a:ln>
        </p:spPr>
        <p:txBody>
          <a:bodyPr/>
          <a:lstStyle/>
          <a:p>
            <a:endParaRPr lang="fr-FR" noProof="0" dirty="0"/>
          </a:p>
        </p:txBody>
      </p:sp>
      <p:sp>
        <p:nvSpPr>
          <p:cNvPr id="10" name="ColHT9"/>
          <p:cNvSpPr/>
          <p:nvPr/>
        </p:nvSpPr>
        <p:spPr>
          <a:xfrm>
            <a:off x="2468640" y="1020000"/>
            <a:ext cx="1920000" cy="270000"/>
          </a:xfrm>
          <a:prstGeom prst="rect">
            <a:avLst/>
          </a:prstGeom>
          <a:noFill/>
          <a:ln/>
        </p:spPr>
        <p:txBody>
          <a:bodyPr wrap="square" lIns="91440" tIns="0" rIns="91440" bIns="0" rtlCol="0" anchor="ctr"/>
          <a:lstStyle/>
          <a:p>
            <a:pPr marL="0" indent="0">
              <a:buNone/>
            </a:pPr>
            <a:r>
              <a:rPr lang="fr-FR" sz="1100" b="1" noProof="0" dirty="0">
                <a:solidFill>
                  <a:srgbClr val="FFFFFF"/>
                </a:solidFill>
              </a:rPr>
              <a:t>Définition</a:t>
            </a:r>
          </a:p>
        </p:txBody>
      </p:sp>
      <p:sp>
        <p:nvSpPr>
          <p:cNvPr id="11" name="ColC9"/>
          <p:cNvSpPr/>
          <p:nvPr/>
        </p:nvSpPr>
        <p:spPr>
          <a:xfrm>
            <a:off x="2468640" y="1290000"/>
            <a:ext cx="1920000" cy="48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80" noProof="0" dirty="0">
                <a:solidFill>
                  <a:srgbClr val="1C2226"/>
                </a:solidFill>
              </a:rPr>
              <a:t>Les médias regroupent télévision, presse et réseaux</a:t>
            </a:r>
          </a:p>
        </p:txBody>
      </p:sp>
      <p:sp>
        <p:nvSpPr>
          <p:cNvPr id="12" name="ColHBg12"/>
          <p:cNvSpPr/>
          <p:nvPr/>
        </p:nvSpPr>
        <p:spPr>
          <a:xfrm>
            <a:off x="4480080" y="1020000"/>
            <a:ext cx="1920000" cy="270000"/>
          </a:xfrm>
          <a:prstGeom prst="rect">
            <a:avLst/>
          </a:prstGeom>
          <a:solidFill>
            <a:srgbClr val="B03030"/>
          </a:solidFill>
          <a:ln w="12700">
            <a:solidFill>
              <a:srgbClr val="B03030"/>
            </a:solidFill>
            <a:prstDash val="solid"/>
          </a:ln>
        </p:spPr>
        <p:txBody>
          <a:bodyPr/>
          <a:lstStyle/>
          <a:p>
            <a:endParaRPr lang="fr-FR" noProof="0" dirty="0"/>
          </a:p>
        </p:txBody>
      </p:sp>
      <p:sp>
        <p:nvSpPr>
          <p:cNvPr id="13" name="ColHT12"/>
          <p:cNvSpPr/>
          <p:nvPr/>
        </p:nvSpPr>
        <p:spPr>
          <a:xfrm>
            <a:off x="4480080" y="1020000"/>
            <a:ext cx="1920000" cy="270000"/>
          </a:xfrm>
          <a:prstGeom prst="rect">
            <a:avLst/>
          </a:prstGeom>
          <a:noFill/>
          <a:ln/>
        </p:spPr>
        <p:txBody>
          <a:bodyPr wrap="square" lIns="91440" tIns="0" rIns="91440" bIns="0" rtlCol="0" anchor="ctr"/>
          <a:lstStyle/>
          <a:p>
            <a:pPr marL="0" indent="0">
              <a:buNone/>
            </a:pPr>
            <a:r>
              <a:rPr lang="fr-FR" sz="1100" b="1" noProof="0" dirty="0">
                <a:solidFill>
                  <a:srgbClr val="FFFFFF"/>
                </a:solidFill>
              </a:rPr>
              <a:t>Tension</a:t>
            </a:r>
          </a:p>
        </p:txBody>
      </p:sp>
      <p:sp>
        <p:nvSpPr>
          <p:cNvPr id="14" name="ColC12"/>
          <p:cNvSpPr/>
          <p:nvPr/>
        </p:nvSpPr>
        <p:spPr>
          <a:xfrm>
            <a:off x="4480080" y="1290000"/>
            <a:ext cx="1920000" cy="48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80" noProof="0" dirty="0">
                <a:solidFill>
                  <a:srgbClr val="1C2226"/>
                </a:solidFill>
              </a:rPr>
              <a:t>Les femmes restent toutefois </a:t>
            </a:r>
          </a:p>
          <a:p>
            <a:pPr marL="0" indent="0">
              <a:buNone/>
            </a:pPr>
            <a:r>
              <a:rPr lang="fr-FR" sz="880" noProof="0" dirty="0">
                <a:solidFill>
                  <a:srgbClr val="1C2226"/>
                </a:solidFill>
              </a:rPr>
              <a:t>sous-représentées</a:t>
            </a:r>
          </a:p>
        </p:txBody>
      </p:sp>
      <p:sp>
        <p:nvSpPr>
          <p:cNvPr id="15" name="ColHBg15"/>
          <p:cNvSpPr/>
          <p:nvPr/>
        </p:nvSpPr>
        <p:spPr>
          <a:xfrm>
            <a:off x="6491520" y="1020000"/>
            <a:ext cx="1920000" cy="270000"/>
          </a:xfrm>
          <a:prstGeom prst="rect">
            <a:avLst/>
          </a:prstGeom>
          <a:solidFill>
            <a:srgbClr val="D4380D"/>
          </a:solidFill>
          <a:ln w="12700">
            <a:solidFill>
              <a:srgbClr val="D4380D"/>
            </a:solidFill>
            <a:prstDash val="solid"/>
          </a:ln>
        </p:spPr>
        <p:txBody>
          <a:bodyPr/>
          <a:lstStyle/>
          <a:p>
            <a:endParaRPr lang="fr-FR" noProof="0" dirty="0"/>
          </a:p>
        </p:txBody>
      </p:sp>
      <p:sp>
        <p:nvSpPr>
          <p:cNvPr id="16" name="ColHT15"/>
          <p:cNvSpPr/>
          <p:nvPr/>
        </p:nvSpPr>
        <p:spPr>
          <a:xfrm>
            <a:off x="6491520" y="1020000"/>
            <a:ext cx="1920000" cy="270000"/>
          </a:xfrm>
          <a:prstGeom prst="rect">
            <a:avLst/>
          </a:prstGeom>
          <a:noFill/>
          <a:ln/>
        </p:spPr>
        <p:txBody>
          <a:bodyPr wrap="square" lIns="91440" tIns="0" rIns="91440" bIns="0" rtlCol="0" anchor="ctr"/>
          <a:lstStyle/>
          <a:p>
            <a:pPr marL="0" indent="0">
              <a:buNone/>
            </a:pPr>
            <a:r>
              <a:rPr lang="fr-FR" sz="1100" b="1" noProof="0" dirty="0">
                <a:solidFill>
                  <a:srgbClr val="FFFFFF"/>
                </a:solidFill>
              </a:rPr>
              <a:t>Problématique</a:t>
            </a:r>
          </a:p>
        </p:txBody>
      </p:sp>
      <p:sp>
        <p:nvSpPr>
          <p:cNvPr id="17" name="ColC15"/>
          <p:cNvSpPr/>
          <p:nvPr/>
        </p:nvSpPr>
        <p:spPr>
          <a:xfrm>
            <a:off x="6491520" y="1290000"/>
            <a:ext cx="1920000" cy="480000"/>
          </a:xfrm>
          <a:prstGeom prst="rect">
            <a:avLst/>
          </a:prstGeom>
          <a:solidFill>
            <a:srgbClr val="F4F7FA"/>
          </a:solidFill>
          <a:ln w="9525">
            <a:solidFill>
              <a:srgbClr val="DEE4EC"/>
            </a:solidFill>
            <a:prstDash val="solid"/>
          </a:ln>
        </p:spPr>
        <p:txBody>
          <a:bodyPr wrap="square" lIns="114300" tIns="91440" rIns="114300" bIns="91440" rtlCol="0" anchor="t"/>
          <a:lstStyle/>
          <a:p>
            <a:pPr marL="0" indent="0">
              <a:buNone/>
            </a:pPr>
            <a:r>
              <a:rPr lang="fr-FR" sz="880" noProof="0" dirty="0">
                <a:solidFill>
                  <a:srgbClr val="1C2226"/>
                </a:solidFill>
              </a:rPr>
              <a:t>Les médias sont-ils fiables ?</a:t>
            </a:r>
          </a:p>
        </p:txBody>
      </p:sp>
      <p:sp>
        <p:nvSpPr>
          <p:cNvPr id="19" name="WarnLbl"/>
          <p:cNvSpPr/>
          <p:nvPr/>
        </p:nvSpPr>
        <p:spPr>
          <a:xfrm>
            <a:off x="6491520" y="1810000"/>
            <a:ext cx="1920000" cy="200000"/>
          </a:xfrm>
          <a:prstGeom prst="rect">
            <a:avLst/>
          </a:prstGeom>
          <a:noFill/>
          <a:ln/>
        </p:spPr>
        <p:txBody>
          <a:bodyPr wrap="square" lIns="0" tIns="0" rIns="0" bIns="0" rtlCol="0" anchor="ctr"/>
          <a:lstStyle/>
          <a:p>
            <a:pPr marL="0" indent="0" algn="ctr">
              <a:buNone/>
            </a:pPr>
            <a:r>
              <a:rPr lang="fr-FR" sz="900" b="1" noProof="0" dirty="0">
                <a:solidFill>
                  <a:srgbClr val="D4380D"/>
                </a:solidFill>
              </a:rPr>
              <a:t>⚠ incohérence ici</a:t>
            </a:r>
          </a:p>
        </p:txBody>
      </p:sp>
      <p:sp>
        <p:nvSpPr>
          <p:cNvPr id="20" name="Info20"/>
          <p:cNvSpPr/>
          <p:nvPr/>
        </p:nvSpPr>
        <p:spPr>
          <a:xfrm>
            <a:off x="457200" y="2200000"/>
            <a:ext cx="8229600" cy="1350000"/>
          </a:xfrm>
          <a:prstGeom prst="rect">
            <a:avLst/>
          </a:prstGeom>
          <a:solidFill>
            <a:srgbClr val="EEF3F8"/>
          </a:solidFill>
          <a:ln w="9525">
            <a:solidFill>
              <a:srgbClr val="B0C4D8"/>
            </a:solidFill>
            <a:prstDash val="solid"/>
          </a:ln>
        </p:spPr>
        <p:txBody>
          <a:bodyPr wrap="square" lIns="114300" tIns="91440" rIns="114300" bIns="91440" rtlCol="0" anchor="t"/>
          <a:lstStyle/>
          <a:p>
            <a:pPr marL="0" indent="0">
              <a:buNone/>
            </a:pPr>
            <a:r>
              <a:rPr lang="fr-FR" sz="1000" noProof="0" dirty="0">
                <a:solidFill>
                  <a:srgbClr val="1A3C5E"/>
                </a:solidFill>
              </a:rPr>
              <a:t>Consigne :</a:t>
            </a:r>
          </a:p>
          <a:p>
            <a:pPr marL="0" indent="0">
              <a:buNone/>
            </a:pPr>
            <a:endParaRPr lang="fr-FR" sz="1000" noProof="0" dirty="0">
              <a:solidFill>
                <a:srgbClr val="1A3C5E"/>
              </a:solidFill>
            </a:endParaRPr>
          </a:p>
          <a:p>
            <a:pPr marL="0" indent="0">
              <a:buNone/>
            </a:pPr>
            <a:r>
              <a:rPr lang="fr-FR" sz="1000" noProof="0" dirty="0">
                <a:solidFill>
                  <a:srgbClr val="1A3C5E"/>
                </a:solidFill>
              </a:rPr>
              <a:t>• Quel élément ne correspond pas au fil logique ?</a:t>
            </a:r>
          </a:p>
          <a:p>
            <a:pPr marL="0" indent="0">
              <a:buNone/>
            </a:pPr>
            <a:r>
              <a:rPr lang="fr-FR" sz="1000" noProof="0" dirty="0">
                <a:solidFill>
                  <a:srgbClr val="1A3C5E"/>
                </a:solidFill>
              </a:rPr>
              <a:t>• Quel lien logique est rompu entre la tension et la problématique ?</a:t>
            </a:r>
          </a:p>
          <a:p>
            <a:pPr marL="0" indent="0">
              <a:buNone/>
            </a:pPr>
            <a:r>
              <a:rPr lang="fr-FR" sz="1000" noProof="0" dirty="0">
                <a:solidFill>
                  <a:srgbClr val="1A3C5E"/>
                </a:solidFill>
              </a:rPr>
              <a:t>• Comment corriger cette problématique pour qu’elle découle de la tension ?</a:t>
            </a:r>
          </a:p>
          <a:p>
            <a:pPr marL="0" indent="0">
              <a:buNone/>
            </a:pPr>
            <a:endParaRPr lang="fr-FR" sz="1000" noProof="0" dirty="0">
              <a:solidFill>
                <a:srgbClr val="1A3C5E"/>
              </a:solidFill>
            </a:endParaRPr>
          </a:p>
          <a:p>
            <a:pPr marL="0" indent="0">
              <a:buNone/>
            </a:pPr>
            <a:r>
              <a:rPr lang="fr-FR" sz="1000" noProof="0" dirty="0">
                <a:solidFill>
                  <a:srgbClr val="1A3C5E"/>
                </a:solidFill>
              </a:rPr>
              <a:t>Rappel : la problématique doit reprendre et approfondir la tension </a:t>
            </a:r>
            <a:r>
              <a:rPr lang="fr-FR" sz="1000" b="1" noProof="0" dirty="0">
                <a:solidFill>
                  <a:srgbClr val="FF0000"/>
                </a:solidFill>
              </a:rPr>
              <a:t>elle ne doit pas changer de sujet</a:t>
            </a:r>
            <a:r>
              <a:rPr lang="fr-FR" sz="1000" noProof="0" dirty="0">
                <a:solidFill>
                  <a:srgbClr val="1A3C5E"/>
                </a:solidFill>
              </a:rPr>
              <a:t>.</a:t>
            </a:r>
          </a:p>
        </p:txBody>
      </p:sp>
      <p:sp>
        <p:nvSpPr>
          <p:cNvPr id="22" name="QBg22"/>
          <p:cNvSpPr/>
          <p:nvPr/>
        </p:nvSpPr>
        <p:spPr>
          <a:xfrm>
            <a:off x="457200" y="3750000"/>
            <a:ext cx="8229600" cy="370000"/>
          </a:xfrm>
          <a:prstGeom prst="rect">
            <a:avLst/>
          </a:prstGeom>
          <a:solidFill>
            <a:srgbClr val="2D7D62"/>
          </a:solidFill>
          <a:ln w="12700">
            <a:solidFill>
              <a:srgbClr val="2D7D62"/>
            </a:solidFill>
            <a:prstDash val="solid"/>
          </a:ln>
        </p:spPr>
        <p:txBody>
          <a:bodyPr/>
          <a:lstStyle/>
          <a:p>
            <a:endParaRPr lang="fr-FR" noProof="0" dirty="0"/>
          </a:p>
        </p:txBody>
      </p:sp>
      <p:sp>
        <p:nvSpPr>
          <p:cNvPr id="23" name="QTxt22"/>
          <p:cNvSpPr/>
          <p:nvPr/>
        </p:nvSpPr>
        <p:spPr>
          <a:xfrm>
            <a:off x="548640" y="3750000"/>
            <a:ext cx="8046720" cy="370000"/>
          </a:xfrm>
          <a:prstGeom prst="rect">
            <a:avLst/>
          </a:prstGeom>
          <a:noFill/>
          <a:ln/>
        </p:spPr>
        <p:txBody>
          <a:bodyPr wrap="square" lIns="0" tIns="0" rIns="0" bIns="0" rtlCol="0" anchor="ctr"/>
          <a:lstStyle/>
          <a:p>
            <a:pPr marL="0" indent="0">
              <a:buNone/>
            </a:pPr>
            <a:r>
              <a:rPr lang="fr-FR" sz="1000" b="1" noProof="0" dirty="0">
                <a:solidFill>
                  <a:srgbClr val="FFFFFF"/>
                </a:solidFill>
              </a:rPr>
              <a:t>→ Reformulez une problématique cohérente avec l’accroche, la définition et la tension.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Shape 0"/>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Text 1"/>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Production écrite</a:t>
            </a:r>
          </a:p>
        </p:txBody>
      </p:sp>
      <p:sp>
        <p:nvSpPr>
          <p:cNvPr id="4" name="Text 2"/>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5</a:t>
            </a:r>
          </a:p>
        </p:txBody>
      </p:sp>
      <p:sp>
        <p:nvSpPr>
          <p:cNvPr id="5" name="Text 3"/>
          <p:cNvSpPr/>
          <p:nvPr/>
        </p:nvSpPr>
        <p:spPr>
          <a:xfrm>
            <a:off x="457200" y="530352"/>
            <a:ext cx="8229600" cy="475488"/>
          </a:xfrm>
          <a:prstGeom prst="rect">
            <a:avLst/>
          </a:prstGeom>
          <a:noFill/>
          <a:ln/>
        </p:spPr>
        <p:txBody>
          <a:bodyPr wrap="square" rtlCol="0" anchor="ctr"/>
          <a:lstStyle/>
          <a:p>
            <a:pPr marL="0" indent="0">
              <a:buNone/>
            </a:pPr>
            <a:r>
              <a:rPr lang="fr-FR" sz="2200" b="1" noProof="0" dirty="0">
                <a:solidFill>
                  <a:srgbClr val="1A3C5E"/>
                </a:solidFill>
                <a:latin typeface="Cambria" pitchFamily="34" charset="0"/>
              </a:rPr>
              <a:t>Rédiger le développement : les trois paragraphes</a:t>
            </a:r>
          </a:p>
        </p:txBody>
      </p:sp>
      <p:sp>
        <p:nvSpPr>
          <p:cNvPr id="6" name="Shape 4"/>
          <p:cNvSpPr/>
          <p:nvPr/>
        </p:nvSpPr>
        <p:spPr>
          <a:xfrm>
            <a:off x="457200" y="1115568"/>
            <a:ext cx="8229600" cy="566928"/>
          </a:xfrm>
          <a:prstGeom prst="rect">
            <a:avLst/>
          </a:prstGeom>
          <a:solidFill>
            <a:srgbClr val="1A3C5E"/>
          </a:solidFill>
          <a:ln w="12700">
            <a:solidFill>
              <a:srgbClr val="1A3C5E"/>
            </a:solidFill>
            <a:prstDash val="solid"/>
          </a:ln>
        </p:spPr>
        <p:txBody>
          <a:bodyPr/>
          <a:lstStyle/>
          <a:p>
            <a:endParaRPr lang="fr-FR" noProof="0" dirty="0"/>
          </a:p>
        </p:txBody>
      </p:sp>
      <p:sp>
        <p:nvSpPr>
          <p:cNvPr id="7" name="Text 5"/>
          <p:cNvSpPr/>
          <p:nvPr/>
        </p:nvSpPr>
        <p:spPr>
          <a:xfrm>
            <a:off x="594360" y="1133856"/>
            <a:ext cx="7955280" cy="530352"/>
          </a:xfrm>
          <a:prstGeom prst="rect">
            <a:avLst/>
          </a:prstGeom>
          <a:noFill/>
          <a:ln/>
        </p:spPr>
        <p:txBody>
          <a:bodyPr wrap="square" lIns="0" tIns="0" rIns="0" bIns="0" rtlCol="0" anchor="ctr"/>
          <a:lstStyle/>
          <a:p>
            <a:pPr marL="0" indent="0">
              <a:buNone/>
            </a:pPr>
            <a:r>
              <a:rPr lang="fr-FR" sz="1100" b="1" noProof="0" dirty="0">
                <a:solidFill>
                  <a:srgbClr val="D4EDDA"/>
                </a:solidFill>
              </a:rPr>
              <a:t>CONSIGNE  </a:t>
            </a:r>
            <a:r>
              <a:rPr lang="fr-FR" sz="1100" noProof="0" dirty="0">
                <a:solidFill>
                  <a:srgbClr val="FFFFFF"/>
                </a:solidFill>
              </a:rPr>
              <a:t>À partir du plan (diapo 9), de votre introduction rédigée en classe et de votre problématique choisie,</a:t>
            </a:r>
          </a:p>
          <a:p>
            <a:pPr marL="0" indent="0">
              <a:buNone/>
            </a:pPr>
            <a:r>
              <a:rPr lang="fr-FR" sz="1100" noProof="0" dirty="0">
                <a:solidFill>
                  <a:srgbClr val="FFFFFF"/>
                </a:solidFill>
              </a:rPr>
              <a:t>rédigez les trois paragraphes du développement.</a:t>
            </a:r>
          </a:p>
        </p:txBody>
      </p:sp>
      <p:sp>
        <p:nvSpPr>
          <p:cNvPr id="8" name="Shape I bg"/>
          <p:cNvSpPr/>
          <p:nvPr/>
        </p:nvSpPr>
        <p:spPr>
          <a:xfrm>
            <a:off x="457200" y="1828800"/>
            <a:ext cx="475488" cy="731520"/>
          </a:xfrm>
          <a:prstGeom prst="rect">
            <a:avLst/>
          </a:prstGeom>
          <a:solidFill>
            <a:srgbClr val="2D7D62"/>
          </a:solidFill>
          <a:ln w="12700">
            <a:solidFill>
              <a:srgbClr val="2D7D62"/>
            </a:solidFill>
            <a:prstDash val="solid"/>
          </a:ln>
        </p:spPr>
        <p:txBody>
          <a:bodyPr/>
          <a:lstStyle/>
          <a:p>
            <a:endParaRPr lang="fr-FR" noProof="0" dirty="0"/>
          </a:p>
        </p:txBody>
      </p:sp>
      <p:sp>
        <p:nvSpPr>
          <p:cNvPr id="9" name="Text I label"/>
          <p:cNvSpPr/>
          <p:nvPr/>
        </p:nvSpPr>
        <p:spPr>
          <a:xfrm>
            <a:off x="457200" y="1828800"/>
            <a:ext cx="475488" cy="731520"/>
          </a:xfrm>
          <a:prstGeom prst="rect">
            <a:avLst/>
          </a:prstGeom>
          <a:noFill/>
          <a:ln/>
        </p:spPr>
        <p:txBody>
          <a:bodyPr wrap="square" lIns="0" tIns="0" rIns="0" bIns="0" rtlCol="0" anchor="ctr"/>
          <a:lstStyle/>
          <a:p>
            <a:pPr marL="0" indent="0" algn="ctr">
              <a:buNone/>
            </a:pPr>
            <a:r>
              <a:rPr lang="fr-FR" sz="1300" b="1" noProof="0" dirty="0">
                <a:solidFill>
                  <a:srgbClr val="FFFFFF"/>
                </a:solidFill>
              </a:rPr>
              <a:t>I.</a:t>
            </a:r>
          </a:p>
        </p:txBody>
      </p:sp>
      <p:sp>
        <p:nvSpPr>
          <p:cNvPr id="10" name="Shape I content"/>
          <p:cNvSpPr/>
          <p:nvPr/>
        </p:nvSpPr>
        <p:spPr>
          <a:xfrm>
            <a:off x="932688" y="1828800"/>
            <a:ext cx="7754112" cy="731520"/>
          </a:xfrm>
          <a:prstGeom prst="rect">
            <a:avLst/>
          </a:prstGeom>
          <a:solidFill>
            <a:srgbClr val="F4F7FA"/>
          </a:solidFill>
          <a:ln w="9525">
            <a:solidFill>
              <a:srgbClr val="DEE4EC"/>
            </a:solidFill>
            <a:prstDash val="solid"/>
          </a:ln>
        </p:spPr>
        <p:txBody>
          <a:bodyPr/>
          <a:lstStyle/>
          <a:p>
            <a:endParaRPr lang="fr-FR" noProof="0" dirty="0"/>
          </a:p>
        </p:txBody>
      </p:sp>
      <p:sp>
        <p:nvSpPr>
          <p:cNvPr id="11" name="Text I title"/>
          <p:cNvSpPr/>
          <p:nvPr/>
        </p:nvSpPr>
        <p:spPr>
          <a:xfrm>
            <a:off x="1042416" y="1860000"/>
            <a:ext cx="7516368" cy="292608"/>
          </a:xfrm>
          <a:prstGeom prst="rect">
            <a:avLst/>
          </a:prstGeom>
          <a:noFill/>
          <a:ln/>
        </p:spPr>
        <p:txBody>
          <a:bodyPr wrap="square" rtlCol="0" anchor="ctr"/>
          <a:lstStyle/>
          <a:p>
            <a:pPr marL="0" indent="0">
              <a:buNone/>
            </a:pPr>
            <a:r>
              <a:rPr lang="fr-FR" sz="1200" b="1" noProof="0" dirty="0">
                <a:solidFill>
                  <a:srgbClr val="1A3C5E"/>
                </a:solidFill>
              </a:rPr>
              <a:t>Thèse — Des avancées réelles, mais encore insuffisantes</a:t>
            </a:r>
          </a:p>
        </p:txBody>
      </p:sp>
      <p:sp>
        <p:nvSpPr>
          <p:cNvPr id="12" name="Text I sub"/>
          <p:cNvSpPr/>
          <p:nvPr/>
        </p:nvSpPr>
        <p:spPr>
          <a:xfrm>
            <a:off x="1042416" y="2190000"/>
            <a:ext cx="7516368" cy="280000"/>
          </a:xfrm>
          <a:prstGeom prst="rect">
            <a:avLst/>
          </a:prstGeom>
          <a:noFill/>
          <a:ln/>
        </p:spPr>
        <p:txBody>
          <a:bodyPr wrap="square" rtlCol="0" anchor="ctr"/>
          <a:lstStyle/>
          <a:p>
            <a:pPr marL="0" indent="0">
              <a:buNone/>
            </a:pPr>
            <a:r>
              <a:rPr lang="fr-FR" sz="1000" i="1" noProof="0" dirty="0">
                <a:solidFill>
                  <a:srgbClr val="6C757D"/>
                </a:solidFill>
              </a:rPr>
              <a:t>Développer l’idée directrice · illustrer avec des exemples précis · rédiger en prose, sans notes</a:t>
            </a:r>
          </a:p>
        </p:txBody>
      </p:sp>
      <p:sp>
        <p:nvSpPr>
          <p:cNvPr id="13" name="Shape II bg"/>
          <p:cNvSpPr/>
          <p:nvPr/>
        </p:nvSpPr>
        <p:spPr>
          <a:xfrm>
            <a:off x="457200" y="2633520"/>
            <a:ext cx="475488" cy="731520"/>
          </a:xfrm>
          <a:prstGeom prst="rect">
            <a:avLst/>
          </a:prstGeom>
          <a:solidFill>
            <a:srgbClr val="B03030"/>
          </a:solidFill>
          <a:ln w="12700">
            <a:solidFill>
              <a:srgbClr val="B03030"/>
            </a:solidFill>
            <a:prstDash val="solid"/>
          </a:ln>
        </p:spPr>
        <p:txBody>
          <a:bodyPr/>
          <a:lstStyle/>
          <a:p>
            <a:endParaRPr lang="fr-FR" noProof="0" dirty="0"/>
          </a:p>
        </p:txBody>
      </p:sp>
      <p:sp>
        <p:nvSpPr>
          <p:cNvPr id="14" name="Text II label"/>
          <p:cNvSpPr/>
          <p:nvPr/>
        </p:nvSpPr>
        <p:spPr>
          <a:xfrm>
            <a:off x="457200" y="2633520"/>
            <a:ext cx="475488" cy="731520"/>
          </a:xfrm>
          <a:prstGeom prst="rect">
            <a:avLst/>
          </a:prstGeom>
          <a:noFill/>
          <a:ln/>
        </p:spPr>
        <p:txBody>
          <a:bodyPr wrap="square" lIns="0" tIns="0" rIns="0" bIns="0" rtlCol="0" anchor="ctr"/>
          <a:lstStyle/>
          <a:p>
            <a:pPr marL="0" indent="0" algn="ctr">
              <a:buNone/>
            </a:pPr>
            <a:r>
              <a:rPr lang="fr-FR" sz="1300" b="1" noProof="0" dirty="0">
                <a:solidFill>
                  <a:srgbClr val="FFFFFF"/>
                </a:solidFill>
              </a:rPr>
              <a:t>II.</a:t>
            </a:r>
          </a:p>
        </p:txBody>
      </p:sp>
      <p:sp>
        <p:nvSpPr>
          <p:cNvPr id="15" name="Shape II content"/>
          <p:cNvSpPr/>
          <p:nvPr/>
        </p:nvSpPr>
        <p:spPr>
          <a:xfrm>
            <a:off x="932688" y="2633520"/>
            <a:ext cx="7754112" cy="731520"/>
          </a:xfrm>
          <a:prstGeom prst="rect">
            <a:avLst/>
          </a:prstGeom>
          <a:solidFill>
            <a:srgbClr val="F4F7FA"/>
          </a:solidFill>
          <a:ln w="9525">
            <a:solidFill>
              <a:srgbClr val="DEE4EC"/>
            </a:solidFill>
            <a:prstDash val="solid"/>
          </a:ln>
        </p:spPr>
        <p:txBody>
          <a:bodyPr/>
          <a:lstStyle/>
          <a:p>
            <a:endParaRPr lang="fr-FR" noProof="0" dirty="0"/>
          </a:p>
        </p:txBody>
      </p:sp>
      <p:sp>
        <p:nvSpPr>
          <p:cNvPr id="16" name="Text II title"/>
          <p:cNvSpPr/>
          <p:nvPr/>
        </p:nvSpPr>
        <p:spPr>
          <a:xfrm>
            <a:off x="1042416" y="2665000"/>
            <a:ext cx="7516368" cy="292608"/>
          </a:xfrm>
          <a:prstGeom prst="rect">
            <a:avLst/>
          </a:prstGeom>
          <a:noFill/>
          <a:ln/>
        </p:spPr>
        <p:txBody>
          <a:bodyPr wrap="square" rtlCol="0" anchor="ctr"/>
          <a:lstStyle/>
          <a:p>
            <a:pPr marL="0" indent="0">
              <a:buNone/>
            </a:pPr>
            <a:r>
              <a:rPr lang="fr-FR" sz="1200" b="1" noProof="0" dirty="0">
                <a:solidFill>
                  <a:srgbClr val="1A3C5E"/>
                </a:solidFill>
              </a:rPr>
              <a:t>Antithèse — Des résistances persistantes qui freinent l’égalité</a:t>
            </a:r>
          </a:p>
        </p:txBody>
      </p:sp>
      <p:sp>
        <p:nvSpPr>
          <p:cNvPr id="17" name="Text II sub"/>
          <p:cNvSpPr/>
          <p:nvPr/>
        </p:nvSpPr>
        <p:spPr>
          <a:xfrm>
            <a:off x="1042416" y="2995000"/>
            <a:ext cx="7516368" cy="280000"/>
          </a:xfrm>
          <a:prstGeom prst="rect">
            <a:avLst/>
          </a:prstGeom>
          <a:noFill/>
          <a:ln/>
        </p:spPr>
        <p:txBody>
          <a:bodyPr wrap="square" rtlCol="0" anchor="ctr"/>
          <a:lstStyle/>
          <a:p>
            <a:pPr marL="0" indent="0">
              <a:buNone/>
            </a:pPr>
            <a:r>
              <a:rPr lang="fr-FR" sz="1000" i="1" noProof="0" dirty="0">
                <a:solidFill>
                  <a:srgbClr val="6C757D"/>
                </a:solidFill>
              </a:rPr>
              <a:t>Nuancer et contredire la thèse · s’appuyer sur des chiffres et des faits · logique fluide</a:t>
            </a:r>
          </a:p>
        </p:txBody>
      </p:sp>
      <p:sp>
        <p:nvSpPr>
          <p:cNvPr id="18" name="Shape III bg"/>
          <p:cNvSpPr/>
          <p:nvPr/>
        </p:nvSpPr>
        <p:spPr>
          <a:xfrm>
            <a:off x="457200" y="3438240"/>
            <a:ext cx="475488" cy="731520"/>
          </a:xfrm>
          <a:prstGeom prst="rect">
            <a:avLst/>
          </a:prstGeom>
          <a:solidFill>
            <a:srgbClr val="2856A3"/>
          </a:solidFill>
          <a:ln w="12700">
            <a:solidFill>
              <a:srgbClr val="2856A3"/>
            </a:solidFill>
            <a:prstDash val="solid"/>
          </a:ln>
        </p:spPr>
        <p:txBody>
          <a:bodyPr/>
          <a:lstStyle/>
          <a:p>
            <a:endParaRPr lang="fr-FR" noProof="0" dirty="0"/>
          </a:p>
        </p:txBody>
      </p:sp>
      <p:sp>
        <p:nvSpPr>
          <p:cNvPr id="19" name="Text III label"/>
          <p:cNvSpPr/>
          <p:nvPr/>
        </p:nvSpPr>
        <p:spPr>
          <a:xfrm>
            <a:off x="457200" y="3438240"/>
            <a:ext cx="475488" cy="731520"/>
          </a:xfrm>
          <a:prstGeom prst="rect">
            <a:avLst/>
          </a:prstGeom>
          <a:noFill/>
          <a:ln/>
        </p:spPr>
        <p:txBody>
          <a:bodyPr wrap="square" lIns="0" tIns="0" rIns="0" bIns="0" rtlCol="0" anchor="ctr"/>
          <a:lstStyle/>
          <a:p>
            <a:pPr marL="0" indent="0" algn="ctr">
              <a:buNone/>
            </a:pPr>
            <a:r>
              <a:rPr lang="fr-FR" sz="1300" b="1" noProof="0" dirty="0">
                <a:solidFill>
                  <a:srgbClr val="FFFFFF"/>
                </a:solidFill>
              </a:rPr>
              <a:t>III.</a:t>
            </a:r>
          </a:p>
        </p:txBody>
      </p:sp>
      <p:sp>
        <p:nvSpPr>
          <p:cNvPr id="20" name="Shape III content"/>
          <p:cNvSpPr/>
          <p:nvPr/>
        </p:nvSpPr>
        <p:spPr>
          <a:xfrm>
            <a:off x="932688" y="3438240"/>
            <a:ext cx="7754112" cy="731520"/>
          </a:xfrm>
          <a:prstGeom prst="rect">
            <a:avLst/>
          </a:prstGeom>
          <a:solidFill>
            <a:srgbClr val="F4F7FA"/>
          </a:solidFill>
          <a:ln w="9525">
            <a:solidFill>
              <a:srgbClr val="DEE4EC"/>
            </a:solidFill>
            <a:prstDash val="solid"/>
          </a:ln>
        </p:spPr>
        <p:txBody>
          <a:bodyPr/>
          <a:lstStyle/>
          <a:p>
            <a:endParaRPr lang="fr-FR" noProof="0" dirty="0"/>
          </a:p>
        </p:txBody>
      </p:sp>
      <p:sp>
        <p:nvSpPr>
          <p:cNvPr id="21" name="Text III title"/>
          <p:cNvSpPr/>
          <p:nvPr/>
        </p:nvSpPr>
        <p:spPr>
          <a:xfrm>
            <a:off x="1042416" y="3469720"/>
            <a:ext cx="7516368" cy="292608"/>
          </a:xfrm>
          <a:prstGeom prst="rect">
            <a:avLst/>
          </a:prstGeom>
          <a:noFill/>
          <a:ln/>
        </p:spPr>
        <p:txBody>
          <a:bodyPr wrap="square" rtlCol="0" anchor="ctr"/>
          <a:lstStyle/>
          <a:p>
            <a:pPr marL="0" indent="0">
              <a:buNone/>
            </a:pPr>
            <a:r>
              <a:rPr lang="fr-FR" sz="1200" b="1" noProof="0" dirty="0">
                <a:solidFill>
                  <a:srgbClr val="1A3C5E"/>
                </a:solidFill>
              </a:rPr>
              <a:t>Synthèse — Vers une transformation durable : conditions et perspectives</a:t>
            </a:r>
          </a:p>
        </p:txBody>
      </p:sp>
      <p:sp>
        <p:nvSpPr>
          <p:cNvPr id="22" name="Text III sub"/>
          <p:cNvSpPr/>
          <p:nvPr/>
        </p:nvSpPr>
        <p:spPr>
          <a:xfrm>
            <a:off x="1042416" y="3799720"/>
            <a:ext cx="7516368" cy="280000"/>
          </a:xfrm>
          <a:prstGeom prst="rect">
            <a:avLst/>
          </a:prstGeom>
          <a:noFill/>
          <a:ln/>
        </p:spPr>
        <p:txBody>
          <a:bodyPr wrap="square" rtlCol="0" anchor="ctr"/>
          <a:lstStyle/>
          <a:p>
            <a:pPr marL="0" indent="0">
              <a:buNone/>
            </a:pPr>
            <a:r>
              <a:rPr lang="fr-FR" sz="1000" i="1" noProof="0" dirty="0">
                <a:solidFill>
                  <a:srgbClr val="6C757D"/>
                </a:solidFill>
              </a:rPr>
              <a:t>Dépasser la contradiction · proposer une perspective ouverte · cohérence avec l’introduction</a:t>
            </a:r>
          </a:p>
        </p:txBody>
      </p:sp>
      <p:sp>
        <p:nvSpPr>
          <p:cNvPr id="23" name="Shape bottom"/>
          <p:cNvSpPr/>
          <p:nvPr/>
        </p:nvSpPr>
        <p:spPr>
          <a:xfrm>
            <a:off x="457200" y="4388640"/>
            <a:ext cx="8229600" cy="292608"/>
          </a:xfrm>
          <a:prstGeom prst="rect">
            <a:avLst/>
          </a:prstGeom>
          <a:solidFill>
            <a:srgbClr val="D4EDDA"/>
          </a:solidFill>
          <a:ln w="9525">
            <a:solidFill>
              <a:srgbClr val="2D7D62"/>
            </a:solidFill>
            <a:prstDash val="solid"/>
          </a:ln>
        </p:spPr>
        <p:txBody>
          <a:bodyPr/>
          <a:lstStyle/>
          <a:p>
            <a:endParaRPr lang="fr-FR" noProof="0" dirty="0"/>
          </a:p>
        </p:txBody>
      </p:sp>
      <p:sp>
        <p:nvSpPr>
          <p:cNvPr id="24" name="Text bottom"/>
          <p:cNvSpPr/>
          <p:nvPr/>
        </p:nvSpPr>
        <p:spPr>
          <a:xfrm>
            <a:off x="594360" y="4406928"/>
            <a:ext cx="7955280" cy="256032"/>
          </a:xfrm>
          <a:prstGeom prst="rect">
            <a:avLst/>
          </a:prstGeom>
          <a:noFill/>
          <a:ln/>
        </p:spPr>
        <p:txBody>
          <a:bodyPr wrap="square" lIns="0" tIns="0" rIns="0" bIns="0" rtlCol="0" anchor="ctr"/>
          <a:lstStyle/>
          <a:p>
            <a:pPr marL="0" indent="0">
              <a:buNone/>
            </a:pPr>
            <a:r>
              <a:rPr lang="fr-FR" sz="1000" b="1" noProof="0" dirty="0">
                <a:solidFill>
                  <a:srgbClr val="2D7D62"/>
                </a:solidFill>
              </a:rPr>
              <a:t>→ Les trois paragraphes doivent s’enchaîner logiquement et prolonger le raisonnement amorcé dans l’introduction.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Shape 0"/>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Text label"/>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Exigences de rédaction</a:t>
            </a:r>
          </a:p>
        </p:txBody>
      </p:sp>
      <p:sp>
        <p:nvSpPr>
          <p:cNvPr id="4" name="Text num"/>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5</a:t>
            </a:r>
          </a:p>
        </p:txBody>
      </p:sp>
      <p:sp>
        <p:nvSpPr>
          <p:cNvPr id="5" name="Text title"/>
          <p:cNvSpPr/>
          <p:nvPr/>
        </p:nvSpPr>
        <p:spPr>
          <a:xfrm>
            <a:off x="457200" y="530352"/>
            <a:ext cx="8229600" cy="420624"/>
          </a:xfrm>
          <a:prstGeom prst="rect">
            <a:avLst/>
          </a:prstGeom>
          <a:noFill/>
          <a:ln/>
        </p:spPr>
        <p:txBody>
          <a:bodyPr wrap="square" rtlCol="0" anchor="ctr"/>
          <a:lstStyle/>
          <a:p>
            <a:pPr marL="0" indent="0">
              <a:buNone/>
            </a:pPr>
            <a:r>
              <a:rPr lang="fr-FR" sz="2000" b="1" noProof="0" dirty="0">
                <a:solidFill>
                  <a:srgbClr val="1A3C5E"/>
                </a:solidFill>
                <a:latin typeface="Cambria" pitchFamily="34" charset="0"/>
              </a:rPr>
              <a:t>Chaque paragraphe : exigences de rédaction</a:t>
            </a:r>
          </a:p>
        </p:txBody>
      </p:sp>
      <p:sp>
        <p:nvSpPr>
          <p:cNvPr id="6" name="Shape I"/>
          <p:cNvSpPr/>
          <p:nvPr/>
        </p:nvSpPr>
        <p:spPr>
          <a:xfrm>
            <a:off x="457200" y="1060000"/>
            <a:ext cx="8229600" cy="1040000"/>
          </a:xfrm>
          <a:prstGeom prst="rect">
            <a:avLst/>
          </a:prstGeom>
          <a:solidFill>
            <a:srgbClr val="F4F7FA"/>
          </a:solidFill>
          <a:ln w="9525">
            <a:solidFill>
              <a:srgbClr val="2D7D62"/>
            </a:solidFill>
            <a:prstDash val="solid"/>
          </a:ln>
        </p:spPr>
        <p:txBody>
          <a:bodyPr/>
          <a:lstStyle/>
          <a:p>
            <a:endParaRPr lang="fr-FR" noProof="0" dirty="0"/>
          </a:p>
        </p:txBody>
      </p:sp>
      <p:sp>
        <p:nvSpPr>
          <p:cNvPr id="7" name="Accent I"/>
          <p:cNvSpPr/>
          <p:nvPr/>
        </p:nvSpPr>
        <p:spPr>
          <a:xfrm>
            <a:off x="457200" y="1060000"/>
            <a:ext cx="91440" cy="1040000"/>
          </a:xfrm>
          <a:prstGeom prst="rect">
            <a:avLst/>
          </a:prstGeom>
          <a:solidFill>
            <a:srgbClr val="2D7D62"/>
          </a:solidFill>
          <a:ln w="0">
            <a:noFill/>
          </a:ln>
        </p:spPr>
        <p:txBody>
          <a:bodyPr/>
          <a:lstStyle/>
          <a:p>
            <a:endParaRPr lang="fr-FR" noProof="0" dirty="0"/>
          </a:p>
        </p:txBody>
      </p:sp>
      <p:sp>
        <p:nvSpPr>
          <p:cNvPr id="8" name="Text I header"/>
          <p:cNvSpPr/>
          <p:nvPr/>
        </p:nvSpPr>
        <p:spPr>
          <a:xfrm>
            <a:off x="594360" y="1088000"/>
            <a:ext cx="7955280" cy="290000"/>
          </a:xfrm>
          <a:prstGeom prst="rect">
            <a:avLst/>
          </a:prstGeom>
          <a:noFill/>
          <a:ln/>
        </p:spPr>
        <p:txBody>
          <a:bodyPr wrap="square" lIns="0" tIns="0" rIns="0" bIns="0" rtlCol="0" anchor="ctr"/>
          <a:lstStyle/>
          <a:p>
            <a:pPr marL="0" indent="0">
              <a:buNone/>
            </a:pPr>
            <a:r>
              <a:rPr lang="fr-FR" sz="1300" b="1" noProof="0" dirty="0">
                <a:solidFill>
                  <a:srgbClr val="2D7D62"/>
                </a:solidFill>
              </a:rPr>
              <a:t>I. Thèse</a:t>
            </a:r>
            <a:r>
              <a:rPr lang="fr-FR" sz="1200" noProof="0" dirty="0">
                <a:solidFill>
                  <a:srgbClr val="1A3C5E"/>
                </a:solidFill>
              </a:rPr>
              <a:t>  —  Des avancées réelles, mais encore insuffisantes</a:t>
            </a:r>
          </a:p>
        </p:txBody>
      </p:sp>
      <p:sp>
        <p:nvSpPr>
          <p:cNvPr id="9" name="Text I body"/>
          <p:cNvSpPr/>
          <p:nvPr/>
        </p:nvSpPr>
        <p:spPr>
          <a:xfrm>
            <a:off x="594360" y="1390000"/>
            <a:ext cx="7955280" cy="620000"/>
          </a:xfrm>
          <a:prstGeom prst="rect">
            <a:avLst/>
          </a:prstGeom>
          <a:noFill/>
          <a:ln/>
        </p:spPr>
        <p:txBody>
          <a:bodyPr wrap="square" lIns="0" tIns="0" rIns="0" bIns="0" rtlCol="0" anchor="t"/>
          <a:lstStyle/>
          <a:p>
            <a:pPr marL="0" indent="0">
              <a:buNone/>
            </a:pPr>
            <a:r>
              <a:rPr lang="fr-FR" sz="1000" noProof="0" dirty="0">
                <a:solidFill>
                  <a:srgbClr val="3D4A52"/>
                </a:solidFill>
              </a:rPr>
              <a:t>→ Affirmer l’idée directrice dès la première phrase  ·  Développer avec 2 ou 3 arguments illustrés ·  Conclure par une transition vers la partie II</a:t>
            </a:r>
          </a:p>
        </p:txBody>
      </p:sp>
      <p:sp>
        <p:nvSpPr>
          <p:cNvPr id="10" name="Shape II"/>
          <p:cNvSpPr/>
          <p:nvPr/>
        </p:nvSpPr>
        <p:spPr>
          <a:xfrm>
            <a:off x="457200" y="2160000"/>
            <a:ext cx="8229600" cy="1040000"/>
          </a:xfrm>
          <a:prstGeom prst="rect">
            <a:avLst/>
          </a:prstGeom>
          <a:solidFill>
            <a:srgbClr val="F4F7FA"/>
          </a:solidFill>
          <a:ln w="9525">
            <a:solidFill>
              <a:srgbClr val="B03030"/>
            </a:solidFill>
            <a:prstDash val="solid"/>
          </a:ln>
        </p:spPr>
        <p:txBody>
          <a:bodyPr/>
          <a:lstStyle/>
          <a:p>
            <a:endParaRPr lang="fr-FR" noProof="0" dirty="0"/>
          </a:p>
        </p:txBody>
      </p:sp>
      <p:sp>
        <p:nvSpPr>
          <p:cNvPr id="11" name="Accent II"/>
          <p:cNvSpPr/>
          <p:nvPr/>
        </p:nvSpPr>
        <p:spPr>
          <a:xfrm>
            <a:off x="457200" y="2160000"/>
            <a:ext cx="91440" cy="1040000"/>
          </a:xfrm>
          <a:prstGeom prst="rect">
            <a:avLst/>
          </a:prstGeom>
          <a:solidFill>
            <a:srgbClr val="B03030"/>
          </a:solidFill>
          <a:ln w="0">
            <a:noFill/>
          </a:ln>
        </p:spPr>
        <p:txBody>
          <a:bodyPr/>
          <a:lstStyle/>
          <a:p>
            <a:endParaRPr lang="fr-FR" noProof="0" dirty="0"/>
          </a:p>
        </p:txBody>
      </p:sp>
      <p:sp>
        <p:nvSpPr>
          <p:cNvPr id="12" name="Text II header"/>
          <p:cNvSpPr/>
          <p:nvPr/>
        </p:nvSpPr>
        <p:spPr>
          <a:xfrm>
            <a:off x="594360" y="2188000"/>
            <a:ext cx="7955280" cy="290000"/>
          </a:xfrm>
          <a:prstGeom prst="rect">
            <a:avLst/>
          </a:prstGeom>
          <a:noFill/>
          <a:ln/>
        </p:spPr>
        <p:txBody>
          <a:bodyPr wrap="square" lIns="0" tIns="0" rIns="0" bIns="0" rtlCol="0" anchor="ctr"/>
          <a:lstStyle/>
          <a:p>
            <a:pPr marL="0" indent="0">
              <a:buNone/>
            </a:pPr>
            <a:r>
              <a:rPr lang="fr-FR" sz="1300" b="1" noProof="0" dirty="0">
                <a:solidFill>
                  <a:srgbClr val="B03030"/>
                </a:solidFill>
              </a:rPr>
              <a:t>II. Antithèse</a:t>
            </a:r>
            <a:r>
              <a:rPr lang="fr-FR" sz="1200" noProof="0" dirty="0">
                <a:solidFill>
                  <a:srgbClr val="1A3C5E"/>
                </a:solidFill>
              </a:rPr>
              <a:t>  —  Des résistances persistantes qui freinent l’égalité</a:t>
            </a:r>
          </a:p>
        </p:txBody>
      </p:sp>
      <p:sp>
        <p:nvSpPr>
          <p:cNvPr id="13" name="Text II body"/>
          <p:cNvSpPr/>
          <p:nvPr/>
        </p:nvSpPr>
        <p:spPr>
          <a:xfrm>
            <a:off x="594360" y="2490000"/>
            <a:ext cx="7955280" cy="620000"/>
          </a:xfrm>
          <a:prstGeom prst="rect">
            <a:avLst/>
          </a:prstGeom>
          <a:noFill/>
          <a:ln/>
        </p:spPr>
        <p:txBody>
          <a:bodyPr wrap="square" lIns="0" tIns="0" rIns="0" bIns="0" rtlCol="0" anchor="t"/>
          <a:lstStyle/>
          <a:p>
            <a:pPr marL="0" indent="0">
              <a:buNone/>
            </a:pPr>
            <a:r>
              <a:rPr lang="fr-FR" sz="1000" noProof="0" dirty="0">
                <a:solidFill>
                  <a:srgbClr val="3D4A52"/>
                </a:solidFill>
              </a:rPr>
              <a:t>→ Introduire la nuance ou la contradiction par un connecteur logique (“Cependant”, “Néanmoins”…)  ·  Mobiliser des données chiffrées ou des exemples concrets  ·  Montrer la persistance des obstacles  ·  Conclure par une transition vers la partie III</a:t>
            </a:r>
          </a:p>
        </p:txBody>
      </p:sp>
      <p:sp>
        <p:nvSpPr>
          <p:cNvPr id="14" name="Shape III"/>
          <p:cNvSpPr/>
          <p:nvPr/>
        </p:nvSpPr>
        <p:spPr>
          <a:xfrm>
            <a:off x="457200" y="3260000"/>
            <a:ext cx="8229600" cy="1040000"/>
          </a:xfrm>
          <a:prstGeom prst="rect">
            <a:avLst/>
          </a:prstGeom>
          <a:solidFill>
            <a:srgbClr val="F4F7FA"/>
          </a:solidFill>
          <a:ln w="9525">
            <a:solidFill>
              <a:srgbClr val="2856A3"/>
            </a:solidFill>
            <a:prstDash val="solid"/>
          </a:ln>
        </p:spPr>
        <p:txBody>
          <a:bodyPr/>
          <a:lstStyle/>
          <a:p>
            <a:endParaRPr lang="fr-FR" noProof="0" dirty="0"/>
          </a:p>
        </p:txBody>
      </p:sp>
      <p:sp>
        <p:nvSpPr>
          <p:cNvPr id="15" name="Accent III"/>
          <p:cNvSpPr/>
          <p:nvPr/>
        </p:nvSpPr>
        <p:spPr>
          <a:xfrm>
            <a:off x="457200" y="3260000"/>
            <a:ext cx="91440" cy="1040000"/>
          </a:xfrm>
          <a:prstGeom prst="rect">
            <a:avLst/>
          </a:prstGeom>
          <a:solidFill>
            <a:srgbClr val="2856A3"/>
          </a:solidFill>
          <a:ln w="0">
            <a:noFill/>
          </a:ln>
        </p:spPr>
        <p:txBody>
          <a:bodyPr/>
          <a:lstStyle/>
          <a:p>
            <a:endParaRPr lang="fr-FR" noProof="0" dirty="0"/>
          </a:p>
        </p:txBody>
      </p:sp>
      <p:sp>
        <p:nvSpPr>
          <p:cNvPr id="16" name="Text III header"/>
          <p:cNvSpPr/>
          <p:nvPr/>
        </p:nvSpPr>
        <p:spPr>
          <a:xfrm>
            <a:off x="594360" y="3288000"/>
            <a:ext cx="7955280" cy="290000"/>
          </a:xfrm>
          <a:prstGeom prst="rect">
            <a:avLst/>
          </a:prstGeom>
          <a:noFill/>
          <a:ln/>
        </p:spPr>
        <p:txBody>
          <a:bodyPr wrap="square" lIns="0" tIns="0" rIns="0" bIns="0" rtlCol="0" anchor="ctr"/>
          <a:lstStyle/>
          <a:p>
            <a:pPr marL="0" indent="0">
              <a:buNone/>
            </a:pPr>
            <a:r>
              <a:rPr lang="fr-FR" sz="1300" b="1" noProof="0" dirty="0">
                <a:solidFill>
                  <a:srgbClr val="2856A3"/>
                </a:solidFill>
              </a:rPr>
              <a:t>III. Synthèse</a:t>
            </a:r>
            <a:r>
              <a:rPr lang="fr-FR" sz="1200" noProof="0" dirty="0">
                <a:solidFill>
                  <a:srgbClr val="1A3C5E"/>
                </a:solidFill>
              </a:rPr>
              <a:t>  —  Vers une transformation durable : conditions et perspectives</a:t>
            </a:r>
          </a:p>
        </p:txBody>
      </p:sp>
      <p:sp>
        <p:nvSpPr>
          <p:cNvPr id="17" name="Text III body"/>
          <p:cNvSpPr/>
          <p:nvPr/>
        </p:nvSpPr>
        <p:spPr>
          <a:xfrm>
            <a:off x="594360" y="3590000"/>
            <a:ext cx="7955280" cy="620000"/>
          </a:xfrm>
          <a:prstGeom prst="rect">
            <a:avLst/>
          </a:prstGeom>
          <a:noFill/>
          <a:ln/>
        </p:spPr>
        <p:txBody>
          <a:bodyPr wrap="square" lIns="0" tIns="0" rIns="0" bIns="0" rtlCol="0" anchor="t"/>
          <a:lstStyle/>
          <a:p>
            <a:pPr marL="0" indent="0">
              <a:buNone/>
            </a:pPr>
            <a:r>
              <a:rPr lang="fr-FR" sz="1000" noProof="0" dirty="0">
                <a:solidFill>
                  <a:srgbClr val="3D4A52"/>
                </a:solidFill>
              </a:rPr>
              <a:t>→ Dépasser la contradiction en proposant une perspective plus complexe  ·  Ne pas répéter les parties I et II  ·  Répondre partiellement à la problématique  ·  Assurer la cohérence globale avec l’introduction</a:t>
            </a:r>
          </a:p>
        </p:txBody>
      </p:sp>
      <p:sp>
        <p:nvSpPr>
          <p:cNvPr id="18" name="Shape note"/>
          <p:cNvSpPr/>
          <p:nvPr/>
        </p:nvSpPr>
        <p:spPr>
          <a:xfrm>
            <a:off x="457200" y="4420000"/>
            <a:ext cx="8229600" cy="330000"/>
          </a:xfrm>
          <a:prstGeom prst="rect">
            <a:avLst/>
          </a:prstGeom>
          <a:solidFill>
            <a:srgbClr val="FDF5E0"/>
          </a:solidFill>
          <a:ln w="6350">
            <a:solidFill>
              <a:srgbClr val="A07A18"/>
            </a:solidFill>
            <a:prstDash val="solid"/>
          </a:ln>
        </p:spPr>
        <p:txBody>
          <a:bodyPr/>
          <a:lstStyle/>
          <a:p>
            <a:endParaRPr lang="fr-FR" noProof="0" dirty="0"/>
          </a:p>
        </p:txBody>
      </p:sp>
      <p:sp>
        <p:nvSpPr>
          <p:cNvPr id="19" name="Text note"/>
          <p:cNvSpPr/>
          <p:nvPr/>
        </p:nvSpPr>
        <p:spPr>
          <a:xfrm>
            <a:off x="594360" y="4437000"/>
            <a:ext cx="7955280" cy="295000"/>
          </a:xfrm>
          <a:prstGeom prst="rect">
            <a:avLst/>
          </a:prstGeom>
          <a:noFill/>
          <a:ln/>
        </p:spPr>
        <p:txBody>
          <a:bodyPr wrap="square" lIns="0" tIns="0" rIns="0" bIns="0" rtlCol="0" anchor="ctr"/>
          <a:lstStyle/>
          <a:p>
            <a:pPr marL="0" indent="0">
              <a:buNone/>
            </a:pPr>
            <a:r>
              <a:rPr lang="fr-FR" sz="950" b="1" noProof="0" dirty="0">
                <a:solidFill>
                  <a:srgbClr val="A07A18"/>
                </a:solidFill>
              </a:rPr>
              <a:t>→ Chaque paragraphe doit être rédigé ·  </a:t>
            </a:r>
            <a:r>
              <a:rPr lang="fr-FR" sz="950" noProof="0" dirty="0">
                <a:solidFill>
                  <a:srgbClr val="7A5C10"/>
                </a:solidFill>
              </a:rPr>
              <a:t>La progression I → II → III doit être logique, fluide et cohérente avec l’introduction et </a:t>
            </a:r>
            <a:r>
              <a:rPr lang="fr-FR" sz="950" b="1" noProof="0" dirty="0">
                <a:solidFill>
                  <a:srgbClr val="7A5C10"/>
                </a:solidFill>
              </a:rPr>
              <a:t>surtout la problématique</a:t>
            </a:r>
            <a:r>
              <a:rPr lang="fr-FR" sz="950" noProof="0" dirty="0">
                <a:solidFill>
                  <a:srgbClr val="7A5C10"/>
                </a:solidFill>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rgbClr val="1A3C5E"/>
        </a:solidFill>
        <a:effectLst/>
      </p:bgPr>
    </p:bg>
    <p:spTree>
      <p:nvGrpSpPr>
        <p:cNvPr id="1" name=""/>
        <p:cNvGrpSpPr/>
        <p:nvPr/>
      </p:nvGrpSpPr>
      <p:grpSpPr>
        <a:xfrm>
          <a:off x="0" y="0"/>
          <a:ext cx="0" cy="0"/>
          <a:chOff x="0" y="0"/>
          <a:chExt cx="0" cy="0"/>
        </a:xfrm>
      </p:grpSpPr>
      <p:sp>
        <p:nvSpPr>
          <p:cNvPr id="2" name="Shape 0"/>
          <p:cNvSpPr/>
          <p:nvPr/>
        </p:nvSpPr>
        <p:spPr>
          <a:xfrm>
            <a:off x="0" y="0"/>
            <a:ext cx="274320" cy="5143500"/>
          </a:xfrm>
          <a:prstGeom prst="rect">
            <a:avLst/>
          </a:prstGeom>
          <a:solidFill>
            <a:srgbClr val="2D7D62"/>
          </a:solidFill>
          <a:ln w="12700">
            <a:solidFill>
              <a:srgbClr val="2D7D62"/>
            </a:solidFill>
            <a:prstDash val="solid"/>
          </a:ln>
        </p:spPr>
        <p:txBody>
          <a:bodyPr/>
          <a:lstStyle/>
          <a:p>
            <a:endParaRPr lang="fr-FR" noProof="0" dirty="0"/>
          </a:p>
        </p:txBody>
      </p:sp>
      <p:sp>
        <p:nvSpPr>
          <p:cNvPr id="3" name="Shape 1"/>
          <p:cNvSpPr/>
          <p:nvPr/>
        </p:nvSpPr>
        <p:spPr>
          <a:xfrm>
            <a:off x="0" y="2304288"/>
            <a:ext cx="9144000" cy="73152"/>
          </a:xfrm>
          <a:prstGeom prst="rect">
            <a:avLst/>
          </a:prstGeom>
          <a:solidFill>
            <a:srgbClr val="2D7D62"/>
          </a:solidFill>
          <a:ln w="12700">
            <a:solidFill>
              <a:srgbClr val="2D7D62"/>
            </a:solidFill>
            <a:prstDash val="solid"/>
          </a:ln>
        </p:spPr>
        <p:txBody>
          <a:bodyPr/>
          <a:lstStyle/>
          <a:p>
            <a:endParaRPr lang="fr-FR" noProof="0" dirty="0"/>
          </a:p>
        </p:txBody>
      </p:sp>
      <p:sp>
        <p:nvSpPr>
          <p:cNvPr id="5" name="Text 3"/>
          <p:cNvSpPr/>
          <p:nvPr/>
        </p:nvSpPr>
        <p:spPr>
          <a:xfrm>
            <a:off x="657697" y="778163"/>
            <a:ext cx="8229600" cy="914400"/>
          </a:xfrm>
          <a:prstGeom prst="rect">
            <a:avLst/>
          </a:prstGeom>
          <a:noFill/>
          <a:ln/>
        </p:spPr>
        <p:txBody>
          <a:bodyPr wrap="square" rtlCol="0" anchor="ctr"/>
          <a:lstStyle/>
          <a:p>
            <a:pPr marL="0" indent="0">
              <a:buNone/>
            </a:pPr>
            <a:r>
              <a:rPr lang="fr-FR" sz="3400" b="1" noProof="0" dirty="0">
                <a:solidFill>
                  <a:srgbClr val="FFFFFF"/>
                </a:solidFill>
                <a:latin typeface="Cambria" pitchFamily="34" charset="0"/>
                <a:ea typeface="Cambria" pitchFamily="34" charset="-122"/>
                <a:cs typeface="Cambria" pitchFamily="34" charset="-120"/>
              </a:rPr>
              <a:t>Écouter · Comprendre</a:t>
            </a:r>
            <a:endParaRPr lang="fr-FR" sz="3400" noProof="0" dirty="0"/>
          </a:p>
          <a:p>
            <a:pPr marL="0" indent="0">
              <a:buNone/>
            </a:pPr>
            <a:r>
              <a:rPr lang="fr-FR" sz="3400" b="1" noProof="0" dirty="0">
                <a:solidFill>
                  <a:srgbClr val="FFFFFF"/>
                </a:solidFill>
                <a:latin typeface="Cambria" pitchFamily="34" charset="0"/>
                <a:ea typeface="Cambria" pitchFamily="34" charset="-122"/>
                <a:cs typeface="Cambria" pitchFamily="34" charset="-120"/>
              </a:rPr>
              <a:t>S'informer</a:t>
            </a:r>
            <a:endParaRPr lang="fr-FR" sz="3400" noProof="0" dirty="0"/>
          </a:p>
        </p:txBody>
      </p:sp>
      <p:sp>
        <p:nvSpPr>
          <p:cNvPr id="6" name="Shape 4"/>
          <p:cNvSpPr/>
          <p:nvPr/>
        </p:nvSpPr>
        <p:spPr>
          <a:xfrm>
            <a:off x="548640" y="2743200"/>
            <a:ext cx="1572768" cy="1463040"/>
          </a:xfrm>
          <a:prstGeom prst="rect">
            <a:avLst/>
          </a:prstGeom>
          <a:solidFill>
            <a:srgbClr val="6C757D"/>
          </a:solidFill>
          <a:ln w="12700">
            <a:solidFill>
              <a:srgbClr val="6C757D"/>
            </a:solidFill>
            <a:prstDash val="solid"/>
          </a:ln>
        </p:spPr>
        <p:txBody>
          <a:bodyPr/>
          <a:lstStyle/>
          <a:p>
            <a:endParaRPr lang="fr-FR" noProof="0" dirty="0"/>
          </a:p>
        </p:txBody>
      </p:sp>
      <p:sp>
        <p:nvSpPr>
          <p:cNvPr id="7" name="Text 5"/>
          <p:cNvSpPr/>
          <p:nvPr/>
        </p:nvSpPr>
        <p:spPr>
          <a:xfrm>
            <a:off x="548640" y="2743200"/>
            <a:ext cx="1572768" cy="402336"/>
          </a:xfrm>
          <a:prstGeom prst="rect">
            <a:avLst/>
          </a:prstGeom>
          <a:noFill/>
          <a:ln/>
        </p:spPr>
        <p:txBody>
          <a:bodyPr wrap="square" rtlCol="0" anchor="ctr"/>
          <a:lstStyle/>
          <a:p>
            <a:pPr marL="0" indent="0" algn="ctr">
              <a:buNone/>
            </a:pPr>
            <a:r>
              <a:rPr lang="fr-FR" sz="1800" b="1" noProof="0" dirty="0">
                <a:solidFill>
                  <a:srgbClr val="FFFFFF"/>
                </a:solidFill>
              </a:rPr>
              <a:t>1</a:t>
            </a:r>
            <a:endParaRPr lang="fr-FR" sz="1800" noProof="0" dirty="0"/>
          </a:p>
        </p:txBody>
      </p:sp>
      <p:sp>
        <p:nvSpPr>
          <p:cNvPr id="8" name="Text 6"/>
          <p:cNvSpPr/>
          <p:nvPr/>
        </p:nvSpPr>
        <p:spPr>
          <a:xfrm>
            <a:off x="548640" y="3145536"/>
            <a:ext cx="1572768" cy="1060704"/>
          </a:xfrm>
          <a:prstGeom prst="rect">
            <a:avLst/>
          </a:prstGeom>
          <a:noFill/>
          <a:ln/>
        </p:spPr>
        <p:txBody>
          <a:bodyPr wrap="square" rtlCol="0" anchor="ctr"/>
          <a:lstStyle/>
          <a:p>
            <a:pPr marL="0" indent="0" algn="ctr">
              <a:buNone/>
            </a:pPr>
            <a:r>
              <a:rPr lang="fr-FR" sz="1150" noProof="0" dirty="0">
                <a:solidFill>
                  <a:srgbClr val="FFFFFF"/>
                </a:solidFill>
              </a:rPr>
              <a:t>Compréhension</a:t>
            </a:r>
            <a:endParaRPr lang="fr-FR" sz="1150" noProof="0" dirty="0"/>
          </a:p>
          <a:p>
            <a:pPr marL="0" indent="0" algn="ctr">
              <a:buNone/>
            </a:pPr>
            <a:r>
              <a:rPr lang="fr-FR" sz="1150" noProof="0" dirty="0">
                <a:solidFill>
                  <a:srgbClr val="FFFFFF"/>
                </a:solidFill>
              </a:rPr>
              <a:t>orale</a:t>
            </a:r>
            <a:endParaRPr lang="fr-FR" sz="1150" noProof="0" dirty="0"/>
          </a:p>
        </p:txBody>
      </p:sp>
      <p:sp>
        <p:nvSpPr>
          <p:cNvPr id="9" name="Shape 7"/>
          <p:cNvSpPr/>
          <p:nvPr/>
        </p:nvSpPr>
        <p:spPr>
          <a:xfrm>
            <a:off x="2121408" y="3474720"/>
            <a:ext cx="146304" cy="0"/>
          </a:xfrm>
          <a:prstGeom prst="line">
            <a:avLst/>
          </a:prstGeom>
          <a:noFill/>
          <a:ln w="19050">
            <a:solidFill>
              <a:srgbClr val="DEE4EC"/>
            </a:solidFill>
            <a:prstDash val="solid"/>
          </a:ln>
        </p:spPr>
        <p:txBody>
          <a:bodyPr/>
          <a:lstStyle/>
          <a:p>
            <a:endParaRPr lang="fr-FR" noProof="0" dirty="0"/>
          </a:p>
        </p:txBody>
      </p:sp>
      <p:sp>
        <p:nvSpPr>
          <p:cNvPr id="10" name="Shape 8"/>
          <p:cNvSpPr/>
          <p:nvPr/>
        </p:nvSpPr>
        <p:spPr>
          <a:xfrm>
            <a:off x="2267712" y="2743200"/>
            <a:ext cx="1572768" cy="1463040"/>
          </a:xfrm>
          <a:prstGeom prst="rect">
            <a:avLst/>
          </a:prstGeom>
          <a:solidFill>
            <a:schemeClr val="accent2"/>
          </a:solidFill>
          <a:ln w="12700">
            <a:solidFill>
              <a:srgbClr val="1A3C5E"/>
            </a:solidFill>
            <a:prstDash val="solid"/>
          </a:ln>
        </p:spPr>
        <p:txBody>
          <a:bodyPr/>
          <a:lstStyle/>
          <a:p>
            <a:endParaRPr lang="fr-FR" noProof="0" dirty="0"/>
          </a:p>
        </p:txBody>
      </p:sp>
      <p:sp>
        <p:nvSpPr>
          <p:cNvPr id="11" name="Text 9"/>
          <p:cNvSpPr/>
          <p:nvPr/>
        </p:nvSpPr>
        <p:spPr>
          <a:xfrm>
            <a:off x="2267712" y="2743200"/>
            <a:ext cx="1572768" cy="402336"/>
          </a:xfrm>
          <a:prstGeom prst="rect">
            <a:avLst/>
          </a:prstGeom>
          <a:noFill/>
          <a:ln/>
        </p:spPr>
        <p:txBody>
          <a:bodyPr wrap="square" rtlCol="0" anchor="ctr"/>
          <a:lstStyle/>
          <a:p>
            <a:pPr marL="0" indent="0" algn="ctr">
              <a:buNone/>
            </a:pPr>
            <a:r>
              <a:rPr lang="fr-FR" sz="1800" b="1" noProof="0" dirty="0">
                <a:solidFill>
                  <a:srgbClr val="FFFFFF"/>
                </a:solidFill>
              </a:rPr>
              <a:t>2</a:t>
            </a:r>
            <a:endParaRPr lang="fr-FR" sz="1800" noProof="0" dirty="0"/>
          </a:p>
        </p:txBody>
      </p:sp>
      <p:sp>
        <p:nvSpPr>
          <p:cNvPr id="12" name="Text 10"/>
          <p:cNvSpPr/>
          <p:nvPr/>
        </p:nvSpPr>
        <p:spPr>
          <a:xfrm>
            <a:off x="2267712" y="3145536"/>
            <a:ext cx="1572768" cy="1060704"/>
          </a:xfrm>
          <a:prstGeom prst="rect">
            <a:avLst/>
          </a:prstGeom>
          <a:noFill/>
          <a:ln/>
        </p:spPr>
        <p:txBody>
          <a:bodyPr wrap="square" rtlCol="0" anchor="ctr"/>
          <a:lstStyle/>
          <a:p>
            <a:pPr marL="0" indent="0" algn="ctr">
              <a:buNone/>
            </a:pPr>
            <a:r>
              <a:rPr lang="fr-FR" sz="1150" noProof="0" dirty="0">
                <a:solidFill>
                  <a:srgbClr val="FFFFFF"/>
                </a:solidFill>
              </a:rPr>
              <a:t>Mise en</a:t>
            </a:r>
            <a:endParaRPr lang="fr-FR" sz="1150" noProof="0" dirty="0"/>
          </a:p>
          <a:p>
            <a:pPr marL="0" indent="0" algn="ctr">
              <a:buNone/>
            </a:pPr>
            <a:r>
              <a:rPr lang="fr-FR" sz="1150" noProof="0" dirty="0">
                <a:solidFill>
                  <a:srgbClr val="FFFFFF"/>
                </a:solidFill>
              </a:rPr>
              <a:t>commun</a:t>
            </a:r>
            <a:endParaRPr lang="fr-FR" sz="1150" noProof="0" dirty="0"/>
          </a:p>
        </p:txBody>
      </p:sp>
      <p:sp>
        <p:nvSpPr>
          <p:cNvPr id="13" name="Shape 11"/>
          <p:cNvSpPr/>
          <p:nvPr/>
        </p:nvSpPr>
        <p:spPr>
          <a:xfrm>
            <a:off x="3840480" y="3474720"/>
            <a:ext cx="146304" cy="0"/>
          </a:xfrm>
          <a:prstGeom prst="line">
            <a:avLst/>
          </a:prstGeom>
          <a:noFill/>
          <a:ln w="19050">
            <a:solidFill>
              <a:srgbClr val="DEE4EC"/>
            </a:solidFill>
            <a:prstDash val="solid"/>
          </a:ln>
        </p:spPr>
        <p:txBody>
          <a:bodyPr/>
          <a:lstStyle/>
          <a:p>
            <a:endParaRPr lang="fr-FR" noProof="0" dirty="0"/>
          </a:p>
        </p:txBody>
      </p:sp>
      <p:sp>
        <p:nvSpPr>
          <p:cNvPr id="14" name="Shape 12"/>
          <p:cNvSpPr/>
          <p:nvPr/>
        </p:nvSpPr>
        <p:spPr>
          <a:xfrm>
            <a:off x="3986784" y="2743200"/>
            <a:ext cx="1572768" cy="1463040"/>
          </a:xfrm>
          <a:prstGeom prst="rect">
            <a:avLst/>
          </a:prstGeom>
          <a:solidFill>
            <a:srgbClr val="2856A3"/>
          </a:solidFill>
          <a:ln w="12700">
            <a:solidFill>
              <a:srgbClr val="2856A3"/>
            </a:solidFill>
            <a:prstDash val="solid"/>
          </a:ln>
        </p:spPr>
        <p:txBody>
          <a:bodyPr/>
          <a:lstStyle/>
          <a:p>
            <a:endParaRPr lang="fr-FR" noProof="0" dirty="0"/>
          </a:p>
        </p:txBody>
      </p:sp>
      <p:sp>
        <p:nvSpPr>
          <p:cNvPr id="15" name="Text 13"/>
          <p:cNvSpPr/>
          <p:nvPr/>
        </p:nvSpPr>
        <p:spPr>
          <a:xfrm>
            <a:off x="3986784" y="2743200"/>
            <a:ext cx="1572768" cy="402336"/>
          </a:xfrm>
          <a:prstGeom prst="rect">
            <a:avLst/>
          </a:prstGeom>
          <a:noFill/>
          <a:ln/>
        </p:spPr>
        <p:txBody>
          <a:bodyPr wrap="square" rtlCol="0" anchor="ctr"/>
          <a:lstStyle/>
          <a:p>
            <a:pPr marL="0" indent="0" algn="ctr">
              <a:buNone/>
            </a:pPr>
            <a:r>
              <a:rPr lang="fr-FR" sz="1800" b="1" noProof="0" dirty="0">
                <a:solidFill>
                  <a:srgbClr val="FFFFFF"/>
                </a:solidFill>
              </a:rPr>
              <a:t>3</a:t>
            </a:r>
            <a:endParaRPr lang="fr-FR" sz="1800" noProof="0" dirty="0"/>
          </a:p>
        </p:txBody>
      </p:sp>
      <p:sp>
        <p:nvSpPr>
          <p:cNvPr id="16" name="Text 14"/>
          <p:cNvSpPr/>
          <p:nvPr/>
        </p:nvSpPr>
        <p:spPr>
          <a:xfrm>
            <a:off x="3986784" y="3145536"/>
            <a:ext cx="1572768" cy="1060704"/>
          </a:xfrm>
          <a:prstGeom prst="rect">
            <a:avLst/>
          </a:prstGeom>
          <a:noFill/>
          <a:ln/>
        </p:spPr>
        <p:txBody>
          <a:bodyPr wrap="square" rtlCol="0" anchor="ctr"/>
          <a:lstStyle/>
          <a:p>
            <a:pPr marL="0" indent="0" algn="ctr">
              <a:buNone/>
            </a:pPr>
            <a:r>
              <a:rPr lang="fr-FR" sz="1150" noProof="0" dirty="0">
                <a:solidFill>
                  <a:srgbClr val="FFFFFF"/>
                </a:solidFill>
              </a:rPr>
              <a:t>Vocabulaire</a:t>
            </a:r>
            <a:endParaRPr lang="fr-FR" sz="1150" noProof="0" dirty="0"/>
          </a:p>
          <a:p>
            <a:pPr marL="0" indent="0" algn="ctr">
              <a:buNone/>
            </a:pPr>
            <a:r>
              <a:rPr lang="fr-FR" sz="1150" noProof="0" dirty="0">
                <a:solidFill>
                  <a:srgbClr val="FFFFFF"/>
                </a:solidFill>
              </a:rPr>
              <a:t>&amp; production</a:t>
            </a:r>
            <a:endParaRPr lang="fr-FR" sz="1150" noProof="0" dirty="0"/>
          </a:p>
        </p:txBody>
      </p:sp>
      <p:sp>
        <p:nvSpPr>
          <p:cNvPr id="17" name="Shape 15"/>
          <p:cNvSpPr/>
          <p:nvPr/>
        </p:nvSpPr>
        <p:spPr>
          <a:xfrm>
            <a:off x="5559552" y="3474720"/>
            <a:ext cx="146304" cy="0"/>
          </a:xfrm>
          <a:prstGeom prst="line">
            <a:avLst/>
          </a:prstGeom>
          <a:noFill/>
          <a:ln w="19050">
            <a:solidFill>
              <a:srgbClr val="DEE4EC"/>
            </a:solidFill>
            <a:prstDash val="solid"/>
          </a:ln>
        </p:spPr>
        <p:txBody>
          <a:bodyPr/>
          <a:lstStyle/>
          <a:p>
            <a:endParaRPr lang="fr-FR" noProof="0" dirty="0"/>
          </a:p>
        </p:txBody>
      </p:sp>
      <p:sp>
        <p:nvSpPr>
          <p:cNvPr id="18" name="Shape 16"/>
          <p:cNvSpPr/>
          <p:nvPr/>
        </p:nvSpPr>
        <p:spPr>
          <a:xfrm>
            <a:off x="5705856" y="2743200"/>
            <a:ext cx="1572768" cy="1463040"/>
          </a:xfrm>
          <a:prstGeom prst="rect">
            <a:avLst/>
          </a:prstGeom>
          <a:solidFill>
            <a:srgbClr val="2D7D62"/>
          </a:solidFill>
          <a:ln w="12700">
            <a:solidFill>
              <a:srgbClr val="2D7D62"/>
            </a:solidFill>
            <a:prstDash val="solid"/>
          </a:ln>
        </p:spPr>
        <p:txBody>
          <a:bodyPr/>
          <a:lstStyle/>
          <a:p>
            <a:endParaRPr lang="fr-FR" noProof="0" dirty="0"/>
          </a:p>
        </p:txBody>
      </p:sp>
      <p:sp>
        <p:nvSpPr>
          <p:cNvPr id="19" name="Text 17"/>
          <p:cNvSpPr/>
          <p:nvPr/>
        </p:nvSpPr>
        <p:spPr>
          <a:xfrm>
            <a:off x="5705856" y="2743200"/>
            <a:ext cx="1572768" cy="402336"/>
          </a:xfrm>
          <a:prstGeom prst="rect">
            <a:avLst/>
          </a:prstGeom>
          <a:noFill/>
          <a:ln/>
        </p:spPr>
        <p:txBody>
          <a:bodyPr wrap="square" rtlCol="0" anchor="ctr"/>
          <a:lstStyle/>
          <a:p>
            <a:pPr marL="0" indent="0" algn="ctr">
              <a:buNone/>
            </a:pPr>
            <a:r>
              <a:rPr lang="fr-FR" sz="1800" b="1" noProof="0" dirty="0">
                <a:solidFill>
                  <a:srgbClr val="FFFFFF"/>
                </a:solidFill>
              </a:rPr>
              <a:t>4</a:t>
            </a:r>
            <a:endParaRPr lang="fr-FR" sz="1800" noProof="0" dirty="0"/>
          </a:p>
        </p:txBody>
      </p:sp>
      <p:sp>
        <p:nvSpPr>
          <p:cNvPr id="20" name="Text 18"/>
          <p:cNvSpPr/>
          <p:nvPr/>
        </p:nvSpPr>
        <p:spPr>
          <a:xfrm>
            <a:off x="5705856" y="3145536"/>
            <a:ext cx="1572768" cy="1060704"/>
          </a:xfrm>
          <a:prstGeom prst="rect">
            <a:avLst/>
          </a:prstGeom>
          <a:noFill/>
          <a:ln/>
        </p:spPr>
        <p:txBody>
          <a:bodyPr wrap="square" rtlCol="0" anchor="ctr"/>
          <a:lstStyle/>
          <a:p>
            <a:pPr marL="0" indent="0" algn="ctr">
              <a:buNone/>
            </a:pPr>
            <a:r>
              <a:rPr lang="fr-FR" sz="1150" noProof="0" dirty="0">
                <a:solidFill>
                  <a:srgbClr val="FFFFFF"/>
                </a:solidFill>
              </a:rPr>
              <a:t>Situation</a:t>
            </a:r>
            <a:endParaRPr lang="fr-FR" sz="1150" noProof="0" dirty="0"/>
          </a:p>
          <a:p>
            <a:pPr marL="0" indent="0" algn="ctr">
              <a:buNone/>
            </a:pPr>
            <a:r>
              <a:rPr lang="fr-FR" sz="1150" noProof="0" dirty="0">
                <a:solidFill>
                  <a:srgbClr val="FFFFFF"/>
                </a:solidFill>
              </a:rPr>
              <a:t>actuelle</a:t>
            </a:r>
            <a:endParaRPr lang="fr-FR" sz="1150" noProof="0" dirty="0"/>
          </a:p>
        </p:txBody>
      </p:sp>
      <p:sp>
        <p:nvSpPr>
          <p:cNvPr id="21" name="Shape 19"/>
          <p:cNvSpPr/>
          <p:nvPr/>
        </p:nvSpPr>
        <p:spPr>
          <a:xfrm>
            <a:off x="7278624" y="3474720"/>
            <a:ext cx="146304" cy="0"/>
          </a:xfrm>
          <a:prstGeom prst="line">
            <a:avLst/>
          </a:prstGeom>
          <a:noFill/>
          <a:ln w="19050">
            <a:solidFill>
              <a:srgbClr val="DEE4EC"/>
            </a:solidFill>
            <a:prstDash val="solid"/>
          </a:ln>
        </p:spPr>
        <p:txBody>
          <a:bodyPr/>
          <a:lstStyle/>
          <a:p>
            <a:endParaRPr lang="fr-FR" noProof="0" dirty="0"/>
          </a:p>
        </p:txBody>
      </p:sp>
      <p:sp>
        <p:nvSpPr>
          <p:cNvPr id="22" name="Shape 20"/>
          <p:cNvSpPr/>
          <p:nvPr/>
        </p:nvSpPr>
        <p:spPr>
          <a:xfrm>
            <a:off x="7424928" y="2743200"/>
            <a:ext cx="1572768" cy="1463040"/>
          </a:xfrm>
          <a:prstGeom prst="rect">
            <a:avLst/>
          </a:prstGeom>
          <a:solidFill>
            <a:srgbClr val="6B3FA0"/>
          </a:solidFill>
          <a:ln w="12700">
            <a:solidFill>
              <a:srgbClr val="6B3FA0"/>
            </a:solidFill>
            <a:prstDash val="solid"/>
          </a:ln>
        </p:spPr>
        <p:txBody>
          <a:bodyPr/>
          <a:lstStyle/>
          <a:p>
            <a:endParaRPr lang="fr-FR" noProof="0" dirty="0"/>
          </a:p>
        </p:txBody>
      </p:sp>
      <p:sp>
        <p:nvSpPr>
          <p:cNvPr id="23" name="Text 21"/>
          <p:cNvSpPr/>
          <p:nvPr/>
        </p:nvSpPr>
        <p:spPr>
          <a:xfrm>
            <a:off x="7424928" y="2743200"/>
            <a:ext cx="1572768" cy="402336"/>
          </a:xfrm>
          <a:prstGeom prst="rect">
            <a:avLst/>
          </a:prstGeom>
          <a:noFill/>
          <a:ln/>
        </p:spPr>
        <p:txBody>
          <a:bodyPr wrap="square" rtlCol="0" anchor="ctr"/>
          <a:lstStyle/>
          <a:p>
            <a:pPr marL="0" indent="0" algn="ctr">
              <a:buNone/>
            </a:pPr>
            <a:r>
              <a:rPr lang="fr-FR" sz="1800" b="1" noProof="0" dirty="0">
                <a:solidFill>
                  <a:srgbClr val="FFFFFF"/>
                </a:solidFill>
              </a:rPr>
              <a:t>5</a:t>
            </a:r>
            <a:endParaRPr lang="fr-FR" sz="1800" noProof="0" dirty="0"/>
          </a:p>
        </p:txBody>
      </p:sp>
      <p:sp>
        <p:nvSpPr>
          <p:cNvPr id="24" name="Text 22"/>
          <p:cNvSpPr/>
          <p:nvPr/>
        </p:nvSpPr>
        <p:spPr>
          <a:xfrm>
            <a:off x="7424928" y="3145536"/>
            <a:ext cx="1572768" cy="1060704"/>
          </a:xfrm>
          <a:prstGeom prst="rect">
            <a:avLst/>
          </a:prstGeom>
          <a:noFill/>
          <a:ln/>
        </p:spPr>
        <p:txBody>
          <a:bodyPr wrap="square" rtlCol="0" anchor="ctr"/>
          <a:lstStyle/>
          <a:p>
            <a:pPr marL="0" indent="0" algn="ctr">
              <a:buNone/>
            </a:pPr>
            <a:r>
              <a:rPr lang="fr-FR" sz="1150" noProof="0" dirty="0">
                <a:solidFill>
                  <a:srgbClr val="FFFFFF"/>
                </a:solidFill>
              </a:rPr>
              <a:t>Évolution</a:t>
            </a:r>
            <a:endParaRPr lang="fr-FR" sz="1150" noProof="0" dirty="0"/>
          </a:p>
          <a:p>
            <a:pPr marL="0" indent="0" algn="ctr">
              <a:buNone/>
            </a:pPr>
            <a:r>
              <a:rPr lang="fr-FR" sz="1150" noProof="0" dirty="0">
                <a:solidFill>
                  <a:srgbClr val="FFFFFF"/>
                </a:solidFill>
              </a:rPr>
              <a:t>&amp; avenir</a:t>
            </a:r>
            <a:endParaRPr lang="fr-FR" sz="1150" noProof="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Shape 0"/>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Text 1"/>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Vocabulaire thématique</a:t>
            </a:r>
            <a:endParaRPr lang="fr-FR" sz="900" noProof="0" dirty="0"/>
          </a:p>
        </p:txBody>
      </p:sp>
      <p:sp>
        <p:nvSpPr>
          <p:cNvPr id="4" name="Text 2"/>
          <p:cNvSpPr/>
          <p:nvPr/>
        </p:nvSpPr>
        <p:spPr>
          <a:xfrm>
            <a:off x="457200" y="530352"/>
            <a:ext cx="8229600" cy="475488"/>
          </a:xfrm>
          <a:prstGeom prst="rect">
            <a:avLst/>
          </a:prstGeom>
          <a:noFill/>
          <a:ln/>
        </p:spPr>
        <p:txBody>
          <a:bodyPr wrap="square" rtlCol="0" anchor="ctr"/>
          <a:lstStyle/>
          <a:p>
            <a:pPr marL="0" indent="0">
              <a:buNone/>
            </a:pPr>
            <a:r>
              <a:rPr lang="fr-FR" sz="2200" b="1" noProof="0" dirty="0">
                <a:solidFill>
                  <a:srgbClr val="1A3C5E"/>
                </a:solidFill>
                <a:latin typeface="Cambria" pitchFamily="34" charset="0"/>
                <a:ea typeface="Cambria" pitchFamily="34" charset="-122"/>
                <a:cs typeface="Cambria" pitchFamily="34" charset="-120"/>
              </a:rPr>
              <a:t>Vocabulaire : Femmes, médias et représentation</a:t>
            </a:r>
            <a:endParaRPr lang="fr-FR" sz="2200" noProof="0" dirty="0"/>
          </a:p>
        </p:txBody>
      </p:sp>
      <p:sp>
        <p:nvSpPr>
          <p:cNvPr id="5" name="Shape 3"/>
          <p:cNvSpPr/>
          <p:nvPr/>
        </p:nvSpPr>
        <p:spPr>
          <a:xfrm>
            <a:off x="457200" y="1097280"/>
            <a:ext cx="2743200" cy="384048"/>
          </a:xfrm>
          <a:prstGeom prst="rect">
            <a:avLst/>
          </a:prstGeom>
          <a:solidFill>
            <a:srgbClr val="1A3C5E"/>
          </a:solidFill>
          <a:ln w="12700">
            <a:solidFill>
              <a:srgbClr val="1A3C5E"/>
            </a:solidFill>
            <a:prstDash val="solid"/>
          </a:ln>
        </p:spPr>
        <p:txBody>
          <a:bodyPr/>
          <a:lstStyle/>
          <a:p>
            <a:endParaRPr lang="fr-FR" noProof="0" dirty="0"/>
          </a:p>
        </p:txBody>
      </p:sp>
      <p:sp>
        <p:nvSpPr>
          <p:cNvPr id="6" name="Text 4"/>
          <p:cNvSpPr/>
          <p:nvPr/>
        </p:nvSpPr>
        <p:spPr>
          <a:xfrm>
            <a:off x="457200" y="1097280"/>
            <a:ext cx="2743200" cy="384048"/>
          </a:xfrm>
          <a:prstGeom prst="rect">
            <a:avLst/>
          </a:prstGeom>
          <a:noFill/>
          <a:ln/>
        </p:spPr>
        <p:txBody>
          <a:bodyPr wrap="square" lIns="0" tIns="0" rIns="0" bIns="0" rtlCol="0" anchor="ctr"/>
          <a:lstStyle/>
          <a:p>
            <a:pPr marL="0" indent="0" algn="ctr">
              <a:buNone/>
            </a:pPr>
            <a:r>
              <a:rPr lang="fr-FR" sz="1100" b="1" noProof="0" dirty="0">
                <a:solidFill>
                  <a:srgbClr val="FFFFFF"/>
                </a:solidFill>
              </a:rPr>
              <a:t>Représentation &amp; inégalités</a:t>
            </a:r>
            <a:endParaRPr lang="fr-FR" sz="1100" noProof="0" dirty="0"/>
          </a:p>
        </p:txBody>
      </p:sp>
      <p:sp>
        <p:nvSpPr>
          <p:cNvPr id="7" name="Shape 5"/>
          <p:cNvSpPr/>
          <p:nvPr/>
        </p:nvSpPr>
        <p:spPr>
          <a:xfrm>
            <a:off x="457200" y="1481328"/>
            <a:ext cx="2743200" cy="3566160"/>
          </a:xfrm>
          <a:prstGeom prst="rect">
            <a:avLst/>
          </a:prstGeom>
          <a:solidFill>
            <a:srgbClr val="F4F7FA"/>
          </a:solidFill>
          <a:ln w="9525">
            <a:solidFill>
              <a:srgbClr val="DEE4EC"/>
            </a:solidFill>
            <a:prstDash val="solid"/>
          </a:ln>
        </p:spPr>
        <p:txBody>
          <a:bodyPr/>
          <a:lstStyle/>
          <a:p>
            <a:endParaRPr lang="fr-FR" noProof="0" dirty="0"/>
          </a:p>
        </p:txBody>
      </p:sp>
      <p:sp>
        <p:nvSpPr>
          <p:cNvPr id="8" name="Text 6"/>
          <p:cNvSpPr/>
          <p:nvPr/>
        </p:nvSpPr>
        <p:spPr>
          <a:xfrm>
            <a:off x="548640" y="1554480"/>
            <a:ext cx="2578608" cy="3438144"/>
          </a:xfrm>
          <a:prstGeom prst="rect">
            <a:avLst/>
          </a:prstGeom>
          <a:noFill/>
          <a:ln/>
        </p:spPr>
        <p:txBody>
          <a:bodyPr wrap="square" rtlCol="0" anchor="t"/>
          <a:lstStyle/>
          <a:p>
            <a:pPr marL="342900" indent="-342900">
              <a:buSzPct val="100000"/>
              <a:buChar char="•"/>
            </a:pPr>
            <a:r>
              <a:rPr lang="fr-FR" sz="1100" noProof="0" dirty="0">
                <a:solidFill>
                  <a:srgbClr val="1C2226"/>
                </a:solidFill>
              </a:rPr>
              <a:t>la représentation (f.)</a:t>
            </a:r>
            <a:endParaRPr lang="fr-FR" sz="1100" noProof="0" dirty="0"/>
          </a:p>
          <a:p>
            <a:pPr marL="342900" indent="-342900">
              <a:buSzPct val="100000"/>
              <a:buChar char="•"/>
            </a:pPr>
            <a:r>
              <a:rPr lang="fr-FR" sz="1100" noProof="0" dirty="0">
                <a:solidFill>
                  <a:srgbClr val="1C2226"/>
                </a:solidFill>
              </a:rPr>
              <a:t>la sous-représentation (f.)</a:t>
            </a:r>
            <a:endParaRPr lang="fr-FR" sz="1100" noProof="0" dirty="0"/>
          </a:p>
          <a:p>
            <a:pPr marL="342900" indent="-342900">
              <a:buSzPct val="100000"/>
              <a:buChar char="•"/>
            </a:pPr>
            <a:r>
              <a:rPr lang="fr-FR" sz="1100" noProof="0" dirty="0">
                <a:solidFill>
                  <a:srgbClr val="1C2226"/>
                </a:solidFill>
              </a:rPr>
              <a:t>la visibilité (f.)</a:t>
            </a:r>
            <a:endParaRPr lang="fr-FR" sz="1100" noProof="0" dirty="0"/>
          </a:p>
          <a:p>
            <a:pPr marL="342900" indent="-342900">
              <a:buSzPct val="100000"/>
              <a:buChar char="•"/>
            </a:pPr>
            <a:r>
              <a:rPr lang="fr-FR" sz="1100" noProof="0" dirty="0">
                <a:solidFill>
                  <a:srgbClr val="1C2226"/>
                </a:solidFill>
              </a:rPr>
              <a:t>le stéréotype de genre (m.)</a:t>
            </a:r>
            <a:endParaRPr lang="fr-FR" sz="1100" noProof="0" dirty="0"/>
          </a:p>
          <a:p>
            <a:pPr marL="342900" indent="-342900">
              <a:buSzPct val="100000"/>
              <a:buChar char="•"/>
            </a:pPr>
            <a:r>
              <a:rPr lang="fr-FR" sz="1100" noProof="0" dirty="0">
                <a:solidFill>
                  <a:srgbClr val="1C2226"/>
                </a:solidFill>
              </a:rPr>
              <a:t>la discrimination (f.)</a:t>
            </a:r>
          </a:p>
          <a:p>
            <a:pPr marL="342900" indent="-342900">
              <a:buSzPct val="100000"/>
              <a:buChar char="•"/>
            </a:pPr>
            <a:r>
              <a:rPr lang="fr-FR" sz="1100" noProof="0" dirty="0">
                <a:solidFill>
                  <a:srgbClr val="1C2226"/>
                </a:solidFill>
              </a:rPr>
              <a:t>La misogynie</a:t>
            </a:r>
            <a:endParaRPr lang="fr-FR" sz="1100" noProof="0" dirty="0"/>
          </a:p>
          <a:p>
            <a:pPr marL="342900" indent="-342900">
              <a:buSzPct val="100000"/>
              <a:buChar char="•"/>
            </a:pPr>
            <a:r>
              <a:rPr lang="fr-FR" sz="1100" noProof="0" dirty="0">
                <a:solidFill>
                  <a:srgbClr val="1C2226"/>
                </a:solidFill>
              </a:rPr>
              <a:t>le sexisme (m.)</a:t>
            </a:r>
            <a:endParaRPr lang="fr-FR" sz="1100" noProof="0" dirty="0"/>
          </a:p>
          <a:p>
            <a:pPr marL="342900" indent="-342900">
              <a:buSzPct val="100000"/>
              <a:buChar char="•"/>
            </a:pPr>
            <a:r>
              <a:rPr lang="fr-FR" sz="1100" noProof="0" dirty="0">
                <a:solidFill>
                  <a:srgbClr val="1C2226"/>
                </a:solidFill>
              </a:rPr>
              <a:t>le plafond de verre (m.)</a:t>
            </a:r>
            <a:endParaRPr lang="fr-FR" sz="1100" noProof="0" dirty="0"/>
          </a:p>
          <a:p>
            <a:pPr marL="342900" indent="-342900">
              <a:buSzPct val="100000"/>
              <a:buChar char="•"/>
            </a:pPr>
            <a:r>
              <a:rPr lang="fr-FR" sz="1100" noProof="0" dirty="0">
                <a:solidFill>
                  <a:srgbClr val="1C2226"/>
                </a:solidFill>
              </a:rPr>
              <a:t>invisibiliser / légitimer</a:t>
            </a:r>
            <a:endParaRPr lang="fr-FR" sz="1100" noProof="0" dirty="0"/>
          </a:p>
          <a:p>
            <a:pPr marL="342900" indent="-342900">
              <a:buSzPct val="100000"/>
              <a:buChar char="•"/>
            </a:pPr>
            <a:r>
              <a:rPr lang="fr-FR" sz="1100" noProof="0" dirty="0">
                <a:solidFill>
                  <a:srgbClr val="1C2226"/>
                </a:solidFill>
              </a:rPr>
              <a:t>perpétuer / déconstruire</a:t>
            </a:r>
            <a:endParaRPr lang="fr-FR" sz="1100" noProof="0" dirty="0"/>
          </a:p>
          <a:p>
            <a:pPr marL="342900" indent="-342900">
              <a:buSzPct val="100000"/>
              <a:buChar char="•"/>
            </a:pPr>
            <a:r>
              <a:rPr lang="fr-FR" sz="1100" noProof="0" dirty="0">
                <a:solidFill>
                  <a:srgbClr val="1C2226"/>
                </a:solidFill>
              </a:rPr>
              <a:t>l'égalité de traitement (f.)</a:t>
            </a:r>
            <a:endParaRPr lang="fr-FR" sz="1100" noProof="0" dirty="0"/>
          </a:p>
        </p:txBody>
      </p:sp>
      <p:sp>
        <p:nvSpPr>
          <p:cNvPr id="9" name="Shape 7"/>
          <p:cNvSpPr/>
          <p:nvPr/>
        </p:nvSpPr>
        <p:spPr>
          <a:xfrm>
            <a:off x="3364992" y="1097280"/>
            <a:ext cx="2743200" cy="384048"/>
          </a:xfrm>
          <a:prstGeom prst="rect">
            <a:avLst/>
          </a:prstGeom>
          <a:solidFill>
            <a:srgbClr val="2856A3"/>
          </a:solidFill>
          <a:ln w="12700">
            <a:solidFill>
              <a:srgbClr val="2856A3"/>
            </a:solidFill>
            <a:prstDash val="solid"/>
          </a:ln>
        </p:spPr>
        <p:txBody>
          <a:bodyPr/>
          <a:lstStyle/>
          <a:p>
            <a:endParaRPr lang="fr-FR" noProof="0" dirty="0"/>
          </a:p>
        </p:txBody>
      </p:sp>
      <p:sp>
        <p:nvSpPr>
          <p:cNvPr id="10" name="Text 8"/>
          <p:cNvSpPr/>
          <p:nvPr/>
        </p:nvSpPr>
        <p:spPr>
          <a:xfrm>
            <a:off x="3364992" y="1097280"/>
            <a:ext cx="2743200" cy="384048"/>
          </a:xfrm>
          <a:prstGeom prst="rect">
            <a:avLst/>
          </a:prstGeom>
          <a:noFill/>
          <a:ln/>
        </p:spPr>
        <p:txBody>
          <a:bodyPr wrap="square" lIns="0" tIns="0" rIns="0" bIns="0" rtlCol="0" anchor="ctr"/>
          <a:lstStyle/>
          <a:p>
            <a:pPr marL="0" indent="0" algn="ctr">
              <a:buNone/>
            </a:pPr>
            <a:r>
              <a:rPr lang="fr-FR" sz="1100" b="1" noProof="0" dirty="0">
                <a:solidFill>
                  <a:srgbClr val="FFFFFF"/>
                </a:solidFill>
              </a:rPr>
              <a:t>Médias &amp; rôles</a:t>
            </a:r>
            <a:endParaRPr lang="fr-FR" sz="1100" noProof="0" dirty="0"/>
          </a:p>
        </p:txBody>
      </p:sp>
      <p:sp>
        <p:nvSpPr>
          <p:cNvPr id="11" name="Shape 9"/>
          <p:cNvSpPr/>
          <p:nvPr/>
        </p:nvSpPr>
        <p:spPr>
          <a:xfrm>
            <a:off x="3364992" y="1481328"/>
            <a:ext cx="2743200" cy="3566160"/>
          </a:xfrm>
          <a:prstGeom prst="rect">
            <a:avLst/>
          </a:prstGeom>
          <a:solidFill>
            <a:srgbClr val="F4F7FA"/>
          </a:solidFill>
          <a:ln w="9525">
            <a:solidFill>
              <a:srgbClr val="DEE4EC"/>
            </a:solidFill>
            <a:prstDash val="solid"/>
          </a:ln>
        </p:spPr>
        <p:txBody>
          <a:bodyPr/>
          <a:lstStyle/>
          <a:p>
            <a:endParaRPr lang="fr-FR" noProof="0" dirty="0"/>
          </a:p>
        </p:txBody>
      </p:sp>
      <p:sp>
        <p:nvSpPr>
          <p:cNvPr id="12" name="Text 10"/>
          <p:cNvSpPr/>
          <p:nvPr/>
        </p:nvSpPr>
        <p:spPr>
          <a:xfrm>
            <a:off x="3456432" y="1554480"/>
            <a:ext cx="2578608" cy="3438144"/>
          </a:xfrm>
          <a:prstGeom prst="rect">
            <a:avLst/>
          </a:prstGeom>
          <a:noFill/>
          <a:ln/>
        </p:spPr>
        <p:txBody>
          <a:bodyPr wrap="square" rtlCol="0" anchor="t"/>
          <a:lstStyle/>
          <a:p>
            <a:pPr marL="342900" indent="-342900">
              <a:buSzPct val="100000"/>
              <a:buChar char="•"/>
            </a:pPr>
            <a:r>
              <a:rPr lang="fr-FR" sz="1100" noProof="0" dirty="0">
                <a:solidFill>
                  <a:srgbClr val="1C2226"/>
                </a:solidFill>
              </a:rPr>
              <a:t>le/la journaliste (m./f.)</a:t>
            </a:r>
            <a:endParaRPr lang="fr-FR" sz="1100" noProof="0" dirty="0"/>
          </a:p>
          <a:p>
            <a:pPr marL="342900" indent="-342900">
              <a:buSzPct val="100000"/>
              <a:buChar char="•"/>
            </a:pPr>
            <a:r>
              <a:rPr lang="fr-FR" sz="1100" noProof="0" dirty="0">
                <a:solidFill>
                  <a:srgbClr val="1C2226"/>
                </a:solidFill>
              </a:rPr>
              <a:t>la présentatrice (f.)</a:t>
            </a:r>
            <a:endParaRPr lang="fr-FR" sz="1100" noProof="0" dirty="0"/>
          </a:p>
          <a:p>
            <a:pPr marL="342900" indent="-342900">
              <a:buSzPct val="100000"/>
              <a:buChar char="•"/>
            </a:pPr>
            <a:r>
              <a:rPr lang="fr-FR" sz="1100" noProof="0" dirty="0">
                <a:solidFill>
                  <a:srgbClr val="1C2226"/>
                </a:solidFill>
              </a:rPr>
              <a:t>l'experte invitée (f.)</a:t>
            </a:r>
            <a:endParaRPr lang="fr-FR" sz="1100" noProof="0" dirty="0"/>
          </a:p>
          <a:p>
            <a:pPr marL="342900" indent="-342900">
              <a:buSzPct val="100000"/>
              <a:buChar char="•"/>
            </a:pPr>
            <a:r>
              <a:rPr lang="fr-FR" sz="1100" noProof="0" dirty="0">
                <a:solidFill>
                  <a:srgbClr val="1C2226"/>
                </a:solidFill>
              </a:rPr>
              <a:t>le/la </a:t>
            </a:r>
            <a:r>
              <a:rPr lang="fr-FR" sz="1100" noProof="0" dirty="0" err="1">
                <a:solidFill>
                  <a:srgbClr val="1C2226"/>
                </a:solidFill>
              </a:rPr>
              <a:t>rédacteur·trice</a:t>
            </a:r>
            <a:r>
              <a:rPr lang="fr-FR" sz="1100" noProof="0" dirty="0">
                <a:solidFill>
                  <a:srgbClr val="1C2226"/>
                </a:solidFill>
              </a:rPr>
              <a:t> en chef</a:t>
            </a:r>
            <a:endParaRPr lang="fr-FR" sz="1100" noProof="0" dirty="0"/>
          </a:p>
          <a:p>
            <a:pPr marL="342900" indent="-342900">
              <a:buSzPct val="100000"/>
              <a:buChar char="•"/>
            </a:pPr>
            <a:r>
              <a:rPr lang="fr-FR" sz="1100" noProof="0" dirty="0">
                <a:solidFill>
                  <a:srgbClr val="1C2226"/>
                </a:solidFill>
              </a:rPr>
              <a:t>l'audiovisuel (m.)</a:t>
            </a:r>
            <a:endParaRPr lang="fr-FR" sz="1100" noProof="0" dirty="0"/>
          </a:p>
          <a:p>
            <a:pPr marL="342900" indent="-342900">
              <a:buSzPct val="100000"/>
              <a:buChar char="•"/>
            </a:pPr>
            <a:r>
              <a:rPr lang="fr-FR" sz="1100" noProof="0" dirty="0">
                <a:solidFill>
                  <a:srgbClr val="1C2226"/>
                </a:solidFill>
              </a:rPr>
              <a:t>les réseaux sociaux (m. pl.)</a:t>
            </a:r>
            <a:endParaRPr lang="fr-FR" sz="1100" noProof="0" dirty="0"/>
          </a:p>
          <a:p>
            <a:pPr marL="342900" indent="-342900">
              <a:buSzPct val="100000"/>
              <a:buChar char="•"/>
            </a:pPr>
            <a:r>
              <a:rPr lang="fr-FR" sz="1100" noProof="0" dirty="0">
                <a:solidFill>
                  <a:srgbClr val="1C2226"/>
                </a:solidFill>
              </a:rPr>
              <a:t>couvrir / traiter / relayer</a:t>
            </a:r>
            <a:endParaRPr lang="fr-FR" sz="1100" noProof="0" dirty="0"/>
          </a:p>
          <a:p>
            <a:pPr marL="342900" indent="-342900">
              <a:buSzPct val="100000"/>
              <a:buChar char="•"/>
            </a:pPr>
            <a:r>
              <a:rPr lang="fr-FR" sz="1100" noProof="0" dirty="0">
                <a:solidFill>
                  <a:srgbClr val="1C2226"/>
                </a:solidFill>
              </a:rPr>
              <a:t>orienter / cadrer / minimiser</a:t>
            </a:r>
            <a:endParaRPr lang="fr-FR" sz="1100" noProof="0" dirty="0"/>
          </a:p>
          <a:p>
            <a:pPr marL="342900" indent="-342900">
              <a:buSzPct val="100000"/>
              <a:buChar char="•"/>
            </a:pPr>
            <a:r>
              <a:rPr lang="fr-FR" sz="1100" noProof="0" dirty="0">
                <a:solidFill>
                  <a:srgbClr val="1C2226"/>
                </a:solidFill>
              </a:rPr>
              <a:t>la médiatisation (f.)</a:t>
            </a:r>
            <a:endParaRPr lang="fr-FR" sz="1100" noProof="0" dirty="0"/>
          </a:p>
          <a:p>
            <a:pPr marL="342900" indent="-342900">
              <a:buSzPct val="100000"/>
              <a:buChar char="•"/>
            </a:pPr>
            <a:r>
              <a:rPr lang="fr-FR" sz="1100" noProof="0" dirty="0">
                <a:solidFill>
                  <a:srgbClr val="1C2226"/>
                </a:solidFill>
              </a:rPr>
              <a:t>la prise de parole (f.)</a:t>
            </a:r>
            <a:endParaRPr lang="fr-FR" sz="1100" noProof="0" dirty="0"/>
          </a:p>
        </p:txBody>
      </p:sp>
      <p:sp>
        <p:nvSpPr>
          <p:cNvPr id="13" name="Shape 11"/>
          <p:cNvSpPr/>
          <p:nvPr/>
        </p:nvSpPr>
        <p:spPr>
          <a:xfrm>
            <a:off x="6272784" y="1097280"/>
            <a:ext cx="2743200" cy="384048"/>
          </a:xfrm>
          <a:prstGeom prst="rect">
            <a:avLst/>
          </a:prstGeom>
          <a:solidFill>
            <a:srgbClr val="2D7D62"/>
          </a:solidFill>
          <a:ln w="12700">
            <a:solidFill>
              <a:srgbClr val="2D7D62"/>
            </a:solidFill>
            <a:prstDash val="solid"/>
          </a:ln>
        </p:spPr>
        <p:txBody>
          <a:bodyPr/>
          <a:lstStyle/>
          <a:p>
            <a:endParaRPr lang="fr-FR" noProof="0" dirty="0"/>
          </a:p>
        </p:txBody>
      </p:sp>
      <p:sp>
        <p:nvSpPr>
          <p:cNvPr id="14" name="Text 12"/>
          <p:cNvSpPr/>
          <p:nvPr/>
        </p:nvSpPr>
        <p:spPr>
          <a:xfrm>
            <a:off x="6272784" y="1097280"/>
            <a:ext cx="2743200" cy="384048"/>
          </a:xfrm>
          <a:prstGeom prst="rect">
            <a:avLst/>
          </a:prstGeom>
          <a:noFill/>
          <a:ln/>
        </p:spPr>
        <p:txBody>
          <a:bodyPr wrap="square" lIns="0" tIns="0" rIns="0" bIns="0" rtlCol="0" anchor="ctr"/>
          <a:lstStyle/>
          <a:p>
            <a:pPr marL="0" indent="0" algn="ctr">
              <a:buNone/>
            </a:pPr>
            <a:r>
              <a:rPr lang="fr-FR" sz="1100" b="1" noProof="0" dirty="0">
                <a:solidFill>
                  <a:srgbClr val="FFFFFF"/>
                </a:solidFill>
              </a:rPr>
              <a:t>Solutions &amp; institutions</a:t>
            </a:r>
            <a:endParaRPr lang="fr-FR" sz="1100" noProof="0" dirty="0"/>
          </a:p>
        </p:txBody>
      </p:sp>
      <p:sp>
        <p:nvSpPr>
          <p:cNvPr id="15" name="Shape 13"/>
          <p:cNvSpPr/>
          <p:nvPr/>
        </p:nvSpPr>
        <p:spPr>
          <a:xfrm>
            <a:off x="6272784" y="1481328"/>
            <a:ext cx="2743200" cy="3566160"/>
          </a:xfrm>
          <a:prstGeom prst="rect">
            <a:avLst/>
          </a:prstGeom>
          <a:solidFill>
            <a:srgbClr val="F4F7FA"/>
          </a:solidFill>
          <a:ln w="9525">
            <a:solidFill>
              <a:srgbClr val="DEE4EC"/>
            </a:solidFill>
            <a:prstDash val="solid"/>
          </a:ln>
        </p:spPr>
        <p:txBody>
          <a:bodyPr/>
          <a:lstStyle/>
          <a:p>
            <a:endParaRPr lang="fr-FR" noProof="0" dirty="0"/>
          </a:p>
        </p:txBody>
      </p:sp>
      <p:sp>
        <p:nvSpPr>
          <p:cNvPr id="16" name="Text 14"/>
          <p:cNvSpPr/>
          <p:nvPr/>
        </p:nvSpPr>
        <p:spPr>
          <a:xfrm>
            <a:off x="6364224" y="1554480"/>
            <a:ext cx="2578608" cy="3438144"/>
          </a:xfrm>
          <a:prstGeom prst="rect">
            <a:avLst/>
          </a:prstGeom>
          <a:noFill/>
          <a:ln/>
        </p:spPr>
        <p:txBody>
          <a:bodyPr wrap="square" rtlCol="0" anchor="t"/>
          <a:lstStyle/>
          <a:p>
            <a:pPr marL="342900" indent="-342900">
              <a:buSzPct val="100000"/>
              <a:buChar char="•"/>
            </a:pPr>
            <a:r>
              <a:rPr lang="fr-FR" sz="1100" noProof="0" dirty="0">
                <a:solidFill>
                  <a:srgbClr val="1C2226"/>
                </a:solidFill>
              </a:rPr>
              <a:t>le CSA / l'ARCOM (m.)</a:t>
            </a:r>
            <a:endParaRPr lang="fr-FR" sz="1100" noProof="0" dirty="0"/>
          </a:p>
          <a:p>
            <a:pPr marL="342900" indent="-342900">
              <a:buSzPct val="100000"/>
              <a:buChar char="•"/>
            </a:pPr>
            <a:r>
              <a:rPr lang="fr-FR" sz="1100" noProof="0" dirty="0">
                <a:solidFill>
                  <a:srgbClr val="1C2226"/>
                </a:solidFill>
              </a:rPr>
              <a:t>les quotas (m. pl.)</a:t>
            </a:r>
            <a:endParaRPr lang="fr-FR" sz="1100" noProof="0" dirty="0"/>
          </a:p>
          <a:p>
            <a:pPr marL="342900" indent="-342900">
              <a:buSzPct val="100000"/>
              <a:buChar char="•"/>
            </a:pPr>
            <a:r>
              <a:rPr lang="fr-FR" sz="1100" noProof="0" dirty="0">
                <a:solidFill>
                  <a:srgbClr val="1C2226"/>
                </a:solidFill>
              </a:rPr>
              <a:t>la parité (f.)</a:t>
            </a:r>
            <a:endParaRPr lang="fr-FR" sz="1100" noProof="0" dirty="0"/>
          </a:p>
          <a:p>
            <a:pPr marL="342900" indent="-342900">
              <a:buSzPct val="100000"/>
              <a:buChar char="•"/>
            </a:pPr>
            <a:r>
              <a:rPr lang="fr-FR" sz="1100" noProof="0" dirty="0">
                <a:solidFill>
                  <a:srgbClr val="1C2226"/>
                </a:solidFill>
              </a:rPr>
              <a:t>la loi sur l'égalité (f.)</a:t>
            </a:r>
            <a:endParaRPr lang="fr-FR" sz="1100" noProof="0" dirty="0"/>
          </a:p>
          <a:p>
            <a:pPr marL="342900" indent="-342900">
              <a:buSzPct val="100000"/>
              <a:buChar char="•"/>
            </a:pPr>
            <a:r>
              <a:rPr lang="fr-FR" sz="1100" noProof="0" dirty="0">
                <a:solidFill>
                  <a:srgbClr val="1C2226"/>
                </a:solidFill>
              </a:rPr>
              <a:t>réguler / légiférer / imposer</a:t>
            </a:r>
            <a:endParaRPr lang="fr-FR" sz="1100" noProof="0" dirty="0"/>
          </a:p>
          <a:p>
            <a:pPr marL="342900" indent="-342900">
              <a:buSzPct val="100000"/>
              <a:buChar char="•"/>
            </a:pPr>
            <a:r>
              <a:rPr lang="fr-FR" sz="1100" noProof="0" dirty="0">
                <a:solidFill>
                  <a:srgbClr val="1C2226"/>
                </a:solidFill>
              </a:rPr>
              <a:t>militer / revendiquer</a:t>
            </a:r>
            <a:endParaRPr lang="fr-FR" sz="1100" noProof="0" dirty="0"/>
          </a:p>
          <a:p>
            <a:pPr marL="342900" indent="-342900">
              <a:buSzPct val="100000"/>
              <a:buChar char="•"/>
            </a:pPr>
            <a:r>
              <a:rPr lang="fr-FR" sz="1100" noProof="0" dirty="0">
                <a:solidFill>
                  <a:srgbClr val="1C2226"/>
                </a:solidFill>
              </a:rPr>
              <a:t>la charte de déontologie (f.)</a:t>
            </a:r>
            <a:endParaRPr lang="fr-FR" sz="1100" noProof="0" dirty="0"/>
          </a:p>
          <a:p>
            <a:pPr marL="342900" indent="-342900">
              <a:buSzPct val="100000"/>
              <a:buChar char="•"/>
            </a:pPr>
            <a:r>
              <a:rPr lang="fr-FR" sz="1100" noProof="0" dirty="0">
                <a:solidFill>
                  <a:srgbClr val="1C2226"/>
                </a:solidFill>
              </a:rPr>
              <a:t>s'engager / défendre / promouvoir</a:t>
            </a:r>
            <a:endParaRPr lang="fr-FR" sz="1100" noProof="0" dirty="0"/>
          </a:p>
          <a:p>
            <a:pPr marL="342900" indent="-342900">
              <a:buSzPct val="100000"/>
              <a:buChar char="•"/>
            </a:pPr>
            <a:r>
              <a:rPr lang="fr-FR" sz="1100" noProof="0" dirty="0">
                <a:solidFill>
                  <a:srgbClr val="1C2226"/>
                </a:solidFill>
              </a:rPr>
              <a:t>la responsabilité sociale (f.)</a:t>
            </a:r>
            <a:endParaRPr lang="fr-FR" sz="1100" noProof="0" dirty="0"/>
          </a:p>
          <a:p>
            <a:pPr marL="342900" indent="-342900">
              <a:buSzPct val="100000"/>
              <a:buChar char="•"/>
            </a:pPr>
            <a:r>
              <a:rPr lang="fr-FR" sz="1100" noProof="0" dirty="0">
                <a:solidFill>
                  <a:srgbClr val="1C2226"/>
                </a:solidFill>
              </a:rPr>
              <a:t>rendre compte / évaluer</a:t>
            </a:r>
            <a:endParaRPr lang="fr-FR" sz="1100" noProof="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Transcription">
    <p:spTree>
      <p:nvGrpSpPr>
        <p:cNvPr id="1" name=""/>
        <p:cNvGrpSpPr/>
        <p:nvPr/>
      </p:nvGrpSpPr>
      <p:grpSpPr>
        <a:xfrm>
          <a:off x="0" y="0"/>
          <a:ext cx="0" cy="0"/>
          <a:chOff x="0" y="0"/>
          <a:chExt cx="0" cy="0"/>
        </a:xfrm>
      </p:grpSpPr>
      <p:sp>
        <p:nvSpPr>
          <p:cNvPr id="2" name="HBg"/>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HBC"/>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Transcription audio</a:t>
            </a:r>
          </a:p>
        </p:txBody>
      </p:sp>
      <p:sp>
        <p:nvSpPr>
          <p:cNvPr id="4" name="HBadge"/>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a:t>
            </a:r>
          </a:p>
        </p:txBody>
      </p:sp>
      <p:sp>
        <p:nvSpPr>
          <p:cNvPr id="5" name="Title"/>
          <p:cNvSpPr/>
          <p:nvPr/>
        </p:nvSpPr>
        <p:spPr>
          <a:xfrm>
            <a:off x="457200" y="440000"/>
            <a:ext cx="8229600" cy="390000"/>
          </a:xfrm>
          <a:prstGeom prst="rect">
            <a:avLst/>
          </a:prstGeom>
          <a:noFill/>
          <a:ln/>
        </p:spPr>
        <p:txBody>
          <a:bodyPr wrap="square" rtlCol="0" anchor="ctr"/>
          <a:lstStyle/>
          <a:p>
            <a:pPr marL="0" indent="0">
              <a:buNone/>
            </a:pPr>
            <a:r>
              <a:rPr lang="fr-FR" sz="1700" b="1" noProof="0" dirty="0">
                <a:solidFill>
                  <a:srgbClr val="1A3C5E"/>
                </a:solidFill>
                <a:latin typeface="Cambria" pitchFamily="34" charset="0"/>
              </a:rPr>
              <a:t>Transcription — Compréhension orale</a:t>
            </a:r>
          </a:p>
        </p:txBody>
      </p:sp>
      <p:sp>
        <p:nvSpPr>
          <p:cNvPr id="6" name="Meta"/>
          <p:cNvSpPr/>
          <p:nvPr/>
        </p:nvSpPr>
        <p:spPr>
          <a:xfrm>
            <a:off x="457200" y="870000"/>
            <a:ext cx="8229600" cy="200000"/>
          </a:xfrm>
          <a:prstGeom prst="rect">
            <a:avLst/>
          </a:prstGeom>
          <a:noFill/>
          <a:ln/>
        </p:spPr>
        <p:txBody>
          <a:bodyPr wrap="square" lIns="0" tIns="0" rIns="0" bIns="0" rtlCol="0" anchor="ctr"/>
          <a:lstStyle/>
          <a:p>
            <a:pPr marL="0" indent="0">
              <a:buNone/>
            </a:pPr>
            <a:r>
              <a:rPr lang="fr-FR" sz="800" i="1" noProof="0" dirty="0">
                <a:solidFill>
                  <a:srgbClr val="6B828E"/>
                </a:solidFill>
              </a:rPr>
              <a:t>Source : France Inter — Rapport sur l’image des femmes dans les médias — Texte intégral, sans modification</a:t>
            </a:r>
          </a:p>
        </p:txBody>
      </p:sp>
      <p:sp>
        <p:nvSpPr>
          <p:cNvPr id="7" name="TextBox"/>
          <p:cNvSpPr/>
          <p:nvPr/>
        </p:nvSpPr>
        <p:spPr>
          <a:xfrm>
            <a:off x="457200" y="1110000"/>
            <a:ext cx="8229600" cy="3900000"/>
          </a:xfrm>
          <a:prstGeom prst="rect">
            <a:avLst/>
          </a:prstGeom>
          <a:solidFill>
            <a:srgbClr val="F8F9FA"/>
          </a:solidFill>
          <a:ln w="6350">
            <a:solidFill>
              <a:srgbClr val="CDD5DD"/>
            </a:solidFill>
            <a:prstDash val="solid"/>
          </a:ln>
        </p:spPr>
        <p:txBody>
          <a:bodyPr wrap="square" lIns="182880" tIns="121920" rIns="182880" bIns="91440" rtlCol="0" anchor="t"/>
          <a:lstStyle/>
          <a:p>
            <a:pPr marL="0" indent="0">
              <a:buNone/>
            </a:pPr>
            <a:r>
              <a:rPr lang="fr-FR" sz="1050" noProof="0" dirty="0">
                <a:solidFill>
                  <a:srgbClr val="1C2226"/>
                </a:solidFill>
              </a:rPr>
              <a:t>Eh non ! Un homme sur deux n’est pas une femme car en France, 51 % de la population est féminine.</a:t>
            </a:r>
          </a:p>
          <a:p>
            <a:pPr marL="0" indent="0">
              <a:buNone/>
            </a:pPr>
            <a:r>
              <a:rPr lang="fr-FR" sz="1050" noProof="0" dirty="0">
                <a:solidFill>
                  <a:srgbClr val="1C2226"/>
                </a:solidFill>
              </a:rPr>
              <a:t>Il y a donc une majorité de femmes et pourtant, si l’on en croit le rapport présenté jeudi sur l’image des femmes dans les médias au Secrétariat d’État à la solidarité, le deuxième sexe n’a pas sa place ou n’est pas à sa juste place dans les médias.</a:t>
            </a:r>
          </a:p>
          <a:p>
            <a:pPr marL="0" indent="0">
              <a:buNone/>
            </a:pPr>
            <a:r>
              <a:rPr lang="fr-FR" sz="1050" noProof="0" dirty="0">
                <a:solidFill>
                  <a:srgbClr val="1C2226"/>
                </a:solidFill>
              </a:rPr>
              <a:t>Sous la présidence de Michèle Reiser, l’une des conseillères du CSA et veuve du dessinateur Reiser, cette commission a fait le décompte et les chiffres sont accablants.</a:t>
            </a:r>
          </a:p>
          <a:p>
            <a:pPr marL="0" indent="0">
              <a:buNone/>
            </a:pPr>
            <a:r>
              <a:rPr lang="fr-FR" sz="1050" noProof="0" dirty="0">
                <a:solidFill>
                  <a:srgbClr val="1C2226"/>
                </a:solidFill>
              </a:rPr>
              <a:t>Non seulement dans les émissions de libre antenne des radios jeunes où les paroles féminines sont ultra-minoritaires et on comprend pourquoi à entendre les propos parfois dégradants qui s’y expriment , mais aussi dans les grandes radios nationales comme France Inter où le temps de parole des femmes n’excède pas 27 %.</a:t>
            </a:r>
          </a:p>
          <a:p>
            <a:pPr marL="0" indent="0">
              <a:buNone/>
            </a:pPr>
            <a:r>
              <a:rPr lang="fr-FR" sz="1050" noProof="0" dirty="0">
                <a:solidFill>
                  <a:srgbClr val="1C2226"/>
                </a:solidFill>
              </a:rPr>
              <a:t>On retrouve un tel déséquilibre dans la presse, où les hommes sont trois fois plus photographiés que les femmes et occupent 82 % des articles publiés dans sept quotidiens.</a:t>
            </a:r>
          </a:p>
          <a:p>
            <a:pPr marL="0" indent="0">
              <a:buNone/>
            </a:pPr>
            <a:r>
              <a:rPr lang="fr-FR" sz="1050" noProof="0" dirty="0">
                <a:solidFill>
                  <a:srgbClr val="1C2226"/>
                </a:solidFill>
              </a:rPr>
              <a:t>De même à la télévision, ces messieurs interviennent plus souvent, plus longtemps et dans des situations plus valorisantes que les femmes.</a:t>
            </a:r>
          </a:p>
          <a:p>
            <a:pPr marL="0" indent="0">
              <a:buNone/>
            </a:pPr>
            <a:r>
              <a:rPr lang="fr-FR" sz="1050" noProof="0" dirty="0">
                <a:solidFill>
                  <a:srgbClr val="1C2226"/>
                </a:solidFill>
              </a:rPr>
              <a:t>Ils parlent plus volontiers en tant qu’experts, ils sont plutôt acteurs là où les femmes apparaissent davantage témoins ou victimes.</a:t>
            </a:r>
          </a:p>
          <a:p>
            <a:pPr marL="0" indent="0">
              <a:buNone/>
            </a:pPr>
            <a:endParaRPr lang="fr-FR" sz="1050" noProof="0" dirty="0"/>
          </a:p>
          <a:p>
            <a:pPr marL="0" indent="0">
              <a:buNone/>
            </a:pPr>
            <a:r>
              <a:rPr lang="fr-FR" sz="1050" noProof="0" dirty="0">
                <a:solidFill>
                  <a:srgbClr val="1C2226"/>
                </a:solidFill>
              </a:rPr>
              <a:t>Mais n’est-ce pas là le reflet d’une société inégalitaire où la femme est encore loin d’être l’égale de l’homme dans la prise de responsabilité et la gestion du foyer ?</a:t>
            </a:r>
          </a:p>
          <a:p>
            <a:pPr marL="0" indent="0">
              <a:buNone/>
            </a:pPr>
            <a:r>
              <a:rPr lang="fr-FR" sz="1050" noProof="0" dirty="0">
                <a:solidFill>
                  <a:srgbClr val="1C2226"/>
                </a:solidFill>
              </a:rPr>
              <a:t>Curieusement, le rapport oublie un peu la dimension sociologique ou sociale pour ne s’attacher qu’à la représentation médiatique.</a:t>
            </a:r>
          </a:p>
          <a:p>
            <a:pPr marL="0" indent="0">
              <a:buNone/>
            </a:pPr>
            <a:r>
              <a:rPr lang="fr-FR" sz="1050" noProof="0" dirty="0">
                <a:solidFill>
                  <a:srgbClr val="1C2226"/>
                </a:solidFill>
              </a:rPr>
              <a:t>Certes, les stéréotypes sont véhiculés par les médias, mais ils sont aussi parfois présents dans les cerveaux, y compris féminins, parce qu’ils sont écrits dans la vie quotidienne.</a:t>
            </a:r>
          </a:p>
          <a:p>
            <a:pPr marL="0" indent="0">
              <a:buNone/>
            </a:pPr>
            <a:r>
              <a:rPr lang="fr-FR" sz="1050" noProof="0" dirty="0">
                <a:solidFill>
                  <a:srgbClr val="1C2226"/>
                </a:solidFill>
              </a:rPr>
              <a:t>Le pari de la Commission est donc de changer ce regard un peu à la façon du travail sur les minorités visibles en considérant que c’est en changeant l’image des femmes par l’autorégulation des médias qu’on changera la considération de la société sur une moitié de l’humanité.</a:t>
            </a:r>
          </a:p>
          <a:p>
            <a:pPr marL="0" indent="0">
              <a:buNone/>
            </a:pPr>
            <a:r>
              <a:rPr lang="fr-FR" sz="1050" noProof="0" dirty="0">
                <a:solidFill>
                  <a:srgbClr val="1C2226"/>
                </a:solidFill>
              </a:rPr>
              <a:t>L’espoir tient sans doute à l’arrivée massive des femmes dans les écoles de journalisme.</a:t>
            </a:r>
          </a:p>
          <a:p>
            <a:pPr marL="0" indent="0">
              <a:buNone/>
            </a:pPr>
            <a:r>
              <a:rPr lang="fr-FR" sz="1050" noProof="0" dirty="0">
                <a:solidFill>
                  <a:srgbClr val="1C2226"/>
                </a:solidFill>
              </a:rPr>
              <a:t>Elles sont aujourd’hui 60 % dans ces écoles, alors que 57 % des journalistes sont des hommes.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bg>
      <p:bgPr>
        <a:solidFill>
          <a:srgbClr val="F0F0EE"/>
        </a:solidFill>
        <a:effectLst/>
      </p:bgPr>
    </p:bg>
    <p:spTree>
      <p:nvGrpSpPr>
        <p:cNvPr id="1" name=""/>
        <p:cNvGrpSpPr/>
        <p:nvPr/>
      </p:nvGrpSpPr>
      <p:grpSpPr>
        <a:xfrm>
          <a:off x="0" y="0"/>
          <a:ext cx="0" cy="0"/>
          <a:chOff x="0" y="0"/>
          <a:chExt cx="0" cy="0"/>
        </a:xfrm>
      </p:grpSpPr>
      <p:sp>
        <p:nvSpPr>
          <p:cNvPr id="2" name="Shape 0"/>
          <p:cNvSpPr/>
          <p:nvPr/>
        </p:nvSpPr>
        <p:spPr>
          <a:xfrm>
            <a:off x="0" y="0"/>
            <a:ext cx="9144000" cy="292608"/>
          </a:xfrm>
          <a:prstGeom prst="rect">
            <a:avLst/>
          </a:prstGeom>
          <a:solidFill>
            <a:srgbClr val="1A3C5E"/>
          </a:solidFill>
          <a:ln w="12700">
            <a:solidFill>
              <a:srgbClr val="1A3C5E"/>
            </a:solidFill>
            <a:prstDash val="solid"/>
          </a:ln>
        </p:spPr>
        <p:txBody>
          <a:bodyPr/>
          <a:lstStyle/>
          <a:p>
            <a:endParaRPr lang="fr-FR" noProof="0" dirty="0"/>
          </a:p>
        </p:txBody>
      </p:sp>
      <p:sp>
        <p:nvSpPr>
          <p:cNvPr id="3" name="Text 1"/>
          <p:cNvSpPr/>
          <p:nvPr/>
        </p:nvSpPr>
        <p:spPr>
          <a:xfrm>
            <a:off x="320040" y="0"/>
            <a:ext cx="8503920" cy="292608"/>
          </a:xfrm>
          <a:prstGeom prst="rect">
            <a:avLst/>
          </a:prstGeom>
          <a:noFill/>
          <a:ln/>
        </p:spPr>
        <p:txBody>
          <a:bodyPr wrap="square" lIns="0" tIns="0" rIns="0" bIns="0" rtlCol="0" anchor="ctr"/>
          <a:lstStyle/>
          <a:p>
            <a:pPr marL="0" indent="0">
              <a:buNone/>
            </a:pPr>
            <a:r>
              <a:rPr lang="fr-FR" sz="900" b="1" noProof="0" dirty="0">
                <a:solidFill>
                  <a:srgbClr val="D4EDDA"/>
                </a:solidFill>
              </a:rPr>
              <a:t>Mise en route — </a:t>
            </a:r>
            <a:r>
              <a:rPr lang="fr-FR" sz="900" noProof="0" dirty="0">
                <a:solidFill>
                  <a:srgbClr val="C8D8E8"/>
                </a:solidFill>
              </a:rPr>
              <a:t>Compréhension orale  ·  1re et 2e écoute</a:t>
            </a:r>
            <a:endParaRPr lang="fr-FR" sz="900" noProof="0" dirty="0"/>
          </a:p>
        </p:txBody>
      </p:sp>
      <p:pic>
        <p:nvPicPr>
          <p:cNvPr id="4" name="Image 0" descr="/mnt/user-data/uploads/1776682812903_image.png"/>
          <p:cNvPicPr>
            <a:picLocks noChangeAspect="1"/>
          </p:cNvPicPr>
          <p:nvPr/>
        </p:nvPicPr>
        <p:blipFill>
          <a:blip r:embed="rId3"/>
          <a:stretch>
            <a:fillRect/>
          </a:stretch>
        </p:blipFill>
        <p:spPr>
          <a:xfrm>
            <a:off x="1444752" y="320040"/>
            <a:ext cx="6263640" cy="4736592"/>
          </a:xfrm>
          <a:prstGeom prst="rect">
            <a:avLst/>
          </a:prstGeom>
          <a:effectLst>
            <a:outerShdw blurRad="76200" dist="25400" dir="8100000" algn="bl" rotWithShape="0">
              <a:srgbClr val="999999">
                <a:alpha val="2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Shape 0"/>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Text 1"/>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Correction collective — Compréhension orale</a:t>
            </a:r>
            <a:endParaRPr lang="fr-FR" sz="900" noProof="0" dirty="0"/>
          </a:p>
        </p:txBody>
      </p:sp>
      <p:sp>
        <p:nvSpPr>
          <p:cNvPr id="4" name="Text 2"/>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1</a:t>
            </a:r>
            <a:endParaRPr lang="fr-FR" sz="1000" noProof="0" dirty="0"/>
          </a:p>
        </p:txBody>
      </p:sp>
      <p:sp>
        <p:nvSpPr>
          <p:cNvPr id="5" name="Text 3"/>
          <p:cNvSpPr/>
          <p:nvPr/>
        </p:nvSpPr>
        <p:spPr>
          <a:xfrm>
            <a:off x="457200" y="530352"/>
            <a:ext cx="8229600" cy="475488"/>
          </a:xfrm>
          <a:prstGeom prst="rect">
            <a:avLst/>
          </a:prstGeom>
          <a:noFill/>
          <a:ln/>
        </p:spPr>
        <p:txBody>
          <a:bodyPr wrap="square" rtlCol="0" anchor="ctr"/>
          <a:lstStyle/>
          <a:p>
            <a:pPr marL="0" indent="0">
              <a:buNone/>
            </a:pPr>
            <a:r>
              <a:rPr lang="fr-FR" sz="2200" b="1" noProof="0" dirty="0">
                <a:solidFill>
                  <a:srgbClr val="1A3C5E"/>
                </a:solidFill>
                <a:latin typeface="Cambria" pitchFamily="34" charset="0"/>
                <a:ea typeface="Cambria" pitchFamily="34" charset="-122"/>
                <a:cs typeface="Cambria" pitchFamily="34" charset="-120"/>
              </a:rPr>
              <a:t>1re et 2e écoute — Correction collective</a:t>
            </a:r>
            <a:endParaRPr lang="fr-FR" sz="2200" noProof="0" dirty="0"/>
          </a:p>
        </p:txBody>
      </p:sp>
      <p:sp>
        <p:nvSpPr>
          <p:cNvPr id="6" name="Shape 4"/>
          <p:cNvSpPr/>
          <p:nvPr/>
        </p:nvSpPr>
        <p:spPr>
          <a:xfrm>
            <a:off x="7754112" y="521208"/>
            <a:ext cx="1207008" cy="420624"/>
          </a:xfrm>
          <a:prstGeom prst="rect">
            <a:avLst/>
          </a:prstGeom>
          <a:solidFill>
            <a:srgbClr val="1A3C5E"/>
          </a:solidFill>
          <a:ln w="12700">
            <a:solidFill>
              <a:srgbClr val="1A3C5E"/>
            </a:solidFill>
            <a:prstDash val="solid"/>
          </a:ln>
        </p:spPr>
        <p:txBody>
          <a:bodyPr/>
          <a:lstStyle/>
          <a:p>
            <a:endParaRPr lang="fr-FR" noProof="0" dirty="0"/>
          </a:p>
        </p:txBody>
      </p:sp>
      <p:sp>
        <p:nvSpPr>
          <p:cNvPr id="7" name="Text 5"/>
          <p:cNvSpPr/>
          <p:nvPr/>
        </p:nvSpPr>
        <p:spPr>
          <a:xfrm>
            <a:off x="7754112" y="521208"/>
            <a:ext cx="1207008" cy="420624"/>
          </a:xfrm>
          <a:prstGeom prst="rect">
            <a:avLst/>
          </a:prstGeom>
          <a:noFill/>
          <a:ln/>
        </p:spPr>
        <p:txBody>
          <a:bodyPr wrap="square" lIns="0" tIns="0" rIns="0" bIns="0" rtlCol="0" anchor="ctr"/>
          <a:lstStyle/>
          <a:p>
            <a:pPr marL="0" indent="0" algn="ctr">
              <a:buNone/>
            </a:pPr>
            <a:r>
              <a:rPr lang="fr-FR" sz="950" b="1" noProof="0" dirty="0">
                <a:solidFill>
                  <a:srgbClr val="FFFFFF"/>
                </a:solidFill>
              </a:rPr>
              <a:t>Collectif</a:t>
            </a:r>
            <a:endParaRPr lang="fr-FR" sz="950" noProof="0" dirty="0"/>
          </a:p>
        </p:txBody>
      </p:sp>
      <p:sp>
        <p:nvSpPr>
          <p:cNvPr id="8" name="Shape 6"/>
          <p:cNvSpPr/>
          <p:nvPr/>
        </p:nvSpPr>
        <p:spPr>
          <a:xfrm>
            <a:off x="457200" y="1115568"/>
            <a:ext cx="4114800" cy="365760"/>
          </a:xfrm>
          <a:prstGeom prst="rect">
            <a:avLst/>
          </a:prstGeom>
          <a:solidFill>
            <a:srgbClr val="1A3C5E"/>
          </a:solidFill>
          <a:ln w="12700">
            <a:solidFill>
              <a:srgbClr val="1A3C5E"/>
            </a:solidFill>
            <a:prstDash val="solid"/>
          </a:ln>
        </p:spPr>
        <p:txBody>
          <a:bodyPr/>
          <a:lstStyle/>
          <a:p>
            <a:endParaRPr lang="fr-FR" noProof="0" dirty="0"/>
          </a:p>
        </p:txBody>
      </p:sp>
      <p:sp>
        <p:nvSpPr>
          <p:cNvPr id="9" name="Text 7"/>
          <p:cNvSpPr/>
          <p:nvPr/>
        </p:nvSpPr>
        <p:spPr>
          <a:xfrm>
            <a:off x="457200" y="1115568"/>
            <a:ext cx="4114800" cy="365760"/>
          </a:xfrm>
          <a:prstGeom prst="rect">
            <a:avLst/>
          </a:prstGeom>
          <a:noFill/>
          <a:ln/>
        </p:spPr>
        <p:txBody>
          <a:bodyPr wrap="square" lIns="0" tIns="0" rIns="0" bIns="0" rtlCol="0" anchor="ctr"/>
          <a:lstStyle/>
          <a:p>
            <a:pPr marL="0" indent="0" algn="ctr">
              <a:buNone/>
            </a:pPr>
            <a:r>
              <a:rPr lang="fr-FR" sz="1200" b="1" noProof="0" dirty="0">
                <a:solidFill>
                  <a:srgbClr val="FFFFFF"/>
                </a:solidFill>
              </a:rPr>
              <a:t>1re écoute</a:t>
            </a:r>
            <a:endParaRPr lang="fr-FR" sz="1200" noProof="0" dirty="0"/>
          </a:p>
        </p:txBody>
      </p:sp>
      <p:sp>
        <p:nvSpPr>
          <p:cNvPr id="10" name="Shape 8"/>
          <p:cNvSpPr/>
          <p:nvPr/>
        </p:nvSpPr>
        <p:spPr>
          <a:xfrm>
            <a:off x="457200" y="1591056"/>
            <a:ext cx="402336" cy="402336"/>
          </a:xfrm>
          <a:prstGeom prst="ellipse">
            <a:avLst/>
          </a:prstGeom>
          <a:solidFill>
            <a:srgbClr val="1A3C5E"/>
          </a:solidFill>
          <a:ln w="12700">
            <a:solidFill>
              <a:srgbClr val="1A3C5E"/>
            </a:solidFill>
            <a:prstDash val="solid"/>
          </a:ln>
        </p:spPr>
        <p:txBody>
          <a:bodyPr/>
          <a:lstStyle/>
          <a:p>
            <a:endParaRPr lang="fr-FR" noProof="0" dirty="0"/>
          </a:p>
        </p:txBody>
      </p:sp>
      <p:sp>
        <p:nvSpPr>
          <p:cNvPr id="11" name="Text 9"/>
          <p:cNvSpPr/>
          <p:nvPr/>
        </p:nvSpPr>
        <p:spPr>
          <a:xfrm>
            <a:off x="457200" y="1591056"/>
            <a:ext cx="402336" cy="402336"/>
          </a:xfrm>
          <a:prstGeom prst="rect">
            <a:avLst/>
          </a:prstGeom>
          <a:noFill/>
          <a:ln/>
        </p:spPr>
        <p:txBody>
          <a:bodyPr wrap="square" lIns="0" tIns="0" rIns="0" bIns="0" rtlCol="0" anchor="ctr"/>
          <a:lstStyle/>
          <a:p>
            <a:pPr marL="0" indent="0" algn="ctr">
              <a:buNone/>
            </a:pPr>
            <a:r>
              <a:rPr lang="fr-FR" sz="1200" b="1" noProof="0" dirty="0">
                <a:solidFill>
                  <a:srgbClr val="FFFFFF"/>
                </a:solidFill>
              </a:rPr>
              <a:t>1</a:t>
            </a:r>
            <a:endParaRPr lang="fr-FR" sz="1200" noProof="0" dirty="0"/>
          </a:p>
        </p:txBody>
      </p:sp>
      <p:sp>
        <p:nvSpPr>
          <p:cNvPr id="12" name="Shape 10"/>
          <p:cNvSpPr/>
          <p:nvPr/>
        </p:nvSpPr>
        <p:spPr>
          <a:xfrm>
            <a:off x="950976" y="1536192"/>
            <a:ext cx="3621024" cy="694944"/>
          </a:xfrm>
          <a:prstGeom prst="rect">
            <a:avLst/>
          </a:prstGeom>
          <a:solidFill>
            <a:srgbClr val="F4F7FA"/>
          </a:solidFill>
          <a:ln w="6350">
            <a:solidFill>
              <a:srgbClr val="DEE4EC"/>
            </a:solidFill>
            <a:prstDash val="solid"/>
          </a:ln>
        </p:spPr>
        <p:txBody>
          <a:bodyPr/>
          <a:lstStyle/>
          <a:p>
            <a:endParaRPr lang="fr-FR" noProof="0" dirty="0"/>
          </a:p>
        </p:txBody>
      </p:sp>
      <p:sp>
        <p:nvSpPr>
          <p:cNvPr id="13" name="Text 11"/>
          <p:cNvSpPr/>
          <p:nvPr/>
        </p:nvSpPr>
        <p:spPr>
          <a:xfrm>
            <a:off x="1042416" y="1572768"/>
            <a:ext cx="3438144" cy="292608"/>
          </a:xfrm>
          <a:prstGeom prst="rect">
            <a:avLst/>
          </a:prstGeom>
          <a:noFill/>
          <a:ln/>
        </p:spPr>
        <p:txBody>
          <a:bodyPr wrap="square" rtlCol="0" anchor="ctr"/>
          <a:lstStyle/>
          <a:p>
            <a:pPr marL="0" indent="0">
              <a:buNone/>
            </a:pPr>
            <a:r>
              <a:rPr lang="fr-FR" sz="1050" b="1" noProof="0" dirty="0">
                <a:solidFill>
                  <a:srgbClr val="1A3C5E"/>
                </a:solidFill>
              </a:rPr>
              <a:t>Problème évoqué par le journaliste ?</a:t>
            </a:r>
            <a:endParaRPr lang="fr-FR" sz="1050" noProof="0" dirty="0"/>
          </a:p>
        </p:txBody>
      </p:sp>
      <p:sp>
        <p:nvSpPr>
          <p:cNvPr id="14" name="Text 12"/>
          <p:cNvSpPr/>
          <p:nvPr/>
        </p:nvSpPr>
        <p:spPr>
          <a:xfrm>
            <a:off x="1042416" y="1865376"/>
            <a:ext cx="3438144" cy="292608"/>
          </a:xfrm>
          <a:prstGeom prst="rect">
            <a:avLst/>
          </a:prstGeom>
          <a:noFill/>
          <a:ln/>
        </p:spPr>
        <p:txBody>
          <a:bodyPr wrap="square" rtlCol="0" anchor="ctr"/>
          <a:lstStyle/>
          <a:p>
            <a:pPr marL="0" indent="0">
              <a:buNone/>
            </a:pPr>
            <a:r>
              <a:rPr lang="fr-FR" sz="1000" i="1" noProof="0" dirty="0">
                <a:solidFill>
                  <a:srgbClr val="2D7D62"/>
                </a:solidFill>
              </a:rPr>
              <a:t>✓  La sous-représentation des femmes dans les médias audiovisuels</a:t>
            </a:r>
            <a:endParaRPr lang="fr-FR" sz="1000" noProof="0" dirty="0"/>
          </a:p>
        </p:txBody>
      </p:sp>
      <p:sp>
        <p:nvSpPr>
          <p:cNvPr id="15" name="Shape 13"/>
          <p:cNvSpPr/>
          <p:nvPr/>
        </p:nvSpPr>
        <p:spPr>
          <a:xfrm>
            <a:off x="457200" y="2368296"/>
            <a:ext cx="402336" cy="402336"/>
          </a:xfrm>
          <a:prstGeom prst="ellipse">
            <a:avLst/>
          </a:prstGeom>
          <a:solidFill>
            <a:srgbClr val="1A3C5E"/>
          </a:solidFill>
          <a:ln w="12700">
            <a:solidFill>
              <a:srgbClr val="1A3C5E"/>
            </a:solidFill>
            <a:prstDash val="solid"/>
          </a:ln>
        </p:spPr>
        <p:txBody>
          <a:bodyPr/>
          <a:lstStyle/>
          <a:p>
            <a:endParaRPr lang="fr-FR" noProof="0" dirty="0"/>
          </a:p>
        </p:txBody>
      </p:sp>
      <p:sp>
        <p:nvSpPr>
          <p:cNvPr id="16" name="Text 14"/>
          <p:cNvSpPr/>
          <p:nvPr/>
        </p:nvSpPr>
        <p:spPr>
          <a:xfrm>
            <a:off x="457200" y="2368296"/>
            <a:ext cx="402336" cy="402336"/>
          </a:xfrm>
          <a:prstGeom prst="rect">
            <a:avLst/>
          </a:prstGeom>
          <a:noFill/>
          <a:ln/>
        </p:spPr>
        <p:txBody>
          <a:bodyPr wrap="square" lIns="0" tIns="0" rIns="0" bIns="0" rtlCol="0" anchor="ctr"/>
          <a:lstStyle/>
          <a:p>
            <a:pPr marL="0" indent="0" algn="ctr">
              <a:buNone/>
            </a:pPr>
            <a:r>
              <a:rPr lang="fr-FR" sz="1200" b="1" noProof="0" dirty="0">
                <a:solidFill>
                  <a:srgbClr val="FFFFFF"/>
                </a:solidFill>
              </a:rPr>
              <a:t>2</a:t>
            </a:r>
            <a:endParaRPr lang="fr-FR" sz="1200" noProof="0" dirty="0"/>
          </a:p>
        </p:txBody>
      </p:sp>
      <p:sp>
        <p:nvSpPr>
          <p:cNvPr id="17" name="Shape 15"/>
          <p:cNvSpPr/>
          <p:nvPr/>
        </p:nvSpPr>
        <p:spPr>
          <a:xfrm>
            <a:off x="950976" y="2313432"/>
            <a:ext cx="3621024" cy="694944"/>
          </a:xfrm>
          <a:prstGeom prst="rect">
            <a:avLst/>
          </a:prstGeom>
          <a:solidFill>
            <a:srgbClr val="F4F7FA"/>
          </a:solidFill>
          <a:ln w="6350">
            <a:solidFill>
              <a:srgbClr val="DEE4EC"/>
            </a:solidFill>
            <a:prstDash val="solid"/>
          </a:ln>
        </p:spPr>
        <p:txBody>
          <a:bodyPr/>
          <a:lstStyle/>
          <a:p>
            <a:endParaRPr lang="fr-FR" noProof="0" dirty="0"/>
          </a:p>
        </p:txBody>
      </p:sp>
      <p:sp>
        <p:nvSpPr>
          <p:cNvPr id="18" name="Text 16"/>
          <p:cNvSpPr/>
          <p:nvPr/>
        </p:nvSpPr>
        <p:spPr>
          <a:xfrm>
            <a:off x="1042416" y="2350008"/>
            <a:ext cx="3438144" cy="292608"/>
          </a:xfrm>
          <a:prstGeom prst="rect">
            <a:avLst/>
          </a:prstGeom>
          <a:noFill/>
          <a:ln/>
        </p:spPr>
        <p:txBody>
          <a:bodyPr wrap="square" rtlCol="0" anchor="ctr"/>
          <a:lstStyle/>
          <a:p>
            <a:pPr marL="0" indent="0">
              <a:buNone/>
            </a:pPr>
            <a:r>
              <a:rPr lang="fr-FR" sz="1050" b="1" noProof="0" dirty="0">
                <a:solidFill>
                  <a:srgbClr val="1A3C5E"/>
                </a:solidFill>
              </a:rPr>
              <a:t>Comment ce problème a-t-il été mis en évidence ?</a:t>
            </a:r>
            <a:endParaRPr lang="fr-FR" sz="1050" noProof="0" dirty="0"/>
          </a:p>
        </p:txBody>
      </p:sp>
      <p:sp>
        <p:nvSpPr>
          <p:cNvPr id="19" name="Text 17"/>
          <p:cNvSpPr/>
          <p:nvPr/>
        </p:nvSpPr>
        <p:spPr>
          <a:xfrm>
            <a:off x="1042416" y="2642616"/>
            <a:ext cx="3438144" cy="292608"/>
          </a:xfrm>
          <a:prstGeom prst="rect">
            <a:avLst/>
          </a:prstGeom>
          <a:noFill/>
          <a:ln/>
        </p:spPr>
        <p:txBody>
          <a:bodyPr wrap="square" rtlCol="0" anchor="ctr"/>
          <a:lstStyle/>
          <a:p>
            <a:pPr marL="0" indent="0">
              <a:buNone/>
            </a:pPr>
            <a:r>
              <a:rPr lang="fr-FR" sz="1000" i="1" noProof="0" dirty="0">
                <a:solidFill>
                  <a:srgbClr val="2D7D62"/>
                </a:solidFill>
              </a:rPr>
              <a:t>✓  Par des statistiques comparatives entre femmes et hommes à l'antenne</a:t>
            </a:r>
            <a:endParaRPr lang="fr-FR" sz="1000" noProof="0" dirty="0"/>
          </a:p>
        </p:txBody>
      </p:sp>
      <p:sp>
        <p:nvSpPr>
          <p:cNvPr id="20" name="Shape 18"/>
          <p:cNvSpPr/>
          <p:nvPr/>
        </p:nvSpPr>
        <p:spPr>
          <a:xfrm>
            <a:off x="457200" y="3145536"/>
            <a:ext cx="402336" cy="402336"/>
          </a:xfrm>
          <a:prstGeom prst="ellipse">
            <a:avLst/>
          </a:prstGeom>
          <a:solidFill>
            <a:srgbClr val="1A3C5E"/>
          </a:solidFill>
          <a:ln w="12700">
            <a:solidFill>
              <a:srgbClr val="1A3C5E"/>
            </a:solidFill>
            <a:prstDash val="solid"/>
          </a:ln>
        </p:spPr>
        <p:txBody>
          <a:bodyPr/>
          <a:lstStyle/>
          <a:p>
            <a:endParaRPr lang="fr-FR" noProof="0" dirty="0"/>
          </a:p>
        </p:txBody>
      </p:sp>
      <p:sp>
        <p:nvSpPr>
          <p:cNvPr id="21" name="Text 19"/>
          <p:cNvSpPr/>
          <p:nvPr/>
        </p:nvSpPr>
        <p:spPr>
          <a:xfrm>
            <a:off x="457200" y="3145536"/>
            <a:ext cx="402336" cy="402336"/>
          </a:xfrm>
          <a:prstGeom prst="rect">
            <a:avLst/>
          </a:prstGeom>
          <a:noFill/>
          <a:ln/>
        </p:spPr>
        <p:txBody>
          <a:bodyPr wrap="square" lIns="0" tIns="0" rIns="0" bIns="0" rtlCol="0" anchor="ctr"/>
          <a:lstStyle/>
          <a:p>
            <a:pPr marL="0" indent="0" algn="ctr">
              <a:buNone/>
            </a:pPr>
            <a:r>
              <a:rPr lang="fr-FR" sz="1200" b="1" noProof="0" dirty="0">
                <a:solidFill>
                  <a:srgbClr val="FFFFFF"/>
                </a:solidFill>
              </a:rPr>
              <a:t>3</a:t>
            </a:r>
            <a:endParaRPr lang="fr-FR" sz="1200" noProof="0" dirty="0"/>
          </a:p>
        </p:txBody>
      </p:sp>
      <p:sp>
        <p:nvSpPr>
          <p:cNvPr id="22" name="Shape 20"/>
          <p:cNvSpPr/>
          <p:nvPr/>
        </p:nvSpPr>
        <p:spPr>
          <a:xfrm>
            <a:off x="950976" y="3090672"/>
            <a:ext cx="3621024" cy="694944"/>
          </a:xfrm>
          <a:prstGeom prst="rect">
            <a:avLst/>
          </a:prstGeom>
          <a:solidFill>
            <a:srgbClr val="F4F7FA"/>
          </a:solidFill>
          <a:ln w="6350">
            <a:solidFill>
              <a:srgbClr val="DEE4EC"/>
            </a:solidFill>
            <a:prstDash val="solid"/>
          </a:ln>
        </p:spPr>
        <p:txBody>
          <a:bodyPr/>
          <a:lstStyle/>
          <a:p>
            <a:endParaRPr lang="fr-FR" noProof="0" dirty="0"/>
          </a:p>
        </p:txBody>
      </p:sp>
      <p:sp>
        <p:nvSpPr>
          <p:cNvPr id="23" name="Text 21"/>
          <p:cNvSpPr/>
          <p:nvPr/>
        </p:nvSpPr>
        <p:spPr>
          <a:xfrm>
            <a:off x="1042416" y="3127248"/>
            <a:ext cx="3438144" cy="292608"/>
          </a:xfrm>
          <a:prstGeom prst="rect">
            <a:avLst/>
          </a:prstGeom>
          <a:noFill/>
          <a:ln/>
        </p:spPr>
        <p:txBody>
          <a:bodyPr wrap="square" rtlCol="0" anchor="ctr"/>
          <a:lstStyle/>
          <a:p>
            <a:pPr marL="0" indent="0">
              <a:buNone/>
            </a:pPr>
            <a:r>
              <a:rPr lang="fr-FR" sz="1050" b="1" noProof="0" dirty="0">
                <a:solidFill>
                  <a:srgbClr val="1A3C5E"/>
                </a:solidFill>
              </a:rPr>
              <a:t>Quels médias sont cités ?</a:t>
            </a:r>
            <a:endParaRPr lang="fr-FR" sz="1050" noProof="0" dirty="0"/>
          </a:p>
        </p:txBody>
      </p:sp>
      <p:sp>
        <p:nvSpPr>
          <p:cNvPr id="24" name="Text 22"/>
          <p:cNvSpPr/>
          <p:nvPr/>
        </p:nvSpPr>
        <p:spPr>
          <a:xfrm>
            <a:off x="1042416" y="3419856"/>
            <a:ext cx="3438144" cy="292608"/>
          </a:xfrm>
          <a:prstGeom prst="rect">
            <a:avLst/>
          </a:prstGeom>
          <a:noFill/>
          <a:ln/>
        </p:spPr>
        <p:txBody>
          <a:bodyPr wrap="square" rtlCol="0" anchor="ctr"/>
          <a:lstStyle/>
          <a:p>
            <a:pPr marL="0" indent="0">
              <a:buNone/>
            </a:pPr>
            <a:r>
              <a:rPr lang="fr-FR" sz="1000" i="1" noProof="0" dirty="0">
                <a:solidFill>
                  <a:srgbClr val="2D7D62"/>
                </a:solidFill>
              </a:rPr>
              <a:t>✓  La télévision · la radio · la presse écrite</a:t>
            </a:r>
            <a:endParaRPr lang="fr-FR" sz="1000" noProof="0" dirty="0"/>
          </a:p>
        </p:txBody>
      </p:sp>
      <p:sp>
        <p:nvSpPr>
          <p:cNvPr id="25" name="Shape 23"/>
          <p:cNvSpPr/>
          <p:nvPr/>
        </p:nvSpPr>
        <p:spPr>
          <a:xfrm>
            <a:off x="4754880" y="1115568"/>
            <a:ext cx="3931920" cy="365760"/>
          </a:xfrm>
          <a:prstGeom prst="rect">
            <a:avLst/>
          </a:prstGeom>
          <a:solidFill>
            <a:srgbClr val="2856A3"/>
          </a:solidFill>
          <a:ln w="12700">
            <a:solidFill>
              <a:srgbClr val="2856A3"/>
            </a:solidFill>
            <a:prstDash val="solid"/>
          </a:ln>
        </p:spPr>
        <p:txBody>
          <a:bodyPr/>
          <a:lstStyle/>
          <a:p>
            <a:endParaRPr lang="fr-FR" noProof="0" dirty="0"/>
          </a:p>
        </p:txBody>
      </p:sp>
      <p:sp>
        <p:nvSpPr>
          <p:cNvPr id="26" name="Text 24"/>
          <p:cNvSpPr/>
          <p:nvPr/>
        </p:nvSpPr>
        <p:spPr>
          <a:xfrm>
            <a:off x="4754880" y="1115568"/>
            <a:ext cx="3931920" cy="365760"/>
          </a:xfrm>
          <a:prstGeom prst="rect">
            <a:avLst/>
          </a:prstGeom>
          <a:noFill/>
          <a:ln/>
        </p:spPr>
        <p:txBody>
          <a:bodyPr wrap="square" lIns="0" tIns="0" rIns="0" bIns="0" rtlCol="0" anchor="ctr"/>
          <a:lstStyle/>
          <a:p>
            <a:pPr marL="0" indent="0" algn="ctr">
              <a:buNone/>
            </a:pPr>
            <a:r>
              <a:rPr lang="fr-FR" sz="1200" b="1" noProof="0" dirty="0">
                <a:solidFill>
                  <a:srgbClr val="FFFFFF"/>
                </a:solidFill>
              </a:rPr>
              <a:t>2e écoute</a:t>
            </a:r>
            <a:endParaRPr lang="fr-FR" sz="1200" noProof="0" dirty="0"/>
          </a:p>
        </p:txBody>
      </p:sp>
      <p:sp>
        <p:nvSpPr>
          <p:cNvPr id="27" name="Shape 25"/>
          <p:cNvSpPr/>
          <p:nvPr/>
        </p:nvSpPr>
        <p:spPr>
          <a:xfrm>
            <a:off x="4754880" y="1591056"/>
            <a:ext cx="402336" cy="402336"/>
          </a:xfrm>
          <a:prstGeom prst="ellipse">
            <a:avLst/>
          </a:prstGeom>
          <a:solidFill>
            <a:srgbClr val="2856A3"/>
          </a:solidFill>
          <a:ln w="12700">
            <a:solidFill>
              <a:srgbClr val="2856A3"/>
            </a:solidFill>
            <a:prstDash val="solid"/>
          </a:ln>
        </p:spPr>
        <p:txBody>
          <a:bodyPr/>
          <a:lstStyle/>
          <a:p>
            <a:endParaRPr lang="fr-FR" noProof="0" dirty="0"/>
          </a:p>
        </p:txBody>
      </p:sp>
      <p:sp>
        <p:nvSpPr>
          <p:cNvPr id="28" name="Text 26"/>
          <p:cNvSpPr/>
          <p:nvPr/>
        </p:nvSpPr>
        <p:spPr>
          <a:xfrm>
            <a:off x="4754880" y="1591056"/>
            <a:ext cx="402336" cy="402336"/>
          </a:xfrm>
          <a:prstGeom prst="rect">
            <a:avLst/>
          </a:prstGeom>
          <a:noFill/>
          <a:ln/>
        </p:spPr>
        <p:txBody>
          <a:bodyPr wrap="square" lIns="0" tIns="0" rIns="0" bIns="0" rtlCol="0" anchor="ctr"/>
          <a:lstStyle/>
          <a:p>
            <a:pPr marL="0" indent="0" algn="ctr">
              <a:buNone/>
            </a:pPr>
            <a:r>
              <a:rPr lang="fr-FR" sz="1200" b="1" noProof="0" dirty="0">
                <a:solidFill>
                  <a:srgbClr val="FFFFFF"/>
                </a:solidFill>
              </a:rPr>
              <a:t>4</a:t>
            </a:r>
            <a:endParaRPr lang="fr-FR" sz="1200" noProof="0" dirty="0"/>
          </a:p>
        </p:txBody>
      </p:sp>
      <p:sp>
        <p:nvSpPr>
          <p:cNvPr id="29" name="Shape 27"/>
          <p:cNvSpPr/>
          <p:nvPr/>
        </p:nvSpPr>
        <p:spPr>
          <a:xfrm>
            <a:off x="5248656" y="1536192"/>
            <a:ext cx="3438144" cy="694944"/>
          </a:xfrm>
          <a:prstGeom prst="rect">
            <a:avLst/>
          </a:prstGeom>
          <a:solidFill>
            <a:srgbClr val="F4F7FA"/>
          </a:solidFill>
          <a:ln w="6350">
            <a:solidFill>
              <a:srgbClr val="DEE4EC"/>
            </a:solidFill>
            <a:prstDash val="solid"/>
          </a:ln>
        </p:spPr>
        <p:txBody>
          <a:bodyPr/>
          <a:lstStyle/>
          <a:p>
            <a:endParaRPr lang="fr-FR" noProof="0" dirty="0"/>
          </a:p>
        </p:txBody>
      </p:sp>
      <p:sp>
        <p:nvSpPr>
          <p:cNvPr id="30" name="Text 28"/>
          <p:cNvSpPr/>
          <p:nvPr/>
        </p:nvSpPr>
        <p:spPr>
          <a:xfrm>
            <a:off x="5248656" y="1486865"/>
            <a:ext cx="3255264" cy="292608"/>
          </a:xfrm>
          <a:prstGeom prst="rect">
            <a:avLst/>
          </a:prstGeom>
          <a:noFill/>
          <a:ln/>
        </p:spPr>
        <p:txBody>
          <a:bodyPr wrap="square" rtlCol="0" anchor="ctr"/>
          <a:lstStyle/>
          <a:p>
            <a:pPr marL="0" indent="0">
              <a:buNone/>
            </a:pPr>
            <a:r>
              <a:rPr lang="fr-FR" sz="1050" b="1" noProof="0" dirty="0">
                <a:solidFill>
                  <a:srgbClr val="1A3C5E"/>
                </a:solidFill>
              </a:rPr>
              <a:t>Inégalité relevée pour chaque média ?</a:t>
            </a:r>
            <a:endParaRPr lang="fr-FR" sz="1050" noProof="0" dirty="0"/>
          </a:p>
        </p:txBody>
      </p:sp>
      <p:sp>
        <p:nvSpPr>
          <p:cNvPr id="31" name="Text 29"/>
          <p:cNvSpPr/>
          <p:nvPr/>
        </p:nvSpPr>
        <p:spPr>
          <a:xfrm>
            <a:off x="5248656" y="1719743"/>
            <a:ext cx="3438144" cy="474565"/>
          </a:xfrm>
          <a:prstGeom prst="rect">
            <a:avLst/>
          </a:prstGeom>
          <a:noFill/>
          <a:ln/>
        </p:spPr>
        <p:txBody>
          <a:bodyPr wrap="square" rtlCol="0" anchor="ctr"/>
          <a:lstStyle/>
          <a:p>
            <a:pPr marL="0" indent="0">
              <a:buNone/>
            </a:pPr>
            <a:r>
              <a:rPr lang="fr-FR" sz="800" i="1" noProof="0" dirty="0">
                <a:solidFill>
                  <a:srgbClr val="2D7D62"/>
                </a:solidFill>
              </a:rPr>
              <a:t>✓  Radio : 27 % du temps de parole des femmes</a:t>
            </a:r>
            <a:endParaRPr lang="fr-FR" sz="800" noProof="0" dirty="0"/>
          </a:p>
          <a:p>
            <a:pPr marL="0" indent="0">
              <a:buNone/>
            </a:pPr>
            <a:r>
              <a:rPr lang="fr-FR" sz="800" i="1" noProof="0" dirty="0">
                <a:solidFill>
                  <a:srgbClr val="2D7D62"/>
                </a:solidFill>
              </a:rPr>
              <a:t>   Presse : hommes 3 fois plus photographiés · 82 % des articles</a:t>
            </a:r>
            <a:endParaRPr lang="fr-FR" sz="800" noProof="0" dirty="0"/>
          </a:p>
          <a:p>
            <a:pPr marL="0" indent="0">
              <a:buNone/>
            </a:pPr>
            <a:r>
              <a:rPr lang="fr-FR" sz="800" i="1" noProof="0" dirty="0">
                <a:solidFill>
                  <a:srgbClr val="2D7D62"/>
                </a:solidFill>
              </a:rPr>
              <a:t>   TV : interventions plus fréquentes, plus longues, plus valorisantes</a:t>
            </a:r>
            <a:endParaRPr lang="fr-FR" sz="800" noProof="0" dirty="0"/>
          </a:p>
        </p:txBody>
      </p:sp>
      <p:sp>
        <p:nvSpPr>
          <p:cNvPr id="32" name="Shape 30"/>
          <p:cNvSpPr/>
          <p:nvPr/>
        </p:nvSpPr>
        <p:spPr>
          <a:xfrm>
            <a:off x="4754880" y="2368296"/>
            <a:ext cx="402336" cy="402336"/>
          </a:xfrm>
          <a:prstGeom prst="ellipse">
            <a:avLst/>
          </a:prstGeom>
          <a:solidFill>
            <a:srgbClr val="2856A3"/>
          </a:solidFill>
          <a:ln w="12700">
            <a:solidFill>
              <a:srgbClr val="2856A3"/>
            </a:solidFill>
            <a:prstDash val="solid"/>
          </a:ln>
        </p:spPr>
        <p:txBody>
          <a:bodyPr/>
          <a:lstStyle/>
          <a:p>
            <a:endParaRPr lang="fr-FR" noProof="0" dirty="0"/>
          </a:p>
        </p:txBody>
      </p:sp>
      <p:sp>
        <p:nvSpPr>
          <p:cNvPr id="33" name="Text 31"/>
          <p:cNvSpPr/>
          <p:nvPr/>
        </p:nvSpPr>
        <p:spPr>
          <a:xfrm>
            <a:off x="4754880" y="2368296"/>
            <a:ext cx="402336" cy="402336"/>
          </a:xfrm>
          <a:prstGeom prst="rect">
            <a:avLst/>
          </a:prstGeom>
          <a:noFill/>
          <a:ln/>
        </p:spPr>
        <p:txBody>
          <a:bodyPr wrap="square" lIns="0" tIns="0" rIns="0" bIns="0" rtlCol="0" anchor="ctr"/>
          <a:lstStyle/>
          <a:p>
            <a:pPr marL="0" indent="0" algn="ctr">
              <a:buNone/>
            </a:pPr>
            <a:r>
              <a:rPr lang="fr-FR" sz="1200" b="1" noProof="0" dirty="0">
                <a:solidFill>
                  <a:srgbClr val="FFFFFF"/>
                </a:solidFill>
              </a:rPr>
              <a:t>5</a:t>
            </a:r>
            <a:endParaRPr lang="fr-FR" sz="1200" noProof="0" dirty="0"/>
          </a:p>
        </p:txBody>
      </p:sp>
      <p:sp>
        <p:nvSpPr>
          <p:cNvPr id="34" name="Shape 32"/>
          <p:cNvSpPr/>
          <p:nvPr/>
        </p:nvSpPr>
        <p:spPr>
          <a:xfrm>
            <a:off x="5248656" y="2313432"/>
            <a:ext cx="3438144" cy="694944"/>
          </a:xfrm>
          <a:prstGeom prst="rect">
            <a:avLst/>
          </a:prstGeom>
          <a:solidFill>
            <a:srgbClr val="F4F7FA"/>
          </a:solidFill>
          <a:ln w="6350">
            <a:solidFill>
              <a:srgbClr val="DEE4EC"/>
            </a:solidFill>
            <a:prstDash val="solid"/>
          </a:ln>
        </p:spPr>
        <p:txBody>
          <a:bodyPr/>
          <a:lstStyle/>
          <a:p>
            <a:endParaRPr lang="fr-FR" noProof="0" dirty="0"/>
          </a:p>
        </p:txBody>
      </p:sp>
      <p:sp>
        <p:nvSpPr>
          <p:cNvPr id="35" name="Text 33"/>
          <p:cNvSpPr/>
          <p:nvPr/>
        </p:nvSpPr>
        <p:spPr>
          <a:xfrm>
            <a:off x="5340096" y="2350008"/>
            <a:ext cx="3255264" cy="292608"/>
          </a:xfrm>
          <a:prstGeom prst="rect">
            <a:avLst/>
          </a:prstGeom>
          <a:noFill/>
          <a:ln/>
        </p:spPr>
        <p:txBody>
          <a:bodyPr wrap="square" rtlCol="0" anchor="ctr"/>
          <a:lstStyle/>
          <a:p>
            <a:pPr marL="0" indent="0">
              <a:buNone/>
            </a:pPr>
            <a:r>
              <a:rPr lang="fr-FR" sz="1050" b="1" noProof="0" dirty="0">
                <a:solidFill>
                  <a:srgbClr val="1A3C5E"/>
                </a:solidFill>
              </a:rPr>
              <a:t>Autre inégalité soulignée ?</a:t>
            </a:r>
            <a:endParaRPr lang="fr-FR" sz="1050" noProof="0" dirty="0"/>
          </a:p>
        </p:txBody>
      </p:sp>
      <p:sp>
        <p:nvSpPr>
          <p:cNvPr id="36" name="Text 34"/>
          <p:cNvSpPr/>
          <p:nvPr/>
        </p:nvSpPr>
        <p:spPr>
          <a:xfrm>
            <a:off x="5340096" y="2642616"/>
            <a:ext cx="3255264" cy="292608"/>
          </a:xfrm>
          <a:prstGeom prst="rect">
            <a:avLst/>
          </a:prstGeom>
          <a:noFill/>
          <a:ln/>
        </p:spPr>
        <p:txBody>
          <a:bodyPr wrap="square" rtlCol="0" anchor="ctr"/>
          <a:lstStyle/>
          <a:p>
            <a:pPr marL="0" indent="0">
              <a:buNone/>
            </a:pPr>
            <a:r>
              <a:rPr lang="fr-FR" sz="1000" i="1" noProof="0" dirty="0">
                <a:solidFill>
                  <a:srgbClr val="2D7D62"/>
                </a:solidFill>
              </a:rPr>
              <a:t>✓  Hommes = experts · femmes = témoins ou victimes</a:t>
            </a:r>
            <a:endParaRPr lang="fr-FR" sz="1000" noProof="0" dirty="0"/>
          </a:p>
          <a:p>
            <a:pPr marL="0" indent="0">
              <a:buNone/>
            </a:pPr>
            <a:r>
              <a:rPr lang="fr-FR" sz="1000" i="1" noProof="0" dirty="0">
                <a:solidFill>
                  <a:srgbClr val="2D7D62"/>
                </a:solidFill>
              </a:rPr>
              <a:t>   Stéréotypes véhiculés par les médias</a:t>
            </a:r>
            <a:endParaRPr lang="fr-FR" sz="1000" noProof="0" dirty="0"/>
          </a:p>
        </p:txBody>
      </p:sp>
      <p:sp>
        <p:nvSpPr>
          <p:cNvPr id="37" name="Shape 35"/>
          <p:cNvSpPr/>
          <p:nvPr/>
        </p:nvSpPr>
        <p:spPr>
          <a:xfrm>
            <a:off x="4754880" y="3145536"/>
            <a:ext cx="402336" cy="402336"/>
          </a:xfrm>
          <a:prstGeom prst="ellipse">
            <a:avLst/>
          </a:prstGeom>
          <a:solidFill>
            <a:srgbClr val="2856A3"/>
          </a:solidFill>
          <a:ln w="12700">
            <a:solidFill>
              <a:srgbClr val="2856A3"/>
            </a:solidFill>
            <a:prstDash val="solid"/>
          </a:ln>
        </p:spPr>
        <p:txBody>
          <a:bodyPr/>
          <a:lstStyle/>
          <a:p>
            <a:endParaRPr lang="fr-FR" noProof="0" dirty="0"/>
          </a:p>
        </p:txBody>
      </p:sp>
      <p:sp>
        <p:nvSpPr>
          <p:cNvPr id="38" name="Text 36"/>
          <p:cNvSpPr/>
          <p:nvPr/>
        </p:nvSpPr>
        <p:spPr>
          <a:xfrm>
            <a:off x="4754880" y="3145536"/>
            <a:ext cx="402336" cy="402336"/>
          </a:xfrm>
          <a:prstGeom prst="rect">
            <a:avLst/>
          </a:prstGeom>
          <a:noFill/>
          <a:ln/>
        </p:spPr>
        <p:txBody>
          <a:bodyPr wrap="square" lIns="0" tIns="0" rIns="0" bIns="0" rtlCol="0" anchor="ctr"/>
          <a:lstStyle/>
          <a:p>
            <a:pPr marL="0" indent="0" algn="ctr">
              <a:buNone/>
            </a:pPr>
            <a:r>
              <a:rPr lang="fr-FR" sz="1200" b="1" noProof="0" dirty="0">
                <a:solidFill>
                  <a:srgbClr val="FFFFFF"/>
                </a:solidFill>
              </a:rPr>
              <a:t>6</a:t>
            </a:r>
            <a:endParaRPr lang="fr-FR" sz="1200" noProof="0" dirty="0"/>
          </a:p>
        </p:txBody>
      </p:sp>
      <p:sp>
        <p:nvSpPr>
          <p:cNvPr id="39" name="Shape 37"/>
          <p:cNvSpPr/>
          <p:nvPr/>
        </p:nvSpPr>
        <p:spPr>
          <a:xfrm>
            <a:off x="5248656" y="3090672"/>
            <a:ext cx="3438144" cy="694944"/>
          </a:xfrm>
          <a:prstGeom prst="rect">
            <a:avLst/>
          </a:prstGeom>
          <a:solidFill>
            <a:srgbClr val="F4F7FA"/>
          </a:solidFill>
          <a:ln w="6350">
            <a:solidFill>
              <a:srgbClr val="DEE4EC"/>
            </a:solidFill>
            <a:prstDash val="solid"/>
          </a:ln>
        </p:spPr>
        <p:txBody>
          <a:bodyPr/>
          <a:lstStyle/>
          <a:p>
            <a:endParaRPr lang="fr-FR" noProof="0" dirty="0"/>
          </a:p>
        </p:txBody>
      </p:sp>
      <p:sp>
        <p:nvSpPr>
          <p:cNvPr id="40" name="Text 38"/>
          <p:cNvSpPr/>
          <p:nvPr/>
        </p:nvSpPr>
        <p:spPr>
          <a:xfrm>
            <a:off x="5340096" y="3077417"/>
            <a:ext cx="3255264" cy="292608"/>
          </a:xfrm>
          <a:prstGeom prst="rect">
            <a:avLst/>
          </a:prstGeom>
          <a:noFill/>
          <a:ln/>
        </p:spPr>
        <p:txBody>
          <a:bodyPr wrap="square" rtlCol="0" anchor="ctr"/>
          <a:lstStyle/>
          <a:p>
            <a:pPr marL="0" indent="0">
              <a:buNone/>
            </a:pPr>
            <a:r>
              <a:rPr lang="fr-FR" sz="1050" b="1" noProof="0" dirty="0">
                <a:solidFill>
                  <a:srgbClr val="1A3C5E"/>
                </a:solidFill>
              </a:rPr>
              <a:t>Solution proposée par la Commission ?</a:t>
            </a:r>
            <a:endParaRPr lang="fr-FR" sz="1050" noProof="0" dirty="0"/>
          </a:p>
        </p:txBody>
      </p:sp>
      <p:sp>
        <p:nvSpPr>
          <p:cNvPr id="41" name="Text 39"/>
          <p:cNvSpPr/>
          <p:nvPr/>
        </p:nvSpPr>
        <p:spPr>
          <a:xfrm>
            <a:off x="5340096" y="3419856"/>
            <a:ext cx="3255264" cy="292608"/>
          </a:xfrm>
          <a:prstGeom prst="rect">
            <a:avLst/>
          </a:prstGeom>
          <a:noFill/>
          <a:ln/>
        </p:spPr>
        <p:txBody>
          <a:bodyPr wrap="square" rtlCol="0" anchor="ctr"/>
          <a:lstStyle/>
          <a:p>
            <a:pPr marL="0" indent="0">
              <a:buNone/>
            </a:pPr>
            <a:r>
              <a:rPr lang="fr-FR" sz="1000" i="1" noProof="0" dirty="0">
                <a:solidFill>
                  <a:srgbClr val="2D7D62"/>
                </a:solidFill>
              </a:rPr>
              <a:t>✓  Transformer l'image des femmes · autorégulation des médias</a:t>
            </a:r>
            <a:endParaRPr lang="fr-FR" sz="1000" noProof="0" dirty="0"/>
          </a:p>
          <a:p>
            <a:pPr marL="0" indent="0">
              <a:buNone/>
            </a:pPr>
            <a:r>
              <a:rPr lang="fr-FR" sz="1000" i="1" noProof="0" dirty="0">
                <a:solidFill>
                  <a:srgbClr val="2D7D62"/>
                </a:solidFill>
              </a:rPr>
              <a:t>   Changer le regard de la société</a:t>
            </a:r>
            <a:endParaRPr lang="fr-FR" sz="1000" noProof="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Shape 0"/>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Text 1"/>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Vocabulaire &amp; Production orale</a:t>
            </a:r>
            <a:endParaRPr lang="fr-FR" sz="900" noProof="0" dirty="0"/>
          </a:p>
        </p:txBody>
      </p:sp>
      <p:sp>
        <p:nvSpPr>
          <p:cNvPr id="4" name="Text 2"/>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2</a:t>
            </a:r>
            <a:endParaRPr lang="fr-FR" sz="1000" noProof="0" dirty="0"/>
          </a:p>
        </p:txBody>
      </p:sp>
      <p:sp>
        <p:nvSpPr>
          <p:cNvPr id="5" name="Text 3"/>
          <p:cNvSpPr/>
          <p:nvPr/>
        </p:nvSpPr>
        <p:spPr>
          <a:xfrm>
            <a:off x="457200" y="530352"/>
            <a:ext cx="8229600" cy="475488"/>
          </a:xfrm>
          <a:prstGeom prst="rect">
            <a:avLst/>
          </a:prstGeom>
          <a:noFill/>
          <a:ln/>
        </p:spPr>
        <p:txBody>
          <a:bodyPr wrap="square" rtlCol="0" anchor="ctr"/>
          <a:lstStyle/>
          <a:p>
            <a:pPr marL="0" indent="0">
              <a:buNone/>
            </a:pPr>
            <a:r>
              <a:rPr lang="fr-FR" sz="2200" b="1" noProof="0" dirty="0">
                <a:solidFill>
                  <a:srgbClr val="1A3C5E"/>
                </a:solidFill>
                <a:latin typeface="Cambria" pitchFamily="34" charset="0"/>
                <a:ea typeface="Cambria" pitchFamily="34" charset="-122"/>
                <a:cs typeface="Cambria" pitchFamily="34" charset="-120"/>
              </a:rPr>
              <a:t>Vocabulaire &amp; Production orale</a:t>
            </a:r>
            <a:endParaRPr lang="fr-FR" sz="2200" noProof="0" dirty="0"/>
          </a:p>
        </p:txBody>
      </p:sp>
      <p:sp>
        <p:nvSpPr>
          <p:cNvPr id="6" name="Shape 4"/>
          <p:cNvSpPr/>
          <p:nvPr/>
        </p:nvSpPr>
        <p:spPr>
          <a:xfrm>
            <a:off x="457200" y="1115568"/>
            <a:ext cx="4114800" cy="365760"/>
          </a:xfrm>
          <a:prstGeom prst="rect">
            <a:avLst/>
          </a:prstGeom>
          <a:solidFill>
            <a:srgbClr val="1A3C5E"/>
          </a:solidFill>
          <a:ln w="12700">
            <a:solidFill>
              <a:srgbClr val="1A3C5E"/>
            </a:solidFill>
            <a:prstDash val="solid"/>
          </a:ln>
        </p:spPr>
        <p:txBody>
          <a:bodyPr/>
          <a:lstStyle/>
          <a:p>
            <a:endParaRPr lang="fr-FR" noProof="0" dirty="0"/>
          </a:p>
        </p:txBody>
      </p:sp>
      <p:sp>
        <p:nvSpPr>
          <p:cNvPr id="7" name="Text 5"/>
          <p:cNvSpPr/>
          <p:nvPr/>
        </p:nvSpPr>
        <p:spPr>
          <a:xfrm>
            <a:off x="457200" y="1115568"/>
            <a:ext cx="4114800" cy="365760"/>
          </a:xfrm>
          <a:prstGeom prst="rect">
            <a:avLst/>
          </a:prstGeom>
          <a:noFill/>
          <a:ln/>
        </p:spPr>
        <p:txBody>
          <a:bodyPr wrap="square" lIns="0" tIns="0" rIns="0" bIns="0" rtlCol="0" anchor="ctr"/>
          <a:lstStyle/>
          <a:p>
            <a:pPr marL="0" indent="0" algn="ctr">
              <a:buNone/>
            </a:pPr>
            <a:r>
              <a:rPr lang="fr-FR" sz="1200" b="1" noProof="0" dirty="0">
                <a:solidFill>
                  <a:srgbClr val="FFFFFF"/>
                </a:solidFill>
              </a:rPr>
              <a:t>Q7 — Synonymes</a:t>
            </a:r>
            <a:endParaRPr lang="fr-FR" sz="1200" noProof="0" dirty="0"/>
          </a:p>
        </p:txBody>
      </p:sp>
      <p:sp>
        <p:nvSpPr>
          <p:cNvPr id="8" name="Shape 6"/>
          <p:cNvSpPr/>
          <p:nvPr/>
        </p:nvSpPr>
        <p:spPr>
          <a:xfrm>
            <a:off x="457200" y="1536192"/>
            <a:ext cx="4114800" cy="768096"/>
          </a:xfrm>
          <a:prstGeom prst="rect">
            <a:avLst/>
          </a:prstGeom>
          <a:solidFill>
            <a:srgbClr val="F4F7FA"/>
          </a:solidFill>
          <a:ln w="9525">
            <a:solidFill>
              <a:srgbClr val="DEE4EC"/>
            </a:solidFill>
            <a:prstDash val="solid"/>
          </a:ln>
        </p:spPr>
        <p:txBody>
          <a:bodyPr/>
          <a:lstStyle/>
          <a:p>
            <a:endParaRPr lang="fr-FR" noProof="0" dirty="0"/>
          </a:p>
        </p:txBody>
      </p:sp>
      <p:sp>
        <p:nvSpPr>
          <p:cNvPr id="9" name="Text 7"/>
          <p:cNvSpPr/>
          <p:nvPr/>
        </p:nvSpPr>
        <p:spPr>
          <a:xfrm>
            <a:off x="566928" y="1591056"/>
            <a:ext cx="3858768" cy="256032"/>
          </a:xfrm>
          <a:prstGeom prst="rect">
            <a:avLst/>
          </a:prstGeom>
          <a:noFill/>
          <a:ln/>
        </p:spPr>
        <p:txBody>
          <a:bodyPr wrap="square" rtlCol="0" anchor="ctr"/>
          <a:lstStyle/>
          <a:p>
            <a:pPr marL="0" indent="0">
              <a:buNone/>
            </a:pPr>
            <a:r>
              <a:rPr lang="fr-FR" sz="1100" b="1" noProof="0" dirty="0">
                <a:solidFill>
                  <a:srgbClr val="1A3C5E"/>
                </a:solidFill>
              </a:rPr>
              <a:t>a. femme</a:t>
            </a:r>
            <a:endParaRPr lang="fr-FR" sz="1100" noProof="0" dirty="0"/>
          </a:p>
        </p:txBody>
      </p:sp>
      <p:sp>
        <p:nvSpPr>
          <p:cNvPr id="10" name="Text 8"/>
          <p:cNvSpPr/>
          <p:nvPr/>
        </p:nvSpPr>
        <p:spPr>
          <a:xfrm>
            <a:off x="566928" y="1847088"/>
            <a:ext cx="3858768" cy="402336"/>
          </a:xfrm>
          <a:prstGeom prst="rect">
            <a:avLst/>
          </a:prstGeom>
          <a:noFill/>
          <a:ln/>
        </p:spPr>
        <p:txBody>
          <a:bodyPr wrap="square" rtlCol="0" anchor="ctr"/>
          <a:lstStyle/>
          <a:p>
            <a:pPr marL="0" indent="0">
              <a:buNone/>
            </a:pPr>
            <a:r>
              <a:rPr lang="fr-FR" sz="1050" noProof="0" dirty="0">
                <a:solidFill>
                  <a:srgbClr val="1C2226"/>
                </a:solidFill>
              </a:rPr>
              <a:t>la femme → femmes · paroles féminines · deuxième sexe</a:t>
            </a:r>
            <a:endParaRPr lang="fr-FR" sz="1050" noProof="0" dirty="0"/>
          </a:p>
          <a:p>
            <a:pPr marL="0" indent="0">
              <a:buNone/>
            </a:pPr>
            <a:r>
              <a:rPr lang="fr-FR" sz="1050" noProof="0" dirty="0">
                <a:solidFill>
                  <a:srgbClr val="1C2226"/>
                </a:solidFill>
              </a:rPr>
              <a:t>moitié de l'humanité · femmes journalistes</a:t>
            </a:r>
            <a:endParaRPr lang="fr-FR" sz="1050" noProof="0" dirty="0"/>
          </a:p>
        </p:txBody>
      </p:sp>
      <p:sp>
        <p:nvSpPr>
          <p:cNvPr id="11" name="Shape 9"/>
          <p:cNvSpPr/>
          <p:nvPr/>
        </p:nvSpPr>
        <p:spPr>
          <a:xfrm>
            <a:off x="457200" y="2432304"/>
            <a:ext cx="4114800" cy="768096"/>
          </a:xfrm>
          <a:prstGeom prst="rect">
            <a:avLst/>
          </a:prstGeom>
          <a:solidFill>
            <a:srgbClr val="F4F7FA"/>
          </a:solidFill>
          <a:ln w="9525">
            <a:solidFill>
              <a:srgbClr val="DEE4EC"/>
            </a:solidFill>
            <a:prstDash val="solid"/>
          </a:ln>
        </p:spPr>
        <p:txBody>
          <a:bodyPr/>
          <a:lstStyle/>
          <a:p>
            <a:endParaRPr lang="fr-FR" noProof="0" dirty="0"/>
          </a:p>
        </p:txBody>
      </p:sp>
      <p:sp>
        <p:nvSpPr>
          <p:cNvPr id="12" name="Text 10"/>
          <p:cNvSpPr/>
          <p:nvPr/>
        </p:nvSpPr>
        <p:spPr>
          <a:xfrm>
            <a:off x="566928" y="2487168"/>
            <a:ext cx="3858768" cy="256032"/>
          </a:xfrm>
          <a:prstGeom prst="rect">
            <a:avLst/>
          </a:prstGeom>
          <a:noFill/>
          <a:ln/>
        </p:spPr>
        <p:txBody>
          <a:bodyPr wrap="square" rtlCol="0" anchor="ctr"/>
          <a:lstStyle/>
          <a:p>
            <a:pPr marL="0" indent="0">
              <a:buNone/>
            </a:pPr>
            <a:r>
              <a:rPr lang="fr-FR" sz="1100" b="1" noProof="0" dirty="0">
                <a:solidFill>
                  <a:srgbClr val="1A3C5E"/>
                </a:solidFill>
              </a:rPr>
              <a:t>b. homme</a:t>
            </a:r>
            <a:endParaRPr lang="fr-FR" sz="1100" noProof="0" dirty="0"/>
          </a:p>
        </p:txBody>
      </p:sp>
      <p:sp>
        <p:nvSpPr>
          <p:cNvPr id="13" name="Text 11"/>
          <p:cNvSpPr/>
          <p:nvPr/>
        </p:nvSpPr>
        <p:spPr>
          <a:xfrm>
            <a:off x="566928" y="2743200"/>
            <a:ext cx="3858768" cy="402336"/>
          </a:xfrm>
          <a:prstGeom prst="rect">
            <a:avLst/>
          </a:prstGeom>
          <a:noFill/>
          <a:ln/>
        </p:spPr>
        <p:txBody>
          <a:bodyPr wrap="square" rtlCol="0" anchor="ctr"/>
          <a:lstStyle/>
          <a:p>
            <a:pPr marL="0" indent="0">
              <a:buNone/>
            </a:pPr>
            <a:r>
              <a:rPr lang="fr-FR" sz="1050" noProof="0" dirty="0">
                <a:solidFill>
                  <a:srgbClr val="1C2226"/>
                </a:solidFill>
              </a:rPr>
              <a:t>l'homme → hommes · messieurs · experts</a:t>
            </a:r>
            <a:endParaRPr lang="fr-FR" sz="1050" noProof="0" dirty="0"/>
          </a:p>
          <a:p>
            <a:pPr marL="0" indent="0">
              <a:buNone/>
            </a:pPr>
            <a:endParaRPr lang="fr-FR" sz="1050" noProof="0" dirty="0"/>
          </a:p>
        </p:txBody>
      </p:sp>
      <p:sp>
        <p:nvSpPr>
          <p:cNvPr id="14" name="Shape 12"/>
          <p:cNvSpPr/>
          <p:nvPr/>
        </p:nvSpPr>
        <p:spPr>
          <a:xfrm>
            <a:off x="457200" y="3401568"/>
            <a:ext cx="4114800" cy="365760"/>
          </a:xfrm>
          <a:prstGeom prst="rect">
            <a:avLst/>
          </a:prstGeom>
          <a:solidFill>
            <a:srgbClr val="1A3C5E"/>
          </a:solidFill>
          <a:ln w="12700">
            <a:solidFill>
              <a:srgbClr val="1A3C5E"/>
            </a:solidFill>
            <a:prstDash val="solid"/>
          </a:ln>
        </p:spPr>
        <p:txBody>
          <a:bodyPr/>
          <a:lstStyle/>
          <a:p>
            <a:endParaRPr lang="fr-FR" noProof="0" dirty="0"/>
          </a:p>
        </p:txBody>
      </p:sp>
      <p:sp>
        <p:nvSpPr>
          <p:cNvPr id="15" name="Text 13"/>
          <p:cNvSpPr/>
          <p:nvPr/>
        </p:nvSpPr>
        <p:spPr>
          <a:xfrm>
            <a:off x="457200" y="3401568"/>
            <a:ext cx="4114800" cy="365760"/>
          </a:xfrm>
          <a:prstGeom prst="rect">
            <a:avLst/>
          </a:prstGeom>
          <a:noFill/>
          <a:ln/>
        </p:spPr>
        <p:txBody>
          <a:bodyPr wrap="square" lIns="0" tIns="0" rIns="0" bIns="0" rtlCol="0" anchor="ctr"/>
          <a:lstStyle/>
          <a:p>
            <a:pPr marL="0" indent="0" algn="ctr">
              <a:buNone/>
            </a:pPr>
            <a:r>
              <a:rPr lang="fr-FR" sz="1200" b="1" noProof="0" dirty="0">
                <a:solidFill>
                  <a:srgbClr val="FFFFFF"/>
                </a:solidFill>
              </a:rPr>
              <a:t>Q8 — Que signifie CSA ?</a:t>
            </a:r>
            <a:endParaRPr lang="fr-FR" sz="1200" noProof="0" dirty="0"/>
          </a:p>
        </p:txBody>
      </p:sp>
      <p:sp>
        <p:nvSpPr>
          <p:cNvPr id="16" name="Text 14"/>
          <p:cNvSpPr/>
          <p:nvPr/>
        </p:nvSpPr>
        <p:spPr>
          <a:xfrm>
            <a:off x="566928" y="3822192"/>
            <a:ext cx="3858768" cy="256032"/>
          </a:xfrm>
          <a:prstGeom prst="rect">
            <a:avLst/>
          </a:prstGeom>
          <a:noFill/>
          <a:ln/>
        </p:spPr>
        <p:txBody>
          <a:bodyPr wrap="square" rtlCol="0" anchor="ctr"/>
          <a:lstStyle/>
          <a:p>
            <a:pPr marL="0" indent="0">
              <a:buNone/>
            </a:pPr>
            <a:r>
              <a:rPr lang="fr-FR" sz="1100" b="1" noProof="0" dirty="0">
                <a:solidFill>
                  <a:srgbClr val="2D7D62"/>
                </a:solidFill>
              </a:rPr>
              <a:t>a.  </a:t>
            </a:r>
            <a:r>
              <a:rPr lang="fr-FR" sz="1100" noProof="0" dirty="0">
                <a:solidFill>
                  <a:srgbClr val="2D7D62"/>
                </a:solidFill>
              </a:rPr>
              <a:t>Conseil supérieur de l'audiovisuel</a:t>
            </a:r>
            <a:endParaRPr lang="fr-FR" sz="1100" noProof="0" dirty="0"/>
          </a:p>
        </p:txBody>
      </p:sp>
      <p:sp>
        <p:nvSpPr>
          <p:cNvPr id="17" name="Text 15"/>
          <p:cNvSpPr/>
          <p:nvPr/>
        </p:nvSpPr>
        <p:spPr>
          <a:xfrm>
            <a:off x="4206240" y="3822192"/>
            <a:ext cx="274320" cy="256032"/>
          </a:xfrm>
          <a:prstGeom prst="rect">
            <a:avLst/>
          </a:prstGeom>
          <a:noFill/>
          <a:ln/>
        </p:spPr>
        <p:txBody>
          <a:bodyPr wrap="square" rtlCol="0" anchor="ctr"/>
          <a:lstStyle/>
          <a:p>
            <a:pPr marL="0" indent="0" algn="ctr">
              <a:buNone/>
            </a:pPr>
            <a:r>
              <a:rPr lang="fr-FR" sz="1300" b="1" noProof="0" dirty="0">
                <a:solidFill>
                  <a:srgbClr val="2D7D62"/>
                </a:solidFill>
              </a:rPr>
              <a:t>✓</a:t>
            </a:r>
            <a:endParaRPr lang="fr-FR" sz="1300" noProof="0" dirty="0"/>
          </a:p>
        </p:txBody>
      </p:sp>
      <p:sp>
        <p:nvSpPr>
          <p:cNvPr id="18" name="Text 16"/>
          <p:cNvSpPr/>
          <p:nvPr/>
        </p:nvSpPr>
        <p:spPr>
          <a:xfrm>
            <a:off x="566928" y="4114800"/>
            <a:ext cx="3858768" cy="256032"/>
          </a:xfrm>
          <a:prstGeom prst="rect">
            <a:avLst/>
          </a:prstGeom>
          <a:noFill/>
          <a:ln/>
        </p:spPr>
        <p:txBody>
          <a:bodyPr wrap="square" rtlCol="0" anchor="ctr"/>
          <a:lstStyle/>
          <a:p>
            <a:pPr marL="0" indent="0">
              <a:buNone/>
            </a:pPr>
            <a:r>
              <a:rPr lang="fr-FR" sz="1100" b="1" noProof="0" dirty="0">
                <a:solidFill>
                  <a:srgbClr val="6C757D"/>
                </a:solidFill>
              </a:rPr>
              <a:t>b.  </a:t>
            </a:r>
            <a:r>
              <a:rPr lang="fr-FR" sz="1100" noProof="0" dirty="0">
                <a:solidFill>
                  <a:srgbClr val="1C2226"/>
                </a:solidFill>
              </a:rPr>
              <a:t>Commission scientifique de l'audiovisuel</a:t>
            </a:r>
            <a:endParaRPr lang="fr-FR" sz="1100" noProof="0" dirty="0"/>
          </a:p>
        </p:txBody>
      </p:sp>
      <p:sp>
        <p:nvSpPr>
          <p:cNvPr id="19" name="Text 17"/>
          <p:cNvSpPr/>
          <p:nvPr/>
        </p:nvSpPr>
        <p:spPr>
          <a:xfrm>
            <a:off x="566928" y="4407408"/>
            <a:ext cx="3858768" cy="256032"/>
          </a:xfrm>
          <a:prstGeom prst="rect">
            <a:avLst/>
          </a:prstGeom>
          <a:noFill/>
          <a:ln/>
        </p:spPr>
        <p:txBody>
          <a:bodyPr wrap="square" rtlCol="0" anchor="ctr"/>
          <a:lstStyle/>
          <a:p>
            <a:pPr marL="0" indent="0">
              <a:buNone/>
            </a:pPr>
            <a:r>
              <a:rPr lang="fr-FR" sz="1100" b="1" noProof="0" dirty="0">
                <a:solidFill>
                  <a:srgbClr val="6C757D"/>
                </a:solidFill>
              </a:rPr>
              <a:t>c.  </a:t>
            </a:r>
            <a:r>
              <a:rPr lang="fr-FR" sz="1100" noProof="0" dirty="0">
                <a:solidFill>
                  <a:srgbClr val="1C2226"/>
                </a:solidFill>
              </a:rPr>
              <a:t>Conseil des sages de l'audiovisuel</a:t>
            </a:r>
            <a:endParaRPr lang="fr-FR" sz="1100" noProof="0" dirty="0"/>
          </a:p>
        </p:txBody>
      </p:sp>
      <p:sp>
        <p:nvSpPr>
          <p:cNvPr id="20" name="Shape 18"/>
          <p:cNvSpPr/>
          <p:nvPr/>
        </p:nvSpPr>
        <p:spPr>
          <a:xfrm>
            <a:off x="4754880" y="1115568"/>
            <a:ext cx="3931920" cy="365760"/>
          </a:xfrm>
          <a:prstGeom prst="rect">
            <a:avLst/>
          </a:prstGeom>
          <a:solidFill>
            <a:srgbClr val="2D7D62"/>
          </a:solidFill>
          <a:ln w="12700">
            <a:solidFill>
              <a:srgbClr val="2D7D62"/>
            </a:solidFill>
            <a:prstDash val="solid"/>
          </a:ln>
        </p:spPr>
        <p:txBody>
          <a:bodyPr/>
          <a:lstStyle/>
          <a:p>
            <a:endParaRPr lang="fr-FR" noProof="0" dirty="0"/>
          </a:p>
        </p:txBody>
      </p:sp>
      <p:sp>
        <p:nvSpPr>
          <p:cNvPr id="21" name="Text 19"/>
          <p:cNvSpPr/>
          <p:nvPr/>
        </p:nvSpPr>
        <p:spPr>
          <a:xfrm>
            <a:off x="4754880" y="1115568"/>
            <a:ext cx="3931920" cy="365760"/>
          </a:xfrm>
          <a:prstGeom prst="rect">
            <a:avLst/>
          </a:prstGeom>
          <a:noFill/>
          <a:ln/>
        </p:spPr>
        <p:txBody>
          <a:bodyPr wrap="square" lIns="0" tIns="0" rIns="0" bIns="0" rtlCol="0" anchor="ctr"/>
          <a:lstStyle/>
          <a:p>
            <a:pPr marL="0" indent="0" algn="ctr">
              <a:buNone/>
            </a:pPr>
            <a:r>
              <a:rPr lang="fr-FR" sz="1200" b="1" noProof="0" dirty="0">
                <a:solidFill>
                  <a:srgbClr val="FFFFFF"/>
                </a:solidFill>
              </a:rPr>
              <a:t>Production orale — Échangez !</a:t>
            </a:r>
            <a:endParaRPr lang="fr-FR" sz="1200" noProof="0" dirty="0"/>
          </a:p>
        </p:txBody>
      </p:sp>
      <p:sp>
        <p:nvSpPr>
          <p:cNvPr id="23" name="Text 21"/>
          <p:cNvSpPr/>
          <p:nvPr/>
        </p:nvSpPr>
        <p:spPr>
          <a:xfrm>
            <a:off x="7754112" y="521208"/>
            <a:ext cx="1207008" cy="420624"/>
          </a:xfrm>
          <a:prstGeom prst="rect">
            <a:avLst/>
          </a:prstGeom>
          <a:noFill/>
          <a:ln/>
        </p:spPr>
        <p:txBody>
          <a:bodyPr wrap="square" lIns="0" tIns="0" rIns="0" bIns="0" rtlCol="0" anchor="ctr"/>
          <a:lstStyle/>
          <a:p>
            <a:pPr marL="0" indent="0" algn="ctr">
              <a:buNone/>
            </a:pPr>
            <a:r>
              <a:rPr lang="fr-FR" sz="950" b="1" noProof="0" dirty="0">
                <a:solidFill>
                  <a:srgbClr val="FFFFFF"/>
                </a:solidFill>
              </a:rPr>
              <a:t>Binômes</a:t>
            </a:r>
            <a:endParaRPr lang="fr-FR" sz="950" noProof="0" dirty="0"/>
          </a:p>
        </p:txBody>
      </p:sp>
      <p:sp>
        <p:nvSpPr>
          <p:cNvPr id="24" name="Shape 22"/>
          <p:cNvSpPr/>
          <p:nvPr/>
        </p:nvSpPr>
        <p:spPr>
          <a:xfrm>
            <a:off x="4754880" y="1554480"/>
            <a:ext cx="3931920" cy="1261872"/>
          </a:xfrm>
          <a:prstGeom prst="rect">
            <a:avLst/>
          </a:prstGeom>
          <a:solidFill>
            <a:srgbClr val="D4EDDA"/>
          </a:solidFill>
          <a:ln w="9525">
            <a:solidFill>
              <a:srgbClr val="2D7D62"/>
            </a:solidFill>
            <a:prstDash val="solid"/>
          </a:ln>
        </p:spPr>
        <p:txBody>
          <a:bodyPr/>
          <a:lstStyle/>
          <a:p>
            <a:endParaRPr lang="fr-FR" noProof="0" dirty="0"/>
          </a:p>
        </p:txBody>
      </p:sp>
      <p:sp>
        <p:nvSpPr>
          <p:cNvPr id="25" name="Shape 23"/>
          <p:cNvSpPr/>
          <p:nvPr/>
        </p:nvSpPr>
        <p:spPr>
          <a:xfrm>
            <a:off x="4754880" y="1554480"/>
            <a:ext cx="530352" cy="1261872"/>
          </a:xfrm>
          <a:prstGeom prst="rect">
            <a:avLst/>
          </a:prstGeom>
          <a:solidFill>
            <a:srgbClr val="2D7D62"/>
          </a:solidFill>
          <a:ln w="12700">
            <a:solidFill>
              <a:srgbClr val="2D7D62"/>
            </a:solidFill>
            <a:prstDash val="solid"/>
          </a:ln>
        </p:spPr>
        <p:txBody>
          <a:bodyPr/>
          <a:lstStyle/>
          <a:p>
            <a:endParaRPr lang="fr-FR" noProof="0" dirty="0"/>
          </a:p>
        </p:txBody>
      </p:sp>
      <p:sp>
        <p:nvSpPr>
          <p:cNvPr id="26" name="Text 24"/>
          <p:cNvSpPr/>
          <p:nvPr/>
        </p:nvSpPr>
        <p:spPr>
          <a:xfrm>
            <a:off x="4754880" y="1956816"/>
            <a:ext cx="530352" cy="457200"/>
          </a:xfrm>
          <a:prstGeom prst="rect">
            <a:avLst/>
          </a:prstGeom>
          <a:noFill/>
          <a:ln/>
        </p:spPr>
        <p:txBody>
          <a:bodyPr wrap="square" lIns="0" tIns="0" rIns="0" bIns="0" rtlCol="0" anchor="ctr"/>
          <a:lstStyle/>
          <a:p>
            <a:pPr marL="0" indent="0" algn="ctr">
              <a:buNone/>
            </a:pPr>
            <a:r>
              <a:rPr lang="fr-FR" sz="1100" b="1" noProof="0" dirty="0">
                <a:solidFill>
                  <a:srgbClr val="FFFFFF"/>
                </a:solidFill>
              </a:rPr>
              <a:t>Q9</a:t>
            </a:r>
            <a:endParaRPr lang="fr-FR" sz="1100" noProof="0" dirty="0"/>
          </a:p>
        </p:txBody>
      </p:sp>
      <p:sp>
        <p:nvSpPr>
          <p:cNvPr id="27" name="Text 25"/>
          <p:cNvSpPr/>
          <p:nvPr/>
        </p:nvSpPr>
        <p:spPr>
          <a:xfrm>
            <a:off x="5340096" y="1627632"/>
            <a:ext cx="3273552" cy="603504"/>
          </a:xfrm>
          <a:prstGeom prst="rect">
            <a:avLst/>
          </a:prstGeom>
          <a:noFill/>
          <a:ln/>
        </p:spPr>
        <p:txBody>
          <a:bodyPr wrap="square" rtlCol="0" anchor="ctr"/>
          <a:lstStyle/>
          <a:p>
            <a:pPr marL="0" indent="0">
              <a:buNone/>
            </a:pPr>
            <a:r>
              <a:rPr lang="fr-FR" sz="1250" b="1" noProof="0" dirty="0">
                <a:solidFill>
                  <a:srgbClr val="1A3C5E"/>
                </a:solidFill>
              </a:rPr>
              <a:t>Cette inégalité existe-t-elle dans les médias de votre pays ?</a:t>
            </a:r>
            <a:endParaRPr lang="fr-FR" sz="1250" noProof="0" dirty="0"/>
          </a:p>
        </p:txBody>
      </p:sp>
      <p:sp>
        <p:nvSpPr>
          <p:cNvPr id="28" name="Text 26"/>
          <p:cNvSpPr/>
          <p:nvPr/>
        </p:nvSpPr>
        <p:spPr>
          <a:xfrm>
            <a:off x="5340096" y="2249424"/>
            <a:ext cx="3273552" cy="475488"/>
          </a:xfrm>
          <a:prstGeom prst="rect">
            <a:avLst/>
          </a:prstGeom>
          <a:noFill/>
          <a:ln/>
        </p:spPr>
        <p:txBody>
          <a:bodyPr wrap="square" rtlCol="0" anchor="ctr"/>
          <a:lstStyle/>
          <a:p>
            <a:pPr marL="0" indent="0">
              <a:buNone/>
            </a:pPr>
            <a:r>
              <a:rPr lang="fr-FR" sz="1000" i="1" noProof="0" dirty="0">
                <a:solidFill>
                  <a:srgbClr val="6C757D"/>
                </a:solidFill>
              </a:rPr>
              <a:t>Justifiez par des exemples concrets</a:t>
            </a:r>
            <a:endParaRPr lang="fr-FR" sz="1000" noProof="0" dirty="0"/>
          </a:p>
          <a:p>
            <a:pPr marL="0" indent="0">
              <a:buNone/>
            </a:pPr>
            <a:r>
              <a:rPr lang="fr-FR" sz="1000" i="1" noProof="0" dirty="0">
                <a:solidFill>
                  <a:srgbClr val="6C757D"/>
                </a:solidFill>
              </a:rPr>
              <a:t>(chaînes, journalistes, émissions…)</a:t>
            </a:r>
            <a:endParaRPr lang="fr-FR" sz="1000" noProof="0" dirty="0"/>
          </a:p>
        </p:txBody>
      </p:sp>
      <p:sp>
        <p:nvSpPr>
          <p:cNvPr id="29" name="Shape 27"/>
          <p:cNvSpPr/>
          <p:nvPr/>
        </p:nvSpPr>
        <p:spPr>
          <a:xfrm>
            <a:off x="4754880" y="2971800"/>
            <a:ext cx="3931920" cy="1261872"/>
          </a:xfrm>
          <a:prstGeom prst="rect">
            <a:avLst/>
          </a:prstGeom>
          <a:solidFill>
            <a:srgbClr val="D4EDDA"/>
          </a:solidFill>
          <a:ln w="9525">
            <a:solidFill>
              <a:srgbClr val="2D7D62"/>
            </a:solidFill>
            <a:prstDash val="solid"/>
          </a:ln>
        </p:spPr>
        <p:txBody>
          <a:bodyPr/>
          <a:lstStyle/>
          <a:p>
            <a:endParaRPr lang="fr-FR" noProof="0" dirty="0"/>
          </a:p>
        </p:txBody>
      </p:sp>
      <p:sp>
        <p:nvSpPr>
          <p:cNvPr id="30" name="Shape 28"/>
          <p:cNvSpPr/>
          <p:nvPr/>
        </p:nvSpPr>
        <p:spPr>
          <a:xfrm>
            <a:off x="4754880" y="2971800"/>
            <a:ext cx="530352" cy="1261872"/>
          </a:xfrm>
          <a:prstGeom prst="rect">
            <a:avLst/>
          </a:prstGeom>
          <a:solidFill>
            <a:srgbClr val="2D7D62"/>
          </a:solidFill>
          <a:ln w="12700">
            <a:solidFill>
              <a:srgbClr val="2D7D62"/>
            </a:solidFill>
            <a:prstDash val="solid"/>
          </a:ln>
        </p:spPr>
        <p:txBody>
          <a:bodyPr/>
          <a:lstStyle/>
          <a:p>
            <a:endParaRPr lang="fr-FR" noProof="0" dirty="0"/>
          </a:p>
        </p:txBody>
      </p:sp>
      <p:sp>
        <p:nvSpPr>
          <p:cNvPr id="31" name="Text 29"/>
          <p:cNvSpPr/>
          <p:nvPr/>
        </p:nvSpPr>
        <p:spPr>
          <a:xfrm>
            <a:off x="4754880" y="3374136"/>
            <a:ext cx="530352" cy="457200"/>
          </a:xfrm>
          <a:prstGeom prst="rect">
            <a:avLst/>
          </a:prstGeom>
          <a:noFill/>
          <a:ln/>
        </p:spPr>
        <p:txBody>
          <a:bodyPr wrap="square" lIns="0" tIns="0" rIns="0" bIns="0" rtlCol="0" anchor="ctr"/>
          <a:lstStyle/>
          <a:p>
            <a:pPr marL="0" indent="0" algn="ctr">
              <a:buNone/>
            </a:pPr>
            <a:r>
              <a:rPr lang="fr-FR" sz="1100" b="1" noProof="0" dirty="0">
                <a:solidFill>
                  <a:srgbClr val="FFFFFF"/>
                </a:solidFill>
              </a:rPr>
              <a:t>Q10</a:t>
            </a:r>
            <a:endParaRPr lang="fr-FR" sz="1100" noProof="0" dirty="0"/>
          </a:p>
        </p:txBody>
      </p:sp>
      <p:sp>
        <p:nvSpPr>
          <p:cNvPr id="32" name="Text 30"/>
          <p:cNvSpPr/>
          <p:nvPr/>
        </p:nvSpPr>
        <p:spPr>
          <a:xfrm>
            <a:off x="5340096" y="3044952"/>
            <a:ext cx="3273552" cy="603504"/>
          </a:xfrm>
          <a:prstGeom prst="rect">
            <a:avLst/>
          </a:prstGeom>
          <a:noFill/>
          <a:ln/>
        </p:spPr>
        <p:txBody>
          <a:bodyPr wrap="square" rtlCol="0" anchor="ctr"/>
          <a:lstStyle/>
          <a:p>
            <a:pPr marL="0" indent="0">
              <a:buNone/>
            </a:pPr>
            <a:r>
              <a:rPr lang="fr-FR" sz="1250" b="1" noProof="0" dirty="0">
                <a:solidFill>
                  <a:srgbClr val="1A3C5E"/>
                </a:solidFill>
              </a:rPr>
              <a:t>Quelle image de la femme les médias véhiculent-ils ?</a:t>
            </a:r>
            <a:endParaRPr lang="fr-FR" sz="1250" noProof="0" dirty="0"/>
          </a:p>
        </p:txBody>
      </p:sp>
      <p:sp>
        <p:nvSpPr>
          <p:cNvPr id="33" name="Text 31"/>
          <p:cNvSpPr/>
          <p:nvPr/>
        </p:nvSpPr>
        <p:spPr>
          <a:xfrm>
            <a:off x="5340096" y="3666744"/>
            <a:ext cx="3273552" cy="475488"/>
          </a:xfrm>
          <a:prstGeom prst="rect">
            <a:avLst/>
          </a:prstGeom>
          <a:noFill/>
          <a:ln/>
        </p:spPr>
        <p:txBody>
          <a:bodyPr wrap="square" rtlCol="0" anchor="ctr"/>
          <a:lstStyle/>
          <a:p>
            <a:pPr marL="0" indent="0">
              <a:buNone/>
            </a:pPr>
            <a:r>
              <a:rPr lang="fr-FR" sz="1000" i="1" noProof="0" dirty="0">
                <a:solidFill>
                  <a:srgbClr val="6C757D"/>
                </a:solidFill>
              </a:rPr>
              <a:t>Pensez à : publicité · actualité · fiction · réseaux sociaux</a:t>
            </a:r>
            <a:endParaRPr lang="fr-FR" sz="1000" noProof="0" dirty="0"/>
          </a:p>
        </p:txBody>
      </p:sp>
      <p:sp>
        <p:nvSpPr>
          <p:cNvPr id="34" name="Shape 32"/>
          <p:cNvSpPr/>
          <p:nvPr/>
        </p:nvSpPr>
        <p:spPr>
          <a:xfrm>
            <a:off x="457200" y="4681728"/>
            <a:ext cx="8229600" cy="347472"/>
          </a:xfrm>
          <a:prstGeom prst="rect">
            <a:avLst/>
          </a:prstGeom>
          <a:solidFill>
            <a:srgbClr val="1A3C5E"/>
          </a:solidFill>
          <a:ln w="12700">
            <a:solidFill>
              <a:srgbClr val="1A3C5E"/>
            </a:solidFill>
            <a:prstDash val="solid"/>
          </a:ln>
        </p:spPr>
        <p:txBody>
          <a:bodyPr/>
          <a:lstStyle/>
          <a:p>
            <a:endParaRPr lang="fr-FR" noProof="0" dirty="0"/>
          </a:p>
        </p:txBody>
      </p:sp>
      <p:sp>
        <p:nvSpPr>
          <p:cNvPr id="35" name="Text 33"/>
          <p:cNvSpPr/>
          <p:nvPr/>
        </p:nvSpPr>
        <p:spPr>
          <a:xfrm>
            <a:off x="594360" y="4681728"/>
            <a:ext cx="7955280" cy="347472"/>
          </a:xfrm>
          <a:prstGeom prst="rect">
            <a:avLst/>
          </a:prstGeom>
          <a:noFill/>
          <a:ln/>
        </p:spPr>
        <p:txBody>
          <a:bodyPr wrap="square" lIns="0" tIns="0" rIns="0" bIns="0" rtlCol="0" anchor="ctr"/>
          <a:lstStyle/>
          <a:p>
            <a:pPr marL="0" indent="0">
              <a:buNone/>
            </a:pPr>
            <a:endParaRPr lang="fr-FR" sz="1050" noProof="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Shape 0"/>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Text 1"/>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Situation actuelle</a:t>
            </a:r>
            <a:endParaRPr lang="fr-FR" sz="900" noProof="0" dirty="0"/>
          </a:p>
        </p:txBody>
      </p:sp>
      <p:sp>
        <p:nvSpPr>
          <p:cNvPr id="4" name="Text 2"/>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3</a:t>
            </a:r>
            <a:endParaRPr lang="fr-FR" sz="1000" noProof="0" dirty="0"/>
          </a:p>
        </p:txBody>
      </p:sp>
      <p:sp>
        <p:nvSpPr>
          <p:cNvPr id="5" name="Text 3"/>
          <p:cNvSpPr/>
          <p:nvPr/>
        </p:nvSpPr>
        <p:spPr>
          <a:xfrm>
            <a:off x="914400" y="430859"/>
            <a:ext cx="8229600" cy="475488"/>
          </a:xfrm>
          <a:prstGeom prst="rect">
            <a:avLst/>
          </a:prstGeom>
          <a:noFill/>
          <a:ln/>
        </p:spPr>
        <p:txBody>
          <a:bodyPr wrap="square" rtlCol="0" anchor="ctr"/>
          <a:lstStyle/>
          <a:p>
            <a:pPr marL="0" indent="0">
              <a:buNone/>
            </a:pPr>
            <a:r>
              <a:rPr lang="fr-FR" sz="2200" b="1" noProof="0" dirty="0">
                <a:solidFill>
                  <a:srgbClr val="1A3C5E"/>
                </a:solidFill>
                <a:latin typeface="Cambria" pitchFamily="34" charset="0"/>
                <a:ea typeface="Cambria" pitchFamily="34" charset="-122"/>
                <a:cs typeface="Cambria" pitchFamily="34" charset="-120"/>
              </a:rPr>
              <a:t>La situation actuelle : données, normes et réseaux</a:t>
            </a:r>
            <a:endParaRPr lang="fr-FR" sz="2200" noProof="0" dirty="0"/>
          </a:p>
        </p:txBody>
      </p:sp>
      <p:sp>
        <p:nvSpPr>
          <p:cNvPr id="6" name="Shape 4"/>
          <p:cNvSpPr/>
          <p:nvPr/>
        </p:nvSpPr>
        <p:spPr>
          <a:xfrm>
            <a:off x="457200" y="1115568"/>
            <a:ext cx="2450592" cy="365760"/>
          </a:xfrm>
          <a:prstGeom prst="rect">
            <a:avLst/>
          </a:prstGeom>
          <a:solidFill>
            <a:srgbClr val="B03030"/>
          </a:solidFill>
          <a:ln w="12700">
            <a:solidFill>
              <a:srgbClr val="B03030"/>
            </a:solidFill>
            <a:prstDash val="solid"/>
          </a:ln>
        </p:spPr>
        <p:txBody>
          <a:bodyPr/>
          <a:lstStyle/>
          <a:p>
            <a:endParaRPr lang="fr-FR" noProof="0" dirty="0"/>
          </a:p>
        </p:txBody>
      </p:sp>
      <p:sp>
        <p:nvSpPr>
          <p:cNvPr id="7" name="Text 5"/>
          <p:cNvSpPr/>
          <p:nvPr/>
        </p:nvSpPr>
        <p:spPr>
          <a:xfrm>
            <a:off x="457200" y="1115568"/>
            <a:ext cx="2542032" cy="365760"/>
          </a:xfrm>
          <a:prstGeom prst="rect">
            <a:avLst/>
          </a:prstGeom>
          <a:noFill/>
          <a:ln/>
        </p:spPr>
        <p:txBody>
          <a:bodyPr wrap="square" lIns="0" tIns="0" rIns="0" bIns="0" rtlCol="0" anchor="ctr"/>
          <a:lstStyle/>
          <a:p>
            <a:pPr marL="0" indent="0" algn="ctr">
              <a:buNone/>
            </a:pPr>
            <a:r>
              <a:rPr lang="fr-FR" sz="1050" b="1" noProof="0" dirty="0">
                <a:solidFill>
                  <a:srgbClr val="FFFFFF"/>
                </a:solidFill>
              </a:rPr>
              <a:t>Chiffres clés (GMMP 2020)</a:t>
            </a:r>
            <a:endParaRPr lang="fr-FR" sz="1050" noProof="0" dirty="0"/>
          </a:p>
        </p:txBody>
      </p:sp>
      <p:sp>
        <p:nvSpPr>
          <p:cNvPr id="8" name="Shape 6"/>
          <p:cNvSpPr/>
          <p:nvPr/>
        </p:nvSpPr>
        <p:spPr>
          <a:xfrm>
            <a:off x="457200" y="1536192"/>
            <a:ext cx="1170432" cy="1024128"/>
          </a:xfrm>
          <a:prstGeom prst="rect">
            <a:avLst/>
          </a:prstGeom>
          <a:solidFill>
            <a:srgbClr val="F4F7FA"/>
          </a:solidFill>
          <a:ln w="9525">
            <a:solidFill>
              <a:srgbClr val="DEE4EC"/>
            </a:solidFill>
            <a:prstDash val="solid"/>
          </a:ln>
        </p:spPr>
        <p:txBody>
          <a:bodyPr/>
          <a:lstStyle/>
          <a:p>
            <a:endParaRPr lang="fr-FR" noProof="0" dirty="0"/>
          </a:p>
        </p:txBody>
      </p:sp>
      <p:sp>
        <p:nvSpPr>
          <p:cNvPr id="9" name="Shape 7"/>
          <p:cNvSpPr/>
          <p:nvPr/>
        </p:nvSpPr>
        <p:spPr>
          <a:xfrm>
            <a:off x="457200" y="1536192"/>
            <a:ext cx="1170432" cy="402336"/>
          </a:xfrm>
          <a:prstGeom prst="rect">
            <a:avLst/>
          </a:prstGeom>
          <a:solidFill>
            <a:srgbClr val="B03030"/>
          </a:solidFill>
          <a:ln w="12700">
            <a:solidFill>
              <a:srgbClr val="B03030"/>
            </a:solidFill>
            <a:prstDash val="solid"/>
          </a:ln>
        </p:spPr>
        <p:txBody>
          <a:bodyPr/>
          <a:lstStyle/>
          <a:p>
            <a:endParaRPr lang="fr-FR" noProof="0" dirty="0"/>
          </a:p>
        </p:txBody>
      </p:sp>
      <p:sp>
        <p:nvSpPr>
          <p:cNvPr id="10" name="Text 8"/>
          <p:cNvSpPr/>
          <p:nvPr/>
        </p:nvSpPr>
        <p:spPr>
          <a:xfrm>
            <a:off x="457200" y="1536192"/>
            <a:ext cx="1170432" cy="457200"/>
          </a:xfrm>
          <a:prstGeom prst="rect">
            <a:avLst/>
          </a:prstGeom>
          <a:noFill/>
          <a:ln/>
        </p:spPr>
        <p:txBody>
          <a:bodyPr wrap="square" rtlCol="0" anchor="ctr"/>
          <a:lstStyle/>
          <a:p>
            <a:pPr marL="0" indent="0" algn="ctr">
              <a:buNone/>
            </a:pPr>
            <a:r>
              <a:rPr lang="fr-FR" sz="1800" b="1" noProof="0" dirty="0">
                <a:solidFill>
                  <a:srgbClr val="FFFFFF"/>
                </a:solidFill>
              </a:rPr>
              <a:t>1/3</a:t>
            </a:r>
            <a:endParaRPr lang="fr-FR" sz="1800" noProof="0" dirty="0"/>
          </a:p>
        </p:txBody>
      </p:sp>
      <p:sp>
        <p:nvSpPr>
          <p:cNvPr id="11" name="Text 9"/>
          <p:cNvSpPr/>
          <p:nvPr/>
        </p:nvSpPr>
        <p:spPr>
          <a:xfrm>
            <a:off x="512064" y="2029968"/>
            <a:ext cx="1060704" cy="475488"/>
          </a:xfrm>
          <a:prstGeom prst="rect">
            <a:avLst/>
          </a:prstGeom>
          <a:noFill/>
          <a:ln/>
        </p:spPr>
        <p:txBody>
          <a:bodyPr wrap="square" rtlCol="0" anchor="ctr"/>
          <a:lstStyle/>
          <a:p>
            <a:pPr marL="0" indent="0" algn="ctr">
              <a:buNone/>
            </a:pPr>
            <a:r>
              <a:rPr lang="fr-FR" sz="1050" noProof="0" dirty="0">
                <a:solidFill>
                  <a:srgbClr val="1A3C5E"/>
                </a:solidFill>
              </a:rPr>
              <a:t>des visages à la TV</a:t>
            </a:r>
            <a:endParaRPr lang="fr-FR" sz="1050" noProof="0" dirty="0"/>
          </a:p>
          <a:p>
            <a:pPr marL="0" indent="0" algn="ctr">
              <a:buNone/>
            </a:pPr>
            <a:r>
              <a:rPr lang="fr-FR" sz="1050" noProof="0" dirty="0">
                <a:solidFill>
                  <a:srgbClr val="1A3C5E"/>
                </a:solidFill>
              </a:rPr>
              <a:t>sont des femmes</a:t>
            </a:r>
            <a:endParaRPr lang="fr-FR" sz="1050" noProof="0" dirty="0"/>
          </a:p>
        </p:txBody>
      </p:sp>
      <p:sp>
        <p:nvSpPr>
          <p:cNvPr id="12" name="Shape 10"/>
          <p:cNvSpPr/>
          <p:nvPr/>
        </p:nvSpPr>
        <p:spPr>
          <a:xfrm>
            <a:off x="1737360" y="1536192"/>
            <a:ext cx="1170432" cy="1024128"/>
          </a:xfrm>
          <a:prstGeom prst="rect">
            <a:avLst/>
          </a:prstGeom>
          <a:solidFill>
            <a:srgbClr val="F4F7FA"/>
          </a:solidFill>
          <a:ln w="9525">
            <a:solidFill>
              <a:srgbClr val="DEE4EC"/>
            </a:solidFill>
            <a:prstDash val="solid"/>
          </a:ln>
        </p:spPr>
        <p:txBody>
          <a:bodyPr/>
          <a:lstStyle/>
          <a:p>
            <a:endParaRPr lang="fr-FR" noProof="0" dirty="0"/>
          </a:p>
        </p:txBody>
      </p:sp>
      <p:sp>
        <p:nvSpPr>
          <p:cNvPr id="13" name="Shape 11"/>
          <p:cNvSpPr/>
          <p:nvPr/>
        </p:nvSpPr>
        <p:spPr>
          <a:xfrm>
            <a:off x="1737360" y="1536192"/>
            <a:ext cx="1170432" cy="402336"/>
          </a:xfrm>
          <a:prstGeom prst="rect">
            <a:avLst/>
          </a:prstGeom>
          <a:solidFill>
            <a:srgbClr val="B03030"/>
          </a:solidFill>
          <a:ln w="12700">
            <a:solidFill>
              <a:srgbClr val="B03030"/>
            </a:solidFill>
            <a:prstDash val="solid"/>
          </a:ln>
        </p:spPr>
        <p:txBody>
          <a:bodyPr/>
          <a:lstStyle/>
          <a:p>
            <a:endParaRPr lang="fr-FR" noProof="0" dirty="0"/>
          </a:p>
        </p:txBody>
      </p:sp>
      <p:sp>
        <p:nvSpPr>
          <p:cNvPr id="14" name="Text 12"/>
          <p:cNvSpPr/>
          <p:nvPr/>
        </p:nvSpPr>
        <p:spPr>
          <a:xfrm>
            <a:off x="1737360" y="1536192"/>
            <a:ext cx="1170432" cy="402336"/>
          </a:xfrm>
          <a:prstGeom prst="rect">
            <a:avLst/>
          </a:prstGeom>
          <a:noFill/>
          <a:ln/>
        </p:spPr>
        <p:txBody>
          <a:bodyPr wrap="square" rtlCol="0" anchor="ctr"/>
          <a:lstStyle/>
          <a:p>
            <a:pPr marL="0" indent="0" algn="ctr">
              <a:buNone/>
            </a:pPr>
            <a:r>
              <a:rPr lang="fr-FR" sz="1800" b="1" noProof="0" dirty="0">
                <a:solidFill>
                  <a:srgbClr val="FFFFFF"/>
                </a:solidFill>
              </a:rPr>
              <a:t>&lt;20%</a:t>
            </a:r>
            <a:endParaRPr lang="fr-FR" sz="1800" noProof="0" dirty="0"/>
          </a:p>
        </p:txBody>
      </p:sp>
      <p:sp>
        <p:nvSpPr>
          <p:cNvPr id="15" name="Text 13"/>
          <p:cNvSpPr/>
          <p:nvPr/>
        </p:nvSpPr>
        <p:spPr>
          <a:xfrm>
            <a:off x="1792224" y="2029968"/>
            <a:ext cx="1060704" cy="475488"/>
          </a:xfrm>
          <a:prstGeom prst="rect">
            <a:avLst/>
          </a:prstGeom>
          <a:noFill/>
          <a:ln/>
        </p:spPr>
        <p:txBody>
          <a:bodyPr wrap="square" rtlCol="0" anchor="ctr"/>
          <a:lstStyle/>
          <a:p>
            <a:pPr marL="0" indent="0" algn="ctr">
              <a:buNone/>
            </a:pPr>
            <a:r>
              <a:rPr lang="fr-FR" sz="1050" noProof="0" dirty="0">
                <a:solidFill>
                  <a:srgbClr val="1A3C5E"/>
                </a:solidFill>
              </a:rPr>
              <a:t>des expertes</a:t>
            </a:r>
            <a:endParaRPr lang="fr-FR" sz="1050" noProof="0" dirty="0"/>
          </a:p>
          <a:p>
            <a:pPr marL="0" indent="0" algn="ctr">
              <a:buNone/>
            </a:pPr>
            <a:r>
              <a:rPr lang="fr-FR" sz="1050" noProof="0" dirty="0">
                <a:solidFill>
                  <a:srgbClr val="1A3C5E"/>
                </a:solidFill>
              </a:rPr>
              <a:t>à l'antenne</a:t>
            </a:r>
            <a:endParaRPr lang="fr-FR" sz="1050" noProof="0" dirty="0"/>
          </a:p>
        </p:txBody>
      </p:sp>
      <p:sp>
        <p:nvSpPr>
          <p:cNvPr id="16" name="Shape 14"/>
          <p:cNvSpPr/>
          <p:nvPr/>
        </p:nvSpPr>
        <p:spPr>
          <a:xfrm>
            <a:off x="457200" y="2688336"/>
            <a:ext cx="1170432" cy="1024128"/>
          </a:xfrm>
          <a:prstGeom prst="rect">
            <a:avLst/>
          </a:prstGeom>
          <a:solidFill>
            <a:srgbClr val="F4F7FA"/>
          </a:solidFill>
          <a:ln w="9525">
            <a:solidFill>
              <a:srgbClr val="DEE4EC"/>
            </a:solidFill>
            <a:prstDash val="solid"/>
          </a:ln>
        </p:spPr>
        <p:txBody>
          <a:bodyPr/>
          <a:lstStyle/>
          <a:p>
            <a:endParaRPr lang="fr-FR" noProof="0" dirty="0"/>
          </a:p>
        </p:txBody>
      </p:sp>
      <p:sp>
        <p:nvSpPr>
          <p:cNvPr id="17" name="Shape 15"/>
          <p:cNvSpPr/>
          <p:nvPr/>
        </p:nvSpPr>
        <p:spPr>
          <a:xfrm>
            <a:off x="457200" y="2688336"/>
            <a:ext cx="1170432" cy="457200"/>
          </a:xfrm>
          <a:prstGeom prst="rect">
            <a:avLst/>
          </a:prstGeom>
          <a:solidFill>
            <a:srgbClr val="B03030"/>
          </a:solidFill>
          <a:ln w="12700">
            <a:solidFill>
              <a:srgbClr val="B03030"/>
            </a:solidFill>
            <a:prstDash val="solid"/>
          </a:ln>
        </p:spPr>
        <p:txBody>
          <a:bodyPr/>
          <a:lstStyle/>
          <a:p>
            <a:endParaRPr lang="fr-FR" noProof="0" dirty="0"/>
          </a:p>
        </p:txBody>
      </p:sp>
      <p:sp>
        <p:nvSpPr>
          <p:cNvPr id="18" name="Text 16"/>
          <p:cNvSpPr/>
          <p:nvPr/>
        </p:nvSpPr>
        <p:spPr>
          <a:xfrm>
            <a:off x="457200" y="2688336"/>
            <a:ext cx="1170432" cy="457200"/>
          </a:xfrm>
          <a:prstGeom prst="rect">
            <a:avLst/>
          </a:prstGeom>
          <a:noFill/>
          <a:ln/>
        </p:spPr>
        <p:txBody>
          <a:bodyPr wrap="square" rtlCol="0" anchor="ctr"/>
          <a:lstStyle/>
          <a:p>
            <a:pPr marL="0" indent="0" algn="ctr">
              <a:buNone/>
            </a:pPr>
            <a:r>
              <a:rPr lang="fr-FR" sz="1800" b="1" noProof="0" dirty="0">
                <a:solidFill>
                  <a:srgbClr val="FFFFFF"/>
                </a:solidFill>
              </a:rPr>
              <a:t>17%</a:t>
            </a:r>
            <a:endParaRPr lang="fr-FR" sz="1800" noProof="0" dirty="0"/>
          </a:p>
        </p:txBody>
      </p:sp>
      <p:sp>
        <p:nvSpPr>
          <p:cNvPr id="19" name="Text 17"/>
          <p:cNvSpPr/>
          <p:nvPr/>
        </p:nvSpPr>
        <p:spPr>
          <a:xfrm>
            <a:off x="512064" y="3182112"/>
            <a:ext cx="1060704" cy="475488"/>
          </a:xfrm>
          <a:prstGeom prst="rect">
            <a:avLst/>
          </a:prstGeom>
          <a:noFill/>
          <a:ln/>
        </p:spPr>
        <p:txBody>
          <a:bodyPr wrap="square" rtlCol="0" anchor="ctr"/>
          <a:lstStyle/>
          <a:p>
            <a:pPr marL="0" indent="0" algn="ctr">
              <a:buNone/>
            </a:pPr>
            <a:r>
              <a:rPr lang="fr-FR" sz="1050" noProof="0" dirty="0">
                <a:solidFill>
                  <a:srgbClr val="1A3C5E"/>
                </a:solidFill>
              </a:rPr>
              <a:t>des intervenants à la radio</a:t>
            </a:r>
            <a:endParaRPr lang="fr-FR" sz="1050" noProof="0" dirty="0"/>
          </a:p>
        </p:txBody>
      </p:sp>
      <p:sp>
        <p:nvSpPr>
          <p:cNvPr id="20" name="Shape 18"/>
          <p:cNvSpPr/>
          <p:nvPr/>
        </p:nvSpPr>
        <p:spPr>
          <a:xfrm>
            <a:off x="1737360" y="2688336"/>
            <a:ext cx="1170432" cy="1024128"/>
          </a:xfrm>
          <a:prstGeom prst="rect">
            <a:avLst/>
          </a:prstGeom>
          <a:solidFill>
            <a:srgbClr val="F4F7FA"/>
          </a:solidFill>
          <a:ln w="9525">
            <a:solidFill>
              <a:srgbClr val="DEE4EC"/>
            </a:solidFill>
            <a:prstDash val="solid"/>
          </a:ln>
        </p:spPr>
        <p:txBody>
          <a:bodyPr/>
          <a:lstStyle/>
          <a:p>
            <a:endParaRPr lang="fr-FR" noProof="0" dirty="0"/>
          </a:p>
        </p:txBody>
      </p:sp>
      <p:sp>
        <p:nvSpPr>
          <p:cNvPr id="21" name="Shape 19"/>
          <p:cNvSpPr/>
          <p:nvPr/>
        </p:nvSpPr>
        <p:spPr>
          <a:xfrm>
            <a:off x="1737360" y="2688336"/>
            <a:ext cx="1170432" cy="457200"/>
          </a:xfrm>
          <a:prstGeom prst="rect">
            <a:avLst/>
          </a:prstGeom>
          <a:solidFill>
            <a:srgbClr val="B03030"/>
          </a:solidFill>
          <a:ln w="12700">
            <a:solidFill>
              <a:srgbClr val="B03030"/>
            </a:solidFill>
            <a:prstDash val="solid"/>
          </a:ln>
        </p:spPr>
        <p:txBody>
          <a:bodyPr/>
          <a:lstStyle/>
          <a:p>
            <a:endParaRPr lang="fr-FR" noProof="0" dirty="0"/>
          </a:p>
        </p:txBody>
      </p:sp>
      <p:sp>
        <p:nvSpPr>
          <p:cNvPr id="22" name="Text 20"/>
          <p:cNvSpPr/>
          <p:nvPr/>
        </p:nvSpPr>
        <p:spPr>
          <a:xfrm>
            <a:off x="1737360" y="2688336"/>
            <a:ext cx="1170432" cy="457200"/>
          </a:xfrm>
          <a:prstGeom prst="rect">
            <a:avLst/>
          </a:prstGeom>
          <a:noFill/>
          <a:ln/>
        </p:spPr>
        <p:txBody>
          <a:bodyPr wrap="square" rtlCol="0" anchor="ctr"/>
          <a:lstStyle/>
          <a:p>
            <a:pPr marL="0" indent="0" algn="ctr">
              <a:buNone/>
            </a:pPr>
            <a:r>
              <a:rPr lang="fr-FR" sz="1800" b="1" noProof="0" dirty="0">
                <a:solidFill>
                  <a:srgbClr val="FFFFFF"/>
                </a:solidFill>
              </a:rPr>
              <a:t>15%</a:t>
            </a:r>
            <a:endParaRPr lang="fr-FR" sz="1800" noProof="0" dirty="0"/>
          </a:p>
        </p:txBody>
      </p:sp>
      <p:sp>
        <p:nvSpPr>
          <p:cNvPr id="23" name="Text 21"/>
          <p:cNvSpPr/>
          <p:nvPr/>
        </p:nvSpPr>
        <p:spPr>
          <a:xfrm>
            <a:off x="1792224" y="3182112"/>
            <a:ext cx="1060704" cy="475488"/>
          </a:xfrm>
          <a:prstGeom prst="rect">
            <a:avLst/>
          </a:prstGeom>
          <a:noFill/>
          <a:ln/>
        </p:spPr>
        <p:txBody>
          <a:bodyPr wrap="square" rtlCol="0" anchor="ctr"/>
          <a:lstStyle/>
          <a:p>
            <a:pPr marL="0" indent="0" algn="ctr">
              <a:buNone/>
            </a:pPr>
            <a:r>
              <a:rPr lang="fr-FR" sz="1050" noProof="0" dirty="0">
                <a:solidFill>
                  <a:srgbClr val="1A3C5E"/>
                </a:solidFill>
              </a:rPr>
              <a:t>des personnes citées</a:t>
            </a:r>
            <a:endParaRPr lang="fr-FR" sz="1050" noProof="0" dirty="0"/>
          </a:p>
          <a:p>
            <a:pPr marL="0" indent="0" algn="ctr">
              <a:buNone/>
            </a:pPr>
            <a:r>
              <a:rPr lang="fr-FR" sz="1050" noProof="0" dirty="0">
                <a:solidFill>
                  <a:srgbClr val="1A3C5E"/>
                </a:solidFill>
              </a:rPr>
              <a:t>dans la presse</a:t>
            </a:r>
            <a:endParaRPr lang="fr-FR" sz="1050" noProof="0" dirty="0"/>
          </a:p>
        </p:txBody>
      </p:sp>
      <p:sp>
        <p:nvSpPr>
          <p:cNvPr id="24" name="Shape 22"/>
          <p:cNvSpPr/>
          <p:nvPr/>
        </p:nvSpPr>
        <p:spPr>
          <a:xfrm>
            <a:off x="3108960" y="1115568"/>
            <a:ext cx="2651760" cy="365760"/>
          </a:xfrm>
          <a:prstGeom prst="rect">
            <a:avLst/>
          </a:prstGeom>
          <a:solidFill>
            <a:srgbClr val="2856A3"/>
          </a:solidFill>
          <a:ln w="12700">
            <a:solidFill>
              <a:srgbClr val="2856A3"/>
            </a:solidFill>
            <a:prstDash val="solid"/>
          </a:ln>
        </p:spPr>
        <p:txBody>
          <a:bodyPr/>
          <a:lstStyle/>
          <a:p>
            <a:endParaRPr lang="fr-FR" noProof="0" dirty="0"/>
          </a:p>
        </p:txBody>
      </p:sp>
      <p:sp>
        <p:nvSpPr>
          <p:cNvPr id="25" name="Text 23"/>
          <p:cNvSpPr/>
          <p:nvPr/>
        </p:nvSpPr>
        <p:spPr>
          <a:xfrm>
            <a:off x="3108960" y="1115568"/>
            <a:ext cx="2651760" cy="365760"/>
          </a:xfrm>
          <a:prstGeom prst="rect">
            <a:avLst/>
          </a:prstGeom>
          <a:noFill/>
          <a:ln/>
        </p:spPr>
        <p:txBody>
          <a:bodyPr wrap="square" lIns="0" tIns="0" rIns="0" bIns="0" rtlCol="0" anchor="ctr"/>
          <a:lstStyle/>
          <a:p>
            <a:pPr marL="0" indent="0" algn="ctr">
              <a:buNone/>
            </a:pPr>
            <a:r>
              <a:rPr lang="fr-FR" sz="1050" b="1" noProof="0" dirty="0">
                <a:solidFill>
                  <a:srgbClr val="FFFFFF"/>
                </a:solidFill>
              </a:rPr>
              <a:t>Normes &amp; régulation</a:t>
            </a:r>
            <a:endParaRPr lang="fr-FR" sz="1050" noProof="0" dirty="0"/>
          </a:p>
        </p:txBody>
      </p:sp>
      <p:sp>
        <p:nvSpPr>
          <p:cNvPr id="26" name="Shape 24"/>
          <p:cNvSpPr/>
          <p:nvPr/>
        </p:nvSpPr>
        <p:spPr>
          <a:xfrm>
            <a:off x="3108960" y="1536192"/>
            <a:ext cx="2651760" cy="2980944"/>
          </a:xfrm>
          <a:prstGeom prst="rect">
            <a:avLst/>
          </a:prstGeom>
          <a:solidFill>
            <a:srgbClr val="F4F7FA"/>
          </a:solidFill>
          <a:ln w="9525">
            <a:solidFill>
              <a:srgbClr val="DEE4EC"/>
            </a:solidFill>
            <a:prstDash val="solid"/>
          </a:ln>
        </p:spPr>
        <p:txBody>
          <a:bodyPr/>
          <a:lstStyle/>
          <a:p>
            <a:endParaRPr lang="fr-FR" noProof="0" dirty="0"/>
          </a:p>
        </p:txBody>
      </p:sp>
      <p:sp>
        <p:nvSpPr>
          <p:cNvPr id="27" name="Text 25"/>
          <p:cNvSpPr/>
          <p:nvPr/>
        </p:nvSpPr>
        <p:spPr>
          <a:xfrm>
            <a:off x="3108960" y="1609344"/>
            <a:ext cx="2651760" cy="2907792"/>
          </a:xfrm>
          <a:prstGeom prst="rect">
            <a:avLst/>
          </a:prstGeom>
          <a:noFill/>
          <a:ln/>
        </p:spPr>
        <p:txBody>
          <a:bodyPr wrap="square" rtlCol="0" anchor="t"/>
          <a:lstStyle/>
          <a:p>
            <a:pPr marL="0" indent="0">
              <a:buNone/>
            </a:pPr>
            <a:r>
              <a:rPr lang="fr-FR" sz="1200" b="1" noProof="0" dirty="0">
                <a:solidFill>
                  <a:srgbClr val="2856A3"/>
                </a:solidFill>
              </a:rPr>
              <a:t>CSA* / ARCOM*
</a:t>
            </a:r>
            <a:r>
              <a:rPr lang="fr-FR" sz="1100" noProof="0" dirty="0">
                <a:solidFill>
                  <a:srgbClr val="1C2226"/>
                </a:solidFill>
              </a:rPr>
              <a:t>Autorité de régulation de l'audiovisuel
→ suivi annuel de la représentation
</a:t>
            </a:r>
            <a:r>
              <a:rPr lang="fr-FR" sz="1200" b="1" noProof="0" dirty="0">
                <a:solidFill>
                  <a:srgbClr val="2856A3"/>
                </a:solidFill>
              </a:rPr>
              <a:t>Quotas imposés
</a:t>
            </a:r>
            <a:r>
              <a:rPr lang="fr-FR" sz="1100" noProof="0" dirty="0">
                <a:solidFill>
                  <a:srgbClr val="1C2226"/>
                </a:solidFill>
              </a:rPr>
              <a:t>Obligations de parité dans
les programmes et rédactions
</a:t>
            </a:r>
            <a:r>
              <a:rPr lang="fr-FR" sz="1200" b="1" noProof="0" dirty="0">
                <a:solidFill>
                  <a:srgbClr val="2856A3"/>
                </a:solidFill>
              </a:rPr>
              <a:t>Loi du 4 août 2014
</a:t>
            </a:r>
            <a:r>
              <a:rPr lang="fr-FR" sz="1100" noProof="0" dirty="0">
                <a:solidFill>
                  <a:srgbClr val="1C2226"/>
                </a:solidFill>
              </a:rPr>
              <a:t>Loi française renforce</a:t>
            </a:r>
          </a:p>
          <a:p>
            <a:pPr marL="0" indent="0">
              <a:buNone/>
            </a:pPr>
            <a:r>
              <a:rPr lang="fr-FR" sz="1100" noProof="0" dirty="0">
                <a:solidFill>
                  <a:srgbClr val="1C2226"/>
                </a:solidFill>
              </a:rPr>
              <a:t>l'égalité femmes-hommes</a:t>
            </a:r>
            <a:endParaRPr lang="fr-FR" sz="1200" noProof="0" dirty="0"/>
          </a:p>
          <a:p>
            <a:pPr marL="0" indent="0">
              <a:buNone/>
            </a:pPr>
            <a:r>
              <a:rPr lang="fr-FR" sz="1100" noProof="0" dirty="0">
                <a:solidFill>
                  <a:srgbClr val="1C2226"/>
                </a:solidFill>
              </a:rPr>
              <a:t>→ favorise l'accès des femmes aux responsabilités</a:t>
            </a:r>
            <a:endParaRPr lang="fr-FR" sz="1200" noProof="0" dirty="0"/>
          </a:p>
        </p:txBody>
      </p:sp>
      <p:sp>
        <p:nvSpPr>
          <p:cNvPr id="28" name="Shape 26"/>
          <p:cNvSpPr/>
          <p:nvPr/>
        </p:nvSpPr>
        <p:spPr>
          <a:xfrm>
            <a:off x="5870448" y="1115568"/>
            <a:ext cx="2816352" cy="365760"/>
          </a:xfrm>
          <a:prstGeom prst="rect">
            <a:avLst/>
          </a:prstGeom>
          <a:solidFill>
            <a:srgbClr val="6B3FA0"/>
          </a:solidFill>
          <a:ln w="12700">
            <a:solidFill>
              <a:srgbClr val="6B3FA0"/>
            </a:solidFill>
            <a:prstDash val="solid"/>
          </a:ln>
        </p:spPr>
        <p:txBody>
          <a:bodyPr/>
          <a:lstStyle/>
          <a:p>
            <a:endParaRPr lang="fr-FR" noProof="0" dirty="0"/>
          </a:p>
        </p:txBody>
      </p:sp>
      <p:sp>
        <p:nvSpPr>
          <p:cNvPr id="29" name="Text 27"/>
          <p:cNvSpPr/>
          <p:nvPr/>
        </p:nvSpPr>
        <p:spPr>
          <a:xfrm>
            <a:off x="5870448" y="1115568"/>
            <a:ext cx="2816352" cy="365760"/>
          </a:xfrm>
          <a:prstGeom prst="rect">
            <a:avLst/>
          </a:prstGeom>
          <a:noFill/>
          <a:ln/>
        </p:spPr>
        <p:txBody>
          <a:bodyPr wrap="square" lIns="0" tIns="0" rIns="0" bIns="0" rtlCol="0" anchor="ctr"/>
          <a:lstStyle/>
          <a:p>
            <a:pPr marL="0" indent="0" algn="ctr">
              <a:buNone/>
            </a:pPr>
            <a:r>
              <a:rPr lang="fr-FR" sz="1050" b="1" noProof="0" dirty="0">
                <a:solidFill>
                  <a:srgbClr val="FFFFFF"/>
                </a:solidFill>
              </a:rPr>
              <a:t>Réseaux sociaux</a:t>
            </a:r>
            <a:endParaRPr lang="fr-FR" sz="1050" noProof="0" dirty="0"/>
          </a:p>
        </p:txBody>
      </p:sp>
      <p:sp>
        <p:nvSpPr>
          <p:cNvPr id="30" name="Shape 28"/>
          <p:cNvSpPr/>
          <p:nvPr/>
        </p:nvSpPr>
        <p:spPr>
          <a:xfrm>
            <a:off x="5870448" y="1536192"/>
            <a:ext cx="2816352" cy="347472"/>
          </a:xfrm>
          <a:prstGeom prst="rect">
            <a:avLst/>
          </a:prstGeom>
          <a:solidFill>
            <a:srgbClr val="2D7D62"/>
          </a:solidFill>
          <a:ln w="12700">
            <a:solidFill>
              <a:srgbClr val="2D7D62"/>
            </a:solidFill>
            <a:prstDash val="solid"/>
          </a:ln>
        </p:spPr>
        <p:txBody>
          <a:bodyPr/>
          <a:lstStyle/>
          <a:p>
            <a:endParaRPr lang="fr-FR" noProof="0" dirty="0"/>
          </a:p>
        </p:txBody>
      </p:sp>
      <p:sp>
        <p:nvSpPr>
          <p:cNvPr id="31" name="Text 29"/>
          <p:cNvSpPr/>
          <p:nvPr/>
        </p:nvSpPr>
        <p:spPr>
          <a:xfrm>
            <a:off x="5870448" y="1536192"/>
            <a:ext cx="2816352" cy="347472"/>
          </a:xfrm>
          <a:prstGeom prst="rect">
            <a:avLst/>
          </a:prstGeom>
          <a:noFill/>
          <a:ln/>
        </p:spPr>
        <p:txBody>
          <a:bodyPr wrap="square" lIns="0" tIns="0" rIns="0" bIns="0" rtlCol="0" anchor="ctr"/>
          <a:lstStyle/>
          <a:p>
            <a:pPr marL="0" indent="0" algn="ctr">
              <a:buNone/>
            </a:pPr>
            <a:r>
              <a:rPr lang="fr-FR" sz="1100" b="1" noProof="0" dirty="0">
                <a:solidFill>
                  <a:srgbClr val="FFFFFF"/>
                </a:solidFill>
              </a:rPr>
              <a:t>Opportunités</a:t>
            </a:r>
            <a:endParaRPr lang="fr-FR" sz="1100" noProof="0" dirty="0"/>
          </a:p>
        </p:txBody>
      </p:sp>
      <p:sp>
        <p:nvSpPr>
          <p:cNvPr id="32" name="Shape 30"/>
          <p:cNvSpPr/>
          <p:nvPr/>
        </p:nvSpPr>
        <p:spPr>
          <a:xfrm>
            <a:off x="5870448" y="1883664"/>
            <a:ext cx="2816352" cy="1078992"/>
          </a:xfrm>
          <a:prstGeom prst="rect">
            <a:avLst/>
          </a:prstGeom>
          <a:solidFill>
            <a:srgbClr val="F4F7FA"/>
          </a:solidFill>
          <a:ln w="9525">
            <a:solidFill>
              <a:srgbClr val="DEE4EC"/>
            </a:solidFill>
            <a:prstDash val="solid"/>
          </a:ln>
        </p:spPr>
        <p:txBody>
          <a:bodyPr/>
          <a:lstStyle/>
          <a:p>
            <a:endParaRPr lang="fr-FR" noProof="0" dirty="0"/>
          </a:p>
        </p:txBody>
      </p:sp>
      <p:sp>
        <p:nvSpPr>
          <p:cNvPr id="33" name="Text 31"/>
          <p:cNvSpPr/>
          <p:nvPr/>
        </p:nvSpPr>
        <p:spPr>
          <a:xfrm>
            <a:off x="5961888" y="1938528"/>
            <a:ext cx="2633472" cy="969264"/>
          </a:xfrm>
          <a:prstGeom prst="rect">
            <a:avLst/>
          </a:prstGeom>
          <a:noFill/>
          <a:ln/>
        </p:spPr>
        <p:txBody>
          <a:bodyPr wrap="square" rtlCol="0" anchor="t"/>
          <a:lstStyle/>
          <a:p>
            <a:pPr marL="0" indent="0">
              <a:buNone/>
            </a:pPr>
            <a:r>
              <a:rPr lang="fr-FR" sz="1100" noProof="0" dirty="0">
                <a:solidFill>
                  <a:srgbClr val="1C2226"/>
                </a:solidFill>
              </a:rPr>
              <a:t>Visibilité accrue</a:t>
            </a:r>
            <a:endParaRPr lang="fr-FR" sz="1100" noProof="0" dirty="0"/>
          </a:p>
          <a:p>
            <a:pPr marL="0" indent="0">
              <a:buNone/>
            </a:pPr>
            <a:r>
              <a:rPr lang="fr-FR" sz="1100" noProof="0" dirty="0">
                <a:solidFill>
                  <a:srgbClr val="1C2226"/>
                </a:solidFill>
              </a:rPr>
              <a:t>prise de parole directe</a:t>
            </a:r>
            <a:endParaRPr lang="fr-FR" sz="1100" noProof="0" dirty="0"/>
          </a:p>
          <a:p>
            <a:pPr marL="0" indent="0">
              <a:buNone/>
            </a:pPr>
            <a:r>
              <a:rPr lang="fr-FR" sz="1100" noProof="0" dirty="0">
                <a:solidFill>
                  <a:srgbClr val="1C2226"/>
                </a:solidFill>
              </a:rPr>
              <a:t>médias indépendants</a:t>
            </a:r>
            <a:endParaRPr lang="fr-FR" sz="1100" noProof="0" dirty="0"/>
          </a:p>
          <a:p>
            <a:pPr marL="0" indent="0">
              <a:buNone/>
            </a:pPr>
            <a:r>
              <a:rPr lang="fr-FR" sz="1100" noProof="0" dirty="0">
                <a:solidFill>
                  <a:srgbClr val="1C2226"/>
                </a:solidFill>
              </a:rPr>
              <a:t>(réseaux, podcasts, newsletters)</a:t>
            </a:r>
            <a:endParaRPr lang="fr-FR" sz="1100" noProof="0" dirty="0"/>
          </a:p>
        </p:txBody>
      </p:sp>
      <p:sp>
        <p:nvSpPr>
          <p:cNvPr id="34" name="Shape 32"/>
          <p:cNvSpPr/>
          <p:nvPr/>
        </p:nvSpPr>
        <p:spPr>
          <a:xfrm>
            <a:off x="5870448" y="3017520"/>
            <a:ext cx="2816352" cy="347472"/>
          </a:xfrm>
          <a:prstGeom prst="rect">
            <a:avLst/>
          </a:prstGeom>
          <a:solidFill>
            <a:srgbClr val="B03030"/>
          </a:solidFill>
          <a:ln w="12700">
            <a:solidFill>
              <a:srgbClr val="B03030"/>
            </a:solidFill>
            <a:prstDash val="solid"/>
          </a:ln>
        </p:spPr>
        <p:txBody>
          <a:bodyPr/>
          <a:lstStyle/>
          <a:p>
            <a:endParaRPr lang="fr-FR" noProof="0" dirty="0"/>
          </a:p>
        </p:txBody>
      </p:sp>
      <p:sp>
        <p:nvSpPr>
          <p:cNvPr id="35" name="Text 33"/>
          <p:cNvSpPr/>
          <p:nvPr/>
        </p:nvSpPr>
        <p:spPr>
          <a:xfrm>
            <a:off x="5870448" y="3017520"/>
            <a:ext cx="2816352" cy="347472"/>
          </a:xfrm>
          <a:prstGeom prst="rect">
            <a:avLst/>
          </a:prstGeom>
          <a:noFill/>
          <a:ln/>
        </p:spPr>
        <p:txBody>
          <a:bodyPr wrap="square" lIns="0" tIns="0" rIns="0" bIns="0" rtlCol="0" anchor="ctr"/>
          <a:lstStyle/>
          <a:p>
            <a:pPr marL="0" indent="0" algn="ctr">
              <a:buNone/>
            </a:pPr>
            <a:r>
              <a:rPr lang="fr-FR" sz="1100" b="1" noProof="0" dirty="0">
                <a:solidFill>
                  <a:srgbClr val="FFFFFF"/>
                </a:solidFill>
              </a:rPr>
              <a:t>Risques</a:t>
            </a:r>
            <a:endParaRPr lang="fr-FR" sz="1100" noProof="0" dirty="0"/>
          </a:p>
        </p:txBody>
      </p:sp>
      <p:sp>
        <p:nvSpPr>
          <p:cNvPr id="36" name="Shape 34"/>
          <p:cNvSpPr/>
          <p:nvPr/>
        </p:nvSpPr>
        <p:spPr>
          <a:xfrm>
            <a:off x="5870448" y="3364992"/>
            <a:ext cx="2816352" cy="1078992"/>
          </a:xfrm>
          <a:prstGeom prst="rect">
            <a:avLst/>
          </a:prstGeom>
          <a:solidFill>
            <a:srgbClr val="F4F7FA"/>
          </a:solidFill>
          <a:ln w="9525">
            <a:solidFill>
              <a:srgbClr val="DEE4EC"/>
            </a:solidFill>
            <a:prstDash val="solid"/>
          </a:ln>
        </p:spPr>
        <p:txBody>
          <a:bodyPr/>
          <a:lstStyle/>
          <a:p>
            <a:endParaRPr lang="fr-FR" noProof="0" dirty="0"/>
          </a:p>
        </p:txBody>
      </p:sp>
      <p:sp>
        <p:nvSpPr>
          <p:cNvPr id="37" name="Text 35"/>
          <p:cNvSpPr/>
          <p:nvPr/>
        </p:nvSpPr>
        <p:spPr>
          <a:xfrm>
            <a:off x="5961888" y="3419856"/>
            <a:ext cx="2633472" cy="969264"/>
          </a:xfrm>
          <a:prstGeom prst="rect">
            <a:avLst/>
          </a:prstGeom>
          <a:noFill/>
          <a:ln/>
        </p:spPr>
        <p:txBody>
          <a:bodyPr wrap="square" rtlCol="0" anchor="t"/>
          <a:lstStyle/>
          <a:p>
            <a:pPr marL="0" indent="0">
              <a:buNone/>
            </a:pPr>
            <a:r>
              <a:rPr lang="fr-FR" sz="1100" noProof="0" dirty="0">
                <a:solidFill>
                  <a:srgbClr val="1C2226"/>
                </a:solidFill>
              </a:rPr>
              <a:t>cyber sexisme</a:t>
            </a:r>
            <a:endParaRPr lang="fr-FR" sz="1100" noProof="0" dirty="0"/>
          </a:p>
          <a:p>
            <a:pPr marL="0" indent="0">
              <a:buNone/>
            </a:pPr>
            <a:r>
              <a:rPr lang="fr-FR" sz="1100" noProof="0" dirty="0">
                <a:solidFill>
                  <a:srgbClr val="1C2226"/>
                </a:solidFill>
              </a:rPr>
              <a:t>harcèlement en ligne</a:t>
            </a:r>
            <a:endParaRPr lang="fr-FR" sz="1100" noProof="0" dirty="0"/>
          </a:p>
          <a:p>
            <a:pPr marL="0" indent="0">
              <a:buNone/>
            </a:pPr>
            <a:r>
              <a:rPr lang="fr-FR" sz="1100" noProof="0" dirty="0">
                <a:solidFill>
                  <a:srgbClr val="1C2226"/>
                </a:solidFill>
              </a:rPr>
              <a:t>biais algorithmiques</a:t>
            </a:r>
            <a:endParaRPr lang="fr-FR" sz="1100" noProof="0" dirty="0"/>
          </a:p>
          <a:p>
            <a:pPr marL="0" indent="0">
              <a:buNone/>
            </a:pPr>
            <a:r>
              <a:rPr lang="fr-FR" sz="1100" noProof="0" dirty="0">
                <a:solidFill>
                  <a:srgbClr val="1C2226"/>
                </a:solidFill>
              </a:rPr>
              <a:t>(41,8 % de propos sexistes via RS — IPU 2022)</a:t>
            </a:r>
            <a:endParaRPr lang="fr-FR" sz="1100" noProof="0" dirty="0"/>
          </a:p>
        </p:txBody>
      </p:sp>
      <p:sp>
        <p:nvSpPr>
          <p:cNvPr id="38" name="Text 36"/>
          <p:cNvSpPr/>
          <p:nvPr/>
        </p:nvSpPr>
        <p:spPr>
          <a:xfrm>
            <a:off x="2399805" y="859536"/>
            <a:ext cx="8229600" cy="256032"/>
          </a:xfrm>
          <a:prstGeom prst="rect">
            <a:avLst/>
          </a:prstGeom>
          <a:noFill/>
          <a:ln/>
        </p:spPr>
        <p:txBody>
          <a:bodyPr wrap="square" rtlCol="0" anchor="ctr"/>
          <a:lstStyle/>
          <a:p>
            <a:pPr marL="0" indent="0">
              <a:buNone/>
            </a:pPr>
            <a:r>
              <a:rPr lang="fr-FR" sz="900" i="1" noProof="0" dirty="0">
                <a:solidFill>
                  <a:srgbClr val="6C757D"/>
                </a:solidFill>
              </a:rPr>
              <a:t>Sources : Journalisme.com · GMMP* 2020 · IPU* 2022 · ARCOM</a:t>
            </a:r>
            <a:endParaRPr lang="fr-FR" sz="900" noProof="0" dirty="0"/>
          </a:p>
        </p:txBody>
      </p:sp>
      <p:sp>
        <p:nvSpPr>
          <p:cNvPr id="60" name="CSANote"/>
          <p:cNvSpPr/>
          <p:nvPr/>
        </p:nvSpPr>
        <p:spPr>
          <a:xfrm>
            <a:off x="731520" y="4637136"/>
            <a:ext cx="8229600" cy="240000"/>
          </a:xfrm>
          <a:prstGeom prst="rect">
            <a:avLst/>
          </a:prstGeom>
          <a:noFill/>
          <a:ln/>
        </p:spPr>
        <p:txBody>
          <a:bodyPr wrap="square" lIns="0" tIns="0" rIns="0" bIns="0" rtlCol="0" anchor="ctr"/>
          <a:lstStyle/>
          <a:p>
            <a:pPr marL="171450" indent="-171450">
              <a:buFont typeface="Arial" panose="020B0604020202020204" pitchFamily="34" charset="0"/>
              <a:buChar char="•"/>
            </a:pPr>
            <a:r>
              <a:rPr lang="fr-FR" sz="1000" i="1" noProof="0" dirty="0"/>
              <a:t>CSA → Conseil supérieur de l’audiovisuel  ·  ARCOM → Autorité de régulation de la communication audiovisuelle et numérique </a:t>
            </a:r>
          </a:p>
          <a:p>
            <a:pPr marL="171450" indent="-171450">
              <a:buFont typeface="Arial" panose="020B0604020202020204" pitchFamily="34" charset="0"/>
              <a:buChar char="•"/>
            </a:pPr>
            <a:r>
              <a:rPr lang="fr-FR" sz="1000" i="1" noProof="0" dirty="0"/>
              <a:t>Le CSA est devenu l’ARCOM en 2022</a:t>
            </a:r>
          </a:p>
        </p:txBody>
      </p:sp>
      <p:sp>
        <p:nvSpPr>
          <p:cNvPr id="39" name="ZoneTexte 38">
            <a:extLst>
              <a:ext uri="{FF2B5EF4-FFF2-40B4-BE49-F238E27FC236}">
                <a16:creationId xmlns:a16="http://schemas.microsoft.com/office/drawing/2014/main" id="{ADE9901F-4495-795A-F37E-E354E81B8A69}"/>
              </a:ext>
            </a:extLst>
          </p:cNvPr>
          <p:cNvSpPr txBox="1"/>
          <p:nvPr/>
        </p:nvSpPr>
        <p:spPr>
          <a:xfrm>
            <a:off x="402336" y="3775046"/>
            <a:ext cx="2340864" cy="584775"/>
          </a:xfrm>
          <a:prstGeom prst="rect">
            <a:avLst/>
          </a:prstGeom>
          <a:noFill/>
        </p:spPr>
        <p:txBody>
          <a:bodyPr wrap="square" rtlCol="0">
            <a:spAutoFit/>
          </a:bodyPr>
          <a:lstStyle/>
          <a:p>
            <a:pPr marL="171450" indent="-171450">
              <a:buFont typeface="Arial" panose="020B0604020202020204" pitchFamily="34" charset="0"/>
              <a:buChar char="•"/>
            </a:pPr>
            <a:r>
              <a:rPr lang="fr-FR" sz="800" dirty="0"/>
              <a:t>Global Media Monitoring Project </a:t>
            </a:r>
          </a:p>
          <a:p>
            <a:pPr marL="171450" indent="-171450">
              <a:buFont typeface="Arial" panose="020B0604020202020204" pitchFamily="34" charset="0"/>
              <a:buChar char="•"/>
            </a:pPr>
            <a:r>
              <a:rPr lang="fr-FR" sz="800" dirty="0"/>
              <a:t> Inter-</a:t>
            </a:r>
            <a:r>
              <a:rPr lang="fr-FR" sz="800" dirty="0" err="1"/>
              <a:t>Parliamentary</a:t>
            </a:r>
            <a:r>
              <a:rPr lang="fr-FR" sz="800" dirty="0"/>
              <a:t> Union</a:t>
            </a:r>
          </a:p>
          <a:p>
            <a:pPr marL="171450" indent="-171450">
              <a:buFont typeface="Arial" panose="020B0604020202020204" pitchFamily="34" charset="0"/>
              <a:buChar char="•"/>
            </a:pPr>
            <a:endParaRPr lang="fr-FR" sz="800" dirty="0"/>
          </a:p>
          <a:p>
            <a:pPr marL="171450" indent="-171450">
              <a:buFont typeface="Arial" panose="020B0604020202020204" pitchFamily="34" charset="0"/>
              <a:buChar char="•"/>
            </a:pPr>
            <a:endParaRPr lang="fr-FR" sz="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Shape 0"/>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Text 1"/>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Évolution &amp; Avenir</a:t>
            </a:r>
            <a:endParaRPr lang="fr-FR" sz="900" noProof="0" dirty="0"/>
          </a:p>
        </p:txBody>
      </p:sp>
      <p:sp>
        <p:nvSpPr>
          <p:cNvPr id="4" name="Text 2"/>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4</a:t>
            </a:r>
            <a:endParaRPr lang="fr-FR" sz="1000" noProof="0" dirty="0"/>
          </a:p>
        </p:txBody>
      </p:sp>
      <p:sp>
        <p:nvSpPr>
          <p:cNvPr id="5" name="Text 3"/>
          <p:cNvSpPr/>
          <p:nvPr/>
        </p:nvSpPr>
        <p:spPr>
          <a:xfrm>
            <a:off x="457200" y="530352"/>
            <a:ext cx="8229600" cy="475488"/>
          </a:xfrm>
          <a:prstGeom prst="rect">
            <a:avLst/>
          </a:prstGeom>
          <a:noFill/>
          <a:ln/>
        </p:spPr>
        <p:txBody>
          <a:bodyPr wrap="square" rtlCol="0" anchor="ctr"/>
          <a:lstStyle/>
          <a:p>
            <a:pPr marL="0" indent="0">
              <a:buNone/>
            </a:pPr>
            <a:r>
              <a:rPr lang="fr-FR" sz="2200" b="1" noProof="0" dirty="0">
                <a:solidFill>
                  <a:srgbClr val="1A3C5E"/>
                </a:solidFill>
                <a:latin typeface="Cambria" pitchFamily="34" charset="0"/>
                <a:ea typeface="Cambria" pitchFamily="34" charset="-122"/>
                <a:cs typeface="Cambria" pitchFamily="34" charset="-120"/>
              </a:rPr>
              <a:t>Évolution de la représentation — regards croisés</a:t>
            </a:r>
            <a:endParaRPr lang="fr-FR" sz="2200" noProof="0" dirty="0"/>
          </a:p>
        </p:txBody>
      </p:sp>
      <p:sp>
        <p:nvSpPr>
          <p:cNvPr id="6" name="Shape 4"/>
          <p:cNvSpPr/>
          <p:nvPr/>
        </p:nvSpPr>
        <p:spPr>
          <a:xfrm>
            <a:off x="457200" y="1115568"/>
            <a:ext cx="1572768" cy="347472"/>
          </a:xfrm>
          <a:prstGeom prst="rect">
            <a:avLst/>
          </a:prstGeom>
          <a:solidFill>
            <a:srgbClr val="6C757D"/>
          </a:solidFill>
          <a:ln w="12700">
            <a:solidFill>
              <a:srgbClr val="6C757D"/>
            </a:solidFill>
            <a:prstDash val="solid"/>
          </a:ln>
        </p:spPr>
        <p:txBody>
          <a:bodyPr/>
          <a:lstStyle/>
          <a:p>
            <a:endParaRPr lang="fr-FR" noProof="0" dirty="0"/>
          </a:p>
        </p:txBody>
      </p:sp>
      <p:sp>
        <p:nvSpPr>
          <p:cNvPr id="7" name="Text 5"/>
          <p:cNvSpPr/>
          <p:nvPr/>
        </p:nvSpPr>
        <p:spPr>
          <a:xfrm>
            <a:off x="457200" y="1115568"/>
            <a:ext cx="1572768" cy="347472"/>
          </a:xfrm>
          <a:prstGeom prst="rect">
            <a:avLst/>
          </a:prstGeom>
          <a:noFill/>
          <a:ln/>
        </p:spPr>
        <p:txBody>
          <a:bodyPr wrap="square" lIns="0" tIns="0" rIns="0" bIns="0" rtlCol="0" anchor="ctr"/>
          <a:lstStyle/>
          <a:p>
            <a:pPr marL="0" indent="0" algn="ctr">
              <a:buNone/>
            </a:pPr>
            <a:r>
              <a:rPr lang="fr-FR" sz="1200" b="1" noProof="0" dirty="0">
                <a:solidFill>
                  <a:srgbClr val="FFFFFF"/>
                </a:solidFill>
              </a:rPr>
              <a:t>1995</a:t>
            </a:r>
            <a:endParaRPr lang="fr-FR" sz="1200" noProof="0" dirty="0"/>
          </a:p>
        </p:txBody>
      </p:sp>
      <p:sp>
        <p:nvSpPr>
          <p:cNvPr id="8" name="Shape 6"/>
          <p:cNvSpPr/>
          <p:nvPr/>
        </p:nvSpPr>
        <p:spPr>
          <a:xfrm>
            <a:off x="457200" y="1463040"/>
            <a:ext cx="1572768" cy="1115568"/>
          </a:xfrm>
          <a:prstGeom prst="rect">
            <a:avLst/>
          </a:prstGeom>
          <a:solidFill>
            <a:srgbClr val="F4F7FA"/>
          </a:solidFill>
          <a:ln w="9525">
            <a:solidFill>
              <a:srgbClr val="DEE4EC"/>
            </a:solidFill>
            <a:prstDash val="solid"/>
          </a:ln>
        </p:spPr>
        <p:txBody>
          <a:bodyPr/>
          <a:lstStyle/>
          <a:p>
            <a:endParaRPr lang="fr-FR" noProof="0" dirty="0"/>
          </a:p>
        </p:txBody>
      </p:sp>
      <p:sp>
        <p:nvSpPr>
          <p:cNvPr id="9" name="Text 7"/>
          <p:cNvSpPr/>
          <p:nvPr/>
        </p:nvSpPr>
        <p:spPr>
          <a:xfrm>
            <a:off x="530352" y="1463040"/>
            <a:ext cx="1499616" cy="1060704"/>
          </a:xfrm>
          <a:prstGeom prst="rect">
            <a:avLst/>
          </a:prstGeom>
          <a:noFill/>
          <a:ln/>
        </p:spPr>
        <p:txBody>
          <a:bodyPr wrap="square" rtlCol="0" anchor="t"/>
          <a:lstStyle/>
          <a:p>
            <a:pPr marL="0" indent="0">
              <a:buNone/>
            </a:pPr>
            <a:r>
              <a:rPr lang="fr-FR" sz="1050" noProof="0" dirty="0">
                <a:solidFill>
                  <a:srgbClr val="1C2226"/>
                </a:solidFill>
              </a:rPr>
              <a:t>Rapport de Pékin</a:t>
            </a:r>
            <a:endParaRPr lang="fr-FR" sz="1050" noProof="0" dirty="0"/>
          </a:p>
          <a:p>
            <a:pPr marL="0" indent="0">
              <a:buNone/>
            </a:pPr>
            <a:r>
              <a:rPr lang="fr-FR" sz="1050" noProof="0" dirty="0">
                <a:solidFill>
                  <a:srgbClr val="1C2226"/>
                </a:solidFill>
              </a:rPr>
              <a:t>1er constat mondial :</a:t>
            </a:r>
            <a:endParaRPr lang="fr-FR" sz="950" noProof="0" dirty="0"/>
          </a:p>
          <a:p>
            <a:pPr marL="0" indent="0">
              <a:buNone/>
            </a:pPr>
            <a:r>
              <a:rPr lang="fr-FR" sz="950" noProof="0" dirty="0">
                <a:solidFill>
                  <a:srgbClr val="1C2226"/>
                </a:solidFill>
              </a:rPr>
              <a:t>· sous-représentation des femmes</a:t>
            </a:r>
          </a:p>
          <a:p>
            <a:pPr marL="0" indent="0">
              <a:buNone/>
            </a:pPr>
            <a:r>
              <a:rPr lang="fr-FR" sz="950" noProof="0" dirty="0">
                <a:solidFill>
                  <a:srgbClr val="1C2226"/>
                </a:solidFill>
              </a:rPr>
              <a:t>· stéréotypes médiatiques</a:t>
            </a:r>
          </a:p>
          <a:p>
            <a:pPr marL="0" indent="0">
              <a:buNone/>
            </a:pPr>
            <a:r>
              <a:rPr lang="fr-FR" sz="950" noProof="0" dirty="0">
                <a:solidFill>
                  <a:srgbClr val="1C2226"/>
                </a:solidFill>
              </a:rPr>
              <a:t>· accès limité aux postes</a:t>
            </a:r>
          </a:p>
        </p:txBody>
      </p:sp>
      <p:sp>
        <p:nvSpPr>
          <p:cNvPr id="10" name="Shape 8"/>
          <p:cNvSpPr/>
          <p:nvPr/>
        </p:nvSpPr>
        <p:spPr>
          <a:xfrm>
            <a:off x="2029968" y="1289304"/>
            <a:ext cx="146304" cy="0"/>
          </a:xfrm>
          <a:prstGeom prst="line">
            <a:avLst/>
          </a:prstGeom>
          <a:noFill/>
          <a:ln w="19050">
            <a:solidFill>
              <a:srgbClr val="DEE4EC"/>
            </a:solidFill>
            <a:prstDash val="solid"/>
          </a:ln>
        </p:spPr>
        <p:txBody>
          <a:bodyPr/>
          <a:lstStyle/>
          <a:p>
            <a:endParaRPr lang="fr-FR" noProof="0" dirty="0"/>
          </a:p>
        </p:txBody>
      </p:sp>
      <p:sp>
        <p:nvSpPr>
          <p:cNvPr id="11" name="Shape 9"/>
          <p:cNvSpPr/>
          <p:nvPr/>
        </p:nvSpPr>
        <p:spPr>
          <a:xfrm>
            <a:off x="2176272" y="1115568"/>
            <a:ext cx="1572768" cy="347472"/>
          </a:xfrm>
          <a:prstGeom prst="rect">
            <a:avLst/>
          </a:prstGeom>
          <a:solidFill>
            <a:srgbClr val="6B3FA0"/>
          </a:solidFill>
          <a:ln w="12700">
            <a:solidFill>
              <a:srgbClr val="6B3FA0"/>
            </a:solidFill>
            <a:prstDash val="solid"/>
          </a:ln>
        </p:spPr>
        <p:txBody>
          <a:bodyPr/>
          <a:lstStyle/>
          <a:p>
            <a:endParaRPr lang="fr-FR" noProof="0" dirty="0"/>
          </a:p>
        </p:txBody>
      </p:sp>
      <p:sp>
        <p:nvSpPr>
          <p:cNvPr id="12" name="Text 10"/>
          <p:cNvSpPr/>
          <p:nvPr/>
        </p:nvSpPr>
        <p:spPr>
          <a:xfrm>
            <a:off x="2176272" y="1115568"/>
            <a:ext cx="1572768" cy="347472"/>
          </a:xfrm>
          <a:prstGeom prst="rect">
            <a:avLst/>
          </a:prstGeom>
          <a:noFill/>
          <a:ln/>
        </p:spPr>
        <p:txBody>
          <a:bodyPr wrap="square" lIns="0" tIns="0" rIns="0" bIns="0" rtlCol="0" anchor="ctr"/>
          <a:lstStyle/>
          <a:p>
            <a:pPr marL="0" indent="0" algn="ctr">
              <a:buNone/>
            </a:pPr>
            <a:r>
              <a:rPr lang="fr-FR" sz="1200" b="1" noProof="0" dirty="0">
                <a:solidFill>
                  <a:srgbClr val="FFFFFF"/>
                </a:solidFill>
              </a:rPr>
              <a:t>2010</a:t>
            </a:r>
            <a:endParaRPr lang="fr-FR" sz="1200" noProof="0" dirty="0"/>
          </a:p>
        </p:txBody>
      </p:sp>
      <p:sp>
        <p:nvSpPr>
          <p:cNvPr id="13" name="Shape 11"/>
          <p:cNvSpPr/>
          <p:nvPr/>
        </p:nvSpPr>
        <p:spPr>
          <a:xfrm>
            <a:off x="2176272" y="1463040"/>
            <a:ext cx="1572768" cy="1115568"/>
          </a:xfrm>
          <a:prstGeom prst="rect">
            <a:avLst/>
          </a:prstGeom>
          <a:solidFill>
            <a:srgbClr val="F4F7FA"/>
          </a:solidFill>
          <a:ln w="9525">
            <a:solidFill>
              <a:srgbClr val="DEE4EC"/>
            </a:solidFill>
            <a:prstDash val="solid"/>
          </a:ln>
        </p:spPr>
        <p:txBody>
          <a:bodyPr/>
          <a:lstStyle/>
          <a:p>
            <a:endParaRPr lang="fr-FR" noProof="0" dirty="0"/>
          </a:p>
        </p:txBody>
      </p:sp>
      <p:sp>
        <p:nvSpPr>
          <p:cNvPr id="14" name="Text 12"/>
          <p:cNvSpPr/>
          <p:nvPr/>
        </p:nvSpPr>
        <p:spPr>
          <a:xfrm>
            <a:off x="2249424" y="1517904"/>
            <a:ext cx="1426464" cy="1005840"/>
          </a:xfrm>
          <a:prstGeom prst="rect">
            <a:avLst/>
          </a:prstGeom>
          <a:noFill/>
          <a:ln/>
        </p:spPr>
        <p:txBody>
          <a:bodyPr wrap="square" rtlCol="0" anchor="t"/>
          <a:lstStyle/>
          <a:p>
            <a:pPr marL="0" indent="0">
              <a:buNone/>
            </a:pPr>
            <a:r>
              <a:rPr lang="fr-FR" sz="1050" noProof="0" dirty="0">
                <a:solidFill>
                  <a:srgbClr val="1C2226"/>
                </a:solidFill>
              </a:rPr>
              <a:t>Trophées Femmes</a:t>
            </a:r>
            <a:endParaRPr lang="fr-FR" sz="1050" noProof="0" dirty="0"/>
          </a:p>
          <a:p>
            <a:pPr marL="0" indent="0">
              <a:buNone/>
            </a:pPr>
            <a:r>
              <a:rPr lang="fr-FR" sz="1050" noProof="0" dirty="0">
                <a:solidFill>
                  <a:srgbClr val="1C2226"/>
                </a:solidFill>
              </a:rPr>
              <a:t>en Or · Mouvements</a:t>
            </a:r>
            <a:endParaRPr lang="fr-FR" sz="1050" noProof="0" dirty="0"/>
          </a:p>
          <a:p>
            <a:pPr marL="0" indent="0">
              <a:buNone/>
            </a:pPr>
            <a:r>
              <a:rPr lang="fr-FR" sz="1050" noProof="0" dirty="0">
                <a:solidFill>
                  <a:srgbClr val="1C2226"/>
                </a:solidFill>
              </a:rPr>
              <a:t>de visibilité</a:t>
            </a:r>
            <a:endParaRPr lang="fr-FR" sz="1050" noProof="0" dirty="0"/>
          </a:p>
        </p:txBody>
      </p:sp>
      <p:sp>
        <p:nvSpPr>
          <p:cNvPr id="15" name="Shape 13"/>
          <p:cNvSpPr/>
          <p:nvPr/>
        </p:nvSpPr>
        <p:spPr>
          <a:xfrm>
            <a:off x="3749040" y="1289304"/>
            <a:ext cx="146304" cy="0"/>
          </a:xfrm>
          <a:prstGeom prst="line">
            <a:avLst/>
          </a:prstGeom>
          <a:noFill/>
          <a:ln w="19050">
            <a:solidFill>
              <a:srgbClr val="DEE4EC"/>
            </a:solidFill>
            <a:prstDash val="solid"/>
          </a:ln>
        </p:spPr>
        <p:txBody>
          <a:bodyPr/>
          <a:lstStyle/>
          <a:p>
            <a:endParaRPr lang="fr-FR" noProof="0" dirty="0"/>
          </a:p>
        </p:txBody>
      </p:sp>
      <p:sp>
        <p:nvSpPr>
          <p:cNvPr id="16" name="Shape 14"/>
          <p:cNvSpPr/>
          <p:nvPr/>
        </p:nvSpPr>
        <p:spPr>
          <a:xfrm>
            <a:off x="3895344" y="1115568"/>
            <a:ext cx="1572768" cy="347472"/>
          </a:xfrm>
          <a:prstGeom prst="rect">
            <a:avLst/>
          </a:prstGeom>
          <a:solidFill>
            <a:srgbClr val="B03030"/>
          </a:solidFill>
          <a:ln w="12700">
            <a:solidFill>
              <a:srgbClr val="B03030"/>
            </a:solidFill>
            <a:prstDash val="solid"/>
          </a:ln>
        </p:spPr>
        <p:txBody>
          <a:bodyPr/>
          <a:lstStyle/>
          <a:p>
            <a:endParaRPr lang="fr-FR" noProof="0" dirty="0"/>
          </a:p>
        </p:txBody>
      </p:sp>
      <p:sp>
        <p:nvSpPr>
          <p:cNvPr id="17" name="Text 15"/>
          <p:cNvSpPr/>
          <p:nvPr/>
        </p:nvSpPr>
        <p:spPr>
          <a:xfrm>
            <a:off x="3895344" y="1115568"/>
            <a:ext cx="1572768" cy="347472"/>
          </a:xfrm>
          <a:prstGeom prst="rect">
            <a:avLst/>
          </a:prstGeom>
          <a:noFill/>
          <a:ln/>
        </p:spPr>
        <p:txBody>
          <a:bodyPr wrap="square" lIns="0" tIns="0" rIns="0" bIns="0" rtlCol="0" anchor="ctr"/>
          <a:lstStyle/>
          <a:p>
            <a:pPr marL="0" indent="0" algn="ctr">
              <a:buNone/>
            </a:pPr>
            <a:r>
              <a:rPr lang="fr-FR" sz="1200" b="1" noProof="0" dirty="0">
                <a:solidFill>
                  <a:srgbClr val="FFFFFF"/>
                </a:solidFill>
              </a:rPr>
              <a:t>2017</a:t>
            </a:r>
            <a:endParaRPr lang="fr-FR" sz="1200" noProof="0" dirty="0"/>
          </a:p>
        </p:txBody>
      </p:sp>
      <p:sp>
        <p:nvSpPr>
          <p:cNvPr id="18" name="Shape 16"/>
          <p:cNvSpPr/>
          <p:nvPr/>
        </p:nvSpPr>
        <p:spPr>
          <a:xfrm>
            <a:off x="3895344" y="1463040"/>
            <a:ext cx="1572768" cy="1115568"/>
          </a:xfrm>
          <a:prstGeom prst="rect">
            <a:avLst/>
          </a:prstGeom>
          <a:solidFill>
            <a:srgbClr val="F4F7FA"/>
          </a:solidFill>
          <a:ln w="9525">
            <a:solidFill>
              <a:srgbClr val="DEE4EC"/>
            </a:solidFill>
            <a:prstDash val="solid"/>
          </a:ln>
        </p:spPr>
        <p:txBody>
          <a:bodyPr/>
          <a:lstStyle/>
          <a:p>
            <a:endParaRPr lang="fr-FR" noProof="0" dirty="0"/>
          </a:p>
        </p:txBody>
      </p:sp>
      <p:sp>
        <p:nvSpPr>
          <p:cNvPr id="19" name="Text 17"/>
          <p:cNvSpPr/>
          <p:nvPr/>
        </p:nvSpPr>
        <p:spPr>
          <a:xfrm>
            <a:off x="3968496" y="1517904"/>
            <a:ext cx="1426464" cy="1005840"/>
          </a:xfrm>
          <a:prstGeom prst="rect">
            <a:avLst/>
          </a:prstGeom>
          <a:noFill/>
          <a:ln/>
        </p:spPr>
        <p:txBody>
          <a:bodyPr wrap="square" rtlCol="0" anchor="t"/>
          <a:lstStyle/>
          <a:p>
            <a:pPr marL="0" indent="0">
              <a:buNone/>
            </a:pPr>
            <a:r>
              <a:rPr lang="fr-FR" sz="1050" noProof="0" dirty="0">
                <a:solidFill>
                  <a:srgbClr val="1C2226"/>
                </a:solidFill>
              </a:rPr>
              <a:t>#MeToo</a:t>
            </a:r>
            <a:endParaRPr lang="fr-FR" sz="1050" noProof="0" dirty="0"/>
          </a:p>
          <a:p>
            <a:pPr marL="0" indent="0">
              <a:buNone/>
            </a:pPr>
            <a:r>
              <a:rPr lang="fr-FR" sz="1050" noProof="0" dirty="0">
                <a:solidFill>
                  <a:srgbClr val="1C2226"/>
                </a:solidFill>
              </a:rPr>
              <a:t>libération de la parole</a:t>
            </a:r>
            <a:endParaRPr lang="fr-FR" sz="1050" noProof="0" dirty="0"/>
          </a:p>
          <a:p>
            <a:pPr marL="0" indent="0">
              <a:buNone/>
            </a:pPr>
            <a:r>
              <a:rPr lang="fr-FR" sz="1050" noProof="0" dirty="0">
                <a:solidFill>
                  <a:srgbClr val="1C2226"/>
                </a:solidFill>
              </a:rPr>
              <a:t>dans les médias</a:t>
            </a:r>
            <a:endParaRPr lang="fr-FR" sz="1050" noProof="0" dirty="0"/>
          </a:p>
        </p:txBody>
      </p:sp>
      <p:sp>
        <p:nvSpPr>
          <p:cNvPr id="20" name="Shape 18"/>
          <p:cNvSpPr/>
          <p:nvPr/>
        </p:nvSpPr>
        <p:spPr>
          <a:xfrm>
            <a:off x="5468112" y="1289304"/>
            <a:ext cx="146304" cy="0"/>
          </a:xfrm>
          <a:prstGeom prst="line">
            <a:avLst/>
          </a:prstGeom>
          <a:noFill/>
          <a:ln w="19050">
            <a:solidFill>
              <a:srgbClr val="DEE4EC"/>
            </a:solidFill>
            <a:prstDash val="solid"/>
          </a:ln>
        </p:spPr>
        <p:txBody>
          <a:bodyPr/>
          <a:lstStyle/>
          <a:p>
            <a:endParaRPr lang="fr-FR" noProof="0" dirty="0"/>
          </a:p>
        </p:txBody>
      </p:sp>
      <p:sp>
        <p:nvSpPr>
          <p:cNvPr id="21" name="Shape 19"/>
          <p:cNvSpPr/>
          <p:nvPr/>
        </p:nvSpPr>
        <p:spPr>
          <a:xfrm>
            <a:off x="5614416" y="1115568"/>
            <a:ext cx="1572768" cy="347472"/>
          </a:xfrm>
          <a:prstGeom prst="rect">
            <a:avLst/>
          </a:prstGeom>
          <a:solidFill>
            <a:srgbClr val="2856A3"/>
          </a:solidFill>
          <a:ln w="12700">
            <a:solidFill>
              <a:srgbClr val="2856A3"/>
            </a:solidFill>
            <a:prstDash val="solid"/>
          </a:ln>
        </p:spPr>
        <p:txBody>
          <a:bodyPr/>
          <a:lstStyle/>
          <a:p>
            <a:endParaRPr lang="fr-FR" noProof="0" dirty="0"/>
          </a:p>
        </p:txBody>
      </p:sp>
      <p:sp>
        <p:nvSpPr>
          <p:cNvPr id="22" name="Text 20"/>
          <p:cNvSpPr/>
          <p:nvPr/>
        </p:nvSpPr>
        <p:spPr>
          <a:xfrm>
            <a:off x="5614416" y="1115568"/>
            <a:ext cx="1572768" cy="347472"/>
          </a:xfrm>
          <a:prstGeom prst="rect">
            <a:avLst/>
          </a:prstGeom>
          <a:noFill/>
          <a:ln/>
        </p:spPr>
        <p:txBody>
          <a:bodyPr wrap="square" lIns="0" tIns="0" rIns="0" bIns="0" rtlCol="0" anchor="ctr"/>
          <a:lstStyle/>
          <a:p>
            <a:pPr marL="0" indent="0" algn="ctr">
              <a:buNone/>
            </a:pPr>
            <a:r>
              <a:rPr lang="fr-FR" sz="1200" b="1" noProof="0" dirty="0">
                <a:solidFill>
                  <a:srgbClr val="FFFFFF"/>
                </a:solidFill>
              </a:rPr>
              <a:t>2019</a:t>
            </a:r>
            <a:endParaRPr lang="fr-FR" sz="1200" noProof="0" dirty="0"/>
          </a:p>
        </p:txBody>
      </p:sp>
      <p:sp>
        <p:nvSpPr>
          <p:cNvPr id="23" name="Shape 21"/>
          <p:cNvSpPr/>
          <p:nvPr/>
        </p:nvSpPr>
        <p:spPr>
          <a:xfrm>
            <a:off x="5614416" y="1463040"/>
            <a:ext cx="1572768" cy="1115568"/>
          </a:xfrm>
          <a:prstGeom prst="rect">
            <a:avLst/>
          </a:prstGeom>
          <a:solidFill>
            <a:srgbClr val="F4F7FA"/>
          </a:solidFill>
          <a:ln w="9525">
            <a:solidFill>
              <a:srgbClr val="DEE4EC"/>
            </a:solidFill>
            <a:prstDash val="solid"/>
          </a:ln>
        </p:spPr>
        <p:txBody>
          <a:bodyPr/>
          <a:lstStyle/>
          <a:p>
            <a:endParaRPr lang="fr-FR" noProof="0" dirty="0"/>
          </a:p>
        </p:txBody>
      </p:sp>
      <p:sp>
        <p:nvSpPr>
          <p:cNvPr id="24" name="Text 22"/>
          <p:cNvSpPr/>
          <p:nvPr/>
        </p:nvSpPr>
        <p:spPr>
          <a:xfrm>
            <a:off x="5687568" y="1517904"/>
            <a:ext cx="1426464" cy="1005840"/>
          </a:xfrm>
          <a:prstGeom prst="rect">
            <a:avLst/>
          </a:prstGeom>
          <a:noFill/>
          <a:ln/>
        </p:spPr>
        <p:txBody>
          <a:bodyPr wrap="square" rtlCol="0" anchor="t"/>
          <a:lstStyle/>
          <a:p>
            <a:pPr marL="0" indent="0">
              <a:buNone/>
            </a:pPr>
            <a:r>
              <a:rPr lang="fr-FR" sz="1050" noProof="0" dirty="0">
                <a:solidFill>
                  <a:srgbClr val="1C2226"/>
                </a:solidFill>
              </a:rPr>
              <a:t>ARCOM · Nouvelles</a:t>
            </a:r>
            <a:endParaRPr lang="fr-FR" sz="1050" noProof="0" dirty="0"/>
          </a:p>
          <a:p>
            <a:pPr marL="0" indent="0">
              <a:buNone/>
            </a:pPr>
            <a:r>
              <a:rPr lang="fr-FR" sz="1050" noProof="0" dirty="0">
                <a:solidFill>
                  <a:srgbClr val="1C2226"/>
                </a:solidFill>
              </a:rPr>
              <a:t>obligations de parité</a:t>
            </a:r>
            <a:endParaRPr lang="fr-FR" sz="1050" noProof="0" dirty="0"/>
          </a:p>
          <a:p>
            <a:pPr marL="0" indent="0">
              <a:buNone/>
            </a:pPr>
            <a:r>
              <a:rPr lang="fr-FR" sz="1050" noProof="0" dirty="0">
                <a:solidFill>
                  <a:srgbClr val="1C2226"/>
                </a:solidFill>
              </a:rPr>
              <a:t>à l'antenne</a:t>
            </a:r>
            <a:endParaRPr lang="fr-FR" sz="1050" noProof="0" dirty="0"/>
          </a:p>
        </p:txBody>
      </p:sp>
      <p:sp>
        <p:nvSpPr>
          <p:cNvPr id="25" name="Shape 23"/>
          <p:cNvSpPr/>
          <p:nvPr/>
        </p:nvSpPr>
        <p:spPr>
          <a:xfrm>
            <a:off x="7187184" y="1289304"/>
            <a:ext cx="146304" cy="0"/>
          </a:xfrm>
          <a:prstGeom prst="line">
            <a:avLst/>
          </a:prstGeom>
          <a:noFill/>
          <a:ln w="19050">
            <a:solidFill>
              <a:srgbClr val="DEE4EC"/>
            </a:solidFill>
            <a:prstDash val="solid"/>
          </a:ln>
        </p:spPr>
        <p:txBody>
          <a:bodyPr/>
          <a:lstStyle/>
          <a:p>
            <a:endParaRPr lang="fr-FR" noProof="0" dirty="0"/>
          </a:p>
        </p:txBody>
      </p:sp>
      <p:sp>
        <p:nvSpPr>
          <p:cNvPr id="26" name="Shape 24"/>
          <p:cNvSpPr/>
          <p:nvPr/>
        </p:nvSpPr>
        <p:spPr>
          <a:xfrm>
            <a:off x="7333488" y="1115568"/>
            <a:ext cx="1572768" cy="347472"/>
          </a:xfrm>
          <a:prstGeom prst="rect">
            <a:avLst/>
          </a:prstGeom>
          <a:solidFill>
            <a:srgbClr val="1A3C5E"/>
          </a:solidFill>
          <a:ln w="12700">
            <a:solidFill>
              <a:srgbClr val="1A3C5E"/>
            </a:solidFill>
            <a:prstDash val="solid"/>
          </a:ln>
        </p:spPr>
        <p:txBody>
          <a:bodyPr/>
          <a:lstStyle/>
          <a:p>
            <a:endParaRPr lang="fr-FR" noProof="0" dirty="0"/>
          </a:p>
        </p:txBody>
      </p:sp>
      <p:sp>
        <p:nvSpPr>
          <p:cNvPr id="27" name="Text 25"/>
          <p:cNvSpPr/>
          <p:nvPr/>
        </p:nvSpPr>
        <p:spPr>
          <a:xfrm>
            <a:off x="7333488" y="1115568"/>
            <a:ext cx="1572768" cy="347472"/>
          </a:xfrm>
          <a:prstGeom prst="rect">
            <a:avLst/>
          </a:prstGeom>
          <a:noFill/>
          <a:ln/>
        </p:spPr>
        <p:txBody>
          <a:bodyPr wrap="square" lIns="0" tIns="0" rIns="0" bIns="0" rtlCol="0" anchor="ctr"/>
          <a:lstStyle/>
          <a:p>
            <a:pPr marL="0" indent="0" algn="ctr">
              <a:buNone/>
            </a:pPr>
            <a:r>
              <a:rPr lang="fr-FR" sz="1200" b="1" noProof="0" dirty="0">
                <a:solidFill>
                  <a:srgbClr val="FFFFFF"/>
                </a:solidFill>
              </a:rPr>
              <a:t>2024</a:t>
            </a:r>
            <a:endParaRPr lang="fr-FR" sz="1200" noProof="0" dirty="0"/>
          </a:p>
        </p:txBody>
      </p:sp>
      <p:sp>
        <p:nvSpPr>
          <p:cNvPr id="28" name="Shape 26"/>
          <p:cNvSpPr/>
          <p:nvPr/>
        </p:nvSpPr>
        <p:spPr>
          <a:xfrm>
            <a:off x="7333488" y="1463040"/>
            <a:ext cx="1572768" cy="1115568"/>
          </a:xfrm>
          <a:prstGeom prst="rect">
            <a:avLst/>
          </a:prstGeom>
          <a:solidFill>
            <a:srgbClr val="F4F7FA"/>
          </a:solidFill>
          <a:ln w="9525">
            <a:solidFill>
              <a:srgbClr val="DEE4EC"/>
            </a:solidFill>
            <a:prstDash val="solid"/>
          </a:ln>
        </p:spPr>
        <p:txBody>
          <a:bodyPr/>
          <a:lstStyle/>
          <a:p>
            <a:endParaRPr lang="fr-FR" noProof="0" dirty="0"/>
          </a:p>
        </p:txBody>
      </p:sp>
      <p:sp>
        <p:nvSpPr>
          <p:cNvPr id="29" name="Text 27"/>
          <p:cNvSpPr/>
          <p:nvPr/>
        </p:nvSpPr>
        <p:spPr>
          <a:xfrm>
            <a:off x="7333488" y="1463040"/>
            <a:ext cx="1627632" cy="1115568"/>
          </a:xfrm>
          <a:prstGeom prst="rect">
            <a:avLst/>
          </a:prstGeom>
          <a:noFill/>
          <a:ln/>
        </p:spPr>
        <p:txBody>
          <a:bodyPr wrap="square" rtlCol="0" anchor="t"/>
          <a:lstStyle/>
          <a:p>
            <a:pPr marL="0" indent="0">
              <a:buNone/>
            </a:pPr>
            <a:r>
              <a:rPr lang="fr-FR" sz="1050" noProof="0" dirty="0">
                <a:solidFill>
                  <a:srgbClr val="1C2226"/>
                </a:solidFill>
              </a:rPr>
              <a:t>Nouveaux biais médiatiques :</a:t>
            </a:r>
            <a:endParaRPr lang="fr-FR" sz="950" noProof="0" dirty="0"/>
          </a:p>
          <a:p>
            <a:pPr marL="0" indent="0">
              <a:buNone/>
            </a:pPr>
            <a:r>
              <a:rPr lang="fr-FR" sz="950" noProof="0" dirty="0">
                <a:solidFill>
                  <a:srgbClr val="1C2226"/>
                </a:solidFill>
              </a:rPr>
              <a:t>· algorithmes → stéréotypes</a:t>
            </a:r>
          </a:p>
          <a:p>
            <a:pPr marL="0" indent="0">
              <a:buNone/>
            </a:pPr>
            <a:r>
              <a:rPr lang="fr-FR" sz="950" noProof="0" dirty="0">
                <a:solidFill>
                  <a:srgbClr val="1C2226"/>
                </a:solidFill>
              </a:rPr>
              <a:t>· invisibilisation de profils</a:t>
            </a:r>
          </a:p>
          <a:p>
            <a:pPr marL="0" indent="0">
              <a:buNone/>
            </a:pPr>
            <a:r>
              <a:rPr lang="fr-FR" sz="950" noProof="0" dirty="0">
                <a:solidFill>
                  <a:srgbClr val="1C2226"/>
                </a:solidFill>
              </a:rPr>
              <a:t>· reproduction des inégalités</a:t>
            </a:r>
          </a:p>
        </p:txBody>
      </p:sp>
      <p:pic>
        <p:nvPicPr>
          <p:cNvPr id="30" name="Image 0" descr="/home/claude/trophees.png"/>
          <p:cNvPicPr>
            <a:picLocks noChangeAspect="1"/>
          </p:cNvPicPr>
          <p:nvPr/>
        </p:nvPicPr>
        <p:blipFill>
          <a:blip r:embed="rId3"/>
          <a:srcRect t="24802"/>
          <a:stretch>
            <a:fillRect/>
          </a:stretch>
        </p:blipFill>
        <p:spPr>
          <a:xfrm>
            <a:off x="347472" y="2743200"/>
            <a:ext cx="3799078" cy="2142998"/>
          </a:xfrm>
          <a:prstGeom prst="rect">
            <a:avLst/>
          </a:prstGeom>
          <a:effectLst>
            <a:outerShdw blurRad="50800" dist="25400" dir="8100000" algn="bl" rotWithShape="0">
              <a:srgbClr val="999999">
                <a:alpha val="15000"/>
              </a:srgbClr>
            </a:outerShdw>
          </a:effectLst>
        </p:spPr>
      </p:pic>
      <p:sp>
        <p:nvSpPr>
          <p:cNvPr id="31" name="Shape 28"/>
          <p:cNvSpPr/>
          <p:nvPr/>
        </p:nvSpPr>
        <p:spPr>
          <a:xfrm>
            <a:off x="4389120" y="2743200"/>
            <a:ext cx="4297680" cy="365760"/>
          </a:xfrm>
          <a:prstGeom prst="rect">
            <a:avLst/>
          </a:prstGeom>
          <a:solidFill>
            <a:srgbClr val="2D7D62"/>
          </a:solidFill>
          <a:ln w="12700">
            <a:solidFill>
              <a:srgbClr val="2D7D62"/>
            </a:solidFill>
            <a:prstDash val="solid"/>
          </a:ln>
        </p:spPr>
        <p:txBody>
          <a:bodyPr/>
          <a:lstStyle/>
          <a:p>
            <a:endParaRPr lang="fr-FR" noProof="0" dirty="0"/>
          </a:p>
        </p:txBody>
      </p:sp>
      <p:sp>
        <p:nvSpPr>
          <p:cNvPr id="32" name="Text 29"/>
          <p:cNvSpPr/>
          <p:nvPr/>
        </p:nvSpPr>
        <p:spPr>
          <a:xfrm>
            <a:off x="4389120" y="2743200"/>
            <a:ext cx="4297680" cy="365760"/>
          </a:xfrm>
          <a:prstGeom prst="rect">
            <a:avLst/>
          </a:prstGeom>
          <a:noFill/>
          <a:ln/>
        </p:spPr>
        <p:txBody>
          <a:bodyPr wrap="square" lIns="0" tIns="0" rIns="0" bIns="0" rtlCol="0" anchor="ctr"/>
          <a:lstStyle/>
          <a:p>
            <a:pPr marL="0" indent="0" algn="ctr">
              <a:buNone/>
            </a:pPr>
            <a:r>
              <a:rPr lang="fr-FR" sz="1150" b="1" noProof="0" dirty="0">
                <a:solidFill>
                  <a:srgbClr val="FFFFFF"/>
                </a:solidFill>
              </a:rPr>
              <a:t>Enjeux pour l'avenir</a:t>
            </a:r>
            <a:endParaRPr lang="fr-FR" sz="1150" noProof="0" dirty="0"/>
          </a:p>
        </p:txBody>
      </p:sp>
      <p:sp>
        <p:nvSpPr>
          <p:cNvPr id="33" name="Shape 30"/>
          <p:cNvSpPr/>
          <p:nvPr/>
        </p:nvSpPr>
        <p:spPr>
          <a:xfrm>
            <a:off x="4389120" y="3163824"/>
            <a:ext cx="4297680" cy="530352"/>
          </a:xfrm>
          <a:prstGeom prst="rect">
            <a:avLst/>
          </a:prstGeom>
          <a:solidFill>
            <a:srgbClr val="F4F7FA"/>
          </a:solidFill>
          <a:ln w="6350">
            <a:solidFill>
              <a:srgbClr val="DEE4EC"/>
            </a:solidFill>
            <a:prstDash val="solid"/>
          </a:ln>
        </p:spPr>
        <p:txBody>
          <a:bodyPr/>
          <a:lstStyle/>
          <a:p>
            <a:endParaRPr lang="fr-FR" noProof="0" dirty="0"/>
          </a:p>
        </p:txBody>
      </p:sp>
      <p:sp>
        <p:nvSpPr>
          <p:cNvPr id="34" name="Shape 31"/>
          <p:cNvSpPr/>
          <p:nvPr/>
        </p:nvSpPr>
        <p:spPr>
          <a:xfrm>
            <a:off x="4389120" y="3163824"/>
            <a:ext cx="201168" cy="530352"/>
          </a:xfrm>
          <a:prstGeom prst="rect">
            <a:avLst/>
          </a:prstGeom>
          <a:solidFill>
            <a:srgbClr val="2D7D62"/>
          </a:solidFill>
          <a:ln w="12700">
            <a:solidFill>
              <a:srgbClr val="2D7D62"/>
            </a:solidFill>
            <a:prstDash val="solid"/>
          </a:ln>
        </p:spPr>
        <p:txBody>
          <a:bodyPr/>
          <a:lstStyle/>
          <a:p>
            <a:endParaRPr lang="fr-FR" noProof="0" dirty="0"/>
          </a:p>
        </p:txBody>
      </p:sp>
      <p:sp>
        <p:nvSpPr>
          <p:cNvPr id="35" name="Text 32"/>
          <p:cNvSpPr/>
          <p:nvPr/>
        </p:nvSpPr>
        <p:spPr>
          <a:xfrm>
            <a:off x="4645152" y="3200400"/>
            <a:ext cx="3968496" cy="237744"/>
          </a:xfrm>
          <a:prstGeom prst="rect">
            <a:avLst/>
          </a:prstGeom>
          <a:noFill/>
          <a:ln/>
        </p:spPr>
        <p:txBody>
          <a:bodyPr wrap="square" rtlCol="0" anchor="ctr"/>
          <a:lstStyle/>
          <a:p>
            <a:pPr marL="0" indent="0">
              <a:buNone/>
            </a:pPr>
            <a:r>
              <a:rPr lang="fr-FR" sz="1100" b="1" noProof="0" dirty="0">
                <a:solidFill>
                  <a:srgbClr val="1A3C5E"/>
                </a:solidFill>
              </a:rPr>
              <a:t>Parité dans les rédactions</a:t>
            </a:r>
            <a:endParaRPr lang="fr-FR" sz="1100" noProof="0" dirty="0"/>
          </a:p>
        </p:txBody>
      </p:sp>
      <p:sp>
        <p:nvSpPr>
          <p:cNvPr id="36" name="Text 33"/>
          <p:cNvSpPr/>
          <p:nvPr/>
        </p:nvSpPr>
        <p:spPr>
          <a:xfrm>
            <a:off x="4645152" y="3438144"/>
            <a:ext cx="3968496" cy="219456"/>
          </a:xfrm>
          <a:prstGeom prst="rect">
            <a:avLst/>
          </a:prstGeom>
          <a:noFill/>
          <a:ln/>
        </p:spPr>
        <p:txBody>
          <a:bodyPr wrap="square" rtlCol="0" anchor="ctr"/>
          <a:lstStyle/>
          <a:p>
            <a:pPr marL="0" indent="0">
              <a:buNone/>
            </a:pPr>
            <a:r>
              <a:rPr lang="fr-FR" sz="1000" noProof="0" dirty="0">
                <a:solidFill>
                  <a:srgbClr val="1C2226"/>
                </a:solidFill>
              </a:rPr>
              <a:t>Femmes rédactrices en chef · directrices</a:t>
            </a:r>
            <a:endParaRPr lang="fr-FR" sz="1000" noProof="0" dirty="0"/>
          </a:p>
          <a:p>
            <a:pPr marL="0" indent="0">
              <a:buNone/>
            </a:pPr>
            <a:r>
              <a:rPr lang="fr-FR" sz="1000" noProof="0" dirty="0">
                <a:solidFill>
                  <a:srgbClr val="1C2226"/>
                </a:solidFill>
              </a:rPr>
              <a:t>→ transformer les structures de pouvoir</a:t>
            </a:r>
            <a:endParaRPr lang="fr-FR" sz="1000" noProof="0" dirty="0"/>
          </a:p>
        </p:txBody>
      </p:sp>
      <p:sp>
        <p:nvSpPr>
          <p:cNvPr id="37" name="Shape 34"/>
          <p:cNvSpPr/>
          <p:nvPr/>
        </p:nvSpPr>
        <p:spPr>
          <a:xfrm>
            <a:off x="4389120" y="3767328"/>
            <a:ext cx="4297680" cy="530352"/>
          </a:xfrm>
          <a:prstGeom prst="rect">
            <a:avLst/>
          </a:prstGeom>
          <a:solidFill>
            <a:srgbClr val="F4F7FA"/>
          </a:solidFill>
          <a:ln w="6350">
            <a:solidFill>
              <a:srgbClr val="DEE4EC"/>
            </a:solidFill>
            <a:prstDash val="solid"/>
          </a:ln>
        </p:spPr>
        <p:txBody>
          <a:bodyPr/>
          <a:lstStyle/>
          <a:p>
            <a:endParaRPr lang="fr-FR" noProof="0" dirty="0"/>
          </a:p>
        </p:txBody>
      </p:sp>
      <p:sp>
        <p:nvSpPr>
          <p:cNvPr id="38" name="Shape 35"/>
          <p:cNvSpPr/>
          <p:nvPr/>
        </p:nvSpPr>
        <p:spPr>
          <a:xfrm>
            <a:off x="4389120" y="3767328"/>
            <a:ext cx="201168" cy="530352"/>
          </a:xfrm>
          <a:prstGeom prst="rect">
            <a:avLst/>
          </a:prstGeom>
          <a:solidFill>
            <a:srgbClr val="2D7D62"/>
          </a:solidFill>
          <a:ln w="12700">
            <a:solidFill>
              <a:srgbClr val="2D7D62"/>
            </a:solidFill>
            <a:prstDash val="solid"/>
          </a:ln>
        </p:spPr>
        <p:txBody>
          <a:bodyPr/>
          <a:lstStyle/>
          <a:p>
            <a:endParaRPr lang="fr-FR" noProof="0" dirty="0"/>
          </a:p>
        </p:txBody>
      </p:sp>
      <p:sp>
        <p:nvSpPr>
          <p:cNvPr id="39" name="Text 36"/>
          <p:cNvSpPr/>
          <p:nvPr/>
        </p:nvSpPr>
        <p:spPr>
          <a:xfrm>
            <a:off x="4645152" y="3803904"/>
            <a:ext cx="3968496" cy="237744"/>
          </a:xfrm>
          <a:prstGeom prst="rect">
            <a:avLst/>
          </a:prstGeom>
          <a:noFill/>
          <a:ln/>
        </p:spPr>
        <p:txBody>
          <a:bodyPr wrap="square" rtlCol="0" anchor="ctr"/>
          <a:lstStyle/>
          <a:p>
            <a:pPr marL="0" indent="0">
              <a:buNone/>
            </a:pPr>
            <a:r>
              <a:rPr lang="fr-FR" sz="1100" b="1" noProof="0" dirty="0">
                <a:solidFill>
                  <a:srgbClr val="1A3C5E"/>
                </a:solidFill>
              </a:rPr>
              <a:t>Réseaux et IA</a:t>
            </a:r>
            <a:endParaRPr lang="fr-FR" sz="1100" noProof="0" dirty="0"/>
          </a:p>
        </p:txBody>
      </p:sp>
      <p:sp>
        <p:nvSpPr>
          <p:cNvPr id="40" name="Text 37"/>
          <p:cNvSpPr/>
          <p:nvPr/>
        </p:nvSpPr>
        <p:spPr>
          <a:xfrm>
            <a:off x="4645152" y="4041648"/>
            <a:ext cx="3968496" cy="219456"/>
          </a:xfrm>
          <a:prstGeom prst="rect">
            <a:avLst/>
          </a:prstGeom>
          <a:noFill/>
          <a:ln/>
        </p:spPr>
        <p:txBody>
          <a:bodyPr wrap="square" rtlCol="0" anchor="ctr"/>
          <a:lstStyle/>
          <a:p>
            <a:pPr marL="0" indent="0">
              <a:buNone/>
            </a:pPr>
            <a:r>
              <a:rPr lang="fr-FR" sz="1000" noProof="0" dirty="0">
                <a:solidFill>
                  <a:srgbClr val="1C2226"/>
                </a:solidFill>
              </a:rPr>
              <a:t>Algorithmes qui amplifient les biais, injonctions contradictoires</a:t>
            </a:r>
            <a:endParaRPr lang="fr-FR" sz="1000" noProof="0" dirty="0"/>
          </a:p>
          <a:p>
            <a:pPr marL="0" indent="0">
              <a:buNone/>
            </a:pPr>
            <a:r>
              <a:rPr lang="fr-FR" sz="1000" noProof="0" dirty="0">
                <a:solidFill>
                  <a:srgbClr val="1C2226"/>
                </a:solidFill>
              </a:rPr>
              <a:t>→ réguler les plateformes numériques</a:t>
            </a:r>
            <a:endParaRPr lang="fr-FR" sz="1000" noProof="0" dirty="0"/>
          </a:p>
        </p:txBody>
      </p:sp>
      <p:sp>
        <p:nvSpPr>
          <p:cNvPr id="41" name="Shape 38"/>
          <p:cNvSpPr/>
          <p:nvPr/>
        </p:nvSpPr>
        <p:spPr>
          <a:xfrm>
            <a:off x="4389120" y="4370832"/>
            <a:ext cx="4297680" cy="530352"/>
          </a:xfrm>
          <a:prstGeom prst="rect">
            <a:avLst/>
          </a:prstGeom>
          <a:solidFill>
            <a:srgbClr val="F4F7FA"/>
          </a:solidFill>
          <a:ln w="6350">
            <a:solidFill>
              <a:srgbClr val="DEE4EC"/>
            </a:solidFill>
            <a:prstDash val="solid"/>
          </a:ln>
        </p:spPr>
        <p:txBody>
          <a:bodyPr/>
          <a:lstStyle/>
          <a:p>
            <a:endParaRPr lang="fr-FR" noProof="0" dirty="0"/>
          </a:p>
        </p:txBody>
      </p:sp>
      <p:sp>
        <p:nvSpPr>
          <p:cNvPr id="42" name="Shape 39"/>
          <p:cNvSpPr/>
          <p:nvPr/>
        </p:nvSpPr>
        <p:spPr>
          <a:xfrm>
            <a:off x="4389120" y="4370832"/>
            <a:ext cx="201168" cy="530352"/>
          </a:xfrm>
          <a:prstGeom prst="rect">
            <a:avLst/>
          </a:prstGeom>
          <a:solidFill>
            <a:srgbClr val="2D7D62"/>
          </a:solidFill>
          <a:ln w="12700">
            <a:solidFill>
              <a:srgbClr val="2D7D62"/>
            </a:solidFill>
            <a:prstDash val="solid"/>
          </a:ln>
        </p:spPr>
        <p:txBody>
          <a:bodyPr/>
          <a:lstStyle/>
          <a:p>
            <a:endParaRPr lang="fr-FR" noProof="0" dirty="0"/>
          </a:p>
        </p:txBody>
      </p:sp>
      <p:sp>
        <p:nvSpPr>
          <p:cNvPr id="43" name="Text 40"/>
          <p:cNvSpPr/>
          <p:nvPr/>
        </p:nvSpPr>
        <p:spPr>
          <a:xfrm>
            <a:off x="4645152" y="4407408"/>
            <a:ext cx="3968496" cy="237744"/>
          </a:xfrm>
          <a:prstGeom prst="rect">
            <a:avLst/>
          </a:prstGeom>
          <a:noFill/>
          <a:ln/>
        </p:spPr>
        <p:txBody>
          <a:bodyPr wrap="square" rtlCol="0" anchor="ctr"/>
          <a:lstStyle/>
          <a:p>
            <a:pPr marL="0" indent="0">
              <a:buNone/>
            </a:pPr>
            <a:r>
              <a:rPr lang="fr-FR" sz="1100" b="1" noProof="0" dirty="0">
                <a:solidFill>
                  <a:srgbClr val="1A3C5E"/>
                </a:solidFill>
              </a:rPr>
              <a:t>Nouvelle génération</a:t>
            </a:r>
            <a:endParaRPr lang="fr-FR" sz="1100" noProof="0" dirty="0"/>
          </a:p>
        </p:txBody>
      </p:sp>
      <p:sp>
        <p:nvSpPr>
          <p:cNvPr id="44" name="Text 41"/>
          <p:cNvSpPr/>
          <p:nvPr/>
        </p:nvSpPr>
        <p:spPr>
          <a:xfrm>
            <a:off x="4645152" y="4645152"/>
            <a:ext cx="3968496" cy="219456"/>
          </a:xfrm>
          <a:prstGeom prst="rect">
            <a:avLst/>
          </a:prstGeom>
          <a:noFill/>
          <a:ln/>
        </p:spPr>
        <p:txBody>
          <a:bodyPr wrap="square" rtlCol="0" anchor="ctr"/>
          <a:lstStyle/>
          <a:p>
            <a:pPr marL="0" indent="0">
              <a:buNone/>
            </a:pPr>
            <a:r>
              <a:rPr lang="fr-FR" sz="1000" noProof="0" dirty="0">
                <a:solidFill>
                  <a:srgbClr val="1C2226"/>
                </a:solidFill>
              </a:rPr>
              <a:t>Femmes journalistes indépendantes</a:t>
            </a:r>
            <a:endParaRPr lang="fr-FR" sz="1000" noProof="0" dirty="0"/>
          </a:p>
          <a:p>
            <a:pPr marL="0" indent="0">
              <a:buNone/>
            </a:pPr>
            <a:r>
              <a:rPr lang="fr-FR" sz="1000" noProof="0" dirty="0">
                <a:solidFill>
                  <a:srgbClr val="1C2226"/>
                </a:solidFill>
              </a:rPr>
              <a:t>→ redéfinir les codes de représentation</a:t>
            </a:r>
            <a:endParaRPr lang="fr-FR" sz="1000" noProof="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bg>
      <p:bgPr>
        <a:solidFill>
          <a:srgbClr val="1A3C5E"/>
        </a:solidFill>
        <a:effectLst/>
      </p:bgPr>
    </p:bg>
    <p:spTree>
      <p:nvGrpSpPr>
        <p:cNvPr id="1" name=""/>
        <p:cNvGrpSpPr/>
        <p:nvPr/>
      </p:nvGrpSpPr>
      <p:grpSpPr>
        <a:xfrm>
          <a:off x="0" y="0"/>
          <a:ext cx="0" cy="0"/>
          <a:chOff x="0" y="0"/>
          <a:chExt cx="0" cy="0"/>
        </a:xfrm>
      </p:grpSpPr>
      <p:sp>
        <p:nvSpPr>
          <p:cNvPr id="2" name="Shape 0"/>
          <p:cNvSpPr/>
          <p:nvPr/>
        </p:nvSpPr>
        <p:spPr>
          <a:xfrm>
            <a:off x="0" y="0"/>
            <a:ext cx="274320" cy="5143500"/>
          </a:xfrm>
          <a:prstGeom prst="rect">
            <a:avLst/>
          </a:prstGeom>
          <a:solidFill>
            <a:srgbClr val="2D7D62"/>
          </a:solidFill>
          <a:ln w="12700">
            <a:solidFill>
              <a:srgbClr val="2D7D62"/>
            </a:solidFill>
            <a:prstDash val="solid"/>
          </a:ln>
        </p:spPr>
        <p:txBody>
          <a:bodyPr/>
          <a:lstStyle/>
          <a:p>
            <a:endParaRPr lang="fr-FR" noProof="0" dirty="0"/>
          </a:p>
        </p:txBody>
      </p:sp>
      <p:sp>
        <p:nvSpPr>
          <p:cNvPr id="3" name="Shape 1"/>
          <p:cNvSpPr/>
          <p:nvPr/>
        </p:nvSpPr>
        <p:spPr>
          <a:xfrm>
            <a:off x="0" y="2377440"/>
            <a:ext cx="9144000" cy="73152"/>
          </a:xfrm>
          <a:prstGeom prst="rect">
            <a:avLst/>
          </a:prstGeom>
          <a:solidFill>
            <a:srgbClr val="2D7D62"/>
          </a:solidFill>
          <a:ln w="12700">
            <a:solidFill>
              <a:srgbClr val="2D7D62"/>
            </a:solidFill>
            <a:prstDash val="solid"/>
          </a:ln>
        </p:spPr>
        <p:txBody>
          <a:bodyPr/>
          <a:lstStyle/>
          <a:p>
            <a:endParaRPr lang="fr-FR" noProof="0" dirty="0"/>
          </a:p>
        </p:txBody>
      </p:sp>
      <p:sp>
        <p:nvSpPr>
          <p:cNvPr id="5" name="Text 3"/>
          <p:cNvSpPr/>
          <p:nvPr/>
        </p:nvSpPr>
        <p:spPr>
          <a:xfrm>
            <a:off x="548640" y="1664208"/>
            <a:ext cx="8229600" cy="658368"/>
          </a:xfrm>
          <a:prstGeom prst="rect">
            <a:avLst/>
          </a:prstGeom>
          <a:noFill/>
          <a:ln/>
        </p:spPr>
        <p:txBody>
          <a:bodyPr wrap="square" rtlCol="0" anchor="ctr"/>
          <a:lstStyle/>
          <a:p>
            <a:pPr marL="0" indent="0">
              <a:buNone/>
            </a:pPr>
            <a:r>
              <a:rPr lang="fr-FR" sz="3600" b="1" noProof="0" dirty="0">
                <a:solidFill>
                  <a:srgbClr val="FFFFFF"/>
                </a:solidFill>
                <a:latin typeface="Cambria" pitchFamily="34" charset="0"/>
                <a:ea typeface="Cambria" pitchFamily="34" charset="-122"/>
                <a:cs typeface="Cambria" pitchFamily="34" charset="-120"/>
              </a:rPr>
              <a:t>Réfléchir · Écrire</a:t>
            </a:r>
            <a:endParaRPr lang="fr-FR" sz="3600" noProof="0" dirty="0"/>
          </a:p>
        </p:txBody>
      </p:sp>
      <p:sp>
        <p:nvSpPr>
          <p:cNvPr id="6" name="Text 4"/>
          <p:cNvSpPr/>
          <p:nvPr/>
        </p:nvSpPr>
        <p:spPr>
          <a:xfrm>
            <a:off x="548640" y="2450592"/>
            <a:ext cx="8229600" cy="384048"/>
          </a:xfrm>
          <a:prstGeom prst="rect">
            <a:avLst/>
          </a:prstGeom>
          <a:noFill/>
          <a:ln/>
        </p:spPr>
        <p:txBody>
          <a:bodyPr wrap="square" rtlCol="0" anchor="ctr"/>
          <a:lstStyle/>
          <a:p>
            <a:pPr marL="0" indent="0">
              <a:buNone/>
            </a:pPr>
            <a:r>
              <a:rPr lang="fr-FR" sz="1700" i="1" noProof="0" dirty="0">
                <a:solidFill>
                  <a:srgbClr val="D4EDDA"/>
                </a:solidFill>
              </a:rPr>
              <a:t>Introduction  ·  Construire  ·  Rédiger</a:t>
            </a:r>
            <a:endParaRPr lang="fr-FR" sz="1700" noProof="0" dirty="0"/>
          </a:p>
        </p:txBody>
      </p:sp>
      <p:sp>
        <p:nvSpPr>
          <p:cNvPr id="7" name="Shape 5"/>
          <p:cNvSpPr/>
          <p:nvPr/>
        </p:nvSpPr>
        <p:spPr>
          <a:xfrm>
            <a:off x="548640" y="2926080"/>
            <a:ext cx="1572768" cy="1481328"/>
          </a:xfrm>
          <a:prstGeom prst="rect">
            <a:avLst/>
          </a:prstGeom>
          <a:solidFill>
            <a:srgbClr val="6C757D"/>
          </a:solidFill>
          <a:ln w="12700">
            <a:solidFill>
              <a:srgbClr val="6C757D"/>
            </a:solidFill>
            <a:prstDash val="solid"/>
          </a:ln>
        </p:spPr>
        <p:txBody>
          <a:bodyPr/>
          <a:lstStyle/>
          <a:p>
            <a:endParaRPr lang="fr-FR" noProof="0" dirty="0"/>
          </a:p>
        </p:txBody>
      </p:sp>
      <p:sp>
        <p:nvSpPr>
          <p:cNvPr id="8" name="Text 6"/>
          <p:cNvSpPr/>
          <p:nvPr/>
        </p:nvSpPr>
        <p:spPr>
          <a:xfrm>
            <a:off x="548640" y="2926080"/>
            <a:ext cx="1572768" cy="384048"/>
          </a:xfrm>
          <a:prstGeom prst="rect">
            <a:avLst/>
          </a:prstGeom>
          <a:noFill/>
          <a:ln/>
        </p:spPr>
        <p:txBody>
          <a:bodyPr wrap="square" rtlCol="0" anchor="ctr"/>
          <a:lstStyle/>
          <a:p>
            <a:pPr marL="0" indent="0" algn="ctr">
              <a:buNone/>
            </a:pPr>
            <a:r>
              <a:rPr lang="fr-FR" sz="1800" b="1" noProof="0" dirty="0">
                <a:solidFill>
                  <a:srgbClr val="FFFFFF"/>
                </a:solidFill>
              </a:rPr>
              <a:t>1</a:t>
            </a:r>
            <a:endParaRPr lang="fr-FR" sz="1800" noProof="0" dirty="0"/>
          </a:p>
        </p:txBody>
      </p:sp>
      <p:sp>
        <p:nvSpPr>
          <p:cNvPr id="9" name="Text 7"/>
          <p:cNvSpPr/>
          <p:nvPr/>
        </p:nvSpPr>
        <p:spPr>
          <a:xfrm>
            <a:off x="548640" y="3310128"/>
            <a:ext cx="1572768" cy="1097280"/>
          </a:xfrm>
          <a:prstGeom prst="rect">
            <a:avLst/>
          </a:prstGeom>
          <a:noFill/>
          <a:ln/>
        </p:spPr>
        <p:txBody>
          <a:bodyPr wrap="square" rtlCol="0" anchor="ctr"/>
          <a:lstStyle/>
          <a:p>
            <a:pPr marL="0" indent="0" algn="ctr">
              <a:buNone/>
            </a:pPr>
            <a:r>
              <a:rPr lang="fr-FR" sz="1100" noProof="0" dirty="0">
                <a:solidFill>
                  <a:srgbClr val="FFFFFF"/>
                </a:solidFill>
              </a:rPr>
              <a:t>Sujet</a:t>
            </a:r>
            <a:endParaRPr lang="fr-FR" sz="1100" noProof="0" dirty="0"/>
          </a:p>
          <a:p>
            <a:pPr marL="0" indent="0" algn="ctr">
              <a:buNone/>
            </a:pPr>
            <a:r>
              <a:rPr lang="fr-FR" sz="1100" noProof="0" dirty="0">
                <a:solidFill>
                  <a:srgbClr val="FFFFFF"/>
                </a:solidFill>
              </a:rPr>
              <a:t>&amp; Plan</a:t>
            </a:r>
            <a:endParaRPr lang="fr-FR" sz="1100" noProof="0" dirty="0"/>
          </a:p>
        </p:txBody>
      </p:sp>
      <p:sp>
        <p:nvSpPr>
          <p:cNvPr id="10" name="Shape 8"/>
          <p:cNvSpPr/>
          <p:nvPr/>
        </p:nvSpPr>
        <p:spPr>
          <a:xfrm>
            <a:off x="2121408" y="3666744"/>
            <a:ext cx="146304" cy="0"/>
          </a:xfrm>
          <a:prstGeom prst="line">
            <a:avLst/>
          </a:prstGeom>
          <a:noFill/>
          <a:ln w="19050">
            <a:solidFill>
              <a:srgbClr val="DEE4EC"/>
            </a:solidFill>
            <a:prstDash val="solid"/>
          </a:ln>
        </p:spPr>
        <p:txBody>
          <a:bodyPr/>
          <a:lstStyle/>
          <a:p>
            <a:endParaRPr lang="fr-FR" noProof="0" dirty="0"/>
          </a:p>
        </p:txBody>
      </p:sp>
      <p:sp>
        <p:nvSpPr>
          <p:cNvPr id="11" name="Shape 9"/>
          <p:cNvSpPr/>
          <p:nvPr/>
        </p:nvSpPr>
        <p:spPr>
          <a:xfrm>
            <a:off x="2267712" y="2926080"/>
            <a:ext cx="1572768" cy="1481328"/>
          </a:xfrm>
          <a:prstGeom prst="rect">
            <a:avLst/>
          </a:prstGeom>
          <a:solidFill>
            <a:schemeClr val="accent2">
              <a:lumMod val="50000"/>
            </a:schemeClr>
          </a:solidFill>
          <a:ln w="12700">
            <a:solidFill>
              <a:srgbClr val="1A3C5E"/>
            </a:solidFill>
            <a:prstDash val="solid"/>
          </a:ln>
        </p:spPr>
        <p:txBody>
          <a:bodyPr/>
          <a:lstStyle/>
          <a:p>
            <a:endParaRPr lang="fr-FR" noProof="0" dirty="0"/>
          </a:p>
        </p:txBody>
      </p:sp>
      <p:sp>
        <p:nvSpPr>
          <p:cNvPr id="12" name="Text 10"/>
          <p:cNvSpPr/>
          <p:nvPr/>
        </p:nvSpPr>
        <p:spPr>
          <a:xfrm>
            <a:off x="2267712" y="2926080"/>
            <a:ext cx="1572768" cy="384048"/>
          </a:xfrm>
          <a:prstGeom prst="rect">
            <a:avLst/>
          </a:prstGeom>
          <a:noFill/>
          <a:ln/>
        </p:spPr>
        <p:txBody>
          <a:bodyPr wrap="square" rtlCol="0" anchor="ctr"/>
          <a:lstStyle/>
          <a:p>
            <a:pPr marL="0" indent="0" algn="ctr">
              <a:buNone/>
            </a:pPr>
            <a:r>
              <a:rPr lang="fr-FR" sz="1800" b="1" noProof="0" dirty="0">
                <a:solidFill>
                  <a:srgbClr val="FFFFFF"/>
                </a:solidFill>
              </a:rPr>
              <a:t>2</a:t>
            </a:r>
            <a:endParaRPr lang="fr-FR" sz="1800" noProof="0" dirty="0"/>
          </a:p>
        </p:txBody>
      </p:sp>
      <p:sp>
        <p:nvSpPr>
          <p:cNvPr id="13" name="Text 11"/>
          <p:cNvSpPr/>
          <p:nvPr/>
        </p:nvSpPr>
        <p:spPr>
          <a:xfrm>
            <a:off x="2267712" y="3310128"/>
            <a:ext cx="1572768" cy="1097280"/>
          </a:xfrm>
          <a:prstGeom prst="rect">
            <a:avLst/>
          </a:prstGeom>
          <a:noFill/>
          <a:ln/>
        </p:spPr>
        <p:txBody>
          <a:bodyPr wrap="square" rtlCol="0" anchor="ctr"/>
          <a:lstStyle/>
          <a:p>
            <a:pPr marL="0" indent="0" algn="ctr">
              <a:buNone/>
            </a:pPr>
            <a:r>
              <a:rPr lang="fr-FR" sz="1100" noProof="0" dirty="0">
                <a:solidFill>
                  <a:srgbClr val="FFFFFF"/>
                </a:solidFill>
              </a:rPr>
              <a:t>Les constituants</a:t>
            </a:r>
            <a:endParaRPr lang="fr-FR" sz="1100" noProof="0" dirty="0"/>
          </a:p>
          <a:p>
            <a:pPr marL="0" indent="0" algn="ctr">
              <a:buNone/>
            </a:pPr>
            <a:r>
              <a:rPr lang="fr-FR" sz="1100" noProof="0" dirty="0">
                <a:solidFill>
                  <a:srgbClr val="FFFFFF"/>
                </a:solidFill>
              </a:rPr>
              <a:t>de l'intro</a:t>
            </a:r>
            <a:endParaRPr lang="fr-FR" sz="1100" noProof="0" dirty="0"/>
          </a:p>
        </p:txBody>
      </p:sp>
      <p:sp>
        <p:nvSpPr>
          <p:cNvPr id="14" name="Shape 12"/>
          <p:cNvSpPr/>
          <p:nvPr/>
        </p:nvSpPr>
        <p:spPr>
          <a:xfrm>
            <a:off x="3840480" y="3666744"/>
            <a:ext cx="146304" cy="0"/>
          </a:xfrm>
          <a:prstGeom prst="line">
            <a:avLst/>
          </a:prstGeom>
          <a:noFill/>
          <a:ln w="19050">
            <a:solidFill>
              <a:srgbClr val="DEE4EC"/>
            </a:solidFill>
            <a:prstDash val="solid"/>
          </a:ln>
        </p:spPr>
        <p:txBody>
          <a:bodyPr/>
          <a:lstStyle/>
          <a:p>
            <a:endParaRPr lang="fr-FR" noProof="0" dirty="0"/>
          </a:p>
        </p:txBody>
      </p:sp>
      <p:sp>
        <p:nvSpPr>
          <p:cNvPr id="15" name="Shape 13"/>
          <p:cNvSpPr/>
          <p:nvPr/>
        </p:nvSpPr>
        <p:spPr>
          <a:xfrm>
            <a:off x="3986784" y="2926080"/>
            <a:ext cx="1572768" cy="1481328"/>
          </a:xfrm>
          <a:prstGeom prst="rect">
            <a:avLst/>
          </a:prstGeom>
          <a:solidFill>
            <a:srgbClr val="2D7D62"/>
          </a:solidFill>
          <a:ln w="12700">
            <a:solidFill>
              <a:srgbClr val="2D7D62"/>
            </a:solidFill>
            <a:prstDash val="solid"/>
          </a:ln>
        </p:spPr>
        <p:txBody>
          <a:bodyPr/>
          <a:lstStyle/>
          <a:p>
            <a:endParaRPr lang="fr-FR" noProof="0" dirty="0"/>
          </a:p>
        </p:txBody>
      </p:sp>
      <p:sp>
        <p:nvSpPr>
          <p:cNvPr id="16" name="Text 14"/>
          <p:cNvSpPr/>
          <p:nvPr/>
        </p:nvSpPr>
        <p:spPr>
          <a:xfrm>
            <a:off x="3986784" y="2926080"/>
            <a:ext cx="1572768" cy="384048"/>
          </a:xfrm>
          <a:prstGeom prst="rect">
            <a:avLst/>
          </a:prstGeom>
          <a:noFill/>
          <a:ln/>
        </p:spPr>
        <p:txBody>
          <a:bodyPr wrap="square" rtlCol="0" anchor="ctr"/>
          <a:lstStyle/>
          <a:p>
            <a:pPr marL="0" indent="0" algn="ctr">
              <a:buNone/>
            </a:pPr>
            <a:r>
              <a:rPr lang="fr-FR" sz="1800" b="1" noProof="0" dirty="0">
                <a:solidFill>
                  <a:srgbClr val="FFFFFF"/>
                </a:solidFill>
              </a:rPr>
              <a:t>3</a:t>
            </a:r>
            <a:endParaRPr lang="fr-FR" sz="1800" noProof="0" dirty="0"/>
          </a:p>
        </p:txBody>
      </p:sp>
      <p:sp>
        <p:nvSpPr>
          <p:cNvPr id="17" name="Text 15"/>
          <p:cNvSpPr/>
          <p:nvPr/>
        </p:nvSpPr>
        <p:spPr>
          <a:xfrm>
            <a:off x="3986784" y="3310128"/>
            <a:ext cx="1572768" cy="1097280"/>
          </a:xfrm>
          <a:prstGeom prst="rect">
            <a:avLst/>
          </a:prstGeom>
          <a:noFill/>
          <a:ln/>
        </p:spPr>
        <p:txBody>
          <a:bodyPr wrap="square" rtlCol="0" anchor="ctr"/>
          <a:lstStyle/>
          <a:p>
            <a:pPr marL="0" indent="0" algn="ctr">
              <a:buNone/>
            </a:pPr>
            <a:r>
              <a:rPr lang="fr-FR" sz="1100" noProof="0" dirty="0">
                <a:solidFill>
                  <a:srgbClr val="FFFFFF"/>
                </a:solidFill>
              </a:rPr>
              <a:t>Construction</a:t>
            </a:r>
            <a:endParaRPr lang="fr-FR" sz="1100" noProof="0" dirty="0"/>
          </a:p>
          <a:p>
            <a:pPr marL="0" indent="0" algn="ctr">
              <a:buNone/>
            </a:pPr>
            <a:r>
              <a:rPr lang="fr-FR" sz="1100" noProof="0" dirty="0">
                <a:solidFill>
                  <a:srgbClr val="FFFFFF"/>
                </a:solidFill>
              </a:rPr>
              <a:t>par choix</a:t>
            </a:r>
            <a:endParaRPr lang="fr-FR" sz="1100" noProof="0" dirty="0"/>
          </a:p>
        </p:txBody>
      </p:sp>
      <p:sp>
        <p:nvSpPr>
          <p:cNvPr id="18" name="Shape 16"/>
          <p:cNvSpPr/>
          <p:nvPr/>
        </p:nvSpPr>
        <p:spPr>
          <a:xfrm>
            <a:off x="5559552" y="3666744"/>
            <a:ext cx="146304" cy="0"/>
          </a:xfrm>
          <a:prstGeom prst="line">
            <a:avLst/>
          </a:prstGeom>
          <a:noFill/>
          <a:ln w="19050">
            <a:solidFill>
              <a:srgbClr val="DEE4EC"/>
            </a:solidFill>
            <a:prstDash val="solid"/>
          </a:ln>
        </p:spPr>
        <p:txBody>
          <a:bodyPr/>
          <a:lstStyle/>
          <a:p>
            <a:endParaRPr lang="fr-FR" noProof="0" dirty="0"/>
          </a:p>
        </p:txBody>
      </p:sp>
      <p:sp>
        <p:nvSpPr>
          <p:cNvPr id="19" name="Shape 17"/>
          <p:cNvSpPr/>
          <p:nvPr/>
        </p:nvSpPr>
        <p:spPr>
          <a:xfrm>
            <a:off x="5705856" y="2926080"/>
            <a:ext cx="1572768" cy="1481328"/>
          </a:xfrm>
          <a:prstGeom prst="rect">
            <a:avLst/>
          </a:prstGeom>
          <a:solidFill>
            <a:srgbClr val="2856A3"/>
          </a:solidFill>
          <a:ln w="12700">
            <a:solidFill>
              <a:srgbClr val="2856A3"/>
            </a:solidFill>
            <a:prstDash val="solid"/>
          </a:ln>
        </p:spPr>
        <p:txBody>
          <a:bodyPr/>
          <a:lstStyle/>
          <a:p>
            <a:endParaRPr lang="fr-FR" noProof="0" dirty="0"/>
          </a:p>
        </p:txBody>
      </p:sp>
      <p:sp>
        <p:nvSpPr>
          <p:cNvPr id="20" name="Text 18"/>
          <p:cNvSpPr/>
          <p:nvPr/>
        </p:nvSpPr>
        <p:spPr>
          <a:xfrm>
            <a:off x="5705856" y="2926080"/>
            <a:ext cx="1572768" cy="384048"/>
          </a:xfrm>
          <a:prstGeom prst="rect">
            <a:avLst/>
          </a:prstGeom>
          <a:noFill/>
          <a:ln/>
        </p:spPr>
        <p:txBody>
          <a:bodyPr wrap="square" rtlCol="0" anchor="ctr"/>
          <a:lstStyle/>
          <a:p>
            <a:pPr marL="0" indent="0" algn="ctr">
              <a:buNone/>
            </a:pPr>
            <a:r>
              <a:rPr lang="fr-FR" sz="1800" b="1" noProof="0" dirty="0">
                <a:solidFill>
                  <a:srgbClr val="FFFFFF"/>
                </a:solidFill>
              </a:rPr>
              <a:t>4</a:t>
            </a:r>
            <a:endParaRPr lang="fr-FR" sz="1800" noProof="0" dirty="0"/>
          </a:p>
        </p:txBody>
      </p:sp>
      <p:sp>
        <p:nvSpPr>
          <p:cNvPr id="21" name="Text 19"/>
          <p:cNvSpPr/>
          <p:nvPr/>
        </p:nvSpPr>
        <p:spPr>
          <a:xfrm>
            <a:off x="5705856" y="3310128"/>
            <a:ext cx="1572768" cy="1097280"/>
          </a:xfrm>
          <a:prstGeom prst="rect">
            <a:avLst/>
          </a:prstGeom>
          <a:noFill/>
          <a:ln/>
        </p:spPr>
        <p:txBody>
          <a:bodyPr wrap="square" rtlCol="0" anchor="ctr"/>
          <a:lstStyle/>
          <a:p>
            <a:pPr marL="0" indent="0" algn="ctr">
              <a:buNone/>
            </a:pPr>
            <a:r>
              <a:rPr lang="fr-FR" sz="1100" noProof="0" dirty="0">
                <a:solidFill>
                  <a:srgbClr val="FFFFFF"/>
                </a:solidFill>
              </a:rPr>
              <a:t>Fiche</a:t>
            </a:r>
            <a:endParaRPr lang="fr-FR" sz="1100" noProof="0" dirty="0"/>
          </a:p>
          <a:p>
            <a:pPr marL="0" indent="0" algn="ctr">
              <a:buNone/>
            </a:pPr>
            <a:r>
              <a:rPr lang="fr-FR" sz="1100" noProof="0" dirty="0">
                <a:solidFill>
                  <a:srgbClr val="FFFFFF"/>
                </a:solidFill>
              </a:rPr>
              <a:t>méthodologique</a:t>
            </a:r>
            <a:endParaRPr lang="fr-FR" sz="1100" noProof="0" dirty="0"/>
          </a:p>
        </p:txBody>
      </p:sp>
      <p:sp>
        <p:nvSpPr>
          <p:cNvPr id="22" name="Shape 20"/>
          <p:cNvSpPr/>
          <p:nvPr/>
        </p:nvSpPr>
        <p:spPr>
          <a:xfrm>
            <a:off x="7278624" y="3666744"/>
            <a:ext cx="146304" cy="0"/>
          </a:xfrm>
          <a:prstGeom prst="line">
            <a:avLst/>
          </a:prstGeom>
          <a:noFill/>
          <a:ln w="19050">
            <a:solidFill>
              <a:srgbClr val="DEE4EC"/>
            </a:solidFill>
            <a:prstDash val="solid"/>
          </a:ln>
        </p:spPr>
        <p:txBody>
          <a:bodyPr/>
          <a:lstStyle/>
          <a:p>
            <a:endParaRPr lang="fr-FR" noProof="0" dirty="0"/>
          </a:p>
        </p:txBody>
      </p:sp>
      <p:sp>
        <p:nvSpPr>
          <p:cNvPr id="23" name="Shape 21"/>
          <p:cNvSpPr/>
          <p:nvPr/>
        </p:nvSpPr>
        <p:spPr>
          <a:xfrm>
            <a:off x="7424928" y="2926080"/>
            <a:ext cx="1572768" cy="1481328"/>
          </a:xfrm>
          <a:prstGeom prst="rect">
            <a:avLst/>
          </a:prstGeom>
          <a:solidFill>
            <a:srgbClr val="6B3FA0"/>
          </a:solidFill>
          <a:ln w="12700">
            <a:solidFill>
              <a:srgbClr val="6B3FA0"/>
            </a:solidFill>
            <a:prstDash val="solid"/>
          </a:ln>
        </p:spPr>
        <p:txBody>
          <a:bodyPr/>
          <a:lstStyle/>
          <a:p>
            <a:endParaRPr lang="fr-FR" noProof="0" dirty="0"/>
          </a:p>
        </p:txBody>
      </p:sp>
      <p:sp>
        <p:nvSpPr>
          <p:cNvPr id="24" name="Text 22"/>
          <p:cNvSpPr/>
          <p:nvPr/>
        </p:nvSpPr>
        <p:spPr>
          <a:xfrm>
            <a:off x="7424928" y="2926080"/>
            <a:ext cx="1572768" cy="384048"/>
          </a:xfrm>
          <a:prstGeom prst="rect">
            <a:avLst/>
          </a:prstGeom>
          <a:noFill/>
          <a:ln/>
        </p:spPr>
        <p:txBody>
          <a:bodyPr wrap="square" rtlCol="0" anchor="ctr"/>
          <a:lstStyle/>
          <a:p>
            <a:pPr marL="0" indent="0" algn="ctr">
              <a:buNone/>
            </a:pPr>
            <a:r>
              <a:rPr lang="fr-FR" sz="1800" b="1" noProof="0" dirty="0">
                <a:solidFill>
                  <a:srgbClr val="FFFFFF"/>
                </a:solidFill>
              </a:rPr>
              <a:t>5</a:t>
            </a:r>
            <a:endParaRPr lang="fr-FR" sz="1800" noProof="0" dirty="0"/>
          </a:p>
        </p:txBody>
      </p:sp>
      <p:sp>
        <p:nvSpPr>
          <p:cNvPr id="25" name="Text 23"/>
          <p:cNvSpPr/>
          <p:nvPr/>
        </p:nvSpPr>
        <p:spPr>
          <a:xfrm>
            <a:off x="7424928" y="3310128"/>
            <a:ext cx="1572768" cy="1097280"/>
          </a:xfrm>
          <a:prstGeom prst="rect">
            <a:avLst/>
          </a:prstGeom>
          <a:noFill/>
          <a:ln/>
        </p:spPr>
        <p:txBody>
          <a:bodyPr wrap="square" rtlCol="0" anchor="ctr"/>
          <a:lstStyle/>
          <a:p>
            <a:pPr marL="0" indent="0" algn="ctr">
              <a:buNone/>
            </a:pPr>
            <a:r>
              <a:rPr lang="fr-FR" sz="1100" noProof="0" dirty="0">
                <a:solidFill>
                  <a:srgbClr val="FFFFFF"/>
                </a:solidFill>
              </a:rPr>
              <a:t>Production écrite</a:t>
            </a:r>
            <a:endParaRPr lang="fr-FR" sz="1100" noProof="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Shape 0"/>
          <p:cNvSpPr/>
          <p:nvPr/>
        </p:nvSpPr>
        <p:spPr>
          <a:xfrm>
            <a:off x="0" y="0"/>
            <a:ext cx="9144000" cy="420624"/>
          </a:xfrm>
          <a:prstGeom prst="rect">
            <a:avLst/>
          </a:prstGeom>
          <a:solidFill>
            <a:srgbClr val="1A3C5E"/>
          </a:solidFill>
          <a:ln w="12700">
            <a:solidFill>
              <a:srgbClr val="1A3C5E"/>
            </a:solidFill>
            <a:prstDash val="solid"/>
          </a:ln>
        </p:spPr>
        <p:txBody>
          <a:bodyPr/>
          <a:lstStyle/>
          <a:p>
            <a:endParaRPr lang="fr-FR" noProof="0" dirty="0"/>
          </a:p>
        </p:txBody>
      </p:sp>
      <p:sp>
        <p:nvSpPr>
          <p:cNvPr id="3" name="Text 1"/>
          <p:cNvSpPr/>
          <p:nvPr/>
        </p:nvSpPr>
        <p:spPr>
          <a:xfrm>
            <a:off x="320040" y="0"/>
            <a:ext cx="8138160" cy="420624"/>
          </a:xfrm>
          <a:prstGeom prst="rect">
            <a:avLst/>
          </a:prstGeom>
          <a:noFill/>
          <a:ln/>
        </p:spPr>
        <p:txBody>
          <a:bodyPr wrap="square" lIns="0" tIns="0" rIns="0" bIns="0" rtlCol="0" anchor="ctr"/>
          <a:lstStyle/>
          <a:p>
            <a:pPr marL="0" indent="0">
              <a:buNone/>
            </a:pPr>
            <a:r>
              <a:rPr lang="fr-FR" sz="900" noProof="0" dirty="0">
                <a:solidFill>
                  <a:srgbClr val="C8D8E8"/>
                </a:solidFill>
              </a:rPr>
              <a:t>•  Sujet &amp; Plan</a:t>
            </a:r>
            <a:endParaRPr lang="fr-FR" sz="900" noProof="0" dirty="0"/>
          </a:p>
        </p:txBody>
      </p:sp>
      <p:sp>
        <p:nvSpPr>
          <p:cNvPr id="4" name="Text 2"/>
          <p:cNvSpPr/>
          <p:nvPr/>
        </p:nvSpPr>
        <p:spPr>
          <a:xfrm>
            <a:off x="8394192" y="0"/>
            <a:ext cx="566928" cy="420624"/>
          </a:xfrm>
          <a:prstGeom prst="rect">
            <a:avLst/>
          </a:prstGeom>
          <a:noFill/>
          <a:ln/>
        </p:spPr>
        <p:txBody>
          <a:bodyPr wrap="square" lIns="0" tIns="0" rIns="0" bIns="0" rtlCol="0" anchor="ctr"/>
          <a:lstStyle/>
          <a:p>
            <a:pPr marL="0" indent="0" algn="ctr">
              <a:buNone/>
            </a:pPr>
            <a:r>
              <a:rPr lang="fr-FR" sz="1000" b="1" noProof="0" dirty="0">
                <a:solidFill>
                  <a:srgbClr val="4A6F8A"/>
                </a:solidFill>
              </a:rPr>
              <a:t>5</a:t>
            </a:r>
            <a:endParaRPr lang="fr-FR" sz="1000" noProof="0" dirty="0"/>
          </a:p>
        </p:txBody>
      </p:sp>
      <p:sp>
        <p:nvSpPr>
          <p:cNvPr id="5" name="Text 3"/>
          <p:cNvSpPr/>
          <p:nvPr/>
        </p:nvSpPr>
        <p:spPr>
          <a:xfrm>
            <a:off x="457200" y="530352"/>
            <a:ext cx="8229600" cy="475488"/>
          </a:xfrm>
          <a:prstGeom prst="rect">
            <a:avLst/>
          </a:prstGeom>
          <a:noFill/>
          <a:ln/>
        </p:spPr>
        <p:txBody>
          <a:bodyPr wrap="square" rtlCol="0" anchor="ctr"/>
          <a:lstStyle/>
          <a:p>
            <a:pPr marL="0" indent="0">
              <a:buNone/>
            </a:pPr>
            <a:r>
              <a:rPr lang="fr-FR" sz="2200" b="1" noProof="0" dirty="0">
                <a:solidFill>
                  <a:srgbClr val="1A3C5E"/>
                </a:solidFill>
                <a:latin typeface="Cambria" pitchFamily="34" charset="0"/>
                <a:ea typeface="Cambria" pitchFamily="34" charset="-122"/>
                <a:cs typeface="Cambria" pitchFamily="34" charset="-120"/>
              </a:rPr>
              <a:t>Sujet et plan : votre travail d'écriture</a:t>
            </a:r>
            <a:endParaRPr lang="fr-FR" sz="2200" noProof="0" dirty="0"/>
          </a:p>
        </p:txBody>
      </p:sp>
      <p:sp>
        <p:nvSpPr>
          <p:cNvPr id="6" name="Shape 4"/>
          <p:cNvSpPr/>
          <p:nvPr/>
        </p:nvSpPr>
        <p:spPr>
          <a:xfrm>
            <a:off x="457200" y="1115568"/>
            <a:ext cx="8229600" cy="658368"/>
          </a:xfrm>
          <a:prstGeom prst="rect">
            <a:avLst/>
          </a:prstGeom>
          <a:solidFill>
            <a:srgbClr val="1A3C5E"/>
          </a:solidFill>
          <a:ln w="12700">
            <a:solidFill>
              <a:srgbClr val="1A3C5E"/>
            </a:solidFill>
            <a:prstDash val="solid"/>
          </a:ln>
        </p:spPr>
        <p:txBody>
          <a:bodyPr/>
          <a:lstStyle/>
          <a:p>
            <a:endParaRPr lang="fr-FR" noProof="0" dirty="0"/>
          </a:p>
        </p:txBody>
      </p:sp>
      <p:sp>
        <p:nvSpPr>
          <p:cNvPr id="7" name="Text 5"/>
          <p:cNvSpPr/>
          <p:nvPr/>
        </p:nvSpPr>
        <p:spPr>
          <a:xfrm>
            <a:off x="594360" y="1143000"/>
            <a:ext cx="7955280" cy="603504"/>
          </a:xfrm>
          <a:prstGeom prst="rect">
            <a:avLst/>
          </a:prstGeom>
          <a:noFill/>
          <a:ln/>
        </p:spPr>
        <p:txBody>
          <a:bodyPr wrap="square" lIns="0" tIns="0" rIns="0" bIns="0" rtlCol="0" anchor="ctr"/>
          <a:lstStyle/>
          <a:p>
            <a:pPr marL="0" indent="0">
              <a:buNone/>
            </a:pPr>
            <a:r>
              <a:rPr lang="fr-FR" sz="1100" b="1" noProof="0" dirty="0">
                <a:solidFill>
                  <a:srgbClr val="D4EDDA"/>
                </a:solidFill>
              </a:rPr>
              <a:t>SUJET  </a:t>
            </a:r>
            <a:r>
              <a:rPr lang="fr-FR" sz="1300" i="1" noProof="0" dirty="0">
                <a:solidFill>
                  <a:srgbClr val="FFFFFF"/>
                </a:solidFill>
              </a:rPr>
              <a:t>À l'heure où les réseaux sociaux redéfinissent l'espace médiatique, peut-on affirmer</a:t>
            </a:r>
            <a:endParaRPr lang="fr-FR" sz="1100" noProof="0" dirty="0"/>
          </a:p>
          <a:p>
            <a:pPr marL="0" indent="0">
              <a:buNone/>
            </a:pPr>
            <a:r>
              <a:rPr lang="fr-FR" sz="1300" i="1" noProof="0" dirty="0">
                <a:solidFill>
                  <a:srgbClr val="FFFFFF"/>
                </a:solidFill>
              </a:rPr>
              <a:t>que la représentation des femmes dans les médias a réellement progressé ?</a:t>
            </a:r>
            <a:endParaRPr lang="fr-FR" sz="1100" noProof="0" dirty="0"/>
          </a:p>
        </p:txBody>
      </p:sp>
      <p:sp>
        <p:nvSpPr>
          <p:cNvPr id="8" name="Shape 6"/>
          <p:cNvSpPr/>
          <p:nvPr/>
        </p:nvSpPr>
        <p:spPr>
          <a:xfrm>
            <a:off x="457200" y="1901952"/>
            <a:ext cx="475488" cy="786384"/>
          </a:xfrm>
          <a:prstGeom prst="rect">
            <a:avLst/>
          </a:prstGeom>
          <a:solidFill>
            <a:srgbClr val="2D7D62"/>
          </a:solidFill>
          <a:ln w="12700">
            <a:solidFill>
              <a:srgbClr val="2D7D62"/>
            </a:solidFill>
            <a:prstDash val="solid"/>
          </a:ln>
        </p:spPr>
        <p:txBody>
          <a:bodyPr/>
          <a:lstStyle/>
          <a:p>
            <a:endParaRPr lang="fr-FR" noProof="0" dirty="0"/>
          </a:p>
        </p:txBody>
      </p:sp>
      <p:sp>
        <p:nvSpPr>
          <p:cNvPr id="9" name="Text 7"/>
          <p:cNvSpPr/>
          <p:nvPr/>
        </p:nvSpPr>
        <p:spPr>
          <a:xfrm>
            <a:off x="457200" y="1901952"/>
            <a:ext cx="475488" cy="786384"/>
          </a:xfrm>
          <a:prstGeom prst="rect">
            <a:avLst/>
          </a:prstGeom>
          <a:noFill/>
          <a:ln/>
        </p:spPr>
        <p:txBody>
          <a:bodyPr wrap="square" lIns="0" tIns="0" rIns="0" bIns="0" rtlCol="0" anchor="ctr"/>
          <a:lstStyle/>
          <a:p>
            <a:pPr marL="0" indent="0" algn="ctr">
              <a:buNone/>
            </a:pPr>
            <a:r>
              <a:rPr lang="fr-FR" sz="1300" b="1" noProof="0" dirty="0">
                <a:solidFill>
                  <a:srgbClr val="FFFFFF"/>
                </a:solidFill>
              </a:rPr>
              <a:t>I.</a:t>
            </a:r>
            <a:endParaRPr lang="fr-FR" sz="1300" noProof="0" dirty="0"/>
          </a:p>
        </p:txBody>
      </p:sp>
      <p:sp>
        <p:nvSpPr>
          <p:cNvPr id="10" name="Shape 8"/>
          <p:cNvSpPr/>
          <p:nvPr/>
        </p:nvSpPr>
        <p:spPr>
          <a:xfrm>
            <a:off x="932688" y="1901952"/>
            <a:ext cx="7754112" cy="786384"/>
          </a:xfrm>
          <a:prstGeom prst="rect">
            <a:avLst/>
          </a:prstGeom>
          <a:solidFill>
            <a:srgbClr val="F4F7FA"/>
          </a:solidFill>
          <a:ln w="9525">
            <a:solidFill>
              <a:srgbClr val="DEE4EC"/>
            </a:solidFill>
            <a:prstDash val="solid"/>
          </a:ln>
        </p:spPr>
        <p:txBody>
          <a:bodyPr/>
          <a:lstStyle/>
          <a:p>
            <a:endParaRPr lang="fr-FR" noProof="0" dirty="0"/>
          </a:p>
        </p:txBody>
      </p:sp>
      <p:sp>
        <p:nvSpPr>
          <p:cNvPr id="11" name="Text 9"/>
          <p:cNvSpPr/>
          <p:nvPr/>
        </p:nvSpPr>
        <p:spPr>
          <a:xfrm>
            <a:off x="1042416" y="1938528"/>
            <a:ext cx="7516368" cy="292608"/>
          </a:xfrm>
          <a:prstGeom prst="rect">
            <a:avLst/>
          </a:prstGeom>
          <a:noFill/>
          <a:ln/>
        </p:spPr>
        <p:txBody>
          <a:bodyPr wrap="square" rtlCol="0" anchor="ctr"/>
          <a:lstStyle/>
          <a:p>
            <a:pPr marL="0" indent="0">
              <a:buNone/>
            </a:pPr>
            <a:r>
              <a:rPr lang="fr-FR" sz="1300" b="1" noProof="0" dirty="0">
                <a:solidFill>
                  <a:srgbClr val="1A3C5E"/>
                </a:solidFill>
              </a:rPr>
              <a:t>Des avancées réelles</a:t>
            </a:r>
            <a:r>
              <a:rPr lang="fr-FR" sz="1300" b="1" dirty="0">
                <a:solidFill>
                  <a:srgbClr val="1A3C5E"/>
                </a:solidFill>
              </a:rPr>
              <a:t> et sous formes diverses</a:t>
            </a:r>
            <a:endParaRPr lang="fr-FR" sz="1300" noProof="0" dirty="0"/>
          </a:p>
        </p:txBody>
      </p:sp>
      <p:sp>
        <p:nvSpPr>
          <p:cNvPr id="12" name="Text 10"/>
          <p:cNvSpPr/>
          <p:nvPr/>
        </p:nvSpPr>
        <p:spPr>
          <a:xfrm>
            <a:off x="1042416" y="2267712"/>
            <a:ext cx="7516368" cy="347472"/>
          </a:xfrm>
          <a:prstGeom prst="rect">
            <a:avLst/>
          </a:prstGeom>
          <a:noFill/>
          <a:ln/>
        </p:spPr>
        <p:txBody>
          <a:bodyPr wrap="square" rtlCol="0" anchor="ctr"/>
          <a:lstStyle/>
          <a:p>
            <a:pPr marL="0" indent="0">
              <a:buNone/>
            </a:pPr>
            <a:r>
              <a:rPr lang="fr-FR" sz="1050" i="1" noProof="0" dirty="0">
                <a:solidFill>
                  <a:srgbClr val="6C757D"/>
                </a:solidFill>
              </a:rPr>
              <a:t>Progrès législatifs et institutionnels (CSA*, ARCOM*, loi 2014)  ·  Nouvelles visibilités : réseaux, Trophées Femmes en Or</a:t>
            </a:r>
            <a:endParaRPr lang="fr-FR" sz="1050" noProof="0" dirty="0"/>
          </a:p>
        </p:txBody>
      </p:sp>
      <p:sp>
        <p:nvSpPr>
          <p:cNvPr id="13" name="Shape 11"/>
          <p:cNvSpPr/>
          <p:nvPr/>
        </p:nvSpPr>
        <p:spPr>
          <a:xfrm>
            <a:off x="457200" y="2862072"/>
            <a:ext cx="475488" cy="786384"/>
          </a:xfrm>
          <a:prstGeom prst="rect">
            <a:avLst/>
          </a:prstGeom>
          <a:solidFill>
            <a:srgbClr val="B03030"/>
          </a:solidFill>
          <a:ln w="12700">
            <a:solidFill>
              <a:srgbClr val="B03030"/>
            </a:solidFill>
            <a:prstDash val="solid"/>
          </a:ln>
        </p:spPr>
        <p:txBody>
          <a:bodyPr/>
          <a:lstStyle/>
          <a:p>
            <a:endParaRPr lang="fr-FR" noProof="0" dirty="0"/>
          </a:p>
        </p:txBody>
      </p:sp>
      <p:sp>
        <p:nvSpPr>
          <p:cNvPr id="14" name="Text 12"/>
          <p:cNvSpPr/>
          <p:nvPr/>
        </p:nvSpPr>
        <p:spPr>
          <a:xfrm>
            <a:off x="457200" y="2862072"/>
            <a:ext cx="475488" cy="786384"/>
          </a:xfrm>
          <a:prstGeom prst="rect">
            <a:avLst/>
          </a:prstGeom>
          <a:noFill/>
          <a:ln/>
        </p:spPr>
        <p:txBody>
          <a:bodyPr wrap="square" lIns="0" tIns="0" rIns="0" bIns="0" rtlCol="0" anchor="ctr"/>
          <a:lstStyle/>
          <a:p>
            <a:pPr marL="0" indent="0" algn="ctr">
              <a:buNone/>
            </a:pPr>
            <a:r>
              <a:rPr lang="fr-FR" sz="1300" b="1" noProof="0" dirty="0">
                <a:solidFill>
                  <a:srgbClr val="FFFFFF"/>
                </a:solidFill>
              </a:rPr>
              <a:t>II.</a:t>
            </a:r>
            <a:endParaRPr lang="fr-FR" sz="1300" noProof="0" dirty="0"/>
          </a:p>
        </p:txBody>
      </p:sp>
      <p:sp>
        <p:nvSpPr>
          <p:cNvPr id="15" name="Shape 13"/>
          <p:cNvSpPr/>
          <p:nvPr/>
        </p:nvSpPr>
        <p:spPr>
          <a:xfrm>
            <a:off x="932688" y="2862072"/>
            <a:ext cx="7754112" cy="786384"/>
          </a:xfrm>
          <a:prstGeom prst="rect">
            <a:avLst/>
          </a:prstGeom>
          <a:solidFill>
            <a:srgbClr val="F4F7FA"/>
          </a:solidFill>
          <a:ln w="9525">
            <a:solidFill>
              <a:srgbClr val="DEE4EC"/>
            </a:solidFill>
            <a:prstDash val="solid"/>
          </a:ln>
        </p:spPr>
        <p:txBody>
          <a:bodyPr/>
          <a:lstStyle/>
          <a:p>
            <a:endParaRPr lang="fr-FR" noProof="0" dirty="0"/>
          </a:p>
        </p:txBody>
      </p:sp>
      <p:sp>
        <p:nvSpPr>
          <p:cNvPr id="16" name="Text 14"/>
          <p:cNvSpPr/>
          <p:nvPr/>
        </p:nvSpPr>
        <p:spPr>
          <a:xfrm>
            <a:off x="1042416" y="2898648"/>
            <a:ext cx="7516368" cy="292608"/>
          </a:xfrm>
          <a:prstGeom prst="rect">
            <a:avLst/>
          </a:prstGeom>
          <a:noFill/>
          <a:ln/>
        </p:spPr>
        <p:txBody>
          <a:bodyPr wrap="square" rtlCol="0" anchor="ctr"/>
          <a:lstStyle/>
          <a:p>
            <a:pPr marL="0" indent="0">
              <a:buNone/>
            </a:pPr>
            <a:r>
              <a:rPr lang="fr-FR" sz="1300" b="1" noProof="0" dirty="0">
                <a:solidFill>
                  <a:srgbClr val="1A3C5E"/>
                </a:solidFill>
              </a:rPr>
              <a:t>Des résistances persistantes qui freinent l'égalité</a:t>
            </a:r>
            <a:endParaRPr lang="fr-FR" sz="1300" noProof="0" dirty="0"/>
          </a:p>
        </p:txBody>
      </p:sp>
      <p:sp>
        <p:nvSpPr>
          <p:cNvPr id="17" name="Text 15"/>
          <p:cNvSpPr/>
          <p:nvPr/>
        </p:nvSpPr>
        <p:spPr>
          <a:xfrm>
            <a:off x="1042416" y="3227832"/>
            <a:ext cx="7516368" cy="347472"/>
          </a:xfrm>
          <a:prstGeom prst="rect">
            <a:avLst/>
          </a:prstGeom>
          <a:noFill/>
          <a:ln/>
        </p:spPr>
        <p:txBody>
          <a:bodyPr wrap="square" rtlCol="0" anchor="ctr"/>
          <a:lstStyle/>
          <a:p>
            <a:pPr marL="0" indent="0">
              <a:buNone/>
            </a:pPr>
            <a:r>
              <a:rPr lang="fr-FR" sz="1050" i="1" noProof="0" dirty="0">
                <a:solidFill>
                  <a:srgbClr val="6C757D"/>
                </a:solidFill>
              </a:rPr>
              <a:t>Chiffres toujours alarmants (&lt; 20 % d'expertes)  ·  Stéréotypes et traitement médiatique différencié</a:t>
            </a:r>
            <a:endParaRPr lang="fr-FR" sz="1050" noProof="0" dirty="0"/>
          </a:p>
        </p:txBody>
      </p:sp>
      <p:sp>
        <p:nvSpPr>
          <p:cNvPr id="18" name="Shape 16"/>
          <p:cNvSpPr/>
          <p:nvPr/>
        </p:nvSpPr>
        <p:spPr>
          <a:xfrm>
            <a:off x="457200" y="3822192"/>
            <a:ext cx="475488" cy="786384"/>
          </a:xfrm>
          <a:prstGeom prst="rect">
            <a:avLst/>
          </a:prstGeom>
          <a:solidFill>
            <a:srgbClr val="2856A3"/>
          </a:solidFill>
          <a:ln w="12700">
            <a:solidFill>
              <a:srgbClr val="2856A3"/>
            </a:solidFill>
            <a:prstDash val="solid"/>
          </a:ln>
        </p:spPr>
        <p:txBody>
          <a:bodyPr/>
          <a:lstStyle/>
          <a:p>
            <a:endParaRPr lang="fr-FR" noProof="0" dirty="0"/>
          </a:p>
        </p:txBody>
      </p:sp>
      <p:sp>
        <p:nvSpPr>
          <p:cNvPr id="19" name="Text 17"/>
          <p:cNvSpPr/>
          <p:nvPr/>
        </p:nvSpPr>
        <p:spPr>
          <a:xfrm>
            <a:off x="457200" y="3822192"/>
            <a:ext cx="475488" cy="786384"/>
          </a:xfrm>
          <a:prstGeom prst="rect">
            <a:avLst/>
          </a:prstGeom>
          <a:noFill/>
          <a:ln/>
        </p:spPr>
        <p:txBody>
          <a:bodyPr wrap="square" lIns="0" tIns="0" rIns="0" bIns="0" rtlCol="0" anchor="ctr"/>
          <a:lstStyle/>
          <a:p>
            <a:pPr marL="0" indent="0" algn="ctr">
              <a:buNone/>
            </a:pPr>
            <a:r>
              <a:rPr lang="fr-FR" sz="1300" b="1" noProof="0" dirty="0">
                <a:solidFill>
                  <a:srgbClr val="FFFFFF"/>
                </a:solidFill>
              </a:rPr>
              <a:t>III.</a:t>
            </a:r>
            <a:endParaRPr lang="fr-FR" sz="1300" noProof="0" dirty="0"/>
          </a:p>
        </p:txBody>
      </p:sp>
      <p:sp>
        <p:nvSpPr>
          <p:cNvPr id="20" name="Shape 18"/>
          <p:cNvSpPr/>
          <p:nvPr/>
        </p:nvSpPr>
        <p:spPr>
          <a:xfrm>
            <a:off x="932688" y="3822192"/>
            <a:ext cx="7754112" cy="786384"/>
          </a:xfrm>
          <a:prstGeom prst="rect">
            <a:avLst/>
          </a:prstGeom>
          <a:solidFill>
            <a:srgbClr val="F4F7FA"/>
          </a:solidFill>
          <a:ln w="9525">
            <a:solidFill>
              <a:srgbClr val="DEE4EC"/>
            </a:solidFill>
            <a:prstDash val="solid"/>
          </a:ln>
        </p:spPr>
        <p:txBody>
          <a:bodyPr/>
          <a:lstStyle/>
          <a:p>
            <a:endParaRPr lang="fr-FR" noProof="0" dirty="0"/>
          </a:p>
        </p:txBody>
      </p:sp>
      <p:sp>
        <p:nvSpPr>
          <p:cNvPr id="21" name="Text 19"/>
          <p:cNvSpPr/>
          <p:nvPr/>
        </p:nvSpPr>
        <p:spPr>
          <a:xfrm>
            <a:off x="1042416" y="3858768"/>
            <a:ext cx="7516368" cy="292608"/>
          </a:xfrm>
          <a:prstGeom prst="rect">
            <a:avLst/>
          </a:prstGeom>
          <a:noFill/>
          <a:ln/>
        </p:spPr>
        <p:txBody>
          <a:bodyPr wrap="square" rtlCol="0" anchor="ctr"/>
          <a:lstStyle/>
          <a:p>
            <a:pPr marL="0" indent="0">
              <a:buNone/>
            </a:pPr>
            <a:r>
              <a:rPr lang="fr-FR" sz="1300" b="1" noProof="0" dirty="0">
                <a:solidFill>
                  <a:srgbClr val="1A3C5E"/>
                </a:solidFill>
              </a:rPr>
              <a:t>Vers une transformation durable : conditions et perspectives</a:t>
            </a:r>
            <a:endParaRPr lang="fr-FR" sz="1300" noProof="0" dirty="0"/>
          </a:p>
        </p:txBody>
      </p:sp>
      <p:sp>
        <p:nvSpPr>
          <p:cNvPr id="22" name="Text 20"/>
          <p:cNvSpPr/>
          <p:nvPr/>
        </p:nvSpPr>
        <p:spPr>
          <a:xfrm>
            <a:off x="1042416" y="4187952"/>
            <a:ext cx="7516368" cy="347472"/>
          </a:xfrm>
          <a:prstGeom prst="rect">
            <a:avLst/>
          </a:prstGeom>
          <a:noFill/>
          <a:ln/>
        </p:spPr>
        <p:txBody>
          <a:bodyPr wrap="square" rtlCol="0" anchor="ctr"/>
          <a:lstStyle/>
          <a:p>
            <a:pPr marL="0" indent="0">
              <a:buNone/>
            </a:pPr>
            <a:r>
              <a:rPr lang="fr-FR" sz="1050" i="1" noProof="0" dirty="0">
                <a:solidFill>
                  <a:srgbClr val="6C757D"/>
                </a:solidFill>
              </a:rPr>
              <a:t>Responsabilité des institutions et des médias  ·  Rôle des réseaux et de la nouvelle génération</a:t>
            </a:r>
            <a:endParaRPr lang="fr-FR" sz="1050" noProof="0" dirty="0"/>
          </a:p>
        </p:txBody>
      </p:sp>
      <p:sp>
        <p:nvSpPr>
          <p:cNvPr id="23" name="Shape 21"/>
          <p:cNvSpPr/>
          <p:nvPr/>
        </p:nvSpPr>
        <p:spPr>
          <a:xfrm>
            <a:off x="457200" y="4754880"/>
            <a:ext cx="8229600" cy="292608"/>
          </a:xfrm>
          <a:prstGeom prst="rect">
            <a:avLst/>
          </a:prstGeom>
          <a:solidFill>
            <a:srgbClr val="D4EDDA"/>
          </a:solidFill>
          <a:ln w="9525">
            <a:solidFill>
              <a:srgbClr val="2D7D62"/>
            </a:solidFill>
            <a:prstDash val="solid"/>
          </a:ln>
        </p:spPr>
        <p:txBody>
          <a:bodyPr/>
          <a:lstStyle/>
          <a:p>
            <a:endParaRPr lang="fr-FR" noProof="0" dirty="0"/>
          </a:p>
        </p:txBody>
      </p:sp>
      <p:sp>
        <p:nvSpPr>
          <p:cNvPr id="24" name="Text 22"/>
          <p:cNvSpPr/>
          <p:nvPr/>
        </p:nvSpPr>
        <p:spPr>
          <a:xfrm>
            <a:off x="594360" y="4773168"/>
            <a:ext cx="7955280" cy="256032"/>
          </a:xfrm>
          <a:prstGeom prst="rect">
            <a:avLst/>
          </a:prstGeom>
          <a:noFill/>
          <a:ln/>
        </p:spPr>
        <p:txBody>
          <a:bodyPr wrap="square" lIns="0" tIns="0" rIns="0" bIns="0" rtlCol="0" anchor="ctr"/>
          <a:lstStyle/>
          <a:p>
            <a:pPr marL="0" indent="0">
              <a:buNone/>
            </a:pPr>
            <a:r>
              <a:rPr lang="fr-FR" sz="1100" b="1" noProof="0" dirty="0">
                <a:solidFill>
                  <a:srgbClr val="2D7D62"/>
                </a:solidFill>
              </a:rPr>
              <a:t>Votre travail : </a:t>
            </a:r>
            <a:r>
              <a:rPr lang="fr-FR" sz="1100" noProof="0" dirty="0">
                <a:solidFill>
                  <a:srgbClr val="1C2226"/>
                </a:solidFill>
              </a:rPr>
              <a:t>rédiger l'introduction et la conclusion à partir de ce plan</a:t>
            </a:r>
            <a:endParaRPr lang="fr-FR" sz="1100" noProof="0" dirty="0"/>
          </a:p>
        </p:txBody>
      </p:sp>
      <p:sp>
        <p:nvSpPr>
          <p:cNvPr id="50" name="PlanNote"/>
          <p:cNvSpPr/>
          <p:nvPr/>
        </p:nvSpPr>
        <p:spPr>
          <a:xfrm>
            <a:off x="457200" y="4700000"/>
            <a:ext cx="8229600" cy="380000"/>
          </a:xfrm>
          <a:prstGeom prst="rect">
            <a:avLst/>
          </a:prstGeom>
          <a:solidFill>
            <a:srgbClr val="FDF5E0"/>
          </a:solidFill>
          <a:ln w="6350">
            <a:solidFill>
              <a:srgbClr val="A07A18"/>
            </a:solidFill>
            <a:prstDash val="solid"/>
          </a:ln>
        </p:spPr>
        <p:txBody>
          <a:bodyPr wrap="square" lIns="114300" tIns="60960" rIns="114300" bIns="60960" rtlCol="0" anchor="ctr"/>
          <a:lstStyle/>
          <a:p>
            <a:pPr marL="0" indent="0">
              <a:buNone/>
            </a:pPr>
            <a:r>
              <a:rPr lang="fr-FR" sz="950" b="1" noProof="0" dirty="0">
                <a:solidFill>
                  <a:srgbClr val="A07A18"/>
                </a:solidFill>
              </a:rPr>
              <a:t>→ En quoi ce plan répond-il à la problématique ?  </a:t>
            </a:r>
            <a:r>
              <a:rPr lang="fr-FR" sz="950" noProof="0" dirty="0">
                <a:solidFill>
                  <a:srgbClr val="7A5C10"/>
                </a:solidFill>
              </a:rPr>
              <a:t>Chaque partie doit découler logiquement de la tension posée en introduction.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69</TotalTime>
  <Words>2983</Words>
  <Application>Microsoft Office PowerPoint</Application>
  <PresentationFormat>Affichage à l'écran (16:9)</PresentationFormat>
  <Paragraphs>475</Paragraphs>
  <Slides>21</Slides>
  <Notes>12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21</vt:i4>
      </vt:variant>
    </vt:vector>
  </HeadingPairs>
  <TitlesOfParts>
    <vt:vector size="25" baseType="lpstr">
      <vt:lpstr>Arial</vt:lpstr>
      <vt:lpstr>Cambria</vt:lpstr>
      <vt:lpstr>Georgia</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 6B – Les femmes dans les médias</dc:title>
  <dc:subject>PptxGenJS Presentation</dc:subject>
  <dc:creator>PptxGenJS</dc:creator>
  <cp:lastModifiedBy>Julie Claudia Barreau</cp:lastModifiedBy>
  <cp:revision>10</cp:revision>
  <dcterms:created xsi:type="dcterms:W3CDTF">2026-04-20T11:47:02Z</dcterms:created>
  <dcterms:modified xsi:type="dcterms:W3CDTF">2026-04-29T12:38:39Z</dcterms:modified>
</cp:coreProperties>
</file>