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8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10"/>
  </p:normalViewPr>
  <p:slideViewPr>
    <p:cSldViewPr snapToGrid="0" snapToObjects="1">
      <p:cViewPr varScale="1">
        <p:scale>
          <a:sx n="114" d="100"/>
          <a:sy n="114" d="100"/>
        </p:scale>
        <p:origin x="74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1T15:05:48.99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56 24575,'42'0'0,"1"-1"0,-1-3 0,1-1 0,47-13 0,-31 7 0,-1 3 0,2 3 0,-1 2 0,88 7 0,-23-1 0,-45-6 0,-51 1 0,0 1 0,0 1 0,1 1 0,-1 2 0,42 9 0,-66-11 0,0 0 0,0 0 0,-1 1 0,1-1 0,0 1 0,-1 0 0,1 0 0,-1 0 0,0 1 0,0-1 0,0 1 0,0 0 0,0 0 0,0 0 0,-1 0 0,0 0 0,1 0 0,-1 1 0,2 4 0,-3-5 0,0 1 0,-1 0 0,1-1 0,-1 1 0,0 0 0,1-1 0,-2 1 0,1 0 0,0 0 0,-1-1 0,0 1 0,0-1 0,0 1 0,0-1 0,0 1 0,-1-1 0,0 1 0,1-1 0,-1 0 0,-4 5 0,-35 53-1365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1T15:05:52.01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24575,'773'0'0,"-723"3"0,1 2 0,55 13 0,-54-8 0,96 5 0,-90-12 0,0 2 0,81 18 0,-1-6 0,-93-13 0,84 17 0,-55-4 0,0-3 0,148 7 0,-90-11 0,74 2 0,-139-11 0,-32 0 0,0-1 0,-1-1 0,1-2 0,-1-1 0,36-10 0,-34 5 0,0 2 0,1 1 0,0 2 0,38 1 0,-21 1 0,154-22 0,-100 11 0,-85 9 0,1 0 0,-1 2 0,1 0 0,28 3 0,-36 5 0,-24 3 0,-27 5 0,-14-5 0,-1-1 0,1-3 0,-93-1 0,-25 1 0,-85 9 0,-46 5 0,93 2 0,119-12 0,-1-4 0,-110-7 0,53-1 0,123 4 0,0-2 0,0 0 0,0-2 0,0 0 0,0-1 0,1-1 0,0-1 0,0-1 0,0-1 0,-19-10 0,0 0 0,-1 2 0,-78-19 0,0 0 0,59 23-1365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1T15:05:57.31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2684 228 24575,'-49'1'0,"25"1"0,0-2 0,0 0 0,-1-2 0,1 0 0,0-2 0,-46-13 0,117 13 0,328 18 0,18-1 0,-366-12 0,-1 2 0,31 5 0,-29-3 0,49 3 0,175-9 0,-2751 1 0,2465-2 0,-62-11 0,30 2 0,37 6 0,1-2 0,0-1 0,-28-11 0,-53-15 0,92 29 0,0-2 0,1 0 0,-1 0 0,1-2 0,-27-18 0,8 5 0,2 0 0,22 15 0,0-1 0,0 2 0,0-1 0,-22-7 0,29 12 0,0 1 0,0 1 0,0-1 0,0 0 0,0 1 0,0 0 0,0 0 0,0 0 0,-1 0 0,1 1 0,0 0 0,0-1 0,0 1 0,0 1 0,1-1 0,-1 1 0,0-1 0,0 1 0,-5 4 0,2-1 0,0 1 0,1-1 0,0 1 0,0 0 0,0 0 0,1 1 0,0 0 0,0 0 0,0 0 0,1 0 0,0 1 0,1 0 0,-5 15 0,1 5 0,1 0 0,-4 52 0,6-38 0,2 12 0,3-44 0,-1 1 0,0 0 0,-1 0 0,0 0 0,-1-1 0,-3 14 0,4-23 0,1 1 0,-1-1 0,1 0 0,-1 0 0,0 0 0,1 0 0,-1 0 0,0 0 0,0-1 0,0 1 0,1 0 0,-1 0 0,0 0 0,0-1 0,0 1 0,0 0 0,0-1 0,-1 1 0,1-1 0,0 0 0,0 1 0,0-1 0,0 0 0,-3 1 0,0-1 0,1 0 0,-1 0 0,0-1 0,0 1 0,1-1 0,-1 0 0,0 0 0,-4-2 0,-5-3 0,0 0 0,0-1 0,-15-11 0,-5-5-455,0 2 0,-57-26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485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STER">
  <p:cSld name="MASTER">
    <p:bg>
      <p:bgPr>
        <a:solidFill>
          <a:srgbClr val="FFFFFF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3"/>
          <p:cNvSpPr/>
          <p:nvPr/>
        </p:nvSpPr>
        <p:spPr>
          <a:xfrm>
            <a:off x="0" y="0"/>
            <a:ext cx="9143700" cy="123300"/>
          </a:xfrm>
          <a:prstGeom prst="rect">
            <a:avLst/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3"/>
          <p:cNvSpPr/>
          <p:nvPr/>
        </p:nvSpPr>
        <p:spPr>
          <a:xfrm>
            <a:off x="377190" y="4834890"/>
            <a:ext cx="2880300" cy="1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5D6B82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5D6B82"/>
                </a:solidFill>
                <a:latin typeface="Arial"/>
                <a:ea typeface="Arial"/>
                <a:cs typeface="Arial"/>
                <a:sym typeface="Arial"/>
              </a:rPr>
              <a:t>Méthodologie • Dissertation française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3036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customXml" Target="../ink/ink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B4C84A8-EF32-C641-6A78-03619C0B1C83}"/>
              </a:ext>
            </a:extLst>
          </p:cNvPr>
          <p:cNvSpPr txBox="1"/>
          <p:nvPr/>
        </p:nvSpPr>
        <p:spPr>
          <a:xfrm>
            <a:off x="461639" y="433378"/>
            <a:ext cx="8469297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/>
              <a:t>Università degli Studi di Cagliari</a:t>
            </a:r>
            <a:br>
              <a:rPr lang="it-IT" sz="1600" dirty="0"/>
            </a:br>
            <a:r>
              <a:rPr lang="it-IT" sz="1600" b="1" dirty="0"/>
              <a:t>Facoltà di Studi Umanistici</a:t>
            </a:r>
          </a:p>
          <a:p>
            <a:pPr algn="ctr"/>
            <a:endParaRPr lang="it-IT" sz="1600" dirty="0"/>
          </a:p>
          <a:p>
            <a:pPr algn="ctr"/>
            <a:br>
              <a:rPr lang="it-IT" sz="1600" dirty="0"/>
            </a:br>
            <a:endParaRPr lang="it-IT" sz="1600" dirty="0"/>
          </a:p>
          <a:p>
            <a:pPr algn="ctr"/>
            <a:endParaRPr lang="it-IT" sz="1600" b="1" dirty="0"/>
          </a:p>
          <a:p>
            <a:pPr algn="ctr"/>
            <a:r>
              <a:rPr lang="it-IT" sz="1600" b="1" dirty="0"/>
              <a:t>LM-37 – Lingue e Letterature Moderne Europee e Americane</a:t>
            </a:r>
            <a:br>
              <a:rPr lang="it-IT" sz="1600" dirty="0"/>
            </a:br>
            <a:r>
              <a:rPr lang="it-IT" sz="1600" b="1" dirty="0"/>
              <a:t>Secondo anno</a:t>
            </a:r>
            <a:endParaRPr lang="it-IT" sz="1600" dirty="0"/>
          </a:p>
          <a:p>
            <a:pPr algn="ctr"/>
            <a:br>
              <a:rPr lang="it-IT" sz="1600" dirty="0"/>
            </a:br>
            <a:endParaRPr lang="it-IT" sz="1600" dirty="0"/>
          </a:p>
          <a:p>
            <a:pPr algn="ctr"/>
            <a:r>
              <a:rPr lang="it-IT" sz="1600" b="1" dirty="0"/>
              <a:t>Francese 5</a:t>
            </a:r>
          </a:p>
          <a:p>
            <a:pPr algn="ctr"/>
            <a:br>
              <a:rPr lang="it-IT" sz="1600" dirty="0"/>
            </a:br>
            <a:endParaRPr lang="it-IT" sz="1600" dirty="0"/>
          </a:p>
          <a:p>
            <a:pPr algn="ctr"/>
            <a:r>
              <a:rPr lang="it-IT" sz="1600" b="1" dirty="0"/>
              <a:t>Dott.ssa Julie Claudia Barreau</a:t>
            </a:r>
            <a:endParaRPr lang="it-IT" sz="1600" dirty="0"/>
          </a:p>
          <a:p>
            <a:pPr algn="ctr"/>
            <a:br>
              <a:rPr lang="it-IT" sz="1600" dirty="0"/>
            </a:br>
            <a:endParaRPr lang="it-IT" sz="1600" dirty="0"/>
          </a:p>
          <a:p>
            <a:pPr algn="ctr"/>
            <a:r>
              <a:rPr lang="it-IT" sz="1600" b="1" dirty="0"/>
              <a:t>12 maggio 2026</a:t>
            </a:r>
            <a:endParaRPr lang="it-IT" sz="16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7B4F21C-CBD5-320A-7CB2-7BE0F9EC33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5702" y="1049926"/>
            <a:ext cx="642520" cy="64252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Encre 2">
                <a:extLst>
                  <a:ext uri="{FF2B5EF4-FFF2-40B4-BE49-F238E27FC236}">
                    <a16:creationId xmlns:a16="http://schemas.microsoft.com/office/drawing/2014/main" id="{7497E9B5-3FE8-AE93-C931-3E5CA79E5C64}"/>
                  </a:ext>
                </a:extLst>
              </p14:cNvPr>
              <p14:cNvContentPartPr/>
              <p14:nvPr/>
            </p14:nvContentPartPr>
            <p14:xfrm>
              <a:off x="203987" y="4773520"/>
              <a:ext cx="405360" cy="75600"/>
            </p14:xfrm>
          </p:contentPart>
        </mc:Choice>
        <mc:Fallback xmlns="">
          <p:pic>
            <p:nvPicPr>
              <p:cNvPr id="3" name="Encre 2">
                <a:extLst>
                  <a:ext uri="{FF2B5EF4-FFF2-40B4-BE49-F238E27FC236}">
                    <a16:creationId xmlns:a16="http://schemas.microsoft.com/office/drawing/2014/main" id="{7497E9B5-3FE8-AE93-C931-3E5CA79E5C6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1347" y="4710880"/>
                <a:ext cx="531000" cy="20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Encre 4">
                <a:extLst>
                  <a:ext uri="{FF2B5EF4-FFF2-40B4-BE49-F238E27FC236}">
                    <a16:creationId xmlns:a16="http://schemas.microsoft.com/office/drawing/2014/main" id="{8093A13B-087E-BB36-5E9B-67BE83F74148}"/>
                  </a:ext>
                </a:extLst>
              </p14:cNvPr>
              <p14:cNvContentPartPr/>
              <p14:nvPr/>
            </p14:nvContentPartPr>
            <p14:xfrm>
              <a:off x="576947" y="4935880"/>
              <a:ext cx="1266480" cy="82080"/>
            </p14:xfrm>
          </p:contentPart>
        </mc:Choice>
        <mc:Fallback xmlns="">
          <p:pic>
            <p:nvPicPr>
              <p:cNvPr id="5" name="Encre 4">
                <a:extLst>
                  <a:ext uri="{FF2B5EF4-FFF2-40B4-BE49-F238E27FC236}">
                    <a16:creationId xmlns:a16="http://schemas.microsoft.com/office/drawing/2014/main" id="{8093A13B-087E-BB36-5E9B-67BE83F7414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3947" y="4872880"/>
                <a:ext cx="1392120" cy="20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Encre 5">
                <a:extLst>
                  <a:ext uri="{FF2B5EF4-FFF2-40B4-BE49-F238E27FC236}">
                    <a16:creationId xmlns:a16="http://schemas.microsoft.com/office/drawing/2014/main" id="{9AB0BCD1-D07C-299A-5A90-820417F1570D}"/>
                  </a:ext>
                </a:extLst>
              </p14:cNvPr>
              <p14:cNvContentPartPr/>
              <p14:nvPr/>
            </p14:nvContentPartPr>
            <p14:xfrm>
              <a:off x="391907" y="4809520"/>
              <a:ext cx="1332720" cy="167400"/>
            </p14:xfrm>
          </p:contentPart>
        </mc:Choice>
        <mc:Fallback xmlns="">
          <p:pic>
            <p:nvPicPr>
              <p:cNvPr id="6" name="Encre 5">
                <a:extLst>
                  <a:ext uri="{FF2B5EF4-FFF2-40B4-BE49-F238E27FC236}">
                    <a16:creationId xmlns:a16="http://schemas.microsoft.com/office/drawing/2014/main" id="{9AB0BCD1-D07C-299A-5A90-820417F1570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29267" y="4746880"/>
                <a:ext cx="1458360" cy="29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6597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solidFill>
          <a:srgbClr val="2621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65760" y="182880"/>
            <a:ext cx="8412480" cy="5943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38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Récapitulatif</a:t>
            </a:r>
            <a:endParaRPr lang="fr-FR" sz="3800" noProof="0" dirty="0"/>
          </a:p>
        </p:txBody>
      </p:sp>
      <p:graphicFrame>
        <p:nvGraphicFramePr>
          <p:cNvPr id="9" name="Table 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983675"/>
              </p:ext>
            </p:extLst>
          </p:nvPr>
        </p:nvGraphicFramePr>
        <p:xfrm>
          <a:off x="274320" y="914400"/>
          <a:ext cx="8595360" cy="3712464"/>
        </p:xfrm>
        <a:graphic>
          <a:graphicData uri="http://schemas.openxmlformats.org/drawingml/2006/table">
            <a:tbl>
              <a:tblPr/>
              <a:tblGrid>
                <a:gridCol w="1691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7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4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918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0352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fr-FR" sz="1300" b="1" noProof="0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Accent</a:t>
                      </a:r>
                      <a:endParaRPr lang="fr-FR" sz="13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4AB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fr-FR" sz="1300" b="1" noProof="0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Signe</a:t>
                      </a:r>
                      <a:endParaRPr lang="fr-FR" sz="13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4AB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fr-FR" sz="1300" b="1" noProof="0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Son / Rôle</a:t>
                      </a:r>
                      <a:endParaRPr lang="fr-FR" sz="13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4AB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fr-FR" sz="1300" b="1" noProof="0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Exemples</a:t>
                      </a:r>
                      <a:endParaRPr lang="fr-FR" sz="13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4A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0352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fr-FR" sz="1200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Accent aigu</a:t>
                      </a:r>
                      <a:endParaRPr lang="fr-FR" sz="12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21D5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fr-FR" sz="1800" b="1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é</a:t>
                      </a:r>
                      <a:endParaRPr lang="fr-FR" sz="18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21D5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fr-FR" sz="1200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Voyelle fermée — ↑ voix monte</a:t>
                      </a:r>
                      <a:endParaRPr lang="fr-FR" sz="12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21D5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fr-FR" sz="1200" i="1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école, épée, chanté</a:t>
                      </a:r>
                      <a:endParaRPr lang="fr-FR" sz="12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21D5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0352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fr-FR" sz="1200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Accent grave</a:t>
                      </a:r>
                      <a:endParaRPr lang="fr-FR" sz="12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1A4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fr-FR" sz="1800" b="1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è</a:t>
                      </a:r>
                      <a:endParaRPr lang="fr-FR" sz="18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1A4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fr-FR" sz="1200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Voyelle ouverte — ↓ voix descend</a:t>
                      </a:r>
                      <a:endParaRPr lang="fr-FR" sz="12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1A4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fr-FR" sz="1200" i="1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problème, père, Grèce</a:t>
                      </a:r>
                      <a:endParaRPr lang="fr-FR" sz="12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1A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0352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fr-FR" sz="1200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Accent circonflexe</a:t>
                      </a:r>
                      <a:endParaRPr lang="fr-FR" sz="12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21D5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fr-FR" sz="1800" b="1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ê</a:t>
                      </a:r>
                      <a:endParaRPr lang="fr-FR" sz="18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21D5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fr-FR" sz="1200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= è à l'oral (trace étymologique)</a:t>
                      </a:r>
                      <a:endParaRPr lang="fr-FR" sz="12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21D5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fr-FR" sz="1200" i="1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tête, fête, fenêtre</a:t>
                      </a:r>
                      <a:endParaRPr lang="fr-FR" sz="12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21D5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0352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fr-FR" sz="1200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Tréma</a:t>
                      </a:r>
                      <a:endParaRPr lang="fr-FR" sz="12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1A4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fr-FR" sz="1800" b="1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ë ï</a:t>
                      </a:r>
                      <a:endParaRPr lang="fr-FR" sz="18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1A4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fr-FR" sz="1200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Sépare deux voyelles — maïs = </a:t>
                      </a:r>
                      <a:r>
                        <a:rPr lang="fr-FR" sz="1200" noProof="0" dirty="0" err="1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ma-is</a:t>
                      </a:r>
                      <a:endParaRPr lang="fr-FR" sz="12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1A4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fr-FR" sz="1200" i="1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Noël, naïf, ambiguë</a:t>
                      </a:r>
                      <a:endParaRPr lang="fr-FR" sz="12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1A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0352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fr-FR" sz="1200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Cédille</a:t>
                      </a:r>
                      <a:endParaRPr lang="fr-FR" sz="12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21D5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fr-FR" sz="1800" b="1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ç</a:t>
                      </a:r>
                      <a:endParaRPr lang="fr-FR" sz="18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21D5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fr-FR" sz="1200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Toujours « s » devant a, o, u</a:t>
                      </a:r>
                      <a:endParaRPr lang="fr-FR" sz="12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21D5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fr-FR" sz="1200" i="1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français, garçon, rançon</a:t>
                      </a:r>
                      <a:endParaRPr lang="fr-FR" sz="12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21D5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0352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fr-FR" sz="1200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Distinctifs</a:t>
                      </a:r>
                      <a:endParaRPr lang="fr-FR" sz="12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1A4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fr-FR" sz="1400" b="1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à, où…</a:t>
                      </a:r>
                      <a:endParaRPr lang="fr-FR" sz="14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1A4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fr-FR" sz="1200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Pas de changement de son — différencie des mots</a:t>
                      </a:r>
                      <a:endParaRPr lang="fr-FR" sz="12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1A4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fr-FR" sz="1200" i="1" noProof="0" dirty="0">
                          <a:solidFill>
                            <a:srgbClr val="D8D4F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a/à, ou/où, la/là, du/dû</a:t>
                      </a:r>
                      <a:endParaRPr lang="fr-FR" sz="120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A3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1A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Text 1"/>
          <p:cNvSpPr/>
          <p:nvPr/>
        </p:nvSpPr>
        <p:spPr>
          <a:xfrm>
            <a:off x="365760" y="4846320"/>
            <a:ext cx="8412480" cy="20116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000" i="1" noProof="0" dirty="0">
                <a:solidFill>
                  <a:srgbClr val="7A7A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Cours de phonétique française </a:t>
            </a:r>
            <a:endParaRPr lang="fr-FR" sz="1000" noProof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2621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502920"/>
            <a:ext cx="8229600" cy="9144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4800" b="1" noProof="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Les accents en français</a:t>
            </a:r>
            <a:endParaRPr lang="fr-FR" sz="4800" noProof="0" dirty="0"/>
          </a:p>
        </p:txBody>
      </p:sp>
      <p:sp>
        <p:nvSpPr>
          <p:cNvPr id="3" name="Text 1"/>
          <p:cNvSpPr/>
          <p:nvPr/>
        </p:nvSpPr>
        <p:spPr>
          <a:xfrm>
            <a:off x="914400" y="1508760"/>
            <a:ext cx="73152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2200" i="1" noProof="0" dirty="0">
                <a:solidFill>
                  <a:srgbClr val="B8B0D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Une boussole phonétique</a:t>
            </a:r>
            <a:endParaRPr lang="fr-FR" sz="2200" noProof="0" dirty="0"/>
          </a:p>
        </p:txBody>
      </p:sp>
      <p:sp>
        <p:nvSpPr>
          <p:cNvPr id="4" name="Text 2"/>
          <p:cNvSpPr/>
          <p:nvPr/>
        </p:nvSpPr>
        <p:spPr>
          <a:xfrm>
            <a:off x="914400" y="2057400"/>
            <a:ext cx="7315200" cy="6858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500" noProof="0" dirty="0">
                <a:solidFill>
                  <a:srgbClr val="C8C0F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En français, les accents ne sont pas anarchiques.</a:t>
            </a:r>
            <a:endParaRPr lang="fr-FR" sz="1500" noProof="0" dirty="0"/>
          </a:p>
          <a:p>
            <a:pPr marL="0" indent="0" algn="ctr">
              <a:buNone/>
            </a:pPr>
            <a:r>
              <a:rPr lang="fr-FR" sz="1500" noProof="0" dirty="0">
                <a:solidFill>
                  <a:srgbClr val="C8C0F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Ils vous indiquent exactement comment prononcer le mot.</a:t>
            </a:r>
            <a:endParaRPr lang="fr-FR" sz="1500" noProof="0" dirty="0"/>
          </a:p>
        </p:txBody>
      </p:sp>
      <p:sp>
        <p:nvSpPr>
          <p:cNvPr id="5" name="Shape 3"/>
          <p:cNvSpPr/>
          <p:nvPr/>
        </p:nvSpPr>
        <p:spPr>
          <a:xfrm>
            <a:off x="594360" y="2788920"/>
            <a:ext cx="2286000" cy="2057400"/>
          </a:xfrm>
          <a:prstGeom prst="rect">
            <a:avLst/>
          </a:prstGeom>
          <a:solidFill>
            <a:srgbClr val="FAEEDA"/>
          </a:solidFill>
          <a:ln w="19050">
            <a:solidFill>
              <a:srgbClr val="FAC775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6" name="Text 4"/>
          <p:cNvSpPr/>
          <p:nvPr/>
        </p:nvSpPr>
        <p:spPr>
          <a:xfrm>
            <a:off x="594360" y="2852928"/>
            <a:ext cx="228600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6400" b="1" noProof="0" dirty="0">
                <a:solidFill>
                  <a:srgbClr val="854F0B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é</a:t>
            </a:r>
            <a:endParaRPr lang="fr-FR" sz="6400" noProof="0" dirty="0"/>
          </a:p>
        </p:txBody>
      </p:sp>
      <p:sp>
        <p:nvSpPr>
          <p:cNvPr id="7" name="Text 5"/>
          <p:cNvSpPr/>
          <p:nvPr/>
        </p:nvSpPr>
        <p:spPr>
          <a:xfrm>
            <a:off x="594360" y="3749040"/>
            <a:ext cx="228600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2200" b="1" noProof="0" dirty="0">
                <a:solidFill>
                  <a:srgbClr val="854F0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↑</a:t>
            </a:r>
            <a:endParaRPr lang="fr-FR" sz="2200" noProof="0" dirty="0"/>
          </a:p>
        </p:txBody>
      </p:sp>
      <p:sp>
        <p:nvSpPr>
          <p:cNvPr id="8" name="Text 6"/>
          <p:cNvSpPr/>
          <p:nvPr/>
        </p:nvSpPr>
        <p:spPr>
          <a:xfrm>
            <a:off x="594360" y="4114800"/>
            <a:ext cx="2286000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100" b="1" noProof="0" dirty="0">
                <a:solidFill>
                  <a:srgbClr val="854F0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Accent aigu</a:t>
            </a:r>
            <a:endParaRPr lang="fr-FR" sz="1100" noProof="0" dirty="0"/>
          </a:p>
          <a:p>
            <a:pPr marL="0" indent="0" algn="ctr">
              <a:buNone/>
            </a:pPr>
            <a:r>
              <a:rPr lang="fr-FR" sz="1100" i="1" noProof="0" dirty="0">
                <a:solidFill>
                  <a:srgbClr val="854F0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voix qui monte</a:t>
            </a:r>
            <a:endParaRPr lang="fr-FR" sz="1100" noProof="0" dirty="0"/>
          </a:p>
        </p:txBody>
      </p:sp>
      <p:sp>
        <p:nvSpPr>
          <p:cNvPr id="9" name="Shape 7"/>
          <p:cNvSpPr/>
          <p:nvPr/>
        </p:nvSpPr>
        <p:spPr>
          <a:xfrm>
            <a:off x="3429000" y="2788920"/>
            <a:ext cx="2286000" cy="2057400"/>
          </a:xfrm>
          <a:prstGeom prst="rect">
            <a:avLst/>
          </a:prstGeom>
          <a:solidFill>
            <a:srgbClr val="E1F5EE"/>
          </a:solidFill>
          <a:ln w="19050">
            <a:solidFill>
              <a:srgbClr val="9FE1CB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0" name="Text 8"/>
          <p:cNvSpPr/>
          <p:nvPr/>
        </p:nvSpPr>
        <p:spPr>
          <a:xfrm>
            <a:off x="3429000" y="2852928"/>
            <a:ext cx="228600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3800" b="1" noProof="0" dirty="0">
                <a:solidFill>
                  <a:srgbClr val="08504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è ê ë</a:t>
            </a:r>
            <a:endParaRPr lang="fr-FR" sz="3800" noProof="0" dirty="0"/>
          </a:p>
        </p:txBody>
      </p:sp>
      <p:sp>
        <p:nvSpPr>
          <p:cNvPr id="11" name="Text 9"/>
          <p:cNvSpPr/>
          <p:nvPr/>
        </p:nvSpPr>
        <p:spPr>
          <a:xfrm>
            <a:off x="3429000" y="3749040"/>
            <a:ext cx="228600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2200" b="1" noProof="0" dirty="0">
                <a:solidFill>
                  <a:srgbClr val="08504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↓</a:t>
            </a:r>
            <a:endParaRPr lang="fr-FR" sz="2200" noProof="0" dirty="0"/>
          </a:p>
        </p:txBody>
      </p:sp>
      <p:sp>
        <p:nvSpPr>
          <p:cNvPr id="12" name="Text 10"/>
          <p:cNvSpPr/>
          <p:nvPr/>
        </p:nvSpPr>
        <p:spPr>
          <a:xfrm>
            <a:off x="3429000" y="4114800"/>
            <a:ext cx="2286000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100" b="1" noProof="0" dirty="0">
                <a:solidFill>
                  <a:srgbClr val="08504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Grave / circ. / tréma</a:t>
            </a:r>
            <a:endParaRPr lang="fr-FR" sz="1100" noProof="0" dirty="0"/>
          </a:p>
          <a:p>
            <a:pPr marL="0" indent="0" algn="ctr">
              <a:buNone/>
            </a:pPr>
            <a:r>
              <a:rPr lang="fr-FR" sz="1100" i="1" noProof="0" dirty="0">
                <a:solidFill>
                  <a:srgbClr val="08504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même son ouvert</a:t>
            </a:r>
            <a:endParaRPr lang="fr-FR" sz="1100" noProof="0" dirty="0"/>
          </a:p>
        </p:txBody>
      </p:sp>
      <p:sp>
        <p:nvSpPr>
          <p:cNvPr id="13" name="Shape 11"/>
          <p:cNvSpPr/>
          <p:nvPr/>
        </p:nvSpPr>
        <p:spPr>
          <a:xfrm>
            <a:off x="6263640" y="2788920"/>
            <a:ext cx="2286000" cy="2057400"/>
          </a:xfrm>
          <a:prstGeom prst="rect">
            <a:avLst/>
          </a:prstGeom>
          <a:solidFill>
            <a:srgbClr val="FAECE7"/>
          </a:solidFill>
          <a:ln w="19050">
            <a:solidFill>
              <a:srgbClr val="F5C4B3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4" name="Text 12"/>
          <p:cNvSpPr/>
          <p:nvPr/>
        </p:nvSpPr>
        <p:spPr>
          <a:xfrm>
            <a:off x="6263640" y="2852928"/>
            <a:ext cx="228600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6400" b="1" noProof="0" dirty="0">
                <a:solidFill>
                  <a:srgbClr val="712B13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ç</a:t>
            </a:r>
            <a:endParaRPr lang="fr-FR" sz="6400" noProof="0" dirty="0"/>
          </a:p>
        </p:txBody>
      </p:sp>
      <p:sp>
        <p:nvSpPr>
          <p:cNvPr id="15" name="Text 13"/>
          <p:cNvSpPr/>
          <p:nvPr/>
        </p:nvSpPr>
        <p:spPr>
          <a:xfrm>
            <a:off x="6263640" y="3749040"/>
            <a:ext cx="228600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2200" b="1" noProof="0" dirty="0">
                <a:solidFill>
                  <a:srgbClr val="712B1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= S</a:t>
            </a:r>
            <a:endParaRPr lang="fr-FR" sz="2200" noProof="0" dirty="0"/>
          </a:p>
        </p:txBody>
      </p:sp>
      <p:sp>
        <p:nvSpPr>
          <p:cNvPr id="16" name="Text 14"/>
          <p:cNvSpPr/>
          <p:nvPr/>
        </p:nvSpPr>
        <p:spPr>
          <a:xfrm>
            <a:off x="6263640" y="4114800"/>
            <a:ext cx="2286000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100" b="1" noProof="0" dirty="0">
                <a:solidFill>
                  <a:srgbClr val="712B1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Cédille</a:t>
            </a:r>
            <a:endParaRPr lang="fr-FR" sz="1100" noProof="0" dirty="0"/>
          </a:p>
          <a:p>
            <a:pPr marL="0" indent="0" algn="ctr">
              <a:buNone/>
            </a:pPr>
            <a:r>
              <a:rPr lang="fr-FR" sz="1100" i="1" noProof="0" dirty="0">
                <a:solidFill>
                  <a:srgbClr val="712B1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devant a, o, u</a:t>
            </a:r>
            <a:endParaRPr lang="fr-FR" sz="1100" noProof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2743200" cy="5143500"/>
          </a:xfrm>
          <a:prstGeom prst="rect">
            <a:avLst/>
          </a:prstGeom>
          <a:solidFill>
            <a:srgbClr val="FAEEDA"/>
          </a:solidFill>
          <a:ln w="12700">
            <a:solidFill>
              <a:srgbClr val="FAEEDA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pic>
        <p:nvPicPr>
          <p:cNvPr id="3" name="Image 0" descr="/home/claude/arrow_aigu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" y="320040"/>
            <a:ext cx="2468880" cy="246888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45720" y="2926080"/>
            <a:ext cx="265176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500" b="1" noProof="0" dirty="0">
                <a:solidFill>
                  <a:srgbClr val="854F0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 voix monte</a:t>
            </a:r>
            <a:endParaRPr lang="fr-FR" sz="1500" noProof="0" dirty="0"/>
          </a:p>
        </p:txBody>
      </p:sp>
      <p:sp>
        <p:nvSpPr>
          <p:cNvPr id="5" name="Text 2"/>
          <p:cNvSpPr/>
          <p:nvPr/>
        </p:nvSpPr>
        <p:spPr>
          <a:xfrm>
            <a:off x="45720" y="3310128"/>
            <a:ext cx="265176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100" i="1" noProof="0" dirty="0">
                <a:solidFill>
                  <a:srgbClr val="854F0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l'accent est la flèche !</a:t>
            </a:r>
            <a:endParaRPr lang="fr-FR" sz="1100" noProof="0" dirty="0"/>
          </a:p>
        </p:txBody>
      </p:sp>
      <p:sp>
        <p:nvSpPr>
          <p:cNvPr id="6" name="Text 3"/>
          <p:cNvSpPr/>
          <p:nvPr/>
        </p:nvSpPr>
        <p:spPr>
          <a:xfrm>
            <a:off x="2926080" y="228600"/>
            <a:ext cx="598932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2600" b="1" noProof="0" dirty="0">
                <a:solidFill>
                  <a:srgbClr val="854F0B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L'accent aigu (é)</a:t>
            </a:r>
            <a:endParaRPr lang="fr-FR" sz="2600" noProof="0" dirty="0"/>
          </a:p>
        </p:txBody>
      </p:sp>
      <p:sp>
        <p:nvSpPr>
          <p:cNvPr id="7" name="Shape 4"/>
          <p:cNvSpPr/>
          <p:nvPr/>
        </p:nvSpPr>
        <p:spPr>
          <a:xfrm>
            <a:off x="2926080" y="822960"/>
            <a:ext cx="5989320" cy="777240"/>
          </a:xfrm>
          <a:prstGeom prst="rect">
            <a:avLst/>
          </a:prstGeom>
          <a:solidFill>
            <a:srgbClr val="F9F7F2"/>
          </a:solidFill>
          <a:ln w="9525">
            <a:solidFill>
              <a:srgbClr val="E8E4D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8" name="Text 5"/>
          <p:cNvSpPr/>
          <p:nvPr/>
        </p:nvSpPr>
        <p:spPr>
          <a:xfrm>
            <a:off x="3063240" y="914400"/>
            <a:ext cx="5715000" cy="5943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fr-FR" sz="1400" noProof="0" dirty="0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Voyelle fermée : bouche peu ouverte. Comme le « e» dans </a:t>
            </a:r>
            <a:r>
              <a:rPr lang="fr-FR" sz="1400" i="1" noProof="0" dirty="0" err="1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edizion</a:t>
            </a:r>
            <a:r>
              <a:rPr lang="fr-FR" sz="1400" b="1" i="1" noProof="0" dirty="0" err="1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</a:t>
            </a:r>
            <a:r>
              <a:rPr lang="fr-FR" sz="1400" i="1" noProof="0" dirty="0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ou le « é »  dans perch</a:t>
            </a:r>
            <a:r>
              <a:rPr lang="fr-FR" sz="1400" b="1" i="1" noProof="0" dirty="0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é</a:t>
            </a:r>
            <a:r>
              <a:rPr lang="fr-FR" sz="1400" noProof="0" dirty="0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en italien.</a:t>
            </a:r>
            <a:endParaRPr lang="fr-FR" sz="1400" noProof="0" dirty="0"/>
          </a:p>
        </p:txBody>
      </p:sp>
      <p:sp>
        <p:nvSpPr>
          <p:cNvPr id="9" name="Text 6"/>
          <p:cNvSpPr/>
          <p:nvPr/>
        </p:nvSpPr>
        <p:spPr>
          <a:xfrm>
            <a:off x="2926080" y="1719072"/>
            <a:ext cx="598932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000" b="1" kern="0" spc="200" noProof="0" dirty="0">
                <a:solidFill>
                  <a:srgbClr val="88888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EXEMPLES</a:t>
            </a:r>
            <a:endParaRPr lang="fr-FR" sz="1000" noProof="0" dirty="0"/>
          </a:p>
        </p:txBody>
      </p:sp>
      <p:sp>
        <p:nvSpPr>
          <p:cNvPr id="10" name="Text 7"/>
          <p:cNvSpPr/>
          <p:nvPr/>
        </p:nvSpPr>
        <p:spPr>
          <a:xfrm>
            <a:off x="2926080" y="2029968"/>
            <a:ext cx="5989320" cy="5943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600" b="1" noProof="0" dirty="0">
                <a:solidFill>
                  <a:srgbClr val="854F0B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é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cole</a:t>
            </a:r>
            <a:r>
              <a:rPr lang="fr-FR" sz="1600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 ·  </a:t>
            </a:r>
            <a:r>
              <a:rPr lang="fr-FR" sz="1600" b="1" noProof="0" dirty="0">
                <a:solidFill>
                  <a:srgbClr val="854F0B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é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</a:t>
            </a:r>
            <a:r>
              <a:rPr lang="fr-FR" sz="1600" b="1" noProof="0" dirty="0">
                <a:solidFill>
                  <a:srgbClr val="854F0B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é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e</a:t>
            </a:r>
            <a:r>
              <a:rPr lang="fr-FR" sz="1600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 ·  </a:t>
            </a:r>
            <a:r>
              <a:rPr lang="fr-FR" sz="1600" b="1" noProof="0" dirty="0">
                <a:solidFill>
                  <a:srgbClr val="854F0B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é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crire</a:t>
            </a:r>
            <a:r>
              <a:rPr lang="fr-FR" sz="1600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 ·  </a:t>
            </a:r>
            <a:r>
              <a:rPr lang="fr-FR" sz="1600" b="1" noProof="0" dirty="0">
                <a:solidFill>
                  <a:srgbClr val="854F0B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é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tude</a:t>
            </a:r>
            <a:r>
              <a:rPr lang="fr-FR" sz="1600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 ·  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</a:t>
            </a:r>
            <a:r>
              <a:rPr lang="fr-FR" sz="1600" b="1" noProof="0" dirty="0">
                <a:solidFill>
                  <a:srgbClr val="854F0B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é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lodie</a:t>
            </a:r>
            <a:r>
              <a:rPr lang="fr-FR" sz="1600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 ·  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id</a:t>
            </a:r>
            <a:r>
              <a:rPr lang="fr-FR" sz="1600" b="1" noProof="0" dirty="0">
                <a:solidFill>
                  <a:srgbClr val="854F0B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é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e</a:t>
            </a:r>
            <a:r>
              <a:rPr lang="fr-FR" sz="1600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 ·  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beaut</a:t>
            </a:r>
            <a:r>
              <a:rPr lang="fr-FR" sz="1600" b="1" noProof="0" dirty="0">
                <a:solidFill>
                  <a:srgbClr val="854F0B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é</a:t>
            </a:r>
            <a:r>
              <a:rPr lang="fr-FR" sz="1600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 ·  </a:t>
            </a:r>
            <a:r>
              <a:rPr lang="fr-FR" sz="1600" b="1" noProof="0" dirty="0">
                <a:solidFill>
                  <a:srgbClr val="854F0B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é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</a:t>
            </a:r>
            <a:r>
              <a:rPr lang="fr-FR" sz="1600" b="1" noProof="0" dirty="0">
                <a:solidFill>
                  <a:srgbClr val="854F0B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é</a:t>
            </a:r>
            <a:endParaRPr lang="fr-FR" sz="1600" noProof="0" dirty="0"/>
          </a:p>
        </p:txBody>
      </p:sp>
      <p:sp>
        <p:nvSpPr>
          <p:cNvPr id="11" name="Shape 8"/>
          <p:cNvSpPr/>
          <p:nvPr/>
        </p:nvSpPr>
        <p:spPr>
          <a:xfrm>
            <a:off x="2926080" y="2743200"/>
            <a:ext cx="5989320" cy="1143000"/>
          </a:xfrm>
          <a:prstGeom prst="rect">
            <a:avLst/>
          </a:prstGeom>
          <a:solidFill>
            <a:srgbClr val="FAEEDA"/>
          </a:solidFill>
          <a:ln w="12700">
            <a:solidFill>
              <a:srgbClr val="FAC775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2" name="Text 9"/>
          <p:cNvSpPr/>
          <p:nvPr/>
        </p:nvSpPr>
        <p:spPr>
          <a:xfrm>
            <a:off x="3063240" y="2834640"/>
            <a:ext cx="5715000" cy="9601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400" b="1" noProof="0" dirty="0">
                <a:solidFill>
                  <a:srgbClr val="854F0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Astuce : </a:t>
            </a:r>
            <a:r>
              <a:rPr lang="fr-FR" sz="1400" noProof="0" dirty="0">
                <a:solidFill>
                  <a:srgbClr val="854F0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L'accent aigu ↗ est comme une flèche ascendante. Dessinez-le et ajoutez un petit chapeau en haut à droite. </a:t>
            </a:r>
          </a:p>
          <a:p>
            <a:pPr marL="0" indent="0">
              <a:buNone/>
            </a:pPr>
            <a:r>
              <a:rPr lang="fr-FR" sz="1400" noProof="0" dirty="0">
                <a:solidFill>
                  <a:srgbClr val="854F0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Votre voix suit la même direction !</a:t>
            </a:r>
            <a:endParaRPr lang="fr-FR" sz="1400" noProof="0" dirty="0"/>
          </a:p>
        </p:txBody>
      </p:sp>
      <p:sp>
        <p:nvSpPr>
          <p:cNvPr id="13" name="Text 10"/>
          <p:cNvSpPr/>
          <p:nvPr/>
        </p:nvSpPr>
        <p:spPr>
          <a:xfrm>
            <a:off x="2926080" y="4005072"/>
            <a:ext cx="598932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200" i="1" noProof="0" dirty="0">
                <a:solidFill>
                  <a:srgbClr val="88888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[e] — voyelle fermée antérieure non arrondie</a:t>
            </a:r>
            <a:endParaRPr lang="fr-FR" sz="1200" noProof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2743200" cy="5143500"/>
          </a:xfrm>
          <a:prstGeom prst="rect">
            <a:avLst/>
          </a:prstGeom>
          <a:solidFill>
            <a:srgbClr val="E1F5EE"/>
          </a:solidFill>
          <a:ln w="12700">
            <a:solidFill>
              <a:srgbClr val="E1F5E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pic>
        <p:nvPicPr>
          <p:cNvPr id="3" name="Image 0" descr="/home/claude/arrow_grav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" y="320040"/>
            <a:ext cx="2468880" cy="246888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45720" y="2926080"/>
            <a:ext cx="265176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500" b="1" noProof="0" dirty="0">
                <a:solidFill>
                  <a:srgbClr val="08504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 voix descend</a:t>
            </a:r>
            <a:endParaRPr lang="fr-FR" sz="1500" noProof="0" dirty="0"/>
          </a:p>
        </p:txBody>
      </p:sp>
      <p:sp>
        <p:nvSpPr>
          <p:cNvPr id="5" name="Text 2"/>
          <p:cNvSpPr/>
          <p:nvPr/>
        </p:nvSpPr>
        <p:spPr>
          <a:xfrm>
            <a:off x="45720" y="3310128"/>
            <a:ext cx="265176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100" i="1" noProof="0" dirty="0">
                <a:solidFill>
                  <a:srgbClr val="08504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l'accent est la flèche !</a:t>
            </a:r>
            <a:endParaRPr lang="fr-FR" sz="1100" noProof="0" dirty="0"/>
          </a:p>
        </p:txBody>
      </p:sp>
      <p:sp>
        <p:nvSpPr>
          <p:cNvPr id="6" name="Text 3"/>
          <p:cNvSpPr/>
          <p:nvPr/>
        </p:nvSpPr>
        <p:spPr>
          <a:xfrm>
            <a:off x="2926080" y="228600"/>
            <a:ext cx="598932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2600" b="1" noProof="0" dirty="0">
                <a:solidFill>
                  <a:srgbClr val="08504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L'accent grave (è)</a:t>
            </a:r>
            <a:endParaRPr lang="fr-FR" sz="2600" noProof="0" dirty="0"/>
          </a:p>
        </p:txBody>
      </p:sp>
      <p:sp>
        <p:nvSpPr>
          <p:cNvPr id="7" name="Shape 4"/>
          <p:cNvSpPr/>
          <p:nvPr/>
        </p:nvSpPr>
        <p:spPr>
          <a:xfrm>
            <a:off x="2926080" y="822960"/>
            <a:ext cx="5989320" cy="777240"/>
          </a:xfrm>
          <a:prstGeom prst="rect">
            <a:avLst/>
          </a:prstGeom>
          <a:solidFill>
            <a:srgbClr val="F9F7F2"/>
          </a:solidFill>
          <a:ln w="9525">
            <a:solidFill>
              <a:srgbClr val="E8E4D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8" name="Text 5"/>
          <p:cNvSpPr/>
          <p:nvPr/>
        </p:nvSpPr>
        <p:spPr>
          <a:xfrm>
            <a:off x="3063240" y="914400"/>
            <a:ext cx="5715000" cy="5943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fr-FR" sz="1400" noProof="0" dirty="0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Voyelle ouverte, bouche plus ouverte que pour é. </a:t>
            </a:r>
          </a:p>
          <a:p>
            <a:pPr marL="0" indent="0">
              <a:buNone/>
            </a:pPr>
            <a:r>
              <a:rPr lang="fr-FR" sz="1400" noProof="0" dirty="0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Comme le « e » dans </a:t>
            </a:r>
            <a:r>
              <a:rPr lang="fr-FR" sz="1400" i="1" noProof="0" dirty="0" err="1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</a:t>
            </a:r>
            <a:r>
              <a:rPr lang="fr-FR" sz="1400" b="1" i="1" noProof="0" dirty="0" err="1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</a:t>
            </a:r>
            <a:r>
              <a:rPr lang="fr-FR" sz="1400" i="1" noProof="0" dirty="0" err="1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llo</a:t>
            </a:r>
            <a:r>
              <a:rPr lang="fr-FR" sz="1400" i="1" noProof="0" dirty="0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</a:t>
            </a:r>
            <a:r>
              <a:rPr lang="fr-FR" sz="1400" noProof="0" dirty="0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ou le « </a:t>
            </a:r>
            <a:r>
              <a:rPr lang="fr-FR" sz="1400" i="1" noProof="0" dirty="0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è » dans </a:t>
            </a:r>
            <a:r>
              <a:rPr lang="fr-FR" sz="1400" i="1" noProof="0" dirty="0" err="1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caff</a:t>
            </a:r>
            <a:r>
              <a:rPr lang="fr-FR" sz="1400" b="1" i="1" noProof="0" dirty="0" err="1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è</a:t>
            </a:r>
            <a:r>
              <a:rPr lang="fr-FR" sz="1400" b="1" noProof="0" dirty="0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</a:t>
            </a:r>
            <a:r>
              <a:rPr lang="fr-FR" sz="1400" noProof="0" dirty="0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en italien.</a:t>
            </a:r>
            <a:endParaRPr lang="fr-FR" sz="1400" noProof="0" dirty="0"/>
          </a:p>
        </p:txBody>
      </p:sp>
      <p:sp>
        <p:nvSpPr>
          <p:cNvPr id="9" name="Text 6"/>
          <p:cNvSpPr/>
          <p:nvPr/>
        </p:nvSpPr>
        <p:spPr>
          <a:xfrm>
            <a:off x="2926080" y="1719072"/>
            <a:ext cx="598932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000" b="1" kern="0" spc="200" noProof="0" dirty="0">
                <a:solidFill>
                  <a:srgbClr val="88888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EXEMPLES</a:t>
            </a:r>
            <a:endParaRPr lang="fr-FR" sz="1000" noProof="0" dirty="0"/>
          </a:p>
        </p:txBody>
      </p:sp>
      <p:sp>
        <p:nvSpPr>
          <p:cNvPr id="10" name="Text 7"/>
          <p:cNvSpPr/>
          <p:nvPr/>
        </p:nvSpPr>
        <p:spPr>
          <a:xfrm>
            <a:off x="2926080" y="2029968"/>
            <a:ext cx="5989320" cy="5943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probl</a:t>
            </a:r>
            <a:r>
              <a:rPr lang="fr-FR" sz="1600" b="1" noProof="0" dirty="0">
                <a:solidFill>
                  <a:srgbClr val="08504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è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me</a:t>
            </a:r>
            <a:r>
              <a:rPr lang="fr-FR" sz="1600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 ·  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sc</a:t>
            </a:r>
            <a:r>
              <a:rPr lang="fr-FR" sz="1600" b="1" noProof="0" dirty="0">
                <a:solidFill>
                  <a:srgbClr val="08504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è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ne</a:t>
            </a:r>
            <a:r>
              <a:rPr lang="fr-FR" sz="1600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 ·  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tr</a:t>
            </a:r>
            <a:r>
              <a:rPr lang="fr-FR" sz="1600" b="1" noProof="0" dirty="0">
                <a:solidFill>
                  <a:srgbClr val="08504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è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</a:t>
            </a:r>
            <a:r>
              <a:rPr lang="fr-FR" sz="1600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 ·  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gr</a:t>
            </a:r>
            <a:r>
              <a:rPr lang="fr-FR" sz="1600" b="1" noProof="0" dirty="0">
                <a:solidFill>
                  <a:srgbClr val="08504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è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ve</a:t>
            </a:r>
            <a:r>
              <a:rPr lang="fr-FR" sz="1600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 ·  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r</a:t>
            </a:r>
            <a:r>
              <a:rPr lang="fr-FR" sz="1600" b="1" noProof="0" dirty="0">
                <a:solidFill>
                  <a:srgbClr val="08504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è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gle</a:t>
            </a:r>
            <a:r>
              <a:rPr lang="fr-FR" sz="1600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 ·  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</a:t>
            </a:r>
            <a:r>
              <a:rPr lang="fr-FR" sz="1600" b="1" noProof="0" dirty="0">
                <a:solidFill>
                  <a:srgbClr val="08504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è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re</a:t>
            </a:r>
            <a:r>
              <a:rPr lang="fr-FR" sz="1600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 ·  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</a:t>
            </a:r>
            <a:r>
              <a:rPr lang="fr-FR" sz="1600" b="1" noProof="0" dirty="0">
                <a:solidFill>
                  <a:srgbClr val="08504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è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re</a:t>
            </a:r>
            <a:r>
              <a:rPr lang="fr-FR" sz="1600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 ·  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fr</a:t>
            </a:r>
            <a:r>
              <a:rPr lang="fr-FR" sz="1600" b="1" noProof="0" dirty="0">
                <a:solidFill>
                  <a:srgbClr val="085041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è</a:t>
            </a:r>
            <a:r>
              <a:rPr lang="fr-FR" sz="16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re</a:t>
            </a:r>
            <a:endParaRPr lang="fr-FR" sz="1600" noProof="0" dirty="0"/>
          </a:p>
        </p:txBody>
      </p:sp>
      <p:sp>
        <p:nvSpPr>
          <p:cNvPr id="11" name="Shape 8"/>
          <p:cNvSpPr/>
          <p:nvPr/>
        </p:nvSpPr>
        <p:spPr>
          <a:xfrm>
            <a:off x="2926080" y="2743200"/>
            <a:ext cx="5989320" cy="1143000"/>
          </a:xfrm>
          <a:prstGeom prst="rect">
            <a:avLst/>
          </a:prstGeom>
          <a:solidFill>
            <a:srgbClr val="E1F5EE"/>
          </a:solidFill>
          <a:ln w="12700">
            <a:solidFill>
              <a:srgbClr val="9FE1CB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2" name="Text 9"/>
          <p:cNvSpPr/>
          <p:nvPr/>
        </p:nvSpPr>
        <p:spPr>
          <a:xfrm>
            <a:off x="3063240" y="2834640"/>
            <a:ext cx="5715000" cy="9601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400" b="1" noProof="0" dirty="0">
                <a:solidFill>
                  <a:srgbClr val="08504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Astuce : </a:t>
            </a:r>
            <a:r>
              <a:rPr lang="fr-FR" sz="1400" noProof="0" dirty="0">
                <a:solidFill>
                  <a:srgbClr val="08504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L'accent grave ↘ est comme une flèche descendante, le chapeau va en bas à droite. Imaginez un soupir : la voix s'ouvre et descend.</a:t>
            </a:r>
            <a:endParaRPr lang="fr-FR" sz="1400" noProof="0" dirty="0"/>
          </a:p>
        </p:txBody>
      </p:sp>
      <p:sp>
        <p:nvSpPr>
          <p:cNvPr id="13" name="Text 10"/>
          <p:cNvSpPr/>
          <p:nvPr/>
        </p:nvSpPr>
        <p:spPr>
          <a:xfrm>
            <a:off x="2926080" y="4005072"/>
            <a:ext cx="598932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200" i="1" noProof="0" dirty="0">
                <a:solidFill>
                  <a:srgbClr val="88888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[ɛ] — voyelle ouverte antérieure non arrondie</a:t>
            </a:r>
            <a:endParaRPr lang="fr-FR" sz="1200" noProof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2743200" cy="5143500"/>
          </a:xfrm>
          <a:prstGeom prst="rect">
            <a:avLst/>
          </a:prstGeom>
          <a:solidFill>
            <a:srgbClr val="EEEDFE"/>
          </a:solidFill>
          <a:ln w="12700">
            <a:solidFill>
              <a:srgbClr val="EEEDF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Text 1"/>
          <p:cNvSpPr/>
          <p:nvPr/>
        </p:nvSpPr>
        <p:spPr>
          <a:xfrm>
            <a:off x="91440" y="457200"/>
            <a:ext cx="2560320" cy="2560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3800" b="1" noProof="0" dirty="0">
                <a:solidFill>
                  <a:srgbClr val="26215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ê</a:t>
            </a:r>
            <a:endParaRPr lang="fr-FR" sz="13800" noProof="0" dirty="0"/>
          </a:p>
        </p:txBody>
      </p:sp>
      <p:sp>
        <p:nvSpPr>
          <p:cNvPr id="4" name="Text 2"/>
          <p:cNvSpPr/>
          <p:nvPr/>
        </p:nvSpPr>
        <p:spPr>
          <a:xfrm>
            <a:off x="45720" y="3154680"/>
            <a:ext cx="265176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300" b="1" noProof="0" dirty="0">
                <a:solidFill>
                  <a:srgbClr val="534AB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= même son que è !</a:t>
            </a:r>
            <a:endParaRPr lang="fr-FR" sz="1300" noProof="0" dirty="0"/>
          </a:p>
        </p:txBody>
      </p:sp>
      <p:sp>
        <p:nvSpPr>
          <p:cNvPr id="5" name="Text 3"/>
          <p:cNvSpPr/>
          <p:nvPr/>
        </p:nvSpPr>
        <p:spPr>
          <a:xfrm>
            <a:off x="2926080" y="228600"/>
            <a:ext cx="598932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2600" b="1" noProof="0" dirty="0">
                <a:solidFill>
                  <a:srgbClr val="26215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L'accent circonflexe (ê)</a:t>
            </a:r>
            <a:endParaRPr lang="fr-FR" sz="2600" noProof="0" dirty="0"/>
          </a:p>
        </p:txBody>
      </p:sp>
      <p:sp>
        <p:nvSpPr>
          <p:cNvPr id="6" name="Shape 4"/>
          <p:cNvSpPr/>
          <p:nvPr/>
        </p:nvSpPr>
        <p:spPr>
          <a:xfrm>
            <a:off x="2926080" y="822960"/>
            <a:ext cx="5989320" cy="914400"/>
          </a:xfrm>
          <a:prstGeom prst="rect">
            <a:avLst/>
          </a:prstGeom>
          <a:solidFill>
            <a:srgbClr val="EEEDFE"/>
          </a:solidFill>
          <a:ln w="9525">
            <a:solidFill>
              <a:srgbClr val="CECBF6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7" name="Text 5"/>
          <p:cNvSpPr/>
          <p:nvPr/>
        </p:nvSpPr>
        <p:spPr>
          <a:xfrm>
            <a:off x="3063240" y="914400"/>
            <a:ext cx="5715000" cy="7315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fr-FR" sz="1400" noProof="0" dirty="0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À l'oral : ê se prononce exactement comme è. Le chapeau ^ cache souvent un ancien « s » disparu (ancien français), une trace du latin médiéval !</a:t>
            </a:r>
            <a:endParaRPr lang="fr-FR" sz="1400" noProof="0" dirty="0"/>
          </a:p>
        </p:txBody>
      </p:sp>
      <p:sp>
        <p:nvSpPr>
          <p:cNvPr id="8" name="Text 6"/>
          <p:cNvSpPr/>
          <p:nvPr/>
        </p:nvSpPr>
        <p:spPr>
          <a:xfrm>
            <a:off x="2926080" y="1828800"/>
            <a:ext cx="598932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000" b="1" kern="0" spc="200" noProof="0" dirty="0">
                <a:solidFill>
                  <a:srgbClr val="88888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ÉTYMOLOGIE — LE « S » CACHÉ</a:t>
            </a:r>
            <a:endParaRPr lang="fr-FR" sz="1000" noProof="0" dirty="0"/>
          </a:p>
        </p:txBody>
      </p:sp>
      <p:sp>
        <p:nvSpPr>
          <p:cNvPr id="9" name="Shape 7"/>
          <p:cNvSpPr/>
          <p:nvPr/>
        </p:nvSpPr>
        <p:spPr>
          <a:xfrm>
            <a:off x="2926080" y="2121408"/>
            <a:ext cx="2948940" cy="475488"/>
          </a:xfrm>
          <a:prstGeom prst="rect">
            <a:avLst/>
          </a:prstGeom>
          <a:solidFill>
            <a:srgbClr val="F9F7F2"/>
          </a:solidFill>
          <a:ln w="6350">
            <a:solidFill>
              <a:srgbClr val="E8E4D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0" name="Text 8"/>
          <p:cNvSpPr/>
          <p:nvPr/>
        </p:nvSpPr>
        <p:spPr>
          <a:xfrm>
            <a:off x="3017520" y="2167128"/>
            <a:ext cx="276606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500" b="1" noProof="0" dirty="0">
                <a:solidFill>
                  <a:srgbClr val="534AB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tête</a:t>
            </a:r>
            <a:r>
              <a:rPr lang="fr-FR" sz="1100" i="1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 ← teste (lat.)</a:t>
            </a:r>
            <a:endParaRPr lang="fr-FR" sz="1500" noProof="0" dirty="0"/>
          </a:p>
        </p:txBody>
      </p:sp>
      <p:sp>
        <p:nvSpPr>
          <p:cNvPr id="11" name="Shape 9"/>
          <p:cNvSpPr/>
          <p:nvPr/>
        </p:nvSpPr>
        <p:spPr>
          <a:xfrm>
            <a:off x="5966460" y="2121408"/>
            <a:ext cx="2948940" cy="475488"/>
          </a:xfrm>
          <a:prstGeom prst="rect">
            <a:avLst/>
          </a:prstGeom>
          <a:solidFill>
            <a:srgbClr val="F9F7F2"/>
          </a:solidFill>
          <a:ln w="6350">
            <a:solidFill>
              <a:srgbClr val="E8E4D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2" name="Text 10"/>
          <p:cNvSpPr/>
          <p:nvPr/>
        </p:nvSpPr>
        <p:spPr>
          <a:xfrm>
            <a:off x="6057900" y="2167128"/>
            <a:ext cx="276606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500" b="1" noProof="0" dirty="0">
                <a:solidFill>
                  <a:srgbClr val="534AB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fête</a:t>
            </a:r>
            <a:r>
              <a:rPr lang="fr-FR" sz="1100" i="1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 ← </a:t>
            </a:r>
            <a:r>
              <a:rPr lang="fr-FR" sz="1100" i="1" noProof="0" dirty="0" err="1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feste</a:t>
            </a:r>
            <a:r>
              <a:rPr lang="fr-FR" sz="1100" i="1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(lat.)</a:t>
            </a:r>
            <a:endParaRPr lang="fr-FR" sz="1500" noProof="0" dirty="0"/>
          </a:p>
        </p:txBody>
      </p:sp>
      <p:sp>
        <p:nvSpPr>
          <p:cNvPr id="13" name="Shape 11"/>
          <p:cNvSpPr/>
          <p:nvPr/>
        </p:nvSpPr>
        <p:spPr>
          <a:xfrm>
            <a:off x="2926080" y="2688336"/>
            <a:ext cx="2948940" cy="475488"/>
          </a:xfrm>
          <a:prstGeom prst="rect">
            <a:avLst/>
          </a:prstGeom>
          <a:solidFill>
            <a:srgbClr val="F9F7F2"/>
          </a:solidFill>
          <a:ln w="6350">
            <a:solidFill>
              <a:srgbClr val="E8E4D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4" name="Text 12"/>
          <p:cNvSpPr/>
          <p:nvPr/>
        </p:nvSpPr>
        <p:spPr>
          <a:xfrm>
            <a:off x="3017520" y="2734056"/>
            <a:ext cx="276606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500" b="1" noProof="0" dirty="0">
                <a:solidFill>
                  <a:srgbClr val="534AB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être</a:t>
            </a:r>
            <a:r>
              <a:rPr lang="fr-FR" sz="1100" i="1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 ← </a:t>
            </a:r>
            <a:r>
              <a:rPr lang="fr-FR" sz="1100" i="1" noProof="0" dirty="0" err="1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estre</a:t>
            </a:r>
            <a:endParaRPr lang="fr-FR" sz="1500" noProof="0" dirty="0"/>
          </a:p>
        </p:txBody>
      </p:sp>
      <p:sp>
        <p:nvSpPr>
          <p:cNvPr id="15" name="Shape 13"/>
          <p:cNvSpPr/>
          <p:nvPr/>
        </p:nvSpPr>
        <p:spPr>
          <a:xfrm>
            <a:off x="5966460" y="2688336"/>
            <a:ext cx="2948940" cy="475488"/>
          </a:xfrm>
          <a:prstGeom prst="rect">
            <a:avLst/>
          </a:prstGeom>
          <a:solidFill>
            <a:srgbClr val="F9F7F2"/>
          </a:solidFill>
          <a:ln w="6350">
            <a:solidFill>
              <a:srgbClr val="E8E4D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6" name="Text 14"/>
          <p:cNvSpPr/>
          <p:nvPr/>
        </p:nvSpPr>
        <p:spPr>
          <a:xfrm>
            <a:off x="6057900" y="2734056"/>
            <a:ext cx="276606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500" b="1" noProof="0" dirty="0">
                <a:solidFill>
                  <a:srgbClr val="534AB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fenêtre</a:t>
            </a:r>
            <a:r>
              <a:rPr lang="fr-FR" sz="1100" i="1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 ← </a:t>
            </a:r>
            <a:r>
              <a:rPr lang="fr-FR" sz="1100" i="1" noProof="0" dirty="0" err="1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finestra</a:t>
            </a:r>
            <a:endParaRPr lang="fr-FR" sz="1500" noProof="0" dirty="0"/>
          </a:p>
        </p:txBody>
      </p:sp>
      <p:sp>
        <p:nvSpPr>
          <p:cNvPr id="17" name="Shape 15"/>
          <p:cNvSpPr/>
          <p:nvPr/>
        </p:nvSpPr>
        <p:spPr>
          <a:xfrm>
            <a:off x="2926080" y="3255264"/>
            <a:ext cx="2948940" cy="475488"/>
          </a:xfrm>
          <a:prstGeom prst="rect">
            <a:avLst/>
          </a:prstGeom>
          <a:solidFill>
            <a:srgbClr val="F9F7F2"/>
          </a:solidFill>
          <a:ln w="6350">
            <a:solidFill>
              <a:srgbClr val="E8E4D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8" name="Text 16"/>
          <p:cNvSpPr/>
          <p:nvPr/>
        </p:nvSpPr>
        <p:spPr>
          <a:xfrm>
            <a:off x="3017520" y="3300984"/>
            <a:ext cx="276606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500" b="1" noProof="0" dirty="0">
                <a:solidFill>
                  <a:srgbClr val="534AB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forêt</a:t>
            </a:r>
            <a:r>
              <a:rPr lang="fr-FR" sz="1100" i="1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 ← </a:t>
            </a:r>
            <a:r>
              <a:rPr lang="fr-FR" sz="1100" i="1" noProof="0" dirty="0" err="1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forest</a:t>
            </a:r>
            <a:endParaRPr lang="fr-FR" sz="1500" noProof="0" dirty="0"/>
          </a:p>
        </p:txBody>
      </p:sp>
      <p:sp>
        <p:nvSpPr>
          <p:cNvPr id="19" name="Shape 17"/>
          <p:cNvSpPr/>
          <p:nvPr/>
        </p:nvSpPr>
        <p:spPr>
          <a:xfrm>
            <a:off x="5966460" y="3255264"/>
            <a:ext cx="2948940" cy="475488"/>
          </a:xfrm>
          <a:prstGeom prst="rect">
            <a:avLst/>
          </a:prstGeom>
          <a:solidFill>
            <a:srgbClr val="F9F7F2"/>
          </a:solidFill>
          <a:ln w="6350">
            <a:solidFill>
              <a:srgbClr val="E8E4D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0" name="Text 18"/>
          <p:cNvSpPr/>
          <p:nvPr/>
        </p:nvSpPr>
        <p:spPr>
          <a:xfrm>
            <a:off x="6057900" y="3300984"/>
            <a:ext cx="276606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500" b="1" noProof="0" dirty="0">
                <a:solidFill>
                  <a:srgbClr val="534AB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île</a:t>
            </a:r>
            <a:r>
              <a:rPr lang="fr-FR" sz="1100" i="1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 ← </a:t>
            </a:r>
            <a:r>
              <a:rPr lang="fr-FR" sz="1100" i="1" noProof="0" dirty="0" err="1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isle</a:t>
            </a:r>
            <a:endParaRPr lang="fr-FR" sz="1500" noProof="0" dirty="0"/>
          </a:p>
        </p:txBody>
      </p:sp>
      <p:sp>
        <p:nvSpPr>
          <p:cNvPr id="22" name="Text 20"/>
          <p:cNvSpPr/>
          <p:nvPr/>
        </p:nvSpPr>
        <p:spPr>
          <a:xfrm>
            <a:off x="3063240" y="3950208"/>
            <a:ext cx="5715000" cy="5029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endParaRPr lang="fr-FR" sz="1400" noProof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2743200" cy="5143500"/>
          </a:xfrm>
          <a:prstGeom prst="rect">
            <a:avLst/>
          </a:prstGeom>
          <a:solidFill>
            <a:srgbClr val="EEEDFE"/>
          </a:solidFill>
          <a:ln w="12700">
            <a:solidFill>
              <a:srgbClr val="EEEDF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Text 1"/>
          <p:cNvSpPr/>
          <p:nvPr/>
        </p:nvSpPr>
        <p:spPr>
          <a:xfrm>
            <a:off x="45720" y="365760"/>
            <a:ext cx="265176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6200" b="1" noProof="0" dirty="0">
                <a:solidFill>
                  <a:srgbClr val="26215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ë ï ü</a:t>
            </a:r>
            <a:endParaRPr lang="fr-FR" sz="6200" noProof="0" dirty="0"/>
          </a:p>
        </p:txBody>
      </p:sp>
      <p:sp>
        <p:nvSpPr>
          <p:cNvPr id="4" name="Text 2"/>
          <p:cNvSpPr/>
          <p:nvPr/>
        </p:nvSpPr>
        <p:spPr>
          <a:xfrm>
            <a:off x="91440" y="2011680"/>
            <a:ext cx="256032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4400" noProof="0" dirty="0">
                <a:solidFill>
                  <a:srgbClr val="534AB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·  ·</a:t>
            </a:r>
            <a:endParaRPr lang="fr-FR" sz="4400" noProof="0" dirty="0"/>
          </a:p>
        </p:txBody>
      </p:sp>
      <p:sp>
        <p:nvSpPr>
          <p:cNvPr id="5" name="Text 3"/>
          <p:cNvSpPr/>
          <p:nvPr/>
        </p:nvSpPr>
        <p:spPr>
          <a:xfrm>
            <a:off x="45720" y="2697480"/>
            <a:ext cx="265176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300" b="1" noProof="0" dirty="0">
                <a:solidFill>
                  <a:srgbClr val="534AB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Deux voyelles séparées</a:t>
            </a:r>
            <a:endParaRPr lang="fr-FR" sz="1300" noProof="0" dirty="0"/>
          </a:p>
        </p:txBody>
      </p:sp>
      <p:sp>
        <p:nvSpPr>
          <p:cNvPr id="6" name="Text 4"/>
          <p:cNvSpPr/>
          <p:nvPr/>
        </p:nvSpPr>
        <p:spPr>
          <a:xfrm>
            <a:off x="45720" y="3154680"/>
            <a:ext cx="265176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100" i="1" noProof="0" dirty="0">
                <a:solidFill>
                  <a:srgbClr val="534AB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(sur le e : ë = è)</a:t>
            </a:r>
            <a:endParaRPr lang="fr-FR" sz="1100" noProof="0" dirty="0"/>
          </a:p>
        </p:txBody>
      </p:sp>
      <p:sp>
        <p:nvSpPr>
          <p:cNvPr id="7" name="Text 5"/>
          <p:cNvSpPr/>
          <p:nvPr/>
        </p:nvSpPr>
        <p:spPr>
          <a:xfrm>
            <a:off x="2926080" y="228600"/>
            <a:ext cx="598932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2600" b="1" noProof="0" dirty="0">
                <a:solidFill>
                  <a:srgbClr val="26215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Le tréma (ë, ï, ü)</a:t>
            </a:r>
            <a:endParaRPr lang="fr-FR" sz="2600" noProof="0" dirty="0"/>
          </a:p>
        </p:txBody>
      </p:sp>
      <p:sp>
        <p:nvSpPr>
          <p:cNvPr id="8" name="Text 6"/>
          <p:cNvSpPr/>
          <p:nvPr/>
        </p:nvSpPr>
        <p:spPr>
          <a:xfrm>
            <a:off x="2926080" y="804672"/>
            <a:ext cx="598932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000" b="1" kern="0" spc="200" noProof="0" dirty="0">
                <a:solidFill>
                  <a:srgbClr val="88888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EXEMPLE CLÉ — LE TRÉMA CHANGE TOUT</a:t>
            </a:r>
            <a:endParaRPr lang="fr-FR" sz="1000" noProof="0" dirty="0"/>
          </a:p>
        </p:txBody>
      </p:sp>
      <p:sp>
        <p:nvSpPr>
          <p:cNvPr id="9" name="Shape 7"/>
          <p:cNvSpPr/>
          <p:nvPr/>
        </p:nvSpPr>
        <p:spPr>
          <a:xfrm>
            <a:off x="2926080" y="1097280"/>
            <a:ext cx="2948940" cy="1325880"/>
          </a:xfrm>
          <a:prstGeom prst="rect">
            <a:avLst/>
          </a:prstGeom>
          <a:solidFill>
            <a:srgbClr val="FFFFFF"/>
          </a:solidFill>
          <a:ln w="12700">
            <a:solidFill>
              <a:srgbClr val="E8E4D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0" name="Text 8"/>
          <p:cNvSpPr/>
          <p:nvPr/>
        </p:nvSpPr>
        <p:spPr>
          <a:xfrm>
            <a:off x="2926080" y="1143000"/>
            <a:ext cx="294894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3400" b="1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mais</a:t>
            </a:r>
            <a:endParaRPr lang="fr-FR" sz="3400" noProof="0" dirty="0"/>
          </a:p>
        </p:txBody>
      </p:sp>
      <p:sp>
        <p:nvSpPr>
          <p:cNvPr id="11" name="Text 9"/>
          <p:cNvSpPr/>
          <p:nvPr/>
        </p:nvSpPr>
        <p:spPr>
          <a:xfrm>
            <a:off x="2926080" y="1664208"/>
            <a:ext cx="294894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300" i="1" noProof="0" dirty="0">
                <a:solidFill>
                  <a:srgbClr val="534AB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[</a:t>
            </a:r>
            <a:r>
              <a:rPr lang="fr-FR" sz="1300" i="1" noProof="0" dirty="0" err="1">
                <a:solidFill>
                  <a:srgbClr val="534AB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mɛ</a:t>
            </a:r>
            <a:r>
              <a:rPr lang="fr-FR" sz="1300" i="1" noProof="0" dirty="0">
                <a:solidFill>
                  <a:srgbClr val="534AB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]  — 1 syllabe</a:t>
            </a:r>
            <a:endParaRPr lang="fr-FR" sz="1300" noProof="0" dirty="0"/>
          </a:p>
        </p:txBody>
      </p:sp>
      <p:sp>
        <p:nvSpPr>
          <p:cNvPr id="12" name="Text 10"/>
          <p:cNvSpPr/>
          <p:nvPr/>
        </p:nvSpPr>
        <p:spPr>
          <a:xfrm>
            <a:off x="2926080" y="1956816"/>
            <a:ext cx="294894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100" noProof="0" dirty="0">
                <a:solidFill>
                  <a:srgbClr val="88888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= </a:t>
            </a:r>
            <a:r>
              <a:rPr lang="fr-FR" sz="1100" noProof="0" dirty="0" err="1">
                <a:solidFill>
                  <a:srgbClr val="88888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però</a:t>
            </a:r>
            <a:r>
              <a:rPr lang="fr-FR" sz="1100" noProof="0" dirty="0">
                <a:solidFill>
                  <a:srgbClr val="88888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|  « ai » = un son</a:t>
            </a:r>
            <a:endParaRPr lang="fr-FR" sz="1100" noProof="0" dirty="0"/>
          </a:p>
        </p:txBody>
      </p:sp>
      <p:sp>
        <p:nvSpPr>
          <p:cNvPr id="13" name="Shape 11"/>
          <p:cNvSpPr/>
          <p:nvPr/>
        </p:nvSpPr>
        <p:spPr>
          <a:xfrm>
            <a:off x="5966460" y="1097280"/>
            <a:ext cx="2948940" cy="1325880"/>
          </a:xfrm>
          <a:prstGeom prst="rect">
            <a:avLst/>
          </a:prstGeom>
          <a:solidFill>
            <a:srgbClr val="FFFFFF"/>
          </a:solidFill>
          <a:ln w="25400">
            <a:solidFill>
              <a:srgbClr val="CECBF6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4" name="Text 12"/>
          <p:cNvSpPr/>
          <p:nvPr/>
        </p:nvSpPr>
        <p:spPr>
          <a:xfrm>
            <a:off x="5966460" y="1143000"/>
            <a:ext cx="294894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3400" b="1" noProof="0" dirty="0">
                <a:solidFill>
                  <a:srgbClr val="534AB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maïs</a:t>
            </a:r>
            <a:endParaRPr lang="fr-FR" sz="3400" noProof="0" dirty="0"/>
          </a:p>
        </p:txBody>
      </p:sp>
      <p:sp>
        <p:nvSpPr>
          <p:cNvPr id="15" name="Text 13"/>
          <p:cNvSpPr/>
          <p:nvPr/>
        </p:nvSpPr>
        <p:spPr>
          <a:xfrm>
            <a:off x="5966460" y="1664208"/>
            <a:ext cx="294894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300" i="1" noProof="0" dirty="0">
                <a:solidFill>
                  <a:srgbClr val="534AB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[ma.is]  — 2 syllabes !</a:t>
            </a:r>
            <a:endParaRPr lang="fr-FR" sz="1300" noProof="0" dirty="0"/>
          </a:p>
        </p:txBody>
      </p:sp>
      <p:sp>
        <p:nvSpPr>
          <p:cNvPr id="16" name="Text 14"/>
          <p:cNvSpPr/>
          <p:nvPr/>
        </p:nvSpPr>
        <p:spPr>
          <a:xfrm>
            <a:off x="5966460" y="1956816"/>
            <a:ext cx="294894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100" noProof="0" dirty="0">
                <a:solidFill>
                  <a:srgbClr val="534AB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« a » + « i » séparés  </a:t>
            </a:r>
            <a:endParaRPr lang="fr-FR" sz="1100" noProof="0" dirty="0"/>
          </a:p>
        </p:txBody>
      </p:sp>
      <p:sp>
        <p:nvSpPr>
          <p:cNvPr id="17" name="Text 15"/>
          <p:cNvSpPr/>
          <p:nvPr/>
        </p:nvSpPr>
        <p:spPr>
          <a:xfrm>
            <a:off x="2926080" y="2514600"/>
            <a:ext cx="598932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000" b="1" kern="0" spc="200" noProof="0" dirty="0">
                <a:solidFill>
                  <a:srgbClr val="88888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AUTRES EXEMPLES</a:t>
            </a:r>
            <a:endParaRPr lang="fr-FR" sz="1000" noProof="0" dirty="0"/>
          </a:p>
        </p:txBody>
      </p:sp>
      <p:sp>
        <p:nvSpPr>
          <p:cNvPr id="18" name="Shape 16"/>
          <p:cNvSpPr/>
          <p:nvPr/>
        </p:nvSpPr>
        <p:spPr>
          <a:xfrm>
            <a:off x="2926080" y="2816352"/>
            <a:ext cx="2926080" cy="502920"/>
          </a:xfrm>
          <a:prstGeom prst="rect">
            <a:avLst/>
          </a:prstGeom>
          <a:solidFill>
            <a:srgbClr val="F9F7F2"/>
          </a:solidFill>
          <a:ln w="6350">
            <a:solidFill>
              <a:srgbClr val="E8E4D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9" name="Text 17"/>
          <p:cNvSpPr/>
          <p:nvPr/>
        </p:nvSpPr>
        <p:spPr>
          <a:xfrm>
            <a:off x="3017520" y="2852928"/>
            <a:ext cx="2743200" cy="43891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500" b="1" noProof="0" dirty="0">
                <a:solidFill>
                  <a:srgbClr val="534AB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Noël
</a:t>
            </a:r>
            <a:r>
              <a:rPr lang="fr-FR" sz="1100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No | </a:t>
            </a:r>
            <a:r>
              <a:rPr lang="fr-FR" sz="1100" noProof="0" dirty="0" err="1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ël</a:t>
            </a:r>
            <a:endParaRPr lang="fr-FR" sz="1500" noProof="0" dirty="0"/>
          </a:p>
        </p:txBody>
      </p:sp>
      <p:sp>
        <p:nvSpPr>
          <p:cNvPr id="20" name="Shape 18"/>
          <p:cNvSpPr/>
          <p:nvPr/>
        </p:nvSpPr>
        <p:spPr>
          <a:xfrm>
            <a:off x="5989320" y="2816352"/>
            <a:ext cx="2926080" cy="502920"/>
          </a:xfrm>
          <a:prstGeom prst="rect">
            <a:avLst/>
          </a:prstGeom>
          <a:solidFill>
            <a:srgbClr val="F9F7F2"/>
          </a:solidFill>
          <a:ln w="6350">
            <a:solidFill>
              <a:srgbClr val="E8E4D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1" name="Text 19"/>
          <p:cNvSpPr/>
          <p:nvPr/>
        </p:nvSpPr>
        <p:spPr>
          <a:xfrm>
            <a:off x="6080760" y="2852928"/>
            <a:ext cx="2743200" cy="43891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500" b="1" noProof="0" dirty="0">
                <a:solidFill>
                  <a:srgbClr val="534AB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naïf
</a:t>
            </a:r>
            <a:r>
              <a:rPr lang="fr-FR" sz="1100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na | </a:t>
            </a:r>
            <a:r>
              <a:rPr lang="fr-FR" sz="1100" noProof="0" dirty="0" err="1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ïf</a:t>
            </a:r>
            <a:endParaRPr lang="fr-FR" sz="1500" noProof="0" dirty="0"/>
          </a:p>
        </p:txBody>
      </p:sp>
      <p:sp>
        <p:nvSpPr>
          <p:cNvPr id="22" name="Shape 20"/>
          <p:cNvSpPr/>
          <p:nvPr/>
        </p:nvSpPr>
        <p:spPr>
          <a:xfrm>
            <a:off x="2926080" y="3410712"/>
            <a:ext cx="2926080" cy="502920"/>
          </a:xfrm>
          <a:prstGeom prst="rect">
            <a:avLst/>
          </a:prstGeom>
          <a:solidFill>
            <a:srgbClr val="F9F7F2"/>
          </a:solidFill>
          <a:ln w="6350">
            <a:solidFill>
              <a:srgbClr val="E8E4D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3" name="Text 21"/>
          <p:cNvSpPr/>
          <p:nvPr/>
        </p:nvSpPr>
        <p:spPr>
          <a:xfrm>
            <a:off x="3017520" y="3447288"/>
            <a:ext cx="2743200" cy="43891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500" b="1" noProof="0" dirty="0">
                <a:solidFill>
                  <a:srgbClr val="534AB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Thaïlande
</a:t>
            </a:r>
            <a:r>
              <a:rPr lang="fr-FR" sz="1100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Tha | ï | lande</a:t>
            </a:r>
            <a:endParaRPr lang="fr-FR" sz="1500" noProof="0" dirty="0"/>
          </a:p>
        </p:txBody>
      </p:sp>
      <p:sp>
        <p:nvSpPr>
          <p:cNvPr id="24" name="Shape 22"/>
          <p:cNvSpPr/>
          <p:nvPr/>
        </p:nvSpPr>
        <p:spPr>
          <a:xfrm>
            <a:off x="5989320" y="3410712"/>
            <a:ext cx="2926080" cy="502920"/>
          </a:xfrm>
          <a:prstGeom prst="rect">
            <a:avLst/>
          </a:prstGeom>
          <a:solidFill>
            <a:srgbClr val="F9F7F2"/>
          </a:solidFill>
          <a:ln w="6350">
            <a:solidFill>
              <a:srgbClr val="E8E4D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5" name="Text 23"/>
          <p:cNvSpPr/>
          <p:nvPr/>
        </p:nvSpPr>
        <p:spPr>
          <a:xfrm>
            <a:off x="6080760" y="3447288"/>
            <a:ext cx="2743200" cy="43891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500" b="1" noProof="0" dirty="0">
                <a:solidFill>
                  <a:srgbClr val="534AB7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Ambiguë
</a:t>
            </a:r>
            <a:r>
              <a:rPr lang="fr-FR" sz="1100" noProof="0" dirty="0">
                <a:solidFill>
                  <a:srgbClr val="888888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Ambigu | ë</a:t>
            </a:r>
            <a:endParaRPr lang="fr-FR" sz="1500" noProof="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2743200" cy="5143500"/>
          </a:xfrm>
          <a:prstGeom prst="rect">
            <a:avLst/>
          </a:prstGeom>
          <a:solidFill>
            <a:srgbClr val="FAECE7"/>
          </a:solidFill>
          <a:ln w="12700">
            <a:solidFill>
              <a:srgbClr val="FAECE7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" name="Text 1"/>
          <p:cNvSpPr/>
          <p:nvPr/>
        </p:nvSpPr>
        <p:spPr>
          <a:xfrm>
            <a:off x="91440" y="274320"/>
            <a:ext cx="2560320" cy="2560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6000" b="1" noProof="0" dirty="0">
                <a:solidFill>
                  <a:srgbClr val="712B13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ç</a:t>
            </a:r>
            <a:endParaRPr lang="fr-FR" sz="16000" noProof="0" dirty="0"/>
          </a:p>
        </p:txBody>
      </p:sp>
      <p:sp>
        <p:nvSpPr>
          <p:cNvPr id="4" name="Text 2"/>
          <p:cNvSpPr/>
          <p:nvPr/>
        </p:nvSpPr>
        <p:spPr>
          <a:xfrm>
            <a:off x="91440" y="2880360"/>
            <a:ext cx="256032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3000" b="1" noProof="0" dirty="0">
                <a:solidFill>
                  <a:srgbClr val="712B13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= S</a:t>
            </a:r>
            <a:endParaRPr lang="fr-FR" sz="3000" noProof="0" dirty="0"/>
          </a:p>
        </p:txBody>
      </p:sp>
      <p:sp>
        <p:nvSpPr>
          <p:cNvPr id="5" name="Text 3"/>
          <p:cNvSpPr/>
          <p:nvPr/>
        </p:nvSpPr>
        <p:spPr>
          <a:xfrm>
            <a:off x="91440" y="3429000"/>
            <a:ext cx="256032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fr-FR" sz="1400" noProof="0" dirty="0">
                <a:solidFill>
                  <a:srgbClr val="712B1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devant a, o, u</a:t>
            </a:r>
            <a:endParaRPr lang="fr-FR" sz="1400" noProof="0" dirty="0"/>
          </a:p>
        </p:txBody>
      </p:sp>
      <p:sp>
        <p:nvSpPr>
          <p:cNvPr id="6" name="Text 4"/>
          <p:cNvSpPr/>
          <p:nvPr/>
        </p:nvSpPr>
        <p:spPr>
          <a:xfrm>
            <a:off x="2926080" y="228600"/>
            <a:ext cx="598932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2600" b="1" noProof="0" dirty="0">
                <a:solidFill>
                  <a:srgbClr val="712B13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La cédille (ç)</a:t>
            </a:r>
            <a:endParaRPr lang="fr-FR" sz="2600" noProof="0" dirty="0"/>
          </a:p>
        </p:txBody>
      </p:sp>
      <p:sp>
        <p:nvSpPr>
          <p:cNvPr id="7" name="Shape 5"/>
          <p:cNvSpPr/>
          <p:nvPr/>
        </p:nvSpPr>
        <p:spPr>
          <a:xfrm>
            <a:off x="2926080" y="822960"/>
            <a:ext cx="5989320" cy="777240"/>
          </a:xfrm>
          <a:prstGeom prst="rect">
            <a:avLst/>
          </a:prstGeom>
          <a:solidFill>
            <a:srgbClr val="F9F7F2"/>
          </a:solidFill>
          <a:ln w="9525">
            <a:solidFill>
              <a:srgbClr val="E8E4D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8" name="Text 6"/>
          <p:cNvSpPr/>
          <p:nvPr/>
        </p:nvSpPr>
        <p:spPr>
          <a:xfrm>
            <a:off x="3063240" y="914400"/>
            <a:ext cx="5715000" cy="5943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fr-FR" sz="1400" noProof="0" dirty="0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Le c est naturellement « s » devant e et i. La cédille force ce son « s » devant a, o et u.</a:t>
            </a:r>
            <a:endParaRPr lang="fr-FR" sz="1400" noProof="0" dirty="0"/>
          </a:p>
        </p:txBody>
      </p:sp>
      <p:sp>
        <p:nvSpPr>
          <p:cNvPr id="9" name="Text 7"/>
          <p:cNvSpPr/>
          <p:nvPr/>
        </p:nvSpPr>
        <p:spPr>
          <a:xfrm>
            <a:off x="2926080" y="1691640"/>
            <a:ext cx="292608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000" b="1" kern="0" spc="200" noProof="0" dirty="0">
                <a:solidFill>
                  <a:srgbClr val="88888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 SANS CÉDILLE = K</a:t>
            </a:r>
            <a:endParaRPr lang="fr-FR" sz="1000" noProof="0" dirty="0"/>
          </a:p>
        </p:txBody>
      </p:sp>
      <p:sp>
        <p:nvSpPr>
          <p:cNvPr id="10" name="Text 8"/>
          <p:cNvSpPr/>
          <p:nvPr/>
        </p:nvSpPr>
        <p:spPr>
          <a:xfrm>
            <a:off x="5989320" y="1691640"/>
            <a:ext cx="292608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000" b="1" kern="0" spc="200" noProof="0" dirty="0">
                <a:solidFill>
                  <a:srgbClr val="993C1D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Ç AVEC CÉDILLE = S</a:t>
            </a:r>
            <a:endParaRPr lang="fr-FR" sz="1000" noProof="0" dirty="0"/>
          </a:p>
        </p:txBody>
      </p:sp>
      <p:sp>
        <p:nvSpPr>
          <p:cNvPr id="11" name="Text 9"/>
          <p:cNvSpPr/>
          <p:nvPr/>
        </p:nvSpPr>
        <p:spPr>
          <a:xfrm>
            <a:off x="2926080" y="2029968"/>
            <a:ext cx="292608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5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café → ka-</a:t>
            </a:r>
            <a:r>
              <a:rPr lang="fr-FR" sz="1500" noProof="0" dirty="0" err="1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fé</a:t>
            </a:r>
            <a:endParaRPr lang="fr-FR" sz="1500" noProof="0" dirty="0"/>
          </a:p>
        </p:txBody>
      </p:sp>
      <p:sp>
        <p:nvSpPr>
          <p:cNvPr id="12" name="Text 10"/>
          <p:cNvSpPr/>
          <p:nvPr/>
        </p:nvSpPr>
        <p:spPr>
          <a:xfrm>
            <a:off x="2926080" y="2468880"/>
            <a:ext cx="292608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5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coûter → </a:t>
            </a:r>
            <a:r>
              <a:rPr lang="fr-FR" sz="1500" noProof="0" dirty="0" err="1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kou</a:t>
            </a:r>
            <a:r>
              <a:rPr lang="fr-FR" sz="15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-té</a:t>
            </a:r>
            <a:endParaRPr lang="fr-FR" sz="1500" noProof="0" dirty="0"/>
          </a:p>
        </p:txBody>
      </p:sp>
      <p:sp>
        <p:nvSpPr>
          <p:cNvPr id="13" name="Text 11"/>
          <p:cNvSpPr/>
          <p:nvPr/>
        </p:nvSpPr>
        <p:spPr>
          <a:xfrm>
            <a:off x="2926080" y="2907792"/>
            <a:ext cx="292608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5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curieux → </a:t>
            </a:r>
            <a:r>
              <a:rPr lang="fr-FR" sz="1500" noProof="0" dirty="0" err="1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ku-ryeu</a:t>
            </a:r>
            <a:endParaRPr lang="fr-FR" sz="1500" noProof="0" dirty="0"/>
          </a:p>
        </p:txBody>
      </p:sp>
      <p:sp>
        <p:nvSpPr>
          <p:cNvPr id="14" name="Text 12"/>
          <p:cNvSpPr/>
          <p:nvPr/>
        </p:nvSpPr>
        <p:spPr>
          <a:xfrm>
            <a:off x="5989320" y="2029968"/>
            <a:ext cx="292608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5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fran</a:t>
            </a:r>
            <a:r>
              <a:rPr lang="fr-FR" sz="1500" b="1" noProof="0" dirty="0">
                <a:solidFill>
                  <a:srgbClr val="712B13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ç</a:t>
            </a:r>
            <a:r>
              <a:rPr lang="fr-FR" sz="15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ais</a:t>
            </a:r>
            <a:endParaRPr lang="fr-FR" sz="1500" noProof="0" dirty="0"/>
          </a:p>
        </p:txBody>
      </p:sp>
      <p:sp>
        <p:nvSpPr>
          <p:cNvPr id="15" name="Text 13"/>
          <p:cNvSpPr/>
          <p:nvPr/>
        </p:nvSpPr>
        <p:spPr>
          <a:xfrm>
            <a:off x="5989320" y="2468880"/>
            <a:ext cx="292608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5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gar</a:t>
            </a:r>
            <a:r>
              <a:rPr lang="fr-FR" sz="1500" b="1" noProof="0" dirty="0">
                <a:solidFill>
                  <a:srgbClr val="712B13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ç</a:t>
            </a:r>
            <a:r>
              <a:rPr lang="fr-FR" sz="15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on</a:t>
            </a:r>
            <a:endParaRPr lang="fr-FR" sz="1500" noProof="0" dirty="0"/>
          </a:p>
        </p:txBody>
      </p:sp>
      <p:sp>
        <p:nvSpPr>
          <p:cNvPr id="16" name="Text 14"/>
          <p:cNvSpPr/>
          <p:nvPr/>
        </p:nvSpPr>
        <p:spPr>
          <a:xfrm>
            <a:off x="5989320" y="2907792"/>
            <a:ext cx="292608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5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le</a:t>
            </a:r>
            <a:r>
              <a:rPr lang="fr-FR" sz="1500" b="1" noProof="0" dirty="0">
                <a:solidFill>
                  <a:srgbClr val="712B13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ç</a:t>
            </a:r>
            <a:r>
              <a:rPr lang="fr-FR" sz="15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on</a:t>
            </a:r>
            <a:endParaRPr lang="fr-FR" sz="1500" noProof="0" dirty="0"/>
          </a:p>
        </p:txBody>
      </p:sp>
      <p:sp>
        <p:nvSpPr>
          <p:cNvPr id="17" name="Text 15"/>
          <p:cNvSpPr/>
          <p:nvPr/>
        </p:nvSpPr>
        <p:spPr>
          <a:xfrm>
            <a:off x="5989320" y="3346704"/>
            <a:ext cx="292608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5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re</a:t>
            </a:r>
            <a:r>
              <a:rPr lang="fr-FR" sz="1500" b="1" noProof="0" dirty="0">
                <a:solidFill>
                  <a:srgbClr val="712B13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ç</a:t>
            </a:r>
            <a:r>
              <a:rPr lang="fr-FR" sz="15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u</a:t>
            </a:r>
            <a:endParaRPr lang="fr-FR" sz="1500" noProof="0" dirty="0"/>
          </a:p>
        </p:txBody>
      </p:sp>
      <p:sp>
        <p:nvSpPr>
          <p:cNvPr id="18" name="Shape 16"/>
          <p:cNvSpPr/>
          <p:nvPr/>
        </p:nvSpPr>
        <p:spPr>
          <a:xfrm>
            <a:off x="2926080" y="3840480"/>
            <a:ext cx="5989320" cy="777240"/>
          </a:xfrm>
          <a:prstGeom prst="rect">
            <a:avLst/>
          </a:prstGeom>
          <a:solidFill>
            <a:srgbClr val="FAECE7"/>
          </a:solidFill>
          <a:ln w="12700">
            <a:solidFill>
              <a:srgbClr val="F5C4B3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9" name="Text 17"/>
          <p:cNvSpPr/>
          <p:nvPr/>
        </p:nvSpPr>
        <p:spPr>
          <a:xfrm>
            <a:off x="3063240" y="3931920"/>
            <a:ext cx="5715000" cy="5943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400" b="1" noProof="0" dirty="0">
                <a:solidFill>
                  <a:srgbClr val="712B1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Mnémotechnique : </a:t>
            </a:r>
            <a:r>
              <a:rPr lang="fr-FR" sz="1400" noProof="0" dirty="0">
                <a:solidFill>
                  <a:srgbClr val="712B1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 petite queue du ç ressemble à un « s » — c'est exactement son </a:t>
            </a:r>
            <a:r>
              <a:rPr lang="fr-FR" sz="1400" noProof="0" dirty="0" err="1">
                <a:solidFill>
                  <a:srgbClr val="712B1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son</a:t>
            </a:r>
            <a:r>
              <a:rPr lang="fr-FR" sz="1400" noProof="0" dirty="0">
                <a:solidFill>
                  <a:srgbClr val="712B1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!</a:t>
            </a:r>
            <a:endParaRPr lang="fr-FR" sz="1400" noProof="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65760" y="182880"/>
            <a:ext cx="841248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2200" b="1" noProof="0" dirty="0">
                <a:solidFill>
                  <a:srgbClr val="26215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Accents distinctifs : même son, sens différent</a:t>
            </a:r>
            <a:endParaRPr lang="fr-FR" sz="2200" noProof="0" dirty="0"/>
          </a:p>
        </p:txBody>
      </p:sp>
      <p:sp>
        <p:nvSpPr>
          <p:cNvPr id="3" name="Shape 1"/>
          <p:cNvSpPr/>
          <p:nvPr/>
        </p:nvSpPr>
        <p:spPr>
          <a:xfrm>
            <a:off x="365760" y="777240"/>
            <a:ext cx="8412480" cy="594360"/>
          </a:xfrm>
          <a:prstGeom prst="rect">
            <a:avLst/>
          </a:prstGeom>
          <a:solidFill>
            <a:srgbClr val="F9F7F2"/>
          </a:solidFill>
          <a:ln w="9525">
            <a:solidFill>
              <a:srgbClr val="E8E4D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4" name="Text 2"/>
          <p:cNvSpPr/>
          <p:nvPr/>
        </p:nvSpPr>
        <p:spPr>
          <a:xfrm>
            <a:off x="502920" y="868680"/>
            <a:ext cx="8138160" cy="4114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fr-FR" sz="1400" noProof="0" dirty="0">
                <a:solidFill>
                  <a:srgbClr val="22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Ces accents ne modifient pas la prononciation : ils différencient deux mots homophones à l'écrit. Indispensables en dissertation !</a:t>
            </a:r>
            <a:endParaRPr lang="fr-FR" sz="1400" noProof="0" dirty="0"/>
          </a:p>
        </p:txBody>
      </p:sp>
      <p:sp>
        <p:nvSpPr>
          <p:cNvPr id="5" name="Shape 3"/>
          <p:cNvSpPr/>
          <p:nvPr/>
        </p:nvSpPr>
        <p:spPr>
          <a:xfrm>
            <a:off x="365760" y="1463040"/>
            <a:ext cx="3840480" cy="1508760"/>
          </a:xfrm>
          <a:prstGeom prst="rect">
            <a:avLst/>
          </a:prstGeom>
          <a:solidFill>
            <a:srgbClr val="FFFFFF"/>
          </a:solidFill>
          <a:ln w="12700">
            <a:solidFill>
              <a:srgbClr val="E8E4D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6" name="Shape 4"/>
          <p:cNvSpPr/>
          <p:nvPr/>
        </p:nvSpPr>
        <p:spPr>
          <a:xfrm>
            <a:off x="365760" y="1463040"/>
            <a:ext cx="1920240" cy="713232"/>
          </a:xfrm>
          <a:prstGeom prst="rect">
            <a:avLst/>
          </a:prstGeom>
          <a:solidFill>
            <a:srgbClr val="E6F1FB"/>
          </a:solidFill>
          <a:ln w="12700">
            <a:solidFill>
              <a:srgbClr val="E6F1FB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7" name="Shape 5"/>
          <p:cNvSpPr/>
          <p:nvPr/>
        </p:nvSpPr>
        <p:spPr>
          <a:xfrm>
            <a:off x="2286000" y="1463040"/>
            <a:ext cx="1920240" cy="713232"/>
          </a:xfrm>
          <a:prstGeom prst="rect">
            <a:avLst/>
          </a:prstGeom>
          <a:solidFill>
            <a:srgbClr val="EAF3DE"/>
          </a:solidFill>
          <a:ln w="12700">
            <a:solidFill>
              <a:srgbClr val="EAF3D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8" name="Text 6"/>
          <p:cNvSpPr/>
          <p:nvPr/>
        </p:nvSpPr>
        <p:spPr>
          <a:xfrm>
            <a:off x="365760" y="1481328"/>
            <a:ext cx="1920240" cy="4389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3000" b="1" noProof="0" dirty="0">
                <a:solidFill>
                  <a:srgbClr val="0C447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</a:t>
            </a:r>
            <a:endParaRPr lang="fr-FR" sz="3000" noProof="0" dirty="0"/>
          </a:p>
        </p:txBody>
      </p:sp>
      <p:sp>
        <p:nvSpPr>
          <p:cNvPr id="9" name="Text 7"/>
          <p:cNvSpPr/>
          <p:nvPr/>
        </p:nvSpPr>
        <p:spPr>
          <a:xfrm>
            <a:off x="365760" y="1920240"/>
            <a:ext cx="1920240" cy="2377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noProof="0" dirty="0">
                <a:solidFill>
                  <a:srgbClr val="0C447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avoir (verbe)</a:t>
            </a:r>
            <a:endParaRPr lang="fr-FR" sz="1000" noProof="0" dirty="0"/>
          </a:p>
        </p:txBody>
      </p:sp>
      <p:sp>
        <p:nvSpPr>
          <p:cNvPr id="10" name="Text 8"/>
          <p:cNvSpPr/>
          <p:nvPr/>
        </p:nvSpPr>
        <p:spPr>
          <a:xfrm>
            <a:off x="2286000" y="1481328"/>
            <a:ext cx="1920240" cy="4389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3000" b="1" noProof="0" dirty="0">
                <a:solidFill>
                  <a:srgbClr val="27500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à</a:t>
            </a:r>
            <a:endParaRPr lang="fr-FR" sz="3000" noProof="0" dirty="0"/>
          </a:p>
        </p:txBody>
      </p:sp>
      <p:sp>
        <p:nvSpPr>
          <p:cNvPr id="11" name="Text 9"/>
          <p:cNvSpPr/>
          <p:nvPr/>
        </p:nvSpPr>
        <p:spPr>
          <a:xfrm>
            <a:off x="2286000" y="1920240"/>
            <a:ext cx="1920240" cy="2377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noProof="0" dirty="0">
                <a:solidFill>
                  <a:srgbClr val="2750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préposition</a:t>
            </a:r>
            <a:endParaRPr lang="fr-FR" sz="1000" noProof="0" dirty="0"/>
          </a:p>
        </p:txBody>
      </p:sp>
      <p:sp>
        <p:nvSpPr>
          <p:cNvPr id="12" name="Text 10"/>
          <p:cNvSpPr/>
          <p:nvPr/>
        </p:nvSpPr>
        <p:spPr>
          <a:xfrm>
            <a:off x="457200" y="2212848"/>
            <a:ext cx="3657600" cy="6858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2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Il a faim.   ↔   Il va à Paris.</a:t>
            </a:r>
            <a:endParaRPr lang="fr-FR" sz="1200" noProof="0" dirty="0"/>
          </a:p>
        </p:txBody>
      </p:sp>
      <p:sp>
        <p:nvSpPr>
          <p:cNvPr id="13" name="Shape 11"/>
          <p:cNvSpPr/>
          <p:nvPr/>
        </p:nvSpPr>
        <p:spPr>
          <a:xfrm>
            <a:off x="4754880" y="1463040"/>
            <a:ext cx="3840480" cy="1508760"/>
          </a:xfrm>
          <a:prstGeom prst="rect">
            <a:avLst/>
          </a:prstGeom>
          <a:solidFill>
            <a:srgbClr val="FFFFFF"/>
          </a:solidFill>
          <a:ln w="12700">
            <a:solidFill>
              <a:srgbClr val="E8E4D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4" name="Shape 12"/>
          <p:cNvSpPr/>
          <p:nvPr/>
        </p:nvSpPr>
        <p:spPr>
          <a:xfrm>
            <a:off x="4754880" y="1463040"/>
            <a:ext cx="1920240" cy="713232"/>
          </a:xfrm>
          <a:prstGeom prst="rect">
            <a:avLst/>
          </a:prstGeom>
          <a:solidFill>
            <a:srgbClr val="E6F1FB"/>
          </a:solidFill>
          <a:ln w="12700">
            <a:solidFill>
              <a:srgbClr val="E6F1FB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5" name="Shape 13"/>
          <p:cNvSpPr/>
          <p:nvPr/>
        </p:nvSpPr>
        <p:spPr>
          <a:xfrm>
            <a:off x="6675120" y="1463040"/>
            <a:ext cx="1920240" cy="713232"/>
          </a:xfrm>
          <a:prstGeom prst="rect">
            <a:avLst/>
          </a:prstGeom>
          <a:solidFill>
            <a:srgbClr val="EAF3DE"/>
          </a:solidFill>
          <a:ln w="12700">
            <a:solidFill>
              <a:srgbClr val="EAF3D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16" name="Text 14"/>
          <p:cNvSpPr/>
          <p:nvPr/>
        </p:nvSpPr>
        <p:spPr>
          <a:xfrm>
            <a:off x="4754880" y="1481328"/>
            <a:ext cx="1920240" cy="4389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3000" b="1" noProof="0" dirty="0">
                <a:solidFill>
                  <a:srgbClr val="0C447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ou</a:t>
            </a:r>
            <a:endParaRPr lang="fr-FR" sz="3000" noProof="0" dirty="0"/>
          </a:p>
        </p:txBody>
      </p:sp>
      <p:sp>
        <p:nvSpPr>
          <p:cNvPr id="17" name="Text 15"/>
          <p:cNvSpPr/>
          <p:nvPr/>
        </p:nvSpPr>
        <p:spPr>
          <a:xfrm>
            <a:off x="4754880" y="1920240"/>
            <a:ext cx="1920240" cy="2377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noProof="0" dirty="0">
                <a:solidFill>
                  <a:srgbClr val="0C447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choix</a:t>
            </a:r>
            <a:endParaRPr lang="fr-FR" sz="1000" noProof="0" dirty="0"/>
          </a:p>
        </p:txBody>
      </p:sp>
      <p:sp>
        <p:nvSpPr>
          <p:cNvPr id="18" name="Text 16"/>
          <p:cNvSpPr/>
          <p:nvPr/>
        </p:nvSpPr>
        <p:spPr>
          <a:xfrm>
            <a:off x="6675120" y="1481328"/>
            <a:ext cx="1920240" cy="4389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3000" b="1" noProof="0" dirty="0">
                <a:solidFill>
                  <a:srgbClr val="27500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où</a:t>
            </a:r>
            <a:endParaRPr lang="fr-FR" sz="3000" noProof="0" dirty="0"/>
          </a:p>
        </p:txBody>
      </p:sp>
      <p:sp>
        <p:nvSpPr>
          <p:cNvPr id="19" name="Text 17"/>
          <p:cNvSpPr/>
          <p:nvPr/>
        </p:nvSpPr>
        <p:spPr>
          <a:xfrm>
            <a:off x="6675120" y="1920240"/>
            <a:ext cx="1920240" cy="2377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noProof="0" dirty="0">
                <a:solidFill>
                  <a:srgbClr val="2750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lieu</a:t>
            </a:r>
            <a:endParaRPr lang="fr-FR" sz="1000" noProof="0" dirty="0"/>
          </a:p>
        </p:txBody>
      </p:sp>
      <p:sp>
        <p:nvSpPr>
          <p:cNvPr id="20" name="Text 18"/>
          <p:cNvSpPr/>
          <p:nvPr/>
        </p:nvSpPr>
        <p:spPr>
          <a:xfrm>
            <a:off x="4846320" y="2212848"/>
            <a:ext cx="3657600" cy="6858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2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Café ou thé ?   ↔   Où es-tu ?</a:t>
            </a:r>
            <a:endParaRPr lang="fr-FR" sz="1200" noProof="0" dirty="0"/>
          </a:p>
        </p:txBody>
      </p:sp>
      <p:sp>
        <p:nvSpPr>
          <p:cNvPr id="21" name="Shape 19"/>
          <p:cNvSpPr/>
          <p:nvPr/>
        </p:nvSpPr>
        <p:spPr>
          <a:xfrm>
            <a:off x="365760" y="3063240"/>
            <a:ext cx="3840480" cy="1508760"/>
          </a:xfrm>
          <a:prstGeom prst="rect">
            <a:avLst/>
          </a:prstGeom>
          <a:solidFill>
            <a:srgbClr val="FFFFFF"/>
          </a:solidFill>
          <a:ln w="12700">
            <a:solidFill>
              <a:srgbClr val="E8E4D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2" name="Shape 20"/>
          <p:cNvSpPr/>
          <p:nvPr/>
        </p:nvSpPr>
        <p:spPr>
          <a:xfrm>
            <a:off x="365760" y="3063240"/>
            <a:ext cx="1920240" cy="713232"/>
          </a:xfrm>
          <a:prstGeom prst="rect">
            <a:avLst/>
          </a:prstGeom>
          <a:solidFill>
            <a:srgbClr val="E6F1FB"/>
          </a:solidFill>
          <a:ln w="12700">
            <a:solidFill>
              <a:srgbClr val="E6F1FB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3" name="Shape 21"/>
          <p:cNvSpPr/>
          <p:nvPr/>
        </p:nvSpPr>
        <p:spPr>
          <a:xfrm>
            <a:off x="2286000" y="3063240"/>
            <a:ext cx="1920240" cy="713232"/>
          </a:xfrm>
          <a:prstGeom prst="rect">
            <a:avLst/>
          </a:prstGeom>
          <a:solidFill>
            <a:srgbClr val="EAF3DE"/>
          </a:solidFill>
          <a:ln w="12700">
            <a:solidFill>
              <a:srgbClr val="EAF3D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24" name="Text 22"/>
          <p:cNvSpPr/>
          <p:nvPr/>
        </p:nvSpPr>
        <p:spPr>
          <a:xfrm>
            <a:off x="365760" y="3081528"/>
            <a:ext cx="1920240" cy="4389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3000" b="1" noProof="0" dirty="0">
                <a:solidFill>
                  <a:srgbClr val="0C447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la</a:t>
            </a:r>
            <a:endParaRPr lang="fr-FR" sz="3000" noProof="0" dirty="0"/>
          </a:p>
        </p:txBody>
      </p:sp>
      <p:sp>
        <p:nvSpPr>
          <p:cNvPr id="25" name="Text 23"/>
          <p:cNvSpPr/>
          <p:nvPr/>
        </p:nvSpPr>
        <p:spPr>
          <a:xfrm>
            <a:off x="365760" y="3520440"/>
            <a:ext cx="1920240" cy="2377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noProof="0" dirty="0">
                <a:solidFill>
                  <a:srgbClr val="0C447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article / pronom</a:t>
            </a:r>
            <a:endParaRPr lang="fr-FR" sz="1000" noProof="0" dirty="0"/>
          </a:p>
        </p:txBody>
      </p:sp>
      <p:sp>
        <p:nvSpPr>
          <p:cNvPr id="26" name="Text 24"/>
          <p:cNvSpPr/>
          <p:nvPr/>
        </p:nvSpPr>
        <p:spPr>
          <a:xfrm>
            <a:off x="2286000" y="3081528"/>
            <a:ext cx="1920240" cy="4389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3000" b="1" noProof="0" dirty="0">
                <a:solidFill>
                  <a:srgbClr val="27500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là</a:t>
            </a:r>
            <a:endParaRPr lang="fr-FR" sz="3000" noProof="0" dirty="0"/>
          </a:p>
        </p:txBody>
      </p:sp>
      <p:sp>
        <p:nvSpPr>
          <p:cNvPr id="27" name="Text 25"/>
          <p:cNvSpPr/>
          <p:nvPr/>
        </p:nvSpPr>
        <p:spPr>
          <a:xfrm>
            <a:off x="2286000" y="3520440"/>
            <a:ext cx="1920240" cy="2377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noProof="0" dirty="0">
                <a:solidFill>
                  <a:srgbClr val="2750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adverbe de lieu</a:t>
            </a:r>
            <a:endParaRPr lang="fr-FR" sz="1000" noProof="0" dirty="0"/>
          </a:p>
        </p:txBody>
      </p:sp>
      <p:sp>
        <p:nvSpPr>
          <p:cNvPr id="28" name="Text 26"/>
          <p:cNvSpPr/>
          <p:nvPr/>
        </p:nvSpPr>
        <p:spPr>
          <a:xfrm>
            <a:off x="457200" y="3813048"/>
            <a:ext cx="3657600" cy="6858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2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La table est ronde.   ↔   Il est là.</a:t>
            </a:r>
            <a:endParaRPr lang="fr-FR" sz="1200" noProof="0" dirty="0"/>
          </a:p>
        </p:txBody>
      </p:sp>
      <p:sp>
        <p:nvSpPr>
          <p:cNvPr id="29" name="Shape 27"/>
          <p:cNvSpPr/>
          <p:nvPr/>
        </p:nvSpPr>
        <p:spPr>
          <a:xfrm>
            <a:off x="4754880" y="3063240"/>
            <a:ext cx="3840480" cy="1508760"/>
          </a:xfrm>
          <a:prstGeom prst="rect">
            <a:avLst/>
          </a:prstGeom>
          <a:solidFill>
            <a:srgbClr val="FFFFFF"/>
          </a:solidFill>
          <a:ln w="12700">
            <a:solidFill>
              <a:srgbClr val="E8E4D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0" name="Shape 28"/>
          <p:cNvSpPr/>
          <p:nvPr/>
        </p:nvSpPr>
        <p:spPr>
          <a:xfrm>
            <a:off x="4754880" y="3063240"/>
            <a:ext cx="1920240" cy="713232"/>
          </a:xfrm>
          <a:prstGeom prst="rect">
            <a:avLst/>
          </a:prstGeom>
          <a:solidFill>
            <a:srgbClr val="E6F1FB"/>
          </a:solidFill>
          <a:ln w="12700">
            <a:solidFill>
              <a:srgbClr val="E6F1FB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1" name="Shape 29"/>
          <p:cNvSpPr/>
          <p:nvPr/>
        </p:nvSpPr>
        <p:spPr>
          <a:xfrm>
            <a:off x="6675120" y="3063240"/>
            <a:ext cx="1920240" cy="713232"/>
          </a:xfrm>
          <a:prstGeom prst="rect">
            <a:avLst/>
          </a:prstGeom>
          <a:solidFill>
            <a:srgbClr val="EAF3DE"/>
          </a:solidFill>
          <a:ln w="12700">
            <a:solidFill>
              <a:srgbClr val="EAF3DE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2" name="Text 30"/>
          <p:cNvSpPr/>
          <p:nvPr/>
        </p:nvSpPr>
        <p:spPr>
          <a:xfrm>
            <a:off x="4754880" y="3081528"/>
            <a:ext cx="1920240" cy="4389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3000" b="1" noProof="0" dirty="0">
                <a:solidFill>
                  <a:srgbClr val="0C447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du</a:t>
            </a:r>
            <a:endParaRPr lang="fr-FR" sz="3000" noProof="0" dirty="0"/>
          </a:p>
        </p:txBody>
      </p:sp>
      <p:sp>
        <p:nvSpPr>
          <p:cNvPr id="33" name="Text 31"/>
          <p:cNvSpPr/>
          <p:nvPr/>
        </p:nvSpPr>
        <p:spPr>
          <a:xfrm>
            <a:off x="4754880" y="3520440"/>
            <a:ext cx="1920240" cy="2377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noProof="0" dirty="0">
                <a:solidFill>
                  <a:srgbClr val="0C447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 + le (partitif)</a:t>
            </a:r>
            <a:endParaRPr lang="fr-FR" sz="1000" noProof="0" dirty="0"/>
          </a:p>
        </p:txBody>
      </p:sp>
      <p:sp>
        <p:nvSpPr>
          <p:cNvPr id="34" name="Text 32"/>
          <p:cNvSpPr/>
          <p:nvPr/>
        </p:nvSpPr>
        <p:spPr>
          <a:xfrm>
            <a:off x="6675120" y="3081528"/>
            <a:ext cx="1920240" cy="4389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3000" b="1" noProof="0" dirty="0">
                <a:solidFill>
                  <a:srgbClr val="27500A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dû</a:t>
            </a:r>
            <a:endParaRPr lang="fr-FR" sz="3000" noProof="0" dirty="0"/>
          </a:p>
        </p:txBody>
      </p:sp>
      <p:sp>
        <p:nvSpPr>
          <p:cNvPr id="35" name="Text 33"/>
          <p:cNvSpPr/>
          <p:nvPr/>
        </p:nvSpPr>
        <p:spPr>
          <a:xfrm>
            <a:off x="6675120" y="3520440"/>
            <a:ext cx="1920240" cy="2377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fr-FR" sz="1000" noProof="0" dirty="0">
                <a:solidFill>
                  <a:srgbClr val="2750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participe de devoir</a:t>
            </a:r>
            <a:endParaRPr lang="fr-FR" sz="1000" noProof="0" dirty="0"/>
          </a:p>
        </p:txBody>
      </p:sp>
      <p:sp>
        <p:nvSpPr>
          <p:cNvPr id="36" name="Text 34"/>
          <p:cNvSpPr/>
          <p:nvPr/>
        </p:nvSpPr>
        <p:spPr>
          <a:xfrm>
            <a:off x="4846320" y="3813048"/>
            <a:ext cx="3657600" cy="6858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200" noProof="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Du pain et du beurre.   ↔   Il a dû partir.</a:t>
            </a:r>
            <a:endParaRPr lang="fr-FR" sz="1200" noProof="0" dirty="0"/>
          </a:p>
        </p:txBody>
      </p:sp>
      <p:sp>
        <p:nvSpPr>
          <p:cNvPr id="37" name="Shape 35"/>
          <p:cNvSpPr/>
          <p:nvPr/>
        </p:nvSpPr>
        <p:spPr>
          <a:xfrm>
            <a:off x="365760" y="4773168"/>
            <a:ext cx="8412480" cy="274320"/>
          </a:xfrm>
          <a:prstGeom prst="rect">
            <a:avLst/>
          </a:prstGeom>
          <a:solidFill>
            <a:srgbClr val="F9F7F2"/>
          </a:solidFill>
          <a:ln w="9525">
            <a:solidFill>
              <a:srgbClr val="E8E4DC"/>
            </a:solidFill>
            <a:prstDash val="solid"/>
          </a:ln>
        </p:spPr>
        <p:txBody>
          <a:bodyPr/>
          <a:lstStyle/>
          <a:p>
            <a:endParaRPr lang="fr-FR" noProof="0" dirty="0"/>
          </a:p>
        </p:txBody>
      </p:sp>
      <p:sp>
        <p:nvSpPr>
          <p:cNvPr id="38" name="Text 36"/>
          <p:cNvSpPr/>
          <p:nvPr/>
        </p:nvSpPr>
        <p:spPr>
          <a:xfrm>
            <a:off x="502920" y="4782312"/>
            <a:ext cx="82296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fr-FR" sz="1100" i="1" noProof="0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À retenir : ces accents ne guident pas </a:t>
            </a:r>
            <a:r>
              <a:rPr lang="fr-FR" sz="1100" i="1" noProof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 voix, </a:t>
            </a:r>
            <a:r>
              <a:rPr lang="fr-FR" sz="1100" i="1" noProof="0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ils portent du sens. Les confondre est une faute d'orthographe, pas de prononciation.</a:t>
            </a:r>
            <a:endParaRPr lang="fr-FR" sz="1100" noProof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704E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360045"/>
            <a:ext cx="8428482" cy="442341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0657407-BBCE-BA01-B168-6945A35A55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759" y="360046"/>
            <a:ext cx="5064633" cy="4423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778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775</Words>
  <Application>Microsoft Office PowerPoint</Application>
  <PresentationFormat>Affichage à l'écran (16:9)</PresentationFormat>
  <Paragraphs>149</Paragraphs>
  <Slides>10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Georgia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accents en français</dc:title>
  <dc:subject>PptxGenJS Presentation</dc:subject>
  <dc:creator>PptxGenJS</dc:creator>
  <cp:lastModifiedBy>Julie Claudia Barreau</cp:lastModifiedBy>
  <cp:revision>8</cp:revision>
  <dcterms:created xsi:type="dcterms:W3CDTF">2026-05-06T20:18:59Z</dcterms:created>
  <dcterms:modified xsi:type="dcterms:W3CDTF">2026-05-12T17:35:35Z</dcterms:modified>
</cp:coreProperties>
</file>