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281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5143500" cy="9144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D7C6E"/>
    <a:srgbClr val="86C1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114" d="100"/>
          <a:sy n="114" d="100"/>
        </p:scale>
        <p:origin x="71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4-01T15:05:48.992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 56 24575,'42'0'0,"1"-1"0,-1-3 0,1-1 0,47-13 0,-31 7 0,-1 3 0,2 3 0,-1 2 0,88 7 0,-23-1 0,-45-6 0,-51 1 0,0 1 0,0 1 0,1 1 0,-1 2 0,42 9 0,-66-11 0,0 0 0,0 0 0,-1 1 0,1-1 0,0 1 0,-1 0 0,1 0 0,-1 0 0,0 1 0,0-1 0,0 1 0,0 0 0,0 0 0,0 0 0,-1 0 0,0 0 0,1 0 0,-1 1 0,2 4 0,-3-5 0,0 1 0,-1 0 0,1-1 0,-1 1 0,0 0 0,1-1 0,-2 1 0,1 0 0,0 0 0,-1-1 0,0 1 0,0-1 0,0 1 0,0-1 0,0 1 0,-1-1 0,0 1 0,1-1 0,-1 0 0,-4 5 0,-35 53-1365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4-01T15:05:52.013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0 0 24575,'773'0'0,"-723"3"0,1 2 0,55 13 0,-54-8 0,96 5 0,-90-12 0,0 2 0,81 18 0,-1-6 0,-93-13 0,84 17 0,-55-4 0,0-3 0,148 7 0,-90-11 0,74 2 0,-139-11 0,-32 0 0,0-1 0,-1-1 0,1-2 0,-1-1 0,36-10 0,-34 5 0,0 2 0,1 1 0,0 2 0,38 1 0,-21 1 0,154-22 0,-100 11 0,-85 9 0,1 0 0,-1 2 0,1 0 0,28 3 0,-36 5 0,-24 3 0,-27 5 0,-14-5 0,-1-1 0,1-3 0,-93-1 0,-25 1 0,-85 9 0,-46 5 0,93 2 0,119-12 0,-1-4 0,-110-7 0,53-1 0,123 4 0,0-2 0,0 0 0,0-2 0,0 0 0,0-1 0,1-1 0,0-1 0,0-1 0,0-1 0,-19-10 0,0 0 0,-1 2 0,-78-19 0,0 0 0,59 23-1365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4-01T15:05:57.313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2684 228 24575,'-49'1'0,"25"1"0,0-2 0,0 0 0,-1-2 0,1 0 0,0-2 0,-46-13 0,117 13 0,328 18 0,18-1 0,-366-12 0,-1 2 0,31 5 0,-29-3 0,49 3 0,175-9 0,-2751 1 0,2465-2 0,-62-11 0,30 2 0,37 6 0,1-2 0,0-1 0,-28-11 0,-53-15 0,92 29 0,0-2 0,1 0 0,-1 0 0,1-2 0,-27-18 0,8 5 0,2 0 0,22 15 0,0-1 0,0 2 0,0-1 0,-22-7 0,29 12 0,0 1 0,0 1 0,0-1 0,0 0 0,0 1 0,0 0 0,0 0 0,0 0 0,-1 0 0,1 1 0,0 0 0,0-1 0,0 1 0,0 1 0,1-1 0,-1 1 0,0-1 0,0 1 0,-5 4 0,2-1 0,0 1 0,1-1 0,0 1 0,0 0 0,0 0 0,1 1 0,0 0 0,0 0 0,0 0 0,1 0 0,0 1 0,1 0 0,-5 15 0,1 5 0,1 0 0,-4 52 0,6-38 0,2 12 0,3-44 0,-1 1 0,0 0 0,-1 0 0,0 0 0,-1-1 0,-3 14 0,4-23 0,1 1 0,-1-1 0,1 0 0,-1 0 0,0 0 0,1 0 0,-1 0 0,0 0 0,0-1 0,0 1 0,1 0 0,-1 0 0,0 0 0,0-1 0,0 1 0,0 0 0,0-1 0,-1 1 0,1-1 0,0 0 0,0 1 0,0-1 0,0 0 0,-3 1 0,0-1 0,1 0 0,-1 0 0,0-1 0,0 1 0,1-1 0,-1 0 0,0 0 0,-4-2 0,-5-3 0,0 0 0,0-1 0,-15-11 0,-5-5-455,0 2 0,-57-26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447888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STER">
  <p:cSld name="MASTER">
    <p:bg>
      <p:bgPr>
        <a:solidFill>
          <a:srgbClr val="FFFFFF"/>
        </a:solidFill>
        <a:effectLst/>
      </p:bgPr>
    </p:bg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3"/>
          <p:cNvSpPr/>
          <p:nvPr/>
        </p:nvSpPr>
        <p:spPr>
          <a:xfrm>
            <a:off x="0" y="0"/>
            <a:ext cx="9143700" cy="123300"/>
          </a:xfrm>
          <a:prstGeom prst="rect">
            <a:avLst/>
          </a:prstGeom>
          <a:solidFill>
            <a:srgbClr val="1E3A5F"/>
          </a:solidFill>
          <a:ln w="12700" cap="flat" cmpd="sng">
            <a:solidFill>
              <a:srgbClr val="1E3A5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13"/>
          <p:cNvSpPr/>
          <p:nvPr/>
        </p:nvSpPr>
        <p:spPr>
          <a:xfrm>
            <a:off x="377190" y="4834890"/>
            <a:ext cx="2880300" cy="15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5D6B82"/>
              </a:buClr>
              <a:buSzPts val="700"/>
              <a:buFont typeface="Arial"/>
              <a:buNone/>
            </a:pPr>
            <a:r>
              <a:rPr lang="fr" sz="700" b="0" i="0" u="none" strike="noStrike" cap="none">
                <a:solidFill>
                  <a:srgbClr val="5D6B82"/>
                </a:solidFill>
                <a:latin typeface="Arial"/>
                <a:ea typeface="Arial"/>
                <a:cs typeface="Arial"/>
                <a:sym typeface="Arial"/>
              </a:rPr>
              <a:t>Méthodologie • Dissertation française</a:t>
            </a:r>
            <a:endParaRPr sz="7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06499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customXml" Target="../ink/ink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8B4C84A8-EF32-C641-6A78-03619C0B1C83}"/>
              </a:ext>
            </a:extLst>
          </p:cNvPr>
          <p:cNvSpPr txBox="1"/>
          <p:nvPr/>
        </p:nvSpPr>
        <p:spPr>
          <a:xfrm>
            <a:off x="461639" y="433378"/>
            <a:ext cx="8469297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b="1" dirty="0"/>
              <a:t>Università degli Studi di Cagliari</a:t>
            </a:r>
            <a:br>
              <a:rPr lang="it-IT" sz="1600" dirty="0"/>
            </a:br>
            <a:r>
              <a:rPr lang="it-IT" sz="1600" b="1" dirty="0"/>
              <a:t>Facoltà di Studi Umanistici</a:t>
            </a:r>
          </a:p>
          <a:p>
            <a:pPr algn="ctr"/>
            <a:endParaRPr lang="it-IT" sz="1600" dirty="0"/>
          </a:p>
          <a:p>
            <a:pPr algn="ctr"/>
            <a:br>
              <a:rPr lang="it-IT" sz="1600" dirty="0"/>
            </a:br>
            <a:endParaRPr lang="it-IT" sz="1600" dirty="0"/>
          </a:p>
          <a:p>
            <a:pPr algn="ctr"/>
            <a:endParaRPr lang="it-IT" sz="1600" b="1" dirty="0"/>
          </a:p>
          <a:p>
            <a:pPr algn="ctr"/>
            <a:r>
              <a:rPr lang="it-IT" sz="1600" b="1" dirty="0"/>
              <a:t>LM-37 – Lingue e Letterature Moderne Europee e Americane</a:t>
            </a:r>
            <a:br>
              <a:rPr lang="it-IT" sz="1600" dirty="0"/>
            </a:br>
            <a:r>
              <a:rPr lang="it-IT" sz="1600" b="1" dirty="0"/>
              <a:t>Secondo anno</a:t>
            </a:r>
            <a:endParaRPr lang="it-IT" sz="1600" dirty="0"/>
          </a:p>
          <a:p>
            <a:pPr algn="ctr"/>
            <a:br>
              <a:rPr lang="it-IT" sz="1600" dirty="0"/>
            </a:br>
            <a:endParaRPr lang="it-IT" sz="1600" dirty="0"/>
          </a:p>
          <a:p>
            <a:pPr algn="ctr"/>
            <a:r>
              <a:rPr lang="it-IT" sz="1600" b="1" dirty="0"/>
              <a:t>Francese 5</a:t>
            </a:r>
          </a:p>
          <a:p>
            <a:pPr algn="ctr"/>
            <a:br>
              <a:rPr lang="it-IT" sz="1600" dirty="0"/>
            </a:br>
            <a:endParaRPr lang="it-IT" sz="1600" dirty="0"/>
          </a:p>
          <a:p>
            <a:pPr algn="ctr"/>
            <a:r>
              <a:rPr lang="it-IT" sz="1600" b="1" dirty="0"/>
              <a:t>Dott.ssa Julie Claudia Barreau</a:t>
            </a:r>
            <a:endParaRPr lang="it-IT" sz="1600" dirty="0"/>
          </a:p>
          <a:p>
            <a:pPr algn="ctr"/>
            <a:br>
              <a:rPr lang="it-IT" sz="1600" dirty="0"/>
            </a:br>
            <a:endParaRPr lang="it-IT" sz="1600" dirty="0"/>
          </a:p>
          <a:p>
            <a:pPr algn="ctr"/>
            <a:r>
              <a:rPr lang="it-IT" sz="1600" b="1"/>
              <a:t>13 maggio </a:t>
            </a:r>
            <a:r>
              <a:rPr lang="it-IT" sz="1600" b="1" dirty="0"/>
              <a:t>2026</a:t>
            </a:r>
            <a:endParaRPr lang="it-IT" sz="1600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57B4F21C-CBD5-320A-7CB2-7BE0F9EC33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5702" y="1049926"/>
            <a:ext cx="642520" cy="64252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Encre 2">
                <a:extLst>
                  <a:ext uri="{FF2B5EF4-FFF2-40B4-BE49-F238E27FC236}">
                    <a16:creationId xmlns:a16="http://schemas.microsoft.com/office/drawing/2014/main" id="{7497E9B5-3FE8-AE93-C931-3E5CA79E5C64}"/>
                  </a:ext>
                </a:extLst>
              </p14:cNvPr>
              <p14:cNvContentPartPr/>
              <p14:nvPr/>
            </p14:nvContentPartPr>
            <p14:xfrm>
              <a:off x="203987" y="4773520"/>
              <a:ext cx="405360" cy="75600"/>
            </p14:xfrm>
          </p:contentPart>
        </mc:Choice>
        <mc:Fallback xmlns="">
          <p:pic>
            <p:nvPicPr>
              <p:cNvPr id="3" name="Encre 2">
                <a:extLst>
                  <a:ext uri="{FF2B5EF4-FFF2-40B4-BE49-F238E27FC236}">
                    <a16:creationId xmlns:a16="http://schemas.microsoft.com/office/drawing/2014/main" id="{7497E9B5-3FE8-AE93-C931-3E5CA79E5C64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41347" y="4710880"/>
                <a:ext cx="531000" cy="201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5" name="Encre 4">
                <a:extLst>
                  <a:ext uri="{FF2B5EF4-FFF2-40B4-BE49-F238E27FC236}">
                    <a16:creationId xmlns:a16="http://schemas.microsoft.com/office/drawing/2014/main" id="{8093A13B-087E-BB36-5E9B-67BE83F74148}"/>
                  </a:ext>
                </a:extLst>
              </p14:cNvPr>
              <p14:cNvContentPartPr/>
              <p14:nvPr/>
            </p14:nvContentPartPr>
            <p14:xfrm>
              <a:off x="576947" y="4935880"/>
              <a:ext cx="1266480" cy="82080"/>
            </p14:xfrm>
          </p:contentPart>
        </mc:Choice>
        <mc:Fallback xmlns="">
          <p:pic>
            <p:nvPicPr>
              <p:cNvPr id="5" name="Encre 4">
                <a:extLst>
                  <a:ext uri="{FF2B5EF4-FFF2-40B4-BE49-F238E27FC236}">
                    <a16:creationId xmlns:a16="http://schemas.microsoft.com/office/drawing/2014/main" id="{8093A13B-087E-BB36-5E9B-67BE83F74148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13947" y="4872880"/>
                <a:ext cx="1392120" cy="207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6" name="Encre 5">
                <a:extLst>
                  <a:ext uri="{FF2B5EF4-FFF2-40B4-BE49-F238E27FC236}">
                    <a16:creationId xmlns:a16="http://schemas.microsoft.com/office/drawing/2014/main" id="{9AB0BCD1-D07C-299A-5A90-820417F1570D}"/>
                  </a:ext>
                </a:extLst>
              </p14:cNvPr>
              <p14:cNvContentPartPr/>
              <p14:nvPr/>
            </p14:nvContentPartPr>
            <p14:xfrm>
              <a:off x="391907" y="4809520"/>
              <a:ext cx="1332720" cy="167400"/>
            </p14:xfrm>
          </p:contentPart>
        </mc:Choice>
        <mc:Fallback xmlns="">
          <p:pic>
            <p:nvPicPr>
              <p:cNvPr id="6" name="Encre 5">
                <a:extLst>
                  <a:ext uri="{FF2B5EF4-FFF2-40B4-BE49-F238E27FC236}">
                    <a16:creationId xmlns:a16="http://schemas.microsoft.com/office/drawing/2014/main" id="{9AB0BCD1-D07C-299A-5A90-820417F1570D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29267" y="4746880"/>
                <a:ext cx="1458360" cy="293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65972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bg>
      <p:bgPr>
        <a:solidFill>
          <a:srgbClr val="F8FA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9144000" cy="64008"/>
          </a:xfrm>
          <a:prstGeom prst="rect">
            <a:avLst/>
          </a:prstGeom>
          <a:solidFill>
            <a:srgbClr val="6B3FA0"/>
          </a:solidFill>
          <a:ln w="12700">
            <a:solidFill>
              <a:srgbClr val="6B3FA0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3" name="Shape 1"/>
          <p:cNvSpPr/>
          <p:nvPr/>
        </p:nvSpPr>
        <p:spPr>
          <a:xfrm>
            <a:off x="0" y="64008"/>
            <a:ext cx="201168" cy="5084064"/>
          </a:xfrm>
          <a:prstGeom prst="rect">
            <a:avLst/>
          </a:prstGeom>
          <a:solidFill>
            <a:srgbClr val="6B3FA0"/>
          </a:solidFill>
          <a:ln w="12700">
            <a:solidFill>
              <a:srgbClr val="6B3FA0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4" name="Text 2"/>
          <p:cNvSpPr/>
          <p:nvPr/>
        </p:nvSpPr>
        <p:spPr>
          <a:xfrm>
            <a:off x="457200" y="182880"/>
            <a:ext cx="8412480" cy="59436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fr-FR" sz="2800" b="1" noProof="0" dirty="0">
                <a:solidFill>
                  <a:srgbClr val="1A365D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La graphie  « ô »</a:t>
            </a:r>
            <a:endParaRPr lang="fr-FR" sz="2800" noProof="0" dirty="0"/>
          </a:p>
        </p:txBody>
      </p:sp>
      <p:sp>
        <p:nvSpPr>
          <p:cNvPr id="5" name="Text 3"/>
          <p:cNvSpPr/>
          <p:nvPr/>
        </p:nvSpPr>
        <p:spPr>
          <a:xfrm>
            <a:off x="457200" y="777240"/>
            <a:ext cx="8412480" cy="3200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fr-FR" sz="1400" i="1" noProof="0" dirty="0">
                <a:solidFill>
                  <a:srgbClr val="4A5568"/>
                </a:solidFill>
                <a:latin typeface="Calibri Light" pitchFamily="34" charset="0"/>
                <a:ea typeface="Calibri Light" pitchFamily="34" charset="-122"/>
                <a:cs typeface="Calibri Light" pitchFamily="34" charset="-120"/>
              </a:rPr>
              <a:t>L'accent circonflexe est toujours fermé</a:t>
            </a:r>
            <a:endParaRPr lang="fr-FR" sz="1400" noProof="0" dirty="0"/>
          </a:p>
        </p:txBody>
      </p:sp>
      <p:sp>
        <p:nvSpPr>
          <p:cNvPr id="6" name="Shape 4"/>
          <p:cNvSpPr/>
          <p:nvPr/>
        </p:nvSpPr>
        <p:spPr>
          <a:xfrm>
            <a:off x="0" y="5065776"/>
            <a:ext cx="9144000" cy="77724"/>
          </a:xfrm>
          <a:prstGeom prst="rect">
            <a:avLst/>
          </a:prstGeom>
          <a:solidFill>
            <a:srgbClr val="6B3FA0"/>
          </a:solidFill>
          <a:ln w="12700">
            <a:solidFill>
              <a:srgbClr val="6B3FA0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7" name="Shape 5"/>
          <p:cNvSpPr/>
          <p:nvPr/>
        </p:nvSpPr>
        <p:spPr>
          <a:xfrm>
            <a:off x="411480" y="1234440"/>
            <a:ext cx="1828800" cy="1828800"/>
          </a:xfrm>
          <a:prstGeom prst="roundRect">
            <a:avLst>
              <a:gd name="adj" fmla="val 7500"/>
            </a:avLst>
          </a:prstGeom>
          <a:solidFill>
            <a:srgbClr val="6B3FA0"/>
          </a:solidFill>
          <a:ln w="12700">
            <a:solidFill>
              <a:srgbClr val="6B3FA0"/>
            </a:solidFill>
            <a:prstDash val="solid"/>
          </a:ln>
          <a:effectLst>
            <a:outerShdw blurRad="101600" dist="38100" dir="8100000" algn="bl" rotWithShape="0">
              <a:srgbClr val="000000">
                <a:alpha val="10000"/>
              </a:srgbClr>
            </a:outerShdw>
          </a:effectLst>
        </p:spPr>
        <p:txBody>
          <a:bodyPr/>
          <a:lstStyle/>
          <a:p>
            <a:endParaRPr lang="fr-FR" noProof="0" dirty="0"/>
          </a:p>
        </p:txBody>
      </p:sp>
      <p:sp>
        <p:nvSpPr>
          <p:cNvPr id="8" name="Text 6"/>
          <p:cNvSpPr/>
          <p:nvPr/>
        </p:nvSpPr>
        <p:spPr>
          <a:xfrm>
            <a:off x="411480" y="1234440"/>
            <a:ext cx="1828800" cy="18288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fr-FR" sz="7200" b="1" noProof="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ô</a:t>
            </a:r>
            <a:endParaRPr lang="fr-FR" sz="7200" noProof="0" dirty="0"/>
          </a:p>
        </p:txBody>
      </p:sp>
      <p:sp>
        <p:nvSpPr>
          <p:cNvPr id="9" name="Shape 7"/>
          <p:cNvSpPr/>
          <p:nvPr/>
        </p:nvSpPr>
        <p:spPr>
          <a:xfrm>
            <a:off x="411480" y="3200400"/>
            <a:ext cx="1828800" cy="502920"/>
          </a:xfrm>
          <a:prstGeom prst="roundRect">
            <a:avLst>
              <a:gd name="adj" fmla="val 14545"/>
            </a:avLst>
          </a:prstGeom>
          <a:solidFill>
            <a:srgbClr val="F3EDFC"/>
          </a:solidFill>
          <a:ln w="12700">
            <a:solidFill>
              <a:srgbClr val="6B3FA0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10" name="Text 8"/>
          <p:cNvSpPr/>
          <p:nvPr/>
        </p:nvSpPr>
        <p:spPr>
          <a:xfrm>
            <a:off x="411480" y="3200400"/>
            <a:ext cx="1828800" cy="5029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fr-FR" sz="1400" b="1" noProof="0" dirty="0">
                <a:solidFill>
                  <a:srgbClr val="6B3FA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[o] — fermé</a:t>
            </a:r>
            <a:endParaRPr lang="fr-FR" sz="1400" noProof="0" dirty="0"/>
          </a:p>
        </p:txBody>
      </p:sp>
      <p:sp>
        <p:nvSpPr>
          <p:cNvPr id="11" name="Text 9"/>
          <p:cNvSpPr/>
          <p:nvPr/>
        </p:nvSpPr>
        <p:spPr>
          <a:xfrm>
            <a:off x="411480" y="3749040"/>
            <a:ext cx="1828800" cy="2743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fr-FR" sz="1100" i="1" noProof="0" dirty="0">
                <a:solidFill>
                  <a:srgbClr val="4A5568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^ chapeau !</a:t>
            </a:r>
            <a:endParaRPr lang="fr-FR" sz="1100" noProof="0" dirty="0"/>
          </a:p>
        </p:txBody>
      </p:sp>
      <p:sp>
        <p:nvSpPr>
          <p:cNvPr id="12" name="Shape 10"/>
          <p:cNvSpPr/>
          <p:nvPr/>
        </p:nvSpPr>
        <p:spPr>
          <a:xfrm>
            <a:off x="2468880" y="1234440"/>
            <a:ext cx="6263640" cy="1280160"/>
          </a:xfrm>
          <a:prstGeom prst="rect">
            <a:avLst/>
          </a:prstGeom>
          <a:solidFill>
            <a:srgbClr val="FFFFFF"/>
          </a:solidFill>
          <a:ln w="12700">
            <a:solidFill>
              <a:srgbClr val="EDF2F7"/>
            </a:solidFill>
            <a:prstDash val="solid"/>
          </a:ln>
          <a:effectLst>
            <a:outerShdw blurRad="101600" dist="38100" dir="8100000" algn="bl" rotWithShape="0">
              <a:srgbClr val="000000">
                <a:alpha val="10000"/>
              </a:srgbClr>
            </a:outerShdw>
          </a:effectLst>
        </p:spPr>
        <p:txBody>
          <a:bodyPr/>
          <a:lstStyle/>
          <a:p>
            <a:endParaRPr lang="fr-FR" noProof="0" dirty="0"/>
          </a:p>
        </p:txBody>
      </p:sp>
      <p:sp>
        <p:nvSpPr>
          <p:cNvPr id="13" name="Shape 11"/>
          <p:cNvSpPr/>
          <p:nvPr/>
        </p:nvSpPr>
        <p:spPr>
          <a:xfrm>
            <a:off x="2468880" y="1234440"/>
            <a:ext cx="6263640" cy="64008"/>
          </a:xfrm>
          <a:prstGeom prst="rect">
            <a:avLst/>
          </a:prstGeom>
          <a:solidFill>
            <a:srgbClr val="6B3FA0"/>
          </a:solidFill>
          <a:ln w="12700">
            <a:solidFill>
              <a:srgbClr val="6B3FA0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14" name="Text 12"/>
          <p:cNvSpPr/>
          <p:nvPr/>
        </p:nvSpPr>
        <p:spPr>
          <a:xfrm>
            <a:off x="2606040" y="1316736"/>
            <a:ext cx="5989320" cy="2286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fr-FR" sz="1000" b="1" noProof="0" dirty="0">
                <a:solidFill>
                  <a:srgbClr val="6B3FA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LA RÈGLE</a:t>
            </a:r>
            <a:endParaRPr lang="fr-FR" sz="1000" noProof="0" dirty="0"/>
          </a:p>
        </p:txBody>
      </p:sp>
      <p:sp>
        <p:nvSpPr>
          <p:cNvPr id="15" name="Text 13"/>
          <p:cNvSpPr/>
          <p:nvPr/>
        </p:nvSpPr>
        <p:spPr>
          <a:xfrm>
            <a:off x="2606040" y="1554480"/>
            <a:ext cx="5989320" cy="82296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buNone/>
            </a:pPr>
            <a:r>
              <a:rPr lang="fr-FR" sz="1400" noProof="0" dirty="0">
                <a:solidFill>
                  <a:srgbClr val="1A202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L'accent circonflexe (^) sur le « o » → son toujours fermé [o]. Il indique souvent un « s » disparu en ancien français !</a:t>
            </a:r>
            <a:endParaRPr lang="fr-FR" sz="1400" noProof="0" dirty="0"/>
          </a:p>
        </p:txBody>
      </p:sp>
      <p:sp>
        <p:nvSpPr>
          <p:cNvPr id="16" name="Shape 14"/>
          <p:cNvSpPr/>
          <p:nvPr/>
        </p:nvSpPr>
        <p:spPr>
          <a:xfrm>
            <a:off x="2468880" y="2606040"/>
            <a:ext cx="6263640" cy="2103120"/>
          </a:xfrm>
          <a:prstGeom prst="rect">
            <a:avLst/>
          </a:prstGeom>
          <a:solidFill>
            <a:srgbClr val="F3EDFC"/>
          </a:solidFill>
          <a:ln w="12700">
            <a:solidFill>
              <a:srgbClr val="6B3FA0"/>
            </a:solidFill>
            <a:prstDash val="solid"/>
          </a:ln>
          <a:effectLst>
            <a:outerShdw blurRad="101600" dist="38100" dir="8100000" algn="bl" rotWithShape="0">
              <a:srgbClr val="000000">
                <a:alpha val="10000"/>
              </a:srgbClr>
            </a:outerShdw>
          </a:effectLst>
        </p:spPr>
        <p:txBody>
          <a:bodyPr/>
          <a:lstStyle/>
          <a:p>
            <a:endParaRPr lang="fr-FR" noProof="0" dirty="0"/>
          </a:p>
        </p:txBody>
      </p:sp>
      <p:sp>
        <p:nvSpPr>
          <p:cNvPr id="17" name="Shape 15"/>
          <p:cNvSpPr/>
          <p:nvPr/>
        </p:nvSpPr>
        <p:spPr>
          <a:xfrm>
            <a:off x="2468880" y="2606040"/>
            <a:ext cx="6263640" cy="54864"/>
          </a:xfrm>
          <a:prstGeom prst="rect">
            <a:avLst/>
          </a:prstGeom>
          <a:solidFill>
            <a:srgbClr val="6B3FA0"/>
          </a:solidFill>
          <a:ln w="12700">
            <a:solidFill>
              <a:srgbClr val="6B3FA0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18" name="Text 16"/>
          <p:cNvSpPr/>
          <p:nvPr/>
        </p:nvSpPr>
        <p:spPr>
          <a:xfrm>
            <a:off x="2606040" y="2679192"/>
            <a:ext cx="5989320" cy="2560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fr-FR" sz="1000" b="1" noProof="0" dirty="0">
                <a:solidFill>
                  <a:srgbClr val="6B3FA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EXEMPLES</a:t>
            </a:r>
            <a:endParaRPr lang="fr-FR" sz="1000" noProof="0" dirty="0"/>
          </a:p>
        </p:txBody>
      </p:sp>
      <p:sp>
        <p:nvSpPr>
          <p:cNvPr id="19" name="Text 17"/>
          <p:cNvSpPr/>
          <p:nvPr/>
        </p:nvSpPr>
        <p:spPr>
          <a:xfrm>
            <a:off x="2606040" y="2944368"/>
            <a:ext cx="5989320" cy="5029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fr-FR" sz="1900" noProof="0" dirty="0">
                <a:solidFill>
                  <a:srgbClr val="1A202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h</a:t>
            </a:r>
            <a:r>
              <a:rPr lang="fr-FR" sz="1900" b="1" noProof="0" dirty="0">
                <a:solidFill>
                  <a:srgbClr val="6B3FA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ô</a:t>
            </a:r>
            <a:r>
              <a:rPr lang="fr-FR" sz="1900" noProof="0" dirty="0">
                <a:solidFill>
                  <a:srgbClr val="1A202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pital  ·  fant</a:t>
            </a:r>
            <a:r>
              <a:rPr lang="fr-FR" sz="1900" b="1" noProof="0" dirty="0">
                <a:solidFill>
                  <a:srgbClr val="6B3FA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ô</a:t>
            </a:r>
            <a:r>
              <a:rPr lang="fr-FR" sz="1900" noProof="0" dirty="0">
                <a:solidFill>
                  <a:srgbClr val="1A202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me  ·  dipl</a:t>
            </a:r>
            <a:r>
              <a:rPr lang="fr-FR" sz="1900" b="1" noProof="0" dirty="0">
                <a:solidFill>
                  <a:srgbClr val="6B3FA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ô</a:t>
            </a:r>
            <a:r>
              <a:rPr lang="fr-FR" sz="1900" noProof="0" dirty="0">
                <a:solidFill>
                  <a:srgbClr val="1A202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me  ·  h</a:t>
            </a:r>
            <a:r>
              <a:rPr lang="fr-FR" sz="1900" b="1" noProof="0" dirty="0">
                <a:solidFill>
                  <a:srgbClr val="6B3FA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ô</a:t>
            </a:r>
            <a:r>
              <a:rPr lang="fr-FR" sz="1900" noProof="0" dirty="0">
                <a:solidFill>
                  <a:srgbClr val="1A202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tel</a:t>
            </a:r>
            <a:endParaRPr lang="fr-FR" sz="1900" noProof="0" dirty="0"/>
          </a:p>
        </p:txBody>
      </p:sp>
      <p:sp>
        <p:nvSpPr>
          <p:cNvPr id="20" name="Text 18"/>
          <p:cNvSpPr/>
          <p:nvPr/>
        </p:nvSpPr>
        <p:spPr>
          <a:xfrm>
            <a:off x="2606040" y="3493008"/>
            <a:ext cx="5989320" cy="5029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fr-FR" sz="1900" noProof="0" dirty="0">
                <a:solidFill>
                  <a:srgbClr val="1A202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c</a:t>
            </a:r>
            <a:r>
              <a:rPr lang="fr-FR" sz="1900" b="1" noProof="0" dirty="0">
                <a:solidFill>
                  <a:srgbClr val="6B3FA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ô</a:t>
            </a:r>
            <a:r>
              <a:rPr lang="fr-FR" sz="1900" noProof="0" dirty="0">
                <a:solidFill>
                  <a:srgbClr val="1A202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ne  ·  c</a:t>
            </a:r>
            <a:r>
              <a:rPr lang="fr-FR" sz="1900" b="1" noProof="0" dirty="0">
                <a:solidFill>
                  <a:srgbClr val="6B3FA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ô</a:t>
            </a:r>
            <a:r>
              <a:rPr lang="fr-FR" sz="1900" noProof="0" dirty="0">
                <a:solidFill>
                  <a:srgbClr val="1A202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te  ·  tr</a:t>
            </a:r>
            <a:r>
              <a:rPr lang="fr-FR" sz="1900" b="1" noProof="0" dirty="0">
                <a:solidFill>
                  <a:srgbClr val="6B3FA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ô</a:t>
            </a:r>
            <a:r>
              <a:rPr lang="fr-FR" sz="1900" noProof="0" dirty="0">
                <a:solidFill>
                  <a:srgbClr val="1A202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ne  ·  ar</a:t>
            </a:r>
            <a:r>
              <a:rPr lang="fr-FR" sz="1900" b="1" noProof="0" dirty="0">
                <a:solidFill>
                  <a:srgbClr val="7030A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ô</a:t>
            </a:r>
            <a:r>
              <a:rPr lang="fr-FR" sz="1900" noProof="0" dirty="0">
                <a:solidFill>
                  <a:srgbClr val="1A202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me</a:t>
            </a:r>
            <a:endParaRPr lang="fr-FR" sz="1900" noProof="0" dirty="0"/>
          </a:p>
        </p:txBody>
      </p:sp>
      <p:sp>
        <p:nvSpPr>
          <p:cNvPr id="21" name="Shape 19"/>
          <p:cNvSpPr/>
          <p:nvPr/>
        </p:nvSpPr>
        <p:spPr>
          <a:xfrm>
            <a:off x="2468880" y="4681728"/>
            <a:ext cx="6263640" cy="347472"/>
          </a:xfrm>
          <a:prstGeom prst="roundRect">
            <a:avLst>
              <a:gd name="adj" fmla="val 18421"/>
            </a:avLst>
          </a:prstGeom>
          <a:solidFill>
            <a:srgbClr val="FFF8E7"/>
          </a:solidFill>
          <a:ln w="12700">
            <a:solidFill>
              <a:srgbClr val="E8A020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22" name="Text 20"/>
          <p:cNvSpPr/>
          <p:nvPr/>
        </p:nvSpPr>
        <p:spPr>
          <a:xfrm>
            <a:off x="2606040" y="4681728"/>
            <a:ext cx="1188720" cy="3474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endParaRPr lang="fr-FR" sz="1200" noProof="0" dirty="0"/>
          </a:p>
        </p:txBody>
      </p:sp>
      <p:sp>
        <p:nvSpPr>
          <p:cNvPr id="23" name="Text 21"/>
          <p:cNvSpPr/>
          <p:nvPr/>
        </p:nvSpPr>
        <p:spPr>
          <a:xfrm>
            <a:off x="2606040" y="4681728"/>
            <a:ext cx="5989320" cy="3474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fr-FR" sz="1200" i="1" noProof="0" dirty="0">
                <a:solidFill>
                  <a:srgbClr val="6B4A0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 Histoire : h</a:t>
            </a:r>
            <a:r>
              <a:rPr lang="fr-FR" sz="1200" b="1" noProof="0" dirty="0">
                <a:solidFill>
                  <a:srgbClr val="6B4A0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ô</a:t>
            </a:r>
            <a:r>
              <a:rPr lang="fr-FR" sz="1200" i="1" noProof="0" dirty="0">
                <a:solidFill>
                  <a:srgbClr val="6B4A0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pital vient de « </a:t>
            </a:r>
            <a:r>
              <a:rPr lang="fr-FR" sz="1200" i="1" noProof="0" dirty="0" err="1">
                <a:solidFill>
                  <a:srgbClr val="6B4A0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hospitalis</a:t>
            </a:r>
            <a:r>
              <a:rPr lang="fr-FR" sz="1200" i="1" noProof="0" dirty="0">
                <a:solidFill>
                  <a:srgbClr val="6B4A0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 » (latin), le ô cache un « s » disparu !</a:t>
            </a:r>
            <a:endParaRPr lang="fr-FR" sz="1200" noProof="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bg>
      <p:bgPr>
        <a:solidFill>
          <a:srgbClr val="F8FA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9144000" cy="64008"/>
          </a:xfrm>
          <a:prstGeom prst="rect">
            <a:avLst/>
          </a:prstGeom>
          <a:solidFill>
            <a:srgbClr val="E8A020"/>
          </a:solidFill>
          <a:ln w="12700">
            <a:solidFill>
              <a:srgbClr val="E8A020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3" name="Shape 1"/>
          <p:cNvSpPr/>
          <p:nvPr/>
        </p:nvSpPr>
        <p:spPr>
          <a:xfrm>
            <a:off x="0" y="64008"/>
            <a:ext cx="201168" cy="5084064"/>
          </a:xfrm>
          <a:prstGeom prst="rect">
            <a:avLst/>
          </a:prstGeom>
          <a:solidFill>
            <a:srgbClr val="E8A020"/>
          </a:solidFill>
          <a:ln w="12700">
            <a:solidFill>
              <a:srgbClr val="E8A020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4" name="Text 2"/>
          <p:cNvSpPr/>
          <p:nvPr/>
        </p:nvSpPr>
        <p:spPr>
          <a:xfrm>
            <a:off x="457200" y="182880"/>
            <a:ext cx="8412480" cy="59436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fr-FR" sz="2800" b="1" noProof="0" dirty="0">
                <a:solidFill>
                  <a:srgbClr val="1A365D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Les exceptions à connaître</a:t>
            </a:r>
            <a:endParaRPr lang="fr-FR" sz="2800" noProof="0" dirty="0"/>
          </a:p>
        </p:txBody>
      </p:sp>
      <p:sp>
        <p:nvSpPr>
          <p:cNvPr id="5" name="Text 3"/>
          <p:cNvSpPr/>
          <p:nvPr/>
        </p:nvSpPr>
        <p:spPr>
          <a:xfrm>
            <a:off x="457200" y="777240"/>
            <a:ext cx="8412480" cy="3200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fr-FR" sz="1400" i="1" noProof="0" dirty="0">
                <a:solidFill>
                  <a:srgbClr val="4A5568"/>
                </a:solidFill>
                <a:latin typeface="Calibri Light" pitchFamily="34" charset="0"/>
                <a:ea typeface="Calibri Light" pitchFamily="34" charset="-122"/>
                <a:cs typeface="Calibri Light" pitchFamily="34" charset="-120"/>
              </a:rPr>
              <a:t>Quelques cas surprenants... mais logiques !</a:t>
            </a:r>
            <a:endParaRPr lang="fr-FR" sz="1400" noProof="0" dirty="0"/>
          </a:p>
        </p:txBody>
      </p:sp>
      <p:sp>
        <p:nvSpPr>
          <p:cNvPr id="6" name="Shape 4"/>
          <p:cNvSpPr/>
          <p:nvPr/>
        </p:nvSpPr>
        <p:spPr>
          <a:xfrm>
            <a:off x="0" y="5065776"/>
            <a:ext cx="9144000" cy="77724"/>
          </a:xfrm>
          <a:prstGeom prst="rect">
            <a:avLst/>
          </a:prstGeom>
          <a:solidFill>
            <a:srgbClr val="E8A020"/>
          </a:solidFill>
          <a:ln w="12700">
            <a:solidFill>
              <a:srgbClr val="E8A020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7" name="Shape 5"/>
          <p:cNvSpPr/>
          <p:nvPr/>
        </p:nvSpPr>
        <p:spPr>
          <a:xfrm>
            <a:off x="411480" y="1234440"/>
            <a:ext cx="3977640" cy="1874520"/>
          </a:xfrm>
          <a:prstGeom prst="rect">
            <a:avLst/>
          </a:prstGeom>
          <a:solidFill>
            <a:srgbClr val="FFFFFF"/>
          </a:solidFill>
          <a:ln w="12700">
            <a:solidFill>
              <a:srgbClr val="FFF8E7"/>
            </a:solidFill>
            <a:prstDash val="solid"/>
          </a:ln>
          <a:effectLst>
            <a:outerShdw blurRad="101600" dist="38100" dir="8100000" algn="bl" rotWithShape="0">
              <a:srgbClr val="000000">
                <a:alpha val="10000"/>
              </a:srgbClr>
            </a:outerShdw>
          </a:effectLst>
        </p:spPr>
        <p:txBody>
          <a:bodyPr/>
          <a:lstStyle/>
          <a:p>
            <a:endParaRPr lang="fr-FR" noProof="0" dirty="0"/>
          </a:p>
        </p:txBody>
      </p:sp>
      <p:sp>
        <p:nvSpPr>
          <p:cNvPr id="8" name="Shape 6"/>
          <p:cNvSpPr/>
          <p:nvPr/>
        </p:nvSpPr>
        <p:spPr>
          <a:xfrm>
            <a:off x="411480" y="1234440"/>
            <a:ext cx="3977640" cy="64008"/>
          </a:xfrm>
          <a:prstGeom prst="rect">
            <a:avLst/>
          </a:prstGeom>
          <a:solidFill>
            <a:srgbClr val="E8A020"/>
          </a:solidFill>
          <a:ln w="12700">
            <a:solidFill>
              <a:srgbClr val="E8A020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9" name="Text 7"/>
          <p:cNvSpPr/>
          <p:nvPr/>
        </p:nvSpPr>
        <p:spPr>
          <a:xfrm>
            <a:off x="548640" y="1316736"/>
            <a:ext cx="3749040" cy="2560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fr-FR" sz="1000" b="1" noProof="0" dirty="0">
                <a:solidFill>
                  <a:srgbClr val="E8A02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⚠️  EXCEPTION 1</a:t>
            </a:r>
            <a:endParaRPr lang="fr-FR" sz="1000" noProof="0" dirty="0"/>
          </a:p>
        </p:txBody>
      </p:sp>
      <p:sp>
        <p:nvSpPr>
          <p:cNvPr id="10" name="Text 8"/>
          <p:cNvSpPr/>
          <p:nvPr/>
        </p:nvSpPr>
        <p:spPr>
          <a:xfrm>
            <a:off x="548640" y="1591056"/>
            <a:ext cx="3749040" cy="3200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fr-FR" sz="1400" b="1" noProof="0" dirty="0">
                <a:solidFill>
                  <a:srgbClr val="1A202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Fin de mot ≠ toujours « eau »</a:t>
            </a:r>
            <a:endParaRPr lang="fr-FR" sz="1400" noProof="0" dirty="0"/>
          </a:p>
        </p:txBody>
      </p:sp>
      <p:sp>
        <p:nvSpPr>
          <p:cNvPr id="11" name="Text 9"/>
          <p:cNvSpPr/>
          <p:nvPr/>
        </p:nvSpPr>
        <p:spPr>
          <a:xfrm>
            <a:off x="548640" y="1920240"/>
            <a:ext cx="3749040" cy="105156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fr-FR" sz="1600" noProof="0" dirty="0">
                <a:solidFill>
                  <a:srgbClr val="1A202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un crap</a:t>
            </a:r>
            <a:r>
              <a:rPr lang="fr-FR" sz="1600" b="1" noProof="0" dirty="0">
                <a:solidFill>
                  <a:srgbClr val="E8A02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aud</a:t>
            </a:r>
            <a:r>
              <a:rPr lang="fr-FR" sz="1600" noProof="0" dirty="0">
                <a:solidFill>
                  <a:srgbClr val="1A202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  ·  un noy</a:t>
            </a:r>
            <a:r>
              <a:rPr lang="fr-FR" sz="1600" b="1" noProof="0" dirty="0">
                <a:solidFill>
                  <a:srgbClr val="E8A02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au</a:t>
            </a:r>
            <a:endParaRPr lang="fr-FR" sz="1600" noProof="0" dirty="0"/>
          </a:p>
          <a:p>
            <a:pPr marL="0" indent="0" algn="l">
              <a:buNone/>
            </a:pPr>
            <a:r>
              <a:rPr lang="fr-FR" sz="1600" noProof="0" dirty="0">
                <a:solidFill>
                  <a:srgbClr val="1A202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f</a:t>
            </a:r>
            <a:r>
              <a:rPr lang="fr-FR" sz="1600" b="1" noProof="0" dirty="0">
                <a:solidFill>
                  <a:srgbClr val="E8A02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aux</a:t>
            </a:r>
            <a:r>
              <a:rPr lang="fr-FR" sz="1600" noProof="0" dirty="0">
                <a:solidFill>
                  <a:srgbClr val="1A202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  ·  un tuy</a:t>
            </a:r>
            <a:r>
              <a:rPr lang="fr-FR" sz="1600" b="1" noProof="0" dirty="0">
                <a:solidFill>
                  <a:srgbClr val="E8A02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au</a:t>
            </a:r>
            <a:endParaRPr lang="fr-FR" sz="1600" noProof="0" dirty="0"/>
          </a:p>
        </p:txBody>
      </p:sp>
      <p:sp>
        <p:nvSpPr>
          <p:cNvPr id="12" name="Shape 10"/>
          <p:cNvSpPr/>
          <p:nvPr/>
        </p:nvSpPr>
        <p:spPr>
          <a:xfrm>
            <a:off x="4754880" y="1234440"/>
            <a:ext cx="3977640" cy="1874520"/>
          </a:xfrm>
          <a:prstGeom prst="rect">
            <a:avLst/>
          </a:prstGeom>
          <a:solidFill>
            <a:srgbClr val="FFFFFF"/>
          </a:solidFill>
          <a:ln w="12700">
            <a:solidFill>
              <a:srgbClr val="E0F5F2"/>
            </a:solidFill>
            <a:prstDash val="solid"/>
          </a:ln>
          <a:effectLst>
            <a:outerShdw blurRad="101600" dist="38100" dir="8100000" algn="bl" rotWithShape="0">
              <a:srgbClr val="000000">
                <a:alpha val="10000"/>
              </a:srgbClr>
            </a:outerShdw>
          </a:effectLst>
        </p:spPr>
        <p:txBody>
          <a:bodyPr/>
          <a:lstStyle/>
          <a:p>
            <a:endParaRPr lang="fr-FR" noProof="0" dirty="0"/>
          </a:p>
        </p:txBody>
      </p:sp>
      <p:sp>
        <p:nvSpPr>
          <p:cNvPr id="13" name="Shape 11"/>
          <p:cNvSpPr/>
          <p:nvPr/>
        </p:nvSpPr>
        <p:spPr>
          <a:xfrm>
            <a:off x="4754880" y="1234440"/>
            <a:ext cx="3977640" cy="64008"/>
          </a:xfrm>
          <a:prstGeom prst="rect">
            <a:avLst/>
          </a:prstGeom>
          <a:solidFill>
            <a:srgbClr val="0D7C6E"/>
          </a:solidFill>
          <a:ln w="12700">
            <a:solidFill>
              <a:srgbClr val="0D7C6E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14" name="Text 12"/>
          <p:cNvSpPr/>
          <p:nvPr/>
        </p:nvSpPr>
        <p:spPr>
          <a:xfrm>
            <a:off x="4892040" y="1316736"/>
            <a:ext cx="3749040" cy="2560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fr-FR" sz="1000" b="1" noProof="0" dirty="0">
                <a:solidFill>
                  <a:srgbClr val="0D7C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⚠️  EXCEPTION 2</a:t>
            </a:r>
            <a:endParaRPr lang="fr-FR" sz="1000" noProof="0" dirty="0"/>
          </a:p>
        </p:txBody>
      </p:sp>
      <p:sp>
        <p:nvSpPr>
          <p:cNvPr id="15" name="Text 13"/>
          <p:cNvSpPr/>
          <p:nvPr/>
        </p:nvSpPr>
        <p:spPr>
          <a:xfrm>
            <a:off x="4892040" y="1591056"/>
            <a:ext cx="3749040" cy="3200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fr-FR" sz="1400" b="1" noProof="0" dirty="0">
                <a:solidFill>
                  <a:srgbClr val="1A202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Le « o » seul peut parfois être fermé !</a:t>
            </a:r>
            <a:endParaRPr lang="fr-FR" sz="1400" noProof="0" dirty="0"/>
          </a:p>
        </p:txBody>
      </p:sp>
      <p:sp>
        <p:nvSpPr>
          <p:cNvPr id="16" name="Text 14"/>
          <p:cNvSpPr/>
          <p:nvPr/>
        </p:nvSpPr>
        <p:spPr>
          <a:xfrm>
            <a:off x="4892040" y="1920240"/>
            <a:ext cx="3749040" cy="105156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fr-FR" sz="1600" noProof="0" dirty="0">
                <a:solidFill>
                  <a:srgbClr val="1A202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une ch</a:t>
            </a:r>
            <a:r>
              <a:rPr lang="fr-FR" sz="1600" b="1" noProof="0" dirty="0">
                <a:solidFill>
                  <a:srgbClr val="0D7C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o</a:t>
            </a:r>
            <a:r>
              <a:rPr lang="fr-FR" sz="1600" noProof="0" dirty="0">
                <a:solidFill>
                  <a:srgbClr val="1A202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se  ·  le d</a:t>
            </a:r>
            <a:r>
              <a:rPr lang="fr-FR" sz="1600" b="1" noProof="0" dirty="0">
                <a:solidFill>
                  <a:srgbClr val="0D7C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o</a:t>
            </a:r>
            <a:r>
              <a:rPr lang="fr-FR" sz="1600" noProof="0" dirty="0">
                <a:solidFill>
                  <a:srgbClr val="1A202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s</a:t>
            </a:r>
            <a:endParaRPr lang="fr-FR" sz="1600" noProof="0" dirty="0"/>
          </a:p>
          <a:p>
            <a:pPr marL="0" indent="0" algn="l">
              <a:buNone/>
            </a:pPr>
            <a:r>
              <a:rPr lang="fr-FR" sz="1600" noProof="0" dirty="0">
                <a:solidFill>
                  <a:srgbClr val="1A202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p</a:t>
            </a:r>
            <a:r>
              <a:rPr lang="fr-FR" sz="1600" b="1" noProof="0" dirty="0">
                <a:solidFill>
                  <a:srgbClr val="0D7C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o</a:t>
            </a:r>
            <a:r>
              <a:rPr lang="fr-FR" sz="1600" noProof="0" dirty="0">
                <a:solidFill>
                  <a:srgbClr val="1A202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ser  ·  la r</a:t>
            </a:r>
            <a:r>
              <a:rPr lang="fr-FR" sz="1600" b="1" noProof="0" dirty="0">
                <a:solidFill>
                  <a:srgbClr val="0D7C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o</a:t>
            </a:r>
            <a:r>
              <a:rPr lang="fr-FR" sz="1600" noProof="0" dirty="0">
                <a:solidFill>
                  <a:srgbClr val="1A202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se</a:t>
            </a:r>
            <a:endParaRPr lang="fr-FR" sz="1600" noProof="0" dirty="0"/>
          </a:p>
        </p:txBody>
      </p:sp>
      <p:sp>
        <p:nvSpPr>
          <p:cNvPr id="17" name="Text 15"/>
          <p:cNvSpPr/>
          <p:nvPr/>
        </p:nvSpPr>
        <p:spPr>
          <a:xfrm>
            <a:off x="4160520" y="1920240"/>
            <a:ext cx="822960" cy="5029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fr-FR" sz="2800" noProof="0" dirty="0">
                <a:solidFill>
                  <a:srgbClr val="718096"/>
                </a:solidFill>
              </a:rPr>
              <a:t>↔</a:t>
            </a:r>
            <a:endParaRPr lang="fr-FR" sz="2800" noProof="0" dirty="0"/>
          </a:p>
        </p:txBody>
      </p:sp>
      <p:sp>
        <p:nvSpPr>
          <p:cNvPr id="18" name="Shape 16"/>
          <p:cNvSpPr/>
          <p:nvPr/>
        </p:nvSpPr>
        <p:spPr>
          <a:xfrm>
            <a:off x="411480" y="3246120"/>
            <a:ext cx="8321040" cy="1463040"/>
          </a:xfrm>
          <a:prstGeom prst="rect">
            <a:avLst/>
          </a:prstGeom>
          <a:solidFill>
            <a:srgbClr val="EDF2F7"/>
          </a:solidFill>
          <a:ln w="12700">
            <a:solidFill>
              <a:srgbClr val="EDF2F7"/>
            </a:solidFill>
            <a:prstDash val="solid"/>
          </a:ln>
          <a:effectLst>
            <a:outerShdw blurRad="101600" dist="38100" dir="8100000" algn="bl" rotWithShape="0">
              <a:srgbClr val="000000">
                <a:alpha val="10000"/>
              </a:srgbClr>
            </a:outerShdw>
          </a:effectLst>
        </p:spPr>
        <p:txBody>
          <a:bodyPr/>
          <a:lstStyle/>
          <a:p>
            <a:endParaRPr lang="fr-FR" noProof="0" dirty="0"/>
          </a:p>
        </p:txBody>
      </p:sp>
      <p:sp>
        <p:nvSpPr>
          <p:cNvPr id="19" name="Text 17"/>
          <p:cNvSpPr/>
          <p:nvPr/>
        </p:nvSpPr>
        <p:spPr>
          <a:xfrm>
            <a:off x="548640" y="3310128"/>
            <a:ext cx="8046720" cy="2743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fr-FR" sz="1000" b="1" noProof="0" dirty="0">
                <a:solidFill>
                  <a:srgbClr val="1A365D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À RETENIR ABSOLUMENT</a:t>
            </a:r>
            <a:endParaRPr lang="fr-FR" sz="1000" noProof="0" dirty="0"/>
          </a:p>
        </p:txBody>
      </p:sp>
      <p:sp>
        <p:nvSpPr>
          <p:cNvPr id="20" name="Text 18"/>
          <p:cNvSpPr/>
          <p:nvPr/>
        </p:nvSpPr>
        <p:spPr>
          <a:xfrm>
            <a:off x="548640" y="3630168"/>
            <a:ext cx="548640" cy="24688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fr-FR" sz="1300" b="1" noProof="0" dirty="0">
                <a:solidFill>
                  <a:srgbClr val="0D7C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au</a:t>
            </a:r>
            <a:endParaRPr lang="fr-FR" sz="1300" noProof="0" dirty="0"/>
          </a:p>
        </p:txBody>
      </p:sp>
      <p:sp>
        <p:nvSpPr>
          <p:cNvPr id="21" name="Text 19"/>
          <p:cNvSpPr/>
          <p:nvPr/>
        </p:nvSpPr>
        <p:spPr>
          <a:xfrm>
            <a:off x="1143000" y="3630168"/>
            <a:ext cx="274320" cy="246888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fr-FR" sz="1300" noProof="0" dirty="0">
                <a:solidFill>
                  <a:srgbClr val="718096"/>
                </a:solidFill>
              </a:rPr>
              <a:t>→</a:t>
            </a:r>
            <a:endParaRPr lang="fr-FR" sz="1300" noProof="0" dirty="0"/>
          </a:p>
        </p:txBody>
      </p:sp>
      <p:sp>
        <p:nvSpPr>
          <p:cNvPr id="22" name="Text 20"/>
          <p:cNvSpPr/>
          <p:nvPr/>
        </p:nvSpPr>
        <p:spPr>
          <a:xfrm>
            <a:off x="1463040" y="3630168"/>
            <a:ext cx="6949440" cy="24688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fr-FR" sz="1300" noProof="0" dirty="0">
                <a:solidFill>
                  <a:srgbClr val="1A202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TOUJOURS fermé [o]</a:t>
            </a:r>
            <a:endParaRPr lang="fr-FR" sz="1300" noProof="0" dirty="0"/>
          </a:p>
        </p:txBody>
      </p:sp>
      <p:sp>
        <p:nvSpPr>
          <p:cNvPr id="23" name="Text 21"/>
          <p:cNvSpPr/>
          <p:nvPr/>
        </p:nvSpPr>
        <p:spPr>
          <a:xfrm>
            <a:off x="548640" y="3877056"/>
            <a:ext cx="548640" cy="24688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fr-FR" sz="1300" b="1" noProof="0" dirty="0">
                <a:solidFill>
                  <a:srgbClr val="D4550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eau</a:t>
            </a:r>
            <a:endParaRPr lang="fr-FR" sz="1300" noProof="0" dirty="0"/>
          </a:p>
        </p:txBody>
      </p:sp>
      <p:sp>
        <p:nvSpPr>
          <p:cNvPr id="24" name="Text 22"/>
          <p:cNvSpPr/>
          <p:nvPr/>
        </p:nvSpPr>
        <p:spPr>
          <a:xfrm>
            <a:off x="1143000" y="3877056"/>
            <a:ext cx="274320" cy="246888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fr-FR" sz="1300" noProof="0" dirty="0">
                <a:solidFill>
                  <a:srgbClr val="718096"/>
                </a:solidFill>
              </a:rPr>
              <a:t>→</a:t>
            </a:r>
            <a:endParaRPr lang="fr-FR" sz="1300" noProof="0" dirty="0"/>
          </a:p>
        </p:txBody>
      </p:sp>
      <p:sp>
        <p:nvSpPr>
          <p:cNvPr id="25" name="Text 23"/>
          <p:cNvSpPr/>
          <p:nvPr/>
        </p:nvSpPr>
        <p:spPr>
          <a:xfrm>
            <a:off x="1463040" y="3877056"/>
            <a:ext cx="6949440" cy="24688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fr-FR" sz="1300" noProof="0" dirty="0">
                <a:solidFill>
                  <a:srgbClr val="1A202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TOUJOURS fermé [o]</a:t>
            </a:r>
            <a:endParaRPr lang="fr-FR" sz="1300" noProof="0" dirty="0"/>
          </a:p>
        </p:txBody>
      </p:sp>
      <p:sp>
        <p:nvSpPr>
          <p:cNvPr id="26" name="Text 24"/>
          <p:cNvSpPr/>
          <p:nvPr/>
        </p:nvSpPr>
        <p:spPr>
          <a:xfrm>
            <a:off x="548640" y="4123944"/>
            <a:ext cx="548640" cy="24688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fr-FR" sz="1300" b="1" noProof="0" dirty="0">
                <a:solidFill>
                  <a:srgbClr val="6B3FA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ô</a:t>
            </a:r>
            <a:endParaRPr lang="fr-FR" sz="1300" noProof="0" dirty="0"/>
          </a:p>
        </p:txBody>
      </p:sp>
      <p:sp>
        <p:nvSpPr>
          <p:cNvPr id="27" name="Text 25"/>
          <p:cNvSpPr/>
          <p:nvPr/>
        </p:nvSpPr>
        <p:spPr>
          <a:xfrm>
            <a:off x="1143000" y="4123944"/>
            <a:ext cx="274320" cy="246888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fr-FR" sz="1300" noProof="0" dirty="0">
                <a:solidFill>
                  <a:srgbClr val="718096"/>
                </a:solidFill>
              </a:rPr>
              <a:t>→</a:t>
            </a:r>
            <a:endParaRPr lang="fr-FR" sz="1300" noProof="0" dirty="0"/>
          </a:p>
        </p:txBody>
      </p:sp>
      <p:sp>
        <p:nvSpPr>
          <p:cNvPr id="28" name="Text 26"/>
          <p:cNvSpPr/>
          <p:nvPr/>
        </p:nvSpPr>
        <p:spPr>
          <a:xfrm>
            <a:off x="1463040" y="4123944"/>
            <a:ext cx="6949440" cy="24688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fr-FR" sz="1300" noProof="0" dirty="0">
                <a:solidFill>
                  <a:srgbClr val="1A202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TOUJOURS fermé [o]</a:t>
            </a:r>
            <a:endParaRPr lang="fr-FR" sz="1300" noProof="0" dirty="0"/>
          </a:p>
        </p:txBody>
      </p:sp>
      <p:sp>
        <p:nvSpPr>
          <p:cNvPr id="29" name="Text 27"/>
          <p:cNvSpPr/>
          <p:nvPr/>
        </p:nvSpPr>
        <p:spPr>
          <a:xfrm>
            <a:off x="548640" y="4370832"/>
            <a:ext cx="548640" cy="24688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fr-FR" sz="1300" b="1" noProof="0" dirty="0">
                <a:solidFill>
                  <a:srgbClr val="3D6499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o</a:t>
            </a:r>
            <a:endParaRPr lang="fr-FR" sz="1300" noProof="0" dirty="0"/>
          </a:p>
        </p:txBody>
      </p:sp>
      <p:sp>
        <p:nvSpPr>
          <p:cNvPr id="30" name="Text 28"/>
          <p:cNvSpPr/>
          <p:nvPr/>
        </p:nvSpPr>
        <p:spPr>
          <a:xfrm>
            <a:off x="1143000" y="4370832"/>
            <a:ext cx="274320" cy="246888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fr-FR" sz="1300" noProof="0" dirty="0">
                <a:solidFill>
                  <a:srgbClr val="718096"/>
                </a:solidFill>
              </a:rPr>
              <a:t>→</a:t>
            </a:r>
            <a:endParaRPr lang="fr-FR" sz="1300" noProof="0" dirty="0"/>
          </a:p>
        </p:txBody>
      </p:sp>
      <p:sp>
        <p:nvSpPr>
          <p:cNvPr id="31" name="Text 29"/>
          <p:cNvSpPr/>
          <p:nvPr/>
        </p:nvSpPr>
        <p:spPr>
          <a:xfrm>
            <a:off x="1463040" y="4370832"/>
            <a:ext cx="6949440" cy="24688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fr-FR" sz="1300" noProof="0" dirty="0">
                <a:solidFill>
                  <a:srgbClr val="1A202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souvent ouvert [ɔ] — parfois fermé [o] (exceptions !)</a:t>
            </a:r>
            <a:endParaRPr lang="fr-FR" sz="1300" noProof="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bg>
      <p:bgPr>
        <a:solidFill>
          <a:srgbClr val="1A365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9144000" cy="73152"/>
          </a:xfrm>
          <a:prstGeom prst="rect">
            <a:avLst/>
          </a:prstGeom>
          <a:solidFill>
            <a:srgbClr val="19A896"/>
          </a:solidFill>
          <a:ln w="12700">
            <a:solidFill>
              <a:srgbClr val="19A896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3" name="Text 1"/>
          <p:cNvSpPr/>
          <p:nvPr/>
        </p:nvSpPr>
        <p:spPr>
          <a:xfrm>
            <a:off x="457200" y="164592"/>
            <a:ext cx="8229600" cy="56692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fr-FR" sz="3000" b="1" noProof="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  Je retiens</a:t>
            </a:r>
            <a:endParaRPr lang="fr-FR" sz="3000" noProof="0" dirty="0"/>
          </a:p>
        </p:txBody>
      </p:sp>
      <p:sp>
        <p:nvSpPr>
          <p:cNvPr id="4" name="Text 2"/>
          <p:cNvSpPr/>
          <p:nvPr/>
        </p:nvSpPr>
        <p:spPr>
          <a:xfrm>
            <a:off x="457200" y="731520"/>
            <a:ext cx="8229600" cy="3200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fr-FR" sz="1500" i="1" noProof="0" dirty="0">
                <a:solidFill>
                  <a:srgbClr val="A0BDD8"/>
                </a:solidFill>
                <a:latin typeface="Calibri Light" pitchFamily="34" charset="0"/>
                <a:ea typeface="Calibri Light" pitchFamily="34" charset="-122"/>
                <a:cs typeface="Calibri Light" pitchFamily="34" charset="-120"/>
              </a:rPr>
              <a:t>Le récapitulatif complet du son [o]</a:t>
            </a:r>
            <a:endParaRPr lang="fr-FR" sz="1500" noProof="0" dirty="0"/>
          </a:p>
        </p:txBody>
      </p:sp>
      <p:sp>
        <p:nvSpPr>
          <p:cNvPr id="5" name="Shape 3"/>
          <p:cNvSpPr/>
          <p:nvPr/>
        </p:nvSpPr>
        <p:spPr>
          <a:xfrm>
            <a:off x="411480" y="1188720"/>
            <a:ext cx="1920240" cy="3520440"/>
          </a:xfrm>
          <a:prstGeom prst="rect">
            <a:avLst/>
          </a:prstGeom>
          <a:solidFill>
            <a:srgbClr val="FFFFFF">
              <a:alpha val="95000"/>
            </a:srgbClr>
          </a:solidFill>
          <a:ln w="12700">
            <a:solidFill>
              <a:srgbClr val="FFFFFF">
                <a:alpha val="60000"/>
              </a:srgbClr>
            </a:solidFill>
            <a:prstDash val="solid"/>
          </a:ln>
          <a:effectLst>
            <a:outerShdw blurRad="101600" dist="38100" dir="8100000" algn="bl" rotWithShape="0">
              <a:srgbClr val="000000">
                <a:alpha val="10000"/>
              </a:srgbClr>
            </a:outerShdw>
          </a:effectLst>
        </p:spPr>
        <p:txBody>
          <a:bodyPr/>
          <a:lstStyle/>
          <a:p>
            <a:endParaRPr lang="fr-FR" noProof="0" dirty="0"/>
          </a:p>
        </p:txBody>
      </p:sp>
      <p:sp>
        <p:nvSpPr>
          <p:cNvPr id="6" name="Shape 4"/>
          <p:cNvSpPr/>
          <p:nvPr/>
        </p:nvSpPr>
        <p:spPr>
          <a:xfrm>
            <a:off x="411480" y="1188720"/>
            <a:ext cx="1920240" cy="777240"/>
          </a:xfrm>
          <a:prstGeom prst="rect">
            <a:avLst/>
          </a:prstGeom>
          <a:solidFill>
            <a:srgbClr val="3D6499"/>
          </a:solidFill>
          <a:ln w="12700">
            <a:solidFill>
              <a:srgbClr val="3D6499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7" name="Text 5"/>
          <p:cNvSpPr/>
          <p:nvPr/>
        </p:nvSpPr>
        <p:spPr>
          <a:xfrm>
            <a:off x="411480" y="1188720"/>
            <a:ext cx="1920240" cy="77724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fr-FR" sz="3200" b="1" noProof="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o</a:t>
            </a:r>
            <a:endParaRPr lang="fr-FR" sz="3200" noProof="0" dirty="0"/>
          </a:p>
        </p:txBody>
      </p:sp>
      <p:sp>
        <p:nvSpPr>
          <p:cNvPr id="8" name="Shape 6"/>
          <p:cNvSpPr/>
          <p:nvPr/>
        </p:nvSpPr>
        <p:spPr>
          <a:xfrm>
            <a:off x="411480" y="1965960"/>
            <a:ext cx="1920240" cy="411480"/>
          </a:xfrm>
          <a:prstGeom prst="rect">
            <a:avLst/>
          </a:prstGeom>
          <a:solidFill>
            <a:srgbClr val="FFF0E6"/>
          </a:solidFill>
          <a:ln w="12700">
            <a:solidFill>
              <a:srgbClr val="FFF0E6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9" name="Text 7"/>
          <p:cNvSpPr/>
          <p:nvPr/>
        </p:nvSpPr>
        <p:spPr>
          <a:xfrm>
            <a:off x="411480" y="1965960"/>
            <a:ext cx="1920240" cy="41148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fr-FR" sz="1200" b="1" noProof="0" dirty="0">
                <a:solidFill>
                  <a:srgbClr val="D4550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[ɔ] ouvert</a:t>
            </a:r>
            <a:endParaRPr lang="fr-FR" sz="1200" noProof="0" dirty="0"/>
          </a:p>
        </p:txBody>
      </p:sp>
      <p:sp>
        <p:nvSpPr>
          <p:cNvPr id="10" name="Text 8"/>
          <p:cNvSpPr/>
          <p:nvPr/>
        </p:nvSpPr>
        <p:spPr>
          <a:xfrm>
            <a:off x="502920" y="2423160"/>
            <a:ext cx="173736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fr-FR" sz="1100" b="1" noProof="0" dirty="0">
                <a:solidFill>
                  <a:srgbClr val="1A365D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Début / milieu du mot</a:t>
            </a:r>
            <a:endParaRPr lang="fr-FR" sz="1100" noProof="0" dirty="0"/>
          </a:p>
        </p:txBody>
      </p:sp>
      <p:sp>
        <p:nvSpPr>
          <p:cNvPr id="11" name="Text 9"/>
          <p:cNvSpPr/>
          <p:nvPr/>
        </p:nvSpPr>
        <p:spPr>
          <a:xfrm>
            <a:off x="484632" y="2926080"/>
            <a:ext cx="1773936" cy="164592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buNone/>
            </a:pPr>
            <a:r>
              <a:rPr lang="fr-FR" sz="1100" noProof="0" dirty="0">
                <a:solidFill>
                  <a:srgbClr val="4A5568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homme · bol · volcan · octobre</a:t>
            </a:r>
            <a:endParaRPr lang="fr-FR" sz="1100" noProof="0" dirty="0"/>
          </a:p>
        </p:txBody>
      </p:sp>
      <p:sp>
        <p:nvSpPr>
          <p:cNvPr id="12" name="Shape 10"/>
          <p:cNvSpPr/>
          <p:nvPr/>
        </p:nvSpPr>
        <p:spPr>
          <a:xfrm>
            <a:off x="2532888" y="1188720"/>
            <a:ext cx="1920240" cy="3520440"/>
          </a:xfrm>
          <a:prstGeom prst="rect">
            <a:avLst/>
          </a:prstGeom>
          <a:solidFill>
            <a:srgbClr val="FFFFFF">
              <a:alpha val="95000"/>
            </a:srgbClr>
          </a:solidFill>
          <a:ln w="12700">
            <a:solidFill>
              <a:srgbClr val="FFFFFF">
                <a:alpha val="60000"/>
              </a:srgbClr>
            </a:solidFill>
            <a:prstDash val="solid"/>
          </a:ln>
          <a:effectLst>
            <a:outerShdw blurRad="101600" dist="38100" dir="8100000" algn="bl" rotWithShape="0">
              <a:srgbClr val="000000">
                <a:alpha val="10000"/>
              </a:srgbClr>
            </a:outerShdw>
          </a:effectLst>
        </p:spPr>
        <p:txBody>
          <a:bodyPr/>
          <a:lstStyle/>
          <a:p>
            <a:endParaRPr lang="fr-FR" noProof="0" dirty="0"/>
          </a:p>
        </p:txBody>
      </p:sp>
      <p:sp>
        <p:nvSpPr>
          <p:cNvPr id="13" name="Shape 11"/>
          <p:cNvSpPr/>
          <p:nvPr/>
        </p:nvSpPr>
        <p:spPr>
          <a:xfrm>
            <a:off x="2532888" y="1188720"/>
            <a:ext cx="1920240" cy="777240"/>
          </a:xfrm>
          <a:prstGeom prst="rect">
            <a:avLst/>
          </a:prstGeom>
          <a:solidFill>
            <a:srgbClr val="0D7C6E"/>
          </a:solidFill>
          <a:ln w="12700">
            <a:solidFill>
              <a:srgbClr val="0D7C6E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14" name="Text 12"/>
          <p:cNvSpPr/>
          <p:nvPr/>
        </p:nvSpPr>
        <p:spPr>
          <a:xfrm>
            <a:off x="2532888" y="1188720"/>
            <a:ext cx="1920240" cy="77724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fr-FR" sz="3200" b="1" noProof="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au</a:t>
            </a:r>
            <a:endParaRPr lang="fr-FR" sz="3200" noProof="0" dirty="0"/>
          </a:p>
        </p:txBody>
      </p:sp>
      <p:sp>
        <p:nvSpPr>
          <p:cNvPr id="15" name="Shape 13"/>
          <p:cNvSpPr/>
          <p:nvPr/>
        </p:nvSpPr>
        <p:spPr>
          <a:xfrm>
            <a:off x="2532888" y="1965960"/>
            <a:ext cx="1920240" cy="411480"/>
          </a:xfrm>
          <a:prstGeom prst="rect">
            <a:avLst/>
          </a:prstGeom>
          <a:solidFill>
            <a:srgbClr val="E0F5F2"/>
          </a:solidFill>
          <a:ln w="12700">
            <a:solidFill>
              <a:srgbClr val="E0F5F2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16" name="Text 14"/>
          <p:cNvSpPr/>
          <p:nvPr/>
        </p:nvSpPr>
        <p:spPr>
          <a:xfrm>
            <a:off x="2532888" y="1965960"/>
            <a:ext cx="1920240" cy="41148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fr-FR" sz="1200" b="1" noProof="0" dirty="0">
                <a:solidFill>
                  <a:srgbClr val="0D7C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[o] fermé</a:t>
            </a:r>
            <a:endParaRPr lang="fr-FR" sz="1200" noProof="0" dirty="0"/>
          </a:p>
        </p:txBody>
      </p:sp>
      <p:sp>
        <p:nvSpPr>
          <p:cNvPr id="17" name="Text 15"/>
          <p:cNvSpPr/>
          <p:nvPr/>
        </p:nvSpPr>
        <p:spPr>
          <a:xfrm>
            <a:off x="2624328" y="2423160"/>
            <a:ext cx="173736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fr-FR" sz="1100" b="1" noProof="0" dirty="0">
                <a:solidFill>
                  <a:srgbClr val="1A365D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Début / milieu du mot</a:t>
            </a:r>
            <a:endParaRPr lang="fr-FR" sz="1100" noProof="0" dirty="0"/>
          </a:p>
        </p:txBody>
      </p:sp>
      <p:sp>
        <p:nvSpPr>
          <p:cNvPr id="18" name="Text 16"/>
          <p:cNvSpPr/>
          <p:nvPr/>
        </p:nvSpPr>
        <p:spPr>
          <a:xfrm>
            <a:off x="2606040" y="2926080"/>
            <a:ext cx="1773936" cy="164592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buNone/>
            </a:pPr>
            <a:r>
              <a:rPr lang="fr-FR" sz="1100" noProof="0" dirty="0">
                <a:solidFill>
                  <a:srgbClr val="4A5568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autre · aussi · restaurant · taupe</a:t>
            </a:r>
            <a:endParaRPr lang="fr-FR" sz="1100" noProof="0" dirty="0"/>
          </a:p>
        </p:txBody>
      </p:sp>
      <p:sp>
        <p:nvSpPr>
          <p:cNvPr id="19" name="Shape 17"/>
          <p:cNvSpPr/>
          <p:nvPr/>
        </p:nvSpPr>
        <p:spPr>
          <a:xfrm>
            <a:off x="4654296" y="1188720"/>
            <a:ext cx="1920240" cy="3520440"/>
          </a:xfrm>
          <a:prstGeom prst="rect">
            <a:avLst/>
          </a:prstGeom>
          <a:solidFill>
            <a:srgbClr val="FFFFFF">
              <a:alpha val="95000"/>
            </a:srgbClr>
          </a:solidFill>
          <a:ln w="12700">
            <a:solidFill>
              <a:srgbClr val="FFFFFF">
                <a:alpha val="60000"/>
              </a:srgbClr>
            </a:solidFill>
            <a:prstDash val="solid"/>
          </a:ln>
          <a:effectLst>
            <a:outerShdw blurRad="101600" dist="38100" dir="8100000" algn="bl" rotWithShape="0">
              <a:srgbClr val="000000">
                <a:alpha val="10000"/>
              </a:srgbClr>
            </a:outerShdw>
          </a:effectLst>
        </p:spPr>
        <p:txBody>
          <a:bodyPr/>
          <a:lstStyle/>
          <a:p>
            <a:endParaRPr lang="fr-FR" noProof="0" dirty="0"/>
          </a:p>
        </p:txBody>
      </p:sp>
      <p:sp>
        <p:nvSpPr>
          <p:cNvPr id="20" name="Shape 18"/>
          <p:cNvSpPr/>
          <p:nvPr/>
        </p:nvSpPr>
        <p:spPr>
          <a:xfrm>
            <a:off x="4654296" y="1188720"/>
            <a:ext cx="1920240" cy="777240"/>
          </a:xfrm>
          <a:prstGeom prst="rect">
            <a:avLst/>
          </a:prstGeom>
          <a:solidFill>
            <a:srgbClr val="D4550A"/>
          </a:solidFill>
          <a:ln w="12700">
            <a:solidFill>
              <a:srgbClr val="D4550A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21" name="Text 19"/>
          <p:cNvSpPr/>
          <p:nvPr/>
        </p:nvSpPr>
        <p:spPr>
          <a:xfrm>
            <a:off x="4654296" y="1188720"/>
            <a:ext cx="1920240" cy="77724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fr-FR" sz="3200" b="1" noProof="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eau</a:t>
            </a:r>
            <a:endParaRPr lang="fr-FR" sz="3200" noProof="0" dirty="0"/>
          </a:p>
        </p:txBody>
      </p:sp>
      <p:sp>
        <p:nvSpPr>
          <p:cNvPr id="22" name="Shape 20"/>
          <p:cNvSpPr/>
          <p:nvPr/>
        </p:nvSpPr>
        <p:spPr>
          <a:xfrm>
            <a:off x="4654296" y="1965960"/>
            <a:ext cx="1920240" cy="411480"/>
          </a:xfrm>
          <a:prstGeom prst="rect">
            <a:avLst/>
          </a:prstGeom>
          <a:solidFill>
            <a:srgbClr val="FFF0E6"/>
          </a:solidFill>
          <a:ln w="12700">
            <a:solidFill>
              <a:srgbClr val="FFF0E6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23" name="Text 21"/>
          <p:cNvSpPr/>
          <p:nvPr/>
        </p:nvSpPr>
        <p:spPr>
          <a:xfrm>
            <a:off x="4654296" y="1965960"/>
            <a:ext cx="1920240" cy="41148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fr-FR" sz="1200" b="1" noProof="0" dirty="0">
                <a:solidFill>
                  <a:srgbClr val="D4550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[o] fermé</a:t>
            </a:r>
            <a:endParaRPr lang="fr-FR" sz="1200" noProof="0" dirty="0"/>
          </a:p>
        </p:txBody>
      </p:sp>
      <p:sp>
        <p:nvSpPr>
          <p:cNvPr id="24" name="Text 22"/>
          <p:cNvSpPr/>
          <p:nvPr/>
        </p:nvSpPr>
        <p:spPr>
          <a:xfrm>
            <a:off x="4745736" y="2423160"/>
            <a:ext cx="173736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fr-FR" sz="1100" b="1" noProof="0" dirty="0">
                <a:solidFill>
                  <a:srgbClr val="1A365D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Fin du mot</a:t>
            </a:r>
            <a:endParaRPr lang="fr-FR" sz="1100" noProof="0" dirty="0"/>
          </a:p>
        </p:txBody>
      </p:sp>
      <p:sp>
        <p:nvSpPr>
          <p:cNvPr id="25" name="Text 23"/>
          <p:cNvSpPr/>
          <p:nvPr/>
        </p:nvSpPr>
        <p:spPr>
          <a:xfrm>
            <a:off x="4727448" y="2926080"/>
            <a:ext cx="1773936" cy="164592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buNone/>
            </a:pPr>
            <a:r>
              <a:rPr lang="fr-FR" sz="1100" noProof="0" dirty="0">
                <a:solidFill>
                  <a:srgbClr val="4A5568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seau · couteau · château · gâteau</a:t>
            </a:r>
            <a:endParaRPr lang="fr-FR" sz="1100" noProof="0" dirty="0"/>
          </a:p>
        </p:txBody>
      </p:sp>
      <p:sp>
        <p:nvSpPr>
          <p:cNvPr id="26" name="Shape 24"/>
          <p:cNvSpPr/>
          <p:nvPr/>
        </p:nvSpPr>
        <p:spPr>
          <a:xfrm>
            <a:off x="6775704" y="1188720"/>
            <a:ext cx="1920240" cy="3520440"/>
          </a:xfrm>
          <a:prstGeom prst="rect">
            <a:avLst/>
          </a:prstGeom>
          <a:solidFill>
            <a:srgbClr val="FFFFFF">
              <a:alpha val="95000"/>
            </a:srgbClr>
          </a:solidFill>
          <a:ln w="12700">
            <a:solidFill>
              <a:srgbClr val="FFFFFF">
                <a:alpha val="60000"/>
              </a:srgbClr>
            </a:solidFill>
            <a:prstDash val="solid"/>
          </a:ln>
          <a:effectLst>
            <a:outerShdw blurRad="101600" dist="38100" dir="8100000" algn="bl" rotWithShape="0">
              <a:srgbClr val="000000">
                <a:alpha val="10000"/>
              </a:srgbClr>
            </a:outerShdw>
          </a:effectLst>
        </p:spPr>
        <p:txBody>
          <a:bodyPr/>
          <a:lstStyle/>
          <a:p>
            <a:endParaRPr lang="fr-FR" noProof="0" dirty="0"/>
          </a:p>
        </p:txBody>
      </p:sp>
      <p:sp>
        <p:nvSpPr>
          <p:cNvPr id="27" name="Shape 25"/>
          <p:cNvSpPr/>
          <p:nvPr/>
        </p:nvSpPr>
        <p:spPr>
          <a:xfrm>
            <a:off x="6775704" y="1188720"/>
            <a:ext cx="1920240" cy="777240"/>
          </a:xfrm>
          <a:prstGeom prst="rect">
            <a:avLst/>
          </a:prstGeom>
          <a:solidFill>
            <a:srgbClr val="6B3FA0"/>
          </a:solidFill>
          <a:ln w="12700">
            <a:solidFill>
              <a:srgbClr val="6B3FA0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28" name="Text 26"/>
          <p:cNvSpPr/>
          <p:nvPr/>
        </p:nvSpPr>
        <p:spPr>
          <a:xfrm>
            <a:off x="6775704" y="1188720"/>
            <a:ext cx="1920240" cy="77724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fr-FR" sz="3200" b="1" noProof="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ô</a:t>
            </a:r>
            <a:endParaRPr lang="fr-FR" sz="3200" noProof="0" dirty="0"/>
          </a:p>
        </p:txBody>
      </p:sp>
      <p:sp>
        <p:nvSpPr>
          <p:cNvPr id="29" name="Shape 27"/>
          <p:cNvSpPr/>
          <p:nvPr/>
        </p:nvSpPr>
        <p:spPr>
          <a:xfrm>
            <a:off x="6775704" y="1965960"/>
            <a:ext cx="1920240" cy="411480"/>
          </a:xfrm>
          <a:prstGeom prst="rect">
            <a:avLst/>
          </a:prstGeom>
          <a:solidFill>
            <a:srgbClr val="F3EDFC"/>
          </a:solidFill>
          <a:ln w="12700">
            <a:solidFill>
              <a:srgbClr val="F3EDFC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30" name="Text 28"/>
          <p:cNvSpPr/>
          <p:nvPr/>
        </p:nvSpPr>
        <p:spPr>
          <a:xfrm>
            <a:off x="6775704" y="1965960"/>
            <a:ext cx="1920240" cy="41148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fr-FR" sz="1200" b="1" noProof="0" dirty="0">
                <a:solidFill>
                  <a:srgbClr val="6B3FA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[o] fermé</a:t>
            </a:r>
            <a:endParaRPr lang="fr-FR" sz="1200" noProof="0" dirty="0"/>
          </a:p>
        </p:txBody>
      </p:sp>
      <p:sp>
        <p:nvSpPr>
          <p:cNvPr id="31" name="Text 29"/>
          <p:cNvSpPr/>
          <p:nvPr/>
        </p:nvSpPr>
        <p:spPr>
          <a:xfrm>
            <a:off x="6867144" y="2423160"/>
            <a:ext cx="173736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fr-FR" sz="1100" b="1" noProof="0" dirty="0">
                <a:solidFill>
                  <a:srgbClr val="1A365D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Avec accent circ.</a:t>
            </a:r>
            <a:endParaRPr lang="fr-FR" sz="1100" noProof="0" dirty="0"/>
          </a:p>
        </p:txBody>
      </p:sp>
      <p:sp>
        <p:nvSpPr>
          <p:cNvPr id="32" name="Text 30"/>
          <p:cNvSpPr/>
          <p:nvPr/>
        </p:nvSpPr>
        <p:spPr>
          <a:xfrm>
            <a:off x="6848856" y="2926080"/>
            <a:ext cx="1773936" cy="164592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buNone/>
            </a:pPr>
            <a:r>
              <a:rPr lang="fr-FR" sz="1100" noProof="0" dirty="0">
                <a:solidFill>
                  <a:srgbClr val="4A5568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hôpital · fantôme · diplôme · hôtel</a:t>
            </a:r>
            <a:endParaRPr lang="fr-FR" sz="1100" noProof="0" dirty="0"/>
          </a:p>
        </p:txBody>
      </p:sp>
      <p:sp>
        <p:nvSpPr>
          <p:cNvPr id="33" name="Shape 31"/>
          <p:cNvSpPr/>
          <p:nvPr/>
        </p:nvSpPr>
        <p:spPr>
          <a:xfrm>
            <a:off x="0" y="5065776"/>
            <a:ext cx="9144000" cy="77724"/>
          </a:xfrm>
          <a:prstGeom prst="rect">
            <a:avLst/>
          </a:prstGeom>
          <a:solidFill>
            <a:srgbClr val="19A896"/>
          </a:solidFill>
          <a:ln w="12700">
            <a:solidFill>
              <a:srgbClr val="19A896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">
    <p:bg>
      <p:bgPr>
        <a:solidFill>
          <a:srgbClr val="F8FA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9144000" cy="73152"/>
          </a:xfrm>
          <a:prstGeom prst="rect">
            <a:avLst/>
          </a:prstGeom>
          <a:solidFill>
            <a:srgbClr val="3D6499"/>
          </a:solidFill>
          <a:ln w="12700">
            <a:solidFill>
              <a:srgbClr val="3D6499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4" name="Text 2"/>
          <p:cNvSpPr/>
          <p:nvPr/>
        </p:nvSpPr>
        <p:spPr>
          <a:xfrm>
            <a:off x="457200" y="822960"/>
            <a:ext cx="2286000" cy="22860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endParaRPr lang="fr-FR" sz="6400" noProof="0" dirty="0"/>
          </a:p>
        </p:txBody>
      </p:sp>
      <p:sp>
        <p:nvSpPr>
          <p:cNvPr id="5" name="Text 3"/>
          <p:cNvSpPr/>
          <p:nvPr/>
        </p:nvSpPr>
        <p:spPr>
          <a:xfrm>
            <a:off x="3017520" y="822960"/>
            <a:ext cx="5760720" cy="10972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fr-FR" sz="4200" b="1" noProof="0" dirty="0">
                <a:solidFill>
                  <a:srgbClr val="1A365D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À vous</a:t>
            </a:r>
            <a:endParaRPr lang="fr-FR" sz="4200" noProof="0" dirty="0"/>
          </a:p>
          <a:p>
            <a:pPr marL="0" indent="0" algn="l">
              <a:buNone/>
            </a:pPr>
            <a:r>
              <a:rPr lang="fr-FR" sz="4200" b="1" noProof="0" dirty="0">
                <a:solidFill>
                  <a:srgbClr val="1A365D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de jouer !</a:t>
            </a:r>
            <a:endParaRPr lang="fr-FR" sz="4200" noProof="0" dirty="0"/>
          </a:p>
        </p:txBody>
      </p:sp>
      <p:sp>
        <p:nvSpPr>
          <p:cNvPr id="6" name="Text 4"/>
          <p:cNvSpPr/>
          <p:nvPr/>
        </p:nvSpPr>
        <p:spPr>
          <a:xfrm>
            <a:off x="3017520" y="1920240"/>
            <a:ext cx="5760720" cy="36576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fr-FR" sz="1600" i="1" noProof="0" dirty="0">
                <a:solidFill>
                  <a:srgbClr val="4A5568"/>
                </a:solidFill>
                <a:latin typeface="Calibri Light" pitchFamily="34" charset="0"/>
                <a:ea typeface="Calibri Light" pitchFamily="34" charset="-122"/>
                <a:cs typeface="Calibri Light" pitchFamily="34" charset="-120"/>
              </a:rPr>
              <a:t>Exercices de phonétique : Le son [o]</a:t>
            </a:r>
            <a:endParaRPr lang="fr-FR" sz="1600" noProof="0" dirty="0"/>
          </a:p>
        </p:txBody>
      </p:sp>
      <p:sp>
        <p:nvSpPr>
          <p:cNvPr id="7" name="Shape 5"/>
          <p:cNvSpPr/>
          <p:nvPr/>
        </p:nvSpPr>
        <p:spPr>
          <a:xfrm>
            <a:off x="457200" y="3291840"/>
            <a:ext cx="2606040" cy="1645920"/>
          </a:xfrm>
          <a:prstGeom prst="rect">
            <a:avLst/>
          </a:prstGeom>
          <a:solidFill>
            <a:srgbClr val="FFFFFF"/>
          </a:solidFill>
          <a:ln w="12700">
            <a:solidFill>
              <a:srgbClr val="EDF2F7"/>
            </a:solidFill>
            <a:prstDash val="solid"/>
          </a:ln>
          <a:effectLst>
            <a:outerShdw blurRad="101600" dist="38100" dir="8100000" algn="bl" rotWithShape="0">
              <a:srgbClr val="000000">
                <a:alpha val="10000"/>
              </a:srgbClr>
            </a:outerShdw>
          </a:effectLst>
        </p:spPr>
        <p:txBody>
          <a:bodyPr/>
          <a:lstStyle/>
          <a:p>
            <a:endParaRPr lang="fr-FR" noProof="0" dirty="0"/>
          </a:p>
        </p:txBody>
      </p:sp>
      <p:sp>
        <p:nvSpPr>
          <p:cNvPr id="8" name="Shape 6"/>
          <p:cNvSpPr/>
          <p:nvPr/>
        </p:nvSpPr>
        <p:spPr>
          <a:xfrm>
            <a:off x="457200" y="3291840"/>
            <a:ext cx="2606040" cy="64008"/>
          </a:xfrm>
          <a:prstGeom prst="rect">
            <a:avLst/>
          </a:prstGeom>
          <a:solidFill>
            <a:srgbClr val="3D6499"/>
          </a:solidFill>
          <a:ln w="12700">
            <a:solidFill>
              <a:srgbClr val="3D6499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9" name="Shape 7"/>
          <p:cNvSpPr/>
          <p:nvPr/>
        </p:nvSpPr>
        <p:spPr>
          <a:xfrm>
            <a:off x="566928" y="3410712"/>
            <a:ext cx="411480" cy="411480"/>
          </a:xfrm>
          <a:prstGeom prst="ellipse">
            <a:avLst/>
          </a:prstGeom>
          <a:solidFill>
            <a:srgbClr val="3D6499"/>
          </a:solidFill>
          <a:ln w="12700">
            <a:solidFill>
              <a:srgbClr val="3D6499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10" name="Text 8"/>
          <p:cNvSpPr/>
          <p:nvPr/>
        </p:nvSpPr>
        <p:spPr>
          <a:xfrm>
            <a:off x="566928" y="3410712"/>
            <a:ext cx="411480" cy="41148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fr-FR" sz="1400" b="1" noProof="0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</a:t>
            </a:r>
            <a:endParaRPr lang="fr-FR" sz="1400" noProof="0" dirty="0"/>
          </a:p>
        </p:txBody>
      </p:sp>
      <p:sp>
        <p:nvSpPr>
          <p:cNvPr id="11" name="Text 9"/>
          <p:cNvSpPr/>
          <p:nvPr/>
        </p:nvSpPr>
        <p:spPr>
          <a:xfrm>
            <a:off x="1051560" y="3410712"/>
            <a:ext cx="1920240" cy="4114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fr-FR" sz="1200" b="1" noProof="0" dirty="0">
                <a:solidFill>
                  <a:srgbClr val="1A365D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Écouter &amp; Distinguer</a:t>
            </a:r>
            <a:endParaRPr lang="fr-FR" sz="1200" noProof="0" dirty="0"/>
          </a:p>
        </p:txBody>
      </p:sp>
      <p:sp>
        <p:nvSpPr>
          <p:cNvPr id="12" name="Text 10"/>
          <p:cNvSpPr/>
          <p:nvPr/>
        </p:nvSpPr>
        <p:spPr>
          <a:xfrm>
            <a:off x="594360" y="3886200"/>
            <a:ext cx="2377440" cy="96012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buNone/>
            </a:pPr>
            <a:r>
              <a:rPr lang="fr-FR" sz="1200" noProof="0" dirty="0">
                <a:solidFill>
                  <a:srgbClr val="4A5568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Cochez [o] ou [ɔ] selon ce que vous entendez</a:t>
            </a:r>
            <a:endParaRPr lang="fr-FR" sz="1200" noProof="0" dirty="0"/>
          </a:p>
        </p:txBody>
      </p:sp>
      <p:sp>
        <p:nvSpPr>
          <p:cNvPr id="13" name="Shape 11"/>
          <p:cNvSpPr/>
          <p:nvPr/>
        </p:nvSpPr>
        <p:spPr>
          <a:xfrm>
            <a:off x="3291840" y="3291840"/>
            <a:ext cx="2606040" cy="1645920"/>
          </a:xfrm>
          <a:prstGeom prst="rect">
            <a:avLst/>
          </a:prstGeom>
          <a:solidFill>
            <a:srgbClr val="FFFFFF"/>
          </a:solidFill>
          <a:ln w="12700">
            <a:solidFill>
              <a:srgbClr val="EDF2F7"/>
            </a:solidFill>
            <a:prstDash val="solid"/>
          </a:ln>
          <a:effectLst>
            <a:outerShdw blurRad="101600" dist="38100" dir="8100000" algn="bl" rotWithShape="0">
              <a:srgbClr val="000000">
                <a:alpha val="10000"/>
              </a:srgbClr>
            </a:outerShdw>
          </a:effectLst>
        </p:spPr>
        <p:txBody>
          <a:bodyPr/>
          <a:lstStyle/>
          <a:p>
            <a:endParaRPr lang="fr-FR" noProof="0" dirty="0"/>
          </a:p>
        </p:txBody>
      </p:sp>
      <p:sp>
        <p:nvSpPr>
          <p:cNvPr id="14" name="Shape 12"/>
          <p:cNvSpPr/>
          <p:nvPr/>
        </p:nvSpPr>
        <p:spPr>
          <a:xfrm>
            <a:off x="3291840" y="3291840"/>
            <a:ext cx="2606040" cy="64008"/>
          </a:xfrm>
          <a:prstGeom prst="rect">
            <a:avLst/>
          </a:prstGeom>
          <a:solidFill>
            <a:srgbClr val="0D7C6E"/>
          </a:solidFill>
          <a:ln w="12700">
            <a:solidFill>
              <a:srgbClr val="0D7C6E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15" name="Shape 13"/>
          <p:cNvSpPr/>
          <p:nvPr/>
        </p:nvSpPr>
        <p:spPr>
          <a:xfrm>
            <a:off x="3401568" y="3410712"/>
            <a:ext cx="411480" cy="411480"/>
          </a:xfrm>
          <a:prstGeom prst="ellipse">
            <a:avLst/>
          </a:prstGeom>
          <a:solidFill>
            <a:srgbClr val="0D7C6E"/>
          </a:solidFill>
          <a:ln w="12700">
            <a:solidFill>
              <a:srgbClr val="0D7C6E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16" name="Text 14"/>
          <p:cNvSpPr/>
          <p:nvPr/>
        </p:nvSpPr>
        <p:spPr>
          <a:xfrm>
            <a:off x="3401568" y="3410712"/>
            <a:ext cx="411480" cy="41148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fr-FR" sz="1400" b="1" noProof="0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b</a:t>
            </a:r>
            <a:endParaRPr lang="fr-FR" sz="1400" noProof="0" dirty="0"/>
          </a:p>
        </p:txBody>
      </p:sp>
      <p:sp>
        <p:nvSpPr>
          <p:cNvPr id="17" name="Text 15"/>
          <p:cNvSpPr/>
          <p:nvPr/>
        </p:nvSpPr>
        <p:spPr>
          <a:xfrm>
            <a:off x="3886200" y="3410712"/>
            <a:ext cx="1920240" cy="4114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fr-FR" sz="1200" b="1" noProof="0" dirty="0">
                <a:solidFill>
                  <a:srgbClr val="1A365D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Compléter avec au ou o</a:t>
            </a:r>
            <a:endParaRPr lang="fr-FR" sz="1200" noProof="0" dirty="0"/>
          </a:p>
        </p:txBody>
      </p:sp>
      <p:sp>
        <p:nvSpPr>
          <p:cNvPr id="18" name="Text 16"/>
          <p:cNvSpPr/>
          <p:nvPr/>
        </p:nvSpPr>
        <p:spPr>
          <a:xfrm>
            <a:off x="3429000" y="3886200"/>
            <a:ext cx="2377440" cy="96012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buNone/>
            </a:pPr>
            <a:r>
              <a:rPr lang="fr-FR" sz="1200" noProof="0" dirty="0">
                <a:solidFill>
                  <a:srgbClr val="4A5568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Complétez les mots lacunaires à l'oral</a:t>
            </a:r>
            <a:endParaRPr lang="fr-FR" sz="1200" noProof="0" dirty="0"/>
          </a:p>
        </p:txBody>
      </p:sp>
      <p:sp>
        <p:nvSpPr>
          <p:cNvPr id="19" name="Shape 17"/>
          <p:cNvSpPr/>
          <p:nvPr/>
        </p:nvSpPr>
        <p:spPr>
          <a:xfrm>
            <a:off x="6126480" y="3291840"/>
            <a:ext cx="2606040" cy="1645920"/>
          </a:xfrm>
          <a:prstGeom prst="rect">
            <a:avLst/>
          </a:prstGeom>
          <a:solidFill>
            <a:srgbClr val="FFFFFF"/>
          </a:solidFill>
          <a:ln w="12700">
            <a:solidFill>
              <a:srgbClr val="EDF2F7"/>
            </a:solidFill>
            <a:prstDash val="solid"/>
          </a:ln>
          <a:effectLst>
            <a:outerShdw blurRad="101600" dist="38100" dir="8100000" algn="bl" rotWithShape="0">
              <a:srgbClr val="000000">
                <a:alpha val="10000"/>
              </a:srgbClr>
            </a:outerShdw>
          </a:effectLst>
        </p:spPr>
        <p:txBody>
          <a:bodyPr/>
          <a:lstStyle/>
          <a:p>
            <a:endParaRPr lang="fr-FR" noProof="0" dirty="0"/>
          </a:p>
        </p:txBody>
      </p:sp>
      <p:sp>
        <p:nvSpPr>
          <p:cNvPr id="20" name="Shape 18"/>
          <p:cNvSpPr/>
          <p:nvPr/>
        </p:nvSpPr>
        <p:spPr>
          <a:xfrm>
            <a:off x="6126480" y="3291840"/>
            <a:ext cx="2606040" cy="64008"/>
          </a:xfrm>
          <a:prstGeom prst="rect">
            <a:avLst/>
          </a:prstGeom>
          <a:solidFill>
            <a:srgbClr val="6B3FA0"/>
          </a:solidFill>
          <a:ln w="12700">
            <a:solidFill>
              <a:srgbClr val="6B3FA0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21" name="Shape 19"/>
          <p:cNvSpPr/>
          <p:nvPr/>
        </p:nvSpPr>
        <p:spPr>
          <a:xfrm>
            <a:off x="6236208" y="3410712"/>
            <a:ext cx="411480" cy="411480"/>
          </a:xfrm>
          <a:prstGeom prst="ellipse">
            <a:avLst/>
          </a:prstGeom>
          <a:solidFill>
            <a:srgbClr val="6B3FA0"/>
          </a:solidFill>
          <a:ln w="12700">
            <a:solidFill>
              <a:srgbClr val="6B3FA0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22" name="Text 20"/>
          <p:cNvSpPr/>
          <p:nvPr/>
        </p:nvSpPr>
        <p:spPr>
          <a:xfrm>
            <a:off x="6236208" y="3410712"/>
            <a:ext cx="411480" cy="41148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fr-FR" sz="1400" b="1" noProof="0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c</a:t>
            </a:r>
            <a:endParaRPr lang="fr-FR" sz="1400" noProof="0" dirty="0"/>
          </a:p>
        </p:txBody>
      </p:sp>
      <p:sp>
        <p:nvSpPr>
          <p:cNvPr id="23" name="Text 21"/>
          <p:cNvSpPr/>
          <p:nvPr/>
        </p:nvSpPr>
        <p:spPr>
          <a:xfrm>
            <a:off x="6720840" y="3410712"/>
            <a:ext cx="1920240" cy="4114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fr-FR" sz="1200" b="1" noProof="0" dirty="0">
                <a:solidFill>
                  <a:srgbClr val="1A365D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Compléter avec ô ou o</a:t>
            </a:r>
            <a:endParaRPr lang="fr-FR" sz="1200" noProof="0" dirty="0"/>
          </a:p>
        </p:txBody>
      </p:sp>
      <p:sp>
        <p:nvSpPr>
          <p:cNvPr id="24" name="Text 22"/>
          <p:cNvSpPr/>
          <p:nvPr/>
        </p:nvSpPr>
        <p:spPr>
          <a:xfrm>
            <a:off x="6263640" y="3886200"/>
            <a:ext cx="2377440" cy="96012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buNone/>
            </a:pPr>
            <a:r>
              <a:rPr lang="fr-FR" sz="1200" noProof="0" dirty="0">
                <a:solidFill>
                  <a:srgbClr val="4A5568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Choisissez la bonne graphie dans le contexte</a:t>
            </a:r>
            <a:endParaRPr lang="fr-FR" sz="1200" noProof="0" dirty="0"/>
          </a:p>
        </p:txBody>
      </p:sp>
      <p:sp>
        <p:nvSpPr>
          <p:cNvPr id="25" name="Shape 23"/>
          <p:cNvSpPr/>
          <p:nvPr/>
        </p:nvSpPr>
        <p:spPr>
          <a:xfrm>
            <a:off x="0" y="5065776"/>
            <a:ext cx="9144000" cy="77724"/>
          </a:xfrm>
          <a:prstGeom prst="rect">
            <a:avLst/>
          </a:prstGeom>
          <a:solidFill>
            <a:srgbClr val="3D6499"/>
          </a:solidFill>
          <a:ln w="12700">
            <a:solidFill>
              <a:srgbClr val="3D6499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">
    <p:bg>
      <p:bgPr>
        <a:solidFill>
          <a:srgbClr val="F8FA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9144000" cy="73152"/>
          </a:xfrm>
          <a:prstGeom prst="rect">
            <a:avLst/>
          </a:prstGeom>
          <a:solidFill>
            <a:srgbClr val="3D6499"/>
          </a:solidFill>
          <a:ln w="12700">
            <a:solidFill>
              <a:srgbClr val="3D6499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3" name="Text 1"/>
          <p:cNvSpPr/>
          <p:nvPr/>
        </p:nvSpPr>
        <p:spPr>
          <a:xfrm>
            <a:off x="457200" y="109728"/>
            <a:ext cx="5943600" cy="5029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fr-FR" sz="2400" b="1" noProof="0" dirty="0">
                <a:solidFill>
                  <a:srgbClr val="1A365D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Exercices — Partie 1</a:t>
            </a:r>
            <a:endParaRPr lang="fr-FR" sz="2400" noProof="0" dirty="0"/>
          </a:p>
        </p:txBody>
      </p:sp>
      <p:sp>
        <p:nvSpPr>
          <p:cNvPr id="4" name="Shape 2"/>
          <p:cNvSpPr/>
          <p:nvPr/>
        </p:nvSpPr>
        <p:spPr>
          <a:xfrm>
            <a:off x="6858000" y="137160"/>
            <a:ext cx="1920240" cy="384048"/>
          </a:xfrm>
          <a:prstGeom prst="roundRect">
            <a:avLst>
              <a:gd name="adj" fmla="val 16667"/>
            </a:avLst>
          </a:prstGeom>
          <a:solidFill>
            <a:srgbClr val="3D6499"/>
          </a:solidFill>
          <a:ln w="12700">
            <a:solidFill>
              <a:srgbClr val="3D6499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5" name="Text 3"/>
          <p:cNvSpPr/>
          <p:nvPr/>
        </p:nvSpPr>
        <p:spPr>
          <a:xfrm>
            <a:off x="6858000" y="137160"/>
            <a:ext cx="1920240" cy="384048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fr-FR" sz="1100" b="1" noProof="0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Graphies de [o]</a:t>
            </a:r>
            <a:endParaRPr lang="fr-FR" sz="1100" noProof="0" dirty="0"/>
          </a:p>
        </p:txBody>
      </p:sp>
      <p:sp>
        <p:nvSpPr>
          <p:cNvPr id="6" name="Shape 4"/>
          <p:cNvSpPr/>
          <p:nvPr/>
        </p:nvSpPr>
        <p:spPr>
          <a:xfrm>
            <a:off x="182880" y="777240"/>
            <a:ext cx="457200" cy="457200"/>
          </a:xfrm>
          <a:prstGeom prst="ellipse">
            <a:avLst/>
          </a:prstGeom>
          <a:solidFill>
            <a:srgbClr val="3D6499"/>
          </a:solidFill>
          <a:ln w="12700">
            <a:solidFill>
              <a:srgbClr val="3D6499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7" name="Text 5"/>
          <p:cNvSpPr/>
          <p:nvPr/>
        </p:nvSpPr>
        <p:spPr>
          <a:xfrm>
            <a:off x="182880" y="777240"/>
            <a:ext cx="457200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fr-FR" sz="1600" b="1" noProof="0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</a:t>
            </a:r>
            <a:endParaRPr lang="fr-FR" sz="1600" noProof="0" dirty="0"/>
          </a:p>
        </p:txBody>
      </p:sp>
      <p:sp>
        <p:nvSpPr>
          <p:cNvPr id="8" name="Shape 6"/>
          <p:cNvSpPr/>
          <p:nvPr/>
        </p:nvSpPr>
        <p:spPr>
          <a:xfrm>
            <a:off x="731520" y="738142"/>
            <a:ext cx="8046720" cy="4251960"/>
          </a:xfrm>
          <a:prstGeom prst="rect">
            <a:avLst/>
          </a:prstGeom>
          <a:solidFill>
            <a:srgbClr val="FFFFFF"/>
          </a:solidFill>
          <a:ln w="12700">
            <a:solidFill>
              <a:srgbClr val="EDF2F7"/>
            </a:solidFill>
            <a:prstDash val="solid"/>
          </a:ln>
          <a:effectLst>
            <a:outerShdw blurRad="101600" dist="38100" dir="8100000" algn="bl" rotWithShape="0">
              <a:srgbClr val="000000">
                <a:alpha val="10000"/>
              </a:srgbClr>
            </a:outerShdw>
          </a:effectLst>
        </p:spPr>
        <p:txBody>
          <a:bodyPr/>
          <a:lstStyle/>
          <a:p>
            <a:endParaRPr lang="fr-FR" noProof="0" dirty="0"/>
          </a:p>
        </p:txBody>
      </p:sp>
      <p:sp>
        <p:nvSpPr>
          <p:cNvPr id="9" name="Shape 7"/>
          <p:cNvSpPr/>
          <p:nvPr/>
        </p:nvSpPr>
        <p:spPr>
          <a:xfrm>
            <a:off x="731520" y="731520"/>
            <a:ext cx="8046720" cy="54864"/>
          </a:xfrm>
          <a:prstGeom prst="rect">
            <a:avLst/>
          </a:prstGeom>
          <a:solidFill>
            <a:srgbClr val="3D6499"/>
          </a:solidFill>
          <a:ln w="12700">
            <a:solidFill>
              <a:srgbClr val="3D6499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pic>
        <p:nvPicPr>
          <p:cNvPr id="10" name="Image 0" descr="/home/claude/exo_a.jp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731520" y="850392"/>
            <a:ext cx="6808505" cy="4069080"/>
          </a:xfrm>
          <a:prstGeom prst="rect">
            <a:avLst/>
          </a:prstGeom>
        </p:spPr>
      </p:pic>
      <p:sp>
        <p:nvSpPr>
          <p:cNvPr id="11" name="Shape 8"/>
          <p:cNvSpPr/>
          <p:nvPr/>
        </p:nvSpPr>
        <p:spPr>
          <a:xfrm>
            <a:off x="0" y="5065776"/>
            <a:ext cx="9144000" cy="77724"/>
          </a:xfrm>
          <a:prstGeom prst="rect">
            <a:avLst/>
          </a:prstGeom>
          <a:solidFill>
            <a:srgbClr val="3D6499"/>
          </a:solidFill>
          <a:ln w="12700">
            <a:solidFill>
              <a:srgbClr val="3D6499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12" name="Segno di addizione 11">
            <a:extLst>
              <a:ext uri="{FF2B5EF4-FFF2-40B4-BE49-F238E27FC236}">
                <a16:creationId xmlns:a16="http://schemas.microsoft.com/office/drawing/2014/main" id="{B33D3DA6-7ADA-420C-BD67-37B78911FA72}"/>
              </a:ext>
            </a:extLst>
          </p:cNvPr>
          <p:cNvSpPr/>
          <p:nvPr/>
        </p:nvSpPr>
        <p:spPr>
          <a:xfrm>
            <a:off x="4511302" y="2387884"/>
            <a:ext cx="121396" cy="122577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noProof="0" dirty="0"/>
          </a:p>
        </p:txBody>
      </p:sp>
      <p:sp>
        <p:nvSpPr>
          <p:cNvPr id="13" name="Segno di addizione 12">
            <a:extLst>
              <a:ext uri="{FF2B5EF4-FFF2-40B4-BE49-F238E27FC236}">
                <a16:creationId xmlns:a16="http://schemas.microsoft.com/office/drawing/2014/main" id="{93544DB3-1FC9-4CDA-B7F9-9D4E73B101CD}"/>
              </a:ext>
            </a:extLst>
          </p:cNvPr>
          <p:cNvSpPr/>
          <p:nvPr/>
        </p:nvSpPr>
        <p:spPr>
          <a:xfrm>
            <a:off x="4526281" y="2571750"/>
            <a:ext cx="121396" cy="122577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noProof="0" dirty="0"/>
          </a:p>
        </p:txBody>
      </p:sp>
      <p:sp>
        <p:nvSpPr>
          <p:cNvPr id="14" name="Segno di addizione 13">
            <a:extLst>
              <a:ext uri="{FF2B5EF4-FFF2-40B4-BE49-F238E27FC236}">
                <a16:creationId xmlns:a16="http://schemas.microsoft.com/office/drawing/2014/main" id="{E520D242-2204-46AB-9562-19C549BA81F7}"/>
              </a:ext>
            </a:extLst>
          </p:cNvPr>
          <p:cNvSpPr/>
          <p:nvPr/>
        </p:nvSpPr>
        <p:spPr>
          <a:xfrm>
            <a:off x="3026980" y="2787343"/>
            <a:ext cx="113512" cy="127701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noProof="0" dirty="0"/>
          </a:p>
        </p:txBody>
      </p:sp>
      <p:sp>
        <p:nvSpPr>
          <p:cNvPr id="15" name="Segno di addizione 14">
            <a:extLst>
              <a:ext uri="{FF2B5EF4-FFF2-40B4-BE49-F238E27FC236}">
                <a16:creationId xmlns:a16="http://schemas.microsoft.com/office/drawing/2014/main" id="{BB585D5C-1D91-4D2B-B65B-110CA0962F82}"/>
              </a:ext>
            </a:extLst>
          </p:cNvPr>
          <p:cNvSpPr/>
          <p:nvPr/>
        </p:nvSpPr>
        <p:spPr>
          <a:xfrm>
            <a:off x="4389120" y="2954458"/>
            <a:ext cx="182880" cy="157655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noProof="0" dirty="0"/>
          </a:p>
        </p:txBody>
      </p:sp>
      <p:sp>
        <p:nvSpPr>
          <p:cNvPr id="16" name="Segno di addizione 15">
            <a:extLst>
              <a:ext uri="{FF2B5EF4-FFF2-40B4-BE49-F238E27FC236}">
                <a16:creationId xmlns:a16="http://schemas.microsoft.com/office/drawing/2014/main" id="{AF2CC947-E36E-4DF5-8E57-4188FC17F64C}"/>
              </a:ext>
            </a:extLst>
          </p:cNvPr>
          <p:cNvSpPr/>
          <p:nvPr/>
        </p:nvSpPr>
        <p:spPr>
          <a:xfrm>
            <a:off x="2989142" y="3125356"/>
            <a:ext cx="151350" cy="163961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noProof="0" dirty="0"/>
          </a:p>
        </p:txBody>
      </p:sp>
      <p:sp>
        <p:nvSpPr>
          <p:cNvPr id="17" name="Segno di addizione 16">
            <a:extLst>
              <a:ext uri="{FF2B5EF4-FFF2-40B4-BE49-F238E27FC236}">
                <a16:creationId xmlns:a16="http://schemas.microsoft.com/office/drawing/2014/main" id="{4328AC5B-B154-4385-950C-9EA1359153BD}"/>
              </a:ext>
            </a:extLst>
          </p:cNvPr>
          <p:cNvSpPr/>
          <p:nvPr/>
        </p:nvSpPr>
        <p:spPr>
          <a:xfrm>
            <a:off x="2979683" y="3345758"/>
            <a:ext cx="170268" cy="138736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noProof="0" dirty="0"/>
          </a:p>
        </p:txBody>
      </p:sp>
      <p:sp>
        <p:nvSpPr>
          <p:cNvPr id="18" name="Segno di addizione 17">
            <a:extLst>
              <a:ext uri="{FF2B5EF4-FFF2-40B4-BE49-F238E27FC236}">
                <a16:creationId xmlns:a16="http://schemas.microsoft.com/office/drawing/2014/main" id="{2A9B034D-09F0-4C7A-8B51-1431C533DD26}"/>
              </a:ext>
            </a:extLst>
          </p:cNvPr>
          <p:cNvSpPr/>
          <p:nvPr/>
        </p:nvSpPr>
        <p:spPr>
          <a:xfrm>
            <a:off x="2922927" y="3472196"/>
            <a:ext cx="160809" cy="138737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noProof="0" dirty="0"/>
          </a:p>
        </p:txBody>
      </p:sp>
      <p:sp>
        <p:nvSpPr>
          <p:cNvPr id="19" name="Segno di addizione 18">
            <a:extLst>
              <a:ext uri="{FF2B5EF4-FFF2-40B4-BE49-F238E27FC236}">
                <a16:creationId xmlns:a16="http://schemas.microsoft.com/office/drawing/2014/main" id="{6C3962F6-6430-4CD1-9A9D-A24BD5F34EF2}"/>
              </a:ext>
            </a:extLst>
          </p:cNvPr>
          <p:cNvSpPr/>
          <p:nvPr/>
        </p:nvSpPr>
        <p:spPr>
          <a:xfrm>
            <a:off x="4285854" y="3684085"/>
            <a:ext cx="137161" cy="157656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noProof="0" dirty="0"/>
          </a:p>
        </p:txBody>
      </p:sp>
      <p:sp>
        <p:nvSpPr>
          <p:cNvPr id="20" name="Segno di addizione 19">
            <a:extLst>
              <a:ext uri="{FF2B5EF4-FFF2-40B4-BE49-F238E27FC236}">
                <a16:creationId xmlns:a16="http://schemas.microsoft.com/office/drawing/2014/main" id="{DD368135-0AF2-4296-B8F5-DE0D57F8FDEE}"/>
              </a:ext>
            </a:extLst>
          </p:cNvPr>
          <p:cNvSpPr/>
          <p:nvPr/>
        </p:nvSpPr>
        <p:spPr>
          <a:xfrm>
            <a:off x="2904008" y="3878316"/>
            <a:ext cx="132431" cy="138737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noProof="0" dirty="0"/>
          </a:p>
        </p:txBody>
      </p:sp>
      <p:sp>
        <p:nvSpPr>
          <p:cNvPr id="21" name="Segno di addizione 20">
            <a:extLst>
              <a:ext uri="{FF2B5EF4-FFF2-40B4-BE49-F238E27FC236}">
                <a16:creationId xmlns:a16="http://schemas.microsoft.com/office/drawing/2014/main" id="{5BDF57D3-BF63-44F7-A4E6-BA5A86618092}"/>
              </a:ext>
            </a:extLst>
          </p:cNvPr>
          <p:cNvSpPr/>
          <p:nvPr/>
        </p:nvSpPr>
        <p:spPr>
          <a:xfrm>
            <a:off x="2885089" y="4053314"/>
            <a:ext cx="94594" cy="138738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noProof="0" dirty="0"/>
          </a:p>
        </p:txBody>
      </p:sp>
      <p:sp>
        <p:nvSpPr>
          <p:cNvPr id="22" name="Segno di addizione 21">
            <a:extLst>
              <a:ext uri="{FF2B5EF4-FFF2-40B4-BE49-F238E27FC236}">
                <a16:creationId xmlns:a16="http://schemas.microsoft.com/office/drawing/2014/main" id="{04B79BD2-FC2A-4555-80D2-D0A41BB91893}"/>
              </a:ext>
            </a:extLst>
          </p:cNvPr>
          <p:cNvSpPr/>
          <p:nvPr/>
        </p:nvSpPr>
        <p:spPr>
          <a:xfrm>
            <a:off x="2869324" y="4232566"/>
            <a:ext cx="126123" cy="126439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noProof="0" dirty="0"/>
          </a:p>
        </p:txBody>
      </p:sp>
      <p:sp>
        <p:nvSpPr>
          <p:cNvPr id="23" name="Segno di addizione 22">
            <a:extLst>
              <a:ext uri="{FF2B5EF4-FFF2-40B4-BE49-F238E27FC236}">
                <a16:creationId xmlns:a16="http://schemas.microsoft.com/office/drawing/2014/main" id="{EF169306-6709-47D1-A987-35CDB0825339}"/>
              </a:ext>
            </a:extLst>
          </p:cNvPr>
          <p:cNvSpPr/>
          <p:nvPr/>
        </p:nvSpPr>
        <p:spPr>
          <a:xfrm>
            <a:off x="4189687" y="4411979"/>
            <a:ext cx="96168" cy="142757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noProof="0" dirty="0"/>
          </a:p>
        </p:txBody>
      </p:sp>
      <p:sp>
        <p:nvSpPr>
          <p:cNvPr id="24" name="Segno di addizione 23">
            <a:extLst>
              <a:ext uri="{FF2B5EF4-FFF2-40B4-BE49-F238E27FC236}">
                <a16:creationId xmlns:a16="http://schemas.microsoft.com/office/drawing/2014/main" id="{6E2A88D7-F51E-4C69-A139-A36DC39AD6A8}"/>
              </a:ext>
            </a:extLst>
          </p:cNvPr>
          <p:cNvSpPr/>
          <p:nvPr/>
        </p:nvSpPr>
        <p:spPr>
          <a:xfrm>
            <a:off x="2869324" y="4617720"/>
            <a:ext cx="176097" cy="142757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noProof="0" dirty="0"/>
          </a:p>
        </p:txBody>
      </p:sp>
      <p:sp>
        <p:nvSpPr>
          <p:cNvPr id="25" name="Segno di addizione 24">
            <a:extLst>
              <a:ext uri="{FF2B5EF4-FFF2-40B4-BE49-F238E27FC236}">
                <a16:creationId xmlns:a16="http://schemas.microsoft.com/office/drawing/2014/main" id="{6C0A6652-761D-4477-9D47-F359B8ACE74A}"/>
              </a:ext>
            </a:extLst>
          </p:cNvPr>
          <p:cNvSpPr/>
          <p:nvPr/>
        </p:nvSpPr>
        <p:spPr>
          <a:xfrm>
            <a:off x="2889343" y="4828031"/>
            <a:ext cx="194393" cy="138739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noProof="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">
    <p:bg>
      <p:bgPr>
        <a:solidFill>
          <a:srgbClr val="F8FA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9144000" cy="73152"/>
          </a:xfrm>
          <a:prstGeom prst="rect">
            <a:avLst/>
          </a:prstGeom>
          <a:solidFill>
            <a:srgbClr val="3D6499"/>
          </a:solidFill>
          <a:ln w="12700">
            <a:solidFill>
              <a:srgbClr val="3D6499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3" name="Text 1"/>
          <p:cNvSpPr/>
          <p:nvPr/>
        </p:nvSpPr>
        <p:spPr>
          <a:xfrm>
            <a:off x="457200" y="109728"/>
            <a:ext cx="5943600" cy="5029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fr-FR" sz="2400" b="1" noProof="0" dirty="0">
                <a:solidFill>
                  <a:srgbClr val="1A365D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Exercices — Partie 2</a:t>
            </a:r>
            <a:endParaRPr lang="fr-FR" sz="2400" noProof="0" dirty="0"/>
          </a:p>
        </p:txBody>
      </p:sp>
      <p:sp>
        <p:nvSpPr>
          <p:cNvPr id="4" name="Shape 2"/>
          <p:cNvSpPr/>
          <p:nvPr/>
        </p:nvSpPr>
        <p:spPr>
          <a:xfrm>
            <a:off x="6858000" y="137160"/>
            <a:ext cx="1920240" cy="384048"/>
          </a:xfrm>
          <a:prstGeom prst="roundRect">
            <a:avLst>
              <a:gd name="adj" fmla="val 16667"/>
            </a:avLst>
          </a:prstGeom>
          <a:solidFill>
            <a:srgbClr val="3D6499"/>
          </a:solidFill>
          <a:ln w="12700">
            <a:solidFill>
              <a:srgbClr val="3D6499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5" name="Text 3"/>
          <p:cNvSpPr/>
          <p:nvPr/>
        </p:nvSpPr>
        <p:spPr>
          <a:xfrm>
            <a:off x="6858000" y="137160"/>
            <a:ext cx="1920240" cy="384048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fr-FR" sz="1100" b="1" noProof="0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Graphies de [o]</a:t>
            </a:r>
            <a:endParaRPr lang="fr-FR" sz="1100" noProof="0" dirty="0"/>
          </a:p>
        </p:txBody>
      </p:sp>
      <p:sp>
        <p:nvSpPr>
          <p:cNvPr id="6" name="Shape 4"/>
          <p:cNvSpPr/>
          <p:nvPr/>
        </p:nvSpPr>
        <p:spPr>
          <a:xfrm>
            <a:off x="182880" y="777240"/>
            <a:ext cx="457200" cy="457200"/>
          </a:xfrm>
          <a:prstGeom prst="ellipse">
            <a:avLst/>
          </a:prstGeom>
          <a:solidFill>
            <a:srgbClr val="0D7C6E"/>
          </a:solidFill>
          <a:ln w="12700">
            <a:solidFill>
              <a:srgbClr val="0D7C6E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7" name="Text 5"/>
          <p:cNvSpPr/>
          <p:nvPr/>
        </p:nvSpPr>
        <p:spPr>
          <a:xfrm>
            <a:off x="182880" y="777240"/>
            <a:ext cx="457200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fr-FR" sz="1600" b="1" noProof="0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b</a:t>
            </a:r>
            <a:endParaRPr lang="fr-FR" sz="1600" noProof="0" dirty="0"/>
          </a:p>
        </p:txBody>
      </p:sp>
      <p:sp>
        <p:nvSpPr>
          <p:cNvPr id="8" name="Shape 6"/>
          <p:cNvSpPr/>
          <p:nvPr/>
        </p:nvSpPr>
        <p:spPr>
          <a:xfrm>
            <a:off x="182880" y="3017520"/>
            <a:ext cx="457200" cy="457200"/>
          </a:xfrm>
          <a:prstGeom prst="ellipse">
            <a:avLst/>
          </a:prstGeom>
          <a:solidFill>
            <a:srgbClr val="6B3FA0"/>
          </a:solidFill>
          <a:ln w="12700">
            <a:solidFill>
              <a:srgbClr val="6B3FA0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9" name="Text 7"/>
          <p:cNvSpPr/>
          <p:nvPr/>
        </p:nvSpPr>
        <p:spPr>
          <a:xfrm>
            <a:off x="182880" y="3017520"/>
            <a:ext cx="457200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fr-FR" sz="1600" b="1" noProof="0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c</a:t>
            </a:r>
            <a:endParaRPr lang="fr-FR" sz="1600" noProof="0" dirty="0"/>
          </a:p>
        </p:txBody>
      </p:sp>
      <p:sp>
        <p:nvSpPr>
          <p:cNvPr id="10" name="Shape 8"/>
          <p:cNvSpPr/>
          <p:nvPr/>
        </p:nvSpPr>
        <p:spPr>
          <a:xfrm>
            <a:off x="731520" y="754380"/>
            <a:ext cx="8046720" cy="4251960"/>
          </a:xfrm>
          <a:prstGeom prst="rect">
            <a:avLst/>
          </a:prstGeom>
          <a:solidFill>
            <a:srgbClr val="FFFFFF"/>
          </a:solidFill>
          <a:ln w="12700">
            <a:solidFill>
              <a:srgbClr val="EDF2F7"/>
            </a:solidFill>
            <a:prstDash val="solid"/>
          </a:ln>
          <a:effectLst>
            <a:outerShdw blurRad="101600" dist="38100" dir="8100000" algn="bl" rotWithShape="0">
              <a:srgbClr val="000000">
                <a:alpha val="10000"/>
              </a:srgbClr>
            </a:outerShdw>
          </a:effectLst>
        </p:spPr>
        <p:txBody>
          <a:bodyPr/>
          <a:lstStyle/>
          <a:p>
            <a:endParaRPr lang="fr-FR" noProof="0" dirty="0"/>
          </a:p>
        </p:txBody>
      </p:sp>
      <p:sp>
        <p:nvSpPr>
          <p:cNvPr id="11" name="Shape 9"/>
          <p:cNvSpPr/>
          <p:nvPr/>
        </p:nvSpPr>
        <p:spPr>
          <a:xfrm>
            <a:off x="731520" y="731520"/>
            <a:ext cx="8046720" cy="54864"/>
          </a:xfrm>
          <a:prstGeom prst="rect">
            <a:avLst/>
          </a:prstGeom>
          <a:solidFill>
            <a:srgbClr val="3D6499"/>
          </a:solidFill>
          <a:ln w="12700">
            <a:solidFill>
              <a:srgbClr val="3D6499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pic>
        <p:nvPicPr>
          <p:cNvPr id="12" name="Image 0" descr="/home/claude/exo_bc.jp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731520" y="868680"/>
            <a:ext cx="7093731" cy="3878482"/>
          </a:xfrm>
          <a:prstGeom prst="rect">
            <a:avLst/>
          </a:prstGeom>
        </p:spPr>
      </p:pic>
      <p:sp>
        <p:nvSpPr>
          <p:cNvPr id="13" name="Shape 10"/>
          <p:cNvSpPr/>
          <p:nvPr/>
        </p:nvSpPr>
        <p:spPr>
          <a:xfrm>
            <a:off x="0" y="5065776"/>
            <a:ext cx="9144000" cy="77724"/>
          </a:xfrm>
          <a:prstGeom prst="rect">
            <a:avLst/>
          </a:prstGeom>
          <a:solidFill>
            <a:srgbClr val="3D6499"/>
          </a:solidFill>
          <a:ln w="12700">
            <a:solidFill>
              <a:srgbClr val="3D6499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0B2BB0E9-F1C7-44FC-9450-3C0768139075}"/>
              </a:ext>
            </a:extLst>
          </p:cNvPr>
          <p:cNvSpPr txBox="1"/>
          <p:nvPr/>
        </p:nvSpPr>
        <p:spPr>
          <a:xfrm>
            <a:off x="5603631" y="1623646"/>
            <a:ext cx="264941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fr-FR" noProof="0" dirty="0"/>
              <a:t>la poste , école</a:t>
            </a:r>
          </a:p>
          <a:p>
            <a:pPr marL="342900" indent="-342900">
              <a:buAutoNum type="arabicParenR"/>
            </a:pPr>
            <a:r>
              <a:rPr lang="fr-FR" noProof="0" dirty="0"/>
              <a:t>Sport , au</a:t>
            </a:r>
          </a:p>
          <a:p>
            <a:pPr marL="342900" indent="-342900">
              <a:buAutoNum type="arabicParenR"/>
            </a:pPr>
            <a:r>
              <a:rPr lang="fr-FR" noProof="0" dirty="0"/>
              <a:t>J’adore</a:t>
            </a:r>
          </a:p>
          <a:p>
            <a:pPr marL="342900" indent="-342900">
              <a:buAutoNum type="arabicParenR"/>
            </a:pPr>
            <a:r>
              <a:rPr lang="fr-FR" noProof="0" dirty="0"/>
              <a:t>chaud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273CC72B-05F8-429E-B57B-12F93C93D420}"/>
              </a:ext>
            </a:extLst>
          </p:cNvPr>
          <p:cNvSpPr txBox="1"/>
          <p:nvPr/>
        </p:nvSpPr>
        <p:spPr>
          <a:xfrm>
            <a:off x="6928338" y="2969353"/>
            <a:ext cx="17760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noProof="0" dirty="0"/>
              <a:t>1)Nord, côté, l’hôpital, hôtel, Normandie</a:t>
            </a:r>
          </a:p>
          <a:p>
            <a:r>
              <a:rPr lang="fr-FR" noProof="0" dirty="0"/>
              <a:t>2) bonne, côte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bg>
      <p:bgPr>
        <a:solidFill>
          <a:srgbClr val="1A365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9144000" cy="73152"/>
          </a:xfrm>
          <a:prstGeom prst="rect">
            <a:avLst/>
          </a:prstGeom>
          <a:solidFill>
            <a:srgbClr val="F5862E"/>
          </a:solidFill>
          <a:ln w="12700">
            <a:solidFill>
              <a:srgbClr val="F5862E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3" name="Shape 1"/>
          <p:cNvSpPr/>
          <p:nvPr/>
        </p:nvSpPr>
        <p:spPr>
          <a:xfrm>
            <a:off x="0" y="73152"/>
            <a:ext cx="9144000" cy="45720"/>
          </a:xfrm>
          <a:prstGeom prst="rect">
            <a:avLst/>
          </a:prstGeom>
          <a:solidFill>
            <a:srgbClr val="19A896"/>
          </a:solidFill>
          <a:ln w="12700">
            <a:solidFill>
              <a:srgbClr val="19A896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4" name="Shape 2"/>
          <p:cNvSpPr/>
          <p:nvPr/>
        </p:nvSpPr>
        <p:spPr>
          <a:xfrm>
            <a:off x="502920" y="1005840"/>
            <a:ext cx="1554480" cy="1554480"/>
          </a:xfrm>
          <a:prstGeom prst="roundRect">
            <a:avLst>
              <a:gd name="adj" fmla="val 7059"/>
            </a:avLst>
          </a:prstGeom>
          <a:solidFill>
            <a:srgbClr val="D4550A"/>
          </a:solidFill>
          <a:ln w="12700">
            <a:solidFill>
              <a:srgbClr val="D4550A"/>
            </a:solidFill>
            <a:prstDash val="solid"/>
          </a:ln>
          <a:effectLst>
            <a:outerShdw blurRad="101600" dist="38100" dir="8100000" algn="bl" rotWithShape="0">
              <a:srgbClr val="000000">
                <a:alpha val="10000"/>
              </a:srgbClr>
            </a:outerShdw>
          </a:effectLst>
        </p:spPr>
        <p:txBody>
          <a:bodyPr/>
          <a:lstStyle/>
          <a:p>
            <a:endParaRPr lang="fr-FR" noProof="0" dirty="0"/>
          </a:p>
        </p:txBody>
      </p:sp>
      <p:sp>
        <p:nvSpPr>
          <p:cNvPr id="5" name="Text 3"/>
          <p:cNvSpPr/>
          <p:nvPr/>
        </p:nvSpPr>
        <p:spPr>
          <a:xfrm>
            <a:off x="502920" y="1005840"/>
            <a:ext cx="1554480" cy="155448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fr-FR" sz="4200" b="1" noProof="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[ɔ]</a:t>
            </a:r>
            <a:endParaRPr lang="fr-FR" sz="4200" noProof="0" dirty="0"/>
          </a:p>
        </p:txBody>
      </p:sp>
      <p:sp>
        <p:nvSpPr>
          <p:cNvPr id="6" name="Text 4"/>
          <p:cNvSpPr/>
          <p:nvPr/>
        </p:nvSpPr>
        <p:spPr>
          <a:xfrm>
            <a:off x="411480" y="2606040"/>
            <a:ext cx="1737360" cy="32004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fr-FR" sz="1200" b="1" noProof="0" dirty="0">
                <a:solidFill>
                  <a:srgbClr val="F5862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ouvert</a:t>
            </a:r>
            <a:endParaRPr lang="fr-FR" sz="1200" noProof="0" dirty="0"/>
          </a:p>
        </p:txBody>
      </p:sp>
      <p:sp>
        <p:nvSpPr>
          <p:cNvPr id="7" name="Shape 5"/>
          <p:cNvSpPr/>
          <p:nvPr/>
        </p:nvSpPr>
        <p:spPr>
          <a:xfrm>
            <a:off x="502920" y="2971800"/>
            <a:ext cx="1554480" cy="1554480"/>
          </a:xfrm>
          <a:prstGeom prst="roundRect">
            <a:avLst>
              <a:gd name="adj" fmla="val 7059"/>
            </a:avLst>
          </a:prstGeom>
          <a:solidFill>
            <a:srgbClr val="0D7C6E"/>
          </a:solidFill>
          <a:ln w="12700">
            <a:solidFill>
              <a:srgbClr val="0D7C6E"/>
            </a:solidFill>
            <a:prstDash val="solid"/>
          </a:ln>
          <a:effectLst>
            <a:outerShdw blurRad="101600" dist="38100" dir="8100000" algn="bl" rotWithShape="0">
              <a:srgbClr val="000000">
                <a:alpha val="10000"/>
              </a:srgbClr>
            </a:outerShdw>
          </a:effectLst>
        </p:spPr>
        <p:txBody>
          <a:bodyPr/>
          <a:lstStyle/>
          <a:p>
            <a:endParaRPr lang="fr-FR" noProof="0" dirty="0"/>
          </a:p>
        </p:txBody>
      </p:sp>
      <p:sp>
        <p:nvSpPr>
          <p:cNvPr id="8" name="Text 6"/>
          <p:cNvSpPr/>
          <p:nvPr/>
        </p:nvSpPr>
        <p:spPr>
          <a:xfrm>
            <a:off x="502920" y="2971800"/>
            <a:ext cx="1554480" cy="155448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fr-FR" sz="4200" b="1" noProof="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[o]</a:t>
            </a:r>
            <a:endParaRPr lang="fr-FR" sz="4200" noProof="0" dirty="0"/>
          </a:p>
        </p:txBody>
      </p:sp>
      <p:sp>
        <p:nvSpPr>
          <p:cNvPr id="9" name="Text 7"/>
          <p:cNvSpPr/>
          <p:nvPr/>
        </p:nvSpPr>
        <p:spPr>
          <a:xfrm>
            <a:off x="411480" y="4572000"/>
            <a:ext cx="1737360" cy="32004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fr-FR" sz="1200" b="1" noProof="0" dirty="0">
                <a:solidFill>
                  <a:srgbClr val="19A896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fermé</a:t>
            </a:r>
            <a:endParaRPr lang="fr-FR" sz="1200" noProof="0" dirty="0"/>
          </a:p>
        </p:txBody>
      </p:sp>
      <p:sp>
        <p:nvSpPr>
          <p:cNvPr id="10" name="Text 8"/>
          <p:cNvSpPr/>
          <p:nvPr/>
        </p:nvSpPr>
        <p:spPr>
          <a:xfrm>
            <a:off x="2377440" y="914400"/>
            <a:ext cx="6400800" cy="54864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l">
              <a:buNone/>
            </a:pPr>
            <a:r>
              <a:rPr lang="fr-FR" sz="2200" noProof="0" dirty="0">
                <a:solidFill>
                  <a:srgbClr val="A0BDD8"/>
                </a:solidFill>
                <a:latin typeface="Calibri Light" pitchFamily="34" charset="0"/>
                <a:ea typeface="Calibri Light" pitchFamily="34" charset="-122"/>
                <a:cs typeface="Calibri Light" pitchFamily="34" charset="-120"/>
              </a:rPr>
              <a:t>Le son</a:t>
            </a:r>
            <a:endParaRPr lang="fr-FR" sz="2200" noProof="0" dirty="0"/>
          </a:p>
        </p:txBody>
      </p:sp>
      <p:sp>
        <p:nvSpPr>
          <p:cNvPr id="11" name="Text 9"/>
          <p:cNvSpPr/>
          <p:nvPr/>
        </p:nvSpPr>
        <p:spPr>
          <a:xfrm>
            <a:off x="2377440" y="1417320"/>
            <a:ext cx="6400800" cy="100584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l">
              <a:buNone/>
            </a:pPr>
            <a:r>
              <a:rPr lang="fr-FR" sz="7200" b="1" noProof="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[o]</a:t>
            </a:r>
            <a:endParaRPr lang="fr-FR" sz="7200" noProof="0" dirty="0"/>
          </a:p>
        </p:txBody>
      </p:sp>
      <p:sp>
        <p:nvSpPr>
          <p:cNvPr id="12" name="Text 10"/>
          <p:cNvSpPr/>
          <p:nvPr/>
        </p:nvSpPr>
        <p:spPr>
          <a:xfrm>
            <a:off x="2377440" y="2423160"/>
            <a:ext cx="6400800" cy="64008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l">
              <a:buNone/>
            </a:pPr>
            <a:r>
              <a:rPr lang="fr-FR" sz="3000" i="1" noProof="0" dirty="0">
                <a:solidFill>
                  <a:srgbClr val="A0BDD8"/>
                </a:solidFill>
                <a:latin typeface="Calibri Light" pitchFamily="34" charset="0"/>
                <a:ea typeface="Calibri Light" pitchFamily="34" charset="-122"/>
                <a:cs typeface="Calibri Light" pitchFamily="34" charset="-120"/>
              </a:rPr>
              <a:t>Ouvert &amp; Fermé</a:t>
            </a:r>
            <a:endParaRPr lang="fr-FR" sz="3000" noProof="0" dirty="0"/>
          </a:p>
        </p:txBody>
      </p:sp>
      <p:sp>
        <p:nvSpPr>
          <p:cNvPr id="13" name="Shape 11"/>
          <p:cNvSpPr/>
          <p:nvPr/>
        </p:nvSpPr>
        <p:spPr>
          <a:xfrm>
            <a:off x="2377440" y="3154680"/>
            <a:ext cx="5029200" cy="36576"/>
          </a:xfrm>
          <a:prstGeom prst="rect">
            <a:avLst/>
          </a:prstGeom>
          <a:solidFill>
            <a:srgbClr val="4A6FA0"/>
          </a:solidFill>
          <a:ln w="12700">
            <a:solidFill>
              <a:srgbClr val="4A6FA0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14" name="Shape 12"/>
          <p:cNvSpPr/>
          <p:nvPr/>
        </p:nvSpPr>
        <p:spPr>
          <a:xfrm>
            <a:off x="2377440" y="3337560"/>
            <a:ext cx="1005840" cy="685800"/>
          </a:xfrm>
          <a:prstGeom prst="roundRect">
            <a:avLst>
              <a:gd name="adj" fmla="val 10667"/>
            </a:avLst>
          </a:prstGeom>
          <a:solidFill>
            <a:srgbClr val="3D6499"/>
          </a:solidFill>
          <a:ln w="12700">
            <a:solidFill>
              <a:srgbClr val="3D6499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15" name="Text 13"/>
          <p:cNvSpPr/>
          <p:nvPr/>
        </p:nvSpPr>
        <p:spPr>
          <a:xfrm>
            <a:off x="2377440" y="3337560"/>
            <a:ext cx="1005840" cy="6858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fr-FR" sz="2000" b="1" noProof="0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o</a:t>
            </a:r>
            <a:endParaRPr lang="fr-FR" sz="2000" noProof="0" dirty="0"/>
          </a:p>
        </p:txBody>
      </p:sp>
      <p:sp>
        <p:nvSpPr>
          <p:cNvPr id="16" name="Shape 14"/>
          <p:cNvSpPr/>
          <p:nvPr/>
        </p:nvSpPr>
        <p:spPr>
          <a:xfrm>
            <a:off x="3657600" y="3337560"/>
            <a:ext cx="1005840" cy="685800"/>
          </a:xfrm>
          <a:prstGeom prst="roundRect">
            <a:avLst>
              <a:gd name="adj" fmla="val 10667"/>
            </a:avLst>
          </a:prstGeom>
          <a:solidFill>
            <a:srgbClr val="0D7C6E"/>
          </a:solidFill>
          <a:ln w="12700">
            <a:solidFill>
              <a:srgbClr val="0D7C6E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17" name="Text 15"/>
          <p:cNvSpPr/>
          <p:nvPr/>
        </p:nvSpPr>
        <p:spPr>
          <a:xfrm>
            <a:off x="3657600" y="3337560"/>
            <a:ext cx="1005840" cy="6858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fr-FR" sz="2000" b="1" noProof="0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au</a:t>
            </a:r>
            <a:endParaRPr lang="fr-FR" sz="2000" noProof="0" dirty="0"/>
          </a:p>
        </p:txBody>
      </p:sp>
      <p:sp>
        <p:nvSpPr>
          <p:cNvPr id="18" name="Shape 16"/>
          <p:cNvSpPr/>
          <p:nvPr/>
        </p:nvSpPr>
        <p:spPr>
          <a:xfrm>
            <a:off x="4937760" y="3337560"/>
            <a:ext cx="1005840" cy="685800"/>
          </a:xfrm>
          <a:prstGeom prst="roundRect">
            <a:avLst>
              <a:gd name="adj" fmla="val 10667"/>
            </a:avLst>
          </a:prstGeom>
          <a:solidFill>
            <a:srgbClr val="D4550A"/>
          </a:solidFill>
          <a:ln w="12700">
            <a:solidFill>
              <a:srgbClr val="D4550A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19" name="Text 17"/>
          <p:cNvSpPr/>
          <p:nvPr/>
        </p:nvSpPr>
        <p:spPr>
          <a:xfrm>
            <a:off x="4937760" y="3337560"/>
            <a:ext cx="1005840" cy="6858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fr-FR" sz="2000" b="1" noProof="0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eau</a:t>
            </a:r>
            <a:endParaRPr lang="fr-FR" sz="2000" noProof="0" dirty="0"/>
          </a:p>
        </p:txBody>
      </p:sp>
      <p:sp>
        <p:nvSpPr>
          <p:cNvPr id="20" name="Shape 18"/>
          <p:cNvSpPr/>
          <p:nvPr/>
        </p:nvSpPr>
        <p:spPr>
          <a:xfrm>
            <a:off x="6217920" y="3337560"/>
            <a:ext cx="1005840" cy="685800"/>
          </a:xfrm>
          <a:prstGeom prst="roundRect">
            <a:avLst>
              <a:gd name="adj" fmla="val 10667"/>
            </a:avLst>
          </a:prstGeom>
          <a:solidFill>
            <a:srgbClr val="6B3FA0"/>
          </a:solidFill>
          <a:ln w="12700">
            <a:solidFill>
              <a:srgbClr val="6B3FA0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21" name="Text 19"/>
          <p:cNvSpPr/>
          <p:nvPr/>
        </p:nvSpPr>
        <p:spPr>
          <a:xfrm>
            <a:off x="6217920" y="3337560"/>
            <a:ext cx="1005840" cy="6858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fr-FR" sz="2000" b="1" noProof="0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ô</a:t>
            </a:r>
            <a:endParaRPr lang="fr-FR" sz="2000" noProof="0" dirty="0"/>
          </a:p>
        </p:txBody>
      </p:sp>
      <p:sp>
        <p:nvSpPr>
          <p:cNvPr id="22" name="Text 20"/>
          <p:cNvSpPr/>
          <p:nvPr/>
        </p:nvSpPr>
        <p:spPr>
          <a:xfrm>
            <a:off x="2377440" y="4480560"/>
            <a:ext cx="6400800" cy="36576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l">
              <a:buNone/>
            </a:pPr>
            <a:r>
              <a:rPr lang="fr-FR" sz="1300" noProof="0" dirty="0">
                <a:solidFill>
                  <a:srgbClr val="7A9BC0"/>
                </a:solidFill>
                <a:latin typeface="Calibri Light" pitchFamily="34" charset="0"/>
                <a:ea typeface="Calibri Light" pitchFamily="34" charset="-122"/>
                <a:cs typeface="Calibri Light" pitchFamily="34" charset="-120"/>
              </a:rPr>
              <a:t>Phonétique FLE</a:t>
            </a:r>
            <a:endParaRPr lang="fr-FR" sz="1300" noProof="0" dirty="0"/>
          </a:p>
        </p:txBody>
      </p:sp>
      <p:sp>
        <p:nvSpPr>
          <p:cNvPr id="23" name="Shape 21"/>
          <p:cNvSpPr/>
          <p:nvPr/>
        </p:nvSpPr>
        <p:spPr>
          <a:xfrm>
            <a:off x="0" y="5065776"/>
            <a:ext cx="9144000" cy="77724"/>
          </a:xfrm>
          <a:prstGeom prst="rect">
            <a:avLst/>
          </a:prstGeom>
          <a:solidFill>
            <a:srgbClr val="F5862E"/>
          </a:solidFill>
          <a:ln w="12700">
            <a:solidFill>
              <a:srgbClr val="F5862E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bg>
      <p:bgPr>
        <a:solidFill>
          <a:srgbClr val="F8FA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9144000" cy="64008"/>
          </a:xfrm>
          <a:prstGeom prst="rect">
            <a:avLst/>
          </a:prstGeom>
          <a:solidFill>
            <a:srgbClr val="3D6499"/>
          </a:solidFill>
          <a:ln w="12700">
            <a:solidFill>
              <a:srgbClr val="3D6499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3" name="Shape 1"/>
          <p:cNvSpPr/>
          <p:nvPr/>
        </p:nvSpPr>
        <p:spPr>
          <a:xfrm>
            <a:off x="0" y="64008"/>
            <a:ext cx="201168" cy="5084064"/>
          </a:xfrm>
          <a:prstGeom prst="rect">
            <a:avLst/>
          </a:prstGeom>
          <a:solidFill>
            <a:srgbClr val="3D6499"/>
          </a:solidFill>
          <a:ln w="12700">
            <a:solidFill>
              <a:srgbClr val="3D6499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4" name="Text 2"/>
          <p:cNvSpPr/>
          <p:nvPr/>
        </p:nvSpPr>
        <p:spPr>
          <a:xfrm>
            <a:off x="457200" y="182880"/>
            <a:ext cx="8412480" cy="59436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fr-FR" sz="2800" b="1" noProof="0" dirty="0">
                <a:solidFill>
                  <a:srgbClr val="1A365D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Le son [o] : deux prononciations</a:t>
            </a:r>
            <a:endParaRPr lang="fr-FR" sz="2800" noProof="0" dirty="0"/>
          </a:p>
        </p:txBody>
      </p:sp>
      <p:sp>
        <p:nvSpPr>
          <p:cNvPr id="5" name="Text 3"/>
          <p:cNvSpPr/>
          <p:nvPr/>
        </p:nvSpPr>
        <p:spPr>
          <a:xfrm>
            <a:off x="457200" y="777240"/>
            <a:ext cx="8412480" cy="3200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fr-FR" sz="1400" i="1" noProof="0" dirty="0">
                <a:solidFill>
                  <a:srgbClr val="4A5568"/>
                </a:solidFill>
                <a:latin typeface="Calibri Light" pitchFamily="34" charset="0"/>
                <a:ea typeface="Calibri Light" pitchFamily="34" charset="-122"/>
                <a:cs typeface="Calibri Light" pitchFamily="34" charset="-120"/>
              </a:rPr>
              <a:t>En français, la lettre « o » peut se prononcer de deux façons différentes</a:t>
            </a:r>
            <a:endParaRPr lang="fr-FR" sz="1400" noProof="0" dirty="0"/>
          </a:p>
        </p:txBody>
      </p:sp>
      <p:sp>
        <p:nvSpPr>
          <p:cNvPr id="6" name="Shape 4"/>
          <p:cNvSpPr/>
          <p:nvPr/>
        </p:nvSpPr>
        <p:spPr>
          <a:xfrm>
            <a:off x="0" y="5065776"/>
            <a:ext cx="9144000" cy="77724"/>
          </a:xfrm>
          <a:prstGeom prst="rect">
            <a:avLst/>
          </a:prstGeom>
          <a:solidFill>
            <a:srgbClr val="3D6499"/>
          </a:solidFill>
          <a:ln w="12700">
            <a:solidFill>
              <a:srgbClr val="3D6499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7" name="Shape 5"/>
          <p:cNvSpPr/>
          <p:nvPr/>
        </p:nvSpPr>
        <p:spPr>
          <a:xfrm>
            <a:off x="411480" y="1234440"/>
            <a:ext cx="3840480" cy="3474720"/>
          </a:xfrm>
          <a:prstGeom prst="rect">
            <a:avLst/>
          </a:prstGeom>
          <a:solidFill>
            <a:srgbClr val="FFFFFF"/>
          </a:solidFill>
          <a:ln w="12700">
            <a:solidFill>
              <a:srgbClr val="F5862E"/>
            </a:solidFill>
            <a:prstDash val="solid"/>
          </a:ln>
          <a:effectLst>
            <a:outerShdw blurRad="101600" dist="38100" dir="8100000" algn="bl" rotWithShape="0">
              <a:srgbClr val="000000">
                <a:alpha val="10000"/>
              </a:srgbClr>
            </a:outerShdw>
          </a:effectLst>
        </p:spPr>
        <p:txBody>
          <a:bodyPr/>
          <a:lstStyle/>
          <a:p>
            <a:endParaRPr lang="fr-FR" noProof="0" dirty="0"/>
          </a:p>
        </p:txBody>
      </p:sp>
      <p:sp>
        <p:nvSpPr>
          <p:cNvPr id="8" name="Shape 6"/>
          <p:cNvSpPr/>
          <p:nvPr/>
        </p:nvSpPr>
        <p:spPr>
          <a:xfrm>
            <a:off x="411480" y="1234440"/>
            <a:ext cx="3840480" cy="64008"/>
          </a:xfrm>
          <a:prstGeom prst="rect">
            <a:avLst/>
          </a:prstGeom>
          <a:solidFill>
            <a:srgbClr val="D4550A"/>
          </a:solidFill>
          <a:ln w="12700">
            <a:solidFill>
              <a:srgbClr val="D4550A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9" name="Shape 7"/>
          <p:cNvSpPr/>
          <p:nvPr/>
        </p:nvSpPr>
        <p:spPr>
          <a:xfrm>
            <a:off x="1508760" y="1417320"/>
            <a:ext cx="1645920" cy="1005840"/>
          </a:xfrm>
          <a:prstGeom prst="roundRect">
            <a:avLst>
              <a:gd name="adj" fmla="val 7273"/>
            </a:avLst>
          </a:prstGeom>
          <a:solidFill>
            <a:srgbClr val="D4550A"/>
          </a:solidFill>
          <a:ln w="12700">
            <a:solidFill>
              <a:srgbClr val="D4550A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10" name="Text 8"/>
          <p:cNvSpPr/>
          <p:nvPr/>
        </p:nvSpPr>
        <p:spPr>
          <a:xfrm>
            <a:off x="1508760" y="1417320"/>
            <a:ext cx="1645920" cy="100584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fr-FR" sz="3800" b="1" noProof="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[ɔ]</a:t>
            </a:r>
            <a:endParaRPr lang="fr-FR" sz="3800" noProof="0" dirty="0"/>
          </a:p>
        </p:txBody>
      </p:sp>
      <p:sp>
        <p:nvSpPr>
          <p:cNvPr id="11" name="Text 9"/>
          <p:cNvSpPr/>
          <p:nvPr/>
        </p:nvSpPr>
        <p:spPr>
          <a:xfrm>
            <a:off x="502920" y="2514600"/>
            <a:ext cx="3657600" cy="36576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fr-FR" sz="1600" b="1" noProof="0" dirty="0">
                <a:solidFill>
                  <a:srgbClr val="D4550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O OUVERT</a:t>
            </a:r>
            <a:endParaRPr lang="fr-FR" sz="1600" noProof="0" dirty="0"/>
          </a:p>
        </p:txBody>
      </p:sp>
      <p:sp>
        <p:nvSpPr>
          <p:cNvPr id="12" name="Text 10"/>
          <p:cNvSpPr/>
          <p:nvPr/>
        </p:nvSpPr>
        <p:spPr>
          <a:xfrm>
            <a:off x="548640" y="2926080"/>
            <a:ext cx="3566160" cy="164592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buNone/>
            </a:pPr>
            <a:r>
              <a:rPr lang="fr-FR" sz="1300" noProof="0" dirty="0">
                <a:solidFill>
                  <a:srgbClr val="1A202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🔊  Bouche bien ouverte
🔊  Mâchoire basse
🔊  Lèvres peu arrondies
Ex : p</a:t>
            </a:r>
            <a:r>
              <a:rPr lang="fr-FR" sz="1300" b="1" noProof="0" dirty="0">
                <a:solidFill>
                  <a:srgbClr val="D4550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o</a:t>
            </a:r>
            <a:r>
              <a:rPr lang="fr-FR" sz="1300" noProof="0" dirty="0">
                <a:solidFill>
                  <a:srgbClr val="1A202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mme · m</a:t>
            </a:r>
            <a:r>
              <a:rPr lang="fr-FR" sz="1300" b="1" noProof="0" dirty="0">
                <a:solidFill>
                  <a:srgbClr val="D4550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o</a:t>
            </a:r>
            <a:r>
              <a:rPr lang="fr-FR" sz="1300" noProof="0" dirty="0">
                <a:solidFill>
                  <a:srgbClr val="1A202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de · v</a:t>
            </a:r>
            <a:r>
              <a:rPr lang="fr-FR" sz="1300" b="1" noProof="0" dirty="0">
                <a:solidFill>
                  <a:srgbClr val="D4550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o</a:t>
            </a:r>
            <a:r>
              <a:rPr lang="fr-FR" sz="1300" noProof="0" dirty="0">
                <a:solidFill>
                  <a:srgbClr val="1A202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lcan</a:t>
            </a:r>
            <a:endParaRPr lang="fr-FR" sz="1300" noProof="0" dirty="0"/>
          </a:p>
        </p:txBody>
      </p:sp>
      <p:sp>
        <p:nvSpPr>
          <p:cNvPr id="13" name="Shape 11"/>
          <p:cNvSpPr/>
          <p:nvPr/>
        </p:nvSpPr>
        <p:spPr>
          <a:xfrm>
            <a:off x="4892040" y="1234440"/>
            <a:ext cx="3840480" cy="3474720"/>
          </a:xfrm>
          <a:prstGeom prst="rect">
            <a:avLst/>
          </a:prstGeom>
          <a:solidFill>
            <a:srgbClr val="FFFFFF"/>
          </a:solidFill>
          <a:ln w="12700">
            <a:solidFill>
              <a:srgbClr val="19A896"/>
            </a:solidFill>
            <a:prstDash val="solid"/>
          </a:ln>
          <a:effectLst>
            <a:outerShdw blurRad="101600" dist="38100" dir="8100000" algn="bl" rotWithShape="0">
              <a:srgbClr val="000000">
                <a:alpha val="10000"/>
              </a:srgbClr>
            </a:outerShdw>
          </a:effectLst>
        </p:spPr>
        <p:txBody>
          <a:bodyPr/>
          <a:lstStyle/>
          <a:p>
            <a:endParaRPr lang="fr-FR" noProof="0" dirty="0"/>
          </a:p>
        </p:txBody>
      </p:sp>
      <p:sp>
        <p:nvSpPr>
          <p:cNvPr id="14" name="Shape 12"/>
          <p:cNvSpPr/>
          <p:nvPr/>
        </p:nvSpPr>
        <p:spPr>
          <a:xfrm>
            <a:off x="4892040" y="1234440"/>
            <a:ext cx="3840480" cy="64008"/>
          </a:xfrm>
          <a:prstGeom prst="rect">
            <a:avLst/>
          </a:prstGeom>
          <a:solidFill>
            <a:srgbClr val="0D7C6E"/>
          </a:solidFill>
          <a:ln w="12700">
            <a:solidFill>
              <a:srgbClr val="0D7C6E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15" name="Shape 13"/>
          <p:cNvSpPr/>
          <p:nvPr/>
        </p:nvSpPr>
        <p:spPr>
          <a:xfrm>
            <a:off x="5989320" y="1417320"/>
            <a:ext cx="1645920" cy="1005840"/>
          </a:xfrm>
          <a:prstGeom prst="roundRect">
            <a:avLst>
              <a:gd name="adj" fmla="val 7273"/>
            </a:avLst>
          </a:prstGeom>
          <a:solidFill>
            <a:srgbClr val="0D7C6E"/>
          </a:solidFill>
          <a:ln w="12700">
            <a:solidFill>
              <a:srgbClr val="0D7C6E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16" name="Text 14"/>
          <p:cNvSpPr/>
          <p:nvPr/>
        </p:nvSpPr>
        <p:spPr>
          <a:xfrm>
            <a:off x="5989320" y="1417320"/>
            <a:ext cx="1645920" cy="100584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fr-FR" sz="3800" b="1" noProof="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[o]</a:t>
            </a:r>
            <a:endParaRPr lang="fr-FR" sz="3800" noProof="0" dirty="0"/>
          </a:p>
        </p:txBody>
      </p:sp>
      <p:sp>
        <p:nvSpPr>
          <p:cNvPr id="17" name="Text 15"/>
          <p:cNvSpPr/>
          <p:nvPr/>
        </p:nvSpPr>
        <p:spPr>
          <a:xfrm>
            <a:off x="4983480" y="2514600"/>
            <a:ext cx="3657600" cy="36576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fr-FR" sz="1600" b="1" noProof="0" dirty="0">
                <a:solidFill>
                  <a:srgbClr val="0D7C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O FERMÉ</a:t>
            </a:r>
            <a:endParaRPr lang="fr-FR" sz="1600" noProof="0" dirty="0"/>
          </a:p>
        </p:txBody>
      </p:sp>
      <p:sp>
        <p:nvSpPr>
          <p:cNvPr id="18" name="Text 16"/>
          <p:cNvSpPr/>
          <p:nvPr/>
        </p:nvSpPr>
        <p:spPr>
          <a:xfrm>
            <a:off x="4983480" y="2926080"/>
            <a:ext cx="3566160" cy="164592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buNone/>
            </a:pPr>
            <a:r>
              <a:rPr lang="fr-FR" sz="1300" noProof="0" dirty="0">
                <a:solidFill>
                  <a:srgbClr val="1A202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🔊  Bouche plus fermée
🔊  Lèvres arrondies et avancées
🔊  Comme un petit « o » rond
Ex : t</a:t>
            </a:r>
            <a:r>
              <a:rPr lang="fr-FR" sz="1300" b="1" noProof="0" dirty="0">
                <a:solidFill>
                  <a:srgbClr val="0D7C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au</a:t>
            </a:r>
            <a:r>
              <a:rPr lang="fr-FR" sz="1300" noProof="0" dirty="0">
                <a:solidFill>
                  <a:srgbClr val="1A202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pe · </a:t>
            </a:r>
            <a:r>
              <a:rPr lang="fr-FR" sz="1300" b="1" noProof="0" dirty="0">
                <a:solidFill>
                  <a:srgbClr val="0D7C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eau</a:t>
            </a:r>
            <a:r>
              <a:rPr lang="fr-FR" sz="1300" noProof="0" dirty="0">
                <a:solidFill>
                  <a:srgbClr val="1A202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 · h</a:t>
            </a:r>
            <a:r>
              <a:rPr lang="fr-FR" sz="1300" b="1" noProof="0" dirty="0">
                <a:solidFill>
                  <a:srgbClr val="0D7C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ô</a:t>
            </a:r>
            <a:r>
              <a:rPr lang="fr-FR" sz="1300" noProof="0" dirty="0">
                <a:solidFill>
                  <a:srgbClr val="1A202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tel</a:t>
            </a:r>
            <a:endParaRPr lang="fr-FR" sz="1300" noProof="0" dirty="0"/>
          </a:p>
        </p:txBody>
      </p:sp>
      <p:sp>
        <p:nvSpPr>
          <p:cNvPr id="19" name="Shape 17"/>
          <p:cNvSpPr/>
          <p:nvPr/>
        </p:nvSpPr>
        <p:spPr>
          <a:xfrm>
            <a:off x="4251960" y="2286000"/>
            <a:ext cx="640080" cy="640080"/>
          </a:xfrm>
          <a:prstGeom prst="ellipse">
            <a:avLst/>
          </a:prstGeom>
          <a:solidFill>
            <a:srgbClr val="1A365D"/>
          </a:solidFill>
          <a:ln w="12700">
            <a:solidFill>
              <a:srgbClr val="1A365D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20" name="Text 18"/>
          <p:cNvSpPr/>
          <p:nvPr/>
        </p:nvSpPr>
        <p:spPr>
          <a:xfrm>
            <a:off x="4251960" y="2286000"/>
            <a:ext cx="640080" cy="64008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fr-FR" sz="1200" b="1" noProof="0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VS</a:t>
            </a:r>
            <a:endParaRPr lang="fr-FR" sz="1200" noProof="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bg>
      <p:bgPr>
        <a:solidFill>
          <a:srgbClr val="F8FA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9144000" cy="64008"/>
          </a:xfrm>
          <a:prstGeom prst="rect">
            <a:avLst/>
          </a:prstGeom>
          <a:solidFill>
            <a:srgbClr val="D4550A"/>
          </a:solidFill>
          <a:ln w="12700">
            <a:solidFill>
              <a:srgbClr val="D4550A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3" name="Shape 1"/>
          <p:cNvSpPr/>
          <p:nvPr/>
        </p:nvSpPr>
        <p:spPr>
          <a:xfrm>
            <a:off x="0" y="64008"/>
            <a:ext cx="201168" cy="5084064"/>
          </a:xfrm>
          <a:prstGeom prst="rect">
            <a:avLst/>
          </a:prstGeom>
          <a:solidFill>
            <a:srgbClr val="D4550A"/>
          </a:solidFill>
          <a:ln w="12700">
            <a:solidFill>
              <a:srgbClr val="D4550A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4" name="Text 2"/>
          <p:cNvSpPr/>
          <p:nvPr/>
        </p:nvSpPr>
        <p:spPr>
          <a:xfrm>
            <a:off x="457200" y="182880"/>
            <a:ext cx="8412480" cy="59436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fr-FR" sz="2800" b="1" noProof="0" dirty="0">
                <a:solidFill>
                  <a:srgbClr val="1A365D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Le o ouvert  [ɔ]</a:t>
            </a:r>
            <a:endParaRPr lang="fr-FR" sz="2800" noProof="0" dirty="0"/>
          </a:p>
        </p:txBody>
      </p:sp>
      <p:sp>
        <p:nvSpPr>
          <p:cNvPr id="5" name="Text 3"/>
          <p:cNvSpPr/>
          <p:nvPr/>
        </p:nvSpPr>
        <p:spPr>
          <a:xfrm>
            <a:off x="457200" y="777240"/>
            <a:ext cx="8412480" cy="3200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fr-FR" sz="1400" i="1" noProof="0" dirty="0">
                <a:solidFill>
                  <a:srgbClr val="4A5568"/>
                </a:solidFill>
                <a:latin typeface="Calibri Light" pitchFamily="34" charset="0"/>
                <a:ea typeface="Calibri Light" pitchFamily="34" charset="-122"/>
                <a:cs typeface="Calibri Light" pitchFamily="34" charset="-120"/>
              </a:rPr>
              <a:t>Quand le « o » s'ouvre en grand...</a:t>
            </a:r>
            <a:endParaRPr lang="fr-FR" sz="1400" noProof="0" dirty="0"/>
          </a:p>
        </p:txBody>
      </p:sp>
      <p:sp>
        <p:nvSpPr>
          <p:cNvPr id="6" name="Shape 4"/>
          <p:cNvSpPr/>
          <p:nvPr/>
        </p:nvSpPr>
        <p:spPr>
          <a:xfrm>
            <a:off x="0" y="5065776"/>
            <a:ext cx="9144000" cy="77724"/>
          </a:xfrm>
          <a:prstGeom prst="rect">
            <a:avLst/>
          </a:prstGeom>
          <a:solidFill>
            <a:srgbClr val="D4550A"/>
          </a:solidFill>
          <a:ln w="12700">
            <a:solidFill>
              <a:srgbClr val="D4550A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7" name="Shape 5"/>
          <p:cNvSpPr/>
          <p:nvPr/>
        </p:nvSpPr>
        <p:spPr>
          <a:xfrm>
            <a:off x="411480" y="1234440"/>
            <a:ext cx="1645920" cy="1645920"/>
          </a:xfrm>
          <a:prstGeom prst="roundRect">
            <a:avLst>
              <a:gd name="adj" fmla="val 8333"/>
            </a:avLst>
          </a:prstGeom>
          <a:solidFill>
            <a:srgbClr val="D4550A"/>
          </a:solidFill>
          <a:ln w="12700">
            <a:solidFill>
              <a:srgbClr val="D4550A"/>
            </a:solidFill>
            <a:prstDash val="solid"/>
          </a:ln>
          <a:effectLst>
            <a:outerShdw blurRad="101600" dist="38100" dir="8100000" algn="bl" rotWithShape="0">
              <a:srgbClr val="000000">
                <a:alpha val="10000"/>
              </a:srgbClr>
            </a:outerShdw>
          </a:effectLst>
        </p:spPr>
        <p:txBody>
          <a:bodyPr/>
          <a:lstStyle/>
          <a:p>
            <a:endParaRPr lang="fr-FR" noProof="0" dirty="0"/>
          </a:p>
        </p:txBody>
      </p:sp>
      <p:sp>
        <p:nvSpPr>
          <p:cNvPr id="8" name="Text 6"/>
          <p:cNvSpPr/>
          <p:nvPr/>
        </p:nvSpPr>
        <p:spPr>
          <a:xfrm>
            <a:off x="411480" y="1234440"/>
            <a:ext cx="1645920" cy="16459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fr-FR" sz="4600" b="1" noProof="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[ɔ]</a:t>
            </a:r>
            <a:endParaRPr lang="fr-FR" sz="4600" noProof="0" dirty="0"/>
          </a:p>
        </p:txBody>
      </p:sp>
      <p:sp>
        <p:nvSpPr>
          <p:cNvPr id="9" name="Shape 7"/>
          <p:cNvSpPr/>
          <p:nvPr/>
        </p:nvSpPr>
        <p:spPr>
          <a:xfrm>
            <a:off x="411480" y="2971800"/>
            <a:ext cx="1645920" cy="1737360"/>
          </a:xfrm>
          <a:prstGeom prst="roundRect">
            <a:avLst>
              <a:gd name="adj" fmla="val 5556"/>
            </a:avLst>
          </a:prstGeom>
          <a:solidFill>
            <a:srgbClr val="FFF0E6"/>
          </a:solidFill>
          <a:ln w="12700">
            <a:solidFill>
              <a:srgbClr val="F5862E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10" name="Text 8"/>
          <p:cNvSpPr/>
          <p:nvPr/>
        </p:nvSpPr>
        <p:spPr>
          <a:xfrm>
            <a:off x="411480" y="3063240"/>
            <a:ext cx="1645920" cy="64008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endParaRPr lang="fr-FR" sz="3200" noProof="0" dirty="0"/>
          </a:p>
        </p:txBody>
      </p:sp>
      <p:sp>
        <p:nvSpPr>
          <p:cNvPr id="11" name="Text 9"/>
          <p:cNvSpPr/>
          <p:nvPr/>
        </p:nvSpPr>
        <p:spPr>
          <a:xfrm>
            <a:off x="411480" y="3749040"/>
            <a:ext cx="1645920" cy="82296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fr-FR" sz="1100" b="1" noProof="0" dirty="0">
                <a:solidFill>
                  <a:srgbClr val="D4550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Bouche</a:t>
            </a:r>
            <a:endParaRPr lang="fr-FR" sz="1100" noProof="0" dirty="0"/>
          </a:p>
          <a:p>
            <a:pPr marL="0" indent="0" algn="ctr">
              <a:buNone/>
            </a:pPr>
            <a:r>
              <a:rPr lang="fr-FR" sz="1100" b="1" noProof="0" dirty="0">
                <a:solidFill>
                  <a:srgbClr val="D4550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OUVERTE</a:t>
            </a:r>
            <a:endParaRPr lang="fr-FR" sz="1100" noProof="0" dirty="0"/>
          </a:p>
        </p:txBody>
      </p:sp>
      <p:sp>
        <p:nvSpPr>
          <p:cNvPr id="12" name="Shape 10"/>
          <p:cNvSpPr/>
          <p:nvPr/>
        </p:nvSpPr>
        <p:spPr>
          <a:xfrm>
            <a:off x="2331720" y="1234440"/>
            <a:ext cx="6400800" cy="1325880"/>
          </a:xfrm>
          <a:prstGeom prst="rect">
            <a:avLst/>
          </a:prstGeom>
          <a:solidFill>
            <a:srgbClr val="FFFFFF"/>
          </a:solidFill>
          <a:ln w="12700">
            <a:solidFill>
              <a:srgbClr val="EDF2F7"/>
            </a:solidFill>
            <a:prstDash val="solid"/>
          </a:ln>
          <a:effectLst>
            <a:outerShdw blurRad="101600" dist="38100" dir="8100000" algn="bl" rotWithShape="0">
              <a:srgbClr val="000000">
                <a:alpha val="10000"/>
              </a:srgbClr>
            </a:outerShdw>
          </a:effectLst>
        </p:spPr>
        <p:txBody>
          <a:bodyPr/>
          <a:lstStyle/>
          <a:p>
            <a:endParaRPr lang="fr-FR" noProof="0" dirty="0"/>
          </a:p>
        </p:txBody>
      </p:sp>
      <p:sp>
        <p:nvSpPr>
          <p:cNvPr id="13" name="Shape 11"/>
          <p:cNvSpPr/>
          <p:nvPr/>
        </p:nvSpPr>
        <p:spPr>
          <a:xfrm>
            <a:off x="2331720" y="1234440"/>
            <a:ext cx="6400800" cy="64008"/>
          </a:xfrm>
          <a:prstGeom prst="rect">
            <a:avLst/>
          </a:prstGeom>
          <a:solidFill>
            <a:srgbClr val="D4550A"/>
          </a:solidFill>
          <a:ln w="12700">
            <a:solidFill>
              <a:srgbClr val="D4550A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14" name="Text 12"/>
          <p:cNvSpPr/>
          <p:nvPr/>
        </p:nvSpPr>
        <p:spPr>
          <a:xfrm>
            <a:off x="2468880" y="1325880"/>
            <a:ext cx="6126480" cy="2560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fr-FR" sz="1000" b="1" noProof="0" dirty="0">
                <a:solidFill>
                  <a:srgbClr val="D4550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COMMENT LE RECONNAÎTRE ?</a:t>
            </a:r>
            <a:endParaRPr lang="fr-FR" sz="1000" noProof="0" dirty="0"/>
          </a:p>
        </p:txBody>
      </p:sp>
      <p:sp>
        <p:nvSpPr>
          <p:cNvPr id="15" name="Text 13"/>
          <p:cNvSpPr/>
          <p:nvPr/>
        </p:nvSpPr>
        <p:spPr>
          <a:xfrm>
            <a:off x="2468880" y="1600200"/>
            <a:ext cx="6126480" cy="914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buNone/>
            </a:pPr>
            <a:r>
              <a:rPr lang="fr-FR" sz="1300" b="1" noProof="0" dirty="0">
                <a:solidFill>
                  <a:srgbClr val="D4550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• </a:t>
            </a:r>
            <a:r>
              <a:rPr lang="fr-FR" sz="1300" noProof="0" dirty="0">
                <a:solidFill>
                  <a:srgbClr val="1A202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Le « o » est généralement ouvert au début ou au milieu d'un mot
</a:t>
            </a:r>
            <a:r>
              <a:rPr lang="fr-FR" sz="1300" b="1" noProof="0" dirty="0">
                <a:solidFill>
                  <a:srgbClr val="D4550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• </a:t>
            </a:r>
            <a:r>
              <a:rPr lang="fr-FR" sz="1300" noProof="0" dirty="0">
                <a:solidFill>
                  <a:srgbClr val="1A202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On l'écrit avec la seule lettre « o »
</a:t>
            </a:r>
            <a:r>
              <a:rPr lang="fr-FR" sz="1300" b="1" noProof="0" dirty="0">
                <a:solidFill>
                  <a:srgbClr val="D4550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• </a:t>
            </a:r>
            <a:r>
              <a:rPr lang="fr-FR" sz="1300" noProof="0" dirty="0">
                <a:solidFill>
                  <a:srgbClr val="1A202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La bouche s'ouvre — la mâchoire descend légèrement</a:t>
            </a:r>
            <a:endParaRPr lang="fr-FR" sz="1300" noProof="0" dirty="0"/>
          </a:p>
        </p:txBody>
      </p:sp>
      <p:sp>
        <p:nvSpPr>
          <p:cNvPr id="16" name="Shape 14"/>
          <p:cNvSpPr/>
          <p:nvPr/>
        </p:nvSpPr>
        <p:spPr>
          <a:xfrm>
            <a:off x="2331720" y="2651760"/>
            <a:ext cx="6400800" cy="1554480"/>
          </a:xfrm>
          <a:prstGeom prst="rect">
            <a:avLst/>
          </a:prstGeom>
          <a:solidFill>
            <a:srgbClr val="FFF0E6"/>
          </a:solidFill>
          <a:ln w="12700">
            <a:solidFill>
              <a:srgbClr val="F5862E"/>
            </a:solidFill>
            <a:prstDash val="solid"/>
          </a:ln>
          <a:effectLst>
            <a:outerShdw blurRad="101600" dist="38100" dir="8100000" algn="bl" rotWithShape="0">
              <a:srgbClr val="000000">
                <a:alpha val="10000"/>
              </a:srgbClr>
            </a:outerShdw>
          </a:effectLst>
        </p:spPr>
        <p:txBody>
          <a:bodyPr/>
          <a:lstStyle/>
          <a:p>
            <a:endParaRPr lang="fr-FR" noProof="0" dirty="0"/>
          </a:p>
        </p:txBody>
      </p:sp>
      <p:sp>
        <p:nvSpPr>
          <p:cNvPr id="17" name="Shape 15"/>
          <p:cNvSpPr/>
          <p:nvPr/>
        </p:nvSpPr>
        <p:spPr>
          <a:xfrm>
            <a:off x="2331720" y="2651760"/>
            <a:ext cx="6400800" cy="54864"/>
          </a:xfrm>
          <a:prstGeom prst="rect">
            <a:avLst/>
          </a:prstGeom>
          <a:solidFill>
            <a:srgbClr val="D4550A"/>
          </a:solidFill>
          <a:ln w="12700">
            <a:solidFill>
              <a:srgbClr val="D4550A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18" name="Text 16"/>
          <p:cNvSpPr/>
          <p:nvPr/>
        </p:nvSpPr>
        <p:spPr>
          <a:xfrm>
            <a:off x="2468880" y="2724912"/>
            <a:ext cx="6126480" cy="2560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fr-FR" sz="1000" b="1" noProof="0" dirty="0">
                <a:solidFill>
                  <a:srgbClr val="D4550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EXEMPLES</a:t>
            </a:r>
            <a:endParaRPr lang="fr-FR" sz="1000" noProof="0" dirty="0"/>
          </a:p>
        </p:txBody>
      </p:sp>
      <p:sp>
        <p:nvSpPr>
          <p:cNvPr id="19" name="Text 17"/>
          <p:cNvSpPr/>
          <p:nvPr/>
        </p:nvSpPr>
        <p:spPr>
          <a:xfrm>
            <a:off x="2468880" y="3017520"/>
            <a:ext cx="6126480" cy="5029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fr-FR" sz="2000" noProof="0" dirty="0">
                <a:solidFill>
                  <a:srgbClr val="1A202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p</a:t>
            </a:r>
            <a:r>
              <a:rPr lang="fr-FR" sz="2000" b="1" noProof="0" dirty="0">
                <a:solidFill>
                  <a:srgbClr val="D4550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o</a:t>
            </a:r>
            <a:r>
              <a:rPr lang="fr-FR" sz="2000" noProof="0" dirty="0">
                <a:solidFill>
                  <a:srgbClr val="1A202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mme  ·  m</a:t>
            </a:r>
            <a:r>
              <a:rPr lang="fr-FR" sz="2000" b="1" noProof="0" dirty="0">
                <a:solidFill>
                  <a:srgbClr val="D4550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o</a:t>
            </a:r>
            <a:r>
              <a:rPr lang="fr-FR" sz="2000" noProof="0" dirty="0">
                <a:solidFill>
                  <a:srgbClr val="1A202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de  ·  v</a:t>
            </a:r>
            <a:r>
              <a:rPr lang="fr-FR" sz="2000" b="1" noProof="0" dirty="0">
                <a:solidFill>
                  <a:srgbClr val="D4550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o</a:t>
            </a:r>
            <a:r>
              <a:rPr lang="fr-FR" sz="2000" noProof="0" dirty="0">
                <a:solidFill>
                  <a:srgbClr val="1A202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lcan  ·  b</a:t>
            </a:r>
            <a:r>
              <a:rPr lang="fr-FR" sz="2000" b="1" noProof="0" dirty="0">
                <a:solidFill>
                  <a:srgbClr val="D4550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o</a:t>
            </a:r>
            <a:r>
              <a:rPr lang="fr-FR" sz="2000" noProof="0" dirty="0">
                <a:solidFill>
                  <a:srgbClr val="1A202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l</a:t>
            </a:r>
            <a:endParaRPr lang="fr-FR" sz="2000" noProof="0" dirty="0"/>
          </a:p>
        </p:txBody>
      </p:sp>
      <p:sp>
        <p:nvSpPr>
          <p:cNvPr id="20" name="Text 18"/>
          <p:cNvSpPr/>
          <p:nvPr/>
        </p:nvSpPr>
        <p:spPr>
          <a:xfrm>
            <a:off x="2468880" y="3611880"/>
            <a:ext cx="6126480" cy="5029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fr-FR" sz="2000" noProof="0" dirty="0">
                <a:solidFill>
                  <a:srgbClr val="1A202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oct</a:t>
            </a:r>
            <a:r>
              <a:rPr lang="fr-FR" sz="2000" b="1" noProof="0" dirty="0">
                <a:solidFill>
                  <a:srgbClr val="D4550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o</a:t>
            </a:r>
            <a:r>
              <a:rPr lang="fr-FR" sz="2000" noProof="0" dirty="0">
                <a:solidFill>
                  <a:srgbClr val="1A202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bre  ·  s</a:t>
            </a:r>
            <a:r>
              <a:rPr lang="fr-FR" sz="2000" b="1" noProof="0" dirty="0">
                <a:solidFill>
                  <a:srgbClr val="D4550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o</a:t>
            </a:r>
            <a:r>
              <a:rPr lang="fr-FR" sz="2000" noProof="0" dirty="0">
                <a:solidFill>
                  <a:srgbClr val="1A202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leil  ·  p</a:t>
            </a:r>
            <a:r>
              <a:rPr lang="fr-FR" sz="2000" b="1" noProof="0" dirty="0">
                <a:solidFill>
                  <a:srgbClr val="D4550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o</a:t>
            </a:r>
            <a:r>
              <a:rPr lang="fr-FR" sz="2000" noProof="0" dirty="0">
                <a:solidFill>
                  <a:srgbClr val="1A202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rte  ·  c</a:t>
            </a:r>
            <a:r>
              <a:rPr lang="fr-FR" sz="2000" b="1" noProof="0" dirty="0">
                <a:solidFill>
                  <a:srgbClr val="D4550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o</a:t>
            </a:r>
            <a:r>
              <a:rPr lang="fr-FR" sz="2000" noProof="0" dirty="0">
                <a:solidFill>
                  <a:srgbClr val="1A202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rps</a:t>
            </a:r>
            <a:endParaRPr lang="fr-FR" sz="2000" noProof="0" dirty="0"/>
          </a:p>
        </p:txBody>
      </p:sp>
      <p:sp>
        <p:nvSpPr>
          <p:cNvPr id="21" name="Shape 19"/>
          <p:cNvSpPr/>
          <p:nvPr/>
        </p:nvSpPr>
        <p:spPr>
          <a:xfrm>
            <a:off x="2331720" y="4251960"/>
            <a:ext cx="6400800" cy="548640"/>
          </a:xfrm>
          <a:prstGeom prst="rect">
            <a:avLst/>
          </a:prstGeom>
          <a:solidFill>
            <a:srgbClr val="FFF3E0"/>
          </a:solidFill>
          <a:ln w="12700">
            <a:solidFill>
              <a:srgbClr val="D4550A"/>
            </a:solidFill>
            <a:prstDash val="solid"/>
          </a:ln>
          <a:effectLst>
            <a:outerShdw blurRad="101600" dist="38100" dir="8100000" algn="bl" rotWithShape="0">
              <a:srgbClr val="000000">
                <a:alpha val="10000"/>
              </a:srgbClr>
            </a:outerShdw>
          </a:effectLst>
        </p:spPr>
        <p:txBody>
          <a:bodyPr/>
          <a:lstStyle/>
          <a:p>
            <a:endParaRPr lang="fr-FR" noProof="0" dirty="0"/>
          </a:p>
        </p:txBody>
      </p:sp>
      <p:sp>
        <p:nvSpPr>
          <p:cNvPr id="22" name="Shape 20"/>
          <p:cNvSpPr/>
          <p:nvPr/>
        </p:nvSpPr>
        <p:spPr>
          <a:xfrm>
            <a:off x="2331720" y="4251960"/>
            <a:ext cx="6400800" cy="45720"/>
          </a:xfrm>
          <a:prstGeom prst="rect">
            <a:avLst/>
          </a:prstGeom>
          <a:solidFill>
            <a:srgbClr val="D4550A"/>
          </a:solidFill>
          <a:ln w="12700">
            <a:solidFill>
              <a:srgbClr val="D4550A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23" name="Text 21"/>
          <p:cNvSpPr/>
          <p:nvPr/>
        </p:nvSpPr>
        <p:spPr>
          <a:xfrm>
            <a:off x="2468880" y="4297680"/>
            <a:ext cx="6126480" cy="47548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fr-FR" sz="1100" b="1" noProof="0" dirty="0">
                <a:solidFill>
                  <a:srgbClr val="D4550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🇮🇹 En italien aussi : </a:t>
            </a:r>
            <a:r>
              <a:rPr lang="fr-FR" sz="1300" noProof="0" dirty="0" err="1">
                <a:solidFill>
                  <a:srgbClr val="1A202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par</a:t>
            </a:r>
            <a:r>
              <a:rPr lang="fr-FR" sz="1300" b="1" noProof="0" dirty="0" err="1">
                <a:solidFill>
                  <a:srgbClr val="D4550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o</a:t>
            </a:r>
            <a:r>
              <a:rPr lang="fr-FR" sz="1300" noProof="0" dirty="0" err="1">
                <a:solidFill>
                  <a:srgbClr val="1A202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la</a:t>
            </a:r>
            <a:r>
              <a:rPr lang="fr-FR" sz="1300" noProof="0" dirty="0">
                <a:solidFill>
                  <a:srgbClr val="1A202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  ·  p</a:t>
            </a:r>
            <a:r>
              <a:rPr lang="fr-FR" sz="1300" b="1" noProof="0" dirty="0">
                <a:solidFill>
                  <a:srgbClr val="D4550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o</a:t>
            </a:r>
            <a:r>
              <a:rPr lang="fr-FR" sz="1300" noProof="0" dirty="0">
                <a:solidFill>
                  <a:srgbClr val="1A202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rta  ·  sp</a:t>
            </a:r>
            <a:r>
              <a:rPr lang="fr-FR" sz="1300" b="1" noProof="0" dirty="0">
                <a:solidFill>
                  <a:srgbClr val="D4550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o</a:t>
            </a:r>
            <a:r>
              <a:rPr lang="fr-FR" sz="1300" noProof="0" dirty="0">
                <a:solidFill>
                  <a:srgbClr val="1A202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rt  ·  </a:t>
            </a:r>
            <a:r>
              <a:rPr lang="fr-FR" sz="1300" noProof="0" dirty="0" err="1">
                <a:solidFill>
                  <a:srgbClr val="1A202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c</a:t>
            </a:r>
            <a:r>
              <a:rPr lang="fr-FR" sz="1300" b="1" noProof="0" dirty="0" err="1">
                <a:solidFill>
                  <a:srgbClr val="D4550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o</a:t>
            </a:r>
            <a:r>
              <a:rPr lang="fr-FR" sz="1300" noProof="0" dirty="0" err="1">
                <a:latin typeface="Calibri" pitchFamily="34" charset="0"/>
                <a:ea typeface="Calibri" pitchFamily="34" charset="-122"/>
                <a:cs typeface="Calibri" pitchFamily="34" charset="-120"/>
              </a:rPr>
              <a:t>lpa</a:t>
            </a:r>
            <a:r>
              <a:rPr lang="fr-FR" sz="1100" i="1" noProof="0" dirty="0">
                <a:solidFill>
                  <a:srgbClr val="4A5568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 — même son [ɔ] ouvert !</a:t>
            </a:r>
            <a:endParaRPr lang="fr-FR" sz="1100" noProof="0" dirty="0"/>
          </a:p>
        </p:txBody>
      </p:sp>
      <p:sp>
        <p:nvSpPr>
          <p:cNvPr id="24" name="Shape 22"/>
          <p:cNvSpPr/>
          <p:nvPr/>
        </p:nvSpPr>
        <p:spPr>
          <a:xfrm>
            <a:off x="2331720" y="4681728"/>
            <a:ext cx="6400800" cy="347472"/>
          </a:xfrm>
          <a:prstGeom prst="roundRect">
            <a:avLst>
              <a:gd name="adj" fmla="val 18421"/>
            </a:avLst>
          </a:prstGeom>
          <a:solidFill>
            <a:srgbClr val="FFF8E7"/>
          </a:solidFill>
          <a:ln w="12700">
            <a:solidFill>
              <a:srgbClr val="E8A020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25" name="Text 23"/>
          <p:cNvSpPr/>
          <p:nvPr/>
        </p:nvSpPr>
        <p:spPr>
          <a:xfrm>
            <a:off x="2468880" y="4681728"/>
            <a:ext cx="6126480" cy="3474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fr-FR" sz="1200" i="1" noProof="0" dirty="0">
                <a:solidFill>
                  <a:srgbClr val="6B4A0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 Astuce : Imaginez que vous bâillez légèrement — c'est la position du o ouvert [ɔ] !</a:t>
            </a:r>
            <a:endParaRPr lang="fr-FR" sz="1200" noProof="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bg>
      <p:bgPr>
        <a:solidFill>
          <a:srgbClr val="F8FA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9144000" cy="64008"/>
          </a:xfrm>
          <a:prstGeom prst="rect">
            <a:avLst/>
          </a:prstGeom>
          <a:solidFill>
            <a:srgbClr val="0D7C6E"/>
          </a:solidFill>
          <a:ln w="12700">
            <a:solidFill>
              <a:srgbClr val="0D7C6E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3" name="Shape 1"/>
          <p:cNvSpPr/>
          <p:nvPr/>
        </p:nvSpPr>
        <p:spPr>
          <a:xfrm>
            <a:off x="0" y="64008"/>
            <a:ext cx="201168" cy="5084064"/>
          </a:xfrm>
          <a:prstGeom prst="rect">
            <a:avLst/>
          </a:prstGeom>
          <a:solidFill>
            <a:srgbClr val="0D7C6E"/>
          </a:solidFill>
          <a:ln w="12700">
            <a:solidFill>
              <a:srgbClr val="0D7C6E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4" name="Text 2"/>
          <p:cNvSpPr/>
          <p:nvPr/>
        </p:nvSpPr>
        <p:spPr>
          <a:xfrm>
            <a:off x="457200" y="182880"/>
            <a:ext cx="8412480" cy="59436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fr-FR" sz="2800" b="1" noProof="0" dirty="0">
                <a:solidFill>
                  <a:srgbClr val="1A365D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Le o fermé  [o]</a:t>
            </a:r>
            <a:endParaRPr lang="fr-FR" sz="2800" noProof="0" dirty="0"/>
          </a:p>
        </p:txBody>
      </p:sp>
      <p:sp>
        <p:nvSpPr>
          <p:cNvPr id="5" name="Text 3"/>
          <p:cNvSpPr/>
          <p:nvPr/>
        </p:nvSpPr>
        <p:spPr>
          <a:xfrm>
            <a:off x="457200" y="777240"/>
            <a:ext cx="8412480" cy="3200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fr-FR" sz="1400" i="1" noProof="0" dirty="0">
                <a:solidFill>
                  <a:srgbClr val="4A5568"/>
                </a:solidFill>
                <a:latin typeface="Calibri Light" pitchFamily="34" charset="0"/>
                <a:ea typeface="Calibri Light" pitchFamily="34" charset="-122"/>
                <a:cs typeface="Calibri Light" pitchFamily="34" charset="-120"/>
              </a:rPr>
              <a:t>Quand les lèvres s'avancent en rond...</a:t>
            </a:r>
            <a:endParaRPr lang="fr-FR" sz="1400" noProof="0" dirty="0"/>
          </a:p>
        </p:txBody>
      </p:sp>
      <p:sp>
        <p:nvSpPr>
          <p:cNvPr id="6" name="Shape 4"/>
          <p:cNvSpPr/>
          <p:nvPr/>
        </p:nvSpPr>
        <p:spPr>
          <a:xfrm>
            <a:off x="0" y="5065776"/>
            <a:ext cx="9144000" cy="77724"/>
          </a:xfrm>
          <a:prstGeom prst="rect">
            <a:avLst/>
          </a:prstGeom>
          <a:solidFill>
            <a:srgbClr val="0D7C6E"/>
          </a:solidFill>
          <a:ln w="12700">
            <a:solidFill>
              <a:srgbClr val="0D7C6E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7" name="Shape 5"/>
          <p:cNvSpPr/>
          <p:nvPr/>
        </p:nvSpPr>
        <p:spPr>
          <a:xfrm>
            <a:off x="411480" y="1234440"/>
            <a:ext cx="1645920" cy="1645920"/>
          </a:xfrm>
          <a:prstGeom prst="roundRect">
            <a:avLst>
              <a:gd name="adj" fmla="val 8333"/>
            </a:avLst>
          </a:prstGeom>
          <a:solidFill>
            <a:srgbClr val="0D7C6E"/>
          </a:solidFill>
          <a:ln w="12700">
            <a:solidFill>
              <a:srgbClr val="0D7C6E"/>
            </a:solidFill>
            <a:prstDash val="solid"/>
          </a:ln>
          <a:effectLst>
            <a:outerShdw blurRad="101600" dist="38100" dir="8100000" algn="bl" rotWithShape="0">
              <a:srgbClr val="000000">
                <a:alpha val="10000"/>
              </a:srgbClr>
            </a:outerShdw>
          </a:effectLst>
        </p:spPr>
        <p:txBody>
          <a:bodyPr/>
          <a:lstStyle/>
          <a:p>
            <a:endParaRPr lang="fr-FR" noProof="0" dirty="0"/>
          </a:p>
        </p:txBody>
      </p:sp>
      <p:sp>
        <p:nvSpPr>
          <p:cNvPr id="8" name="Text 6"/>
          <p:cNvSpPr/>
          <p:nvPr/>
        </p:nvSpPr>
        <p:spPr>
          <a:xfrm>
            <a:off x="411480" y="1234440"/>
            <a:ext cx="1645920" cy="16459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fr-FR" sz="4600" b="1" noProof="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[o]</a:t>
            </a:r>
            <a:endParaRPr lang="fr-FR" sz="4600" noProof="0" dirty="0"/>
          </a:p>
        </p:txBody>
      </p:sp>
      <p:sp>
        <p:nvSpPr>
          <p:cNvPr id="9" name="Shape 7"/>
          <p:cNvSpPr/>
          <p:nvPr/>
        </p:nvSpPr>
        <p:spPr>
          <a:xfrm>
            <a:off x="411480" y="2971800"/>
            <a:ext cx="1645920" cy="1737360"/>
          </a:xfrm>
          <a:prstGeom prst="roundRect">
            <a:avLst>
              <a:gd name="adj" fmla="val 5556"/>
            </a:avLst>
          </a:prstGeom>
          <a:solidFill>
            <a:srgbClr val="E0F5F2"/>
          </a:solidFill>
          <a:ln w="12700">
            <a:solidFill>
              <a:srgbClr val="19A896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10" name="Text 8"/>
          <p:cNvSpPr/>
          <p:nvPr/>
        </p:nvSpPr>
        <p:spPr>
          <a:xfrm rot="2537289">
            <a:off x="916555" y="3258578"/>
            <a:ext cx="1198595" cy="295419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endParaRPr lang="fr-FR" sz="3200" noProof="0" dirty="0"/>
          </a:p>
        </p:txBody>
      </p:sp>
      <p:sp>
        <p:nvSpPr>
          <p:cNvPr id="11" name="Text 9"/>
          <p:cNvSpPr/>
          <p:nvPr/>
        </p:nvSpPr>
        <p:spPr>
          <a:xfrm>
            <a:off x="411480" y="3749040"/>
            <a:ext cx="1645920" cy="82296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fr-FR" sz="1100" b="1" noProof="0" dirty="0">
                <a:solidFill>
                  <a:srgbClr val="0D7C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Lèvres</a:t>
            </a:r>
            <a:endParaRPr lang="fr-FR" sz="1100" noProof="0" dirty="0"/>
          </a:p>
          <a:p>
            <a:pPr marL="0" indent="0" algn="ctr">
              <a:buNone/>
            </a:pPr>
            <a:r>
              <a:rPr lang="fr-FR" sz="1100" b="1" noProof="0" dirty="0">
                <a:solidFill>
                  <a:srgbClr val="0D7C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ARRONDIES</a:t>
            </a:r>
            <a:endParaRPr lang="fr-FR" sz="1100" noProof="0" dirty="0"/>
          </a:p>
        </p:txBody>
      </p:sp>
      <p:sp>
        <p:nvSpPr>
          <p:cNvPr id="12" name="Shape 10"/>
          <p:cNvSpPr/>
          <p:nvPr/>
        </p:nvSpPr>
        <p:spPr>
          <a:xfrm>
            <a:off x="2331720" y="1234440"/>
            <a:ext cx="6400800" cy="1325880"/>
          </a:xfrm>
          <a:prstGeom prst="rect">
            <a:avLst/>
          </a:prstGeom>
          <a:solidFill>
            <a:srgbClr val="FFFFFF"/>
          </a:solidFill>
          <a:ln w="12700">
            <a:solidFill>
              <a:srgbClr val="EDF2F7"/>
            </a:solidFill>
            <a:prstDash val="solid"/>
          </a:ln>
          <a:effectLst>
            <a:outerShdw blurRad="101600" dist="38100" dir="8100000" algn="bl" rotWithShape="0">
              <a:srgbClr val="000000">
                <a:alpha val="10000"/>
              </a:srgbClr>
            </a:outerShdw>
          </a:effectLst>
        </p:spPr>
        <p:txBody>
          <a:bodyPr/>
          <a:lstStyle/>
          <a:p>
            <a:endParaRPr lang="fr-FR" noProof="0" dirty="0"/>
          </a:p>
        </p:txBody>
      </p:sp>
      <p:sp>
        <p:nvSpPr>
          <p:cNvPr id="13" name="Shape 11"/>
          <p:cNvSpPr/>
          <p:nvPr/>
        </p:nvSpPr>
        <p:spPr>
          <a:xfrm>
            <a:off x="2331720" y="1234440"/>
            <a:ext cx="6400800" cy="64008"/>
          </a:xfrm>
          <a:prstGeom prst="rect">
            <a:avLst/>
          </a:prstGeom>
          <a:solidFill>
            <a:srgbClr val="0D7C6E"/>
          </a:solidFill>
          <a:ln w="12700">
            <a:solidFill>
              <a:srgbClr val="0D7C6E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14" name="Text 12"/>
          <p:cNvSpPr/>
          <p:nvPr/>
        </p:nvSpPr>
        <p:spPr>
          <a:xfrm>
            <a:off x="2468880" y="1325880"/>
            <a:ext cx="6126480" cy="2560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fr-FR" sz="1000" b="1" noProof="0" dirty="0">
                <a:solidFill>
                  <a:srgbClr val="0D7C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COMMENT LE RECONNAÎTRE ?</a:t>
            </a:r>
            <a:endParaRPr lang="fr-FR" sz="1000" noProof="0" dirty="0"/>
          </a:p>
        </p:txBody>
      </p:sp>
      <p:sp>
        <p:nvSpPr>
          <p:cNvPr id="15" name="Text 13"/>
          <p:cNvSpPr/>
          <p:nvPr/>
        </p:nvSpPr>
        <p:spPr>
          <a:xfrm>
            <a:off x="2468880" y="1600200"/>
            <a:ext cx="6126480" cy="914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buNone/>
            </a:pPr>
            <a:r>
              <a:rPr lang="fr-FR" sz="1300" b="1" noProof="0" dirty="0">
                <a:solidFill>
                  <a:srgbClr val="0D7C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• </a:t>
            </a:r>
            <a:r>
              <a:rPr lang="fr-FR" sz="1300" noProof="0" dirty="0">
                <a:solidFill>
                  <a:srgbClr val="1A202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Les lèvres s'avancent et forment un petit rond
</a:t>
            </a:r>
            <a:r>
              <a:rPr lang="fr-FR" sz="1300" b="1" noProof="0" dirty="0">
                <a:solidFill>
                  <a:srgbClr val="0D7C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• </a:t>
            </a:r>
            <a:r>
              <a:rPr lang="fr-FR" sz="1300" noProof="0" dirty="0">
                <a:solidFill>
                  <a:srgbClr val="1A202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On l'écrit « au », « eau » ou « ô » (et parfois « o » en fin de syllabe)
</a:t>
            </a:r>
            <a:r>
              <a:rPr lang="fr-FR" sz="1300" b="1" noProof="0" dirty="0">
                <a:solidFill>
                  <a:srgbClr val="0D7C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• </a:t>
            </a:r>
            <a:r>
              <a:rPr lang="fr-FR" sz="1300" noProof="0" dirty="0">
                <a:solidFill>
                  <a:srgbClr val="1A202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Son plus fermé, plus tendu que [ɔ]</a:t>
            </a:r>
            <a:endParaRPr lang="fr-FR" sz="1300" noProof="0" dirty="0"/>
          </a:p>
        </p:txBody>
      </p:sp>
      <p:sp>
        <p:nvSpPr>
          <p:cNvPr id="16" name="Shape 14"/>
          <p:cNvSpPr/>
          <p:nvPr/>
        </p:nvSpPr>
        <p:spPr>
          <a:xfrm>
            <a:off x="2331720" y="2651760"/>
            <a:ext cx="6400800" cy="1554480"/>
          </a:xfrm>
          <a:prstGeom prst="rect">
            <a:avLst/>
          </a:prstGeom>
          <a:solidFill>
            <a:srgbClr val="E0F5F2"/>
          </a:solidFill>
          <a:ln w="12700">
            <a:solidFill>
              <a:srgbClr val="19A896"/>
            </a:solidFill>
            <a:prstDash val="solid"/>
          </a:ln>
          <a:effectLst>
            <a:outerShdw blurRad="101600" dist="38100" dir="8100000" algn="bl" rotWithShape="0">
              <a:srgbClr val="000000">
                <a:alpha val="10000"/>
              </a:srgbClr>
            </a:outerShdw>
          </a:effectLst>
        </p:spPr>
        <p:txBody>
          <a:bodyPr/>
          <a:lstStyle/>
          <a:p>
            <a:endParaRPr lang="fr-FR" noProof="0" dirty="0"/>
          </a:p>
        </p:txBody>
      </p:sp>
      <p:sp>
        <p:nvSpPr>
          <p:cNvPr id="17" name="Shape 15"/>
          <p:cNvSpPr/>
          <p:nvPr/>
        </p:nvSpPr>
        <p:spPr>
          <a:xfrm>
            <a:off x="2331720" y="2651760"/>
            <a:ext cx="6400800" cy="54864"/>
          </a:xfrm>
          <a:prstGeom prst="rect">
            <a:avLst/>
          </a:prstGeom>
          <a:solidFill>
            <a:srgbClr val="0D7C6E"/>
          </a:solidFill>
          <a:ln w="12700">
            <a:solidFill>
              <a:srgbClr val="0D7C6E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18" name="Text 16"/>
          <p:cNvSpPr/>
          <p:nvPr/>
        </p:nvSpPr>
        <p:spPr>
          <a:xfrm>
            <a:off x="2468880" y="2724912"/>
            <a:ext cx="6126480" cy="2560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fr-FR" sz="1000" b="1" noProof="0" dirty="0">
                <a:solidFill>
                  <a:srgbClr val="0D7C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EXEMPLES</a:t>
            </a:r>
            <a:endParaRPr lang="fr-FR" sz="1000" noProof="0" dirty="0"/>
          </a:p>
        </p:txBody>
      </p:sp>
      <p:sp>
        <p:nvSpPr>
          <p:cNvPr id="19" name="Text 17"/>
          <p:cNvSpPr/>
          <p:nvPr/>
        </p:nvSpPr>
        <p:spPr>
          <a:xfrm>
            <a:off x="2468880" y="3017520"/>
            <a:ext cx="6126480" cy="5029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fr-FR" sz="2000" noProof="0" dirty="0">
                <a:solidFill>
                  <a:srgbClr val="1A202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la t</a:t>
            </a:r>
            <a:r>
              <a:rPr lang="fr-FR" sz="2000" b="1" noProof="0" dirty="0">
                <a:solidFill>
                  <a:srgbClr val="0D7C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au</a:t>
            </a:r>
            <a:r>
              <a:rPr lang="fr-FR" sz="2000" noProof="0" dirty="0">
                <a:solidFill>
                  <a:srgbClr val="1A202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pe  ·  </a:t>
            </a:r>
            <a:r>
              <a:rPr lang="fr-FR" sz="2000" b="1" noProof="0" dirty="0">
                <a:solidFill>
                  <a:srgbClr val="0D7C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au</a:t>
            </a:r>
            <a:r>
              <a:rPr lang="fr-FR" sz="2000" noProof="0" dirty="0">
                <a:solidFill>
                  <a:srgbClr val="1A202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ssi  ·  </a:t>
            </a:r>
            <a:r>
              <a:rPr lang="fr-FR" sz="2000" b="1" noProof="0" dirty="0">
                <a:solidFill>
                  <a:srgbClr val="0D7C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au</a:t>
            </a:r>
            <a:r>
              <a:rPr lang="fr-FR" sz="2000" noProof="0" dirty="0">
                <a:solidFill>
                  <a:srgbClr val="1A202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tre  ·  le rest</a:t>
            </a:r>
            <a:r>
              <a:rPr lang="fr-FR" sz="2000" b="1" noProof="0" dirty="0">
                <a:solidFill>
                  <a:srgbClr val="0D7C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au</a:t>
            </a:r>
            <a:r>
              <a:rPr lang="fr-FR" sz="2000" noProof="0" dirty="0">
                <a:solidFill>
                  <a:srgbClr val="1A202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rant</a:t>
            </a:r>
            <a:endParaRPr lang="fr-FR" sz="2000" noProof="0" dirty="0"/>
          </a:p>
        </p:txBody>
      </p:sp>
      <p:sp>
        <p:nvSpPr>
          <p:cNvPr id="20" name="Text 18"/>
          <p:cNvSpPr/>
          <p:nvPr/>
        </p:nvSpPr>
        <p:spPr>
          <a:xfrm>
            <a:off x="2468880" y="3611880"/>
            <a:ext cx="6126480" cy="5029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fr-FR" sz="2000" noProof="0" dirty="0">
                <a:solidFill>
                  <a:srgbClr val="1A202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le bat</a:t>
            </a:r>
            <a:r>
              <a:rPr lang="fr-FR" sz="2000" b="1" noProof="0" dirty="0">
                <a:solidFill>
                  <a:srgbClr val="0D7C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eau</a:t>
            </a:r>
            <a:r>
              <a:rPr lang="fr-FR" sz="2000" noProof="0" dirty="0">
                <a:solidFill>
                  <a:srgbClr val="1A202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  ·  le ch</a:t>
            </a:r>
            <a:r>
              <a:rPr lang="fr-FR" sz="2000" b="1" noProof="0" dirty="0">
                <a:solidFill>
                  <a:srgbClr val="0D7C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â</a:t>
            </a:r>
            <a:r>
              <a:rPr lang="fr-FR" sz="2000" noProof="0" dirty="0">
                <a:solidFill>
                  <a:srgbClr val="1A202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te</a:t>
            </a:r>
            <a:r>
              <a:rPr lang="fr-FR" sz="2000" b="1" noProof="0" dirty="0">
                <a:solidFill>
                  <a:srgbClr val="0D7C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au</a:t>
            </a:r>
            <a:r>
              <a:rPr lang="fr-FR" sz="2000" noProof="0" dirty="0">
                <a:solidFill>
                  <a:srgbClr val="1A202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  · l’h</a:t>
            </a:r>
            <a:r>
              <a:rPr lang="fr-FR" sz="2000" b="1" noProof="0" dirty="0">
                <a:solidFill>
                  <a:srgbClr val="0D7C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ô</a:t>
            </a:r>
            <a:r>
              <a:rPr lang="fr-FR" sz="2000" noProof="0" dirty="0">
                <a:solidFill>
                  <a:srgbClr val="1A202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tel  · le dipl</a:t>
            </a:r>
            <a:r>
              <a:rPr lang="fr-FR" sz="2000" b="1" noProof="0" dirty="0">
                <a:solidFill>
                  <a:srgbClr val="0D7C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ô</a:t>
            </a:r>
            <a:r>
              <a:rPr lang="fr-FR" sz="2000" noProof="0" dirty="0">
                <a:solidFill>
                  <a:srgbClr val="1A202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me</a:t>
            </a:r>
            <a:endParaRPr lang="fr-FR" sz="2000" noProof="0" dirty="0"/>
          </a:p>
        </p:txBody>
      </p:sp>
      <p:sp>
        <p:nvSpPr>
          <p:cNvPr id="21" name="Shape 19"/>
          <p:cNvSpPr/>
          <p:nvPr/>
        </p:nvSpPr>
        <p:spPr>
          <a:xfrm>
            <a:off x="2331720" y="4251960"/>
            <a:ext cx="6400800" cy="548640"/>
          </a:xfrm>
          <a:prstGeom prst="rect">
            <a:avLst/>
          </a:prstGeom>
          <a:solidFill>
            <a:srgbClr val="E0F5F2"/>
          </a:solidFill>
          <a:ln w="12700">
            <a:solidFill>
              <a:srgbClr val="0D7C6E"/>
            </a:solidFill>
            <a:prstDash val="solid"/>
          </a:ln>
          <a:effectLst>
            <a:outerShdw blurRad="101600" dist="38100" dir="8100000" algn="bl" rotWithShape="0">
              <a:srgbClr val="000000">
                <a:alpha val="10000"/>
              </a:srgbClr>
            </a:outerShdw>
          </a:effectLst>
        </p:spPr>
        <p:txBody>
          <a:bodyPr/>
          <a:lstStyle/>
          <a:p>
            <a:endParaRPr lang="fr-FR" noProof="0" dirty="0"/>
          </a:p>
        </p:txBody>
      </p:sp>
      <p:sp>
        <p:nvSpPr>
          <p:cNvPr id="22" name="Shape 20"/>
          <p:cNvSpPr/>
          <p:nvPr/>
        </p:nvSpPr>
        <p:spPr>
          <a:xfrm>
            <a:off x="2331720" y="4251960"/>
            <a:ext cx="6400800" cy="45720"/>
          </a:xfrm>
          <a:prstGeom prst="rect">
            <a:avLst/>
          </a:prstGeom>
          <a:solidFill>
            <a:srgbClr val="0D7C6E"/>
          </a:solidFill>
          <a:ln w="12700">
            <a:solidFill>
              <a:srgbClr val="0D7C6E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23" name="Text 21"/>
          <p:cNvSpPr/>
          <p:nvPr/>
        </p:nvSpPr>
        <p:spPr>
          <a:xfrm>
            <a:off x="2468880" y="4297680"/>
            <a:ext cx="6126480" cy="47548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fr-FR" sz="1100" b="1" noProof="0" dirty="0">
                <a:solidFill>
                  <a:srgbClr val="0D7C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🇮🇹 En italien aussi : </a:t>
            </a:r>
            <a:r>
              <a:rPr lang="fr-FR" sz="1300" noProof="0" dirty="0" err="1">
                <a:solidFill>
                  <a:srgbClr val="1A202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rum</a:t>
            </a:r>
            <a:r>
              <a:rPr lang="fr-FR" sz="1300" b="1" noProof="0" dirty="0" err="1">
                <a:solidFill>
                  <a:srgbClr val="0D7C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o</a:t>
            </a:r>
            <a:r>
              <a:rPr lang="fr-FR" sz="1300" noProof="0" dirty="0" err="1">
                <a:solidFill>
                  <a:srgbClr val="1A202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re</a:t>
            </a:r>
            <a:r>
              <a:rPr lang="fr-FR" sz="1300" noProof="0" dirty="0">
                <a:solidFill>
                  <a:srgbClr val="1A202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  ·  </a:t>
            </a:r>
            <a:r>
              <a:rPr lang="fr-FR" sz="1300" noProof="0" dirty="0" err="1">
                <a:solidFill>
                  <a:srgbClr val="1A202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fam</a:t>
            </a:r>
            <a:r>
              <a:rPr lang="fr-FR" sz="1300" b="1" noProof="0" dirty="0" err="1">
                <a:solidFill>
                  <a:srgbClr val="0D7C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o</a:t>
            </a:r>
            <a:r>
              <a:rPr lang="fr-FR" sz="1300" noProof="0" dirty="0" err="1">
                <a:solidFill>
                  <a:srgbClr val="1A202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s</a:t>
            </a:r>
            <a:r>
              <a:rPr lang="fr-FR" sz="1300" b="1" noProof="0" dirty="0" err="1">
                <a:solidFill>
                  <a:srgbClr val="0D7C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o</a:t>
            </a:r>
            <a:r>
              <a:rPr lang="fr-FR" sz="1300" noProof="0" dirty="0">
                <a:solidFill>
                  <a:srgbClr val="1A202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  ·  c</a:t>
            </a:r>
            <a:r>
              <a:rPr lang="fr-FR" sz="1300" b="1" noProof="0" dirty="0">
                <a:solidFill>
                  <a:srgbClr val="0D7C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o</a:t>
            </a:r>
            <a:r>
              <a:rPr lang="fr-FR" sz="1300" noProof="0" dirty="0">
                <a:solidFill>
                  <a:srgbClr val="1A202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me  ·  T</a:t>
            </a:r>
            <a:r>
              <a:rPr lang="fr-FR" sz="1300" b="1" noProof="0" dirty="0">
                <a:solidFill>
                  <a:srgbClr val="0D7C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o</a:t>
            </a:r>
            <a:r>
              <a:rPr lang="fr-FR" sz="1300" noProof="0" dirty="0">
                <a:solidFill>
                  <a:srgbClr val="1A202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r</a:t>
            </a:r>
            <a:r>
              <a:rPr lang="fr-FR" sz="1300" noProof="0" dirty="0">
                <a:latin typeface="Calibri" pitchFamily="34" charset="0"/>
                <a:ea typeface="Calibri" pitchFamily="34" charset="-122"/>
                <a:cs typeface="Calibri" pitchFamily="34" charset="-120"/>
              </a:rPr>
              <a:t>in</a:t>
            </a:r>
            <a:r>
              <a:rPr lang="fr-FR" sz="1300" b="1" noProof="0" dirty="0">
                <a:solidFill>
                  <a:srgbClr val="0D7C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o</a:t>
            </a:r>
            <a:r>
              <a:rPr lang="fr-FR" sz="1100" i="1" noProof="0" dirty="0">
                <a:solidFill>
                  <a:srgbClr val="4A5568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 — même son [o] fermé !</a:t>
            </a:r>
            <a:endParaRPr lang="fr-FR" sz="1100" noProof="0" dirty="0"/>
          </a:p>
        </p:txBody>
      </p:sp>
      <p:sp>
        <p:nvSpPr>
          <p:cNvPr id="24" name="Shape 22"/>
          <p:cNvSpPr/>
          <p:nvPr/>
        </p:nvSpPr>
        <p:spPr>
          <a:xfrm>
            <a:off x="2331720" y="4681728"/>
            <a:ext cx="6400800" cy="347472"/>
          </a:xfrm>
          <a:prstGeom prst="roundRect">
            <a:avLst>
              <a:gd name="adj" fmla="val 18421"/>
            </a:avLst>
          </a:prstGeom>
          <a:solidFill>
            <a:srgbClr val="FFF8E7"/>
          </a:solidFill>
          <a:ln w="12700">
            <a:solidFill>
              <a:srgbClr val="E8A020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25" name="Text 23"/>
          <p:cNvSpPr/>
          <p:nvPr/>
        </p:nvSpPr>
        <p:spPr>
          <a:xfrm>
            <a:off x="2468880" y="4681728"/>
            <a:ext cx="6126480" cy="3474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fr-FR" sz="1200" i="1" noProof="0" dirty="0">
                <a:solidFill>
                  <a:srgbClr val="6B4A0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 Astuce : Pour le o fermé [o], formez un petit « o » avec vos lèvres — comme si vous souffliez sur une bougie !</a:t>
            </a:r>
            <a:endParaRPr lang="fr-FR" sz="1200" noProof="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bg>
      <p:bgPr>
        <a:solidFill>
          <a:srgbClr val="1A365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9144000" cy="73152"/>
          </a:xfrm>
          <a:prstGeom prst="rect">
            <a:avLst/>
          </a:prstGeom>
          <a:solidFill>
            <a:srgbClr val="F5862E"/>
          </a:solidFill>
          <a:ln w="12700">
            <a:solidFill>
              <a:srgbClr val="F5862E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3" name="Text 1"/>
          <p:cNvSpPr/>
          <p:nvPr/>
        </p:nvSpPr>
        <p:spPr>
          <a:xfrm>
            <a:off x="914400" y="640080"/>
            <a:ext cx="7315200" cy="54864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fr-FR" sz="2200" noProof="0" dirty="0">
                <a:solidFill>
                  <a:srgbClr val="A0BDD8"/>
                </a:solidFill>
                <a:latin typeface="Calibri Light" pitchFamily="34" charset="0"/>
                <a:ea typeface="Calibri Light" pitchFamily="34" charset="-122"/>
                <a:cs typeface="Calibri Light" pitchFamily="34" charset="-120"/>
              </a:rPr>
              <a:t>Comment écrire</a:t>
            </a:r>
            <a:endParaRPr lang="fr-FR" sz="2200" noProof="0" dirty="0"/>
          </a:p>
        </p:txBody>
      </p:sp>
      <p:sp>
        <p:nvSpPr>
          <p:cNvPr id="4" name="Text 2"/>
          <p:cNvSpPr/>
          <p:nvPr/>
        </p:nvSpPr>
        <p:spPr>
          <a:xfrm>
            <a:off x="914400" y="1143000"/>
            <a:ext cx="7315200" cy="9144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fr-FR" sz="5200" b="1" noProof="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le son [o] ?</a:t>
            </a:r>
            <a:endParaRPr lang="fr-FR" sz="5200" noProof="0" dirty="0"/>
          </a:p>
        </p:txBody>
      </p:sp>
      <p:sp>
        <p:nvSpPr>
          <p:cNvPr id="5" name="Shape 3"/>
          <p:cNvSpPr/>
          <p:nvPr/>
        </p:nvSpPr>
        <p:spPr>
          <a:xfrm>
            <a:off x="502920" y="2331720"/>
            <a:ext cx="1828800" cy="2560320"/>
          </a:xfrm>
          <a:prstGeom prst="roundRect">
            <a:avLst>
              <a:gd name="adj" fmla="val 6000"/>
            </a:avLst>
          </a:prstGeom>
          <a:solidFill>
            <a:srgbClr val="3D6499"/>
          </a:solidFill>
          <a:ln w="12700">
            <a:solidFill>
              <a:srgbClr val="3D6499"/>
            </a:solidFill>
            <a:prstDash val="solid"/>
          </a:ln>
          <a:effectLst>
            <a:outerShdw blurRad="101600" dist="38100" dir="8100000" algn="bl" rotWithShape="0">
              <a:srgbClr val="000000">
                <a:alpha val="10000"/>
              </a:srgbClr>
            </a:outerShdw>
          </a:effectLst>
        </p:spPr>
        <p:txBody>
          <a:bodyPr/>
          <a:lstStyle/>
          <a:p>
            <a:endParaRPr lang="fr-FR" noProof="0" dirty="0"/>
          </a:p>
        </p:txBody>
      </p:sp>
      <p:sp>
        <p:nvSpPr>
          <p:cNvPr id="6" name="Text 4"/>
          <p:cNvSpPr/>
          <p:nvPr/>
        </p:nvSpPr>
        <p:spPr>
          <a:xfrm>
            <a:off x="502920" y="2377440"/>
            <a:ext cx="1828800" cy="11887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fr-FR" sz="4800" b="1" noProof="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o</a:t>
            </a:r>
            <a:endParaRPr lang="fr-FR" sz="4800" noProof="0" dirty="0"/>
          </a:p>
        </p:txBody>
      </p:sp>
      <p:sp>
        <p:nvSpPr>
          <p:cNvPr id="7" name="Shape 5"/>
          <p:cNvSpPr/>
          <p:nvPr/>
        </p:nvSpPr>
        <p:spPr>
          <a:xfrm>
            <a:off x="502920" y="3566160"/>
            <a:ext cx="1828800" cy="36576"/>
          </a:xfrm>
          <a:prstGeom prst="rect">
            <a:avLst/>
          </a:prstGeom>
          <a:solidFill>
            <a:srgbClr val="FFFFFF">
              <a:alpha val="50000"/>
            </a:srgbClr>
          </a:solidFill>
          <a:ln w="12700">
            <a:solidFill>
              <a:srgbClr val="FFFFFF">
                <a:alpha val="50000"/>
              </a:srgbClr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8" name="Text 6"/>
          <p:cNvSpPr/>
          <p:nvPr/>
        </p:nvSpPr>
        <p:spPr>
          <a:xfrm>
            <a:off x="502920" y="3630168"/>
            <a:ext cx="1828800" cy="7315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fr-FR" sz="1100" noProof="0" dirty="0">
                <a:solidFill>
                  <a:srgbClr val="D0E8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Au début ou</a:t>
            </a:r>
            <a:endParaRPr lang="fr-FR" sz="1100" noProof="0" dirty="0"/>
          </a:p>
          <a:p>
            <a:pPr marL="0" indent="0" algn="ctr">
              <a:buNone/>
            </a:pPr>
            <a:r>
              <a:rPr lang="fr-FR" sz="1100" noProof="0" dirty="0">
                <a:solidFill>
                  <a:srgbClr val="D0E8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au milieu du mot</a:t>
            </a:r>
            <a:endParaRPr lang="fr-FR" sz="1100" noProof="0" dirty="0"/>
          </a:p>
        </p:txBody>
      </p:sp>
      <p:sp>
        <p:nvSpPr>
          <p:cNvPr id="9" name="Text 7"/>
          <p:cNvSpPr/>
          <p:nvPr/>
        </p:nvSpPr>
        <p:spPr>
          <a:xfrm>
            <a:off x="502920" y="4389120"/>
            <a:ext cx="1828800" cy="3200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fr-FR" sz="1000" b="1" i="1" noProof="0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o ouvert</a:t>
            </a:r>
            <a:endParaRPr lang="fr-FR" sz="1000" noProof="0" dirty="0"/>
          </a:p>
        </p:txBody>
      </p:sp>
      <p:sp>
        <p:nvSpPr>
          <p:cNvPr id="10" name="Shape 8"/>
          <p:cNvSpPr/>
          <p:nvPr/>
        </p:nvSpPr>
        <p:spPr>
          <a:xfrm>
            <a:off x="2606040" y="2331720"/>
            <a:ext cx="1828800" cy="2560320"/>
          </a:xfrm>
          <a:prstGeom prst="roundRect">
            <a:avLst>
              <a:gd name="adj" fmla="val 6000"/>
            </a:avLst>
          </a:prstGeom>
          <a:solidFill>
            <a:srgbClr val="0D7C6E"/>
          </a:solidFill>
          <a:ln w="12700">
            <a:solidFill>
              <a:srgbClr val="0D7C6E"/>
            </a:solidFill>
            <a:prstDash val="solid"/>
          </a:ln>
          <a:effectLst>
            <a:outerShdw blurRad="101600" dist="38100" dir="8100000" algn="bl" rotWithShape="0">
              <a:srgbClr val="000000">
                <a:alpha val="10000"/>
              </a:srgbClr>
            </a:outerShdw>
          </a:effectLst>
        </p:spPr>
        <p:txBody>
          <a:bodyPr/>
          <a:lstStyle/>
          <a:p>
            <a:endParaRPr lang="fr-FR" noProof="0" dirty="0"/>
          </a:p>
        </p:txBody>
      </p:sp>
      <p:sp>
        <p:nvSpPr>
          <p:cNvPr id="11" name="Text 9"/>
          <p:cNvSpPr/>
          <p:nvPr/>
        </p:nvSpPr>
        <p:spPr>
          <a:xfrm>
            <a:off x="2606040" y="2377440"/>
            <a:ext cx="1828800" cy="11887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fr-FR" sz="4800" b="1" noProof="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au</a:t>
            </a:r>
            <a:endParaRPr lang="fr-FR" sz="4800" noProof="0" dirty="0"/>
          </a:p>
        </p:txBody>
      </p:sp>
      <p:sp>
        <p:nvSpPr>
          <p:cNvPr id="12" name="Shape 10"/>
          <p:cNvSpPr/>
          <p:nvPr/>
        </p:nvSpPr>
        <p:spPr>
          <a:xfrm>
            <a:off x="2606040" y="3566160"/>
            <a:ext cx="1828800" cy="36576"/>
          </a:xfrm>
          <a:prstGeom prst="rect">
            <a:avLst/>
          </a:prstGeom>
          <a:solidFill>
            <a:srgbClr val="FFFFFF">
              <a:alpha val="50000"/>
            </a:srgbClr>
          </a:solidFill>
          <a:ln w="12700">
            <a:solidFill>
              <a:srgbClr val="FFFFFF">
                <a:alpha val="50000"/>
              </a:srgbClr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13" name="Text 11"/>
          <p:cNvSpPr/>
          <p:nvPr/>
        </p:nvSpPr>
        <p:spPr>
          <a:xfrm>
            <a:off x="2606040" y="3630168"/>
            <a:ext cx="1828800" cy="7315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fr-FR" sz="1100" noProof="0" dirty="0">
                <a:solidFill>
                  <a:srgbClr val="D0E8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Au début ou</a:t>
            </a:r>
            <a:endParaRPr lang="fr-FR" sz="1100" noProof="0" dirty="0"/>
          </a:p>
          <a:p>
            <a:pPr marL="0" indent="0" algn="ctr">
              <a:buNone/>
            </a:pPr>
            <a:r>
              <a:rPr lang="fr-FR" sz="1100" noProof="0" dirty="0">
                <a:solidFill>
                  <a:srgbClr val="D0E8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au milieu du mot</a:t>
            </a:r>
            <a:endParaRPr lang="fr-FR" sz="1100" noProof="0" dirty="0"/>
          </a:p>
        </p:txBody>
      </p:sp>
      <p:sp>
        <p:nvSpPr>
          <p:cNvPr id="14" name="Text 12"/>
          <p:cNvSpPr/>
          <p:nvPr/>
        </p:nvSpPr>
        <p:spPr>
          <a:xfrm>
            <a:off x="2606040" y="4389120"/>
            <a:ext cx="1828800" cy="3200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fr-FR" sz="1000" b="1" i="1" noProof="0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o fermé</a:t>
            </a:r>
            <a:endParaRPr lang="fr-FR" sz="1000" noProof="0" dirty="0"/>
          </a:p>
        </p:txBody>
      </p:sp>
      <p:sp>
        <p:nvSpPr>
          <p:cNvPr id="15" name="Shape 13"/>
          <p:cNvSpPr/>
          <p:nvPr/>
        </p:nvSpPr>
        <p:spPr>
          <a:xfrm>
            <a:off x="4709160" y="2331720"/>
            <a:ext cx="1828800" cy="2560320"/>
          </a:xfrm>
          <a:prstGeom prst="roundRect">
            <a:avLst>
              <a:gd name="adj" fmla="val 6000"/>
            </a:avLst>
          </a:prstGeom>
          <a:solidFill>
            <a:srgbClr val="D4550A"/>
          </a:solidFill>
          <a:ln w="12700">
            <a:solidFill>
              <a:srgbClr val="D4550A"/>
            </a:solidFill>
            <a:prstDash val="solid"/>
          </a:ln>
          <a:effectLst>
            <a:outerShdw blurRad="101600" dist="38100" dir="8100000" algn="bl" rotWithShape="0">
              <a:srgbClr val="000000">
                <a:alpha val="10000"/>
              </a:srgbClr>
            </a:outerShdw>
          </a:effectLst>
        </p:spPr>
        <p:txBody>
          <a:bodyPr/>
          <a:lstStyle/>
          <a:p>
            <a:endParaRPr lang="fr-FR" noProof="0" dirty="0"/>
          </a:p>
        </p:txBody>
      </p:sp>
      <p:sp>
        <p:nvSpPr>
          <p:cNvPr id="16" name="Text 14"/>
          <p:cNvSpPr/>
          <p:nvPr/>
        </p:nvSpPr>
        <p:spPr>
          <a:xfrm>
            <a:off x="4709160" y="2377440"/>
            <a:ext cx="1828800" cy="11887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fr-FR" sz="4800" b="1" noProof="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eau</a:t>
            </a:r>
            <a:endParaRPr lang="fr-FR" sz="4800" noProof="0" dirty="0"/>
          </a:p>
        </p:txBody>
      </p:sp>
      <p:sp>
        <p:nvSpPr>
          <p:cNvPr id="17" name="Shape 15"/>
          <p:cNvSpPr/>
          <p:nvPr/>
        </p:nvSpPr>
        <p:spPr>
          <a:xfrm>
            <a:off x="4709160" y="3566160"/>
            <a:ext cx="1828800" cy="36576"/>
          </a:xfrm>
          <a:prstGeom prst="rect">
            <a:avLst/>
          </a:prstGeom>
          <a:solidFill>
            <a:srgbClr val="FFFFFF">
              <a:alpha val="50000"/>
            </a:srgbClr>
          </a:solidFill>
          <a:ln w="12700">
            <a:solidFill>
              <a:srgbClr val="FFFFFF">
                <a:alpha val="50000"/>
              </a:srgbClr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18" name="Text 16"/>
          <p:cNvSpPr/>
          <p:nvPr/>
        </p:nvSpPr>
        <p:spPr>
          <a:xfrm>
            <a:off x="4709160" y="3630168"/>
            <a:ext cx="1828800" cy="7315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fr-FR" sz="1100" noProof="0" dirty="0">
                <a:solidFill>
                  <a:srgbClr val="D0E8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À la fin</a:t>
            </a:r>
            <a:endParaRPr lang="fr-FR" sz="1100" noProof="0" dirty="0"/>
          </a:p>
          <a:p>
            <a:pPr marL="0" indent="0" algn="ctr">
              <a:buNone/>
            </a:pPr>
            <a:r>
              <a:rPr lang="fr-FR" sz="1100" noProof="0" dirty="0">
                <a:solidFill>
                  <a:srgbClr val="D0E8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du mot</a:t>
            </a:r>
            <a:endParaRPr lang="fr-FR" sz="1100" noProof="0" dirty="0"/>
          </a:p>
        </p:txBody>
      </p:sp>
      <p:sp>
        <p:nvSpPr>
          <p:cNvPr id="19" name="Text 17"/>
          <p:cNvSpPr/>
          <p:nvPr/>
        </p:nvSpPr>
        <p:spPr>
          <a:xfrm>
            <a:off x="4709160" y="4389120"/>
            <a:ext cx="1828800" cy="3200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fr-FR" sz="1000" b="1" i="1" noProof="0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o fermé</a:t>
            </a:r>
            <a:endParaRPr lang="fr-FR" sz="1000" noProof="0" dirty="0"/>
          </a:p>
        </p:txBody>
      </p:sp>
      <p:sp>
        <p:nvSpPr>
          <p:cNvPr id="20" name="Shape 18"/>
          <p:cNvSpPr/>
          <p:nvPr/>
        </p:nvSpPr>
        <p:spPr>
          <a:xfrm>
            <a:off x="6812280" y="2331720"/>
            <a:ext cx="1828800" cy="2560320"/>
          </a:xfrm>
          <a:prstGeom prst="roundRect">
            <a:avLst>
              <a:gd name="adj" fmla="val 6000"/>
            </a:avLst>
          </a:prstGeom>
          <a:solidFill>
            <a:srgbClr val="6B3FA0"/>
          </a:solidFill>
          <a:ln w="12700">
            <a:solidFill>
              <a:srgbClr val="6B3FA0"/>
            </a:solidFill>
            <a:prstDash val="solid"/>
          </a:ln>
          <a:effectLst>
            <a:outerShdw blurRad="101600" dist="38100" dir="8100000" algn="bl" rotWithShape="0">
              <a:srgbClr val="000000">
                <a:alpha val="10000"/>
              </a:srgbClr>
            </a:outerShdw>
          </a:effectLst>
        </p:spPr>
        <p:txBody>
          <a:bodyPr/>
          <a:lstStyle/>
          <a:p>
            <a:endParaRPr lang="fr-FR" noProof="0" dirty="0"/>
          </a:p>
        </p:txBody>
      </p:sp>
      <p:sp>
        <p:nvSpPr>
          <p:cNvPr id="21" name="Text 19"/>
          <p:cNvSpPr/>
          <p:nvPr/>
        </p:nvSpPr>
        <p:spPr>
          <a:xfrm>
            <a:off x="6812280" y="2377440"/>
            <a:ext cx="1828800" cy="11887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fr-FR" sz="4800" b="1" noProof="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ô</a:t>
            </a:r>
            <a:endParaRPr lang="fr-FR" sz="4800" noProof="0" dirty="0"/>
          </a:p>
        </p:txBody>
      </p:sp>
      <p:sp>
        <p:nvSpPr>
          <p:cNvPr id="22" name="Shape 20"/>
          <p:cNvSpPr/>
          <p:nvPr/>
        </p:nvSpPr>
        <p:spPr>
          <a:xfrm>
            <a:off x="6812280" y="3566160"/>
            <a:ext cx="1828800" cy="36576"/>
          </a:xfrm>
          <a:prstGeom prst="rect">
            <a:avLst/>
          </a:prstGeom>
          <a:solidFill>
            <a:srgbClr val="FFFFFF">
              <a:alpha val="50000"/>
            </a:srgbClr>
          </a:solidFill>
          <a:ln w="12700">
            <a:solidFill>
              <a:srgbClr val="FFFFFF">
                <a:alpha val="50000"/>
              </a:srgbClr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23" name="Text 21"/>
          <p:cNvSpPr/>
          <p:nvPr/>
        </p:nvSpPr>
        <p:spPr>
          <a:xfrm>
            <a:off x="6812280" y="3630168"/>
            <a:ext cx="1828800" cy="7315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fr-FR" sz="1100" noProof="0" dirty="0">
                <a:solidFill>
                  <a:srgbClr val="D0E8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Avec accent</a:t>
            </a:r>
            <a:endParaRPr lang="fr-FR" sz="1100" noProof="0" dirty="0"/>
          </a:p>
          <a:p>
            <a:pPr marL="0" indent="0" algn="ctr">
              <a:buNone/>
            </a:pPr>
            <a:r>
              <a:rPr lang="fr-FR" sz="1100" noProof="0" dirty="0">
                <a:solidFill>
                  <a:srgbClr val="D0E8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circonflexe</a:t>
            </a:r>
            <a:endParaRPr lang="fr-FR" sz="1100" noProof="0" dirty="0"/>
          </a:p>
        </p:txBody>
      </p:sp>
      <p:sp>
        <p:nvSpPr>
          <p:cNvPr id="24" name="Text 22"/>
          <p:cNvSpPr/>
          <p:nvPr/>
        </p:nvSpPr>
        <p:spPr>
          <a:xfrm>
            <a:off x="6812280" y="4389120"/>
            <a:ext cx="1828800" cy="3200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fr-FR" sz="1000" b="1" i="1" noProof="0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o fermé</a:t>
            </a:r>
            <a:endParaRPr lang="fr-FR" sz="1000" noProof="0" dirty="0"/>
          </a:p>
        </p:txBody>
      </p:sp>
      <p:sp>
        <p:nvSpPr>
          <p:cNvPr id="25" name="Shape 23"/>
          <p:cNvSpPr/>
          <p:nvPr/>
        </p:nvSpPr>
        <p:spPr>
          <a:xfrm>
            <a:off x="0" y="5065776"/>
            <a:ext cx="9144000" cy="77724"/>
          </a:xfrm>
          <a:prstGeom prst="rect">
            <a:avLst/>
          </a:prstGeom>
          <a:solidFill>
            <a:srgbClr val="F5862E"/>
          </a:solidFill>
          <a:ln w="12700">
            <a:solidFill>
              <a:srgbClr val="F5862E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bg>
      <p:bgPr>
        <a:solidFill>
          <a:srgbClr val="F8FA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9144000" cy="64008"/>
          </a:xfrm>
          <a:prstGeom prst="rect">
            <a:avLst/>
          </a:prstGeom>
          <a:solidFill>
            <a:srgbClr val="3D6499"/>
          </a:solidFill>
          <a:ln w="12700">
            <a:solidFill>
              <a:srgbClr val="3D6499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3" name="Shape 1"/>
          <p:cNvSpPr/>
          <p:nvPr/>
        </p:nvSpPr>
        <p:spPr>
          <a:xfrm>
            <a:off x="0" y="64008"/>
            <a:ext cx="201168" cy="5084064"/>
          </a:xfrm>
          <a:prstGeom prst="rect">
            <a:avLst/>
          </a:prstGeom>
          <a:solidFill>
            <a:srgbClr val="3D6499"/>
          </a:solidFill>
          <a:ln w="12700">
            <a:solidFill>
              <a:srgbClr val="3D6499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4" name="Text 2"/>
          <p:cNvSpPr/>
          <p:nvPr/>
        </p:nvSpPr>
        <p:spPr>
          <a:xfrm>
            <a:off x="457200" y="182880"/>
            <a:ext cx="8412480" cy="59436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fr-FR" sz="2800" b="1" noProof="0" dirty="0">
                <a:solidFill>
                  <a:srgbClr val="1A365D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La graphie  « o »</a:t>
            </a:r>
            <a:endParaRPr lang="fr-FR" sz="2800" noProof="0" dirty="0"/>
          </a:p>
        </p:txBody>
      </p:sp>
      <p:sp>
        <p:nvSpPr>
          <p:cNvPr id="5" name="Text 3"/>
          <p:cNvSpPr/>
          <p:nvPr/>
        </p:nvSpPr>
        <p:spPr>
          <a:xfrm>
            <a:off x="457200" y="777240"/>
            <a:ext cx="8412480" cy="3200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fr-FR" sz="1400" i="1" noProof="0" dirty="0">
                <a:solidFill>
                  <a:srgbClr val="4A5568"/>
                </a:solidFill>
                <a:latin typeface="Calibri Light" pitchFamily="34" charset="0"/>
                <a:ea typeface="Calibri Light" pitchFamily="34" charset="-122"/>
                <a:cs typeface="Calibri Light" pitchFamily="34" charset="-120"/>
              </a:rPr>
              <a:t>Le « o » seul généralement ouvert au milieu du mot</a:t>
            </a:r>
            <a:endParaRPr lang="fr-FR" sz="1400" noProof="0" dirty="0"/>
          </a:p>
        </p:txBody>
      </p:sp>
      <p:sp>
        <p:nvSpPr>
          <p:cNvPr id="6" name="Shape 4"/>
          <p:cNvSpPr/>
          <p:nvPr/>
        </p:nvSpPr>
        <p:spPr>
          <a:xfrm>
            <a:off x="0" y="5065776"/>
            <a:ext cx="9144000" cy="77724"/>
          </a:xfrm>
          <a:prstGeom prst="rect">
            <a:avLst/>
          </a:prstGeom>
          <a:solidFill>
            <a:srgbClr val="3D6499"/>
          </a:solidFill>
          <a:ln w="12700">
            <a:solidFill>
              <a:srgbClr val="3D6499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7" name="Shape 5"/>
          <p:cNvSpPr/>
          <p:nvPr/>
        </p:nvSpPr>
        <p:spPr>
          <a:xfrm>
            <a:off x="411480" y="1234440"/>
            <a:ext cx="1828800" cy="1828800"/>
          </a:xfrm>
          <a:prstGeom prst="roundRect">
            <a:avLst>
              <a:gd name="adj" fmla="val 7500"/>
            </a:avLst>
          </a:prstGeom>
          <a:solidFill>
            <a:srgbClr val="3D6499"/>
          </a:solidFill>
          <a:ln w="12700">
            <a:solidFill>
              <a:srgbClr val="3D6499"/>
            </a:solidFill>
            <a:prstDash val="solid"/>
          </a:ln>
          <a:effectLst>
            <a:outerShdw blurRad="101600" dist="38100" dir="8100000" algn="bl" rotWithShape="0">
              <a:srgbClr val="000000">
                <a:alpha val="10000"/>
              </a:srgbClr>
            </a:outerShdw>
          </a:effectLst>
        </p:spPr>
        <p:txBody>
          <a:bodyPr/>
          <a:lstStyle/>
          <a:p>
            <a:endParaRPr lang="fr-FR" noProof="0" dirty="0"/>
          </a:p>
        </p:txBody>
      </p:sp>
      <p:sp>
        <p:nvSpPr>
          <p:cNvPr id="8" name="Text 6"/>
          <p:cNvSpPr/>
          <p:nvPr/>
        </p:nvSpPr>
        <p:spPr>
          <a:xfrm>
            <a:off x="411480" y="1234440"/>
            <a:ext cx="1828800" cy="18288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fr-FR" sz="7200" b="1" noProof="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o</a:t>
            </a:r>
            <a:endParaRPr lang="fr-FR" sz="7200" noProof="0" dirty="0"/>
          </a:p>
        </p:txBody>
      </p:sp>
      <p:sp>
        <p:nvSpPr>
          <p:cNvPr id="9" name="Shape 7"/>
          <p:cNvSpPr/>
          <p:nvPr/>
        </p:nvSpPr>
        <p:spPr>
          <a:xfrm>
            <a:off x="411480" y="3200400"/>
            <a:ext cx="1828800" cy="502920"/>
          </a:xfrm>
          <a:prstGeom prst="roundRect">
            <a:avLst>
              <a:gd name="adj" fmla="val 14545"/>
            </a:avLst>
          </a:prstGeom>
          <a:solidFill>
            <a:srgbClr val="FFF0E6"/>
          </a:solidFill>
          <a:ln w="12700">
            <a:solidFill>
              <a:srgbClr val="3D6499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10" name="Text 8"/>
          <p:cNvSpPr/>
          <p:nvPr/>
        </p:nvSpPr>
        <p:spPr>
          <a:xfrm>
            <a:off x="411480" y="3200400"/>
            <a:ext cx="1828800" cy="5029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fr-FR" sz="1400" b="1" noProof="0" dirty="0">
                <a:solidFill>
                  <a:srgbClr val="3D6499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[ɔ] — ouvert</a:t>
            </a:r>
            <a:endParaRPr lang="fr-FR" sz="1400" noProof="0" dirty="0"/>
          </a:p>
        </p:txBody>
      </p:sp>
      <p:sp>
        <p:nvSpPr>
          <p:cNvPr id="11" name="Text 9"/>
          <p:cNvSpPr/>
          <p:nvPr/>
        </p:nvSpPr>
        <p:spPr>
          <a:xfrm>
            <a:off x="411480" y="3749040"/>
            <a:ext cx="1828800" cy="2743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fr-FR" sz="1100" i="1" noProof="0" dirty="0">
                <a:solidFill>
                  <a:srgbClr val="4A5568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(en général)</a:t>
            </a:r>
            <a:endParaRPr lang="fr-FR" sz="1100" noProof="0" dirty="0"/>
          </a:p>
        </p:txBody>
      </p:sp>
      <p:sp>
        <p:nvSpPr>
          <p:cNvPr id="12" name="Shape 10"/>
          <p:cNvSpPr/>
          <p:nvPr/>
        </p:nvSpPr>
        <p:spPr>
          <a:xfrm>
            <a:off x="2468880" y="1234440"/>
            <a:ext cx="6263640" cy="1097280"/>
          </a:xfrm>
          <a:prstGeom prst="rect">
            <a:avLst/>
          </a:prstGeom>
          <a:solidFill>
            <a:srgbClr val="FFFFFF"/>
          </a:solidFill>
          <a:ln w="12700">
            <a:solidFill>
              <a:srgbClr val="EDF2F7"/>
            </a:solidFill>
            <a:prstDash val="solid"/>
          </a:ln>
          <a:effectLst>
            <a:outerShdw blurRad="101600" dist="38100" dir="8100000" algn="bl" rotWithShape="0">
              <a:srgbClr val="000000">
                <a:alpha val="10000"/>
              </a:srgbClr>
            </a:outerShdw>
          </a:effectLst>
        </p:spPr>
        <p:txBody>
          <a:bodyPr/>
          <a:lstStyle/>
          <a:p>
            <a:endParaRPr lang="fr-FR" noProof="0" dirty="0"/>
          </a:p>
        </p:txBody>
      </p:sp>
      <p:sp>
        <p:nvSpPr>
          <p:cNvPr id="13" name="Shape 11"/>
          <p:cNvSpPr/>
          <p:nvPr/>
        </p:nvSpPr>
        <p:spPr>
          <a:xfrm>
            <a:off x="2468880" y="1234440"/>
            <a:ext cx="6263640" cy="64008"/>
          </a:xfrm>
          <a:prstGeom prst="rect">
            <a:avLst/>
          </a:prstGeom>
          <a:solidFill>
            <a:srgbClr val="3D6499"/>
          </a:solidFill>
          <a:ln w="12700">
            <a:solidFill>
              <a:srgbClr val="3D6499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14" name="Text 12"/>
          <p:cNvSpPr/>
          <p:nvPr/>
        </p:nvSpPr>
        <p:spPr>
          <a:xfrm>
            <a:off x="2606040" y="1316736"/>
            <a:ext cx="5989320" cy="2286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fr-FR" sz="1000" b="1" noProof="0" dirty="0">
                <a:solidFill>
                  <a:srgbClr val="3D6499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LA RÈGLE</a:t>
            </a:r>
            <a:endParaRPr lang="fr-FR" sz="1000" noProof="0" dirty="0"/>
          </a:p>
        </p:txBody>
      </p:sp>
      <p:sp>
        <p:nvSpPr>
          <p:cNvPr id="15" name="Text 13"/>
          <p:cNvSpPr/>
          <p:nvPr/>
        </p:nvSpPr>
        <p:spPr>
          <a:xfrm>
            <a:off x="2606040" y="1554480"/>
            <a:ext cx="5989320" cy="685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buNone/>
            </a:pPr>
            <a:r>
              <a:rPr lang="fr-FR" sz="1400" noProof="0" dirty="0">
                <a:solidFill>
                  <a:srgbClr val="1A202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On écrit « o » au début ou à l'intérieur du mot → le son est généralement ouvert [ɔ].</a:t>
            </a:r>
            <a:endParaRPr lang="fr-FR" sz="1400" noProof="0" dirty="0"/>
          </a:p>
        </p:txBody>
      </p:sp>
      <p:sp>
        <p:nvSpPr>
          <p:cNvPr id="16" name="Shape 14"/>
          <p:cNvSpPr/>
          <p:nvPr/>
        </p:nvSpPr>
        <p:spPr>
          <a:xfrm>
            <a:off x="2468880" y="2423160"/>
            <a:ext cx="6263640" cy="2286000"/>
          </a:xfrm>
          <a:prstGeom prst="rect">
            <a:avLst/>
          </a:prstGeom>
          <a:solidFill>
            <a:srgbClr val="FFF0E6"/>
          </a:solidFill>
          <a:ln w="12700">
            <a:solidFill>
              <a:srgbClr val="3D6499"/>
            </a:solidFill>
            <a:prstDash val="solid"/>
          </a:ln>
          <a:effectLst>
            <a:outerShdw blurRad="101600" dist="38100" dir="8100000" algn="bl" rotWithShape="0">
              <a:srgbClr val="000000">
                <a:alpha val="10000"/>
              </a:srgbClr>
            </a:outerShdw>
          </a:effectLst>
        </p:spPr>
        <p:txBody>
          <a:bodyPr/>
          <a:lstStyle/>
          <a:p>
            <a:endParaRPr lang="fr-FR" noProof="0" dirty="0"/>
          </a:p>
        </p:txBody>
      </p:sp>
      <p:sp>
        <p:nvSpPr>
          <p:cNvPr id="17" name="Shape 15"/>
          <p:cNvSpPr/>
          <p:nvPr/>
        </p:nvSpPr>
        <p:spPr>
          <a:xfrm>
            <a:off x="2468880" y="2423160"/>
            <a:ext cx="6263640" cy="54864"/>
          </a:xfrm>
          <a:prstGeom prst="rect">
            <a:avLst/>
          </a:prstGeom>
          <a:solidFill>
            <a:srgbClr val="3D6499"/>
          </a:solidFill>
          <a:ln w="12700">
            <a:solidFill>
              <a:srgbClr val="3D6499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18" name="Text 16"/>
          <p:cNvSpPr/>
          <p:nvPr/>
        </p:nvSpPr>
        <p:spPr>
          <a:xfrm>
            <a:off x="2606040" y="2496312"/>
            <a:ext cx="5989320" cy="2560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fr-FR" sz="1000" b="1" noProof="0" dirty="0">
                <a:solidFill>
                  <a:srgbClr val="3D6499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EXEMPLES</a:t>
            </a:r>
            <a:endParaRPr lang="fr-FR" sz="1000" noProof="0" dirty="0"/>
          </a:p>
        </p:txBody>
      </p:sp>
      <p:sp>
        <p:nvSpPr>
          <p:cNvPr id="19" name="Text 17"/>
          <p:cNvSpPr/>
          <p:nvPr/>
        </p:nvSpPr>
        <p:spPr>
          <a:xfrm>
            <a:off x="2606040" y="2816352"/>
            <a:ext cx="5989320" cy="5029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fr-FR" sz="1900" noProof="0" dirty="0">
                <a:solidFill>
                  <a:srgbClr val="1A202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oct</a:t>
            </a:r>
            <a:r>
              <a:rPr lang="fr-FR" sz="1900" b="1" noProof="0" dirty="0">
                <a:solidFill>
                  <a:srgbClr val="3D6499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o</a:t>
            </a:r>
            <a:r>
              <a:rPr lang="fr-FR" sz="1900" noProof="0" dirty="0">
                <a:solidFill>
                  <a:srgbClr val="1A202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bre  ·  b</a:t>
            </a:r>
            <a:r>
              <a:rPr lang="fr-FR" sz="1900" b="1" noProof="0" dirty="0">
                <a:solidFill>
                  <a:srgbClr val="3D6499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o</a:t>
            </a:r>
            <a:r>
              <a:rPr lang="fr-FR" sz="1900" noProof="0" dirty="0">
                <a:solidFill>
                  <a:srgbClr val="1A202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l  ·  par</a:t>
            </a:r>
            <a:r>
              <a:rPr lang="fr-FR" sz="1900" b="1" noProof="0" dirty="0">
                <a:solidFill>
                  <a:srgbClr val="3D6499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o</a:t>
            </a:r>
            <a:r>
              <a:rPr lang="fr-FR" sz="1900" noProof="0" dirty="0">
                <a:solidFill>
                  <a:srgbClr val="1A202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le  ·  v</a:t>
            </a:r>
            <a:r>
              <a:rPr lang="fr-FR" sz="1900" b="1" noProof="0" dirty="0">
                <a:solidFill>
                  <a:srgbClr val="3D6499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o</a:t>
            </a:r>
            <a:r>
              <a:rPr lang="fr-FR" sz="1900" noProof="0" dirty="0">
                <a:solidFill>
                  <a:srgbClr val="1A202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lcan</a:t>
            </a:r>
            <a:endParaRPr lang="fr-FR" sz="1900" noProof="0" dirty="0"/>
          </a:p>
        </p:txBody>
      </p:sp>
      <p:sp>
        <p:nvSpPr>
          <p:cNvPr id="20" name="Text 18"/>
          <p:cNvSpPr/>
          <p:nvPr/>
        </p:nvSpPr>
        <p:spPr>
          <a:xfrm>
            <a:off x="2606040" y="3401568"/>
            <a:ext cx="5989320" cy="5029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fr-FR" sz="1900" noProof="0" dirty="0">
                <a:solidFill>
                  <a:srgbClr val="1A202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n</a:t>
            </a:r>
            <a:r>
              <a:rPr lang="fr-FR" sz="1900" b="1" noProof="0" dirty="0">
                <a:solidFill>
                  <a:srgbClr val="3D6499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o</a:t>
            </a:r>
            <a:r>
              <a:rPr lang="fr-FR" sz="1900" noProof="0" dirty="0">
                <a:solidFill>
                  <a:srgbClr val="1A202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te  ·  m</a:t>
            </a:r>
            <a:r>
              <a:rPr lang="fr-FR" sz="1900" b="1" noProof="0" dirty="0">
                <a:solidFill>
                  <a:srgbClr val="3D6499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o</a:t>
            </a:r>
            <a:r>
              <a:rPr lang="fr-FR" sz="1900" noProof="0" dirty="0">
                <a:solidFill>
                  <a:srgbClr val="1A202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de  ·  p</a:t>
            </a:r>
            <a:r>
              <a:rPr lang="fr-FR" sz="1900" b="1" noProof="0" dirty="0">
                <a:solidFill>
                  <a:srgbClr val="3D6499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o</a:t>
            </a:r>
            <a:r>
              <a:rPr lang="fr-FR" sz="1900" noProof="0" dirty="0">
                <a:solidFill>
                  <a:srgbClr val="1A202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rte  ·  c</a:t>
            </a:r>
            <a:r>
              <a:rPr lang="fr-FR" sz="1900" b="1" noProof="0" dirty="0">
                <a:solidFill>
                  <a:srgbClr val="3D6499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o</a:t>
            </a:r>
            <a:r>
              <a:rPr lang="fr-FR" sz="1900" noProof="0" dirty="0">
                <a:solidFill>
                  <a:srgbClr val="1A202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rps</a:t>
            </a:r>
            <a:endParaRPr lang="fr-FR" sz="1900" noProof="0" dirty="0"/>
          </a:p>
        </p:txBody>
      </p:sp>
      <p:sp>
        <p:nvSpPr>
          <p:cNvPr id="21" name="Shape 19"/>
          <p:cNvSpPr/>
          <p:nvPr/>
        </p:nvSpPr>
        <p:spPr>
          <a:xfrm>
            <a:off x="2468880" y="4681728"/>
            <a:ext cx="6263640" cy="347472"/>
          </a:xfrm>
          <a:prstGeom prst="roundRect">
            <a:avLst>
              <a:gd name="adj" fmla="val 18421"/>
            </a:avLst>
          </a:prstGeom>
          <a:solidFill>
            <a:srgbClr val="E0F5F2"/>
          </a:solidFill>
          <a:ln w="12700">
            <a:solidFill>
              <a:srgbClr val="0D7C6E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22" name="Text 20"/>
          <p:cNvSpPr/>
          <p:nvPr/>
        </p:nvSpPr>
        <p:spPr>
          <a:xfrm>
            <a:off x="2606040" y="4681728"/>
            <a:ext cx="5989320" cy="3474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fr-FR" sz="1150" noProof="0" dirty="0">
                <a:solidFill>
                  <a:srgbClr val="0D7C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⚠️  </a:t>
            </a:r>
            <a:r>
              <a:rPr lang="fr-FR" sz="1150" b="1" u="sng" noProof="0" dirty="0">
                <a:solidFill>
                  <a:srgbClr val="FF000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Exception</a:t>
            </a:r>
            <a:r>
              <a:rPr lang="fr-FR" sz="1150" noProof="0" dirty="0">
                <a:solidFill>
                  <a:srgbClr val="0D7C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 : le « o » peut aussi être FERMÉ — ex : une ch</a:t>
            </a:r>
            <a:r>
              <a:rPr lang="fr-FR" sz="1150" b="1" noProof="0" dirty="0">
                <a:solidFill>
                  <a:srgbClr val="0D7C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o</a:t>
            </a:r>
            <a:r>
              <a:rPr lang="fr-FR" sz="1150" noProof="0" dirty="0">
                <a:solidFill>
                  <a:srgbClr val="0D7C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se · le d</a:t>
            </a:r>
            <a:r>
              <a:rPr lang="fr-FR" sz="1150" b="1" noProof="0" dirty="0">
                <a:solidFill>
                  <a:srgbClr val="0D7C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o</a:t>
            </a:r>
            <a:r>
              <a:rPr lang="fr-FR" sz="1150" noProof="0" dirty="0">
                <a:solidFill>
                  <a:srgbClr val="0D7C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s · p</a:t>
            </a:r>
            <a:r>
              <a:rPr lang="fr-FR" sz="1150" b="1" noProof="0" dirty="0">
                <a:solidFill>
                  <a:srgbClr val="0D7C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o</a:t>
            </a:r>
            <a:r>
              <a:rPr lang="fr-FR" sz="1150" noProof="0" dirty="0">
                <a:solidFill>
                  <a:srgbClr val="0D7C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ser · la r</a:t>
            </a:r>
            <a:r>
              <a:rPr lang="fr-FR" sz="1150" b="1" noProof="0" dirty="0">
                <a:solidFill>
                  <a:srgbClr val="0D7C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o</a:t>
            </a:r>
            <a:r>
              <a:rPr lang="fr-FR" sz="1150" noProof="0" dirty="0">
                <a:solidFill>
                  <a:srgbClr val="0D7C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se</a:t>
            </a:r>
            <a:endParaRPr lang="fr-FR" sz="1150" noProof="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bg>
      <p:bgPr>
        <a:solidFill>
          <a:srgbClr val="F8FA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9144000" cy="64008"/>
          </a:xfrm>
          <a:prstGeom prst="rect">
            <a:avLst/>
          </a:prstGeom>
          <a:solidFill>
            <a:srgbClr val="0D7C6E"/>
          </a:solidFill>
          <a:ln w="12700">
            <a:solidFill>
              <a:srgbClr val="0D7C6E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3" name="Shape 1"/>
          <p:cNvSpPr/>
          <p:nvPr/>
        </p:nvSpPr>
        <p:spPr>
          <a:xfrm>
            <a:off x="0" y="64008"/>
            <a:ext cx="201168" cy="5084064"/>
          </a:xfrm>
          <a:prstGeom prst="rect">
            <a:avLst/>
          </a:prstGeom>
          <a:solidFill>
            <a:srgbClr val="0D7C6E"/>
          </a:solidFill>
          <a:ln w="12700">
            <a:solidFill>
              <a:srgbClr val="0D7C6E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4" name="Text 2"/>
          <p:cNvSpPr/>
          <p:nvPr/>
        </p:nvSpPr>
        <p:spPr>
          <a:xfrm>
            <a:off x="457200" y="182880"/>
            <a:ext cx="8412480" cy="59436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fr-FR" sz="2800" b="1" noProof="0" dirty="0">
                <a:solidFill>
                  <a:srgbClr val="1A365D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La graphie  « au »</a:t>
            </a:r>
            <a:endParaRPr lang="fr-FR" sz="2800" noProof="0" dirty="0"/>
          </a:p>
        </p:txBody>
      </p:sp>
      <p:sp>
        <p:nvSpPr>
          <p:cNvPr id="5" name="Text 3"/>
          <p:cNvSpPr/>
          <p:nvPr/>
        </p:nvSpPr>
        <p:spPr>
          <a:xfrm>
            <a:off x="457200" y="777240"/>
            <a:ext cx="8412480" cy="3200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fr-FR" sz="1400" i="1" noProof="0" dirty="0">
                <a:solidFill>
                  <a:srgbClr val="4A5568"/>
                </a:solidFill>
                <a:latin typeface="Calibri Light" pitchFamily="34" charset="0"/>
                <a:ea typeface="Calibri Light" pitchFamily="34" charset="-122"/>
                <a:cs typeface="Calibri Light" pitchFamily="34" charset="-120"/>
              </a:rPr>
              <a:t>Au début ou au milieu du mot — toujours fermé</a:t>
            </a:r>
            <a:endParaRPr lang="fr-FR" sz="1400" noProof="0" dirty="0"/>
          </a:p>
        </p:txBody>
      </p:sp>
      <p:sp>
        <p:nvSpPr>
          <p:cNvPr id="6" name="Shape 4"/>
          <p:cNvSpPr/>
          <p:nvPr/>
        </p:nvSpPr>
        <p:spPr>
          <a:xfrm>
            <a:off x="0" y="5065776"/>
            <a:ext cx="9144000" cy="77724"/>
          </a:xfrm>
          <a:prstGeom prst="rect">
            <a:avLst/>
          </a:prstGeom>
          <a:solidFill>
            <a:srgbClr val="0D7C6E"/>
          </a:solidFill>
          <a:ln w="12700">
            <a:solidFill>
              <a:srgbClr val="0D7C6E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7" name="Shape 5"/>
          <p:cNvSpPr/>
          <p:nvPr/>
        </p:nvSpPr>
        <p:spPr>
          <a:xfrm>
            <a:off x="411480" y="1234440"/>
            <a:ext cx="1828800" cy="1828800"/>
          </a:xfrm>
          <a:prstGeom prst="roundRect">
            <a:avLst>
              <a:gd name="adj" fmla="val 7500"/>
            </a:avLst>
          </a:prstGeom>
          <a:solidFill>
            <a:srgbClr val="0D7C6E"/>
          </a:solidFill>
          <a:ln w="12700">
            <a:solidFill>
              <a:srgbClr val="0D7C6E"/>
            </a:solidFill>
            <a:prstDash val="solid"/>
          </a:ln>
          <a:effectLst>
            <a:outerShdw blurRad="101600" dist="38100" dir="8100000" algn="bl" rotWithShape="0">
              <a:srgbClr val="000000">
                <a:alpha val="10000"/>
              </a:srgbClr>
            </a:outerShdw>
          </a:effectLst>
        </p:spPr>
        <p:txBody>
          <a:bodyPr/>
          <a:lstStyle/>
          <a:p>
            <a:endParaRPr lang="fr-FR" noProof="0" dirty="0"/>
          </a:p>
        </p:txBody>
      </p:sp>
      <p:sp>
        <p:nvSpPr>
          <p:cNvPr id="8" name="Text 6"/>
          <p:cNvSpPr/>
          <p:nvPr/>
        </p:nvSpPr>
        <p:spPr>
          <a:xfrm>
            <a:off x="411480" y="1234440"/>
            <a:ext cx="1828800" cy="18288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fr-FR" sz="5200" b="1" noProof="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au</a:t>
            </a:r>
            <a:endParaRPr lang="fr-FR" sz="5200" noProof="0" dirty="0"/>
          </a:p>
        </p:txBody>
      </p:sp>
      <p:sp>
        <p:nvSpPr>
          <p:cNvPr id="9" name="Shape 7"/>
          <p:cNvSpPr/>
          <p:nvPr/>
        </p:nvSpPr>
        <p:spPr>
          <a:xfrm>
            <a:off x="411480" y="3200400"/>
            <a:ext cx="1828800" cy="502920"/>
          </a:xfrm>
          <a:prstGeom prst="roundRect">
            <a:avLst>
              <a:gd name="adj" fmla="val 14545"/>
            </a:avLst>
          </a:prstGeom>
          <a:solidFill>
            <a:srgbClr val="E0F5F2"/>
          </a:solidFill>
          <a:ln w="12700">
            <a:solidFill>
              <a:srgbClr val="0D7C6E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10" name="Text 8"/>
          <p:cNvSpPr/>
          <p:nvPr/>
        </p:nvSpPr>
        <p:spPr>
          <a:xfrm>
            <a:off x="411480" y="3200400"/>
            <a:ext cx="1828800" cy="5029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fr-FR" sz="1400" b="1" noProof="0" dirty="0">
                <a:solidFill>
                  <a:srgbClr val="0D7C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[o] — fermé</a:t>
            </a:r>
            <a:endParaRPr lang="fr-FR" sz="1400" noProof="0" dirty="0"/>
          </a:p>
        </p:txBody>
      </p:sp>
      <p:sp>
        <p:nvSpPr>
          <p:cNvPr id="11" name="Text 9"/>
          <p:cNvSpPr/>
          <p:nvPr/>
        </p:nvSpPr>
        <p:spPr>
          <a:xfrm>
            <a:off x="411480" y="3749040"/>
            <a:ext cx="1828800" cy="2743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fr-FR" sz="1100" i="1" noProof="0" dirty="0">
                <a:solidFill>
                  <a:srgbClr val="4A5568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(toujours)</a:t>
            </a:r>
            <a:endParaRPr lang="fr-FR" sz="1100" noProof="0" dirty="0"/>
          </a:p>
        </p:txBody>
      </p:sp>
      <p:sp>
        <p:nvSpPr>
          <p:cNvPr id="12" name="Shape 10"/>
          <p:cNvSpPr/>
          <p:nvPr/>
        </p:nvSpPr>
        <p:spPr>
          <a:xfrm>
            <a:off x="2468880" y="1234440"/>
            <a:ext cx="6263640" cy="1097280"/>
          </a:xfrm>
          <a:prstGeom prst="rect">
            <a:avLst/>
          </a:prstGeom>
          <a:solidFill>
            <a:srgbClr val="FFFFFF"/>
          </a:solidFill>
          <a:ln w="12700">
            <a:solidFill>
              <a:srgbClr val="EDF2F7"/>
            </a:solidFill>
            <a:prstDash val="solid"/>
          </a:ln>
          <a:effectLst>
            <a:outerShdw blurRad="101600" dist="38100" dir="8100000" algn="bl" rotWithShape="0">
              <a:srgbClr val="000000">
                <a:alpha val="10000"/>
              </a:srgbClr>
            </a:outerShdw>
          </a:effectLst>
        </p:spPr>
        <p:txBody>
          <a:bodyPr/>
          <a:lstStyle/>
          <a:p>
            <a:endParaRPr lang="fr-FR" noProof="0" dirty="0"/>
          </a:p>
        </p:txBody>
      </p:sp>
      <p:sp>
        <p:nvSpPr>
          <p:cNvPr id="13" name="Shape 11"/>
          <p:cNvSpPr/>
          <p:nvPr/>
        </p:nvSpPr>
        <p:spPr>
          <a:xfrm>
            <a:off x="2468880" y="1234440"/>
            <a:ext cx="6263640" cy="64008"/>
          </a:xfrm>
          <a:prstGeom prst="rect">
            <a:avLst/>
          </a:prstGeom>
          <a:solidFill>
            <a:srgbClr val="0D7C6E"/>
          </a:solidFill>
          <a:ln w="12700">
            <a:solidFill>
              <a:srgbClr val="0D7C6E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14" name="Text 12"/>
          <p:cNvSpPr/>
          <p:nvPr/>
        </p:nvSpPr>
        <p:spPr>
          <a:xfrm>
            <a:off x="2606040" y="1316736"/>
            <a:ext cx="5989320" cy="2286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fr-FR" sz="1000" b="1" noProof="0" dirty="0">
                <a:solidFill>
                  <a:srgbClr val="0D7C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LA RÈGLE</a:t>
            </a:r>
            <a:endParaRPr lang="fr-FR" sz="1000" noProof="0" dirty="0"/>
          </a:p>
        </p:txBody>
      </p:sp>
      <p:sp>
        <p:nvSpPr>
          <p:cNvPr id="15" name="Text 13"/>
          <p:cNvSpPr/>
          <p:nvPr/>
        </p:nvSpPr>
        <p:spPr>
          <a:xfrm>
            <a:off x="2606040" y="1554480"/>
            <a:ext cx="5989320" cy="685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buNone/>
            </a:pPr>
            <a:r>
              <a:rPr lang="fr-FR" sz="1400" noProof="0" dirty="0">
                <a:solidFill>
                  <a:srgbClr val="1A202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On écrit « au » au début ou à l'intérieur du mot → le son est toujours fermé [o].</a:t>
            </a:r>
            <a:endParaRPr lang="fr-FR" sz="1400" noProof="0" dirty="0"/>
          </a:p>
        </p:txBody>
      </p:sp>
      <p:sp>
        <p:nvSpPr>
          <p:cNvPr id="16" name="Shape 14"/>
          <p:cNvSpPr/>
          <p:nvPr/>
        </p:nvSpPr>
        <p:spPr>
          <a:xfrm>
            <a:off x="2468880" y="2423160"/>
            <a:ext cx="6263640" cy="2286000"/>
          </a:xfrm>
          <a:prstGeom prst="rect">
            <a:avLst/>
          </a:prstGeom>
          <a:solidFill>
            <a:srgbClr val="E0F5F2"/>
          </a:solidFill>
          <a:ln w="12700">
            <a:solidFill>
              <a:srgbClr val="19A896"/>
            </a:solidFill>
            <a:prstDash val="solid"/>
          </a:ln>
          <a:effectLst>
            <a:outerShdw blurRad="101600" dist="38100" dir="8100000" algn="bl" rotWithShape="0">
              <a:srgbClr val="000000">
                <a:alpha val="10000"/>
              </a:srgbClr>
            </a:outerShdw>
          </a:effectLst>
        </p:spPr>
        <p:txBody>
          <a:bodyPr/>
          <a:lstStyle/>
          <a:p>
            <a:endParaRPr lang="fr-FR" noProof="0" dirty="0"/>
          </a:p>
        </p:txBody>
      </p:sp>
      <p:sp>
        <p:nvSpPr>
          <p:cNvPr id="17" name="Shape 15"/>
          <p:cNvSpPr/>
          <p:nvPr/>
        </p:nvSpPr>
        <p:spPr>
          <a:xfrm>
            <a:off x="2468880" y="2423160"/>
            <a:ext cx="6263640" cy="54864"/>
          </a:xfrm>
          <a:prstGeom prst="rect">
            <a:avLst/>
          </a:prstGeom>
          <a:solidFill>
            <a:srgbClr val="0D7C6E"/>
          </a:solidFill>
          <a:ln w="12700">
            <a:solidFill>
              <a:srgbClr val="0D7C6E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18" name="Text 16"/>
          <p:cNvSpPr/>
          <p:nvPr/>
        </p:nvSpPr>
        <p:spPr>
          <a:xfrm>
            <a:off x="2606040" y="2496312"/>
            <a:ext cx="5989320" cy="2560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fr-FR" sz="1000" b="1" noProof="0" dirty="0">
                <a:solidFill>
                  <a:srgbClr val="0D7C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EXEMPLES</a:t>
            </a:r>
            <a:endParaRPr lang="fr-FR" sz="1000" noProof="0" dirty="0"/>
          </a:p>
        </p:txBody>
      </p:sp>
      <p:sp>
        <p:nvSpPr>
          <p:cNvPr id="19" name="Text 17"/>
          <p:cNvSpPr/>
          <p:nvPr/>
        </p:nvSpPr>
        <p:spPr>
          <a:xfrm>
            <a:off x="2606040" y="2816352"/>
            <a:ext cx="5989320" cy="5029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fr-FR" sz="1800" b="1" noProof="0" dirty="0">
                <a:solidFill>
                  <a:srgbClr val="0D7C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au</a:t>
            </a:r>
            <a:r>
              <a:rPr lang="fr-FR" sz="1800" noProof="0" dirty="0">
                <a:solidFill>
                  <a:srgbClr val="1A202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tre  ·  </a:t>
            </a:r>
            <a:r>
              <a:rPr lang="fr-FR" sz="1800" b="1" noProof="0" dirty="0">
                <a:solidFill>
                  <a:srgbClr val="0D7C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au</a:t>
            </a:r>
            <a:r>
              <a:rPr lang="fr-FR" sz="1800" noProof="0" dirty="0">
                <a:solidFill>
                  <a:srgbClr val="1A202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ssi  ·  la p</a:t>
            </a:r>
            <a:r>
              <a:rPr lang="fr-FR" sz="1800" b="1" noProof="0" dirty="0">
                <a:solidFill>
                  <a:srgbClr val="0D7C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au</a:t>
            </a:r>
            <a:r>
              <a:rPr lang="fr-FR" sz="1800" noProof="0" dirty="0">
                <a:solidFill>
                  <a:srgbClr val="1A202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pière  ·  un rest</a:t>
            </a:r>
            <a:r>
              <a:rPr lang="fr-FR" sz="1800" b="1" noProof="0" dirty="0">
                <a:solidFill>
                  <a:srgbClr val="0D7C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au</a:t>
            </a:r>
            <a:r>
              <a:rPr lang="fr-FR" sz="1800" noProof="0" dirty="0">
                <a:solidFill>
                  <a:srgbClr val="1A202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rant</a:t>
            </a:r>
            <a:endParaRPr lang="fr-FR" sz="1800" noProof="0" dirty="0"/>
          </a:p>
        </p:txBody>
      </p:sp>
      <p:sp>
        <p:nvSpPr>
          <p:cNvPr id="20" name="Text 18"/>
          <p:cNvSpPr/>
          <p:nvPr/>
        </p:nvSpPr>
        <p:spPr>
          <a:xfrm>
            <a:off x="2606040" y="3401568"/>
            <a:ext cx="5989320" cy="5029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fr-FR" sz="1800" noProof="0" dirty="0">
                <a:solidFill>
                  <a:srgbClr val="1A202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la t</a:t>
            </a:r>
            <a:r>
              <a:rPr lang="fr-FR" sz="1800" b="1" noProof="0" dirty="0">
                <a:solidFill>
                  <a:srgbClr val="0D7C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au</a:t>
            </a:r>
            <a:r>
              <a:rPr lang="fr-FR" sz="1800" noProof="0" dirty="0">
                <a:solidFill>
                  <a:srgbClr val="1A202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pe  ·  ch</a:t>
            </a:r>
            <a:r>
              <a:rPr lang="fr-FR" sz="1800" b="1" noProof="0" dirty="0">
                <a:solidFill>
                  <a:srgbClr val="0D7C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au</a:t>
            </a:r>
            <a:r>
              <a:rPr lang="fr-FR" sz="1800" noProof="0" dirty="0">
                <a:solidFill>
                  <a:srgbClr val="1A202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de  ·  le j</a:t>
            </a:r>
            <a:r>
              <a:rPr lang="fr-FR" sz="1800" b="1" noProof="0" dirty="0">
                <a:solidFill>
                  <a:srgbClr val="0D7C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au</a:t>
            </a:r>
            <a:r>
              <a:rPr lang="fr-FR" sz="1800" noProof="0" dirty="0">
                <a:solidFill>
                  <a:srgbClr val="1A202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ne  ·  </a:t>
            </a:r>
            <a:endParaRPr lang="fr-FR" sz="1800" noProof="0" dirty="0"/>
          </a:p>
        </p:txBody>
      </p:sp>
      <p:sp>
        <p:nvSpPr>
          <p:cNvPr id="21" name="Shape 19"/>
          <p:cNvSpPr/>
          <p:nvPr/>
        </p:nvSpPr>
        <p:spPr>
          <a:xfrm>
            <a:off x="2468880" y="4681728"/>
            <a:ext cx="6263640" cy="347472"/>
          </a:xfrm>
          <a:prstGeom prst="roundRect">
            <a:avLst>
              <a:gd name="adj" fmla="val 18421"/>
            </a:avLst>
          </a:prstGeom>
          <a:solidFill>
            <a:srgbClr val="FFF8E7"/>
          </a:solidFill>
          <a:ln w="12700">
            <a:solidFill>
              <a:srgbClr val="E8A020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22" name="Text 20"/>
          <p:cNvSpPr/>
          <p:nvPr/>
        </p:nvSpPr>
        <p:spPr>
          <a:xfrm>
            <a:off x="2606040" y="4681728"/>
            <a:ext cx="5989320" cy="3474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fr-FR" sz="1200" i="1" noProof="0" dirty="0">
                <a:solidFill>
                  <a:srgbClr val="6B4A0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 Mnémotechnique : « AU » = A + U → deux voyelles unies qui forment un son UNIQUE et FERMÉ !</a:t>
            </a:r>
            <a:endParaRPr lang="fr-FR" sz="1200" noProof="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bg>
      <p:bgPr>
        <a:solidFill>
          <a:srgbClr val="F8FA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9144000" cy="64008"/>
          </a:xfrm>
          <a:prstGeom prst="rect">
            <a:avLst/>
          </a:prstGeom>
          <a:solidFill>
            <a:srgbClr val="D4550A"/>
          </a:solidFill>
          <a:ln w="12700">
            <a:solidFill>
              <a:srgbClr val="D4550A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3" name="Shape 1"/>
          <p:cNvSpPr/>
          <p:nvPr/>
        </p:nvSpPr>
        <p:spPr>
          <a:xfrm>
            <a:off x="0" y="64008"/>
            <a:ext cx="201168" cy="5084064"/>
          </a:xfrm>
          <a:prstGeom prst="rect">
            <a:avLst/>
          </a:prstGeom>
          <a:solidFill>
            <a:srgbClr val="D4550A"/>
          </a:solidFill>
          <a:ln w="12700">
            <a:solidFill>
              <a:srgbClr val="D4550A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4" name="Text 2"/>
          <p:cNvSpPr/>
          <p:nvPr/>
        </p:nvSpPr>
        <p:spPr>
          <a:xfrm>
            <a:off x="457200" y="182880"/>
            <a:ext cx="8412480" cy="59436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fr-FR" sz="2800" b="1" noProof="0" dirty="0">
                <a:solidFill>
                  <a:srgbClr val="1A365D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La graphie  « eau »</a:t>
            </a:r>
            <a:endParaRPr lang="fr-FR" sz="2800" noProof="0" dirty="0"/>
          </a:p>
        </p:txBody>
      </p:sp>
      <p:sp>
        <p:nvSpPr>
          <p:cNvPr id="5" name="Text 3"/>
          <p:cNvSpPr/>
          <p:nvPr/>
        </p:nvSpPr>
        <p:spPr>
          <a:xfrm>
            <a:off x="457200" y="777240"/>
            <a:ext cx="8412480" cy="3200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fr-FR" sz="1400" i="1" noProof="0" dirty="0">
                <a:solidFill>
                  <a:srgbClr val="4A5568"/>
                </a:solidFill>
                <a:latin typeface="Calibri Light" pitchFamily="34" charset="0"/>
                <a:ea typeface="Calibri Light" pitchFamily="34" charset="-122"/>
                <a:cs typeface="Calibri Light" pitchFamily="34" charset="-120"/>
              </a:rPr>
              <a:t>À la fin du mot, toujours fermé</a:t>
            </a:r>
            <a:endParaRPr lang="fr-FR" sz="1400" noProof="0" dirty="0"/>
          </a:p>
        </p:txBody>
      </p:sp>
      <p:sp>
        <p:nvSpPr>
          <p:cNvPr id="6" name="Shape 4"/>
          <p:cNvSpPr/>
          <p:nvPr/>
        </p:nvSpPr>
        <p:spPr>
          <a:xfrm>
            <a:off x="0" y="5065776"/>
            <a:ext cx="9144000" cy="77724"/>
          </a:xfrm>
          <a:prstGeom prst="rect">
            <a:avLst/>
          </a:prstGeom>
          <a:solidFill>
            <a:srgbClr val="D4550A"/>
          </a:solidFill>
          <a:ln w="12700">
            <a:solidFill>
              <a:srgbClr val="D4550A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7" name="Shape 5"/>
          <p:cNvSpPr/>
          <p:nvPr/>
        </p:nvSpPr>
        <p:spPr>
          <a:xfrm>
            <a:off x="411480" y="1234440"/>
            <a:ext cx="1828800" cy="1828800"/>
          </a:xfrm>
          <a:prstGeom prst="roundRect">
            <a:avLst>
              <a:gd name="adj" fmla="val 7500"/>
            </a:avLst>
          </a:prstGeom>
          <a:solidFill>
            <a:srgbClr val="D4550A"/>
          </a:solidFill>
          <a:ln w="12700">
            <a:solidFill>
              <a:srgbClr val="D4550A"/>
            </a:solidFill>
            <a:prstDash val="solid"/>
          </a:ln>
          <a:effectLst>
            <a:outerShdw blurRad="101600" dist="38100" dir="8100000" algn="bl" rotWithShape="0">
              <a:srgbClr val="000000">
                <a:alpha val="10000"/>
              </a:srgbClr>
            </a:outerShdw>
          </a:effectLst>
        </p:spPr>
        <p:txBody>
          <a:bodyPr/>
          <a:lstStyle/>
          <a:p>
            <a:endParaRPr lang="fr-FR" noProof="0" dirty="0"/>
          </a:p>
        </p:txBody>
      </p:sp>
      <p:sp>
        <p:nvSpPr>
          <p:cNvPr id="8" name="Text 6"/>
          <p:cNvSpPr/>
          <p:nvPr/>
        </p:nvSpPr>
        <p:spPr>
          <a:xfrm>
            <a:off x="411480" y="1234440"/>
            <a:ext cx="1828800" cy="18288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fr-FR" sz="4000" b="1" noProof="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eau</a:t>
            </a:r>
            <a:endParaRPr lang="fr-FR" sz="4000" noProof="0" dirty="0"/>
          </a:p>
        </p:txBody>
      </p:sp>
      <p:sp>
        <p:nvSpPr>
          <p:cNvPr id="9" name="Shape 7"/>
          <p:cNvSpPr/>
          <p:nvPr/>
        </p:nvSpPr>
        <p:spPr>
          <a:xfrm>
            <a:off x="411480" y="3200400"/>
            <a:ext cx="1828800" cy="502920"/>
          </a:xfrm>
          <a:prstGeom prst="roundRect">
            <a:avLst>
              <a:gd name="adj" fmla="val 14545"/>
            </a:avLst>
          </a:prstGeom>
          <a:solidFill>
            <a:srgbClr val="FFF0E6"/>
          </a:solidFill>
          <a:ln w="12700">
            <a:solidFill>
              <a:srgbClr val="D4550A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10" name="Text 8"/>
          <p:cNvSpPr/>
          <p:nvPr/>
        </p:nvSpPr>
        <p:spPr>
          <a:xfrm>
            <a:off x="411480" y="3200400"/>
            <a:ext cx="1828800" cy="5029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fr-FR" sz="1400" b="1" noProof="0" dirty="0">
                <a:solidFill>
                  <a:srgbClr val="D4550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[o] — fermé</a:t>
            </a:r>
            <a:endParaRPr lang="fr-FR" sz="1400" noProof="0" dirty="0"/>
          </a:p>
        </p:txBody>
      </p:sp>
      <p:sp>
        <p:nvSpPr>
          <p:cNvPr id="11" name="Text 9"/>
          <p:cNvSpPr/>
          <p:nvPr/>
        </p:nvSpPr>
        <p:spPr>
          <a:xfrm>
            <a:off x="411480" y="3749040"/>
            <a:ext cx="1828800" cy="2743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fr-FR" sz="1100" i="1" noProof="0" dirty="0">
                <a:solidFill>
                  <a:srgbClr val="4A5568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fin de mot</a:t>
            </a:r>
            <a:endParaRPr lang="fr-FR" sz="1100" noProof="0" dirty="0"/>
          </a:p>
        </p:txBody>
      </p:sp>
      <p:sp>
        <p:nvSpPr>
          <p:cNvPr id="12" name="Shape 10"/>
          <p:cNvSpPr/>
          <p:nvPr/>
        </p:nvSpPr>
        <p:spPr>
          <a:xfrm>
            <a:off x="2468880" y="1234440"/>
            <a:ext cx="6263640" cy="1097280"/>
          </a:xfrm>
          <a:prstGeom prst="rect">
            <a:avLst/>
          </a:prstGeom>
          <a:solidFill>
            <a:srgbClr val="FFFFFF"/>
          </a:solidFill>
          <a:ln w="12700">
            <a:solidFill>
              <a:srgbClr val="EDF2F7"/>
            </a:solidFill>
            <a:prstDash val="solid"/>
          </a:ln>
          <a:effectLst>
            <a:outerShdw blurRad="101600" dist="38100" dir="8100000" algn="bl" rotWithShape="0">
              <a:srgbClr val="000000">
                <a:alpha val="10000"/>
              </a:srgbClr>
            </a:outerShdw>
          </a:effectLst>
        </p:spPr>
        <p:txBody>
          <a:bodyPr/>
          <a:lstStyle/>
          <a:p>
            <a:endParaRPr lang="fr-FR" noProof="0" dirty="0"/>
          </a:p>
        </p:txBody>
      </p:sp>
      <p:sp>
        <p:nvSpPr>
          <p:cNvPr id="13" name="Shape 11"/>
          <p:cNvSpPr/>
          <p:nvPr/>
        </p:nvSpPr>
        <p:spPr>
          <a:xfrm>
            <a:off x="2468880" y="1234440"/>
            <a:ext cx="6263640" cy="64008"/>
          </a:xfrm>
          <a:prstGeom prst="rect">
            <a:avLst/>
          </a:prstGeom>
          <a:solidFill>
            <a:srgbClr val="D4550A"/>
          </a:solidFill>
          <a:ln w="12700">
            <a:solidFill>
              <a:srgbClr val="D4550A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14" name="Text 12"/>
          <p:cNvSpPr/>
          <p:nvPr/>
        </p:nvSpPr>
        <p:spPr>
          <a:xfrm>
            <a:off x="2606040" y="1316736"/>
            <a:ext cx="5989320" cy="2286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fr-FR" sz="1000" b="1" noProof="0" dirty="0">
                <a:solidFill>
                  <a:srgbClr val="D4550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LA RÈGLE</a:t>
            </a:r>
            <a:endParaRPr lang="fr-FR" sz="1000" noProof="0" dirty="0"/>
          </a:p>
        </p:txBody>
      </p:sp>
      <p:sp>
        <p:nvSpPr>
          <p:cNvPr id="15" name="Text 13"/>
          <p:cNvSpPr/>
          <p:nvPr/>
        </p:nvSpPr>
        <p:spPr>
          <a:xfrm>
            <a:off x="2606040" y="1554480"/>
            <a:ext cx="5989320" cy="685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buNone/>
            </a:pPr>
            <a:r>
              <a:rPr lang="fr-FR" sz="1400" noProof="0" dirty="0">
                <a:solidFill>
                  <a:srgbClr val="1A202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On écrit « eau » à la fin du mot → le son est toujours fermé [o]. C'est la terminaison la plus fréquente !</a:t>
            </a:r>
            <a:endParaRPr lang="fr-FR" sz="1400" noProof="0" dirty="0"/>
          </a:p>
        </p:txBody>
      </p:sp>
      <p:sp>
        <p:nvSpPr>
          <p:cNvPr id="16" name="Shape 14"/>
          <p:cNvSpPr/>
          <p:nvPr/>
        </p:nvSpPr>
        <p:spPr>
          <a:xfrm>
            <a:off x="2468880" y="2423160"/>
            <a:ext cx="6263640" cy="2286000"/>
          </a:xfrm>
          <a:prstGeom prst="rect">
            <a:avLst/>
          </a:prstGeom>
          <a:solidFill>
            <a:srgbClr val="FFF0E6"/>
          </a:solidFill>
          <a:ln w="12700">
            <a:solidFill>
              <a:srgbClr val="F5862E"/>
            </a:solidFill>
            <a:prstDash val="solid"/>
          </a:ln>
          <a:effectLst>
            <a:outerShdw blurRad="101600" dist="38100" dir="8100000" algn="bl" rotWithShape="0">
              <a:srgbClr val="000000">
                <a:alpha val="10000"/>
              </a:srgbClr>
            </a:outerShdw>
          </a:effectLst>
        </p:spPr>
        <p:txBody>
          <a:bodyPr/>
          <a:lstStyle/>
          <a:p>
            <a:endParaRPr lang="fr-FR" noProof="0" dirty="0"/>
          </a:p>
        </p:txBody>
      </p:sp>
      <p:sp>
        <p:nvSpPr>
          <p:cNvPr id="17" name="Shape 15"/>
          <p:cNvSpPr/>
          <p:nvPr/>
        </p:nvSpPr>
        <p:spPr>
          <a:xfrm>
            <a:off x="2468880" y="2423160"/>
            <a:ext cx="6263640" cy="54864"/>
          </a:xfrm>
          <a:prstGeom prst="rect">
            <a:avLst/>
          </a:prstGeom>
          <a:solidFill>
            <a:srgbClr val="D4550A"/>
          </a:solidFill>
          <a:ln w="12700">
            <a:solidFill>
              <a:srgbClr val="D4550A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18" name="Text 16"/>
          <p:cNvSpPr/>
          <p:nvPr/>
        </p:nvSpPr>
        <p:spPr>
          <a:xfrm>
            <a:off x="2606040" y="2496312"/>
            <a:ext cx="5989320" cy="2560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fr-FR" sz="1000" b="1" noProof="0" dirty="0">
                <a:solidFill>
                  <a:srgbClr val="D4550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EXEMPLES</a:t>
            </a:r>
            <a:endParaRPr lang="fr-FR" sz="1000" noProof="0" dirty="0"/>
          </a:p>
        </p:txBody>
      </p:sp>
      <p:sp>
        <p:nvSpPr>
          <p:cNvPr id="19" name="Text 17"/>
          <p:cNvSpPr/>
          <p:nvPr/>
        </p:nvSpPr>
        <p:spPr>
          <a:xfrm>
            <a:off x="2606040" y="2816352"/>
            <a:ext cx="5989320" cy="5029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fr-FR" sz="1900" noProof="0" dirty="0">
                <a:solidFill>
                  <a:srgbClr val="1A202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le s</a:t>
            </a:r>
            <a:r>
              <a:rPr lang="fr-FR" sz="1900" b="1" noProof="0" dirty="0">
                <a:solidFill>
                  <a:srgbClr val="D4550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eau</a:t>
            </a:r>
            <a:r>
              <a:rPr lang="fr-FR" sz="1900" noProof="0" dirty="0">
                <a:solidFill>
                  <a:srgbClr val="1A202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  ·  le cout</a:t>
            </a:r>
            <a:r>
              <a:rPr lang="fr-FR" sz="1900" b="1" noProof="0" dirty="0">
                <a:solidFill>
                  <a:srgbClr val="D4550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eau</a:t>
            </a:r>
            <a:r>
              <a:rPr lang="fr-FR" sz="1900" noProof="0" dirty="0">
                <a:solidFill>
                  <a:srgbClr val="1A202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  ·  le chât</a:t>
            </a:r>
            <a:r>
              <a:rPr lang="fr-FR" sz="1900" b="1" noProof="0" dirty="0">
                <a:solidFill>
                  <a:srgbClr val="D4550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eau</a:t>
            </a:r>
            <a:r>
              <a:rPr lang="fr-FR" sz="1900" noProof="0" dirty="0">
                <a:solidFill>
                  <a:srgbClr val="1A202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  ·  le cerc</a:t>
            </a:r>
            <a:r>
              <a:rPr lang="fr-FR" sz="1900" b="1" noProof="0" dirty="0">
                <a:solidFill>
                  <a:srgbClr val="D4550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eau</a:t>
            </a:r>
            <a:endParaRPr lang="fr-FR" sz="1900" noProof="0" dirty="0"/>
          </a:p>
        </p:txBody>
      </p:sp>
      <p:sp>
        <p:nvSpPr>
          <p:cNvPr id="20" name="Text 18"/>
          <p:cNvSpPr/>
          <p:nvPr/>
        </p:nvSpPr>
        <p:spPr>
          <a:xfrm>
            <a:off x="2606040" y="3401568"/>
            <a:ext cx="5989320" cy="5029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fr-FR" sz="1900" noProof="0" dirty="0">
                <a:solidFill>
                  <a:srgbClr val="1A202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le bat</a:t>
            </a:r>
            <a:r>
              <a:rPr lang="fr-FR" sz="1900" b="1" noProof="0" dirty="0">
                <a:solidFill>
                  <a:srgbClr val="D4550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eau</a:t>
            </a:r>
            <a:r>
              <a:rPr lang="fr-FR" sz="1900" noProof="0" dirty="0">
                <a:solidFill>
                  <a:srgbClr val="1A202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  ·  un ann</a:t>
            </a:r>
            <a:r>
              <a:rPr lang="fr-FR" sz="1900" b="1" noProof="0" dirty="0">
                <a:solidFill>
                  <a:srgbClr val="D4550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eau</a:t>
            </a:r>
            <a:r>
              <a:rPr lang="fr-FR" sz="1900" noProof="0" dirty="0">
                <a:solidFill>
                  <a:srgbClr val="1A202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  ·  le rés</a:t>
            </a:r>
            <a:r>
              <a:rPr lang="fr-FR" sz="1900" b="1" noProof="0" dirty="0">
                <a:solidFill>
                  <a:srgbClr val="D4550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eau</a:t>
            </a:r>
            <a:r>
              <a:rPr lang="fr-FR" sz="1900" noProof="0" dirty="0">
                <a:solidFill>
                  <a:srgbClr val="1A202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·  le tabl</a:t>
            </a:r>
            <a:r>
              <a:rPr lang="fr-FR" sz="1900" b="1" noProof="0" dirty="0">
                <a:solidFill>
                  <a:srgbClr val="D4550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eau</a:t>
            </a:r>
            <a:endParaRPr lang="fr-FR" sz="1900" noProof="0" dirty="0"/>
          </a:p>
        </p:txBody>
      </p:sp>
      <p:sp>
        <p:nvSpPr>
          <p:cNvPr id="21" name="Shape 19"/>
          <p:cNvSpPr/>
          <p:nvPr/>
        </p:nvSpPr>
        <p:spPr>
          <a:xfrm>
            <a:off x="2468880" y="4681728"/>
            <a:ext cx="6263640" cy="347472"/>
          </a:xfrm>
          <a:prstGeom prst="roundRect">
            <a:avLst>
              <a:gd name="adj" fmla="val 18421"/>
            </a:avLst>
          </a:prstGeom>
          <a:solidFill>
            <a:srgbClr val="E0F5F2"/>
          </a:solidFill>
          <a:ln w="12700">
            <a:solidFill>
              <a:srgbClr val="0D7C6E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22" name="Text 20"/>
          <p:cNvSpPr/>
          <p:nvPr/>
        </p:nvSpPr>
        <p:spPr>
          <a:xfrm>
            <a:off x="2606040" y="4681728"/>
            <a:ext cx="5989320" cy="3474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fr-FR" sz="1150" b="1" noProof="0" dirty="0">
                <a:solidFill>
                  <a:srgbClr val="0D7C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 </a:t>
            </a:r>
            <a:r>
              <a:rPr lang="fr-FR" sz="1150" b="1" u="sng" noProof="0" dirty="0">
                <a:solidFill>
                  <a:srgbClr val="FF000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 Exception </a:t>
            </a:r>
            <a:r>
              <a:rPr lang="fr-FR" sz="1150" b="1" noProof="0" dirty="0">
                <a:solidFill>
                  <a:srgbClr val="0D7C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: </a:t>
            </a:r>
            <a:r>
              <a:rPr lang="fr-FR" sz="1150" noProof="0" dirty="0">
                <a:solidFill>
                  <a:srgbClr val="0D7C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le son [o] ne s'écrit pas toujours « eau » en fin de mot — ex : un crap</a:t>
            </a:r>
            <a:r>
              <a:rPr lang="fr-FR" sz="1150" b="1" noProof="0" dirty="0">
                <a:solidFill>
                  <a:srgbClr val="0D7C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aud</a:t>
            </a:r>
            <a:r>
              <a:rPr lang="fr-FR" sz="1150" noProof="0" dirty="0">
                <a:solidFill>
                  <a:srgbClr val="0D7C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 · un tuy</a:t>
            </a:r>
            <a:r>
              <a:rPr lang="fr-FR" sz="1150" b="1" noProof="0" dirty="0">
                <a:solidFill>
                  <a:srgbClr val="0D7C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au</a:t>
            </a:r>
            <a:r>
              <a:rPr lang="fr-FR" sz="1150" noProof="0" dirty="0">
                <a:solidFill>
                  <a:srgbClr val="0D7C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 · f</a:t>
            </a:r>
            <a:r>
              <a:rPr lang="fr-FR" sz="1150" b="1" noProof="0" dirty="0">
                <a:solidFill>
                  <a:srgbClr val="0D7C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aux</a:t>
            </a:r>
            <a:endParaRPr lang="fr-FR" sz="1150" noProof="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1082</Words>
  <Application>Microsoft Office PowerPoint</Application>
  <PresentationFormat>Affichage à l'écran (16:9)</PresentationFormat>
  <Paragraphs>199</Paragraphs>
  <Slides>15</Slides>
  <Notes>14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Georgia</vt:lpstr>
      <vt:lpstr>Office Theme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o ouvert et le o fermé</dc:title>
  <dc:subject>PptxGenJS Presentation</dc:subject>
  <dc:creator>PptxGenJS</dc:creator>
  <cp:lastModifiedBy>Julie Claudia Barreau</cp:lastModifiedBy>
  <cp:revision>6</cp:revision>
  <dcterms:created xsi:type="dcterms:W3CDTF">2026-05-12T15:07:50Z</dcterms:created>
  <dcterms:modified xsi:type="dcterms:W3CDTF">2026-05-18T10:28:49Z</dcterms:modified>
</cp:coreProperties>
</file>